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7" r:id="rId2"/>
  </p:sldMasterIdLst>
  <p:notesMasterIdLst>
    <p:notesMasterId r:id="rId16"/>
  </p:notesMasterIdLst>
  <p:handoutMasterIdLst>
    <p:handoutMasterId r:id="rId17"/>
  </p:handoutMasterIdLst>
  <p:sldIdLst>
    <p:sldId id="281" r:id="rId3"/>
    <p:sldId id="12495" r:id="rId4"/>
    <p:sldId id="12523" r:id="rId5"/>
    <p:sldId id="289" r:id="rId6"/>
    <p:sldId id="258" r:id="rId7"/>
    <p:sldId id="12540" r:id="rId8"/>
    <p:sldId id="12539" r:id="rId9"/>
    <p:sldId id="12538" r:id="rId10"/>
    <p:sldId id="12524" r:id="rId11"/>
    <p:sldId id="12560" r:id="rId12"/>
    <p:sldId id="12564" r:id="rId13"/>
    <p:sldId id="12561" r:id="rId14"/>
    <p:sldId id="279" r:id="rId15"/>
  </p:sldIdLst>
  <p:sldSz cx="12192000" cy="6858000"/>
  <p:notesSz cx="6858000" cy="9144000"/>
  <p:embeddedFontLst>
    <p:embeddedFont>
      <p:font typeface="Bebas Neue"/>
      <p:regular r:id="rId18"/>
    </p:embeddedFont>
    <p:embeddedFont>
      <p:font typeface="Calibri" panose="020F0502020204030204" pitchFamily="34" charset="0"/>
      <p:regular r:id="rId18"/>
      <p:bold r:id="rId18"/>
      <p:italic r:id="rId18"/>
      <p:boldItalic r:id="rId18"/>
    </p:embeddedFont>
    <p:embeddedFont>
      <p:font typeface="Open Sans" panose="020B0606030504020204" pitchFamily="34" charset="0"/>
      <p:regular r:id="rId18"/>
      <p:bold r:id="rId18"/>
      <p:italic r:id="rId18"/>
      <p:boldItalic r:id="rId18"/>
    </p:embeddedFont>
    <p:embeddedFont>
      <p:font typeface="Roboto" panose="02000000000000000000" pitchFamily="2" charset="0"/>
      <p:regular r:id="rId18"/>
      <p:bold r:id="rId18"/>
      <p:italic r:id="rId18"/>
      <p:boldItalic r:id="rId18"/>
    </p:embeddedFont>
    <p:embeddedFont>
      <p:font typeface="Segoe UI" panose="020B0502040204020203" pitchFamily="34" charset="0"/>
      <p:regular r:id="rId18"/>
      <p:bold r:id="rId18"/>
      <p:italic r:id="rId18"/>
      <p:boldItalic r:id="rId18"/>
    </p:embeddedFont>
    <p:embeddedFont>
      <p:font typeface="Work Sans" pitchFamily="2" charset="0"/>
      <p:regular r:id="rId18"/>
      <p:bold r:id="rId18"/>
      <p:italic r:id="rId18"/>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sorterViewPr>
    <p:cViewPr>
      <p:scale>
        <a:sx n="100" d="100"/>
        <a:sy n="100" d="100"/>
      </p:scale>
      <p:origin x="0" y="-934"/>
    </p:cViewPr>
  </p:sorter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NUL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FC0692-CBF8-45CB-B454-B5AEDDC253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627B7E-7F94-4A8B-83EA-C289842B88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5BA3A-360D-4CD3-8544-C5AF88795605}" type="datetimeFigureOut">
              <a:rPr lang="en-US" smtClean="0"/>
              <a:t>11/29/2024</a:t>
            </a:fld>
            <a:endParaRPr lang="en-US"/>
          </a:p>
        </p:txBody>
      </p:sp>
      <p:sp>
        <p:nvSpPr>
          <p:cNvPr id="4" name="Footer Placeholder 3">
            <a:extLst>
              <a:ext uri="{FF2B5EF4-FFF2-40B4-BE49-F238E27FC236}">
                <a16:creationId xmlns:a16="http://schemas.microsoft.com/office/drawing/2014/main" id="{7D07CD7C-EEDC-45EE-ADD6-32E86ED5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1705FF-25D0-449C-A1CD-B4C3C6CB96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B4B9A5-BAAD-400C-9D79-0D16D491D280}" type="slidenum">
              <a:rPr lang="en-US" smtClean="0"/>
              <a:t>‹#›</a:t>
            </a:fld>
            <a:endParaRPr lang="en-US"/>
          </a:p>
        </p:txBody>
      </p:sp>
    </p:spTree>
    <p:extLst>
      <p:ext uri="{BB962C8B-B14F-4D97-AF65-F5344CB8AC3E}">
        <p14:creationId xmlns:p14="http://schemas.microsoft.com/office/powerpoint/2010/main" val="143680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6BF7E-5E47-4E13-A889-C4D7AA422295}"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00A76-FFB6-4874-BB26-3C0B5838B9CB}" type="slidenum">
              <a:rPr lang="en-US" smtClean="0"/>
              <a:t>‹#›</a:t>
            </a:fld>
            <a:endParaRPr lang="en-US"/>
          </a:p>
        </p:txBody>
      </p:sp>
    </p:spTree>
    <p:extLst>
      <p:ext uri="{BB962C8B-B14F-4D97-AF65-F5344CB8AC3E}">
        <p14:creationId xmlns:p14="http://schemas.microsoft.com/office/powerpoint/2010/main" val="208258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26111-D44C-5942-B96C-25CCB99650BE}" type="slidenum">
              <a:rPr lang="en-US" smtClean="0"/>
              <a:t>2</a:t>
            </a:fld>
            <a:endParaRPr lang="en-US" dirty="0"/>
          </a:p>
        </p:txBody>
      </p:sp>
    </p:spTree>
    <p:extLst>
      <p:ext uri="{BB962C8B-B14F-4D97-AF65-F5344CB8AC3E}">
        <p14:creationId xmlns:p14="http://schemas.microsoft.com/office/powerpoint/2010/main" val="243378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740" indent="-346740">
              <a:lnSpc>
                <a:spcPct val="107000"/>
              </a:lnSpc>
              <a:spcAft>
                <a:spcPts val="809"/>
              </a:spcAft>
              <a:buFont typeface="Arial" panose="020B0604020202020204" pitchFamily="34" charset="0"/>
              <a:buChar char="•"/>
              <a:tabLst>
                <a:tab pos="462321"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526111-D44C-5942-B96C-25CCB99650BE}" type="slidenum">
              <a:rPr lang="en-US" smtClean="0"/>
              <a:t>3</a:t>
            </a:fld>
            <a:endParaRPr lang="en-US" dirty="0"/>
          </a:p>
        </p:txBody>
      </p:sp>
    </p:spTree>
    <p:extLst>
      <p:ext uri="{BB962C8B-B14F-4D97-AF65-F5344CB8AC3E}">
        <p14:creationId xmlns:p14="http://schemas.microsoft.com/office/powerpoint/2010/main" val="225223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Kanute</a:t>
            </a:r>
            <a:r>
              <a:rPr lang="en-US" dirty="0"/>
              <a:t> – Germany, Andrew McIntyre - Germany</a:t>
            </a:r>
          </a:p>
        </p:txBody>
      </p:sp>
      <p:sp>
        <p:nvSpPr>
          <p:cNvPr id="4" name="Slide Number Placeholder 3"/>
          <p:cNvSpPr>
            <a:spLocks noGrp="1"/>
          </p:cNvSpPr>
          <p:nvPr>
            <p:ph type="sldNum" sz="quarter" idx="10"/>
          </p:nvPr>
        </p:nvSpPr>
        <p:spPr/>
        <p:txBody>
          <a:bodyPr/>
          <a:lstStyle/>
          <a:p>
            <a:pPr defTabSz="924641">
              <a:defRPr/>
            </a:pPr>
            <a:fld id="{6C526111-D44C-5942-B96C-25CCB99650BE}" type="slidenum">
              <a:rPr lang="en-US" sz="1200">
                <a:solidFill>
                  <a:prstClr val="black"/>
                </a:solidFill>
                <a:latin typeface="Calibri" panose="020F0502020204030204"/>
              </a:rPr>
              <a:pPr defTabSz="924641">
                <a:defRPr/>
              </a:pPr>
              <a:t>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63796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00A76-FFB6-4874-BB26-3C0B5838B9CB}" type="slidenum">
              <a:rPr lang="en-US" smtClean="0"/>
              <a:t>7</a:t>
            </a:fld>
            <a:endParaRPr lang="en-US"/>
          </a:p>
        </p:txBody>
      </p:sp>
    </p:spTree>
    <p:extLst>
      <p:ext uri="{BB962C8B-B14F-4D97-AF65-F5344CB8AC3E}">
        <p14:creationId xmlns:p14="http://schemas.microsoft.com/office/powerpoint/2010/main" val="78375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00A76-FFB6-4874-BB26-3C0B5838B9CB}" type="slidenum">
              <a:rPr lang="en-US" smtClean="0"/>
              <a:t>11</a:t>
            </a:fld>
            <a:endParaRPr lang="en-US"/>
          </a:p>
        </p:txBody>
      </p:sp>
    </p:spTree>
    <p:extLst>
      <p:ext uri="{BB962C8B-B14F-4D97-AF65-F5344CB8AC3E}">
        <p14:creationId xmlns:p14="http://schemas.microsoft.com/office/powerpoint/2010/main" val="328432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3DEA-7D90-42C7-BE27-4B09F1619FF5}"/>
              </a:ext>
            </a:extLst>
          </p:cNvPr>
          <p:cNvSpPr>
            <a:spLocks noGrp="1"/>
          </p:cNvSpPr>
          <p:nvPr>
            <p:ph type="ctrTitle"/>
          </p:nvPr>
        </p:nvSpPr>
        <p:spPr>
          <a:xfrm>
            <a:off x="1209674" y="1122363"/>
            <a:ext cx="4600575"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A6A9345E-86CD-4298-BD50-52EF49FD1371}"/>
              </a:ext>
            </a:extLst>
          </p:cNvPr>
          <p:cNvSpPr>
            <a:spLocks noGrp="1"/>
          </p:cNvSpPr>
          <p:nvPr>
            <p:ph type="subTitle" idx="1"/>
          </p:nvPr>
        </p:nvSpPr>
        <p:spPr>
          <a:xfrm>
            <a:off x="1209674" y="3602038"/>
            <a:ext cx="460057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2814184B-768F-46F1-8EC7-19984C22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EE008-1E35-41BB-BAE8-04909DD23D19}"/>
              </a:ext>
            </a:extLst>
          </p:cNvPr>
          <p:cNvSpPr>
            <a:spLocks noGrp="1"/>
          </p:cNvSpPr>
          <p:nvPr>
            <p:ph type="sldNum" sz="quarter" idx="12"/>
          </p:nvPr>
        </p:nvSpPr>
        <p:spPr/>
        <p:txBody>
          <a:bodyPr/>
          <a:lstStyle/>
          <a:p>
            <a:fld id="{2EB3F144-34F7-432E-A014-DB82E375E5B7}" type="slidenum">
              <a:rPr lang="en-US" smtClean="0"/>
              <a:t>‹#›</a:t>
            </a:fld>
            <a:endParaRPr lang="en-US"/>
          </a:p>
        </p:txBody>
      </p:sp>
    </p:spTree>
    <p:extLst>
      <p:ext uri="{BB962C8B-B14F-4D97-AF65-F5344CB8AC3E}">
        <p14:creationId xmlns:p14="http://schemas.microsoft.com/office/powerpoint/2010/main" val="177469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0E7DB8-EA43-4E99-9A5E-4C0B4F00F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03AEF-1A28-4FBD-8DCE-E9306EFD642F}"/>
              </a:ext>
            </a:extLst>
          </p:cNvPr>
          <p:cNvSpPr>
            <a:spLocks noGrp="1"/>
          </p:cNvSpPr>
          <p:nvPr>
            <p:ph type="sldNum" sz="quarter" idx="12"/>
          </p:nvPr>
        </p:nvSpPr>
        <p:spPr/>
        <p:txBody>
          <a:bodyPr/>
          <a:lstStyle/>
          <a:p>
            <a:fld id="{2EB3F144-34F7-432E-A014-DB82E375E5B7}" type="slidenum">
              <a:rPr lang="en-US" smtClean="0"/>
              <a:t>‹#›</a:t>
            </a:fld>
            <a:endParaRPr lang="en-US"/>
          </a:p>
        </p:txBody>
      </p:sp>
    </p:spTree>
    <p:extLst>
      <p:ext uri="{BB962C8B-B14F-4D97-AF65-F5344CB8AC3E}">
        <p14:creationId xmlns:p14="http://schemas.microsoft.com/office/powerpoint/2010/main" val="318278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 Subtitle with Content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24509-C9CC-D44D-A88E-77BD056B19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Slide Number Placeholder 5">
            <a:extLst>
              <a:ext uri="{FF2B5EF4-FFF2-40B4-BE49-F238E27FC236}">
                <a16:creationId xmlns:a16="http://schemas.microsoft.com/office/drawing/2014/main" id="{DE04F1BA-C05A-8E4D-BA8B-FEB813129191}"/>
              </a:ext>
            </a:extLst>
          </p:cNvPr>
          <p:cNvSpPr>
            <a:spLocks noGrp="1"/>
          </p:cNvSpPr>
          <p:nvPr>
            <p:ph type="sldNum" sz="quarter" idx="4"/>
          </p:nvPr>
        </p:nvSpPr>
        <p:spPr>
          <a:xfrm>
            <a:off x="11353800" y="6427442"/>
            <a:ext cx="457200" cy="365125"/>
          </a:xfrm>
          <a:prstGeom prst="rect">
            <a:avLst/>
          </a:prstGeom>
        </p:spPr>
        <p:txBody>
          <a:bodyPr vert="horz" lIns="91440" tIns="45720" rIns="91440" bIns="45720" rtlCol="0" anchor="ctr"/>
          <a:lstStyle>
            <a:lvl1pPr algn="r">
              <a:defRPr sz="800">
                <a:solidFill>
                  <a:schemeClr val="bg1">
                    <a:lumMod val="75000"/>
                  </a:schemeClr>
                </a:solidFill>
                <a:latin typeface="+mn-lt"/>
              </a:defRPr>
            </a:lvl1pPr>
          </a:lstStyle>
          <a:p>
            <a:fld id="{66BDAC31-5AC8-5F45-A341-BD19FFC7904B}" type="slidenum">
              <a:rPr lang="en-US" smtClean="0"/>
              <a:pPr/>
              <a:t>‹#›</a:t>
            </a:fld>
            <a:endParaRPr lang="en-US" dirty="0"/>
          </a:p>
        </p:txBody>
      </p:sp>
      <p:sp>
        <p:nvSpPr>
          <p:cNvPr id="22" name="Title 1">
            <a:extLst>
              <a:ext uri="{FF2B5EF4-FFF2-40B4-BE49-F238E27FC236}">
                <a16:creationId xmlns:a16="http://schemas.microsoft.com/office/drawing/2014/main" id="{2124EE0D-A028-4BFA-9B83-F6B06B47540C}"/>
              </a:ext>
            </a:extLst>
          </p:cNvPr>
          <p:cNvSpPr>
            <a:spLocks noGrp="1"/>
          </p:cNvSpPr>
          <p:nvPr>
            <p:ph type="title" hasCustomPrompt="1"/>
          </p:nvPr>
        </p:nvSpPr>
        <p:spPr>
          <a:xfrm>
            <a:off x="381000" y="365126"/>
            <a:ext cx="11430000" cy="487278"/>
          </a:xfrm>
          <a:prstGeom prst="rect">
            <a:avLst/>
          </a:prstGeom>
        </p:spPr>
        <p:txBody>
          <a:bodyPr/>
          <a:lstStyle>
            <a:lvl1pPr>
              <a:defRPr>
                <a:solidFill>
                  <a:schemeClr val="bg1"/>
                </a:solidFill>
              </a:defRPr>
            </a:lvl1pPr>
          </a:lstStyle>
          <a:p>
            <a:r>
              <a:rPr lang="en-US" dirty="0"/>
              <a:t>PLACE TITLE HERE</a:t>
            </a:r>
          </a:p>
        </p:txBody>
      </p:sp>
      <p:sp>
        <p:nvSpPr>
          <p:cNvPr id="23" name="Subtitle 2">
            <a:extLst>
              <a:ext uri="{FF2B5EF4-FFF2-40B4-BE49-F238E27FC236}">
                <a16:creationId xmlns:a16="http://schemas.microsoft.com/office/drawing/2014/main" id="{B87FCB7F-45CE-4392-8268-B36F7ABC0E43}"/>
              </a:ext>
            </a:extLst>
          </p:cNvPr>
          <p:cNvSpPr>
            <a:spLocks noGrp="1"/>
          </p:cNvSpPr>
          <p:nvPr>
            <p:ph type="subTitle" idx="13" hasCustomPrompt="1"/>
          </p:nvPr>
        </p:nvSpPr>
        <p:spPr>
          <a:xfrm>
            <a:off x="381000" y="876249"/>
            <a:ext cx="11430000" cy="365125"/>
          </a:xfrm>
        </p:spPr>
        <p:txBody>
          <a:bodyPr/>
          <a:lstStyle>
            <a:lvl1pPr marL="0" indent="0" algn="l">
              <a:spcBef>
                <a:spcPts val="0"/>
              </a:spcBef>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24" name="Text Placeholder 3">
            <a:extLst>
              <a:ext uri="{FF2B5EF4-FFF2-40B4-BE49-F238E27FC236}">
                <a16:creationId xmlns:a16="http://schemas.microsoft.com/office/drawing/2014/main" id="{8EEAF0B0-DA95-41AA-AF6E-11CC8E6702D5}"/>
              </a:ext>
            </a:extLst>
          </p:cNvPr>
          <p:cNvSpPr>
            <a:spLocks noGrp="1"/>
          </p:cNvSpPr>
          <p:nvPr>
            <p:ph type="body" sz="half" idx="2"/>
          </p:nvPr>
        </p:nvSpPr>
        <p:spPr>
          <a:xfrm>
            <a:off x="381000" y="1980152"/>
            <a:ext cx="11430000" cy="4447290"/>
          </a:xfrm>
        </p:spPr>
        <p:txBody>
          <a:bodyPr/>
          <a:lstStyle>
            <a:lvl1pPr marL="0" indent="0">
              <a:spcBef>
                <a:spcPts val="0"/>
              </a:spcBef>
              <a:buNone/>
              <a:defRPr sz="1600">
                <a:solidFill>
                  <a:schemeClr val="bg1"/>
                </a:solidFill>
                <a:latin typeface="+mn-lt"/>
              </a:defRPr>
            </a:lvl1pPr>
            <a:lvl2pPr marL="457200" indent="0">
              <a:buNone/>
              <a:defRPr sz="1400">
                <a:solidFill>
                  <a:schemeClr val="bg1"/>
                </a:solidFill>
                <a:latin typeface="+mn-lt"/>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35835635-82D6-4D3A-B983-2D0967354C84}"/>
              </a:ext>
            </a:extLst>
          </p:cNvPr>
          <p:cNvSpPr>
            <a:spLocks noGrp="1"/>
          </p:cNvSpPr>
          <p:nvPr>
            <p:ph type="body" idx="1" hasCustomPrompt="1"/>
          </p:nvPr>
        </p:nvSpPr>
        <p:spPr>
          <a:xfrm>
            <a:off x="381000" y="1489568"/>
            <a:ext cx="11430000" cy="388308"/>
          </a:xfrm>
        </p:spPr>
        <p:txBody>
          <a:bodyPr anchor="b"/>
          <a:lstStyle>
            <a:lvl1pPr marL="0" indent="0">
              <a:lnSpc>
                <a:spcPct val="100000"/>
              </a:lnSpc>
              <a:buNone/>
              <a:defRPr sz="1800" b="1" i="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15" name="TextBox 14">
            <a:extLst>
              <a:ext uri="{FF2B5EF4-FFF2-40B4-BE49-F238E27FC236}">
                <a16:creationId xmlns:a16="http://schemas.microsoft.com/office/drawing/2014/main" id="{9699B94F-A542-0F4F-B4A7-F8A33170BC38}"/>
              </a:ext>
            </a:extLst>
          </p:cNvPr>
          <p:cNvSpPr txBox="1"/>
          <p:nvPr userDrawn="1"/>
        </p:nvSpPr>
        <p:spPr>
          <a:xfrm>
            <a:off x="381000" y="6510074"/>
            <a:ext cx="37016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lumMod val="75000"/>
                  </a:schemeClr>
                </a:solidFill>
                <a:effectLst/>
                <a:uLnTx/>
                <a:uFillTx/>
                <a:latin typeface="+mn-lt"/>
                <a:ea typeface="+mn-ea"/>
                <a:cs typeface="+mn-cs"/>
              </a:rPr>
              <a:t>© 2024 EXELA TECHNOLOGIES, INC</a:t>
            </a:r>
          </a:p>
        </p:txBody>
      </p:sp>
      <p:pic>
        <p:nvPicPr>
          <p:cNvPr id="10" name="Picture 9">
            <a:extLst>
              <a:ext uri="{FF2B5EF4-FFF2-40B4-BE49-F238E27FC236}">
                <a16:creationId xmlns:a16="http://schemas.microsoft.com/office/drawing/2014/main" id="{3EE6C584-9F73-45D6-A0CF-E7DF6D5E3C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120" y="6510073"/>
            <a:ext cx="173415" cy="211401"/>
          </a:xfrm>
          <a:prstGeom prst="rect">
            <a:avLst/>
          </a:prstGeom>
        </p:spPr>
      </p:pic>
    </p:spTree>
    <p:extLst>
      <p:ext uri="{BB962C8B-B14F-4D97-AF65-F5344CB8AC3E}">
        <p14:creationId xmlns:p14="http://schemas.microsoft.com/office/powerpoint/2010/main" val="273809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29595" y="1844825"/>
            <a:ext cx="4532814" cy="2108035"/>
          </a:xfrm>
        </p:spPr>
        <p:txBody>
          <a:bodyPr anchor="b">
            <a:noAutofit/>
          </a:bodyPr>
          <a:lstStyle>
            <a:lvl1pPr algn="ctr">
              <a:lnSpc>
                <a:spcPct val="80000"/>
              </a:lnSpc>
              <a:defRPr lang="en-US" sz="5400"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3829594" y="3952859"/>
            <a:ext cx="4532814"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79059DB-5DD2-43F4-B048-3C1EF866A4D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394259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46312-79DC-4764-9B0D-7B5886E13D88}"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2301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B95C8E-E2EC-4B64-92DB-632E8CBAE422}"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2637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B70F6-B255-49D6-BC01-E7773E6DAB32}"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5454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C11059BE-6FAF-4904-87DD-A6ED2918264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cxnSp>
        <p:nvCxnSpPr>
          <p:cNvPr id="6" name="Straight Connector 5">
            <a:extLst>
              <a:ext uri="{FF2B5EF4-FFF2-40B4-BE49-F238E27FC236}">
                <a16:creationId xmlns:a16="http://schemas.microsoft.com/office/drawing/2014/main" id="{A106AD71-BEE7-4438-B6B0-BABD3F57B521}"/>
              </a:ext>
            </a:extLst>
          </p:cNvPr>
          <p:cNvCxnSpPr/>
          <p:nvPr userDrawn="1"/>
        </p:nvCxnSpPr>
        <p:spPr>
          <a:xfrm>
            <a:off x="415229" y="985720"/>
            <a:ext cx="11351077" cy="0"/>
          </a:xfrm>
          <a:prstGeom prst="line">
            <a:avLst/>
          </a:prstGeom>
          <a:ln w="6350">
            <a:solidFill>
              <a:srgbClr val="E6E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86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C3CDB-498C-4E1C-9063-B3E8E6E26EFD}"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3470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AE05692-5105-4025-8869-FB96AAFB78C4}"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2443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246E59C-90F1-4CE5-8DC1-C75DD43DCE91}"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5088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6" name="Rectangle 5">
            <a:extLst>
              <a:ext uri="{FF2B5EF4-FFF2-40B4-BE49-F238E27FC236}">
                <a16:creationId xmlns:a16="http://schemas.microsoft.com/office/drawing/2014/main" id="{7109B1C3-E5BB-473E-AE3D-CA9FEC578881}"/>
              </a:ext>
            </a:extLst>
          </p:cNvPr>
          <p:cNvSpPr/>
          <p:nvPr userDrawn="1"/>
        </p:nvSpPr>
        <p:spPr>
          <a:xfrm>
            <a:off x="1073426" y="2319338"/>
            <a:ext cx="1280308" cy="110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73426" y="2374355"/>
            <a:ext cx="7079974" cy="1325563"/>
          </a:xfrm>
        </p:spPr>
        <p:txBody>
          <a:bodyPr/>
          <a:lstStyle>
            <a:lvl1pPr>
              <a:defRPr/>
            </a:lvl1pPr>
          </a:lstStyle>
          <a:p>
            <a:r>
              <a:rPr lang="en-US" dirty="0"/>
              <a:t>Edit Title</a:t>
            </a:r>
          </a:p>
        </p:txBody>
      </p:sp>
    </p:spTree>
    <p:extLst>
      <p:ext uri="{BB962C8B-B14F-4D97-AF65-F5344CB8AC3E}">
        <p14:creationId xmlns:p14="http://schemas.microsoft.com/office/powerpoint/2010/main" val="369986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383B6-FE14-4405-9B64-FDF3BB39ACD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49606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CBFC0-1CDE-4A5F-8584-BA90834E1E4B}"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4470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2556013" y="2374355"/>
            <a:ext cx="7079974" cy="1325563"/>
          </a:xfrm>
        </p:spPr>
        <p:txBody>
          <a:bodyPr/>
          <a:lstStyle>
            <a:lvl1pPr algn="ctr">
              <a:defRPr/>
            </a:lvl1pPr>
          </a:lstStyle>
          <a:p>
            <a:r>
              <a:rPr lang="en-US" dirty="0"/>
              <a:t>Edit Title</a:t>
            </a:r>
          </a:p>
        </p:txBody>
      </p:sp>
      <p:sp>
        <p:nvSpPr>
          <p:cNvPr id="6" name="Rectangle 5">
            <a:extLst>
              <a:ext uri="{FF2B5EF4-FFF2-40B4-BE49-F238E27FC236}">
                <a16:creationId xmlns:a16="http://schemas.microsoft.com/office/drawing/2014/main" id="{7109B1C3-E5BB-473E-AE3D-CA9FEC578881}"/>
              </a:ext>
            </a:extLst>
          </p:cNvPr>
          <p:cNvSpPr/>
          <p:nvPr userDrawn="1"/>
        </p:nvSpPr>
        <p:spPr>
          <a:xfrm>
            <a:off x="5455846" y="2319338"/>
            <a:ext cx="1280308" cy="110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69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69450" y="365125"/>
            <a:ext cx="4114800" cy="1325563"/>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Tree>
    <p:extLst>
      <p:ext uri="{BB962C8B-B14F-4D97-AF65-F5344CB8AC3E}">
        <p14:creationId xmlns:p14="http://schemas.microsoft.com/office/powerpoint/2010/main" val="23975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69450" y="365125"/>
            <a:ext cx="4114800" cy="1325563"/>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6" name="Rectangle 5">
            <a:extLst>
              <a:ext uri="{FF2B5EF4-FFF2-40B4-BE49-F238E27FC236}">
                <a16:creationId xmlns:a16="http://schemas.microsoft.com/office/drawing/2014/main" id="{4DBFAF41-808A-4A62-80EE-491415916A2F}"/>
              </a:ext>
            </a:extLst>
          </p:cNvPr>
          <p:cNvSpPr/>
          <p:nvPr userDrawn="1"/>
        </p:nvSpPr>
        <p:spPr>
          <a:xfrm>
            <a:off x="1073426" y="319064"/>
            <a:ext cx="1280308" cy="92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29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73426" y="641350"/>
            <a:ext cx="7079974" cy="1325563"/>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6" name="Rectangle 5">
            <a:extLst>
              <a:ext uri="{FF2B5EF4-FFF2-40B4-BE49-F238E27FC236}">
                <a16:creationId xmlns:a16="http://schemas.microsoft.com/office/drawing/2014/main" id="{46C8AC77-1A44-4948-8723-97BB06815C4B}"/>
              </a:ext>
            </a:extLst>
          </p:cNvPr>
          <p:cNvSpPr/>
          <p:nvPr userDrawn="1"/>
        </p:nvSpPr>
        <p:spPr>
          <a:xfrm>
            <a:off x="1073426" y="595289"/>
            <a:ext cx="1280308" cy="92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6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73426" y="641350"/>
            <a:ext cx="7079974" cy="1882775"/>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6" name="Rectangle 5">
            <a:extLst>
              <a:ext uri="{FF2B5EF4-FFF2-40B4-BE49-F238E27FC236}">
                <a16:creationId xmlns:a16="http://schemas.microsoft.com/office/drawing/2014/main" id="{46C8AC77-1A44-4948-8723-97BB06815C4B}"/>
              </a:ext>
            </a:extLst>
          </p:cNvPr>
          <p:cNvSpPr/>
          <p:nvPr userDrawn="1"/>
        </p:nvSpPr>
        <p:spPr>
          <a:xfrm>
            <a:off x="1073426" y="595289"/>
            <a:ext cx="1280308" cy="92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93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73426" y="641350"/>
            <a:ext cx="6413224" cy="1325563"/>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7" name="Picture Placeholder 6">
            <a:extLst>
              <a:ext uri="{FF2B5EF4-FFF2-40B4-BE49-F238E27FC236}">
                <a16:creationId xmlns:a16="http://schemas.microsoft.com/office/drawing/2014/main" id="{6AFAD457-9209-4FD6-8279-17CAC69552F1}"/>
              </a:ext>
            </a:extLst>
          </p:cNvPr>
          <p:cNvSpPr>
            <a:spLocks noGrp="1"/>
          </p:cNvSpPr>
          <p:nvPr>
            <p:ph type="pic" sz="quarter" idx="13"/>
          </p:nvPr>
        </p:nvSpPr>
        <p:spPr>
          <a:xfrm>
            <a:off x="1069285" y="2257425"/>
            <a:ext cx="2157206" cy="2997676"/>
          </a:xfrm>
        </p:spPr>
        <p:txBody>
          <a:bodyPr/>
          <a:lstStyle>
            <a:lvl1pPr marL="0" indent="0">
              <a:buNone/>
              <a:defRPr/>
            </a:lvl1pPr>
          </a:lstStyle>
          <a:p>
            <a:endParaRPr lang="en-US" dirty="0"/>
          </a:p>
        </p:txBody>
      </p:sp>
      <p:sp>
        <p:nvSpPr>
          <p:cNvPr id="8" name="Picture Placeholder 6">
            <a:extLst>
              <a:ext uri="{FF2B5EF4-FFF2-40B4-BE49-F238E27FC236}">
                <a16:creationId xmlns:a16="http://schemas.microsoft.com/office/drawing/2014/main" id="{0D368EDE-7DD9-4E0E-9C6E-0B71A284794E}"/>
              </a:ext>
            </a:extLst>
          </p:cNvPr>
          <p:cNvSpPr>
            <a:spLocks noGrp="1"/>
          </p:cNvSpPr>
          <p:nvPr>
            <p:ph type="pic" sz="quarter" idx="14"/>
          </p:nvPr>
        </p:nvSpPr>
        <p:spPr>
          <a:xfrm>
            <a:off x="3778388" y="2257425"/>
            <a:ext cx="2157206" cy="2997676"/>
          </a:xfrm>
        </p:spPr>
        <p:txBody>
          <a:bodyPr/>
          <a:lstStyle>
            <a:lvl1pPr marL="0" indent="0">
              <a:buNone/>
              <a:defRPr/>
            </a:lvl1pPr>
          </a:lstStyle>
          <a:p>
            <a:endParaRPr lang="en-US"/>
          </a:p>
        </p:txBody>
      </p:sp>
      <p:sp>
        <p:nvSpPr>
          <p:cNvPr id="9" name="Picture Placeholder 6">
            <a:extLst>
              <a:ext uri="{FF2B5EF4-FFF2-40B4-BE49-F238E27FC236}">
                <a16:creationId xmlns:a16="http://schemas.microsoft.com/office/drawing/2014/main" id="{D138DA67-3021-493F-9A12-9435A78845C2}"/>
              </a:ext>
            </a:extLst>
          </p:cNvPr>
          <p:cNvSpPr>
            <a:spLocks noGrp="1"/>
          </p:cNvSpPr>
          <p:nvPr>
            <p:ph type="pic" sz="quarter" idx="15"/>
          </p:nvPr>
        </p:nvSpPr>
        <p:spPr>
          <a:xfrm>
            <a:off x="6487491" y="2257425"/>
            <a:ext cx="2157206" cy="2997676"/>
          </a:xfrm>
        </p:spPr>
        <p:txBody>
          <a:bodyPr/>
          <a:lstStyle>
            <a:lvl1pPr marL="0" indent="0">
              <a:buNone/>
              <a:defRPr/>
            </a:lvl1pPr>
          </a:lstStyle>
          <a:p>
            <a:endParaRPr lang="en-US"/>
          </a:p>
        </p:txBody>
      </p:sp>
      <p:sp>
        <p:nvSpPr>
          <p:cNvPr id="10" name="Picture Placeholder 6">
            <a:extLst>
              <a:ext uri="{FF2B5EF4-FFF2-40B4-BE49-F238E27FC236}">
                <a16:creationId xmlns:a16="http://schemas.microsoft.com/office/drawing/2014/main" id="{108D410A-E662-4C12-8C92-A3D804FC8585}"/>
              </a:ext>
            </a:extLst>
          </p:cNvPr>
          <p:cNvSpPr>
            <a:spLocks noGrp="1"/>
          </p:cNvSpPr>
          <p:nvPr>
            <p:ph type="pic" sz="quarter" idx="16"/>
          </p:nvPr>
        </p:nvSpPr>
        <p:spPr>
          <a:xfrm>
            <a:off x="9196594" y="2257425"/>
            <a:ext cx="2157206" cy="2997676"/>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9AA7D310-47A6-45B2-A1E8-D15CEC4D676A}"/>
              </a:ext>
            </a:extLst>
          </p:cNvPr>
          <p:cNvSpPr/>
          <p:nvPr userDrawn="1"/>
        </p:nvSpPr>
        <p:spPr>
          <a:xfrm>
            <a:off x="1073426" y="595289"/>
            <a:ext cx="1280308" cy="92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45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8050-F7E9-42B1-9C44-0F7F8AF30560}"/>
              </a:ext>
            </a:extLst>
          </p:cNvPr>
          <p:cNvSpPr>
            <a:spLocks noGrp="1"/>
          </p:cNvSpPr>
          <p:nvPr>
            <p:ph type="title" hasCustomPrompt="1"/>
          </p:nvPr>
        </p:nvSpPr>
        <p:spPr>
          <a:xfrm>
            <a:off x="1066800" y="365125"/>
            <a:ext cx="4114800" cy="1325563"/>
          </a:xfrm>
        </p:spPr>
        <p:txBody>
          <a:bodyPr/>
          <a:lstStyle>
            <a:lvl1pPr>
              <a:defRPr/>
            </a:lvl1pPr>
          </a:lstStyle>
          <a:p>
            <a:r>
              <a:rPr lang="en-US" dirty="0"/>
              <a:t>Edit Title</a:t>
            </a:r>
          </a:p>
        </p:txBody>
      </p:sp>
      <p:sp>
        <p:nvSpPr>
          <p:cNvPr id="4" name="Footer Placeholder 3">
            <a:extLst>
              <a:ext uri="{FF2B5EF4-FFF2-40B4-BE49-F238E27FC236}">
                <a16:creationId xmlns:a16="http://schemas.microsoft.com/office/drawing/2014/main" id="{7D128DE3-8381-48EC-82D7-8B5B74BF37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9D6A04-E04D-4FDB-9080-07F38DF47430}"/>
              </a:ext>
            </a:extLst>
          </p:cNvPr>
          <p:cNvSpPr>
            <a:spLocks noGrp="1"/>
          </p:cNvSpPr>
          <p:nvPr>
            <p:ph type="sldNum" sz="quarter" idx="12"/>
          </p:nvPr>
        </p:nvSpPr>
        <p:spPr/>
        <p:txBody>
          <a:bodyPr/>
          <a:lstStyle/>
          <a:p>
            <a:fld id="{2EB3F144-34F7-432E-A014-DB82E375E5B7}" type="slidenum">
              <a:rPr lang="en-US" smtClean="0"/>
              <a:t>‹#›</a:t>
            </a:fld>
            <a:endParaRPr lang="en-US"/>
          </a:p>
        </p:txBody>
      </p:sp>
      <p:sp>
        <p:nvSpPr>
          <p:cNvPr id="9" name="Rectangle 8">
            <a:extLst>
              <a:ext uri="{FF2B5EF4-FFF2-40B4-BE49-F238E27FC236}">
                <a16:creationId xmlns:a16="http://schemas.microsoft.com/office/drawing/2014/main" id="{BCE05252-3858-49CC-A2C2-CB7D088A1AF5}"/>
              </a:ext>
            </a:extLst>
          </p:cNvPr>
          <p:cNvSpPr/>
          <p:nvPr userDrawn="1"/>
        </p:nvSpPr>
        <p:spPr>
          <a:xfrm>
            <a:off x="1073426" y="319064"/>
            <a:ext cx="1280308" cy="92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64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F4B65-44D9-4E1F-9A6B-EE01E4267369}"/>
              </a:ext>
            </a:extLst>
          </p:cNvPr>
          <p:cNvSpPr>
            <a:spLocks noGrp="1"/>
          </p:cNvSpPr>
          <p:nvPr>
            <p:ph type="title"/>
          </p:nvPr>
        </p:nvSpPr>
        <p:spPr>
          <a:xfrm>
            <a:off x="0" y="1"/>
            <a:ext cx="12192000" cy="16906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DC7A7-AFA2-493B-ADE1-06AA4A599354}"/>
              </a:ext>
            </a:extLst>
          </p:cNvPr>
          <p:cNvSpPr>
            <a:spLocks noGrp="1"/>
          </p:cNvSpPr>
          <p:nvPr>
            <p:ph type="body" idx="1"/>
          </p:nvPr>
        </p:nvSpPr>
        <p:spPr>
          <a:xfrm>
            <a:off x="0" y="1825625"/>
            <a:ext cx="12192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351DD0-137D-4619-8C89-50B05E8EE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94E6DB-7F5A-426A-B9C1-C9E6792A8464}"/>
              </a:ext>
            </a:extLst>
          </p:cNvPr>
          <p:cNvSpPr>
            <a:spLocks noGrp="1"/>
          </p:cNvSpPr>
          <p:nvPr>
            <p:ph type="sldNum" sz="quarter" idx="4"/>
          </p:nvPr>
        </p:nvSpPr>
        <p:spPr>
          <a:xfrm>
            <a:off x="9385300" y="64071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3F144-34F7-432E-A014-DB82E375E5B7}" type="slidenum">
              <a:rPr lang="en-US" smtClean="0"/>
              <a:t>‹#›</a:t>
            </a:fld>
            <a:endParaRPr lang="en-US"/>
          </a:p>
        </p:txBody>
      </p:sp>
      <p:sp>
        <p:nvSpPr>
          <p:cNvPr id="8" name="TextBox 7">
            <a:extLst>
              <a:ext uri="{FF2B5EF4-FFF2-40B4-BE49-F238E27FC236}">
                <a16:creationId xmlns:a16="http://schemas.microsoft.com/office/drawing/2014/main" id="{C9014402-D2BB-6EDB-658C-9C5A4F5B2726}"/>
              </a:ext>
            </a:extLst>
          </p:cNvPr>
          <p:cNvSpPr txBox="1"/>
          <p:nvPr userDrawn="1"/>
        </p:nvSpPr>
        <p:spPr>
          <a:xfrm>
            <a:off x="381000" y="6510074"/>
            <a:ext cx="37016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 2024 EXELA TECHNOLOGIES, INC</a:t>
            </a:r>
          </a:p>
        </p:txBody>
      </p:sp>
      <p:pic>
        <p:nvPicPr>
          <p:cNvPr id="9" name="Picture 8">
            <a:extLst>
              <a:ext uri="{FF2B5EF4-FFF2-40B4-BE49-F238E27FC236}">
                <a16:creationId xmlns:a16="http://schemas.microsoft.com/office/drawing/2014/main" id="{15523D2F-EE15-42F1-91DD-E1E9F479368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98120" y="6510073"/>
            <a:ext cx="173415" cy="211401"/>
          </a:xfrm>
          <a:prstGeom prst="rect">
            <a:avLst/>
          </a:prstGeom>
        </p:spPr>
      </p:pic>
    </p:spTree>
    <p:extLst>
      <p:ext uri="{BB962C8B-B14F-4D97-AF65-F5344CB8AC3E}">
        <p14:creationId xmlns:p14="http://schemas.microsoft.com/office/powerpoint/2010/main" val="1482589539"/>
      </p:ext>
    </p:extLst>
  </p:cSld>
  <p:clrMap bg1="dk1" tx1="lt1" bg2="dk2" tx2="lt2" accent1="accent1" accent2="accent2" accent3="accent3" accent4="accent4" accent5="accent5" accent6="accent6" hlink="hlink" folHlink="folHlink"/>
  <p:sldLayoutIdLst>
    <p:sldLayoutId id="2147483649" r:id="rId1"/>
    <p:sldLayoutId id="2147483661" r:id="rId2"/>
    <p:sldLayoutId id="2147483666" r:id="rId3"/>
    <p:sldLayoutId id="2147483654" r:id="rId4"/>
    <p:sldLayoutId id="2147483665" r:id="rId5"/>
    <p:sldLayoutId id="2147483662" r:id="rId6"/>
    <p:sldLayoutId id="2147483664" r:id="rId7"/>
    <p:sldLayoutId id="2147483663" r:id="rId8"/>
    <p:sldLayoutId id="2147483660" r:id="rId9"/>
    <p:sldLayoutId id="2147483655"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29" y="274640"/>
            <a:ext cx="11351077"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415229" y="1138426"/>
            <a:ext cx="11351077"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5229" y="6356352"/>
            <a:ext cx="3039171" cy="365125"/>
          </a:xfrm>
          <a:prstGeom prst="rect">
            <a:avLst/>
          </a:prstGeom>
        </p:spPr>
        <p:txBody>
          <a:bodyPr vert="horz" lIns="0" tIns="60949" rIns="0" bIns="60949" rtlCol="0" anchor="ctr"/>
          <a:lstStyle>
            <a:lvl1pPr algn="l">
              <a:defRPr sz="1600">
                <a:solidFill>
                  <a:schemeClr val="tx1">
                    <a:tint val="75000"/>
                  </a:schemeClr>
                </a:solidFill>
              </a:defRPr>
            </a:lvl1pPr>
          </a:lstStyle>
          <a:p>
            <a:fld id="{EDFE0D60-2280-4698-A934-681C63FA06E3}" type="datetime1">
              <a:rPr lang="en-US" smtClean="0"/>
              <a:t>11/29/2024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304963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7024544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ge.media-server.com/mmc/p/q7pxv7i2"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C54B28-7E96-A9E2-0389-F40924A79CA5}"/>
              </a:ext>
            </a:extLst>
          </p:cNvPr>
          <p:cNvSpPr txBox="1"/>
          <p:nvPr/>
        </p:nvSpPr>
        <p:spPr>
          <a:xfrm>
            <a:off x="-1" y="1982450"/>
            <a:ext cx="7511143" cy="2554545"/>
          </a:xfrm>
          <a:prstGeom prst="rect">
            <a:avLst/>
          </a:prstGeom>
          <a:noFill/>
        </p:spPr>
        <p:txBody>
          <a:bodyPr wrap="square">
            <a:spAutoFit/>
          </a:bodyPr>
          <a:lstStyle/>
          <a:p>
            <a:r>
              <a:rPr lang="en-US" sz="4400" dirty="0">
                <a:solidFill>
                  <a:srgbClr val="FFC000"/>
                </a:solidFill>
                <a:latin typeface="+mj-lt"/>
                <a:ea typeface="+mj-ea"/>
                <a:cs typeface="Segoe UI Semibold" panose="020B0702040204020203" pitchFamily="34" charset="0"/>
              </a:rPr>
              <a:t>Third Quarter 2024 Results</a:t>
            </a:r>
            <a:br>
              <a:rPr lang="en-US" sz="3600" b="1" dirty="0">
                <a:solidFill>
                  <a:srgbClr val="FFC000"/>
                </a:solidFill>
                <a:latin typeface="+mj-lt"/>
                <a:cs typeface="Calibri" panose="020F0502020204030204" pitchFamily="34" charset="0"/>
              </a:rPr>
            </a:br>
            <a:br>
              <a:rPr lang="en-US" sz="3600" b="1" dirty="0">
                <a:solidFill>
                  <a:srgbClr val="FFC000"/>
                </a:solidFill>
                <a:latin typeface="+mj-lt"/>
                <a:cs typeface="Calibri" panose="020F0502020204030204" pitchFamily="34" charset="0"/>
              </a:rPr>
            </a:br>
            <a:r>
              <a:rPr lang="en-US" sz="2000" dirty="0">
                <a:solidFill>
                  <a:srgbClr val="FFC000"/>
                </a:solidFill>
                <a:latin typeface="+mj-lt"/>
                <a:ea typeface="+mj-ea"/>
                <a:cs typeface="Segoe UI Semibold" panose="020B0702040204020203" pitchFamily="34" charset="0"/>
              </a:rPr>
              <a:t>November 29, 2024</a:t>
            </a:r>
            <a:br>
              <a:rPr lang="en-US" sz="2000" dirty="0">
                <a:solidFill>
                  <a:srgbClr val="FFC000"/>
                </a:solidFill>
                <a:latin typeface="+mj-lt"/>
                <a:ea typeface="+mj-ea"/>
                <a:cs typeface="Segoe UI Semibold" panose="020B0702040204020203" pitchFamily="34" charset="0"/>
              </a:rPr>
            </a:br>
            <a:br>
              <a:rPr lang="en-US" sz="2000" dirty="0">
                <a:solidFill>
                  <a:srgbClr val="FFC000"/>
                </a:solidFill>
                <a:latin typeface="+mj-lt"/>
                <a:ea typeface="+mj-ea"/>
                <a:cs typeface="Segoe UI Semibold" panose="020B0702040204020203" pitchFamily="34" charset="0"/>
              </a:rPr>
            </a:br>
            <a:r>
              <a:rPr lang="en-US" sz="2000" dirty="0">
                <a:solidFill>
                  <a:srgbClr val="FFC000"/>
                </a:solidFill>
                <a:latin typeface="+mj-lt"/>
                <a:ea typeface="+mj-ea"/>
                <a:cs typeface="Segoe UI Semibold" panose="020B0702040204020203" pitchFamily="34" charset="0"/>
              </a:rPr>
              <a:t>Par Chadha, Executive Chairman</a:t>
            </a:r>
            <a:br>
              <a:rPr lang="en-US" sz="2000" dirty="0">
                <a:solidFill>
                  <a:srgbClr val="FFC000"/>
                </a:solidFill>
                <a:latin typeface="+mj-lt"/>
                <a:ea typeface="+mj-ea"/>
                <a:cs typeface="Segoe UI Semibold" panose="020B0702040204020203" pitchFamily="34" charset="0"/>
              </a:rPr>
            </a:br>
            <a:r>
              <a:rPr lang="en-US" sz="2000" dirty="0">
                <a:solidFill>
                  <a:srgbClr val="FFC000"/>
                </a:solidFill>
                <a:latin typeface="+mj-lt"/>
                <a:ea typeface="+mj-ea"/>
                <a:cs typeface="Segoe UI Semibold" panose="020B0702040204020203" pitchFamily="34" charset="0"/>
              </a:rPr>
              <a:t>Matt Brown, Interim Chief Financial Officer</a:t>
            </a:r>
            <a:endParaRPr lang="en-US" sz="4400" dirty="0">
              <a:solidFill>
                <a:srgbClr val="FFC000"/>
              </a:solidFill>
              <a:latin typeface="+mj-lt"/>
              <a:ea typeface="+mj-ea"/>
              <a:cs typeface="Segoe UI Semibold" panose="020B0702040204020203" pitchFamily="34" charset="0"/>
            </a:endParaRPr>
          </a:p>
        </p:txBody>
      </p:sp>
      <p:sp>
        <p:nvSpPr>
          <p:cNvPr id="2" name="TextBox 1">
            <a:extLst>
              <a:ext uri="{FF2B5EF4-FFF2-40B4-BE49-F238E27FC236}">
                <a16:creationId xmlns:a16="http://schemas.microsoft.com/office/drawing/2014/main" id="{8E736C50-F7B1-4784-A4D3-71807C12C06C}"/>
              </a:ext>
            </a:extLst>
          </p:cNvPr>
          <p:cNvSpPr txBox="1"/>
          <p:nvPr/>
        </p:nvSpPr>
        <p:spPr>
          <a:xfrm>
            <a:off x="8052177" y="4763069"/>
            <a:ext cx="1492157" cy="369332"/>
          </a:xfrm>
          <a:prstGeom prst="rect">
            <a:avLst/>
          </a:prstGeom>
          <a:noFill/>
        </p:spPr>
        <p:txBody>
          <a:bodyPr wrap="square" rtlCol="0">
            <a:spAutoFit/>
          </a:bodyPr>
          <a:lstStyle/>
          <a:p>
            <a:r>
              <a:rPr lang="en-US" dirty="0">
                <a:solidFill>
                  <a:srgbClr val="FFC000"/>
                </a:solidFill>
                <a:hlinkClick r:id="rId2">
                  <a:extLst>
                    <a:ext uri="{A12FA001-AC4F-418D-AE19-62706E023703}">
                      <ahyp:hlinkClr xmlns:ahyp="http://schemas.microsoft.com/office/drawing/2018/hyperlinkcolor" val="tx"/>
                    </a:ext>
                  </a:extLst>
                </a:hlinkClick>
              </a:rPr>
              <a:t>Webcast Link</a:t>
            </a:r>
            <a:endParaRPr lang="en-US" dirty="0">
              <a:solidFill>
                <a:srgbClr val="FFC000"/>
              </a:solidFill>
            </a:endParaRPr>
          </a:p>
        </p:txBody>
      </p:sp>
      <p:pic>
        <p:nvPicPr>
          <p:cNvPr id="5" name="Picture 4">
            <a:extLst>
              <a:ext uri="{FF2B5EF4-FFF2-40B4-BE49-F238E27FC236}">
                <a16:creationId xmlns:a16="http://schemas.microsoft.com/office/drawing/2014/main" id="{EBE1CC4A-BFCD-4FC7-B948-5FB4CDEC0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2" y="291293"/>
            <a:ext cx="1597295" cy="678212"/>
          </a:xfrm>
          <a:prstGeom prst="rect">
            <a:avLst/>
          </a:prstGeom>
        </p:spPr>
      </p:pic>
    </p:spTree>
    <p:extLst>
      <p:ext uri="{BB962C8B-B14F-4D97-AF65-F5344CB8AC3E}">
        <p14:creationId xmlns:p14="http://schemas.microsoft.com/office/powerpoint/2010/main" val="196149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B77C-8402-40CA-9381-CE54DBBFF5BE}"/>
              </a:ext>
            </a:extLst>
          </p:cNvPr>
          <p:cNvSpPr>
            <a:spLocks noGrp="1"/>
          </p:cNvSpPr>
          <p:nvPr>
            <p:ph type="title"/>
          </p:nvPr>
        </p:nvSpPr>
        <p:spPr>
          <a:xfrm>
            <a:off x="3273089" y="3266270"/>
            <a:ext cx="5645821" cy="1096464"/>
          </a:xfrm>
        </p:spPr>
        <p:txBody>
          <a:bodyPr>
            <a:normAutofit fontScale="90000"/>
          </a:bodyPr>
          <a:lstStyle/>
          <a:p>
            <a:r>
              <a:rPr lang="en-US" dirty="0">
                <a:solidFill>
                  <a:srgbClr val="FFC000"/>
                </a:solidFill>
                <a:latin typeface="Roboto" panose="02000000000000000000" pitchFamily="2" charset="0"/>
                <a:ea typeface="Roboto" panose="02000000000000000000" pitchFamily="2" charset="0"/>
                <a:cs typeface="Calibri" panose="020F0502020204030204" pitchFamily="34" charset="0"/>
              </a:rPr>
              <a:t>Appendix / Reference</a:t>
            </a:r>
            <a:br>
              <a:rPr lang="en-US" dirty="0">
                <a:solidFill>
                  <a:srgbClr val="FFC000"/>
                </a:solidFill>
                <a:latin typeface="Roboto" panose="02000000000000000000" pitchFamily="2" charset="0"/>
                <a:ea typeface="Roboto" panose="02000000000000000000" pitchFamily="2" charset="0"/>
              </a:rPr>
            </a:br>
            <a:endParaRPr lang="en-US" dirty="0"/>
          </a:p>
        </p:txBody>
      </p:sp>
      <p:sp>
        <p:nvSpPr>
          <p:cNvPr id="3" name="Slide Number Placeholder 2">
            <a:extLst>
              <a:ext uri="{FF2B5EF4-FFF2-40B4-BE49-F238E27FC236}">
                <a16:creationId xmlns:a16="http://schemas.microsoft.com/office/drawing/2014/main" id="{28D57FDC-71E6-4C20-8541-218A9EE41D0D}"/>
              </a:ext>
            </a:extLst>
          </p:cNvPr>
          <p:cNvSpPr>
            <a:spLocks noGrp="1"/>
          </p:cNvSpPr>
          <p:nvPr>
            <p:ph type="sldNum" sz="quarter" idx="12"/>
          </p:nvPr>
        </p:nvSpPr>
        <p:spPr/>
        <p:txBody>
          <a:bodyPr/>
          <a:lstStyle/>
          <a:p>
            <a:fld id="{2EB3F144-34F7-432E-A014-DB82E375E5B7}" type="slidenum">
              <a:rPr lang="en-US" smtClean="0"/>
              <a:t>10</a:t>
            </a:fld>
            <a:endParaRPr lang="en-US"/>
          </a:p>
        </p:txBody>
      </p:sp>
    </p:spTree>
    <p:extLst>
      <p:ext uri="{BB962C8B-B14F-4D97-AF65-F5344CB8AC3E}">
        <p14:creationId xmlns:p14="http://schemas.microsoft.com/office/powerpoint/2010/main" val="401945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E063-917E-48CB-B7A7-2EB284130FE8}"/>
              </a:ext>
            </a:extLst>
          </p:cNvPr>
          <p:cNvSpPr>
            <a:spLocks noGrp="1"/>
          </p:cNvSpPr>
          <p:nvPr>
            <p:ph type="title"/>
          </p:nvPr>
        </p:nvSpPr>
        <p:spPr>
          <a:xfrm>
            <a:off x="1077975" y="368394"/>
            <a:ext cx="10631804" cy="1325563"/>
          </a:xfrm>
        </p:spPr>
        <p:txBody>
          <a:bodyPr>
            <a:normAutofit/>
          </a:bodyPr>
          <a:lstStyle/>
          <a:p>
            <a:r>
              <a:rPr lang="en-US" sz="2400" b="1" dirty="0">
                <a:solidFill>
                  <a:srgbClr val="FFC000"/>
                </a:solidFill>
                <a:latin typeface="Roboto" panose="02000000000000000000" pitchFamily="2" charset="0"/>
                <a:ea typeface="Roboto" panose="02000000000000000000" pitchFamily="2" charset="0"/>
              </a:rPr>
              <a:t>Reconciliation of non-GAAP measures – Revenue and Adjusted EBITDA</a:t>
            </a:r>
            <a:endParaRPr lang="en-US" sz="2400" dirty="0"/>
          </a:p>
        </p:txBody>
      </p:sp>
      <p:sp>
        <p:nvSpPr>
          <p:cNvPr id="3" name="Slide Number Placeholder 2">
            <a:extLst>
              <a:ext uri="{FF2B5EF4-FFF2-40B4-BE49-F238E27FC236}">
                <a16:creationId xmlns:a16="http://schemas.microsoft.com/office/drawing/2014/main" id="{277A1814-4690-4A5F-9811-79ABBB6FEE8A}"/>
              </a:ext>
            </a:extLst>
          </p:cNvPr>
          <p:cNvSpPr>
            <a:spLocks noGrp="1"/>
          </p:cNvSpPr>
          <p:nvPr>
            <p:ph type="sldNum" sz="quarter" idx="12"/>
          </p:nvPr>
        </p:nvSpPr>
        <p:spPr/>
        <p:txBody>
          <a:bodyPr/>
          <a:lstStyle/>
          <a:p>
            <a:fld id="{2EB3F144-34F7-432E-A014-DB82E375E5B7}" type="slidenum">
              <a:rPr lang="en-US" smtClean="0"/>
              <a:t>11</a:t>
            </a:fld>
            <a:endParaRPr lang="en-US"/>
          </a:p>
        </p:txBody>
      </p:sp>
      <p:sp>
        <p:nvSpPr>
          <p:cNvPr id="4" name="Rectangle 3">
            <a:extLst>
              <a:ext uri="{FF2B5EF4-FFF2-40B4-BE49-F238E27FC236}">
                <a16:creationId xmlns:a16="http://schemas.microsoft.com/office/drawing/2014/main" id="{A22A0305-8A8B-4F09-BE15-151B7C31A295}"/>
              </a:ext>
            </a:extLst>
          </p:cNvPr>
          <p:cNvSpPr/>
          <p:nvPr/>
        </p:nvSpPr>
        <p:spPr>
          <a:xfrm>
            <a:off x="473121" y="6282981"/>
            <a:ext cx="11759821" cy="215444"/>
          </a:xfrm>
          <a:prstGeom prst="rect">
            <a:avLst/>
          </a:prstGeom>
        </p:spPr>
        <p:txBody>
          <a:bodyPr wrap="square">
            <a:spAutoFit/>
          </a:bodyPr>
          <a:lstStyle/>
          <a:p>
            <a:pPr fontAlgn="t"/>
            <a:r>
              <a:rPr lang="en-US" sz="800" dirty="0">
                <a:latin typeface="Segoe UI" panose="020B0502040204020203" pitchFamily="34" charset="0"/>
              </a:rPr>
              <a:t>(1) Constant currency excludes the impact of foreign currency fluctuations and is computed by applying the average exchange rates for the three and nine months ended September 30, 2023 to the revenues during the corresponding period in 2024.</a:t>
            </a:r>
          </a:p>
        </p:txBody>
      </p:sp>
      <p:graphicFrame>
        <p:nvGraphicFramePr>
          <p:cNvPr id="7" name="Table 6">
            <a:extLst>
              <a:ext uri="{FF2B5EF4-FFF2-40B4-BE49-F238E27FC236}">
                <a16:creationId xmlns:a16="http://schemas.microsoft.com/office/drawing/2014/main" id="{038BD39F-7B32-4E5C-8EBF-61C693BA45A3}"/>
              </a:ext>
            </a:extLst>
          </p:cNvPr>
          <p:cNvGraphicFramePr>
            <a:graphicFrameLocks noGrp="1"/>
          </p:cNvGraphicFramePr>
          <p:nvPr>
            <p:extLst>
              <p:ext uri="{D42A27DB-BD31-4B8C-83A1-F6EECF244321}">
                <p14:modId xmlns:p14="http://schemas.microsoft.com/office/powerpoint/2010/main" val="3519618351"/>
              </p:ext>
            </p:extLst>
          </p:nvPr>
        </p:nvGraphicFramePr>
        <p:xfrm>
          <a:off x="1649691" y="3277190"/>
          <a:ext cx="8135329" cy="2915148"/>
        </p:xfrm>
        <a:graphic>
          <a:graphicData uri="http://schemas.openxmlformats.org/drawingml/2006/table">
            <a:tbl>
              <a:tblPr firstRow="1" bandRow="1"/>
              <a:tblGrid>
                <a:gridCol w="3698560">
                  <a:extLst>
                    <a:ext uri="{9D8B030D-6E8A-4147-A177-3AD203B41FA5}">
                      <a16:colId xmlns:a16="http://schemas.microsoft.com/office/drawing/2014/main" val="1751463440"/>
                    </a:ext>
                  </a:extLst>
                </a:gridCol>
                <a:gridCol w="193614">
                  <a:extLst>
                    <a:ext uri="{9D8B030D-6E8A-4147-A177-3AD203B41FA5}">
                      <a16:colId xmlns:a16="http://schemas.microsoft.com/office/drawing/2014/main" val="318803974"/>
                    </a:ext>
                  </a:extLst>
                </a:gridCol>
                <a:gridCol w="957487">
                  <a:extLst>
                    <a:ext uri="{9D8B030D-6E8A-4147-A177-3AD203B41FA5}">
                      <a16:colId xmlns:a16="http://schemas.microsoft.com/office/drawing/2014/main" val="1077250010"/>
                    </a:ext>
                  </a:extLst>
                </a:gridCol>
                <a:gridCol w="193614">
                  <a:extLst>
                    <a:ext uri="{9D8B030D-6E8A-4147-A177-3AD203B41FA5}">
                      <a16:colId xmlns:a16="http://schemas.microsoft.com/office/drawing/2014/main" val="1700633182"/>
                    </a:ext>
                  </a:extLst>
                </a:gridCol>
                <a:gridCol w="928792">
                  <a:extLst>
                    <a:ext uri="{9D8B030D-6E8A-4147-A177-3AD203B41FA5}">
                      <a16:colId xmlns:a16="http://schemas.microsoft.com/office/drawing/2014/main" val="1314292270"/>
                    </a:ext>
                  </a:extLst>
                </a:gridCol>
                <a:gridCol w="193614">
                  <a:extLst>
                    <a:ext uri="{9D8B030D-6E8A-4147-A177-3AD203B41FA5}">
                      <a16:colId xmlns:a16="http://schemas.microsoft.com/office/drawing/2014/main" val="1933891588"/>
                    </a:ext>
                  </a:extLst>
                </a:gridCol>
                <a:gridCol w="898588">
                  <a:extLst>
                    <a:ext uri="{9D8B030D-6E8A-4147-A177-3AD203B41FA5}">
                      <a16:colId xmlns:a16="http://schemas.microsoft.com/office/drawing/2014/main" val="3294765388"/>
                    </a:ext>
                  </a:extLst>
                </a:gridCol>
                <a:gridCol w="193614">
                  <a:extLst>
                    <a:ext uri="{9D8B030D-6E8A-4147-A177-3AD203B41FA5}">
                      <a16:colId xmlns:a16="http://schemas.microsoft.com/office/drawing/2014/main" val="3684931383"/>
                    </a:ext>
                  </a:extLst>
                </a:gridCol>
                <a:gridCol w="877446">
                  <a:extLst>
                    <a:ext uri="{9D8B030D-6E8A-4147-A177-3AD203B41FA5}">
                      <a16:colId xmlns:a16="http://schemas.microsoft.com/office/drawing/2014/main" val="1875519746"/>
                    </a:ext>
                  </a:extLst>
                </a:gridCol>
              </a:tblGrid>
              <a:tr h="38670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in millions)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marL="0" marR="0" indent="0" algn="ct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Three months ended September 30,</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marL="0" marR="0" indent="0" algn="ct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Year ended (YTD) September 30,</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9188961"/>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2023</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2023</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593353"/>
                  </a:ext>
                </a:extLst>
              </a:tr>
              <a:tr h="168563">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Net loss (GAAP)</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($24.9)</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($23.1)</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($77.4)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($99.4)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6987392"/>
                  </a:ext>
                </a:extLst>
              </a:tr>
              <a:tr h="168563">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Income tax expense</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4.8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9.9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7.0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95382947"/>
                  </a:ext>
                </a:extLst>
              </a:tr>
              <a:tr h="168563">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Interest expense, net</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23.4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24.7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67.7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114.0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35013550"/>
                  </a:ext>
                </a:extLst>
              </a:tr>
              <a:tr h="168563">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Depreciation and Amortization</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13.0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14.4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41.5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45.8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410072"/>
                  </a:ext>
                </a:extLst>
              </a:tr>
              <a:tr h="168563">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EBITDA (Non-GAAP)</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$16.3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$17.8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$41.7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$67.4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0501400"/>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Transaction and integration costs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3.2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0.2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11.3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38137956"/>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Non-cash equity compensation</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2.4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39060373"/>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Other charges including non-cash</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(3.6)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(0.9)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(3.6)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42537053"/>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Loss/(gain) on sale of assets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0.2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(0.6)</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1.1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86945714"/>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Loss/(gain) on business disposals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(0.8)</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(7.2)</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6516625"/>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Debt modification and extinguishment costs (gain), net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0.3</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(0.6)</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0.3</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(16.1)</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575925"/>
                  </a:ext>
                </a:extLst>
              </a:tr>
              <a:tr h="168563">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Exit costs related to China operations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0.5</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0.5</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9879651"/>
                  </a:ext>
                </a:extLst>
              </a:tr>
              <a:tr h="168563">
                <a:tc gridSpan="2">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Impairment of goodwill</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hMerge="1">
                  <a:txBody>
                    <a:bodyPr/>
                    <a:lstStyle/>
                    <a:p>
                      <a:endParaRPr lang="en-US"/>
                    </a:p>
                  </a:txBody>
                  <a:tcPr>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0.3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0.3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no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090271"/>
                  </a:ext>
                </a:extLst>
              </a:tr>
              <a:tr h="168563">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Adjusted EBITDA</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$14.6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$19.3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$41.2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$56.4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802329"/>
                  </a:ext>
                </a:extLst>
              </a:tr>
            </a:tbl>
          </a:graphicData>
        </a:graphic>
      </p:graphicFrame>
      <p:graphicFrame>
        <p:nvGraphicFramePr>
          <p:cNvPr id="9" name="Table 8">
            <a:extLst>
              <a:ext uri="{FF2B5EF4-FFF2-40B4-BE49-F238E27FC236}">
                <a16:creationId xmlns:a16="http://schemas.microsoft.com/office/drawing/2014/main" id="{8E355D3D-DD49-4B2B-9B72-D0F842585E90}"/>
              </a:ext>
            </a:extLst>
          </p:cNvPr>
          <p:cNvGraphicFramePr>
            <a:graphicFrameLocks noGrp="1"/>
          </p:cNvGraphicFramePr>
          <p:nvPr>
            <p:extLst>
              <p:ext uri="{D42A27DB-BD31-4B8C-83A1-F6EECF244321}">
                <p14:modId xmlns:p14="http://schemas.microsoft.com/office/powerpoint/2010/main" val="1017311098"/>
              </p:ext>
            </p:extLst>
          </p:nvPr>
        </p:nvGraphicFramePr>
        <p:xfrm>
          <a:off x="1649691" y="1318846"/>
          <a:ext cx="8135328" cy="1848643"/>
        </p:xfrm>
        <a:graphic>
          <a:graphicData uri="http://schemas.openxmlformats.org/drawingml/2006/table">
            <a:tbl>
              <a:tblPr bandRow="1"/>
              <a:tblGrid>
                <a:gridCol w="3852392">
                  <a:extLst>
                    <a:ext uri="{9D8B030D-6E8A-4147-A177-3AD203B41FA5}">
                      <a16:colId xmlns:a16="http://schemas.microsoft.com/office/drawing/2014/main" val="1082907610"/>
                    </a:ext>
                  </a:extLst>
                </a:gridCol>
                <a:gridCol w="223880">
                  <a:extLst>
                    <a:ext uri="{9D8B030D-6E8A-4147-A177-3AD203B41FA5}">
                      <a16:colId xmlns:a16="http://schemas.microsoft.com/office/drawing/2014/main" val="926216962"/>
                    </a:ext>
                  </a:extLst>
                </a:gridCol>
                <a:gridCol w="854052">
                  <a:extLst>
                    <a:ext uri="{9D8B030D-6E8A-4147-A177-3AD203B41FA5}">
                      <a16:colId xmlns:a16="http://schemas.microsoft.com/office/drawing/2014/main" val="1776768364"/>
                    </a:ext>
                  </a:extLst>
                </a:gridCol>
                <a:gridCol w="223880">
                  <a:extLst>
                    <a:ext uri="{9D8B030D-6E8A-4147-A177-3AD203B41FA5}">
                      <a16:colId xmlns:a16="http://schemas.microsoft.com/office/drawing/2014/main" val="517062764"/>
                    </a:ext>
                  </a:extLst>
                </a:gridCol>
                <a:gridCol w="854924">
                  <a:extLst>
                    <a:ext uri="{9D8B030D-6E8A-4147-A177-3AD203B41FA5}">
                      <a16:colId xmlns:a16="http://schemas.microsoft.com/office/drawing/2014/main" val="314551517"/>
                    </a:ext>
                  </a:extLst>
                </a:gridCol>
                <a:gridCol w="223880">
                  <a:extLst>
                    <a:ext uri="{9D8B030D-6E8A-4147-A177-3AD203B41FA5}">
                      <a16:colId xmlns:a16="http://schemas.microsoft.com/office/drawing/2014/main" val="2635557375"/>
                    </a:ext>
                  </a:extLst>
                </a:gridCol>
                <a:gridCol w="839220">
                  <a:extLst>
                    <a:ext uri="{9D8B030D-6E8A-4147-A177-3AD203B41FA5}">
                      <a16:colId xmlns:a16="http://schemas.microsoft.com/office/drawing/2014/main" val="3616575907"/>
                    </a:ext>
                  </a:extLst>
                </a:gridCol>
                <a:gridCol w="223880">
                  <a:extLst>
                    <a:ext uri="{9D8B030D-6E8A-4147-A177-3AD203B41FA5}">
                      <a16:colId xmlns:a16="http://schemas.microsoft.com/office/drawing/2014/main" val="427870813"/>
                    </a:ext>
                  </a:extLst>
                </a:gridCol>
                <a:gridCol w="839220">
                  <a:extLst>
                    <a:ext uri="{9D8B030D-6E8A-4147-A177-3AD203B41FA5}">
                      <a16:colId xmlns:a16="http://schemas.microsoft.com/office/drawing/2014/main" val="4090039237"/>
                    </a:ext>
                  </a:extLst>
                </a:gridCol>
              </a:tblGrid>
              <a:tr h="609629">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in millions)</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marL="0" marR="0" indent="0" algn="ct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Three months ended September 30,</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marL="0" marR="0" indent="0" algn="ct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Year ended (YTD) September 30,</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0965405"/>
                  </a:ext>
                </a:extLst>
              </a:tr>
              <a:tr h="241016">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2023</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2024</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2023</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16839"/>
                  </a:ext>
                </a:extLst>
              </a:tr>
              <a:tr h="241016">
                <a:tc>
                  <a:txBody>
                    <a:bodyPr/>
                    <a:lstStyle/>
                    <a:p>
                      <a:pPr marL="0" marR="0" indent="0">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Revenues, as reported (GAAP)</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$269.2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$253.1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$773.6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$799.7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7532542"/>
                  </a:ext>
                </a:extLst>
              </a:tr>
              <a:tr h="269372">
                <a:tc>
                  <a:txBody>
                    <a:bodyPr/>
                    <a:lstStyle/>
                    <a:p>
                      <a:pPr marL="0" marR="0" indent="0">
                        <a:lnSpc>
                          <a:spcPct val="112000"/>
                        </a:lnSpc>
                        <a:spcBef>
                          <a:spcPts val="0"/>
                        </a:spcBef>
                        <a:spcAft>
                          <a:spcPts val="0"/>
                        </a:spcAft>
                      </a:pPr>
                      <a:r>
                        <a:rPr lang="en-US" sz="1000" dirty="0">
                          <a:solidFill>
                            <a:schemeClr val="tx1"/>
                          </a:solidFill>
                          <a:effectLst/>
                          <a:latin typeface="Arial" panose="020B0604020202020204" pitchFamily="34" charset="0"/>
                          <a:ea typeface="Arial" panose="020B0604020202020204" pitchFamily="34" charset="0"/>
                        </a:rPr>
                        <a:t>Foreign currency exchange impact </a:t>
                      </a:r>
                      <a:r>
                        <a:rPr lang="en-US" sz="1000" baseline="30000" dirty="0">
                          <a:solidFill>
                            <a:schemeClr val="tx1"/>
                          </a:solidFill>
                          <a:effectLst/>
                          <a:latin typeface="Arial" panose="020B0604020202020204" pitchFamily="34" charset="0"/>
                          <a:ea typeface="Arial" panose="020B0604020202020204" pitchFamily="34" charset="0"/>
                        </a:rPr>
                        <a:t>(1)</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indent="0">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(0.7)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(2.3)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(1.0)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a:noFill/>
                    </a:lnB>
                  </a:tcPr>
                </a:tc>
                <a:tc>
                  <a:txBody>
                    <a:bodyPr/>
                    <a:lstStyle/>
                    <a:p>
                      <a:pPr marL="0" marR="0" indent="0" algn="r">
                        <a:lnSpc>
                          <a:spcPct val="112000"/>
                        </a:lnSpc>
                        <a:spcBef>
                          <a:spcPts val="0"/>
                        </a:spcBef>
                        <a:spcAft>
                          <a:spcPts val="0"/>
                        </a:spcAft>
                      </a:pPr>
                      <a:r>
                        <a:rPr lang="en-US" sz="1000">
                          <a:solidFill>
                            <a:schemeClr val="tx1"/>
                          </a:solidFill>
                          <a:effectLst/>
                          <a:latin typeface="Arial" panose="020B0604020202020204" pitchFamily="34" charset="0"/>
                          <a:ea typeface="Arial" panose="020B0604020202020204" pitchFamily="34" charset="0"/>
                        </a:rPr>
                        <a:t>1.3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64181"/>
                  </a:ext>
                </a:extLst>
              </a:tr>
              <a:tr h="487610">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Revenues, at constant currency (Non-GAAP)</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indent="0">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$268.5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$250.8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$772.6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a:solidFill>
                            <a:schemeClr val="tx1"/>
                          </a:solidFill>
                          <a:effectLst/>
                          <a:latin typeface="Arial" panose="020B0604020202020204" pitchFamily="34" charset="0"/>
                          <a:ea typeface="Arial" panose="020B0604020202020204" pitchFamily="34" charset="0"/>
                        </a:rPr>
                        <a:t> </a:t>
                      </a:r>
                      <a:endParaRPr lang="en-US" sz="80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a:lnSpc>
                          <a:spcPct val="112000"/>
                        </a:lnSpc>
                        <a:spcBef>
                          <a:spcPts val="0"/>
                        </a:spcBef>
                        <a:spcAft>
                          <a:spcPts val="0"/>
                        </a:spcAft>
                      </a:pPr>
                      <a:r>
                        <a:rPr lang="en-US" sz="1000" b="1" dirty="0">
                          <a:solidFill>
                            <a:schemeClr val="tx1"/>
                          </a:solidFill>
                          <a:effectLst/>
                          <a:latin typeface="Arial" panose="020B0604020202020204" pitchFamily="34" charset="0"/>
                          <a:ea typeface="Arial" panose="020B0604020202020204" pitchFamily="34" charset="0"/>
                        </a:rPr>
                        <a:t>$801.0 </a:t>
                      </a:r>
                      <a:endParaRPr lang="en-US" sz="800" dirty="0">
                        <a:solidFill>
                          <a:schemeClr val="tx1"/>
                        </a:solidFill>
                        <a:effectLst/>
                        <a:latin typeface="Arial" panose="020B0604020202020204" pitchFamily="34" charset="0"/>
                        <a:ea typeface="Arial" panose="020B0604020202020204" pitchFamily="34"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120576"/>
                  </a:ext>
                </a:extLst>
              </a:tr>
            </a:tbl>
          </a:graphicData>
        </a:graphic>
      </p:graphicFrame>
    </p:spTree>
    <p:extLst>
      <p:ext uri="{BB962C8B-B14F-4D97-AF65-F5344CB8AC3E}">
        <p14:creationId xmlns:p14="http://schemas.microsoft.com/office/powerpoint/2010/main" val="145710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E063-917E-48CB-B7A7-2EB284130FE8}"/>
              </a:ext>
            </a:extLst>
          </p:cNvPr>
          <p:cNvSpPr>
            <a:spLocks noGrp="1"/>
          </p:cNvSpPr>
          <p:nvPr>
            <p:ph type="title"/>
          </p:nvPr>
        </p:nvSpPr>
        <p:spPr>
          <a:xfrm>
            <a:off x="1073426" y="641350"/>
            <a:ext cx="10631804" cy="1325563"/>
          </a:xfrm>
        </p:spPr>
        <p:txBody>
          <a:bodyPr>
            <a:normAutofit/>
          </a:bodyPr>
          <a:lstStyle/>
          <a:p>
            <a:r>
              <a:rPr lang="en-US" sz="3600" b="1" dirty="0">
                <a:solidFill>
                  <a:srgbClr val="FFC000"/>
                </a:solidFill>
                <a:latin typeface="Roboto" panose="02000000000000000000" pitchFamily="2" charset="0"/>
                <a:ea typeface="Roboto" panose="02000000000000000000" pitchFamily="2" charset="0"/>
              </a:rPr>
              <a:t>Defined Terms in Presentation and Notes</a:t>
            </a:r>
            <a:endParaRPr lang="en-US" sz="3600" dirty="0"/>
          </a:p>
        </p:txBody>
      </p:sp>
      <p:sp>
        <p:nvSpPr>
          <p:cNvPr id="3" name="Slide Number Placeholder 2">
            <a:extLst>
              <a:ext uri="{FF2B5EF4-FFF2-40B4-BE49-F238E27FC236}">
                <a16:creationId xmlns:a16="http://schemas.microsoft.com/office/drawing/2014/main" id="{277A1814-4690-4A5F-9811-79ABBB6FEE8A}"/>
              </a:ext>
            </a:extLst>
          </p:cNvPr>
          <p:cNvSpPr>
            <a:spLocks noGrp="1"/>
          </p:cNvSpPr>
          <p:nvPr>
            <p:ph type="sldNum" sz="quarter" idx="12"/>
          </p:nvPr>
        </p:nvSpPr>
        <p:spPr/>
        <p:txBody>
          <a:bodyPr/>
          <a:lstStyle/>
          <a:p>
            <a:fld id="{2EB3F144-34F7-432E-A014-DB82E375E5B7}" type="slidenum">
              <a:rPr lang="en-US" smtClean="0"/>
              <a:t>12</a:t>
            </a:fld>
            <a:endParaRPr lang="en-US"/>
          </a:p>
        </p:txBody>
      </p:sp>
      <p:sp>
        <p:nvSpPr>
          <p:cNvPr id="6" name="TextBox 5">
            <a:extLst>
              <a:ext uri="{FF2B5EF4-FFF2-40B4-BE49-F238E27FC236}">
                <a16:creationId xmlns:a16="http://schemas.microsoft.com/office/drawing/2014/main" id="{06B3A1FE-6FA1-4D08-8364-F2BFFD835700}"/>
              </a:ext>
            </a:extLst>
          </p:cNvPr>
          <p:cNvSpPr txBox="1"/>
          <p:nvPr/>
        </p:nvSpPr>
        <p:spPr>
          <a:xfrm>
            <a:off x="250210" y="1842449"/>
            <a:ext cx="5998822" cy="1446550"/>
          </a:xfrm>
          <a:prstGeom prst="rect">
            <a:avLst/>
          </a:prstGeom>
          <a:noFill/>
        </p:spPr>
        <p:txBody>
          <a:bodyPr wrap="none" rtlCol="0">
            <a:spAutoFit/>
          </a:bodyPr>
          <a:lstStyle/>
          <a:p>
            <a:pPr marL="342900" lvl="0" indent="-342900">
              <a:lnSpc>
                <a:spcPct val="150000"/>
              </a:lnSpc>
              <a:buFont typeface="+mj-lt"/>
              <a:buAutoNum type="arabicPeriod"/>
            </a:pPr>
            <a:r>
              <a:rPr lang="en-US" sz="1600" dirty="0">
                <a:latin typeface="Calibri" panose="020F0502020204030204" pitchFamily="34" charset="0"/>
                <a:ea typeface="Roboto" panose="02000000000000000000" pitchFamily="2" charset="0"/>
                <a:cs typeface="Calibri" panose="020F0502020204030204" pitchFamily="34" charset="0"/>
              </a:rPr>
              <a:t>ACV: Annual contract value in $ USD</a:t>
            </a:r>
          </a:p>
          <a:p>
            <a:pPr marL="342900" lvl="0" indent="-342900">
              <a:lnSpc>
                <a:spcPct val="150000"/>
              </a:lnSpc>
              <a:buFont typeface="+mj-lt"/>
              <a:buAutoNum type="arabicPeriod"/>
            </a:pPr>
            <a:r>
              <a:rPr lang="en-US" sz="1600" dirty="0">
                <a:latin typeface="Calibri" panose="020F0502020204030204" pitchFamily="34" charset="0"/>
                <a:ea typeface="Roboto" panose="02000000000000000000" pitchFamily="2" charset="0"/>
                <a:cs typeface="Calibri" panose="020F0502020204030204" pitchFamily="34" charset="0"/>
              </a:rPr>
              <a:t>ACV Renewal Rate: Success rate of ACV renewals in percent</a:t>
            </a:r>
          </a:p>
          <a:p>
            <a:pPr marL="342900" lvl="0" indent="-342900">
              <a:lnSpc>
                <a:spcPct val="150000"/>
              </a:lnSpc>
              <a:buFont typeface="+mj-lt"/>
              <a:buAutoNum type="arabicPeriod"/>
            </a:pPr>
            <a:r>
              <a:rPr lang="en-US" sz="1600" dirty="0">
                <a:latin typeface="Calibri" panose="020F0502020204030204" pitchFamily="34" charset="0"/>
                <a:ea typeface="Roboto" panose="02000000000000000000" pitchFamily="2" charset="0"/>
                <a:cs typeface="Calibri" panose="020F0502020204030204" pitchFamily="34" charset="0"/>
              </a:rPr>
              <a:t>ACV Won: Total $ USD New ACV value won in Salesforce in quarter</a:t>
            </a:r>
          </a:p>
          <a:p>
            <a:endParaRPr lang="en-US" sz="1600" dirty="0"/>
          </a:p>
        </p:txBody>
      </p:sp>
    </p:spTree>
    <p:extLst>
      <p:ext uri="{BB962C8B-B14F-4D97-AF65-F5344CB8AC3E}">
        <p14:creationId xmlns:p14="http://schemas.microsoft.com/office/powerpoint/2010/main" val="314030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52E4F-4040-47C6-BBB4-3B4046BA3C61}"/>
              </a:ext>
            </a:extLst>
          </p:cNvPr>
          <p:cNvSpPr>
            <a:spLocks noGrp="1"/>
          </p:cNvSpPr>
          <p:nvPr>
            <p:ph type="title"/>
          </p:nvPr>
        </p:nvSpPr>
        <p:spPr/>
        <p:txBody>
          <a:bodyPr/>
          <a:lstStyle/>
          <a:p>
            <a:r>
              <a:rPr lang="en-US" dirty="0">
                <a:latin typeface="+mn-lt"/>
              </a:rPr>
              <a:t>Q&amp;A</a:t>
            </a:r>
          </a:p>
        </p:txBody>
      </p:sp>
      <p:sp>
        <p:nvSpPr>
          <p:cNvPr id="4" name="Slide Number Placeholder 3">
            <a:extLst>
              <a:ext uri="{FF2B5EF4-FFF2-40B4-BE49-F238E27FC236}">
                <a16:creationId xmlns:a16="http://schemas.microsoft.com/office/drawing/2014/main" id="{F9EAFAE4-2110-45AF-B342-5BBD4F2799BF}"/>
              </a:ext>
            </a:extLst>
          </p:cNvPr>
          <p:cNvSpPr>
            <a:spLocks noGrp="1"/>
          </p:cNvSpPr>
          <p:nvPr>
            <p:ph type="sldNum" sz="quarter" idx="12"/>
          </p:nvPr>
        </p:nvSpPr>
        <p:spPr/>
        <p:txBody>
          <a:bodyPr/>
          <a:lstStyle/>
          <a:p>
            <a:fld id="{2EB3F144-34F7-432E-A014-DB82E375E5B7}" type="slidenum">
              <a:rPr lang="en-US" smtClean="0"/>
              <a:t>13</a:t>
            </a:fld>
            <a:endParaRPr lang="en-US"/>
          </a:p>
        </p:txBody>
      </p:sp>
    </p:spTree>
    <p:extLst>
      <p:ext uri="{BB962C8B-B14F-4D97-AF65-F5344CB8AC3E}">
        <p14:creationId xmlns:p14="http://schemas.microsoft.com/office/powerpoint/2010/main" val="28974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4BD67-3F26-6D43-BD96-2E1EBCC5F876}"/>
              </a:ext>
            </a:extLst>
          </p:cNvPr>
          <p:cNvSpPr/>
          <p:nvPr/>
        </p:nvSpPr>
        <p:spPr>
          <a:xfrm>
            <a:off x="0" y="215900"/>
            <a:ext cx="12191999" cy="610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a:solidFill>
                  <a:schemeClr val="tx1"/>
                </a:solidFill>
              </a:rPr>
              <a:t>Forward-Looking Statements: </a:t>
            </a:r>
            <a:r>
              <a:rPr lang="en-US" sz="1100" dirty="0">
                <a:solidFill>
                  <a:schemeClr val="tx1"/>
                </a:solidFill>
              </a:rPr>
              <a:t>Certain statements included in this presentation are not historical facts but are forward-looking statements for purposes of the safe harbor provisions under The Private Securities Litigation Reform Act of 1995. Forward-looking statements generally are accompanied by words such as “may”, “should”, “would”, “plan”, “intend”, “anticipate”, “believe”, “estimate”, “predict”, “potential”, “seem”, “seek”, “continue”, “future”, “will”, “expect”, “outlook” or other similar words, phrases or expressions. These forward-looking statements include statements regarding our industry, future events, estimated or anticipated future results and benefits, future opportunities for Exela Technologies, Inc. (“Exela” or the “Company”), and other statements that are not historical facts. These statements are based on the current expectations of Exela management and are not predictions of actual performance. These statements are subject to a number of risks and uncertainties, including without limitation the network outage described herein and those discussed under the heading “Risk Factors” in our most recent annual report on Form 10-K for the year ended December 31, 2023, as filed with the Securities and Exchange Commission (“SEC”) on April 3, 2024, and any updates thereto in the Company's quarterly reports on Form 10-Q and current reports on Form 8-K, as well as the “Risk Factors” section of our prospectus supplements and tender offer documents filed with the SEC. In addition, forward-looking statements provide Exela’s expectations, plans or forecasts of future events and views as of the date of this communication. Exela anticipates that subsequent events and developments will cause Exela’s assessments to change. </a:t>
            </a:r>
          </a:p>
          <a:p>
            <a:endParaRPr lang="en-US" sz="1100" dirty="0">
              <a:solidFill>
                <a:schemeClr val="tx1"/>
              </a:solidFill>
            </a:endParaRPr>
          </a:p>
          <a:p>
            <a:r>
              <a:rPr lang="en-US" sz="1100" dirty="0">
                <a:solidFill>
                  <a:schemeClr val="tx1"/>
                </a:solidFill>
              </a:rPr>
              <a:t>These forward-looking statements should not be relied upon as representing Exela’s assessments as of any date subsequent to the date of this presentation.</a:t>
            </a:r>
          </a:p>
          <a:p>
            <a:endParaRPr lang="en-US" sz="1100" b="1" dirty="0">
              <a:solidFill>
                <a:schemeClr val="tx1"/>
              </a:solidFill>
            </a:endParaRPr>
          </a:p>
          <a:p>
            <a:r>
              <a:rPr lang="en-US" sz="1100" b="1" dirty="0">
                <a:solidFill>
                  <a:schemeClr val="tx1"/>
                </a:solidFill>
              </a:rPr>
              <a:t>Non-GAAP Financial Measures:</a:t>
            </a:r>
            <a:r>
              <a:rPr lang="en-US" sz="1100" dirty="0">
                <a:solidFill>
                  <a:schemeClr val="tx1"/>
                </a:solidFill>
              </a:rPr>
              <a:t> This presentation includes constant currency, EBITDA and Adjusted EBITDA, each of which is a financial measure that is not prepared in accordance with U.S. generally accepted accounting principles (“GAAP”). Exela believes that the presentation of these non-GAAP financial measures will provide useful information to investors in assessing our financial performance, results of operations and liquidity and allows investors to better understand the trends in our business and to better understand and compare our results. Exela’s board of directors and management use constant currency, EBITDA and Adjusted EBITDA to assess Exela’s financial performance, because it allows them to compare Exela’s operating performance on a consistent basis across periods by removing the effects of Exela’s capital structure (such as varying levels of debt and interest expense, as well as transaction costs resulting from the combination of Quinpario Acquisition Corp. 2, SourceHOV Holdings, Inc. and Novitex Holdings, Inc. on July 12, 2017 (the “Novitex Business Combination”) and capital markets-based activities). Adjusted EBITDA also seeks to remove the effects of integration and related costs to achieve the savings, any expected reduction in operating expenses due to the Novitex Business Combination, asset base (such as depreciation and amortization) and other similar non-routine items outside the control of our management team.  Optimization and restructuring expenses and merger adjustments are primarily related to the implementation of strategic actions and initiatives related to the Novitex Business Combination. All of these costs are variable and dependent upon the nature of the actions being implemented and can vary significantly driven by business needs. Accordingly, due to that significant variability, we exclude these charges since we do not believe they truly reflect our past, current or future operating performance. The constant currency presentation excludes the impact of fluctuations in foreign currency exchange rates. We calculate constant currency revenue and Adjusted EBITDA on a constant currency basis by converting our current-period local currency financial results using the exchange rates from the corresponding prior-period and compare these adjusted amounts to our corresponding prior period reported results. Exela does not consider these non-GAAP measures in isolation or as an alternative to liquidity or financial measures determined in accordance with GAAP. A limitation of these non-GAAP financial measures is that they exclude significant expenses and income that are required by GAAP to be recorded in Exela’s financial statements. In addition, they are subject to inherent limitations as they reflect the exercise of judgments by management about which expenses and income are excluded or included in determining these non-GAAP financial measures and therefore the basis of presentation for these measures may not be comparable to similarly-titled measures used by other companies. These non-GAAP financial measures are not required to be uniformly applied, are not audited and should not be considered in isolation or as substitutes for results prepared in accordance with GAAP. Net loss is the GAAP measure most directly comparable to the non-GAAP measures presented here. For reconciliation of the comparable GAAP measures to these non-GAAP financial measures, see the slide titled </a:t>
            </a:r>
            <a:r>
              <a:rPr lang="en-US" sz="1100" i="1" dirty="0">
                <a:solidFill>
                  <a:schemeClr val="tx1"/>
                </a:solidFill>
              </a:rPr>
              <a:t>Reconciliation of non-GAAP measures</a:t>
            </a:r>
            <a:r>
              <a:rPr lang="en-US" sz="1100" dirty="0">
                <a:solidFill>
                  <a:schemeClr val="tx1"/>
                </a:solidFill>
              </a:rPr>
              <a:t>.</a:t>
            </a:r>
          </a:p>
          <a:p>
            <a:r>
              <a:rPr lang="en-US" sz="1100" dirty="0">
                <a:solidFill>
                  <a:schemeClr val="tx1"/>
                </a:solidFill>
              </a:rPr>
              <a:t> </a:t>
            </a:r>
          </a:p>
          <a:p>
            <a:r>
              <a:rPr lang="en-US" sz="1100" b="1" dirty="0">
                <a:solidFill>
                  <a:schemeClr val="tx1"/>
                </a:solidFill>
              </a:rPr>
              <a:t>Rounding:</a:t>
            </a:r>
            <a:r>
              <a:rPr lang="en-US" sz="1100" dirty="0">
                <a:solidFill>
                  <a:schemeClr val="tx1"/>
                </a:solidFill>
              </a:rPr>
              <a:t> Due to rounding, numbers presented throughout this document may not add up precisely to the totals provided and percentages may not precisely reflect absolute figures.</a:t>
            </a:r>
          </a:p>
        </p:txBody>
      </p:sp>
      <p:sp>
        <p:nvSpPr>
          <p:cNvPr id="6" name="Slide Number Placeholder 5">
            <a:extLst>
              <a:ext uri="{FF2B5EF4-FFF2-40B4-BE49-F238E27FC236}">
                <a16:creationId xmlns:a16="http://schemas.microsoft.com/office/drawing/2014/main" id="{001A23A0-1C87-45D2-BB86-63C681CEF134}"/>
              </a:ext>
            </a:extLst>
          </p:cNvPr>
          <p:cNvSpPr>
            <a:spLocks noGrp="1"/>
          </p:cNvSpPr>
          <p:nvPr>
            <p:ph type="sldNum" sz="quarter" idx="12"/>
          </p:nvPr>
        </p:nvSpPr>
        <p:spPr/>
        <p:txBody>
          <a:bodyPr/>
          <a:lstStyle/>
          <a:p>
            <a:fld id="{2EB3F144-34F7-432E-A014-DB82E375E5B7}" type="slidenum">
              <a:rPr lang="en-US" smtClean="0"/>
              <a:t>2</a:t>
            </a:fld>
            <a:endParaRPr lang="en-US"/>
          </a:p>
        </p:txBody>
      </p:sp>
    </p:spTree>
    <p:extLst>
      <p:ext uri="{BB962C8B-B14F-4D97-AF65-F5344CB8AC3E}">
        <p14:creationId xmlns:p14="http://schemas.microsoft.com/office/powerpoint/2010/main" val="925558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23">
            <a:extLst>
              <a:ext uri="{FF2B5EF4-FFF2-40B4-BE49-F238E27FC236}">
                <a16:creationId xmlns:a16="http://schemas.microsoft.com/office/drawing/2014/main" id="{52FEF316-6F25-4300-BDC3-1EA4C9FE7FF8}"/>
              </a:ext>
            </a:extLst>
          </p:cNvPr>
          <p:cNvPicPr>
            <a:picLocks noChangeAspect="1"/>
          </p:cNvPicPr>
          <p:nvPr/>
        </p:nvPicPr>
        <p:blipFill>
          <a:blip r:embed="rId3">
            <a:alphaModFix/>
          </a:blip>
          <a:stretch>
            <a:fillRect/>
          </a:stretch>
        </p:blipFill>
        <p:spPr>
          <a:xfrm>
            <a:off x="362037" y="3414119"/>
            <a:ext cx="6974428" cy="2572735"/>
          </a:xfrm>
          <a:prstGeom prst="rect">
            <a:avLst/>
          </a:prstGeom>
        </p:spPr>
      </p:pic>
      <p:cxnSp>
        <p:nvCxnSpPr>
          <p:cNvPr id="28" name="Straight Connector 27">
            <a:extLst>
              <a:ext uri="{FF2B5EF4-FFF2-40B4-BE49-F238E27FC236}">
                <a16:creationId xmlns:a16="http://schemas.microsoft.com/office/drawing/2014/main" id="{B43F8A68-8F72-1B45-8F7C-BB63D234D4B1}"/>
              </a:ext>
            </a:extLst>
          </p:cNvPr>
          <p:cNvCxnSpPr>
            <a:cxnSpLocks/>
          </p:cNvCxnSpPr>
          <p:nvPr/>
        </p:nvCxnSpPr>
        <p:spPr>
          <a:xfrm flipH="1">
            <a:off x="362037" y="3090018"/>
            <a:ext cx="7243291" cy="0"/>
          </a:xfrm>
          <a:prstGeom prst="line">
            <a:avLst/>
          </a:prstGeom>
          <a:ln>
            <a:solidFill>
              <a:schemeClr val="accent3">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2D9A6C90-86B9-416F-A1BA-DBC12E367F33}"/>
              </a:ext>
            </a:extLst>
          </p:cNvPr>
          <p:cNvSpPr txBox="1"/>
          <p:nvPr/>
        </p:nvSpPr>
        <p:spPr>
          <a:xfrm>
            <a:off x="0" y="3073395"/>
            <a:ext cx="8045306" cy="379656"/>
          </a:xfrm>
          <a:prstGeom prst="rect">
            <a:avLst/>
          </a:prstGeom>
          <a:noFill/>
        </p:spPr>
        <p:txBody>
          <a:bodyPr wrap="square" rtlCol="0">
            <a:spAutoFit/>
          </a:bodyPr>
          <a:lstStyle/>
          <a:p>
            <a:pPr algn="ctr">
              <a:buClr>
                <a:schemeClr val="tx2"/>
              </a:buClr>
            </a:pPr>
            <a:r>
              <a:rPr lang="en-US" b="1" dirty="0"/>
              <a:t>GLOBAL FOOTPRINT</a:t>
            </a:r>
          </a:p>
        </p:txBody>
      </p:sp>
      <p:sp>
        <p:nvSpPr>
          <p:cNvPr id="2" name="Title 1">
            <a:extLst>
              <a:ext uri="{FF2B5EF4-FFF2-40B4-BE49-F238E27FC236}">
                <a16:creationId xmlns:a16="http://schemas.microsoft.com/office/drawing/2014/main" id="{333DB806-57E3-BD4A-BDC2-7E599D4BA9D7}"/>
              </a:ext>
            </a:extLst>
          </p:cNvPr>
          <p:cNvSpPr>
            <a:spLocks noGrp="1"/>
          </p:cNvSpPr>
          <p:nvPr>
            <p:ph type="title" idx="4294967295"/>
          </p:nvPr>
        </p:nvSpPr>
        <p:spPr>
          <a:xfrm>
            <a:off x="0" y="0"/>
            <a:ext cx="12128500" cy="487363"/>
          </a:xfrm>
        </p:spPr>
        <p:txBody>
          <a:bodyPr anchor="t">
            <a:noAutofit/>
          </a:bodyPr>
          <a:lstStyle/>
          <a:p>
            <a:pPr algn="ctr"/>
            <a:r>
              <a:rPr lang="en-US" sz="4000" dirty="0">
                <a:solidFill>
                  <a:srgbClr val="FFC000"/>
                </a:solidFill>
                <a:latin typeface="+mn-lt"/>
                <a:cs typeface="Segoe UI Semibold" panose="020B0702040204020203" pitchFamily="34" charset="0"/>
              </a:rPr>
              <a:t>Exela at a Glance</a:t>
            </a:r>
          </a:p>
        </p:txBody>
      </p:sp>
      <p:sp>
        <p:nvSpPr>
          <p:cNvPr id="8" name="Subtitle 7">
            <a:extLst>
              <a:ext uri="{FF2B5EF4-FFF2-40B4-BE49-F238E27FC236}">
                <a16:creationId xmlns:a16="http://schemas.microsoft.com/office/drawing/2014/main" id="{B7E05CE8-B79B-452C-9BFA-AC4BDA85349E}"/>
              </a:ext>
            </a:extLst>
          </p:cNvPr>
          <p:cNvSpPr>
            <a:spLocks noGrp="1"/>
          </p:cNvSpPr>
          <p:nvPr>
            <p:ph type="subTitle" idx="4294967295"/>
          </p:nvPr>
        </p:nvSpPr>
        <p:spPr>
          <a:xfrm>
            <a:off x="0" y="766763"/>
            <a:ext cx="12128500" cy="365125"/>
          </a:xfrm>
        </p:spPr>
        <p:txBody>
          <a:bodyPr>
            <a:noAutofit/>
          </a:bodyPr>
          <a:lstStyle/>
          <a:p>
            <a:pPr marL="0" indent="0" algn="ctr">
              <a:buNone/>
            </a:pPr>
            <a:r>
              <a:rPr lang="en-US" sz="2000" b="1" cap="all" dirty="0"/>
              <a:t>Leader in business process management with $1.1 Billion in 2023 revenue</a:t>
            </a:r>
          </a:p>
        </p:txBody>
      </p:sp>
      <p:sp>
        <p:nvSpPr>
          <p:cNvPr id="184" name="Google Shape;627;p45">
            <a:extLst>
              <a:ext uri="{FF2B5EF4-FFF2-40B4-BE49-F238E27FC236}">
                <a16:creationId xmlns:a16="http://schemas.microsoft.com/office/drawing/2014/main" id="{6505B98C-586B-4745-8F25-96C12ABA07A6}"/>
              </a:ext>
            </a:extLst>
          </p:cNvPr>
          <p:cNvSpPr/>
          <p:nvPr/>
        </p:nvSpPr>
        <p:spPr>
          <a:xfrm>
            <a:off x="8105209" y="1380931"/>
            <a:ext cx="4053393" cy="4485982"/>
          </a:xfrm>
          <a:prstGeom prst="roundRect">
            <a:avLst>
              <a:gd name="adj" fmla="val 0"/>
            </a:avLst>
          </a:prstGeom>
          <a:solidFill>
            <a:srgbClr val="0070C0"/>
          </a:solidFill>
          <a:ln>
            <a:noFill/>
            <a:prstDash val="sysDot"/>
          </a:ln>
        </p:spPr>
        <p:txBody>
          <a:bodyPr spcFirstLastPara="1" wrap="square" lIns="60950" tIns="30467" rIns="60950" bIns="30467" anchor="ctr" anchorCtr="0">
            <a:noAutofit/>
          </a:bodyPr>
          <a:lstStyle/>
          <a:p>
            <a:pPr algn="ctr"/>
            <a:endParaRPr sz="1200" b="1" dirty="0"/>
          </a:p>
        </p:txBody>
      </p:sp>
      <p:sp>
        <p:nvSpPr>
          <p:cNvPr id="15" name="Google Shape;40;p3">
            <a:extLst>
              <a:ext uri="{FF2B5EF4-FFF2-40B4-BE49-F238E27FC236}">
                <a16:creationId xmlns:a16="http://schemas.microsoft.com/office/drawing/2014/main" id="{66894CB3-E815-A34B-87E6-E3A3AC0BAAA5}"/>
              </a:ext>
            </a:extLst>
          </p:cNvPr>
          <p:cNvSpPr txBox="1"/>
          <p:nvPr/>
        </p:nvSpPr>
        <p:spPr>
          <a:xfrm>
            <a:off x="298316" y="1764416"/>
            <a:ext cx="2445253" cy="1051849"/>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4400" b="1" kern="0" dirty="0">
                <a:latin typeface="Work Sans"/>
                <a:ea typeface="Roboto" panose="02000000000000000000" pitchFamily="2" charset="0"/>
                <a:cs typeface="Roboto" panose="02000000000000000000" pitchFamily="2" charset="0"/>
                <a:sym typeface="Work Sans"/>
              </a:rPr>
              <a:t>30+</a:t>
            </a:r>
          </a:p>
          <a:p>
            <a:pPr algn="ctr" defTabSz="609630">
              <a:buClr>
                <a:srgbClr val="40505B"/>
              </a:buClr>
              <a:buSzPts val="4000"/>
              <a:defRPr/>
            </a:pPr>
            <a:r>
              <a:rPr lang="en-US" sz="1200" b="1" kern="0" dirty="0">
                <a:latin typeface="Work Sans"/>
                <a:cs typeface="Segoe UI" panose="020B0502040204020203" pitchFamily="34" charset="0"/>
                <a:sym typeface="Work Sans"/>
              </a:rPr>
              <a:t>Years of Experience in Business Process Automation</a:t>
            </a:r>
          </a:p>
        </p:txBody>
      </p:sp>
      <p:sp>
        <p:nvSpPr>
          <p:cNvPr id="16" name="Google Shape;40;p3">
            <a:extLst>
              <a:ext uri="{FF2B5EF4-FFF2-40B4-BE49-F238E27FC236}">
                <a16:creationId xmlns:a16="http://schemas.microsoft.com/office/drawing/2014/main" id="{15C382EC-B3DC-C742-AEC2-6C4402045544}"/>
              </a:ext>
            </a:extLst>
          </p:cNvPr>
          <p:cNvSpPr txBox="1"/>
          <p:nvPr/>
        </p:nvSpPr>
        <p:spPr>
          <a:xfrm>
            <a:off x="2902267" y="1762036"/>
            <a:ext cx="2209623" cy="1051849"/>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4400" b="1" kern="0" dirty="0">
                <a:latin typeface="Work Sans"/>
                <a:ea typeface="Roboto" panose="02000000000000000000" pitchFamily="2" charset="0"/>
                <a:cs typeface="Roboto" panose="02000000000000000000" pitchFamily="2" charset="0"/>
                <a:sym typeface="Work Sans"/>
              </a:rPr>
              <a:t>4,000+</a:t>
            </a:r>
          </a:p>
          <a:p>
            <a:pPr algn="ctr" defTabSz="609630">
              <a:buClr>
                <a:srgbClr val="40505B"/>
              </a:buClr>
              <a:buSzPts val="4000"/>
              <a:defRPr/>
            </a:pPr>
            <a:r>
              <a:rPr lang="en-US" sz="1200" b="1" kern="0" dirty="0">
                <a:latin typeface="Work Sans"/>
                <a:ea typeface="Roboto" panose="02000000000000000000" pitchFamily="2" charset="0"/>
                <a:cs typeface="Roboto" panose="02000000000000000000" pitchFamily="2" charset="0"/>
                <a:sym typeface="Work Sans"/>
              </a:rPr>
              <a:t>Global Customers Across 14 Industry Verticals</a:t>
            </a:r>
            <a:endParaRPr lang="en-US" sz="1200" b="1" kern="0" dirty="0">
              <a:latin typeface="Work Sans"/>
              <a:ea typeface="Roboto" panose="02000000000000000000" pitchFamily="2" charset="0"/>
              <a:cs typeface="Roboto" panose="02000000000000000000" pitchFamily="2" charset="0"/>
              <a:sym typeface="Arial"/>
            </a:endParaRPr>
          </a:p>
        </p:txBody>
      </p:sp>
      <p:sp>
        <p:nvSpPr>
          <p:cNvPr id="17" name="Google Shape;40;p3">
            <a:extLst>
              <a:ext uri="{FF2B5EF4-FFF2-40B4-BE49-F238E27FC236}">
                <a16:creationId xmlns:a16="http://schemas.microsoft.com/office/drawing/2014/main" id="{CDC63A64-B569-014F-93B8-086F5BC2603B}"/>
              </a:ext>
            </a:extLst>
          </p:cNvPr>
          <p:cNvSpPr txBox="1"/>
          <p:nvPr/>
        </p:nvSpPr>
        <p:spPr>
          <a:xfrm>
            <a:off x="5270589" y="1762036"/>
            <a:ext cx="2445253" cy="1051847"/>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4400" b="1" kern="0" dirty="0">
                <a:latin typeface="Work Sans"/>
                <a:ea typeface="Roboto" panose="02000000000000000000" pitchFamily="2" charset="0"/>
                <a:cs typeface="Roboto" panose="02000000000000000000" pitchFamily="2" charset="0"/>
                <a:sym typeface="Work Sans"/>
              </a:rPr>
              <a:t>60+</a:t>
            </a:r>
          </a:p>
          <a:p>
            <a:pPr algn="ctr" defTabSz="609630">
              <a:buClr>
                <a:srgbClr val="000000"/>
              </a:buClr>
              <a:defRPr/>
            </a:pPr>
            <a:r>
              <a:rPr lang="en-US" sz="1200" b="1" kern="0" dirty="0">
                <a:latin typeface="Work Sans"/>
                <a:cs typeface="Segoe UI" panose="020B0502040204020203" pitchFamily="34" charset="0"/>
                <a:sym typeface="Work Sans"/>
              </a:rPr>
              <a:t>Percent of the Fortune</a:t>
            </a:r>
            <a:r>
              <a:rPr lang="en-US" sz="1200" b="1" kern="0" baseline="30000" dirty="0">
                <a:latin typeface="Work Sans"/>
                <a:ea typeface="Work Sans Bold Roman"/>
                <a:cs typeface="Segoe UI" panose="020B0502040204020203" pitchFamily="34" charset="0"/>
                <a:sym typeface="Work Sans"/>
              </a:rPr>
              <a:t>® </a:t>
            </a:r>
            <a:r>
              <a:rPr lang="en-US" sz="1200" b="1" kern="0" dirty="0">
                <a:latin typeface="Work Sans"/>
                <a:cs typeface="Segoe UI" panose="020B0502040204020203" pitchFamily="34" charset="0"/>
                <a:sym typeface="Work Sans"/>
              </a:rPr>
              <a:t>100 has Partnered with Exela</a:t>
            </a:r>
          </a:p>
        </p:txBody>
      </p:sp>
      <p:sp>
        <p:nvSpPr>
          <p:cNvPr id="185" name="Google Shape;628;p45">
            <a:extLst>
              <a:ext uri="{FF2B5EF4-FFF2-40B4-BE49-F238E27FC236}">
                <a16:creationId xmlns:a16="http://schemas.microsoft.com/office/drawing/2014/main" id="{E6B1846F-027D-4D26-9062-7A56B25AEB0D}"/>
              </a:ext>
            </a:extLst>
          </p:cNvPr>
          <p:cNvSpPr/>
          <p:nvPr/>
        </p:nvSpPr>
        <p:spPr>
          <a:xfrm>
            <a:off x="8166495" y="3553474"/>
            <a:ext cx="342199" cy="300880"/>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FFC000"/>
          </a:solidFill>
          <a:ln>
            <a:solidFill>
              <a:srgbClr val="FFC000"/>
            </a:solidFill>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grpSp>
        <p:nvGrpSpPr>
          <p:cNvPr id="187" name="Google Shape;629;p45">
            <a:extLst>
              <a:ext uri="{FF2B5EF4-FFF2-40B4-BE49-F238E27FC236}">
                <a16:creationId xmlns:a16="http://schemas.microsoft.com/office/drawing/2014/main" id="{D624FD1C-173E-4064-9680-A9373B14BD26}"/>
              </a:ext>
            </a:extLst>
          </p:cNvPr>
          <p:cNvGrpSpPr/>
          <p:nvPr/>
        </p:nvGrpSpPr>
        <p:grpSpPr>
          <a:xfrm>
            <a:off x="8193456" y="5276721"/>
            <a:ext cx="288279" cy="243677"/>
            <a:chOff x="-31889075" y="2510073"/>
            <a:chExt cx="302475" cy="290780"/>
          </a:xfrm>
        </p:grpSpPr>
        <p:sp>
          <p:nvSpPr>
            <p:cNvPr id="188" name="Google Shape;630;p45">
              <a:extLst>
                <a:ext uri="{FF2B5EF4-FFF2-40B4-BE49-F238E27FC236}">
                  <a16:creationId xmlns:a16="http://schemas.microsoft.com/office/drawing/2014/main" id="{EB831E84-3982-4FC9-AF22-635415E53665}"/>
                </a:ext>
              </a:extLst>
            </p:cNvPr>
            <p:cNvSpPr/>
            <p:nvPr/>
          </p:nvSpPr>
          <p:spPr>
            <a:xfrm>
              <a:off x="-31889075" y="2510073"/>
              <a:ext cx="302475" cy="290780"/>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endParaRPr b="1" dirty="0">
                <a:latin typeface="Work Sans"/>
                <a:ea typeface="Work Sans"/>
                <a:cs typeface="Work Sans"/>
                <a:sym typeface="Work Sans"/>
              </a:endParaRPr>
            </a:p>
          </p:txBody>
        </p:sp>
        <p:sp>
          <p:nvSpPr>
            <p:cNvPr id="189" name="Google Shape;631;p45">
              <a:extLst>
                <a:ext uri="{FF2B5EF4-FFF2-40B4-BE49-F238E27FC236}">
                  <a16:creationId xmlns:a16="http://schemas.microsoft.com/office/drawing/2014/main" id="{275B33A4-85DD-40C4-A5C3-98D083897F44}"/>
                </a:ext>
              </a:extLst>
            </p:cNvPr>
            <p:cNvSpPr/>
            <p:nvPr/>
          </p:nvSpPr>
          <p:spPr>
            <a:xfrm>
              <a:off x="-31838650" y="2726604"/>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endParaRPr b="1" dirty="0">
                <a:latin typeface="Work Sans"/>
                <a:ea typeface="Work Sans"/>
                <a:cs typeface="Work Sans"/>
                <a:sym typeface="Work Sans"/>
              </a:endParaRPr>
            </a:p>
          </p:txBody>
        </p:sp>
      </p:grpSp>
      <p:grpSp>
        <p:nvGrpSpPr>
          <p:cNvPr id="193" name="Google Shape;632;p45">
            <a:extLst>
              <a:ext uri="{FF2B5EF4-FFF2-40B4-BE49-F238E27FC236}">
                <a16:creationId xmlns:a16="http://schemas.microsoft.com/office/drawing/2014/main" id="{B72F783A-6E4E-4280-9C7E-ECC066AB71B8}"/>
              </a:ext>
            </a:extLst>
          </p:cNvPr>
          <p:cNvGrpSpPr/>
          <p:nvPr/>
        </p:nvGrpSpPr>
        <p:grpSpPr>
          <a:xfrm>
            <a:off x="8167910" y="3092546"/>
            <a:ext cx="339371" cy="298393"/>
            <a:chOff x="1777925" y="1953700"/>
            <a:chExt cx="294600" cy="296950"/>
          </a:xfrm>
        </p:grpSpPr>
        <p:sp>
          <p:nvSpPr>
            <p:cNvPr id="194" name="Google Shape;633;p45">
              <a:extLst>
                <a:ext uri="{FF2B5EF4-FFF2-40B4-BE49-F238E27FC236}">
                  <a16:creationId xmlns:a16="http://schemas.microsoft.com/office/drawing/2014/main" id="{CC01EB3E-8FD6-4651-8BB9-505C6A1A6838}"/>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sp>
          <p:nvSpPr>
            <p:cNvPr id="195" name="Google Shape;634;p45">
              <a:extLst>
                <a:ext uri="{FF2B5EF4-FFF2-40B4-BE49-F238E27FC236}">
                  <a16:creationId xmlns:a16="http://schemas.microsoft.com/office/drawing/2014/main" id="{FB0789C1-E9A2-467E-BEB0-6DA6E9D5EABC}"/>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sp>
          <p:nvSpPr>
            <p:cNvPr id="196" name="Google Shape;635;p45">
              <a:extLst>
                <a:ext uri="{FF2B5EF4-FFF2-40B4-BE49-F238E27FC236}">
                  <a16:creationId xmlns:a16="http://schemas.microsoft.com/office/drawing/2014/main" id="{587AE464-A23B-4690-895F-AE5FE5E582BB}"/>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sp>
          <p:nvSpPr>
            <p:cNvPr id="205" name="Google Shape;636;p45">
              <a:extLst>
                <a:ext uri="{FF2B5EF4-FFF2-40B4-BE49-F238E27FC236}">
                  <a16:creationId xmlns:a16="http://schemas.microsoft.com/office/drawing/2014/main" id="{5F1C98AC-5858-42EB-829E-879E2516F839}"/>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grpSp>
      <p:grpSp>
        <p:nvGrpSpPr>
          <p:cNvPr id="206" name="Google Shape;637;p45">
            <a:extLst>
              <a:ext uri="{FF2B5EF4-FFF2-40B4-BE49-F238E27FC236}">
                <a16:creationId xmlns:a16="http://schemas.microsoft.com/office/drawing/2014/main" id="{C7C9F02A-A9EA-437C-8FFB-7CACEED78629}"/>
              </a:ext>
            </a:extLst>
          </p:cNvPr>
          <p:cNvGrpSpPr/>
          <p:nvPr/>
        </p:nvGrpSpPr>
        <p:grpSpPr>
          <a:xfrm>
            <a:off x="8168705" y="1959947"/>
            <a:ext cx="337778" cy="294648"/>
            <a:chOff x="2508825" y="2318350"/>
            <a:chExt cx="297750" cy="295400"/>
          </a:xfrm>
        </p:grpSpPr>
        <p:sp>
          <p:nvSpPr>
            <p:cNvPr id="207" name="Google Shape;638;p45">
              <a:extLst>
                <a:ext uri="{FF2B5EF4-FFF2-40B4-BE49-F238E27FC236}">
                  <a16:creationId xmlns:a16="http://schemas.microsoft.com/office/drawing/2014/main" id="{93D7B4C5-EAAB-4FA0-A9C2-947A78D1E9C4}"/>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sp>
          <p:nvSpPr>
            <p:cNvPr id="208" name="Google Shape;639;p45">
              <a:extLst>
                <a:ext uri="{FF2B5EF4-FFF2-40B4-BE49-F238E27FC236}">
                  <a16:creationId xmlns:a16="http://schemas.microsoft.com/office/drawing/2014/main" id="{96B72166-5957-4A8B-99AF-EBC5111A1A46}"/>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rgbClr val="FFC000"/>
            </a:solidFill>
            <a:ln w="4167" cap="flat">
              <a:noFill/>
              <a:prstDash val="solid"/>
              <a:miter/>
            </a:ln>
          </p:spPr>
          <p:txBody>
            <a:bodyPr spcFirstLastPara="1" wrap="square" lIns="60950" tIns="60950" rIns="60950" bIns="60950" anchor="ctr" anchorCtr="0">
              <a:noAutofit/>
            </a:bodyPr>
            <a:lstStyle/>
            <a:p>
              <a:pPr>
                <a:buClr>
                  <a:schemeClr val="dk1"/>
                </a:buClr>
                <a:buSzPts val="2700"/>
              </a:pPr>
              <a:endParaRPr b="1" dirty="0">
                <a:latin typeface="Work Sans"/>
                <a:ea typeface="Work Sans"/>
                <a:cs typeface="Work Sans"/>
                <a:sym typeface="Work Sans"/>
              </a:endParaRPr>
            </a:p>
          </p:txBody>
        </p:sp>
      </p:grpSp>
      <p:sp>
        <p:nvSpPr>
          <p:cNvPr id="210" name="Google Shape;641;p45">
            <a:extLst>
              <a:ext uri="{FF2B5EF4-FFF2-40B4-BE49-F238E27FC236}">
                <a16:creationId xmlns:a16="http://schemas.microsoft.com/office/drawing/2014/main" id="{4AA26539-A8B4-4D7C-A01B-20E8FBE0A2C7}"/>
              </a:ext>
            </a:extLst>
          </p:cNvPr>
          <p:cNvSpPr txBox="1"/>
          <p:nvPr/>
        </p:nvSpPr>
        <p:spPr>
          <a:xfrm>
            <a:off x="0" y="1329357"/>
            <a:ext cx="12192000" cy="369332"/>
          </a:xfrm>
          <a:prstGeom prst="rect">
            <a:avLst/>
          </a:prstGeom>
          <a:noFill/>
        </p:spPr>
        <p:txBody>
          <a:bodyPr wrap="square" rtlCol="0">
            <a:spAutoFit/>
          </a:bodyPr>
          <a:lstStyle>
            <a:defPPr>
              <a:defRPr lang="en-US"/>
            </a:defPPr>
            <a:lvl1pPr algn="ctr">
              <a:buClr>
                <a:schemeClr val="tx2"/>
              </a:buClr>
              <a:defRPr b="1"/>
            </a:lvl1pPr>
          </a:lstStyle>
          <a:p>
            <a:r>
              <a:rPr lang="en-US" cap="all" dirty="0">
                <a:sym typeface="Work Sans"/>
              </a:rPr>
              <a:t>Award-wining Solutions and Services with Proven track record </a:t>
            </a:r>
            <a:endParaRPr cap="all" dirty="0"/>
          </a:p>
        </p:txBody>
      </p:sp>
      <p:sp>
        <p:nvSpPr>
          <p:cNvPr id="211" name="Google Shape;644;p45">
            <a:extLst>
              <a:ext uri="{FF2B5EF4-FFF2-40B4-BE49-F238E27FC236}">
                <a16:creationId xmlns:a16="http://schemas.microsoft.com/office/drawing/2014/main" id="{3655206B-A6F9-418A-AA5B-922B91778694}"/>
              </a:ext>
            </a:extLst>
          </p:cNvPr>
          <p:cNvSpPr txBox="1"/>
          <p:nvPr/>
        </p:nvSpPr>
        <p:spPr>
          <a:xfrm>
            <a:off x="8722953" y="1919106"/>
            <a:ext cx="3361677" cy="3825342"/>
          </a:xfrm>
          <a:prstGeom prst="rect">
            <a:avLst/>
          </a:prstGeom>
          <a:noFill/>
          <a:ln>
            <a:noFill/>
          </a:ln>
        </p:spPr>
        <p:txBody>
          <a:bodyPr spcFirstLastPara="1" wrap="square" lIns="60950" tIns="30467" rIns="60950" bIns="30467" anchor="t" anchorCtr="0">
            <a:noAutofit/>
          </a:bodyPr>
          <a:lstStyle/>
          <a:p>
            <a:pPr marL="74087">
              <a:spcAft>
                <a:spcPts val="400"/>
              </a:spcAft>
            </a:pPr>
            <a:r>
              <a:rPr lang="en-US" sz="1400" b="1" dirty="0">
                <a:ea typeface="Work Sans"/>
                <a:cs typeface="Work Sans"/>
                <a:sym typeface="Work Sans"/>
              </a:rPr>
              <a:t>Liquidity Solutions:</a:t>
            </a:r>
          </a:p>
          <a:p>
            <a:pPr marL="245537" indent="-171450">
              <a:spcAft>
                <a:spcPts val="400"/>
              </a:spcAft>
              <a:buFont typeface="Arial" panose="020B0604020202020204" pitchFamily="34" charset="0"/>
              <a:buChar char="•"/>
            </a:pPr>
            <a:r>
              <a:rPr lang="en-US" sz="1100" b="1" dirty="0">
                <a:ea typeface="Work Sans"/>
                <a:cs typeface="Work Sans"/>
                <a:sym typeface="Work Sans"/>
              </a:rPr>
              <a:t>Procure-to-Pay</a:t>
            </a:r>
          </a:p>
          <a:p>
            <a:pPr marL="245537" indent="-171450">
              <a:spcAft>
                <a:spcPts val="400"/>
              </a:spcAft>
              <a:buFont typeface="Arial" panose="020B0604020202020204" pitchFamily="34" charset="0"/>
              <a:buChar char="•"/>
            </a:pPr>
            <a:r>
              <a:rPr lang="en-US" sz="1100" b="1" dirty="0">
                <a:ea typeface="Work Sans"/>
                <a:cs typeface="Work Sans"/>
                <a:sym typeface="Work Sans"/>
              </a:rPr>
              <a:t>Order-to-Cash</a:t>
            </a:r>
          </a:p>
          <a:p>
            <a:pPr marL="245537" indent="-171450">
              <a:spcAft>
                <a:spcPts val="400"/>
              </a:spcAft>
              <a:buFont typeface="Arial" panose="020B0604020202020204" pitchFamily="34" charset="0"/>
              <a:buChar char="•"/>
            </a:pPr>
            <a:r>
              <a:rPr lang="en-US" sz="1100" b="1" dirty="0">
                <a:sym typeface="Work Sans"/>
              </a:rPr>
              <a:t>Expense Management</a:t>
            </a:r>
          </a:p>
          <a:p>
            <a:pPr marL="245537" indent="-171450">
              <a:spcAft>
                <a:spcPts val="400"/>
              </a:spcAft>
              <a:buFont typeface="Arial" panose="020B0604020202020204" pitchFamily="34" charset="0"/>
              <a:buChar char="•"/>
            </a:pPr>
            <a:r>
              <a:rPr lang="en-US" sz="1100" b="1" dirty="0">
                <a:sym typeface="Work Sans"/>
              </a:rPr>
              <a:t>Finance and Accounting Services </a:t>
            </a:r>
            <a:endParaRPr sz="1100" b="1" dirty="0">
              <a:sym typeface="Work Sans"/>
            </a:endParaRPr>
          </a:p>
          <a:p>
            <a:pPr marL="74087">
              <a:lnSpc>
                <a:spcPct val="150000"/>
              </a:lnSpc>
              <a:spcAft>
                <a:spcPts val="2000"/>
              </a:spcAft>
            </a:pPr>
            <a:r>
              <a:rPr lang="en-US" sz="1400" b="1" dirty="0">
                <a:ea typeface="Work Sans"/>
                <a:cs typeface="Work Sans"/>
                <a:sym typeface="Work Sans"/>
              </a:rPr>
              <a:t>Payment Technologies and Services</a:t>
            </a:r>
          </a:p>
          <a:p>
            <a:pPr marL="74087">
              <a:spcAft>
                <a:spcPts val="2000"/>
              </a:spcAft>
            </a:pPr>
            <a:r>
              <a:rPr lang="en-US" sz="1400" b="1" dirty="0">
                <a:ea typeface="Work Sans"/>
                <a:cs typeface="Work Sans"/>
                <a:sym typeface="Work Sans"/>
              </a:rPr>
              <a:t>Human Capital Management</a:t>
            </a:r>
            <a:endParaRPr sz="1400" b="1" dirty="0">
              <a:ea typeface="Work Sans"/>
              <a:cs typeface="Work Sans"/>
              <a:sym typeface="Work Sans"/>
            </a:endParaRPr>
          </a:p>
          <a:p>
            <a:pPr marL="74087">
              <a:spcAft>
                <a:spcPts val="2000"/>
              </a:spcAft>
            </a:pPr>
            <a:r>
              <a:rPr lang="en-US" sz="1400" b="1" dirty="0">
                <a:ea typeface="Work Sans"/>
                <a:cs typeface="Work Sans"/>
                <a:sym typeface="Work Sans"/>
              </a:rPr>
              <a:t>Healthcare Payers and RCM</a:t>
            </a:r>
            <a:endParaRPr sz="1400" b="1" dirty="0">
              <a:ea typeface="Work Sans"/>
              <a:cs typeface="Work Sans"/>
              <a:sym typeface="Work Sans"/>
            </a:endParaRPr>
          </a:p>
          <a:p>
            <a:pPr marL="74087">
              <a:spcAft>
                <a:spcPts val="2000"/>
              </a:spcAft>
            </a:pPr>
            <a:r>
              <a:rPr lang="en-US" sz="1400" b="1" dirty="0">
                <a:ea typeface="Work Sans"/>
                <a:cs typeface="Work Sans"/>
                <a:sym typeface="Work Sans"/>
              </a:rPr>
              <a:t>Hyper-Automation and Work from Anywhere (WFA) Services </a:t>
            </a:r>
            <a:endParaRPr sz="1400" b="1" dirty="0">
              <a:ea typeface="Work Sans"/>
              <a:cs typeface="Work Sans"/>
              <a:sym typeface="Work Sans"/>
            </a:endParaRPr>
          </a:p>
          <a:p>
            <a:pPr marL="74087">
              <a:spcAft>
                <a:spcPts val="2000"/>
              </a:spcAft>
            </a:pPr>
            <a:r>
              <a:rPr lang="en-US" sz="1400" b="1" dirty="0">
                <a:ea typeface="Work Sans"/>
                <a:cs typeface="Work Sans"/>
                <a:sym typeface="Work Sans"/>
              </a:rPr>
              <a:t>AI led Cybersecurity, Infrastructure, Marketing Automation Services and Solutions</a:t>
            </a:r>
            <a:endParaRPr sz="1400" b="1" dirty="0">
              <a:ea typeface="Work Sans"/>
              <a:cs typeface="Work Sans"/>
              <a:sym typeface="Work Sans"/>
            </a:endParaRPr>
          </a:p>
        </p:txBody>
      </p:sp>
      <p:sp>
        <p:nvSpPr>
          <p:cNvPr id="212" name="Google Shape;645;p45">
            <a:extLst>
              <a:ext uri="{FF2B5EF4-FFF2-40B4-BE49-F238E27FC236}">
                <a16:creationId xmlns:a16="http://schemas.microsoft.com/office/drawing/2014/main" id="{A63B9F5D-44EA-4277-AD58-088B5BBDE9C7}"/>
              </a:ext>
            </a:extLst>
          </p:cNvPr>
          <p:cNvSpPr/>
          <p:nvPr/>
        </p:nvSpPr>
        <p:spPr>
          <a:xfrm>
            <a:off x="8153764" y="4093841"/>
            <a:ext cx="367652" cy="236606"/>
          </a:xfrm>
          <a:custGeom>
            <a:avLst/>
            <a:gdLst/>
            <a:ahLst/>
            <a:cxnLst/>
            <a:rect l="l" t="t" r="r" b="b"/>
            <a:pathLst>
              <a:path w="1055463" h="772535" extrusionOk="0">
                <a:moveTo>
                  <a:pt x="1037404" y="370215"/>
                </a:moveTo>
                <a:lnTo>
                  <a:pt x="948111" y="370215"/>
                </a:lnTo>
                <a:cubicBezTo>
                  <a:pt x="985233" y="285938"/>
                  <a:pt x="981220" y="217714"/>
                  <a:pt x="967174" y="171563"/>
                </a:cubicBezTo>
                <a:cubicBezTo>
                  <a:pt x="943095" y="89293"/>
                  <a:pt x="861828" y="0"/>
                  <a:pt x="741433" y="0"/>
                </a:cubicBezTo>
                <a:cubicBezTo>
                  <a:pt x="709328" y="0"/>
                  <a:pt x="677222" y="6020"/>
                  <a:pt x="644114" y="18059"/>
                </a:cubicBezTo>
                <a:cubicBezTo>
                  <a:pt x="586926" y="39128"/>
                  <a:pt x="548801" y="62204"/>
                  <a:pt x="531745" y="74244"/>
                </a:cubicBezTo>
                <a:cubicBezTo>
                  <a:pt x="514689" y="62204"/>
                  <a:pt x="477567" y="39128"/>
                  <a:pt x="419376" y="18059"/>
                </a:cubicBezTo>
                <a:cubicBezTo>
                  <a:pt x="386267" y="6020"/>
                  <a:pt x="353159" y="0"/>
                  <a:pt x="322057" y="0"/>
                </a:cubicBezTo>
                <a:cubicBezTo>
                  <a:pt x="201662" y="0"/>
                  <a:pt x="120395" y="89293"/>
                  <a:pt x="96316" y="171563"/>
                </a:cubicBezTo>
                <a:cubicBezTo>
                  <a:pt x="82270" y="220724"/>
                  <a:pt x="77253" y="294968"/>
                  <a:pt x="124408" y="388274"/>
                </a:cubicBezTo>
                <a:lnTo>
                  <a:pt x="16053" y="388274"/>
                </a:lnTo>
                <a:cubicBezTo>
                  <a:pt x="7023" y="388274"/>
                  <a:pt x="0" y="395297"/>
                  <a:pt x="0" y="404327"/>
                </a:cubicBezTo>
                <a:cubicBezTo>
                  <a:pt x="0" y="413356"/>
                  <a:pt x="7023" y="420379"/>
                  <a:pt x="16053" y="420379"/>
                </a:cubicBezTo>
                <a:lnTo>
                  <a:pt x="143471" y="420379"/>
                </a:lnTo>
                <a:cubicBezTo>
                  <a:pt x="148487" y="429409"/>
                  <a:pt x="154507" y="438439"/>
                  <a:pt x="161530" y="447468"/>
                </a:cubicBezTo>
                <a:cubicBezTo>
                  <a:pt x="265872" y="597962"/>
                  <a:pt x="492616" y="761499"/>
                  <a:pt x="533751" y="771532"/>
                </a:cubicBezTo>
                <a:lnTo>
                  <a:pt x="533751" y="772535"/>
                </a:lnTo>
                <a:cubicBezTo>
                  <a:pt x="533751" y="772535"/>
                  <a:pt x="534755" y="772535"/>
                  <a:pt x="535758" y="771532"/>
                </a:cubicBezTo>
                <a:cubicBezTo>
                  <a:pt x="536761" y="771532"/>
                  <a:pt x="537765" y="771532"/>
                  <a:pt x="538768" y="771532"/>
                </a:cubicBezTo>
                <a:lnTo>
                  <a:pt x="538768" y="770528"/>
                </a:lnTo>
                <a:cubicBezTo>
                  <a:pt x="573883" y="753472"/>
                  <a:pt x="791598" y="613012"/>
                  <a:pt x="905973" y="446465"/>
                </a:cubicBezTo>
                <a:cubicBezTo>
                  <a:pt x="917009" y="431416"/>
                  <a:pt x="926039" y="416366"/>
                  <a:pt x="934065" y="401317"/>
                </a:cubicBezTo>
                <a:lnTo>
                  <a:pt x="1039411" y="401317"/>
                </a:lnTo>
                <a:cubicBezTo>
                  <a:pt x="1048440" y="401317"/>
                  <a:pt x="1055463" y="394294"/>
                  <a:pt x="1055463" y="385264"/>
                </a:cubicBezTo>
                <a:cubicBezTo>
                  <a:pt x="1055463" y="376235"/>
                  <a:pt x="1046434" y="370215"/>
                  <a:pt x="1037404" y="370215"/>
                </a:cubicBezTo>
                <a:close/>
                <a:moveTo>
                  <a:pt x="128421" y="180593"/>
                </a:moveTo>
                <a:cubicBezTo>
                  <a:pt x="149491" y="109359"/>
                  <a:pt x="218718" y="33109"/>
                  <a:pt x="323060" y="33109"/>
                </a:cubicBezTo>
                <a:cubicBezTo>
                  <a:pt x="351152" y="33109"/>
                  <a:pt x="380248" y="39128"/>
                  <a:pt x="409343" y="49161"/>
                </a:cubicBezTo>
                <a:cubicBezTo>
                  <a:pt x="482584" y="76250"/>
                  <a:pt x="521712" y="107352"/>
                  <a:pt x="522715" y="107352"/>
                </a:cubicBezTo>
                <a:cubicBezTo>
                  <a:pt x="528735" y="112369"/>
                  <a:pt x="536761" y="112369"/>
                  <a:pt x="542781" y="107352"/>
                </a:cubicBezTo>
                <a:cubicBezTo>
                  <a:pt x="542781" y="107352"/>
                  <a:pt x="581909" y="76250"/>
                  <a:pt x="656153" y="49161"/>
                </a:cubicBezTo>
                <a:cubicBezTo>
                  <a:pt x="685249" y="38125"/>
                  <a:pt x="714344" y="33109"/>
                  <a:pt x="742436" y="33109"/>
                </a:cubicBezTo>
                <a:cubicBezTo>
                  <a:pt x="845775" y="33109"/>
                  <a:pt x="916006" y="109359"/>
                  <a:pt x="937075" y="180593"/>
                </a:cubicBezTo>
                <a:cubicBezTo>
                  <a:pt x="954131" y="238784"/>
                  <a:pt x="945101" y="302994"/>
                  <a:pt x="912996" y="370215"/>
                </a:cubicBezTo>
                <a:lnTo>
                  <a:pt x="814673" y="370215"/>
                </a:lnTo>
                <a:lnTo>
                  <a:pt x="773538" y="299984"/>
                </a:lnTo>
                <a:cubicBezTo>
                  <a:pt x="770528" y="294968"/>
                  <a:pt x="765512" y="291958"/>
                  <a:pt x="759492" y="291958"/>
                </a:cubicBezTo>
                <a:cubicBezTo>
                  <a:pt x="753472" y="291958"/>
                  <a:pt x="748456" y="293965"/>
                  <a:pt x="745446" y="298981"/>
                </a:cubicBezTo>
                <a:lnTo>
                  <a:pt x="711334" y="349146"/>
                </a:lnTo>
                <a:lnTo>
                  <a:pt x="656153" y="169556"/>
                </a:lnTo>
                <a:cubicBezTo>
                  <a:pt x="654146" y="162533"/>
                  <a:pt x="647123" y="158520"/>
                  <a:pt x="640100" y="157517"/>
                </a:cubicBezTo>
                <a:cubicBezTo>
                  <a:pt x="633077" y="157517"/>
                  <a:pt x="626054" y="162533"/>
                  <a:pt x="624048" y="169556"/>
                </a:cubicBezTo>
                <a:lnTo>
                  <a:pt x="530742" y="491613"/>
                </a:lnTo>
                <a:lnTo>
                  <a:pt x="429409" y="232764"/>
                </a:lnTo>
                <a:cubicBezTo>
                  <a:pt x="427402" y="226744"/>
                  <a:pt x="421383" y="222731"/>
                  <a:pt x="415363" y="222731"/>
                </a:cubicBezTo>
                <a:cubicBezTo>
                  <a:pt x="408340" y="222731"/>
                  <a:pt x="403323" y="225741"/>
                  <a:pt x="400314" y="231761"/>
                </a:cubicBezTo>
                <a:lnTo>
                  <a:pt x="321054" y="387271"/>
                </a:lnTo>
                <a:lnTo>
                  <a:pt x="161530" y="387271"/>
                </a:lnTo>
                <a:cubicBezTo>
                  <a:pt x="121398" y="314030"/>
                  <a:pt x="110362" y="243800"/>
                  <a:pt x="128421" y="180593"/>
                </a:cubicBezTo>
                <a:close/>
                <a:moveTo>
                  <a:pt x="876877" y="429409"/>
                </a:moveTo>
                <a:cubicBezTo>
                  <a:pt x="770528" y="584919"/>
                  <a:pt x="574886" y="710331"/>
                  <a:pt x="532748" y="737420"/>
                </a:cubicBezTo>
                <a:cubicBezTo>
                  <a:pt x="489607" y="710331"/>
                  <a:pt x="294968" y="583916"/>
                  <a:pt x="187616" y="429409"/>
                </a:cubicBezTo>
                <a:cubicBezTo>
                  <a:pt x="185609" y="426399"/>
                  <a:pt x="183602" y="423389"/>
                  <a:pt x="181596" y="420379"/>
                </a:cubicBezTo>
                <a:lnTo>
                  <a:pt x="329080" y="420379"/>
                </a:lnTo>
                <a:cubicBezTo>
                  <a:pt x="335100" y="420379"/>
                  <a:pt x="341119" y="417370"/>
                  <a:pt x="344129" y="411350"/>
                </a:cubicBezTo>
                <a:lnTo>
                  <a:pt x="411350" y="278915"/>
                </a:lnTo>
                <a:lnTo>
                  <a:pt x="516695" y="548801"/>
                </a:lnTo>
                <a:cubicBezTo>
                  <a:pt x="518702" y="554821"/>
                  <a:pt x="525725" y="558834"/>
                  <a:pt x="531745" y="558834"/>
                </a:cubicBezTo>
                <a:cubicBezTo>
                  <a:pt x="531745" y="558834"/>
                  <a:pt x="531745" y="558834"/>
                  <a:pt x="532748" y="558834"/>
                </a:cubicBezTo>
                <a:cubicBezTo>
                  <a:pt x="539771" y="558834"/>
                  <a:pt x="545791" y="553817"/>
                  <a:pt x="547798" y="546794"/>
                </a:cubicBezTo>
                <a:lnTo>
                  <a:pt x="640100" y="230757"/>
                </a:lnTo>
                <a:lnTo>
                  <a:pt x="689262" y="390281"/>
                </a:lnTo>
                <a:cubicBezTo>
                  <a:pt x="691268" y="396300"/>
                  <a:pt x="696285" y="400314"/>
                  <a:pt x="702305" y="401317"/>
                </a:cubicBezTo>
                <a:cubicBezTo>
                  <a:pt x="708324" y="402320"/>
                  <a:pt x="714344" y="399310"/>
                  <a:pt x="718357" y="394294"/>
                </a:cubicBezTo>
                <a:lnTo>
                  <a:pt x="757486" y="337106"/>
                </a:lnTo>
                <a:lnTo>
                  <a:pt x="790594" y="393291"/>
                </a:lnTo>
                <a:cubicBezTo>
                  <a:pt x="793604" y="398307"/>
                  <a:pt x="798621" y="401317"/>
                  <a:pt x="804640" y="401317"/>
                </a:cubicBezTo>
                <a:lnTo>
                  <a:pt x="894937" y="401317"/>
                </a:lnTo>
                <a:cubicBezTo>
                  <a:pt x="888917" y="411350"/>
                  <a:pt x="882897" y="420379"/>
                  <a:pt x="876877" y="429409"/>
                </a:cubicBezTo>
                <a:close/>
              </a:path>
            </a:pathLst>
          </a:custGeom>
          <a:solidFill>
            <a:schemeClr val="lt1"/>
          </a:solidFill>
          <a:ln w="9525" cap="flat" cmpd="sng">
            <a:solidFill>
              <a:srgbClr val="FFC000"/>
            </a:solidFill>
            <a:prstDash val="solid"/>
            <a:miter lim="8000"/>
            <a:headEnd type="none" w="sm" len="sm"/>
            <a:tailEnd type="none" w="sm" len="sm"/>
          </a:ln>
        </p:spPr>
        <p:txBody>
          <a:bodyPr spcFirstLastPara="1" wrap="square" lIns="60950" tIns="30467" rIns="60950" bIns="30467" anchor="ctr" anchorCtr="0">
            <a:noAutofit/>
          </a:bodyPr>
          <a:lstStyle/>
          <a:p>
            <a:endParaRPr sz="2700" b="1" dirty="0">
              <a:latin typeface="Work Sans"/>
              <a:ea typeface="Work Sans"/>
              <a:cs typeface="Work Sans"/>
              <a:sym typeface="Work Sans"/>
            </a:endParaRPr>
          </a:p>
        </p:txBody>
      </p:sp>
      <p:pic>
        <p:nvPicPr>
          <p:cNvPr id="5" name="Graphic 4" descr="Earth globe Americas">
            <a:extLst>
              <a:ext uri="{FF2B5EF4-FFF2-40B4-BE49-F238E27FC236}">
                <a16:creationId xmlns:a16="http://schemas.microsoft.com/office/drawing/2014/main" id="{F6B64F61-30FF-41D1-A050-55025F8616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9220" y="4589226"/>
            <a:ext cx="402336" cy="402336"/>
          </a:xfrm>
          <a:prstGeom prst="rect">
            <a:avLst/>
          </a:prstGeom>
        </p:spPr>
      </p:pic>
      <p:sp>
        <p:nvSpPr>
          <p:cNvPr id="3" name="Slide Number Placeholder 2">
            <a:extLst>
              <a:ext uri="{FF2B5EF4-FFF2-40B4-BE49-F238E27FC236}">
                <a16:creationId xmlns:a16="http://schemas.microsoft.com/office/drawing/2014/main" id="{7181D56B-13D9-495A-BF97-B9CF50208D90}"/>
              </a:ext>
            </a:extLst>
          </p:cNvPr>
          <p:cNvSpPr>
            <a:spLocks noGrp="1"/>
          </p:cNvSpPr>
          <p:nvPr>
            <p:ph type="sldNum" sz="quarter" idx="12"/>
          </p:nvPr>
        </p:nvSpPr>
        <p:spPr/>
        <p:txBody>
          <a:bodyPr/>
          <a:lstStyle/>
          <a:p>
            <a:fld id="{2EB3F144-34F7-432E-A014-DB82E375E5B7}" type="slidenum">
              <a:rPr lang="en-US" smtClean="0"/>
              <a:t>3</a:t>
            </a:fld>
            <a:endParaRPr lang="en-US"/>
          </a:p>
        </p:txBody>
      </p:sp>
      <p:sp>
        <p:nvSpPr>
          <p:cNvPr id="197" name="Google Shape;40;p3">
            <a:extLst>
              <a:ext uri="{FF2B5EF4-FFF2-40B4-BE49-F238E27FC236}">
                <a16:creationId xmlns:a16="http://schemas.microsoft.com/office/drawing/2014/main" id="{3E2120F8-0C6F-43A8-9394-15663859A1AD}"/>
              </a:ext>
            </a:extLst>
          </p:cNvPr>
          <p:cNvSpPr txBox="1"/>
          <p:nvPr/>
        </p:nvSpPr>
        <p:spPr>
          <a:xfrm>
            <a:off x="3496007" y="4890630"/>
            <a:ext cx="1342940" cy="714726"/>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1867" b="1" kern="0" dirty="0">
                <a:cs typeface="Segoe UI" panose="020B0502040204020203" pitchFamily="34" charset="0"/>
                <a:sym typeface="Work Sans"/>
              </a:rPr>
              <a:t>400+</a:t>
            </a:r>
            <a:br>
              <a:rPr lang="en-US" sz="1333" b="1" kern="0" dirty="0">
                <a:cs typeface="Segoe UI" panose="020B0502040204020203" pitchFamily="34" charset="0"/>
                <a:sym typeface="Work Sans"/>
              </a:rPr>
            </a:br>
            <a:r>
              <a:rPr lang="en-US" sz="1333" b="1" kern="0" dirty="0">
                <a:cs typeface="Segoe UI" panose="020B0502040204020203" pitchFamily="34" charset="0"/>
                <a:sym typeface="Work Sans"/>
              </a:rPr>
              <a:t>Facilities Managed</a:t>
            </a:r>
          </a:p>
        </p:txBody>
      </p:sp>
      <p:sp>
        <p:nvSpPr>
          <p:cNvPr id="209" name="Google Shape;40;p3">
            <a:extLst>
              <a:ext uri="{FF2B5EF4-FFF2-40B4-BE49-F238E27FC236}">
                <a16:creationId xmlns:a16="http://schemas.microsoft.com/office/drawing/2014/main" id="{7F4D3786-9FCF-4110-A6C7-3E61CF1215DC}"/>
              </a:ext>
            </a:extLst>
          </p:cNvPr>
          <p:cNvSpPr txBox="1"/>
          <p:nvPr/>
        </p:nvSpPr>
        <p:spPr>
          <a:xfrm>
            <a:off x="306380" y="4951993"/>
            <a:ext cx="1342940" cy="714726"/>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1867" b="1" kern="0" dirty="0">
                <a:cs typeface="Segoe UI" panose="020B0502040204020203" pitchFamily="34" charset="0"/>
                <a:sym typeface="Work Sans"/>
              </a:rPr>
              <a:t>20+</a:t>
            </a:r>
            <a:r>
              <a:rPr lang="en-US" sz="1333" b="1" kern="0" dirty="0">
                <a:cs typeface="Segoe UI" panose="020B0502040204020203" pitchFamily="34" charset="0"/>
                <a:sym typeface="Work Sans"/>
              </a:rPr>
              <a:t> Countries</a:t>
            </a:r>
          </a:p>
        </p:txBody>
      </p:sp>
      <p:sp>
        <p:nvSpPr>
          <p:cNvPr id="213" name="Google Shape;40;p3">
            <a:extLst>
              <a:ext uri="{FF2B5EF4-FFF2-40B4-BE49-F238E27FC236}">
                <a16:creationId xmlns:a16="http://schemas.microsoft.com/office/drawing/2014/main" id="{1CB299F5-FD98-47AD-91CC-965327ABC7D0}"/>
              </a:ext>
            </a:extLst>
          </p:cNvPr>
          <p:cNvSpPr txBox="1"/>
          <p:nvPr/>
        </p:nvSpPr>
        <p:spPr>
          <a:xfrm>
            <a:off x="1743449" y="4939070"/>
            <a:ext cx="1721984" cy="714726"/>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1867" b="1" kern="0" dirty="0">
                <a:cs typeface="Segoe UI" panose="020B0502040204020203" pitchFamily="34" charset="0"/>
                <a:sym typeface="Work Sans"/>
              </a:rPr>
              <a:t>120+</a:t>
            </a:r>
            <a:br>
              <a:rPr lang="en-US" sz="1333" b="1" kern="0" dirty="0">
                <a:cs typeface="Segoe UI" panose="020B0502040204020203" pitchFamily="34" charset="0"/>
                <a:sym typeface="Work Sans"/>
              </a:rPr>
            </a:br>
            <a:r>
              <a:rPr lang="en-US" sz="1333" b="1" kern="0" dirty="0">
                <a:cs typeface="Segoe UI" panose="020B0502040204020203" pitchFamily="34" charset="0"/>
                <a:sym typeface="Work Sans"/>
              </a:rPr>
              <a:t>Delivery Centers</a:t>
            </a:r>
          </a:p>
        </p:txBody>
      </p:sp>
      <p:sp>
        <p:nvSpPr>
          <p:cNvPr id="214" name="Google Shape;40;p3">
            <a:extLst>
              <a:ext uri="{FF2B5EF4-FFF2-40B4-BE49-F238E27FC236}">
                <a16:creationId xmlns:a16="http://schemas.microsoft.com/office/drawing/2014/main" id="{283FEA9D-8CA1-4AAE-8D6E-7080D3D61101}"/>
              </a:ext>
            </a:extLst>
          </p:cNvPr>
          <p:cNvSpPr txBox="1"/>
          <p:nvPr/>
        </p:nvSpPr>
        <p:spPr>
          <a:xfrm>
            <a:off x="5005824" y="4890630"/>
            <a:ext cx="1342940" cy="714726"/>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1867" b="1" kern="0" dirty="0">
                <a:cs typeface="Segoe UI" panose="020B0502040204020203" pitchFamily="34" charset="0"/>
                <a:sym typeface="Work Sans"/>
              </a:rPr>
              <a:t>1.7K+</a:t>
            </a:r>
            <a:br>
              <a:rPr lang="en-US" sz="1333" b="1" kern="0" dirty="0">
                <a:cs typeface="Segoe UI" panose="020B0502040204020203" pitchFamily="34" charset="0"/>
                <a:sym typeface="Work Sans"/>
              </a:rPr>
            </a:br>
            <a:r>
              <a:rPr lang="en-US" sz="1333" b="1" kern="0" dirty="0">
                <a:cs typeface="Segoe UI" panose="020B0502040204020203" pitchFamily="34" charset="0"/>
                <a:sym typeface="Work Sans"/>
              </a:rPr>
              <a:t>IT Professionals</a:t>
            </a:r>
          </a:p>
        </p:txBody>
      </p:sp>
      <p:sp>
        <p:nvSpPr>
          <p:cNvPr id="215" name="Google Shape;9763;p73">
            <a:extLst>
              <a:ext uri="{FF2B5EF4-FFF2-40B4-BE49-F238E27FC236}">
                <a16:creationId xmlns:a16="http://schemas.microsoft.com/office/drawing/2014/main" id="{2B366D52-F9B7-48E7-AFD0-C9C1E715D55A}"/>
              </a:ext>
            </a:extLst>
          </p:cNvPr>
          <p:cNvSpPr/>
          <p:nvPr/>
        </p:nvSpPr>
        <p:spPr>
          <a:xfrm>
            <a:off x="5514111" y="3968112"/>
            <a:ext cx="326367" cy="575846"/>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chemeClr val="tx1"/>
          </a:solidFill>
          <a:ln>
            <a:solidFill>
              <a:schemeClr val="tx1"/>
            </a:solidFill>
          </a:ln>
        </p:spPr>
        <p:txBody>
          <a:bodyPr spcFirstLastPara="1" wrap="square" lIns="60950" tIns="60950" rIns="60950" bIns="60950" anchor="ctr" anchorCtr="0">
            <a:noAutofit/>
          </a:bodyPr>
          <a:lstStyle/>
          <a:p>
            <a:endParaRPr sz="1600" b="1" dirty="0"/>
          </a:p>
        </p:txBody>
      </p:sp>
      <p:grpSp>
        <p:nvGrpSpPr>
          <p:cNvPr id="216" name="Google Shape;10984;p77">
            <a:extLst>
              <a:ext uri="{FF2B5EF4-FFF2-40B4-BE49-F238E27FC236}">
                <a16:creationId xmlns:a16="http://schemas.microsoft.com/office/drawing/2014/main" id="{C0B8AECC-4C48-4934-9853-FFD43DBF1CC1}"/>
              </a:ext>
            </a:extLst>
          </p:cNvPr>
          <p:cNvGrpSpPr/>
          <p:nvPr/>
        </p:nvGrpSpPr>
        <p:grpSpPr>
          <a:xfrm>
            <a:off x="6932407" y="3951116"/>
            <a:ext cx="609843" cy="601016"/>
            <a:chOff x="6679825" y="2693700"/>
            <a:chExt cx="257875" cy="258575"/>
          </a:xfrm>
          <a:solidFill>
            <a:schemeClr val="bg1"/>
          </a:solidFill>
        </p:grpSpPr>
        <p:sp>
          <p:nvSpPr>
            <p:cNvPr id="217" name="Google Shape;10985;p77">
              <a:extLst>
                <a:ext uri="{FF2B5EF4-FFF2-40B4-BE49-F238E27FC236}">
                  <a16:creationId xmlns:a16="http://schemas.microsoft.com/office/drawing/2014/main" id="{D67F105E-CD89-41C8-B5F3-A9B90C59A3CB}"/>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solidFill>
                <a:srgbClr val="7030A0"/>
              </a:solidFill>
            </a:ln>
          </p:spPr>
          <p:txBody>
            <a:bodyPr spcFirstLastPara="1" wrap="square" lIns="60950" tIns="60950" rIns="60950" bIns="60950" anchor="ctr" anchorCtr="0">
              <a:noAutofit/>
            </a:bodyPr>
            <a:lstStyle/>
            <a:p>
              <a:endParaRPr sz="1600" b="1" dirty="0"/>
            </a:p>
          </p:txBody>
        </p:sp>
        <p:sp>
          <p:nvSpPr>
            <p:cNvPr id="218" name="Google Shape;10986;p77">
              <a:extLst>
                <a:ext uri="{FF2B5EF4-FFF2-40B4-BE49-F238E27FC236}">
                  <a16:creationId xmlns:a16="http://schemas.microsoft.com/office/drawing/2014/main" id="{CDBB606D-8A6B-45DC-8CA9-951112E28177}"/>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tx1"/>
            </a:solidFill>
            <a:ln>
              <a:solidFill>
                <a:schemeClr val="tx1"/>
              </a:solidFill>
            </a:ln>
          </p:spPr>
          <p:txBody>
            <a:bodyPr spcFirstLastPara="1" wrap="square" lIns="60950" tIns="60950" rIns="60950" bIns="60950" anchor="ctr" anchorCtr="0">
              <a:noAutofit/>
            </a:bodyPr>
            <a:lstStyle/>
            <a:p>
              <a:endParaRPr sz="1600" b="1" dirty="0"/>
            </a:p>
          </p:txBody>
        </p:sp>
      </p:grpSp>
      <p:pic>
        <p:nvPicPr>
          <p:cNvPr id="219" name="Graphic 218">
            <a:extLst>
              <a:ext uri="{FF2B5EF4-FFF2-40B4-BE49-F238E27FC236}">
                <a16:creationId xmlns:a16="http://schemas.microsoft.com/office/drawing/2014/main" id="{44922731-2682-4BD3-A50B-C4011282AE2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5991" y="3968112"/>
            <a:ext cx="522971" cy="514038"/>
          </a:xfrm>
          <a:prstGeom prst="rect">
            <a:avLst/>
          </a:prstGeom>
        </p:spPr>
      </p:pic>
      <p:pic>
        <p:nvPicPr>
          <p:cNvPr id="220" name="Graphic 219">
            <a:extLst>
              <a:ext uri="{FF2B5EF4-FFF2-40B4-BE49-F238E27FC236}">
                <a16:creationId xmlns:a16="http://schemas.microsoft.com/office/drawing/2014/main" id="{4A7D4E7B-3F6C-4E5F-B12D-D16D8CA30BE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287" y="3989039"/>
            <a:ext cx="606886" cy="596519"/>
          </a:xfrm>
          <a:prstGeom prst="rect">
            <a:avLst/>
          </a:prstGeom>
        </p:spPr>
      </p:pic>
      <p:pic>
        <p:nvPicPr>
          <p:cNvPr id="222" name="Graphic 221" descr="Box">
            <a:extLst>
              <a:ext uri="{FF2B5EF4-FFF2-40B4-BE49-F238E27FC236}">
                <a16:creationId xmlns:a16="http://schemas.microsoft.com/office/drawing/2014/main" id="{CE069B17-8C5C-4D6C-970F-A67766FFB1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47329" y="3997219"/>
            <a:ext cx="566928" cy="566928"/>
          </a:xfrm>
          <a:prstGeom prst="rect">
            <a:avLst/>
          </a:prstGeom>
        </p:spPr>
      </p:pic>
      <p:sp>
        <p:nvSpPr>
          <p:cNvPr id="223" name="Google Shape;40;p3">
            <a:extLst>
              <a:ext uri="{FF2B5EF4-FFF2-40B4-BE49-F238E27FC236}">
                <a16:creationId xmlns:a16="http://schemas.microsoft.com/office/drawing/2014/main" id="{808FA510-F2B0-4756-87B5-507E5ED2D35D}"/>
              </a:ext>
            </a:extLst>
          </p:cNvPr>
          <p:cNvSpPr txBox="1"/>
          <p:nvPr/>
        </p:nvSpPr>
        <p:spPr>
          <a:xfrm>
            <a:off x="6565218" y="4956592"/>
            <a:ext cx="1342940" cy="714726"/>
          </a:xfrm>
          <a:prstGeom prst="rect">
            <a:avLst/>
          </a:prstGeom>
          <a:noFill/>
          <a:ln>
            <a:noFill/>
          </a:ln>
        </p:spPr>
        <p:txBody>
          <a:bodyPr spcFirstLastPara="1" wrap="square" lIns="60950" tIns="0" rIns="60950" bIns="0" anchor="t" anchorCtr="0">
            <a:noAutofit/>
          </a:bodyPr>
          <a:lstStyle/>
          <a:p>
            <a:pPr algn="ctr" defTabSz="609630">
              <a:buClr>
                <a:srgbClr val="40505B"/>
              </a:buClr>
              <a:buSzPts val="4000"/>
              <a:defRPr/>
            </a:pPr>
            <a:r>
              <a:rPr lang="en-US" sz="1867" b="1" kern="0" dirty="0">
                <a:cs typeface="Segoe UI" panose="020B0502040204020203" pitchFamily="34" charset="0"/>
                <a:sym typeface="Work Sans"/>
              </a:rPr>
              <a:t>~12.6K </a:t>
            </a:r>
            <a:r>
              <a:rPr lang="en-US" sz="1333" b="1" kern="0" dirty="0">
                <a:cs typeface="Segoe UI" panose="020B0502040204020203" pitchFamily="34" charset="0"/>
                <a:sym typeface="Work Sans"/>
              </a:rPr>
              <a:t>Employees</a:t>
            </a:r>
          </a:p>
        </p:txBody>
      </p:sp>
    </p:spTree>
    <p:extLst>
      <p:ext uri="{BB962C8B-B14F-4D97-AF65-F5344CB8AC3E}">
        <p14:creationId xmlns:p14="http://schemas.microsoft.com/office/powerpoint/2010/main" val="89161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6703-105B-475B-AADE-21A175AB01C9}"/>
              </a:ext>
            </a:extLst>
          </p:cNvPr>
          <p:cNvSpPr>
            <a:spLocks noGrp="1"/>
          </p:cNvSpPr>
          <p:nvPr>
            <p:ph type="title"/>
          </p:nvPr>
        </p:nvSpPr>
        <p:spPr>
          <a:xfrm>
            <a:off x="1069450" y="365125"/>
            <a:ext cx="11122550" cy="1325563"/>
          </a:xfrm>
        </p:spPr>
        <p:txBody>
          <a:bodyPr>
            <a:normAutofit/>
          </a:bodyPr>
          <a:lstStyle/>
          <a:p>
            <a:r>
              <a:rPr lang="en-US" sz="2533" dirty="0">
                <a:solidFill>
                  <a:srgbClr val="FFC000"/>
                </a:solidFill>
                <a:latin typeface="+mn-lt"/>
              </a:rPr>
              <a:t>Award-winning best-in-class solutions and services</a:t>
            </a:r>
            <a:br>
              <a:rPr lang="en-US" sz="2533" dirty="0">
                <a:solidFill>
                  <a:srgbClr val="FFC000"/>
                </a:solidFill>
                <a:latin typeface="+mn-lt"/>
              </a:rPr>
            </a:br>
            <a:endParaRPr lang="en-IN" sz="2533" dirty="0">
              <a:solidFill>
                <a:srgbClr val="FFC000"/>
              </a:solidFill>
              <a:latin typeface="+mn-lt"/>
            </a:endParaRPr>
          </a:p>
        </p:txBody>
      </p:sp>
      <p:sp>
        <p:nvSpPr>
          <p:cNvPr id="4" name="Slide Number Placeholder 3">
            <a:extLst>
              <a:ext uri="{FF2B5EF4-FFF2-40B4-BE49-F238E27FC236}">
                <a16:creationId xmlns:a16="http://schemas.microsoft.com/office/drawing/2014/main" id="{ED4816A3-76AA-462B-B185-2E69D7FD0740}"/>
              </a:ext>
            </a:extLst>
          </p:cNvPr>
          <p:cNvSpPr>
            <a:spLocks noGrp="1"/>
          </p:cNvSpPr>
          <p:nvPr>
            <p:ph type="sldNum" sz="quarter" idx="12"/>
          </p:nvPr>
        </p:nvSpPr>
        <p:spPr/>
        <p:txBody>
          <a:bodyPr/>
          <a:lstStyle/>
          <a:p>
            <a:fld id="{2EB3F144-34F7-432E-A014-DB82E375E5B7}" type="slidenum">
              <a:rPr lang="en-US" smtClean="0"/>
              <a:t>4</a:t>
            </a:fld>
            <a:endParaRPr lang="en-US"/>
          </a:p>
        </p:txBody>
      </p:sp>
      <p:pic>
        <p:nvPicPr>
          <p:cNvPr id="3" name="Picture 2">
            <a:extLst>
              <a:ext uri="{FF2B5EF4-FFF2-40B4-BE49-F238E27FC236}">
                <a16:creationId xmlns:a16="http://schemas.microsoft.com/office/drawing/2014/main" id="{00E5F449-4F82-4FB6-BA99-E02E1213212E}"/>
              </a:ext>
            </a:extLst>
          </p:cNvPr>
          <p:cNvPicPr>
            <a:picLocks noChangeAspect="1"/>
          </p:cNvPicPr>
          <p:nvPr/>
        </p:nvPicPr>
        <p:blipFill>
          <a:blip r:embed="rId3"/>
          <a:stretch>
            <a:fillRect/>
          </a:stretch>
        </p:blipFill>
        <p:spPr>
          <a:xfrm>
            <a:off x="346710" y="1226820"/>
            <a:ext cx="11498580" cy="4709160"/>
          </a:xfrm>
          <a:prstGeom prst="rect">
            <a:avLst/>
          </a:prstGeom>
        </p:spPr>
      </p:pic>
    </p:spTree>
    <p:extLst>
      <p:ext uri="{BB962C8B-B14F-4D97-AF65-F5344CB8AC3E}">
        <p14:creationId xmlns:p14="http://schemas.microsoft.com/office/powerpoint/2010/main" val="187430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77BD6F88-FF56-46D3-8FE6-9CF95E4D7AF1}"/>
              </a:ext>
            </a:extLst>
          </p:cNvPr>
          <p:cNvSpPr>
            <a:spLocks noGrp="1"/>
          </p:cNvSpPr>
          <p:nvPr>
            <p:ph type="title"/>
          </p:nvPr>
        </p:nvSpPr>
        <p:spPr>
          <a:xfrm>
            <a:off x="886502" y="914400"/>
            <a:ext cx="11241998" cy="1882775"/>
          </a:xfrm>
        </p:spPr>
        <p:txBody>
          <a:bodyPr>
            <a:normAutofit/>
          </a:bodyPr>
          <a:lstStyle/>
          <a:p>
            <a:pPr>
              <a:lnSpc>
                <a:spcPct val="100000"/>
              </a:lnSpc>
            </a:pPr>
            <a:r>
              <a:rPr lang="en-US" dirty="0">
                <a:solidFill>
                  <a:srgbClr val="FFC000"/>
                </a:solidFill>
                <a:latin typeface="+mn-lt"/>
              </a:rPr>
              <a:t> </a:t>
            </a:r>
            <a:r>
              <a:rPr lang="en-US" dirty="0">
                <a:solidFill>
                  <a:srgbClr val="FFC000"/>
                </a:solidFill>
                <a:latin typeface="+mn-lt"/>
                <a:cs typeface="Segoe UI Semibold" panose="020B0702040204020203" pitchFamily="34" charset="0"/>
              </a:rPr>
              <a:t>Big picture</a:t>
            </a:r>
            <a:br>
              <a:rPr lang="en-US" dirty="0">
                <a:latin typeface="+mn-lt"/>
              </a:rPr>
            </a:br>
            <a:r>
              <a:rPr lang="en-US" sz="2800" dirty="0">
                <a:latin typeface="+mn-lt"/>
              </a:rPr>
              <a:t>Successful execution + Cost management = Delivering Positive Results</a:t>
            </a:r>
          </a:p>
        </p:txBody>
      </p:sp>
      <p:grpSp>
        <p:nvGrpSpPr>
          <p:cNvPr id="4" name="Group 3">
            <a:extLst>
              <a:ext uri="{FF2B5EF4-FFF2-40B4-BE49-F238E27FC236}">
                <a16:creationId xmlns:a16="http://schemas.microsoft.com/office/drawing/2014/main" id="{ABF3070C-B282-2343-6BBD-37AA8DECF25B}"/>
              </a:ext>
            </a:extLst>
          </p:cNvPr>
          <p:cNvGrpSpPr/>
          <p:nvPr/>
        </p:nvGrpSpPr>
        <p:grpSpPr>
          <a:xfrm>
            <a:off x="1155976" y="3356821"/>
            <a:ext cx="10376382" cy="1538104"/>
            <a:chOff x="1073426" y="4277571"/>
            <a:chExt cx="10376382" cy="1538104"/>
          </a:xfrm>
        </p:grpSpPr>
        <p:sp>
          <p:nvSpPr>
            <p:cNvPr id="25" name="TextBox 24">
              <a:extLst>
                <a:ext uri="{FF2B5EF4-FFF2-40B4-BE49-F238E27FC236}">
                  <a16:creationId xmlns:a16="http://schemas.microsoft.com/office/drawing/2014/main" id="{B3C54565-71FE-4148-9A65-48C82063718E}"/>
                </a:ext>
              </a:extLst>
            </p:cNvPr>
            <p:cNvSpPr txBox="1"/>
            <p:nvPr/>
          </p:nvSpPr>
          <p:spPr>
            <a:xfrm>
              <a:off x="1073426" y="4815401"/>
              <a:ext cx="2283910" cy="707886"/>
            </a:xfrm>
            <a:prstGeom prst="rect">
              <a:avLst/>
            </a:prstGeom>
            <a:noFill/>
          </p:spPr>
          <p:txBody>
            <a:bodyPr wrap="square" anchor="t">
              <a:spAutoFit/>
            </a:bodyPr>
            <a:lstStyle/>
            <a:p>
              <a:r>
                <a:rPr lang="en-US" sz="2000" dirty="0"/>
                <a:t>Drive operating leverage</a:t>
              </a:r>
            </a:p>
          </p:txBody>
        </p:sp>
        <p:cxnSp>
          <p:nvCxnSpPr>
            <p:cNvPr id="26" name="Straight Connector 25">
              <a:extLst>
                <a:ext uri="{FF2B5EF4-FFF2-40B4-BE49-F238E27FC236}">
                  <a16:creationId xmlns:a16="http://schemas.microsoft.com/office/drawing/2014/main" id="{E91FB671-CF84-4B4A-AFDF-9F6A54BE8B46}"/>
                </a:ext>
              </a:extLst>
            </p:cNvPr>
            <p:cNvCxnSpPr/>
            <p:nvPr/>
          </p:nvCxnSpPr>
          <p:spPr>
            <a:xfrm>
              <a:off x="1073426" y="4687736"/>
              <a:ext cx="192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D087B88-6622-43E4-839F-B22FF4FCEADC}"/>
                </a:ext>
              </a:extLst>
            </p:cNvPr>
            <p:cNvSpPr txBox="1"/>
            <p:nvPr/>
          </p:nvSpPr>
          <p:spPr>
            <a:xfrm>
              <a:off x="1073426" y="4277571"/>
              <a:ext cx="1552576" cy="400110"/>
            </a:xfrm>
            <a:prstGeom prst="rect">
              <a:avLst/>
            </a:prstGeom>
            <a:noFill/>
          </p:spPr>
          <p:txBody>
            <a:bodyPr wrap="square" anchor="ctr">
              <a:spAutoFit/>
            </a:bodyPr>
            <a:lstStyle/>
            <a:p>
              <a:r>
                <a:rPr lang="en-US" sz="2000" dirty="0"/>
                <a:t>01</a:t>
              </a:r>
            </a:p>
          </p:txBody>
        </p:sp>
        <p:sp>
          <p:nvSpPr>
            <p:cNvPr id="30" name="TextBox 29">
              <a:extLst>
                <a:ext uri="{FF2B5EF4-FFF2-40B4-BE49-F238E27FC236}">
                  <a16:creationId xmlns:a16="http://schemas.microsoft.com/office/drawing/2014/main" id="{44BA2B4A-B5AF-4354-9B57-56C4D9551E7A}"/>
                </a:ext>
              </a:extLst>
            </p:cNvPr>
            <p:cNvSpPr txBox="1"/>
            <p:nvPr/>
          </p:nvSpPr>
          <p:spPr>
            <a:xfrm>
              <a:off x="3717423" y="4800012"/>
              <a:ext cx="1920240" cy="707886"/>
            </a:xfrm>
            <a:prstGeom prst="rect">
              <a:avLst/>
            </a:prstGeom>
            <a:noFill/>
          </p:spPr>
          <p:txBody>
            <a:bodyPr wrap="square" anchor="t">
              <a:spAutoFit/>
            </a:bodyPr>
            <a:lstStyle/>
            <a:p>
              <a:r>
                <a:rPr lang="en-US" sz="2000" dirty="0"/>
                <a:t>Invest in growth</a:t>
              </a:r>
            </a:p>
          </p:txBody>
        </p:sp>
        <p:cxnSp>
          <p:nvCxnSpPr>
            <p:cNvPr id="32" name="Straight Connector 31">
              <a:extLst>
                <a:ext uri="{FF2B5EF4-FFF2-40B4-BE49-F238E27FC236}">
                  <a16:creationId xmlns:a16="http://schemas.microsoft.com/office/drawing/2014/main" id="{56D91339-CF9A-4719-A506-88C119890EF2}"/>
                </a:ext>
              </a:extLst>
            </p:cNvPr>
            <p:cNvCxnSpPr/>
            <p:nvPr/>
          </p:nvCxnSpPr>
          <p:spPr>
            <a:xfrm>
              <a:off x="3717423" y="4687736"/>
              <a:ext cx="192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04788C9-3CA2-4DA0-998E-0A05D8B2375B}"/>
                </a:ext>
              </a:extLst>
            </p:cNvPr>
            <p:cNvSpPr txBox="1"/>
            <p:nvPr/>
          </p:nvSpPr>
          <p:spPr>
            <a:xfrm>
              <a:off x="3717423" y="4277571"/>
              <a:ext cx="1552576" cy="400110"/>
            </a:xfrm>
            <a:prstGeom prst="rect">
              <a:avLst/>
            </a:prstGeom>
            <a:noFill/>
          </p:spPr>
          <p:txBody>
            <a:bodyPr wrap="square" anchor="ctr">
              <a:spAutoFit/>
            </a:bodyPr>
            <a:lstStyle/>
            <a:p>
              <a:r>
                <a:rPr lang="en-US" sz="2000" dirty="0"/>
                <a:t>02</a:t>
              </a:r>
            </a:p>
          </p:txBody>
        </p:sp>
        <p:sp>
          <p:nvSpPr>
            <p:cNvPr id="51" name="TextBox 50">
              <a:extLst>
                <a:ext uri="{FF2B5EF4-FFF2-40B4-BE49-F238E27FC236}">
                  <a16:creationId xmlns:a16="http://schemas.microsoft.com/office/drawing/2014/main" id="{F879FBDD-19A5-4FD5-8BEA-9AD17B6C2DEF}"/>
                </a:ext>
              </a:extLst>
            </p:cNvPr>
            <p:cNvSpPr txBox="1"/>
            <p:nvPr/>
          </p:nvSpPr>
          <p:spPr>
            <a:xfrm>
              <a:off x="6383987" y="4800012"/>
              <a:ext cx="2214819" cy="1015663"/>
            </a:xfrm>
            <a:prstGeom prst="rect">
              <a:avLst/>
            </a:prstGeom>
            <a:noFill/>
          </p:spPr>
          <p:txBody>
            <a:bodyPr wrap="square" anchor="t">
              <a:spAutoFit/>
            </a:bodyPr>
            <a:lstStyle/>
            <a:p>
              <a:r>
                <a:rPr lang="en-US" sz="2000" dirty="0"/>
                <a:t>Manage effects of network event</a:t>
              </a:r>
            </a:p>
            <a:p>
              <a:endParaRPr lang="en-US" sz="2000" dirty="0"/>
            </a:p>
          </p:txBody>
        </p:sp>
        <p:cxnSp>
          <p:nvCxnSpPr>
            <p:cNvPr id="52" name="Straight Connector 51">
              <a:extLst>
                <a:ext uri="{FF2B5EF4-FFF2-40B4-BE49-F238E27FC236}">
                  <a16:creationId xmlns:a16="http://schemas.microsoft.com/office/drawing/2014/main" id="{AA8CFAB6-755F-42F2-8ADF-E8FD6782B13B}"/>
                </a:ext>
              </a:extLst>
            </p:cNvPr>
            <p:cNvCxnSpPr/>
            <p:nvPr/>
          </p:nvCxnSpPr>
          <p:spPr>
            <a:xfrm>
              <a:off x="6361420" y="4687736"/>
              <a:ext cx="192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207AFA4-CFBC-4C2C-9322-0701E70A0329}"/>
                </a:ext>
              </a:extLst>
            </p:cNvPr>
            <p:cNvSpPr txBox="1"/>
            <p:nvPr/>
          </p:nvSpPr>
          <p:spPr>
            <a:xfrm>
              <a:off x="6361420" y="4277571"/>
              <a:ext cx="1552576" cy="400110"/>
            </a:xfrm>
            <a:prstGeom prst="rect">
              <a:avLst/>
            </a:prstGeom>
            <a:noFill/>
          </p:spPr>
          <p:txBody>
            <a:bodyPr wrap="square" anchor="ctr">
              <a:spAutoFit/>
            </a:bodyPr>
            <a:lstStyle/>
            <a:p>
              <a:r>
                <a:rPr lang="en-US" sz="2000" dirty="0"/>
                <a:t>03</a:t>
              </a:r>
            </a:p>
          </p:txBody>
        </p:sp>
        <p:sp>
          <p:nvSpPr>
            <p:cNvPr id="55" name="TextBox 54">
              <a:extLst>
                <a:ext uri="{FF2B5EF4-FFF2-40B4-BE49-F238E27FC236}">
                  <a16:creationId xmlns:a16="http://schemas.microsoft.com/office/drawing/2014/main" id="{57AD54B8-103A-4654-A3F5-D8467435C022}"/>
                </a:ext>
              </a:extLst>
            </p:cNvPr>
            <p:cNvSpPr txBox="1"/>
            <p:nvPr/>
          </p:nvSpPr>
          <p:spPr>
            <a:xfrm>
              <a:off x="9073119" y="4800012"/>
              <a:ext cx="2376689" cy="1015663"/>
            </a:xfrm>
            <a:prstGeom prst="rect">
              <a:avLst/>
            </a:prstGeom>
            <a:noFill/>
          </p:spPr>
          <p:txBody>
            <a:bodyPr wrap="square" anchor="t">
              <a:spAutoFit/>
            </a:bodyPr>
            <a:lstStyle/>
            <a:p>
              <a:r>
                <a:rPr lang="en-US" sz="2000" dirty="0"/>
                <a:t>Optimize Cash and credit facilities</a:t>
              </a:r>
            </a:p>
            <a:p>
              <a:endParaRPr lang="en-US" sz="2000" dirty="0"/>
            </a:p>
          </p:txBody>
        </p:sp>
        <p:cxnSp>
          <p:nvCxnSpPr>
            <p:cNvPr id="56" name="Straight Connector 55">
              <a:extLst>
                <a:ext uri="{FF2B5EF4-FFF2-40B4-BE49-F238E27FC236}">
                  <a16:creationId xmlns:a16="http://schemas.microsoft.com/office/drawing/2014/main" id="{76EC0CD2-B7C2-46DE-BBFD-2A8D63427EBA}"/>
                </a:ext>
              </a:extLst>
            </p:cNvPr>
            <p:cNvCxnSpPr/>
            <p:nvPr/>
          </p:nvCxnSpPr>
          <p:spPr>
            <a:xfrm>
              <a:off x="9027984" y="4687736"/>
              <a:ext cx="192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3398E15-7A8F-44EA-B105-79E757E2A8CF}"/>
                </a:ext>
              </a:extLst>
            </p:cNvPr>
            <p:cNvSpPr txBox="1"/>
            <p:nvPr/>
          </p:nvSpPr>
          <p:spPr>
            <a:xfrm>
              <a:off x="9027984" y="4277571"/>
              <a:ext cx="1552576" cy="400110"/>
            </a:xfrm>
            <a:prstGeom prst="rect">
              <a:avLst/>
            </a:prstGeom>
            <a:noFill/>
          </p:spPr>
          <p:txBody>
            <a:bodyPr wrap="square" anchor="ctr">
              <a:spAutoFit/>
            </a:bodyPr>
            <a:lstStyle/>
            <a:p>
              <a:r>
                <a:rPr lang="en-US" sz="2000" dirty="0"/>
                <a:t>04</a:t>
              </a:r>
            </a:p>
          </p:txBody>
        </p:sp>
      </p:grpSp>
      <p:sp>
        <p:nvSpPr>
          <p:cNvPr id="3" name="Slide Number Placeholder 2">
            <a:extLst>
              <a:ext uri="{FF2B5EF4-FFF2-40B4-BE49-F238E27FC236}">
                <a16:creationId xmlns:a16="http://schemas.microsoft.com/office/drawing/2014/main" id="{557E90CD-18E5-49B8-9ACA-5A8572F83B10}"/>
              </a:ext>
            </a:extLst>
          </p:cNvPr>
          <p:cNvSpPr>
            <a:spLocks noGrp="1"/>
          </p:cNvSpPr>
          <p:nvPr>
            <p:ph type="sldNum" sz="quarter" idx="12"/>
          </p:nvPr>
        </p:nvSpPr>
        <p:spPr/>
        <p:txBody>
          <a:bodyPr/>
          <a:lstStyle/>
          <a:p>
            <a:fld id="{2EB3F144-34F7-432E-A014-DB82E375E5B7}" type="slidenum">
              <a:rPr lang="en-US" smtClean="0"/>
              <a:t>5</a:t>
            </a:fld>
            <a:endParaRPr lang="en-US"/>
          </a:p>
        </p:txBody>
      </p:sp>
    </p:spTree>
    <p:extLst>
      <p:ext uri="{BB962C8B-B14F-4D97-AF65-F5344CB8AC3E}">
        <p14:creationId xmlns:p14="http://schemas.microsoft.com/office/powerpoint/2010/main" val="252349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C15AA2AC-32BA-4EC9-9F4F-E9073AE03865}"/>
              </a:ext>
            </a:extLst>
          </p:cNvPr>
          <p:cNvSpPr txBox="1"/>
          <p:nvPr/>
        </p:nvSpPr>
        <p:spPr>
          <a:xfrm>
            <a:off x="3264381" y="2895071"/>
            <a:ext cx="2341059" cy="923330"/>
          </a:xfrm>
          <a:prstGeom prst="rect">
            <a:avLst/>
          </a:prstGeom>
          <a:noFill/>
        </p:spPr>
        <p:txBody>
          <a:bodyPr wrap="square" anchor="t">
            <a:spAutoFit/>
          </a:bodyPr>
          <a:lstStyle/>
          <a:p>
            <a:pPr algn="ctr"/>
            <a:r>
              <a:rPr lang="en-US" dirty="0"/>
              <a:t>YoY  (1.4%) </a:t>
            </a:r>
          </a:p>
          <a:p>
            <a:pPr algn="ctr"/>
            <a:r>
              <a:rPr lang="en-US" dirty="0"/>
              <a:t>Sequentially (3.3%) </a:t>
            </a:r>
          </a:p>
          <a:p>
            <a:pPr algn="ctr"/>
            <a:endParaRPr lang="en-US" dirty="0"/>
          </a:p>
        </p:txBody>
      </p:sp>
      <p:sp>
        <p:nvSpPr>
          <p:cNvPr id="7" name="Title 6">
            <a:extLst>
              <a:ext uri="{FF2B5EF4-FFF2-40B4-BE49-F238E27FC236}">
                <a16:creationId xmlns:a16="http://schemas.microsoft.com/office/drawing/2014/main" id="{263C962F-40D5-4864-99A5-59BFB7885686}"/>
              </a:ext>
            </a:extLst>
          </p:cNvPr>
          <p:cNvSpPr>
            <a:spLocks noGrp="1"/>
          </p:cNvSpPr>
          <p:nvPr>
            <p:ph type="title"/>
          </p:nvPr>
        </p:nvSpPr>
        <p:spPr/>
        <p:txBody>
          <a:bodyPr>
            <a:normAutofit/>
          </a:bodyPr>
          <a:lstStyle/>
          <a:p>
            <a:r>
              <a:rPr lang="en-US" sz="4000" dirty="0">
                <a:solidFill>
                  <a:srgbClr val="FFC000"/>
                </a:solidFill>
                <a:latin typeface="+mn-lt"/>
                <a:cs typeface="Segoe UI Semibold" panose="020B0702040204020203" pitchFamily="34" charset="0"/>
              </a:rPr>
              <a:t>3Q 2024 at a Glance</a:t>
            </a:r>
          </a:p>
        </p:txBody>
      </p:sp>
      <p:sp>
        <p:nvSpPr>
          <p:cNvPr id="34" name="TextBox 33">
            <a:extLst>
              <a:ext uri="{FF2B5EF4-FFF2-40B4-BE49-F238E27FC236}">
                <a16:creationId xmlns:a16="http://schemas.microsoft.com/office/drawing/2014/main" id="{ABE84F66-3847-4432-85ED-C004BDFC796F}"/>
              </a:ext>
            </a:extLst>
          </p:cNvPr>
          <p:cNvSpPr txBox="1"/>
          <p:nvPr/>
        </p:nvSpPr>
        <p:spPr>
          <a:xfrm>
            <a:off x="951226" y="2126810"/>
            <a:ext cx="2378717" cy="923330"/>
          </a:xfrm>
          <a:prstGeom prst="rect">
            <a:avLst/>
          </a:prstGeom>
          <a:noFill/>
        </p:spPr>
        <p:txBody>
          <a:bodyPr wrap="square" anchor="t">
            <a:spAutoFit/>
          </a:bodyPr>
          <a:lstStyle/>
          <a:p>
            <a:pPr algn="ctr"/>
            <a:r>
              <a:rPr lang="en-US" b="1" dirty="0"/>
              <a:t>Revenue</a:t>
            </a:r>
          </a:p>
          <a:p>
            <a:pPr algn="ctr"/>
            <a:r>
              <a:rPr lang="en-US" b="1" dirty="0"/>
              <a:t>$269.2M</a:t>
            </a:r>
          </a:p>
          <a:p>
            <a:pPr algn="ctr"/>
            <a:endParaRPr lang="en-US" dirty="0"/>
          </a:p>
        </p:txBody>
      </p:sp>
      <p:sp>
        <p:nvSpPr>
          <p:cNvPr id="37" name="TextBox 36">
            <a:extLst>
              <a:ext uri="{FF2B5EF4-FFF2-40B4-BE49-F238E27FC236}">
                <a16:creationId xmlns:a16="http://schemas.microsoft.com/office/drawing/2014/main" id="{1B2D4668-D0D2-43FD-AF99-F5C9FD3B68D6}"/>
              </a:ext>
            </a:extLst>
          </p:cNvPr>
          <p:cNvSpPr txBox="1"/>
          <p:nvPr/>
        </p:nvSpPr>
        <p:spPr>
          <a:xfrm>
            <a:off x="784854" y="3994934"/>
            <a:ext cx="2381481" cy="646331"/>
          </a:xfrm>
          <a:prstGeom prst="rect">
            <a:avLst/>
          </a:prstGeom>
          <a:noFill/>
        </p:spPr>
        <p:txBody>
          <a:bodyPr wrap="square" anchor="t">
            <a:spAutoFit/>
          </a:bodyPr>
          <a:lstStyle/>
          <a:p>
            <a:pPr algn="ctr"/>
            <a:r>
              <a:rPr lang="en-US" b="1" dirty="0"/>
              <a:t>Glassdoor Rating</a:t>
            </a:r>
          </a:p>
          <a:p>
            <a:pPr algn="ctr"/>
            <a:endParaRPr lang="en-US" dirty="0">
              <a:solidFill>
                <a:srgbClr val="FF0000"/>
              </a:solidFill>
            </a:endParaRPr>
          </a:p>
        </p:txBody>
      </p:sp>
      <p:cxnSp>
        <p:nvCxnSpPr>
          <p:cNvPr id="9" name="Straight Connector 8">
            <a:extLst>
              <a:ext uri="{FF2B5EF4-FFF2-40B4-BE49-F238E27FC236}">
                <a16:creationId xmlns:a16="http://schemas.microsoft.com/office/drawing/2014/main" id="{3AEA3785-7D9B-4B2B-C937-B4448D91AE69}"/>
              </a:ext>
            </a:extLst>
          </p:cNvPr>
          <p:cNvCxnSpPr>
            <a:cxnSpLocks/>
          </p:cNvCxnSpPr>
          <p:nvPr/>
        </p:nvCxnSpPr>
        <p:spPr>
          <a:xfrm>
            <a:off x="7187582" y="3836988"/>
            <a:ext cx="4883768"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29F9B2C-05BA-F97F-7C64-328B8865990A}"/>
              </a:ext>
            </a:extLst>
          </p:cNvPr>
          <p:cNvSpPr txBox="1"/>
          <p:nvPr/>
        </p:nvSpPr>
        <p:spPr>
          <a:xfrm>
            <a:off x="863481" y="2884803"/>
            <a:ext cx="2237236" cy="923330"/>
          </a:xfrm>
          <a:prstGeom prst="rect">
            <a:avLst/>
          </a:prstGeom>
          <a:noFill/>
        </p:spPr>
        <p:txBody>
          <a:bodyPr wrap="square" anchor="t">
            <a:spAutoFit/>
          </a:bodyPr>
          <a:lstStyle/>
          <a:p>
            <a:pPr algn="ctr"/>
            <a:r>
              <a:rPr lang="en-US" dirty="0"/>
              <a:t>YoY +6.3%   </a:t>
            </a:r>
          </a:p>
          <a:p>
            <a:pPr algn="ctr"/>
            <a:r>
              <a:rPr lang="en-US" dirty="0"/>
              <a:t>Sequentially +9.6%</a:t>
            </a:r>
          </a:p>
          <a:p>
            <a:pPr algn="ctr"/>
            <a:endParaRPr lang="en-US" dirty="0"/>
          </a:p>
        </p:txBody>
      </p:sp>
      <p:cxnSp>
        <p:nvCxnSpPr>
          <p:cNvPr id="25" name="Straight Connector 24">
            <a:extLst>
              <a:ext uri="{FF2B5EF4-FFF2-40B4-BE49-F238E27FC236}">
                <a16:creationId xmlns:a16="http://schemas.microsoft.com/office/drawing/2014/main" id="{CAEE4290-88E1-4F52-A332-BC3A2EC65BA5}"/>
              </a:ext>
            </a:extLst>
          </p:cNvPr>
          <p:cNvCxnSpPr>
            <a:cxnSpLocks/>
          </p:cNvCxnSpPr>
          <p:nvPr/>
        </p:nvCxnSpPr>
        <p:spPr>
          <a:xfrm>
            <a:off x="197129" y="3836988"/>
            <a:ext cx="699748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32D53BF-E045-4FF7-8043-6C72A0F1C613}"/>
              </a:ext>
            </a:extLst>
          </p:cNvPr>
          <p:cNvGrpSpPr/>
          <p:nvPr/>
        </p:nvGrpSpPr>
        <p:grpSpPr>
          <a:xfrm>
            <a:off x="3334085" y="1987550"/>
            <a:ext cx="2469797" cy="1724025"/>
            <a:chOff x="3054347" y="2190750"/>
            <a:chExt cx="2216150" cy="1724025"/>
          </a:xfrm>
        </p:grpSpPr>
        <p:cxnSp>
          <p:nvCxnSpPr>
            <p:cNvPr id="14" name="Straight Connector 13">
              <a:extLst>
                <a:ext uri="{FF2B5EF4-FFF2-40B4-BE49-F238E27FC236}">
                  <a16:creationId xmlns:a16="http://schemas.microsoft.com/office/drawing/2014/main" id="{4A16CB3C-D7AA-420A-93C6-CD60F3E84FE9}"/>
                </a:ext>
              </a:extLst>
            </p:cNvPr>
            <p:cNvCxnSpPr/>
            <p:nvPr/>
          </p:nvCxnSpPr>
          <p:spPr>
            <a:xfrm>
              <a:off x="3054347" y="2190750"/>
              <a:ext cx="0" cy="172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88553D-950A-4F45-B036-02C9740BEBB1}"/>
                </a:ext>
              </a:extLst>
            </p:cNvPr>
            <p:cNvCxnSpPr/>
            <p:nvPr/>
          </p:nvCxnSpPr>
          <p:spPr>
            <a:xfrm>
              <a:off x="5270497" y="2190750"/>
              <a:ext cx="0" cy="17240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0CB36204-6BFF-4780-8E98-63D15505CB47}"/>
              </a:ext>
            </a:extLst>
          </p:cNvPr>
          <p:cNvGrpSpPr/>
          <p:nvPr/>
        </p:nvGrpSpPr>
        <p:grpSpPr>
          <a:xfrm>
            <a:off x="3320234" y="3949700"/>
            <a:ext cx="2489091" cy="1724025"/>
            <a:chOff x="3054347" y="2190750"/>
            <a:chExt cx="2216150" cy="1724025"/>
          </a:xfrm>
        </p:grpSpPr>
        <p:cxnSp>
          <p:nvCxnSpPr>
            <p:cNvPr id="22" name="Straight Connector 21">
              <a:extLst>
                <a:ext uri="{FF2B5EF4-FFF2-40B4-BE49-F238E27FC236}">
                  <a16:creationId xmlns:a16="http://schemas.microsoft.com/office/drawing/2014/main" id="{347A55F1-8D44-4C6A-9092-515E61FD7DAF}"/>
                </a:ext>
              </a:extLst>
            </p:cNvPr>
            <p:cNvCxnSpPr/>
            <p:nvPr/>
          </p:nvCxnSpPr>
          <p:spPr>
            <a:xfrm>
              <a:off x="3054347" y="2190750"/>
              <a:ext cx="0" cy="172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C263BE-7DFE-4F83-983C-FA67CB518A95}"/>
                </a:ext>
              </a:extLst>
            </p:cNvPr>
            <p:cNvCxnSpPr/>
            <p:nvPr/>
          </p:nvCxnSpPr>
          <p:spPr>
            <a:xfrm>
              <a:off x="5270497" y="2190750"/>
              <a:ext cx="0" cy="17240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36E3E7A3-E420-460A-B2BD-09A039EF5382}"/>
              </a:ext>
            </a:extLst>
          </p:cNvPr>
          <p:cNvSpPr txBox="1"/>
          <p:nvPr/>
        </p:nvSpPr>
        <p:spPr>
          <a:xfrm>
            <a:off x="1291252" y="4402328"/>
            <a:ext cx="1546988" cy="646331"/>
          </a:xfrm>
          <a:prstGeom prst="rect">
            <a:avLst/>
          </a:prstGeom>
          <a:noFill/>
        </p:spPr>
        <p:txBody>
          <a:bodyPr wrap="square" anchor="ctr">
            <a:spAutoFit/>
          </a:bodyPr>
          <a:lstStyle/>
          <a:p>
            <a:pPr algn="ctr"/>
            <a:r>
              <a:rPr lang="en-US" sz="3600" dirty="0">
                <a:sym typeface="Wingdings" panose="05000000000000000000" pitchFamily="2" charset="2"/>
              </a:rPr>
              <a:t>3.6</a:t>
            </a:r>
            <a:endParaRPr lang="en-US" sz="3600" dirty="0">
              <a:solidFill>
                <a:srgbClr val="00B050"/>
              </a:solidFill>
            </a:endParaRPr>
          </a:p>
        </p:txBody>
      </p:sp>
      <p:sp>
        <p:nvSpPr>
          <p:cNvPr id="31" name="TextBox 30">
            <a:extLst>
              <a:ext uri="{FF2B5EF4-FFF2-40B4-BE49-F238E27FC236}">
                <a16:creationId xmlns:a16="http://schemas.microsoft.com/office/drawing/2014/main" id="{0C4A2DAC-B4A9-4EF8-8773-9DEAB2EEE239}"/>
              </a:ext>
            </a:extLst>
          </p:cNvPr>
          <p:cNvSpPr txBox="1"/>
          <p:nvPr/>
        </p:nvSpPr>
        <p:spPr>
          <a:xfrm>
            <a:off x="8633887" y="2880407"/>
            <a:ext cx="2429720" cy="646331"/>
          </a:xfrm>
          <a:prstGeom prst="rect">
            <a:avLst/>
          </a:prstGeom>
          <a:noFill/>
        </p:spPr>
        <p:txBody>
          <a:bodyPr wrap="square" anchor="ctr">
            <a:spAutoFit/>
          </a:bodyPr>
          <a:lstStyle/>
          <a:p>
            <a:pPr algn="ctr"/>
            <a:r>
              <a:rPr lang="en-US" dirty="0"/>
              <a:t>YoY (5.1%)</a:t>
            </a:r>
          </a:p>
          <a:p>
            <a:pPr algn="ctr"/>
            <a:r>
              <a:rPr lang="en-US" dirty="0"/>
              <a:t>Sequentially +1.4%</a:t>
            </a:r>
          </a:p>
        </p:txBody>
      </p:sp>
      <p:sp>
        <p:nvSpPr>
          <p:cNvPr id="35" name="TextBox 34">
            <a:extLst>
              <a:ext uri="{FF2B5EF4-FFF2-40B4-BE49-F238E27FC236}">
                <a16:creationId xmlns:a16="http://schemas.microsoft.com/office/drawing/2014/main" id="{C3B272BF-A917-4198-9BFE-C5258B38782D}"/>
              </a:ext>
            </a:extLst>
          </p:cNvPr>
          <p:cNvSpPr txBox="1"/>
          <p:nvPr/>
        </p:nvSpPr>
        <p:spPr>
          <a:xfrm>
            <a:off x="3320234" y="2147352"/>
            <a:ext cx="2459822" cy="861774"/>
          </a:xfrm>
          <a:prstGeom prst="rect">
            <a:avLst/>
          </a:prstGeom>
          <a:noFill/>
        </p:spPr>
        <p:txBody>
          <a:bodyPr wrap="square" anchor="t">
            <a:spAutoFit/>
          </a:bodyPr>
          <a:lstStyle/>
          <a:p>
            <a:pPr algn="ctr"/>
            <a:r>
              <a:rPr lang="en-US" sz="1600" b="1" dirty="0"/>
              <a:t>Gross Margin</a:t>
            </a:r>
          </a:p>
          <a:p>
            <a:pPr algn="ctr"/>
            <a:r>
              <a:rPr lang="en-US" b="1" dirty="0"/>
              <a:t>20.2% </a:t>
            </a:r>
          </a:p>
          <a:p>
            <a:pPr algn="ctr"/>
            <a:endParaRPr lang="en-US" sz="1600" dirty="0"/>
          </a:p>
        </p:txBody>
      </p:sp>
      <p:sp>
        <p:nvSpPr>
          <p:cNvPr id="36" name="TextBox 35">
            <a:extLst>
              <a:ext uri="{FF2B5EF4-FFF2-40B4-BE49-F238E27FC236}">
                <a16:creationId xmlns:a16="http://schemas.microsoft.com/office/drawing/2014/main" id="{D6B1F2BF-8941-45C1-91D7-3711A8E16214}"/>
              </a:ext>
            </a:extLst>
          </p:cNvPr>
          <p:cNvSpPr txBox="1"/>
          <p:nvPr/>
        </p:nvSpPr>
        <p:spPr>
          <a:xfrm>
            <a:off x="5819115" y="2121662"/>
            <a:ext cx="2482533" cy="923330"/>
          </a:xfrm>
          <a:prstGeom prst="rect">
            <a:avLst/>
          </a:prstGeom>
          <a:noFill/>
        </p:spPr>
        <p:txBody>
          <a:bodyPr wrap="square" anchor="t">
            <a:spAutoFit/>
          </a:bodyPr>
          <a:lstStyle/>
          <a:p>
            <a:pPr algn="ctr"/>
            <a:r>
              <a:rPr lang="en-US" sz="1800" b="1" dirty="0"/>
              <a:t>Adj EBITDA </a:t>
            </a:r>
            <a:r>
              <a:rPr lang="en-US" b="1" baseline="30000" dirty="0"/>
              <a:t>(1)</a:t>
            </a:r>
            <a:endParaRPr lang="en-US" sz="1800" b="1" baseline="30000" dirty="0"/>
          </a:p>
          <a:p>
            <a:pPr algn="ctr"/>
            <a:r>
              <a:rPr lang="en-US" b="1" dirty="0"/>
              <a:t>$14.6M</a:t>
            </a:r>
            <a:endParaRPr lang="en-US" sz="1800" b="1" dirty="0"/>
          </a:p>
          <a:p>
            <a:pPr algn="ctr"/>
            <a:endParaRPr lang="en-US" sz="1800" dirty="0"/>
          </a:p>
        </p:txBody>
      </p:sp>
      <p:sp>
        <p:nvSpPr>
          <p:cNvPr id="39" name="TextBox 38">
            <a:extLst>
              <a:ext uri="{FF2B5EF4-FFF2-40B4-BE49-F238E27FC236}">
                <a16:creationId xmlns:a16="http://schemas.microsoft.com/office/drawing/2014/main" id="{8A5C7FBA-5B13-47DA-AE55-3808B5FB829B}"/>
              </a:ext>
            </a:extLst>
          </p:cNvPr>
          <p:cNvSpPr txBox="1"/>
          <p:nvPr/>
        </p:nvSpPr>
        <p:spPr>
          <a:xfrm>
            <a:off x="8550601" y="2122445"/>
            <a:ext cx="2513006" cy="646331"/>
          </a:xfrm>
          <a:prstGeom prst="rect">
            <a:avLst/>
          </a:prstGeom>
          <a:noFill/>
        </p:spPr>
        <p:txBody>
          <a:bodyPr wrap="square" anchor="t">
            <a:spAutoFit/>
          </a:bodyPr>
          <a:lstStyle/>
          <a:p>
            <a:pPr algn="ctr"/>
            <a:r>
              <a:rPr lang="en-US" b="1" dirty="0"/>
              <a:t>Interest Expense</a:t>
            </a:r>
          </a:p>
          <a:p>
            <a:pPr algn="ctr"/>
            <a:r>
              <a:rPr lang="en-US" b="1" dirty="0"/>
              <a:t>$23.4M</a:t>
            </a:r>
          </a:p>
        </p:txBody>
      </p:sp>
      <p:cxnSp>
        <p:nvCxnSpPr>
          <p:cNvPr id="48" name="Straight Connector 47">
            <a:extLst>
              <a:ext uri="{FF2B5EF4-FFF2-40B4-BE49-F238E27FC236}">
                <a16:creationId xmlns:a16="http://schemas.microsoft.com/office/drawing/2014/main" id="{A0CA2A42-87E0-E7AA-F3E2-C8A47C0FB51F}"/>
              </a:ext>
            </a:extLst>
          </p:cNvPr>
          <p:cNvCxnSpPr/>
          <p:nvPr/>
        </p:nvCxnSpPr>
        <p:spPr>
          <a:xfrm>
            <a:off x="8277821" y="1993900"/>
            <a:ext cx="0" cy="172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0180EB-17FA-7985-CED3-0975D88AFD92}"/>
              </a:ext>
            </a:extLst>
          </p:cNvPr>
          <p:cNvCxnSpPr/>
          <p:nvPr/>
        </p:nvCxnSpPr>
        <p:spPr>
          <a:xfrm>
            <a:off x="8301648" y="3956050"/>
            <a:ext cx="0" cy="17240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F43D94-9912-3DC4-636F-B000F3A2A9F1}"/>
              </a:ext>
            </a:extLst>
          </p:cNvPr>
          <p:cNvSpPr txBox="1"/>
          <p:nvPr/>
        </p:nvSpPr>
        <p:spPr>
          <a:xfrm>
            <a:off x="5802767" y="4695796"/>
            <a:ext cx="2429720" cy="923330"/>
          </a:xfrm>
          <a:prstGeom prst="rect">
            <a:avLst/>
          </a:prstGeom>
          <a:noFill/>
        </p:spPr>
        <p:txBody>
          <a:bodyPr wrap="square" anchor="ctr">
            <a:spAutoFit/>
          </a:bodyPr>
          <a:lstStyle/>
          <a:p>
            <a:pPr algn="ctr"/>
            <a:r>
              <a:rPr lang="en-US" dirty="0"/>
              <a:t>YoY (0.8%)</a:t>
            </a:r>
          </a:p>
          <a:p>
            <a:pPr algn="ctr"/>
            <a:r>
              <a:rPr lang="en-US" dirty="0"/>
              <a:t>Sequentially (16.0%) </a:t>
            </a:r>
          </a:p>
          <a:p>
            <a:pPr algn="ctr"/>
            <a:endParaRPr lang="en-US" dirty="0"/>
          </a:p>
        </p:txBody>
      </p:sp>
      <p:sp>
        <p:nvSpPr>
          <p:cNvPr id="41" name="TextBox 40">
            <a:extLst>
              <a:ext uri="{FF2B5EF4-FFF2-40B4-BE49-F238E27FC236}">
                <a16:creationId xmlns:a16="http://schemas.microsoft.com/office/drawing/2014/main" id="{EA781E59-D6C3-0649-82A2-1BA944B9A22B}"/>
              </a:ext>
            </a:extLst>
          </p:cNvPr>
          <p:cNvSpPr txBox="1"/>
          <p:nvPr/>
        </p:nvSpPr>
        <p:spPr>
          <a:xfrm>
            <a:off x="5780056" y="3968737"/>
            <a:ext cx="2445445" cy="923330"/>
          </a:xfrm>
          <a:prstGeom prst="rect">
            <a:avLst/>
          </a:prstGeom>
          <a:noFill/>
        </p:spPr>
        <p:txBody>
          <a:bodyPr wrap="square" anchor="t">
            <a:spAutoFit/>
          </a:bodyPr>
          <a:lstStyle/>
          <a:p>
            <a:pPr algn="ctr"/>
            <a:r>
              <a:rPr lang="en-US" b="1" dirty="0"/>
              <a:t>SG&amp;A</a:t>
            </a:r>
          </a:p>
          <a:p>
            <a:pPr algn="ctr"/>
            <a:r>
              <a:rPr lang="en-US" b="1" dirty="0"/>
              <a:t>$35.1M</a:t>
            </a:r>
            <a:endParaRPr lang="en-US" sz="1800" b="1" dirty="0"/>
          </a:p>
          <a:p>
            <a:pPr algn="ctr"/>
            <a:endParaRPr lang="en-US" b="1" dirty="0"/>
          </a:p>
        </p:txBody>
      </p:sp>
      <p:sp>
        <p:nvSpPr>
          <p:cNvPr id="28" name="TextBox 27">
            <a:extLst>
              <a:ext uri="{FF2B5EF4-FFF2-40B4-BE49-F238E27FC236}">
                <a16:creationId xmlns:a16="http://schemas.microsoft.com/office/drawing/2014/main" id="{CA45CABA-BD5D-42EA-B6B8-D40FE5017953}"/>
              </a:ext>
            </a:extLst>
          </p:cNvPr>
          <p:cNvSpPr txBox="1"/>
          <p:nvPr/>
        </p:nvSpPr>
        <p:spPr>
          <a:xfrm>
            <a:off x="5629443" y="2874525"/>
            <a:ext cx="2454035" cy="923330"/>
          </a:xfrm>
          <a:prstGeom prst="rect">
            <a:avLst/>
          </a:prstGeom>
          <a:noFill/>
        </p:spPr>
        <p:txBody>
          <a:bodyPr wrap="square" anchor="t">
            <a:spAutoFit/>
          </a:bodyPr>
          <a:lstStyle/>
          <a:p>
            <a:pPr algn="ctr"/>
            <a:r>
              <a:rPr lang="en-US" dirty="0"/>
              <a:t>YoY  (24.2%)  </a:t>
            </a:r>
          </a:p>
          <a:p>
            <a:pPr algn="ctr"/>
            <a:r>
              <a:rPr lang="en-US" dirty="0"/>
              <a:t>Sequentially +6.7% </a:t>
            </a:r>
          </a:p>
          <a:p>
            <a:pPr algn="ctr"/>
            <a:endParaRPr lang="en-US" dirty="0"/>
          </a:p>
        </p:txBody>
      </p:sp>
      <p:sp>
        <p:nvSpPr>
          <p:cNvPr id="86" name="Isosceles Triangle 85">
            <a:extLst>
              <a:ext uri="{FF2B5EF4-FFF2-40B4-BE49-F238E27FC236}">
                <a16:creationId xmlns:a16="http://schemas.microsoft.com/office/drawing/2014/main" id="{A0977894-52E2-024F-F321-EE0C5DD9AC51}"/>
              </a:ext>
            </a:extLst>
          </p:cNvPr>
          <p:cNvSpPr/>
          <p:nvPr/>
        </p:nvSpPr>
        <p:spPr>
          <a:xfrm>
            <a:off x="2991430" y="3017442"/>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Isosceles Triangle 3">
            <a:extLst>
              <a:ext uri="{FF2B5EF4-FFF2-40B4-BE49-F238E27FC236}">
                <a16:creationId xmlns:a16="http://schemas.microsoft.com/office/drawing/2014/main" id="{1864D5B8-C830-4664-3202-1F724760BCB0}"/>
              </a:ext>
            </a:extLst>
          </p:cNvPr>
          <p:cNvSpPr/>
          <p:nvPr/>
        </p:nvSpPr>
        <p:spPr>
          <a:xfrm>
            <a:off x="2991430" y="3281156"/>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Isosceles Triangle 4">
            <a:extLst>
              <a:ext uri="{FF2B5EF4-FFF2-40B4-BE49-F238E27FC236}">
                <a16:creationId xmlns:a16="http://schemas.microsoft.com/office/drawing/2014/main" id="{35BDA7E1-220B-F6E3-0D26-2791B24652B4}"/>
              </a:ext>
            </a:extLst>
          </p:cNvPr>
          <p:cNvSpPr/>
          <p:nvPr/>
        </p:nvSpPr>
        <p:spPr>
          <a:xfrm rot="10800000">
            <a:off x="11008471" y="3017442"/>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3" name="Isosceles Triangle 52">
            <a:extLst>
              <a:ext uri="{FF2B5EF4-FFF2-40B4-BE49-F238E27FC236}">
                <a16:creationId xmlns:a16="http://schemas.microsoft.com/office/drawing/2014/main" id="{8C76EC75-E7D9-4B10-B4F5-A68DC68CF732}"/>
              </a:ext>
            </a:extLst>
          </p:cNvPr>
          <p:cNvSpPr/>
          <p:nvPr/>
        </p:nvSpPr>
        <p:spPr>
          <a:xfrm rot="11000700">
            <a:off x="5463722" y="3015015"/>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3A388C27-89CB-4698-8206-B666CC7035A3}"/>
              </a:ext>
            </a:extLst>
          </p:cNvPr>
          <p:cNvSpPr/>
          <p:nvPr/>
        </p:nvSpPr>
        <p:spPr>
          <a:xfrm rot="10800000">
            <a:off x="5475623" y="3275103"/>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a:extLst>
              <a:ext uri="{FF2B5EF4-FFF2-40B4-BE49-F238E27FC236}">
                <a16:creationId xmlns:a16="http://schemas.microsoft.com/office/drawing/2014/main" id="{44D2AA4B-F466-46C2-88B7-DA46F85CFF30}"/>
              </a:ext>
            </a:extLst>
          </p:cNvPr>
          <p:cNvSpPr>
            <a:spLocks noGrp="1"/>
          </p:cNvSpPr>
          <p:nvPr>
            <p:ph type="sldNum" sz="quarter" idx="12"/>
          </p:nvPr>
        </p:nvSpPr>
        <p:spPr/>
        <p:txBody>
          <a:bodyPr/>
          <a:lstStyle/>
          <a:p>
            <a:fld id="{2EB3F144-34F7-432E-A014-DB82E375E5B7}" type="slidenum">
              <a:rPr lang="en-US" smtClean="0"/>
              <a:t>6</a:t>
            </a:fld>
            <a:endParaRPr lang="en-US"/>
          </a:p>
        </p:txBody>
      </p:sp>
      <p:sp>
        <p:nvSpPr>
          <p:cNvPr id="51" name="TextBox 50">
            <a:extLst>
              <a:ext uri="{FF2B5EF4-FFF2-40B4-BE49-F238E27FC236}">
                <a16:creationId xmlns:a16="http://schemas.microsoft.com/office/drawing/2014/main" id="{CE4FE689-5F88-4188-80EF-E4107D9B5089}"/>
              </a:ext>
            </a:extLst>
          </p:cNvPr>
          <p:cNvSpPr txBox="1"/>
          <p:nvPr/>
        </p:nvSpPr>
        <p:spPr>
          <a:xfrm>
            <a:off x="3172630" y="4700427"/>
            <a:ext cx="2482533" cy="923330"/>
          </a:xfrm>
          <a:prstGeom prst="rect">
            <a:avLst/>
          </a:prstGeom>
          <a:noFill/>
        </p:spPr>
        <p:txBody>
          <a:bodyPr wrap="square" anchor="t">
            <a:spAutoFit/>
          </a:bodyPr>
          <a:lstStyle/>
          <a:p>
            <a:pPr algn="ctr"/>
            <a:r>
              <a:rPr lang="en-US" dirty="0"/>
              <a:t>YoY (16.0%)</a:t>
            </a:r>
          </a:p>
          <a:p>
            <a:pPr algn="ctr"/>
            <a:r>
              <a:rPr lang="en-US" dirty="0"/>
              <a:t>Sequentially (3.8)% </a:t>
            </a:r>
          </a:p>
          <a:p>
            <a:pPr algn="ctr"/>
            <a:endParaRPr lang="en-US" dirty="0"/>
          </a:p>
        </p:txBody>
      </p:sp>
      <p:sp>
        <p:nvSpPr>
          <p:cNvPr id="55" name="TextBox 54">
            <a:extLst>
              <a:ext uri="{FF2B5EF4-FFF2-40B4-BE49-F238E27FC236}">
                <a16:creationId xmlns:a16="http://schemas.microsoft.com/office/drawing/2014/main" id="{987DC0D0-A21B-4E93-AFDC-A8CD9F2B9BA3}"/>
              </a:ext>
            </a:extLst>
          </p:cNvPr>
          <p:cNvSpPr txBox="1"/>
          <p:nvPr/>
        </p:nvSpPr>
        <p:spPr>
          <a:xfrm>
            <a:off x="3179691" y="3948781"/>
            <a:ext cx="2445221" cy="646331"/>
          </a:xfrm>
          <a:prstGeom prst="rect">
            <a:avLst/>
          </a:prstGeom>
          <a:noFill/>
        </p:spPr>
        <p:txBody>
          <a:bodyPr wrap="square" anchor="t">
            <a:spAutoFit/>
          </a:bodyPr>
          <a:lstStyle/>
          <a:p>
            <a:pPr algn="ctr"/>
            <a:r>
              <a:rPr lang="en-US" b="1" dirty="0"/>
              <a:t>Employees</a:t>
            </a:r>
          </a:p>
          <a:p>
            <a:pPr algn="ctr"/>
            <a:r>
              <a:rPr lang="en-US" b="1" dirty="0"/>
              <a:t>12.6K</a:t>
            </a:r>
          </a:p>
        </p:txBody>
      </p:sp>
      <p:sp>
        <p:nvSpPr>
          <p:cNvPr id="56" name="Isosceles Triangle 55">
            <a:extLst>
              <a:ext uri="{FF2B5EF4-FFF2-40B4-BE49-F238E27FC236}">
                <a16:creationId xmlns:a16="http://schemas.microsoft.com/office/drawing/2014/main" id="{10E4091B-80A0-4608-ABDA-A24E8FBE9770}"/>
              </a:ext>
            </a:extLst>
          </p:cNvPr>
          <p:cNvSpPr/>
          <p:nvPr/>
        </p:nvSpPr>
        <p:spPr>
          <a:xfrm rot="10800000">
            <a:off x="5419952" y="4808145"/>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9" name="TextBox 68">
            <a:extLst>
              <a:ext uri="{FF2B5EF4-FFF2-40B4-BE49-F238E27FC236}">
                <a16:creationId xmlns:a16="http://schemas.microsoft.com/office/drawing/2014/main" id="{DE10CCCD-E3C8-4C6C-BDAA-640F7364BD54}"/>
              </a:ext>
            </a:extLst>
          </p:cNvPr>
          <p:cNvSpPr txBox="1"/>
          <p:nvPr/>
        </p:nvSpPr>
        <p:spPr>
          <a:xfrm>
            <a:off x="8670140" y="4748403"/>
            <a:ext cx="2429720" cy="646331"/>
          </a:xfrm>
          <a:prstGeom prst="rect">
            <a:avLst/>
          </a:prstGeom>
          <a:noFill/>
        </p:spPr>
        <p:txBody>
          <a:bodyPr wrap="square" anchor="ctr">
            <a:spAutoFit/>
          </a:bodyPr>
          <a:lstStyle/>
          <a:p>
            <a:pPr algn="ctr"/>
            <a:r>
              <a:rPr lang="en-US" dirty="0"/>
              <a:t>YoY ($1.8M)</a:t>
            </a:r>
          </a:p>
          <a:p>
            <a:pPr algn="ctr"/>
            <a:r>
              <a:rPr lang="en-US" dirty="0"/>
              <a:t>Sequentially +$2.0M</a:t>
            </a:r>
          </a:p>
        </p:txBody>
      </p:sp>
      <p:sp>
        <p:nvSpPr>
          <p:cNvPr id="70" name="TextBox 69">
            <a:extLst>
              <a:ext uri="{FF2B5EF4-FFF2-40B4-BE49-F238E27FC236}">
                <a16:creationId xmlns:a16="http://schemas.microsoft.com/office/drawing/2014/main" id="{69B92A89-53AD-48F6-B3E4-CE6C8317DA8D}"/>
              </a:ext>
            </a:extLst>
          </p:cNvPr>
          <p:cNvSpPr txBox="1"/>
          <p:nvPr/>
        </p:nvSpPr>
        <p:spPr>
          <a:xfrm>
            <a:off x="8586854" y="3970044"/>
            <a:ext cx="2513006" cy="646331"/>
          </a:xfrm>
          <a:prstGeom prst="rect">
            <a:avLst/>
          </a:prstGeom>
          <a:noFill/>
        </p:spPr>
        <p:txBody>
          <a:bodyPr wrap="square" anchor="t">
            <a:spAutoFit/>
          </a:bodyPr>
          <a:lstStyle/>
          <a:p>
            <a:pPr algn="ctr"/>
            <a:r>
              <a:rPr lang="en-US" b="1" dirty="0"/>
              <a:t>Net Loss</a:t>
            </a:r>
          </a:p>
          <a:p>
            <a:pPr algn="ctr"/>
            <a:r>
              <a:rPr lang="en-US" b="1" dirty="0"/>
              <a:t>$(24.9M)</a:t>
            </a:r>
          </a:p>
        </p:txBody>
      </p:sp>
      <p:sp>
        <p:nvSpPr>
          <p:cNvPr id="2" name="Star: 5 Points 1">
            <a:extLst>
              <a:ext uri="{FF2B5EF4-FFF2-40B4-BE49-F238E27FC236}">
                <a16:creationId xmlns:a16="http://schemas.microsoft.com/office/drawing/2014/main" id="{90E7F3E2-4616-4D15-9B8A-440EE7BA3ADF}"/>
              </a:ext>
            </a:extLst>
          </p:cNvPr>
          <p:cNvSpPr/>
          <p:nvPr/>
        </p:nvSpPr>
        <p:spPr>
          <a:xfrm>
            <a:off x="2369462" y="4401577"/>
            <a:ext cx="261257" cy="212910"/>
          </a:xfrm>
          <a:prstGeom prst="star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11F03995-2E8E-4538-929B-D9E304D78EDC}"/>
              </a:ext>
            </a:extLst>
          </p:cNvPr>
          <p:cNvSpPr/>
          <p:nvPr/>
        </p:nvSpPr>
        <p:spPr>
          <a:xfrm rot="10800000">
            <a:off x="8049861" y="3021918"/>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9" name="Isosceles Triangle 48">
            <a:extLst>
              <a:ext uri="{FF2B5EF4-FFF2-40B4-BE49-F238E27FC236}">
                <a16:creationId xmlns:a16="http://schemas.microsoft.com/office/drawing/2014/main" id="{EE551402-DA01-4B71-BA80-9611EE16EEA3}"/>
              </a:ext>
            </a:extLst>
          </p:cNvPr>
          <p:cNvSpPr/>
          <p:nvPr/>
        </p:nvSpPr>
        <p:spPr>
          <a:xfrm>
            <a:off x="8057356" y="3276920"/>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97AB3837-3A4D-4837-94D0-73C701B3FFEF}"/>
              </a:ext>
            </a:extLst>
          </p:cNvPr>
          <p:cNvSpPr/>
          <p:nvPr/>
        </p:nvSpPr>
        <p:spPr>
          <a:xfrm rot="10800000">
            <a:off x="5426776" y="5106122"/>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7" name="Isosceles Triangle 56">
            <a:extLst>
              <a:ext uri="{FF2B5EF4-FFF2-40B4-BE49-F238E27FC236}">
                <a16:creationId xmlns:a16="http://schemas.microsoft.com/office/drawing/2014/main" id="{A73A5DED-48B7-4E39-AB65-4FB659FB29F1}"/>
              </a:ext>
            </a:extLst>
          </p:cNvPr>
          <p:cNvSpPr/>
          <p:nvPr/>
        </p:nvSpPr>
        <p:spPr>
          <a:xfrm rot="10800000">
            <a:off x="8047928" y="5104001"/>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58" name="Isosceles Triangle 57">
            <a:extLst>
              <a:ext uri="{FF2B5EF4-FFF2-40B4-BE49-F238E27FC236}">
                <a16:creationId xmlns:a16="http://schemas.microsoft.com/office/drawing/2014/main" id="{019B08C7-E015-4043-82C6-DF61C907A0D9}"/>
              </a:ext>
            </a:extLst>
          </p:cNvPr>
          <p:cNvSpPr/>
          <p:nvPr/>
        </p:nvSpPr>
        <p:spPr>
          <a:xfrm rot="10800000">
            <a:off x="11042300" y="4856656"/>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9" name="Isosceles Triangle 58">
            <a:extLst>
              <a:ext uri="{FF2B5EF4-FFF2-40B4-BE49-F238E27FC236}">
                <a16:creationId xmlns:a16="http://schemas.microsoft.com/office/drawing/2014/main" id="{4DC27709-2A8E-4D18-AAE3-EF559A386944}"/>
              </a:ext>
            </a:extLst>
          </p:cNvPr>
          <p:cNvSpPr/>
          <p:nvPr/>
        </p:nvSpPr>
        <p:spPr>
          <a:xfrm>
            <a:off x="11042300" y="5150828"/>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3" name="Rectangle 2">
            <a:extLst>
              <a:ext uri="{FF2B5EF4-FFF2-40B4-BE49-F238E27FC236}">
                <a16:creationId xmlns:a16="http://schemas.microsoft.com/office/drawing/2014/main" id="{154B752F-E581-4035-953E-1A714A4B153E}"/>
              </a:ext>
            </a:extLst>
          </p:cNvPr>
          <p:cNvSpPr/>
          <p:nvPr/>
        </p:nvSpPr>
        <p:spPr>
          <a:xfrm>
            <a:off x="383147" y="6388576"/>
            <a:ext cx="10272323" cy="205184"/>
          </a:xfrm>
          <a:prstGeom prst="rect">
            <a:avLst/>
          </a:prstGeom>
        </p:spPr>
        <p:txBody>
          <a:bodyPr wrap="square">
            <a:spAutoFit/>
          </a:bodyPr>
          <a:lstStyle/>
          <a:p>
            <a:pPr fontAlgn="t"/>
            <a:r>
              <a:rPr lang="en-US" sz="1100" baseline="70000" dirty="0">
                <a:latin typeface="Segoe UI" panose="020B0502040204020203" pitchFamily="34" charset="0"/>
              </a:rPr>
              <a:t>(1) See Appendix for reconciliation of Adj EBITDA to EBITDA</a:t>
            </a:r>
          </a:p>
        </p:txBody>
      </p:sp>
      <p:sp>
        <p:nvSpPr>
          <p:cNvPr id="47" name="Isosceles Triangle 46">
            <a:extLst>
              <a:ext uri="{FF2B5EF4-FFF2-40B4-BE49-F238E27FC236}">
                <a16:creationId xmlns:a16="http://schemas.microsoft.com/office/drawing/2014/main" id="{8363C655-107D-40A6-9ADE-3FA5D8B55C19}"/>
              </a:ext>
            </a:extLst>
          </p:cNvPr>
          <p:cNvSpPr/>
          <p:nvPr/>
        </p:nvSpPr>
        <p:spPr>
          <a:xfrm>
            <a:off x="11025546" y="3276920"/>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1" name="Isosceles Triangle 60">
            <a:extLst>
              <a:ext uri="{FF2B5EF4-FFF2-40B4-BE49-F238E27FC236}">
                <a16:creationId xmlns:a16="http://schemas.microsoft.com/office/drawing/2014/main" id="{F23737DC-2C29-4F84-A85A-43CB22748A0E}"/>
              </a:ext>
            </a:extLst>
          </p:cNvPr>
          <p:cNvSpPr/>
          <p:nvPr/>
        </p:nvSpPr>
        <p:spPr>
          <a:xfrm rot="10800000">
            <a:off x="8047927" y="4806126"/>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322573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2E68-89DF-43A6-A29E-4FF43898B39E}"/>
              </a:ext>
            </a:extLst>
          </p:cNvPr>
          <p:cNvSpPr>
            <a:spLocks noGrp="1"/>
          </p:cNvSpPr>
          <p:nvPr>
            <p:ph type="title"/>
          </p:nvPr>
        </p:nvSpPr>
        <p:spPr/>
        <p:txBody>
          <a:bodyPr/>
          <a:lstStyle/>
          <a:p>
            <a:r>
              <a:rPr lang="en-US" dirty="0">
                <a:solidFill>
                  <a:srgbClr val="FFC000"/>
                </a:solidFill>
                <a:latin typeface="+mn-lt"/>
              </a:rPr>
              <a:t>Earnings Highlights</a:t>
            </a:r>
          </a:p>
        </p:txBody>
      </p:sp>
      <p:sp>
        <p:nvSpPr>
          <p:cNvPr id="3" name="TextBox 2">
            <a:extLst>
              <a:ext uri="{FF2B5EF4-FFF2-40B4-BE49-F238E27FC236}">
                <a16:creationId xmlns:a16="http://schemas.microsoft.com/office/drawing/2014/main" id="{F2DBFD1C-BB1C-4035-BAB9-B62F9A3086AB}"/>
              </a:ext>
            </a:extLst>
          </p:cNvPr>
          <p:cNvSpPr txBox="1"/>
          <p:nvPr/>
        </p:nvSpPr>
        <p:spPr>
          <a:xfrm>
            <a:off x="1068877" y="2680278"/>
            <a:ext cx="4579448" cy="3539430"/>
          </a:xfrm>
          <a:prstGeom prst="rect">
            <a:avLst/>
          </a:prstGeom>
          <a:noFill/>
        </p:spPr>
        <p:txBody>
          <a:bodyPr wrap="square" anchor="t">
            <a:spAutoFit/>
          </a:bodyPr>
          <a:lstStyle/>
          <a:p>
            <a:pPr marL="285750" indent="-285750" algn="l">
              <a:buFont typeface="Arial" panose="020B0604020202020204" pitchFamily="34" charset="0"/>
              <a:buChar char="•"/>
            </a:pPr>
            <a:r>
              <a:rPr lang="en-US" sz="1400" dirty="0"/>
              <a:t>Revenue growth of 6.3% year-over-year and 9.6% sequentially, driven by the ITPS segment.</a:t>
            </a:r>
          </a:p>
          <a:p>
            <a:pPr algn="l"/>
            <a:endParaRPr lang="en-US" sz="1400" dirty="0">
              <a:highlight>
                <a:srgbClr val="FFFF00"/>
              </a:highlight>
            </a:endParaRPr>
          </a:p>
          <a:p>
            <a:pPr marL="285750" indent="-285750">
              <a:buFont typeface="Arial" panose="020B0604020202020204" pitchFamily="34" charset="0"/>
              <a:buChar char="•"/>
            </a:pPr>
            <a:r>
              <a:rPr lang="en-US" sz="1400" dirty="0"/>
              <a:t>Improvement in Adj EBITDA of 6.7% sequentially and improvement in Net Loss of $2.0M sequentially, driven by higher revenue and SG&amp;A savings. </a:t>
            </a:r>
          </a:p>
          <a:p>
            <a:endParaRPr lang="en-US" sz="1400" dirty="0">
              <a:highlight>
                <a:srgbClr val="FFFF00"/>
              </a:highlight>
            </a:endParaRPr>
          </a:p>
          <a:p>
            <a:pPr marL="285750" indent="-285750">
              <a:buFont typeface="Arial" panose="020B0604020202020204" pitchFamily="34" charset="0"/>
              <a:buChar char="•"/>
            </a:pPr>
            <a:r>
              <a:rPr lang="en-US" sz="1400" dirty="0"/>
              <a:t>$25+ million annualized savings in process</a:t>
            </a:r>
          </a:p>
          <a:p>
            <a:pPr marL="285750" indent="-285750" algn="l">
              <a:buFont typeface="Arial" panose="020B0604020202020204" pitchFamily="34" charset="0"/>
              <a:buChar char="•"/>
            </a:pPr>
            <a:endParaRPr lang="en-US" sz="1400" dirty="0">
              <a:highlight>
                <a:srgbClr val="FFFF00"/>
              </a:highlight>
            </a:endParaRPr>
          </a:p>
          <a:p>
            <a:pPr marL="285750" indent="-285750" algn="l">
              <a:buFont typeface="Arial" panose="020B0604020202020204" pitchFamily="34" charset="0"/>
              <a:buChar char="•"/>
            </a:pPr>
            <a:endParaRPr lang="en-US" sz="1400" dirty="0">
              <a:highlight>
                <a:srgbClr val="FFFF00"/>
              </a:highlight>
            </a:endParaRPr>
          </a:p>
          <a:p>
            <a:pPr marL="285750" indent="-285750" algn="l">
              <a:buFont typeface="Arial" panose="020B0604020202020204" pitchFamily="34" charset="0"/>
              <a:buChar char="•"/>
            </a:pPr>
            <a:endParaRPr lang="en-US" sz="1400" dirty="0">
              <a:highlight>
                <a:srgbClr val="FFFF00"/>
              </a:highlight>
            </a:endParaRPr>
          </a:p>
          <a:p>
            <a:pPr marL="285750" indent="-285750" algn="l">
              <a:buFont typeface="Arial" panose="020B0604020202020204" pitchFamily="34" charset="0"/>
              <a:buChar char="•"/>
            </a:pPr>
            <a:endParaRPr lang="en-US" sz="1400" dirty="0">
              <a:highlight>
                <a:srgbClr val="FFFF00"/>
              </a:highlight>
            </a:endParaRPr>
          </a:p>
          <a:p>
            <a:pPr marL="285750" indent="-285750" algn="l">
              <a:buFont typeface="Arial" panose="020B0604020202020204" pitchFamily="34" charset="0"/>
              <a:buChar char="•"/>
            </a:pPr>
            <a:endParaRPr lang="en-US" sz="1400" dirty="0">
              <a:highlight>
                <a:srgbClr val="FFFF00"/>
              </a:highlight>
            </a:endParaRPr>
          </a:p>
          <a:p>
            <a:pPr algn="l"/>
            <a:endParaRPr lang="en-US" sz="1400" dirty="0">
              <a:highlight>
                <a:srgbClr val="FFFF00"/>
              </a:highlight>
            </a:endParaRPr>
          </a:p>
          <a:p>
            <a:pPr marL="285750" indent="-285750" algn="l">
              <a:buFont typeface="Arial" panose="020B0604020202020204" pitchFamily="34" charset="0"/>
              <a:buChar char="•"/>
            </a:pPr>
            <a:endParaRPr lang="en-US" sz="1400" dirty="0">
              <a:highlight>
                <a:srgbClr val="FFFF00"/>
              </a:highlight>
            </a:endParaRPr>
          </a:p>
          <a:p>
            <a:pPr algn="l"/>
            <a:endParaRPr lang="en-US" sz="1400" dirty="0">
              <a:highlight>
                <a:srgbClr val="FFFF00"/>
              </a:highlight>
            </a:endParaRPr>
          </a:p>
        </p:txBody>
      </p:sp>
      <p:cxnSp>
        <p:nvCxnSpPr>
          <p:cNvPr id="4" name="Straight Connector 3">
            <a:extLst>
              <a:ext uri="{FF2B5EF4-FFF2-40B4-BE49-F238E27FC236}">
                <a16:creationId xmlns:a16="http://schemas.microsoft.com/office/drawing/2014/main" id="{9BA2C54F-04A2-43BF-AD8D-BA3E1BEE875E}"/>
              </a:ext>
            </a:extLst>
          </p:cNvPr>
          <p:cNvCxnSpPr>
            <a:cxnSpLocks/>
          </p:cNvCxnSpPr>
          <p:nvPr/>
        </p:nvCxnSpPr>
        <p:spPr>
          <a:xfrm>
            <a:off x="1068877" y="2560766"/>
            <a:ext cx="369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FA895B-D014-47C8-84D8-7BE38D5C3DAB}"/>
              </a:ext>
            </a:extLst>
          </p:cNvPr>
          <p:cNvSpPr txBox="1"/>
          <p:nvPr/>
        </p:nvSpPr>
        <p:spPr>
          <a:xfrm>
            <a:off x="990027" y="1729769"/>
            <a:ext cx="4363022" cy="830997"/>
          </a:xfrm>
          <a:prstGeom prst="rect">
            <a:avLst/>
          </a:prstGeom>
          <a:noFill/>
        </p:spPr>
        <p:txBody>
          <a:bodyPr wrap="square" anchor="ctr">
            <a:spAutoFit/>
          </a:bodyPr>
          <a:lstStyle/>
          <a:p>
            <a:r>
              <a:rPr lang="en-US" sz="2400" b="1" dirty="0">
                <a:solidFill>
                  <a:schemeClr val="accent1"/>
                </a:solidFill>
              </a:rPr>
              <a:t>Reduced Fixed Costs Driving Operating Leverage</a:t>
            </a:r>
          </a:p>
        </p:txBody>
      </p:sp>
      <p:graphicFrame>
        <p:nvGraphicFramePr>
          <p:cNvPr id="6" name="Table 11">
            <a:extLst>
              <a:ext uri="{FF2B5EF4-FFF2-40B4-BE49-F238E27FC236}">
                <a16:creationId xmlns:a16="http://schemas.microsoft.com/office/drawing/2014/main" id="{E51AB1E3-DC01-45D7-B85F-0BA1E3063AB0}"/>
              </a:ext>
            </a:extLst>
          </p:cNvPr>
          <p:cNvGraphicFramePr>
            <a:graphicFrameLocks noGrp="1"/>
          </p:cNvGraphicFramePr>
          <p:nvPr>
            <p:extLst>
              <p:ext uri="{D42A27DB-BD31-4B8C-83A1-F6EECF244321}">
                <p14:modId xmlns:p14="http://schemas.microsoft.com/office/powerpoint/2010/main" val="314207456"/>
              </p:ext>
            </p:extLst>
          </p:nvPr>
        </p:nvGraphicFramePr>
        <p:xfrm>
          <a:off x="6723555" y="1841653"/>
          <a:ext cx="4466636" cy="3315590"/>
        </p:xfrm>
        <a:graphic>
          <a:graphicData uri="http://schemas.openxmlformats.org/drawingml/2006/table">
            <a:tbl>
              <a:tblPr firstRow="1" bandRow="1">
                <a:tableStyleId>{69012ECD-51FC-41F1-AA8D-1B2483CD663E}</a:tableStyleId>
              </a:tblPr>
              <a:tblGrid>
                <a:gridCol w="2694398">
                  <a:extLst>
                    <a:ext uri="{9D8B030D-6E8A-4147-A177-3AD203B41FA5}">
                      <a16:colId xmlns:a16="http://schemas.microsoft.com/office/drawing/2014/main" val="1505490795"/>
                    </a:ext>
                  </a:extLst>
                </a:gridCol>
                <a:gridCol w="886119">
                  <a:extLst>
                    <a:ext uri="{9D8B030D-6E8A-4147-A177-3AD203B41FA5}">
                      <a16:colId xmlns:a16="http://schemas.microsoft.com/office/drawing/2014/main" val="1648042289"/>
                    </a:ext>
                  </a:extLst>
                </a:gridCol>
                <a:gridCol w="886119">
                  <a:extLst>
                    <a:ext uri="{9D8B030D-6E8A-4147-A177-3AD203B41FA5}">
                      <a16:colId xmlns:a16="http://schemas.microsoft.com/office/drawing/2014/main" val="1831501514"/>
                    </a:ext>
                  </a:extLst>
                </a:gridCol>
              </a:tblGrid>
              <a:tr h="602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 ($) MM’s</a:t>
                      </a:r>
                    </a:p>
                    <a:p>
                      <a:endParaRPr lang="en-US" sz="1400" dirty="0">
                        <a:solidFill>
                          <a:schemeClr val="tx1"/>
                        </a:solidFill>
                      </a:endParaRPr>
                    </a:p>
                  </a:txBody>
                  <a:tcPr marL="182880" anchor="ctr">
                    <a:lnB w="12700" cap="flat" cmpd="sng" algn="ctr">
                      <a:noFill/>
                      <a:prstDash val="solid"/>
                      <a:round/>
                      <a:headEnd type="none" w="med" len="med"/>
                      <a:tailEnd type="none" w="med" len="med"/>
                    </a:lnB>
                    <a:solidFill>
                      <a:srgbClr val="0070C0"/>
                    </a:solidFill>
                  </a:tcPr>
                </a:tc>
                <a:tc>
                  <a:txBody>
                    <a:bodyPr/>
                    <a:lstStyle/>
                    <a:p>
                      <a:pPr algn="ctr"/>
                      <a:r>
                        <a:rPr lang="en-US" sz="1400" dirty="0">
                          <a:solidFill>
                            <a:schemeClr val="tx1"/>
                          </a:solidFill>
                        </a:rPr>
                        <a:t>3Q 2023</a:t>
                      </a:r>
                    </a:p>
                  </a:txBody>
                  <a:tcPr anchor="ctr">
                    <a:lnB w="12700" cap="flat" cmpd="sng" algn="ctr">
                      <a:noFill/>
                      <a:prstDash val="solid"/>
                      <a:round/>
                      <a:headEnd type="none" w="med" len="med"/>
                      <a:tailEnd type="none" w="med" len="med"/>
                    </a:lnB>
                    <a:solidFill>
                      <a:srgbClr val="0070C0"/>
                    </a:solidFill>
                  </a:tcPr>
                </a:tc>
                <a:tc>
                  <a:txBody>
                    <a:bodyPr/>
                    <a:lstStyle/>
                    <a:p>
                      <a:pPr algn="ctr"/>
                      <a:r>
                        <a:rPr lang="en-US" sz="1400" dirty="0">
                          <a:solidFill>
                            <a:schemeClr val="tx1"/>
                          </a:solidFill>
                        </a:rPr>
                        <a:t>3Q 2024</a:t>
                      </a:r>
                    </a:p>
                  </a:txBody>
                  <a:tcPr anchor="ctr">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323044120"/>
                  </a:ext>
                </a:extLst>
              </a:tr>
              <a:tr h="602158">
                <a:tc>
                  <a:txBody>
                    <a:bodyPr/>
                    <a:lstStyle/>
                    <a:p>
                      <a:r>
                        <a:rPr lang="en-US" sz="1400" dirty="0"/>
                        <a:t>Sales</a:t>
                      </a:r>
                    </a:p>
                  </a:txBody>
                  <a:tcPr marL="18288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$253.1</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$269.2</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10756279"/>
                  </a:ext>
                </a:extLst>
              </a:tr>
              <a:tr h="602158">
                <a:tc>
                  <a:txBody>
                    <a:bodyPr/>
                    <a:lstStyle/>
                    <a:p>
                      <a:r>
                        <a:rPr lang="en-US" sz="1400" dirty="0"/>
                        <a:t>Operating Profit</a:t>
                      </a:r>
                    </a:p>
                  </a:txBody>
                  <a:tcPr marL="18288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2.1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3.2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239939186"/>
                  </a:ext>
                </a:extLst>
              </a:tr>
              <a:tr h="602158">
                <a:tc>
                  <a:txBody>
                    <a:bodyPr/>
                    <a:lstStyle/>
                    <a:p>
                      <a:r>
                        <a:rPr lang="en-US" sz="1400" dirty="0"/>
                        <a:t>Net Loss</a:t>
                      </a:r>
                    </a:p>
                  </a:txBody>
                  <a:tcPr marL="18288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$(23.1)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$(24.9)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452242163"/>
                  </a:ext>
                </a:extLst>
              </a:tr>
              <a:tr h="602158">
                <a:tc>
                  <a:txBody>
                    <a:bodyPr/>
                    <a:lstStyle/>
                    <a:p>
                      <a:r>
                        <a:rPr lang="en-US" sz="1400" dirty="0"/>
                        <a:t>Adj EBITDA</a:t>
                      </a:r>
                    </a:p>
                  </a:txBody>
                  <a:tcPr marL="18288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$19.3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t>$14.6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969354938"/>
                  </a:ext>
                </a:extLst>
              </a:tr>
              <a:tr h="283228">
                <a:tc>
                  <a:txBody>
                    <a:bodyPr/>
                    <a:lstStyle/>
                    <a:p>
                      <a:r>
                        <a:rPr lang="en-US" sz="1400" i="1" dirty="0"/>
                        <a:t>% EBITDA Margin</a:t>
                      </a:r>
                    </a:p>
                  </a:txBody>
                  <a:tcPr marL="18288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i="1" dirty="0"/>
                        <a:t>7.0%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i="1" dirty="0"/>
                        <a:t>6.1%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535009706"/>
                  </a:ext>
                </a:extLst>
              </a:tr>
            </a:tbl>
          </a:graphicData>
        </a:graphic>
      </p:graphicFrame>
      <p:sp>
        <p:nvSpPr>
          <p:cNvPr id="9" name="Slide Number Placeholder 8">
            <a:extLst>
              <a:ext uri="{FF2B5EF4-FFF2-40B4-BE49-F238E27FC236}">
                <a16:creationId xmlns:a16="http://schemas.microsoft.com/office/drawing/2014/main" id="{CBCBDD39-FFC9-4403-BA5C-1CBA6AB4FEDC}"/>
              </a:ext>
            </a:extLst>
          </p:cNvPr>
          <p:cNvSpPr>
            <a:spLocks noGrp="1"/>
          </p:cNvSpPr>
          <p:nvPr>
            <p:ph type="sldNum" sz="quarter" idx="12"/>
          </p:nvPr>
        </p:nvSpPr>
        <p:spPr/>
        <p:txBody>
          <a:bodyPr/>
          <a:lstStyle/>
          <a:p>
            <a:fld id="{2EB3F144-34F7-432E-A014-DB82E375E5B7}" type="slidenum">
              <a:rPr lang="en-US" smtClean="0"/>
              <a:t>7</a:t>
            </a:fld>
            <a:endParaRPr lang="en-US"/>
          </a:p>
        </p:txBody>
      </p:sp>
    </p:spTree>
    <p:extLst>
      <p:ext uri="{BB962C8B-B14F-4D97-AF65-F5344CB8AC3E}">
        <p14:creationId xmlns:p14="http://schemas.microsoft.com/office/powerpoint/2010/main" val="58073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B351212F-D838-4B23-A45B-5D8C162CE753}"/>
              </a:ext>
            </a:extLst>
          </p:cNvPr>
          <p:cNvSpPr txBox="1"/>
          <p:nvPr/>
        </p:nvSpPr>
        <p:spPr>
          <a:xfrm>
            <a:off x="8451863" y="3416672"/>
            <a:ext cx="2765256" cy="1754326"/>
          </a:xfrm>
          <a:prstGeom prst="rect">
            <a:avLst/>
          </a:prstGeom>
          <a:noFill/>
        </p:spPr>
        <p:txBody>
          <a:bodyPr wrap="square" anchor="t">
            <a:spAutoFit/>
          </a:bodyPr>
          <a:lstStyle>
            <a:defPPr>
              <a:defRPr lang="en-US"/>
            </a:defPPr>
            <a:lvl1pPr>
              <a:defRPr sz="4800"/>
            </a:lvl1pPr>
          </a:lstStyle>
          <a:p>
            <a:r>
              <a:rPr lang="en-US" sz="1800" dirty="0"/>
              <a:t>Revenue $18.4M</a:t>
            </a:r>
          </a:p>
          <a:p>
            <a:r>
              <a:rPr lang="en-US" sz="1800" dirty="0"/>
              <a:t>YoY (2.4%) </a:t>
            </a:r>
          </a:p>
          <a:p>
            <a:endParaRPr lang="en-US" sz="1800" dirty="0"/>
          </a:p>
          <a:p>
            <a:r>
              <a:rPr lang="en-US" sz="1800" dirty="0"/>
              <a:t>Gross Margin 30.5%</a:t>
            </a:r>
          </a:p>
          <a:p>
            <a:r>
              <a:rPr lang="en-US" sz="1800" dirty="0"/>
              <a:t>YoY (10.1%)</a:t>
            </a:r>
          </a:p>
          <a:p>
            <a:endParaRPr lang="en-US" sz="1800" dirty="0"/>
          </a:p>
        </p:txBody>
      </p:sp>
      <p:sp>
        <p:nvSpPr>
          <p:cNvPr id="48" name="TextBox 47">
            <a:extLst>
              <a:ext uri="{FF2B5EF4-FFF2-40B4-BE49-F238E27FC236}">
                <a16:creationId xmlns:a16="http://schemas.microsoft.com/office/drawing/2014/main" id="{AD6EEA6A-4094-4AE6-AB50-3EA5F03B2E7D}"/>
              </a:ext>
            </a:extLst>
          </p:cNvPr>
          <p:cNvSpPr txBox="1"/>
          <p:nvPr/>
        </p:nvSpPr>
        <p:spPr>
          <a:xfrm>
            <a:off x="655659" y="3393505"/>
            <a:ext cx="2733414" cy="1754326"/>
          </a:xfrm>
          <a:prstGeom prst="rect">
            <a:avLst/>
          </a:prstGeom>
          <a:noFill/>
        </p:spPr>
        <p:txBody>
          <a:bodyPr wrap="square" anchor="t">
            <a:spAutoFit/>
          </a:bodyPr>
          <a:lstStyle>
            <a:defPPr>
              <a:defRPr lang="en-US"/>
            </a:defPPr>
            <a:lvl1pPr>
              <a:defRPr sz="4800"/>
            </a:lvl1pPr>
          </a:lstStyle>
          <a:p>
            <a:r>
              <a:rPr lang="en-US" sz="1800" dirty="0"/>
              <a:t>Revenue $192.0M</a:t>
            </a:r>
          </a:p>
          <a:p>
            <a:r>
              <a:rPr lang="en-US" sz="1800" dirty="0"/>
              <a:t>YoY +11.5% </a:t>
            </a:r>
          </a:p>
          <a:p>
            <a:endParaRPr lang="en-US" sz="1800" dirty="0"/>
          </a:p>
          <a:p>
            <a:r>
              <a:rPr lang="en-US" sz="1800" dirty="0"/>
              <a:t>Gross Margin 16.6%</a:t>
            </a:r>
          </a:p>
          <a:p>
            <a:r>
              <a:rPr lang="en-US" sz="1800" dirty="0"/>
              <a:t>YoY (1.0)%</a:t>
            </a:r>
          </a:p>
          <a:p>
            <a:endParaRPr lang="en-US" sz="1800" dirty="0"/>
          </a:p>
        </p:txBody>
      </p:sp>
      <p:sp>
        <p:nvSpPr>
          <p:cNvPr id="2" name="Title 1">
            <a:extLst>
              <a:ext uri="{FF2B5EF4-FFF2-40B4-BE49-F238E27FC236}">
                <a16:creationId xmlns:a16="http://schemas.microsoft.com/office/drawing/2014/main" id="{C51D10FF-B9D7-4B6B-BC1F-E9DAB8A616E7}"/>
              </a:ext>
            </a:extLst>
          </p:cNvPr>
          <p:cNvSpPr>
            <a:spLocks noGrp="1"/>
          </p:cNvSpPr>
          <p:nvPr>
            <p:ph type="title"/>
          </p:nvPr>
        </p:nvSpPr>
        <p:spPr>
          <a:xfrm>
            <a:off x="1073426" y="809454"/>
            <a:ext cx="10672260" cy="1324732"/>
          </a:xfrm>
        </p:spPr>
        <p:txBody>
          <a:bodyPr>
            <a:normAutofit/>
          </a:bodyPr>
          <a:lstStyle/>
          <a:p>
            <a:pPr>
              <a:lnSpc>
                <a:spcPct val="100000"/>
              </a:lnSpc>
            </a:pPr>
            <a:r>
              <a:rPr lang="en-US" dirty="0">
                <a:solidFill>
                  <a:srgbClr val="FFC000"/>
                </a:solidFill>
                <a:latin typeface="+mn-lt"/>
              </a:rPr>
              <a:t> Financial Highlights</a:t>
            </a:r>
            <a:r>
              <a:rPr lang="en-US" dirty="0">
                <a:solidFill>
                  <a:srgbClr val="FFC000"/>
                </a:solidFill>
              </a:rPr>
              <a:t>	</a:t>
            </a:r>
            <a:r>
              <a:rPr lang="en-US" sz="4400" dirty="0"/>
              <a:t> </a:t>
            </a:r>
            <a:br>
              <a:rPr lang="en-US" sz="4400" dirty="0"/>
            </a:br>
            <a:r>
              <a:rPr lang="en-US" sz="2400" dirty="0">
                <a:latin typeface="+mn-lt"/>
              </a:rPr>
              <a:t>Revenue and Gross Margin Growth by Segment</a:t>
            </a:r>
            <a:endParaRPr lang="en-US" dirty="0">
              <a:solidFill>
                <a:srgbClr val="FFC000"/>
              </a:solidFill>
              <a:latin typeface="+mn-lt"/>
            </a:endParaRPr>
          </a:p>
        </p:txBody>
      </p:sp>
      <p:sp>
        <p:nvSpPr>
          <p:cNvPr id="7" name="Isosceles Triangle 6">
            <a:extLst>
              <a:ext uri="{FF2B5EF4-FFF2-40B4-BE49-F238E27FC236}">
                <a16:creationId xmlns:a16="http://schemas.microsoft.com/office/drawing/2014/main" id="{3738603F-2A1D-41AA-9246-AC1DEF36C891}"/>
              </a:ext>
            </a:extLst>
          </p:cNvPr>
          <p:cNvSpPr/>
          <p:nvPr/>
        </p:nvSpPr>
        <p:spPr>
          <a:xfrm>
            <a:off x="6739394" y="4521663"/>
            <a:ext cx="185068"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85FF6840-A083-4DE5-9815-86EC641B1DEA}"/>
              </a:ext>
            </a:extLst>
          </p:cNvPr>
          <p:cNvSpPr/>
          <p:nvPr/>
        </p:nvSpPr>
        <p:spPr>
          <a:xfrm>
            <a:off x="3080704" y="3747448"/>
            <a:ext cx="220396" cy="15954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3B5C4F90-0B6D-7B35-CA33-2F8420DA8634}"/>
              </a:ext>
            </a:extLst>
          </p:cNvPr>
          <p:cNvSpPr/>
          <p:nvPr/>
        </p:nvSpPr>
        <p:spPr>
          <a:xfrm rot="10800000">
            <a:off x="3094530" y="4457526"/>
            <a:ext cx="220396" cy="159541"/>
          </a:xfrm>
          <a:prstGeom prst="triangle">
            <a:avLst/>
          </a:prstGeom>
          <a:solidFill>
            <a:srgbClr val="FF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5" name="TextBox 44">
            <a:extLst>
              <a:ext uri="{FF2B5EF4-FFF2-40B4-BE49-F238E27FC236}">
                <a16:creationId xmlns:a16="http://schemas.microsoft.com/office/drawing/2014/main" id="{22065AEF-60C1-4B6E-AD88-A12C531BA627}"/>
              </a:ext>
            </a:extLst>
          </p:cNvPr>
          <p:cNvSpPr txBox="1"/>
          <p:nvPr/>
        </p:nvSpPr>
        <p:spPr>
          <a:xfrm>
            <a:off x="4477310" y="3393505"/>
            <a:ext cx="2262083" cy="1754326"/>
          </a:xfrm>
          <a:prstGeom prst="rect">
            <a:avLst/>
          </a:prstGeom>
          <a:noFill/>
        </p:spPr>
        <p:txBody>
          <a:bodyPr wrap="square" anchor="t">
            <a:spAutoFit/>
          </a:bodyPr>
          <a:lstStyle/>
          <a:p>
            <a:r>
              <a:rPr lang="en-US" dirty="0"/>
              <a:t>Revenue $58.8M</a:t>
            </a:r>
          </a:p>
          <a:p>
            <a:r>
              <a:rPr lang="en-US" dirty="0"/>
              <a:t>YoY (5.3%)</a:t>
            </a:r>
          </a:p>
          <a:p>
            <a:endParaRPr lang="en-US" dirty="0"/>
          </a:p>
          <a:p>
            <a:r>
              <a:rPr lang="en-US" dirty="0"/>
              <a:t>Gross Margin 28.5%</a:t>
            </a:r>
          </a:p>
          <a:p>
            <a:r>
              <a:rPr lang="en-US" dirty="0"/>
              <a:t>YoY +1.6%</a:t>
            </a:r>
          </a:p>
          <a:p>
            <a:endParaRPr lang="en-US" dirty="0"/>
          </a:p>
        </p:txBody>
      </p:sp>
      <p:cxnSp>
        <p:nvCxnSpPr>
          <p:cNvPr id="46" name="Straight Connector 45">
            <a:extLst>
              <a:ext uri="{FF2B5EF4-FFF2-40B4-BE49-F238E27FC236}">
                <a16:creationId xmlns:a16="http://schemas.microsoft.com/office/drawing/2014/main" id="{9C9529D4-670B-4D02-A635-8ED228C61FDB}"/>
              </a:ext>
            </a:extLst>
          </p:cNvPr>
          <p:cNvCxnSpPr/>
          <p:nvPr/>
        </p:nvCxnSpPr>
        <p:spPr>
          <a:xfrm>
            <a:off x="4477311" y="3281229"/>
            <a:ext cx="2651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039B763-DC05-4D4E-B938-49DEED390B17}"/>
              </a:ext>
            </a:extLst>
          </p:cNvPr>
          <p:cNvCxnSpPr/>
          <p:nvPr/>
        </p:nvCxnSpPr>
        <p:spPr>
          <a:xfrm>
            <a:off x="655659" y="3269023"/>
            <a:ext cx="2651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0A2992F-8C42-46C1-A8DD-0B6E2FCE897A}"/>
              </a:ext>
            </a:extLst>
          </p:cNvPr>
          <p:cNvSpPr txBox="1"/>
          <p:nvPr/>
        </p:nvSpPr>
        <p:spPr>
          <a:xfrm>
            <a:off x="655659" y="2269729"/>
            <a:ext cx="2651752" cy="1015663"/>
          </a:xfrm>
          <a:prstGeom prst="rect">
            <a:avLst/>
          </a:prstGeom>
          <a:noFill/>
        </p:spPr>
        <p:txBody>
          <a:bodyPr wrap="square" anchor="ctr">
            <a:spAutoFit/>
          </a:bodyPr>
          <a:lstStyle/>
          <a:p>
            <a:r>
              <a:rPr lang="en-US" sz="2000" b="1" dirty="0">
                <a:solidFill>
                  <a:schemeClr val="accent1"/>
                </a:solidFill>
              </a:rPr>
              <a:t>Information and Transaction Processing Solutions</a:t>
            </a:r>
          </a:p>
        </p:txBody>
      </p:sp>
      <p:cxnSp>
        <p:nvCxnSpPr>
          <p:cNvPr id="57" name="Straight Connector 56">
            <a:extLst>
              <a:ext uri="{FF2B5EF4-FFF2-40B4-BE49-F238E27FC236}">
                <a16:creationId xmlns:a16="http://schemas.microsoft.com/office/drawing/2014/main" id="{5AF71C28-69BF-4BB6-BF25-34CB074F10EA}"/>
              </a:ext>
            </a:extLst>
          </p:cNvPr>
          <p:cNvCxnSpPr/>
          <p:nvPr/>
        </p:nvCxnSpPr>
        <p:spPr>
          <a:xfrm>
            <a:off x="8435115" y="3283505"/>
            <a:ext cx="2651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89D3B92-4C97-4C7D-9B2F-13A6B9F9EE77}"/>
              </a:ext>
            </a:extLst>
          </p:cNvPr>
          <p:cNvSpPr txBox="1"/>
          <p:nvPr/>
        </p:nvSpPr>
        <p:spPr>
          <a:xfrm>
            <a:off x="8435115" y="2438099"/>
            <a:ext cx="2651752" cy="707886"/>
          </a:xfrm>
          <a:prstGeom prst="rect">
            <a:avLst/>
          </a:prstGeom>
          <a:noFill/>
        </p:spPr>
        <p:txBody>
          <a:bodyPr wrap="square" anchor="ctr">
            <a:spAutoFit/>
          </a:bodyPr>
          <a:lstStyle/>
          <a:p>
            <a:r>
              <a:rPr lang="en-US" sz="2000" b="1" dirty="0">
                <a:solidFill>
                  <a:schemeClr val="accent1"/>
                </a:solidFill>
              </a:rPr>
              <a:t>Legal and Loss Prevention Services</a:t>
            </a:r>
          </a:p>
        </p:txBody>
      </p:sp>
      <p:sp>
        <p:nvSpPr>
          <p:cNvPr id="65" name="Title 1">
            <a:extLst>
              <a:ext uri="{FF2B5EF4-FFF2-40B4-BE49-F238E27FC236}">
                <a16:creationId xmlns:a16="http://schemas.microsoft.com/office/drawing/2014/main" id="{B441F780-5CD5-47F2-9703-ABED1B25099E}"/>
              </a:ext>
            </a:extLst>
          </p:cNvPr>
          <p:cNvSpPr txBox="1">
            <a:spLocks/>
          </p:cNvSpPr>
          <p:nvPr/>
        </p:nvSpPr>
        <p:spPr>
          <a:xfrm>
            <a:off x="1073426" y="1779760"/>
            <a:ext cx="70799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2400" dirty="0">
              <a:latin typeface="+mn-lt"/>
            </a:endParaRPr>
          </a:p>
        </p:txBody>
      </p:sp>
      <p:sp>
        <p:nvSpPr>
          <p:cNvPr id="34" name="Slide Number Placeholder 33">
            <a:extLst>
              <a:ext uri="{FF2B5EF4-FFF2-40B4-BE49-F238E27FC236}">
                <a16:creationId xmlns:a16="http://schemas.microsoft.com/office/drawing/2014/main" id="{E2DAAA5B-4DAD-451A-9FB2-E12F48C9FAC0}"/>
              </a:ext>
            </a:extLst>
          </p:cNvPr>
          <p:cNvSpPr>
            <a:spLocks noGrp="1"/>
          </p:cNvSpPr>
          <p:nvPr>
            <p:ph type="sldNum" sz="quarter" idx="12"/>
          </p:nvPr>
        </p:nvSpPr>
        <p:spPr/>
        <p:txBody>
          <a:bodyPr/>
          <a:lstStyle/>
          <a:p>
            <a:fld id="{2EB3F144-34F7-432E-A014-DB82E375E5B7}" type="slidenum">
              <a:rPr lang="en-US" smtClean="0"/>
              <a:t>8</a:t>
            </a:fld>
            <a:endParaRPr lang="en-US"/>
          </a:p>
        </p:txBody>
      </p:sp>
      <p:sp>
        <p:nvSpPr>
          <p:cNvPr id="40" name="TextBox 39">
            <a:extLst>
              <a:ext uri="{FF2B5EF4-FFF2-40B4-BE49-F238E27FC236}">
                <a16:creationId xmlns:a16="http://schemas.microsoft.com/office/drawing/2014/main" id="{5066565A-A179-4E88-9E9E-3FA868E3C560}"/>
              </a:ext>
            </a:extLst>
          </p:cNvPr>
          <p:cNvSpPr txBox="1"/>
          <p:nvPr/>
        </p:nvSpPr>
        <p:spPr>
          <a:xfrm>
            <a:off x="4545387" y="2438099"/>
            <a:ext cx="2651752" cy="707886"/>
          </a:xfrm>
          <a:prstGeom prst="rect">
            <a:avLst/>
          </a:prstGeom>
          <a:noFill/>
        </p:spPr>
        <p:txBody>
          <a:bodyPr wrap="square" anchor="ctr">
            <a:spAutoFit/>
          </a:bodyPr>
          <a:lstStyle/>
          <a:p>
            <a:r>
              <a:rPr lang="en-US" sz="2000" b="1" dirty="0">
                <a:solidFill>
                  <a:schemeClr val="accent1"/>
                </a:solidFill>
              </a:rPr>
              <a:t>Healthcare Solutions</a:t>
            </a:r>
          </a:p>
        </p:txBody>
      </p:sp>
      <p:sp>
        <p:nvSpPr>
          <p:cNvPr id="44" name="Isosceles Triangle 43">
            <a:extLst>
              <a:ext uri="{FF2B5EF4-FFF2-40B4-BE49-F238E27FC236}">
                <a16:creationId xmlns:a16="http://schemas.microsoft.com/office/drawing/2014/main" id="{0E1D649F-B0A1-4E1A-A356-3EE86FBCA112}"/>
              </a:ext>
            </a:extLst>
          </p:cNvPr>
          <p:cNvSpPr/>
          <p:nvPr/>
        </p:nvSpPr>
        <p:spPr>
          <a:xfrm rot="10800000">
            <a:off x="10913646" y="3717897"/>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1CBC46F3-F4FD-4800-A2D4-C29889275D02}"/>
              </a:ext>
            </a:extLst>
          </p:cNvPr>
          <p:cNvSpPr/>
          <p:nvPr/>
        </p:nvSpPr>
        <p:spPr>
          <a:xfrm rot="10800000">
            <a:off x="10901799" y="4517591"/>
            <a:ext cx="185068" cy="15954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B073111B-DCA8-423D-96CA-B70D9D0E9A52}"/>
              </a:ext>
            </a:extLst>
          </p:cNvPr>
          <p:cNvSpPr/>
          <p:nvPr/>
        </p:nvSpPr>
        <p:spPr>
          <a:xfrm rot="10800000">
            <a:off x="6712484" y="3691124"/>
            <a:ext cx="220396" cy="159541"/>
          </a:xfrm>
          <a:prstGeom prst="triangle">
            <a:avLst/>
          </a:prstGeom>
          <a:solidFill>
            <a:srgbClr val="FF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23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809A9-631C-43C8-84AB-1C5B26F08E1C}"/>
              </a:ext>
            </a:extLst>
          </p:cNvPr>
          <p:cNvSpPr>
            <a:spLocks noGrp="1"/>
          </p:cNvSpPr>
          <p:nvPr>
            <p:ph type="title"/>
          </p:nvPr>
        </p:nvSpPr>
        <p:spPr/>
        <p:txBody>
          <a:bodyPr/>
          <a:lstStyle/>
          <a:p>
            <a:r>
              <a:rPr lang="en-US" dirty="0">
                <a:solidFill>
                  <a:srgbClr val="FFC000"/>
                </a:solidFill>
                <a:latin typeface="+mn-lt"/>
              </a:rPr>
              <a:t>Financial Updates</a:t>
            </a:r>
          </a:p>
        </p:txBody>
      </p:sp>
      <p:sp>
        <p:nvSpPr>
          <p:cNvPr id="5" name="TextBox 4">
            <a:extLst>
              <a:ext uri="{FF2B5EF4-FFF2-40B4-BE49-F238E27FC236}">
                <a16:creationId xmlns:a16="http://schemas.microsoft.com/office/drawing/2014/main" id="{311AC2CB-42C3-4463-A18F-7690063DF743}"/>
              </a:ext>
            </a:extLst>
          </p:cNvPr>
          <p:cNvSpPr txBox="1"/>
          <p:nvPr/>
        </p:nvSpPr>
        <p:spPr>
          <a:xfrm>
            <a:off x="1073148" y="3061698"/>
            <a:ext cx="4712189" cy="2800767"/>
          </a:xfrm>
          <a:prstGeom prst="rect">
            <a:avLst/>
          </a:prstGeom>
          <a:noFill/>
        </p:spPr>
        <p:txBody>
          <a:bodyPr wrap="square" anchor="t">
            <a:spAutoFit/>
          </a:bodyPr>
          <a:lstStyle/>
          <a:p>
            <a:pPr marL="342900" indent="-342900">
              <a:buFont typeface="+mj-lt"/>
              <a:buAutoNum type="arabicPeriod"/>
            </a:pPr>
            <a:r>
              <a:rPr lang="en-US" sz="1600" dirty="0"/>
              <a:t>9.6% sequential revenue growth</a:t>
            </a:r>
          </a:p>
          <a:p>
            <a:pPr marL="342900" indent="-342900">
              <a:buFont typeface="+mj-lt"/>
              <a:buAutoNum type="arabicPeriod"/>
            </a:pPr>
            <a:endParaRPr lang="en-US" sz="1600" dirty="0"/>
          </a:p>
          <a:p>
            <a:pPr marL="342900" indent="-342900">
              <a:buFont typeface="+mj-lt"/>
              <a:buAutoNum type="arabicPeriod"/>
            </a:pPr>
            <a:r>
              <a:rPr lang="en-US" sz="1600" dirty="0"/>
              <a:t>6.7% sequential Adj EBITDA growth</a:t>
            </a:r>
          </a:p>
          <a:p>
            <a:pPr marL="342900" indent="-342900">
              <a:buFont typeface="+mj-lt"/>
              <a:buAutoNum type="arabicPeriod"/>
            </a:pPr>
            <a:endParaRPr lang="en-US" sz="1600" dirty="0"/>
          </a:p>
          <a:p>
            <a:pPr marL="342900" indent="-342900">
              <a:buFont typeface="+mj-lt"/>
              <a:buAutoNum type="arabicPeriod"/>
            </a:pPr>
            <a:r>
              <a:rPr lang="en-US" sz="1600" dirty="0"/>
              <a:t>90% TCV Renewal Rate, an improvement from 64% sequentially</a:t>
            </a:r>
          </a:p>
          <a:p>
            <a:pPr marL="342900" indent="-342900">
              <a:buFont typeface="+mj-lt"/>
              <a:buAutoNum type="arabicPeriod"/>
            </a:pPr>
            <a:endParaRPr lang="en-US" sz="1600" dirty="0">
              <a:highlight>
                <a:srgbClr val="FFFF00"/>
              </a:highlight>
            </a:endParaRPr>
          </a:p>
          <a:p>
            <a:endParaRPr lang="en-US" sz="1600" dirty="0">
              <a:highlight>
                <a:srgbClr val="FFFF00"/>
              </a:highlight>
            </a:endParaRPr>
          </a:p>
          <a:p>
            <a:pPr marL="342900" indent="-342900">
              <a:buFont typeface="+mj-lt"/>
              <a:buAutoNum type="arabicPeriod"/>
            </a:pPr>
            <a:endParaRPr lang="en-US" sz="1600" dirty="0">
              <a:highlight>
                <a:srgbClr val="FFFF00"/>
              </a:highlight>
            </a:endParaRPr>
          </a:p>
          <a:p>
            <a:pPr algn="l"/>
            <a:endParaRPr lang="en-US" sz="1600" dirty="0">
              <a:highlight>
                <a:srgbClr val="FFFF00"/>
              </a:highlight>
            </a:endParaRPr>
          </a:p>
          <a:p>
            <a:pPr algn="l"/>
            <a:endParaRPr lang="en-US" sz="1600" dirty="0">
              <a:highlight>
                <a:srgbClr val="FFFF00"/>
              </a:highlight>
            </a:endParaRPr>
          </a:p>
        </p:txBody>
      </p:sp>
      <p:cxnSp>
        <p:nvCxnSpPr>
          <p:cNvPr id="6" name="Straight Connector 5">
            <a:extLst>
              <a:ext uri="{FF2B5EF4-FFF2-40B4-BE49-F238E27FC236}">
                <a16:creationId xmlns:a16="http://schemas.microsoft.com/office/drawing/2014/main" id="{EF12F3D4-87AA-44D1-AEF0-0A627262467F}"/>
              </a:ext>
            </a:extLst>
          </p:cNvPr>
          <p:cNvCxnSpPr>
            <a:cxnSpLocks/>
          </p:cNvCxnSpPr>
          <p:nvPr/>
        </p:nvCxnSpPr>
        <p:spPr>
          <a:xfrm>
            <a:off x="1073150" y="2827886"/>
            <a:ext cx="4389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B86B80-9377-4580-85DD-F13BC76BB610}"/>
              </a:ext>
            </a:extLst>
          </p:cNvPr>
          <p:cNvSpPr txBox="1"/>
          <p:nvPr/>
        </p:nvSpPr>
        <p:spPr>
          <a:xfrm>
            <a:off x="1073149" y="2280094"/>
            <a:ext cx="1912811" cy="461665"/>
          </a:xfrm>
          <a:prstGeom prst="rect">
            <a:avLst/>
          </a:prstGeom>
          <a:noFill/>
        </p:spPr>
        <p:txBody>
          <a:bodyPr wrap="square" anchor="ctr">
            <a:spAutoFit/>
          </a:bodyPr>
          <a:lstStyle/>
          <a:p>
            <a:r>
              <a:rPr lang="en-US" sz="2400" b="1" dirty="0">
                <a:solidFill>
                  <a:schemeClr val="accent1"/>
                </a:solidFill>
              </a:rPr>
              <a:t>Highlights</a:t>
            </a:r>
          </a:p>
        </p:txBody>
      </p:sp>
      <p:sp>
        <p:nvSpPr>
          <p:cNvPr id="8" name="TextBox 7">
            <a:extLst>
              <a:ext uri="{FF2B5EF4-FFF2-40B4-BE49-F238E27FC236}">
                <a16:creationId xmlns:a16="http://schemas.microsoft.com/office/drawing/2014/main" id="{1CF7A6EE-4F3E-4160-A709-D8EE118FA011}"/>
              </a:ext>
            </a:extLst>
          </p:cNvPr>
          <p:cNvSpPr txBox="1"/>
          <p:nvPr/>
        </p:nvSpPr>
        <p:spPr>
          <a:xfrm>
            <a:off x="6492876" y="3061698"/>
            <a:ext cx="5635624" cy="1815882"/>
          </a:xfrm>
          <a:prstGeom prst="rect">
            <a:avLst/>
          </a:prstGeom>
          <a:noFill/>
        </p:spPr>
        <p:txBody>
          <a:bodyPr wrap="square" anchor="t">
            <a:spAutoFit/>
          </a:bodyPr>
          <a:lstStyle>
            <a:defPPr>
              <a:defRPr lang="en-US"/>
            </a:defPPr>
          </a:lstStyle>
          <a:p>
            <a:pPr marL="342900" indent="-342900" algn="l">
              <a:buFont typeface="+mj-lt"/>
              <a:buAutoNum type="arabicPeriod"/>
            </a:pPr>
            <a:r>
              <a:rPr lang="en-US" sz="1600" dirty="0"/>
              <a:t>NASDAQ delisting</a:t>
            </a:r>
          </a:p>
          <a:p>
            <a:pPr marL="342900" indent="-342900" algn="l">
              <a:buFont typeface="+mj-lt"/>
              <a:buAutoNum type="arabicPeriod"/>
            </a:pPr>
            <a:endParaRPr lang="en-US" sz="1600" dirty="0"/>
          </a:p>
          <a:p>
            <a:pPr marL="342900" indent="-342900" algn="l">
              <a:buFont typeface="+mj-lt"/>
              <a:buAutoNum type="arabicPeriod"/>
            </a:pPr>
            <a:r>
              <a:rPr lang="en-US" sz="1600" dirty="0"/>
              <a:t>Gross Margin declined year-over-year and sequentially </a:t>
            </a:r>
          </a:p>
          <a:p>
            <a:pPr marL="342900" indent="-342900" algn="l">
              <a:buFont typeface="+mj-lt"/>
              <a:buAutoNum type="arabicPeriod"/>
            </a:pPr>
            <a:endParaRPr lang="en-US" sz="1600" dirty="0"/>
          </a:p>
          <a:p>
            <a:pPr marL="342900" indent="-342900" algn="l">
              <a:buFont typeface="+mj-lt"/>
              <a:buAutoNum type="arabicPeriod"/>
            </a:pPr>
            <a:r>
              <a:rPr lang="en-US" sz="1600" dirty="0"/>
              <a:t>Need to expand liquidity</a:t>
            </a:r>
          </a:p>
          <a:p>
            <a:pPr algn="l"/>
            <a:endParaRPr lang="en-US" sz="1600" dirty="0">
              <a:highlight>
                <a:srgbClr val="FFFF00"/>
              </a:highlight>
            </a:endParaRPr>
          </a:p>
          <a:p>
            <a:pPr algn="l"/>
            <a:endParaRPr lang="en-US" sz="1600" dirty="0">
              <a:highlight>
                <a:srgbClr val="FFFF00"/>
              </a:highlight>
            </a:endParaRPr>
          </a:p>
        </p:txBody>
      </p:sp>
      <p:cxnSp>
        <p:nvCxnSpPr>
          <p:cNvPr id="9" name="Straight Connector 8">
            <a:extLst>
              <a:ext uri="{FF2B5EF4-FFF2-40B4-BE49-F238E27FC236}">
                <a16:creationId xmlns:a16="http://schemas.microsoft.com/office/drawing/2014/main" id="{AB4183D0-1C9A-4AB6-B4ED-71B176C19C54}"/>
              </a:ext>
            </a:extLst>
          </p:cNvPr>
          <p:cNvCxnSpPr>
            <a:cxnSpLocks/>
          </p:cNvCxnSpPr>
          <p:nvPr/>
        </p:nvCxnSpPr>
        <p:spPr>
          <a:xfrm>
            <a:off x="6492874" y="2827886"/>
            <a:ext cx="4389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F2B6DE-5E1B-4D9B-B2B8-138A71FBAA58}"/>
              </a:ext>
            </a:extLst>
          </p:cNvPr>
          <p:cNvSpPr txBox="1"/>
          <p:nvPr/>
        </p:nvSpPr>
        <p:spPr>
          <a:xfrm>
            <a:off x="6492875" y="2280094"/>
            <a:ext cx="2354181" cy="461665"/>
          </a:xfrm>
          <a:prstGeom prst="rect">
            <a:avLst/>
          </a:prstGeom>
          <a:noFill/>
        </p:spPr>
        <p:txBody>
          <a:bodyPr wrap="square" anchor="ctr">
            <a:spAutoFit/>
          </a:bodyPr>
          <a:lstStyle/>
          <a:p>
            <a:r>
              <a:rPr lang="en-US" sz="2400" b="1" dirty="0">
                <a:solidFill>
                  <a:schemeClr val="accent1"/>
                </a:solidFill>
              </a:rPr>
              <a:t>Lowlights</a:t>
            </a:r>
          </a:p>
        </p:txBody>
      </p:sp>
      <p:sp>
        <p:nvSpPr>
          <p:cNvPr id="11" name="Slide Number Placeholder 10">
            <a:extLst>
              <a:ext uri="{FF2B5EF4-FFF2-40B4-BE49-F238E27FC236}">
                <a16:creationId xmlns:a16="http://schemas.microsoft.com/office/drawing/2014/main" id="{CA82CA3B-BB7E-43EF-A028-4C1EE539564C}"/>
              </a:ext>
            </a:extLst>
          </p:cNvPr>
          <p:cNvSpPr>
            <a:spLocks noGrp="1"/>
          </p:cNvSpPr>
          <p:nvPr>
            <p:ph type="sldNum" sz="quarter" idx="12"/>
          </p:nvPr>
        </p:nvSpPr>
        <p:spPr/>
        <p:txBody>
          <a:bodyPr/>
          <a:lstStyle/>
          <a:p>
            <a:fld id="{2EB3F144-34F7-432E-A014-DB82E375E5B7}" type="slidenum">
              <a:rPr lang="en-US" smtClean="0"/>
              <a:t>9</a:t>
            </a:fld>
            <a:endParaRPr lang="en-US"/>
          </a:p>
        </p:txBody>
      </p:sp>
    </p:spTree>
    <p:extLst>
      <p:ext uri="{BB962C8B-B14F-4D97-AF65-F5344CB8AC3E}">
        <p14:creationId xmlns:p14="http://schemas.microsoft.com/office/powerpoint/2010/main" val="221534120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ange Sphere">
      <a:majorFont>
        <a:latin typeface="Bebas Neue"/>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crosoft Blue">
      <a:dk1>
        <a:srgbClr val="353535"/>
      </a:dk1>
      <a:lt1>
        <a:srgbClr val="FFFFFF"/>
      </a:lt1>
      <a:dk2>
        <a:srgbClr val="0089CF"/>
      </a:dk2>
      <a:lt2>
        <a:srgbClr val="EAEAEA"/>
      </a:lt2>
      <a:accent1>
        <a:srgbClr val="0089CF"/>
      </a:accent1>
      <a:accent2>
        <a:srgbClr val="0060A7"/>
      </a:accent2>
      <a:accent3>
        <a:srgbClr val="F57D33"/>
      </a:accent3>
      <a:accent4>
        <a:srgbClr val="192874"/>
      </a:accent4>
      <a:accent5>
        <a:srgbClr val="75787B"/>
      </a:accent5>
      <a:accent6>
        <a:srgbClr val="CDCECC"/>
      </a:accent6>
      <a:hlink>
        <a:srgbClr val="0078D7"/>
      </a:hlink>
      <a:folHlink>
        <a:srgbClr val="0078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35128</TotalTime>
  <Words>1901</Words>
  <Application>Microsoft Office PowerPoint</Application>
  <PresentationFormat>Widescreen</PresentationFormat>
  <Paragraphs>348</Paragraphs>
  <Slides>13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Open Sans</vt:lpstr>
      <vt:lpstr>Bebas Neue</vt:lpstr>
      <vt:lpstr>Roboto</vt:lpstr>
      <vt:lpstr>Work Sans</vt:lpstr>
      <vt:lpstr>Segoe UI</vt:lpstr>
      <vt:lpstr>Office Theme</vt:lpstr>
      <vt:lpstr>1_Office Theme</vt:lpstr>
      <vt:lpstr>PowerPoint Presentation</vt:lpstr>
      <vt:lpstr>PowerPoint Presentation</vt:lpstr>
      <vt:lpstr>Exela at a Glance</vt:lpstr>
      <vt:lpstr>Award-winning best-in-class solutions and services </vt:lpstr>
      <vt:lpstr> Big picture Successful execution + Cost management = Delivering Positive Results</vt:lpstr>
      <vt:lpstr>3Q 2024 at a Glance</vt:lpstr>
      <vt:lpstr>Earnings Highlights</vt:lpstr>
      <vt:lpstr> Financial Highlights   Revenue and Gross Margin Growth by Segment</vt:lpstr>
      <vt:lpstr>Financial Updates</vt:lpstr>
      <vt:lpstr>Appendix / Reference </vt:lpstr>
      <vt:lpstr>Reconciliation of non-GAAP measures – Revenue and Adjusted EBITDA</vt:lpstr>
      <vt:lpstr>Defined Terms in Presentation and Notes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David Shamis</cp:lastModifiedBy>
  <cp:revision>435</cp:revision>
  <dcterms:created xsi:type="dcterms:W3CDTF">2021-10-23T06:22:27Z</dcterms:created>
  <dcterms:modified xsi:type="dcterms:W3CDTF">2024-11-29T16:16:21Z</dcterms:modified>
</cp:coreProperties>
</file>