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5" d="100"/>
          <a:sy n="125" d="100"/>
        </p:scale>
        <p:origin x="588" y="-28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1E68-C7F7-4990-8689-114483011955}" type="datetimeFigureOut">
              <a:rPr lang="en-IE" smtClean="0"/>
              <a:t>06/02/2024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4086-DE73-4559-9A1E-40FF23EEDA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094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1E68-C7F7-4990-8689-114483011955}" type="datetimeFigureOut">
              <a:rPr lang="en-IE" smtClean="0"/>
              <a:t>06/02/2024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4086-DE73-4559-9A1E-40FF23EEDA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37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1E68-C7F7-4990-8689-114483011955}" type="datetimeFigureOut">
              <a:rPr lang="en-IE" smtClean="0"/>
              <a:t>06/02/2024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4086-DE73-4559-9A1E-40FF23EEDA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26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1E68-C7F7-4990-8689-114483011955}" type="datetimeFigureOut">
              <a:rPr lang="en-IE" smtClean="0"/>
              <a:t>06/02/2024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4086-DE73-4559-9A1E-40FF23EEDA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278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1E68-C7F7-4990-8689-114483011955}" type="datetimeFigureOut">
              <a:rPr lang="en-IE" smtClean="0"/>
              <a:t>06/02/2024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4086-DE73-4559-9A1E-40FF23EEDA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841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1E68-C7F7-4990-8689-114483011955}" type="datetimeFigureOut">
              <a:rPr lang="en-IE" smtClean="0"/>
              <a:t>06/02/2024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4086-DE73-4559-9A1E-40FF23EEDA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598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1E68-C7F7-4990-8689-114483011955}" type="datetimeFigureOut">
              <a:rPr lang="en-IE" smtClean="0"/>
              <a:t>06/02/2024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4086-DE73-4559-9A1E-40FF23EEDA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582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1E68-C7F7-4990-8689-114483011955}" type="datetimeFigureOut">
              <a:rPr lang="en-IE" smtClean="0"/>
              <a:t>06/02/2024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4086-DE73-4559-9A1E-40FF23EEDA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691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1E68-C7F7-4990-8689-114483011955}" type="datetimeFigureOut">
              <a:rPr lang="en-IE" smtClean="0"/>
              <a:t>06/02/2024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4086-DE73-4559-9A1E-40FF23EEDA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926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1E68-C7F7-4990-8689-114483011955}" type="datetimeFigureOut">
              <a:rPr lang="en-IE" smtClean="0"/>
              <a:t>06/02/2024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4086-DE73-4559-9A1E-40FF23EEDA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260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1E68-C7F7-4990-8689-114483011955}" type="datetimeFigureOut">
              <a:rPr lang="en-IE" smtClean="0"/>
              <a:t>06/02/2024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4086-DE73-4559-9A1E-40FF23EEDA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555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41E68-C7F7-4990-8689-114483011955}" type="datetimeFigureOut">
              <a:rPr lang="en-IE" smtClean="0"/>
              <a:t>06/02/2024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34086-DE73-4559-9A1E-40FF23EEDA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723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F3F5928-EE87-90D4-F055-1499995409B9}"/>
              </a:ext>
            </a:extLst>
          </p:cNvPr>
          <p:cNvSpPr/>
          <p:nvPr/>
        </p:nvSpPr>
        <p:spPr>
          <a:xfrm>
            <a:off x="864394" y="1090613"/>
            <a:ext cx="5129212" cy="8510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D5FCD29-9C3A-832D-AF46-BAB38AB79A60}"/>
              </a:ext>
            </a:extLst>
          </p:cNvPr>
          <p:cNvSpPr/>
          <p:nvPr/>
        </p:nvSpPr>
        <p:spPr>
          <a:xfrm>
            <a:off x="931980" y="1162050"/>
            <a:ext cx="1047750" cy="5334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DD4146-5BB3-EBD8-2DD0-F961FB90AD7B}"/>
              </a:ext>
            </a:extLst>
          </p:cNvPr>
          <p:cNvSpPr/>
          <p:nvPr/>
        </p:nvSpPr>
        <p:spPr>
          <a:xfrm>
            <a:off x="2046364" y="1162050"/>
            <a:ext cx="3859612" cy="53340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>
              <a:lnSpc>
                <a:spcPct val="150000"/>
              </a:lnSpc>
              <a:spcBef>
                <a:spcPts val="800"/>
              </a:spcBef>
            </a:pPr>
            <a:r>
              <a:rPr lang="en-IE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1 </a:t>
            </a:r>
            <a:r>
              <a:rPr lang="en-IE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 </a:t>
            </a:r>
            <a:r>
              <a:rPr lang="en-IE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OMC</a:t>
            </a:r>
            <a:r>
              <a:rPr lang="en-IE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submits the application to The Housing Agency, providing development particulars and authorised contact information.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15532F-94ED-7B16-72C0-FE9DB93259FB}"/>
              </a:ext>
            </a:extLst>
          </p:cNvPr>
          <p:cNvSpPr txBox="1"/>
          <p:nvPr/>
        </p:nvSpPr>
        <p:spPr>
          <a:xfrm>
            <a:off x="864394" y="373052"/>
            <a:ext cx="512921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1800" b="1" kern="14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Interim Remediation Scheme for Fire Safety Defects in Eligible Apartments and Duplexes</a:t>
            </a:r>
            <a:endParaRPr lang="en-I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3CD47DC-898D-D4C9-EC54-CA6362585B07}"/>
              </a:ext>
            </a:extLst>
          </p:cNvPr>
          <p:cNvSpPr/>
          <p:nvPr/>
        </p:nvSpPr>
        <p:spPr>
          <a:xfrm>
            <a:off x="931980" y="1768615"/>
            <a:ext cx="1047750" cy="7632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3BDB310-2AFE-B278-981B-4270C1527832}"/>
              </a:ext>
            </a:extLst>
          </p:cNvPr>
          <p:cNvSpPr/>
          <p:nvPr/>
        </p:nvSpPr>
        <p:spPr>
          <a:xfrm>
            <a:off x="2046364" y="1768615"/>
            <a:ext cx="3859612" cy="763259"/>
          </a:xfrm>
          <a:prstGeom prst="roundRect">
            <a:avLst/>
          </a:prstGeom>
          <a:solidFill>
            <a:srgbClr val="9427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>
              <a:lnSpc>
                <a:spcPct val="150000"/>
              </a:lnSpc>
              <a:spcBef>
                <a:spcPts val="800"/>
              </a:spcBef>
            </a:pPr>
            <a:r>
              <a:rPr lang="en-IE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2 </a:t>
            </a:r>
            <a:r>
              <a:rPr lang="en-IE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IE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IE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Housing Agency </a:t>
            </a:r>
            <a:r>
              <a:rPr lang="en-IE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 a Confirmation of Validity and assigns a Case Number.  Included in this confirmation is an Applicant Pack that details the subsequent steps.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ACC96E0-2CF1-852C-8D4F-C196FC310234}"/>
              </a:ext>
            </a:extLst>
          </p:cNvPr>
          <p:cNvSpPr/>
          <p:nvPr/>
        </p:nvSpPr>
        <p:spPr>
          <a:xfrm>
            <a:off x="2046364" y="2605030"/>
            <a:ext cx="3859612" cy="1795486"/>
          </a:xfrm>
          <a:prstGeom prst="roundRect">
            <a:avLst>
              <a:gd name="adj" fmla="val 689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>
              <a:lnSpc>
                <a:spcPct val="150000"/>
              </a:lnSpc>
              <a:spcBef>
                <a:spcPts val="800"/>
              </a:spcBef>
            </a:pPr>
            <a:r>
              <a:rPr lang="en-IE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3 </a:t>
            </a:r>
            <a:r>
              <a:rPr lang="en-IE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 </a:t>
            </a:r>
            <a:r>
              <a:rPr lang="en-IE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OMC </a:t>
            </a:r>
            <a:r>
              <a:rPr lang="en-IE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coordinates the following: 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E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Selection and engagement of a CP for the discovery of fire safety defects and identification of necessary works.  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E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Completion by the CP of a Fire Safety Risk Assessment (FSRA) and the preparation of a proposed Interim Remediation Works Plan, subject to engagement with Local Authority Fire Services (LAFS).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E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Procurement of a Competent Builder (CB) and determination of costs.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3AE29F5-1064-26B2-5946-65097300F6C2}"/>
              </a:ext>
            </a:extLst>
          </p:cNvPr>
          <p:cNvSpPr/>
          <p:nvPr/>
        </p:nvSpPr>
        <p:spPr>
          <a:xfrm>
            <a:off x="2046364" y="4473672"/>
            <a:ext cx="3859612" cy="99310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>
              <a:lnSpc>
                <a:spcPct val="150000"/>
              </a:lnSpc>
              <a:spcBef>
                <a:spcPts val="800"/>
              </a:spcBef>
            </a:pPr>
            <a:r>
              <a:rPr lang="en-GB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4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 </a:t>
            </a:r>
            <a:r>
              <a:rPr lang="en-GB" sz="9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OMC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submits the proposed FSRA and Interim Remediation Works Plan and Pricing Schedule with Costing to The Housing Agency for eligibility assessment and provisional funding approval under the Interim Remediation Scheme.</a:t>
            </a:r>
            <a:endParaRPr lang="en-IE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9654B62-F479-B5A7-F692-C708D12BEDAF}"/>
              </a:ext>
            </a:extLst>
          </p:cNvPr>
          <p:cNvSpPr/>
          <p:nvPr/>
        </p:nvSpPr>
        <p:spPr>
          <a:xfrm>
            <a:off x="2046364" y="5539937"/>
            <a:ext cx="3859612" cy="1222959"/>
          </a:xfrm>
          <a:prstGeom prst="roundRect">
            <a:avLst/>
          </a:prstGeom>
          <a:solidFill>
            <a:srgbClr val="9427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>
              <a:lnSpc>
                <a:spcPct val="150000"/>
              </a:lnSpc>
              <a:spcBef>
                <a:spcPts val="800"/>
              </a:spcBef>
            </a:pPr>
            <a:r>
              <a:rPr lang="en-GB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5 </a:t>
            </a:r>
            <a:r>
              <a:rPr lang="en-GB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GB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Housing Agency</a:t>
            </a:r>
            <a:r>
              <a:rPr lang="en-GB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upon completion of the eligibility assessment, initiates the issuing of a Grant Agreement for the OMC's review, signature, and subsequent return. By signing the Grant Agreement, the OMC will agree to the terms and conditions specified in the Grant Agreement.</a:t>
            </a:r>
            <a:endParaRPr lang="en-IE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2A5519-0A35-59D7-92EA-CDC33958E6B5}"/>
              </a:ext>
            </a:extLst>
          </p:cNvPr>
          <p:cNvSpPr/>
          <p:nvPr/>
        </p:nvSpPr>
        <p:spPr>
          <a:xfrm>
            <a:off x="2046364" y="6836052"/>
            <a:ext cx="3859612" cy="993109"/>
          </a:xfrm>
          <a:prstGeom prst="roundRect">
            <a:avLst/>
          </a:prstGeom>
          <a:solidFill>
            <a:srgbClr val="9427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>
              <a:lnSpc>
                <a:spcPct val="150000"/>
              </a:lnSpc>
              <a:spcBef>
                <a:spcPts val="800"/>
              </a:spcBef>
            </a:pPr>
            <a:r>
              <a:rPr lang="en-GB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6 </a:t>
            </a:r>
            <a:r>
              <a:rPr lang="en-GB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GB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Housing Agency</a:t>
            </a:r>
            <a:r>
              <a:rPr lang="en-GB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upon receipt of the signed Grant Agreement from the OMC, confirms funding approval, enabling the commencement of interim fire safety works. A countersigned copy of the Grant Agreement will be returned to the OMC. </a:t>
            </a:r>
            <a:endParaRPr lang="en-IE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FED64F2-6875-1AB7-D5BD-7DDC170C2942}"/>
              </a:ext>
            </a:extLst>
          </p:cNvPr>
          <p:cNvSpPr/>
          <p:nvPr/>
        </p:nvSpPr>
        <p:spPr>
          <a:xfrm>
            <a:off x="2046364" y="7902317"/>
            <a:ext cx="3859612" cy="76325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>
              <a:lnSpc>
                <a:spcPct val="150000"/>
              </a:lnSpc>
              <a:spcBef>
                <a:spcPts val="800"/>
              </a:spcBef>
            </a:pPr>
            <a:r>
              <a:rPr lang="en-GB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7 </a:t>
            </a:r>
            <a:r>
              <a:rPr lang="en-GB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 </a:t>
            </a:r>
            <a:r>
              <a:rPr lang="en-GB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OMC </a:t>
            </a:r>
            <a:r>
              <a:rPr lang="en-GB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proceeds to initiate interim remedial works onsite with a CB, in accordance with the particulars submitted during Phase 4 and as outlined in the Grant Agreement.</a:t>
            </a:r>
            <a:endParaRPr lang="en-IE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925808C-B997-9C2C-D2B2-4E1EEF19CA18}"/>
              </a:ext>
            </a:extLst>
          </p:cNvPr>
          <p:cNvSpPr/>
          <p:nvPr/>
        </p:nvSpPr>
        <p:spPr>
          <a:xfrm>
            <a:off x="2046364" y="8738731"/>
            <a:ext cx="3859612" cy="76325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>
              <a:lnSpc>
                <a:spcPct val="150000"/>
              </a:lnSpc>
              <a:spcBef>
                <a:spcPts val="800"/>
              </a:spcBef>
            </a:pPr>
            <a:r>
              <a:rPr lang="en-GB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8 </a:t>
            </a:r>
            <a:r>
              <a:rPr lang="en-GB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 </a:t>
            </a:r>
            <a:r>
              <a:rPr lang="en-GB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OMC</a:t>
            </a:r>
            <a:r>
              <a:rPr lang="en-GB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provides the Housing Agency with the necessary certificates and supporting documentation outlined in the 'Completion of Interim Remedial Works' section.</a:t>
            </a:r>
            <a:endParaRPr lang="en-IE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E60269B-EC18-E424-F611-7880BA4BC9A4}"/>
              </a:ext>
            </a:extLst>
          </p:cNvPr>
          <p:cNvSpPr/>
          <p:nvPr/>
        </p:nvSpPr>
        <p:spPr>
          <a:xfrm>
            <a:off x="931980" y="2605030"/>
            <a:ext cx="1047750" cy="17954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E17D170-67F2-08F7-C481-3AAE9D53A869}"/>
              </a:ext>
            </a:extLst>
          </p:cNvPr>
          <p:cNvSpPr/>
          <p:nvPr/>
        </p:nvSpPr>
        <p:spPr>
          <a:xfrm>
            <a:off x="931980" y="4473672"/>
            <a:ext cx="1047750" cy="9931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F488682-6600-69F3-8EBB-378C0DDC2077}"/>
              </a:ext>
            </a:extLst>
          </p:cNvPr>
          <p:cNvSpPr/>
          <p:nvPr/>
        </p:nvSpPr>
        <p:spPr>
          <a:xfrm>
            <a:off x="910984" y="5539937"/>
            <a:ext cx="1047750" cy="12229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0448C85-61F0-E6F9-1228-BC45F7860C7F}"/>
              </a:ext>
            </a:extLst>
          </p:cNvPr>
          <p:cNvSpPr/>
          <p:nvPr/>
        </p:nvSpPr>
        <p:spPr>
          <a:xfrm>
            <a:off x="931980" y="6836052"/>
            <a:ext cx="1047750" cy="9931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437B856-9E21-D3B8-0126-A3FA74578C83}"/>
              </a:ext>
            </a:extLst>
          </p:cNvPr>
          <p:cNvSpPr/>
          <p:nvPr/>
        </p:nvSpPr>
        <p:spPr>
          <a:xfrm>
            <a:off x="931980" y="7902317"/>
            <a:ext cx="1047750" cy="750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303E931-C62E-AD43-D362-A991CE03EE70}"/>
              </a:ext>
            </a:extLst>
          </p:cNvPr>
          <p:cNvSpPr/>
          <p:nvPr/>
        </p:nvSpPr>
        <p:spPr>
          <a:xfrm>
            <a:off x="931980" y="8751759"/>
            <a:ext cx="1047750" cy="750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3C41901-8F0E-1917-F53D-041A9ED8390D}"/>
              </a:ext>
            </a:extLst>
          </p:cNvPr>
          <p:cNvSpPr/>
          <p:nvPr/>
        </p:nvSpPr>
        <p:spPr>
          <a:xfrm>
            <a:off x="1093905" y="1827078"/>
            <a:ext cx="723900" cy="64633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9FA3DB5-CCC2-A714-E519-E71C62F4864E}"/>
              </a:ext>
            </a:extLst>
          </p:cNvPr>
          <p:cNvSpPr/>
          <p:nvPr/>
        </p:nvSpPr>
        <p:spPr>
          <a:xfrm>
            <a:off x="1032944" y="3004096"/>
            <a:ext cx="841969" cy="94708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B1014E-99E0-82AE-01C7-DBBADECDEEFD}"/>
              </a:ext>
            </a:extLst>
          </p:cNvPr>
          <p:cNvSpPr/>
          <p:nvPr/>
        </p:nvSpPr>
        <p:spPr>
          <a:xfrm>
            <a:off x="1081480" y="1198177"/>
            <a:ext cx="744896" cy="47471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E501339-B2EA-B214-E102-816813505C42}"/>
              </a:ext>
            </a:extLst>
          </p:cNvPr>
          <p:cNvSpPr/>
          <p:nvPr/>
        </p:nvSpPr>
        <p:spPr>
          <a:xfrm>
            <a:off x="1072909" y="4647060"/>
            <a:ext cx="723900" cy="646331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94B2A97-C48A-5F1E-620C-57679E9432FE}"/>
              </a:ext>
            </a:extLst>
          </p:cNvPr>
          <p:cNvSpPr/>
          <p:nvPr/>
        </p:nvSpPr>
        <p:spPr>
          <a:xfrm>
            <a:off x="1091978" y="5825204"/>
            <a:ext cx="723900" cy="64633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A5051DE-DAE8-047C-76D3-E44950E6C7A4}"/>
              </a:ext>
            </a:extLst>
          </p:cNvPr>
          <p:cNvSpPr/>
          <p:nvPr/>
        </p:nvSpPr>
        <p:spPr>
          <a:xfrm>
            <a:off x="1091978" y="7011517"/>
            <a:ext cx="723900" cy="646331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8F7074-484C-24B4-0DFC-4D31EE1F3CF7}"/>
              </a:ext>
            </a:extLst>
          </p:cNvPr>
          <p:cNvSpPr/>
          <p:nvPr/>
        </p:nvSpPr>
        <p:spPr>
          <a:xfrm>
            <a:off x="1091978" y="7954267"/>
            <a:ext cx="723900" cy="646331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C6CEA35-EE45-24B1-6CD4-D03B18A2DC5D}"/>
              </a:ext>
            </a:extLst>
          </p:cNvPr>
          <p:cNvSpPr/>
          <p:nvPr/>
        </p:nvSpPr>
        <p:spPr>
          <a:xfrm>
            <a:off x="1124343" y="8792051"/>
            <a:ext cx="723900" cy="64633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916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F8D5A13473A0489F58D4B4392684FB" ma:contentTypeVersion="0" ma:contentTypeDescription="Create a new document." ma:contentTypeScope="" ma:versionID="97ea07028e1b6e741559bef2027c644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8125c788c655cd4cc917c44767a318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6FAEC4-3E1A-47AB-9141-7FEA15B1E670}"/>
</file>

<file path=customXml/itemProps2.xml><?xml version="1.0" encoding="utf-8"?>
<ds:datastoreItem xmlns:ds="http://schemas.openxmlformats.org/officeDocument/2006/customXml" ds:itemID="{D2C299BA-1E6C-41F2-837E-DA527D745741}"/>
</file>

<file path=customXml/itemProps3.xml><?xml version="1.0" encoding="utf-8"?>
<ds:datastoreItem xmlns:ds="http://schemas.openxmlformats.org/officeDocument/2006/customXml" ds:itemID="{2A8226CC-5977-416B-8C5D-0EC7C2BF0BB8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</TotalTime>
  <Words>334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J. Hernon</dc:creator>
  <cp:lastModifiedBy>Martin J. Hernon</cp:lastModifiedBy>
  <cp:revision>1</cp:revision>
  <dcterms:created xsi:type="dcterms:W3CDTF">2024-02-06T10:41:48Z</dcterms:created>
  <dcterms:modified xsi:type="dcterms:W3CDTF">2024-02-06T11:40:33Z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MediaServiceImageTags">
    <vt:lpwstr/>
  </property>
  <property fmtid="{D5CDD505-2E9C-101B-9397-08002B2CF9AE}" pid="4" name="ContentTypeId">
    <vt:lpwstr>0x01010008F8D5A13473A0489F58D4B4392684FB</vt:lpwstr>
  </property>
</Properties>
</file>