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tags/tag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0" r:id="rId4"/>
  </p:sldMasterIdLst>
  <p:notesMasterIdLst>
    <p:notesMasterId r:id="rId18"/>
  </p:notesMasterIdLst>
  <p:handoutMasterIdLst>
    <p:handoutMasterId r:id="rId19"/>
  </p:handoutMasterIdLst>
  <p:sldIdLst>
    <p:sldId id="2754" r:id="rId5"/>
    <p:sldId id="2147471412" r:id="rId6"/>
    <p:sldId id="2147471535" r:id="rId7"/>
    <p:sldId id="2147471669" r:id="rId8"/>
    <p:sldId id="2147471685" r:id="rId9"/>
    <p:sldId id="2147471686" r:id="rId10"/>
    <p:sldId id="2147471672" r:id="rId11"/>
    <p:sldId id="2147471679" r:id="rId12"/>
    <p:sldId id="2147471683" r:id="rId13"/>
    <p:sldId id="2147471680" r:id="rId14"/>
    <p:sldId id="2147471684" r:id="rId15"/>
    <p:sldId id="2147471687" r:id="rId16"/>
    <p:sldId id="345" r:id="rId17"/>
  </p:sldIdLst>
  <p:sldSz cx="12192000" cy="6858000"/>
  <p:notesSz cx="6858000" cy="9144000"/>
  <p:embeddedFontLst>
    <p:embeddedFont>
      <p:font typeface="Open Sans" panose="020B0606030504020204" pitchFamily="34" charset="0"/>
      <p:regular r:id="rId20"/>
      <p:bold r:id="rId20"/>
      <p:italic r:id="rId21"/>
      <p:boldItalic r:id="rId21"/>
    </p:embeddedFont>
    <p:embeddedFont>
      <p:font typeface="Open Sans SemiBold" panose="020B07060308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1584" userDrawn="1">
          <p15:clr>
            <a:srgbClr val="A4A3A4"/>
          </p15:clr>
        </p15:guide>
        <p15:guide id="6" orient="horz" pos="984" userDrawn="1">
          <p15:clr>
            <a:srgbClr val="A4A3A4"/>
          </p15:clr>
        </p15:guide>
        <p15:guide id="7" pos="3840">
          <p15:clr>
            <a:srgbClr val="A4A3A4"/>
          </p15:clr>
        </p15:guide>
        <p15:guide id="8"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E1802-2FE7-A1F5-2890-0C0F5EE546FF}" name="Victoria Goliber" initials="VG" userId="S::vgoliber@dwavesys.com::5879fd51-fa96-4fd6-a720-80594d133237" providerId="AD"/>
  <p188:author id="{3A214209-666A-343A-0A1F-009293F7E5EC}" name="Alexis Shouldice" initials="AS" userId="S::ashouldice@dwavesys.com::2767c11c-cc83-42cf-9a1e-14ca8873da86" providerId="AD"/>
  <p188:author id="{2D691325-6C85-9383-EA40-F606A686B9F7}" name="Michelle Maggs" initials="MM" userId="Michelle Maggs" providerId="None"/>
  <p188:author id="{39468D5D-2DDF-3F65-3D84-96590B56A206}" name="Alexander Condello" initials="AC" userId="S::acondello@dwavesys.com::5b5e0e35-b1f5-4df2-aa23-244e1bc7abfd" providerId="AD"/>
  <p188:author id="{F2FD4B84-5F58-0746-DF3F-9CCE60D278AC}" name="Silvia Corbellaro" initials="SC" userId="S::scorbellaro@dwavesys.com::5e63f95e-0229-4691-ad22-f3c9ca79e0b3" providerId="AD"/>
  <p188:author id="{8C41F7BE-CD43-DFB7-B1EC-0E99027951FD}" name="Michael LaNasa" initials="ML" userId="S::mlanasa@dwavesys.com::8880a079-6620-48a2-b6ca-ac794e217819" providerId="AD"/>
  <p188:author id="{181759DE-FAB7-1B73-8062-298B71D80F8F}" name="Babette Mattheys" initials="BM" userId="S::bmattheys@dwavesys.com::0c2ad2a1-e7c2-4d3e-934b-fc77aad94610" providerId="AD"/>
  <p188:author id="{26AE8BFD-41DC-583E-6A6B-E1C92D8C185C}" name="Michelle Maggs" initials="MM" userId="S::mmaggs@dwavesys.com::87a0abe6-f89e-4f86-9723-d63ae1d5a8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820"/>
    <a:srgbClr val="17BEBB"/>
    <a:srgbClr val="03B8FF"/>
    <a:srgbClr val="2A7DE1"/>
    <a:srgbClr val="151515"/>
    <a:srgbClr val="222222"/>
    <a:srgbClr val="FF913F"/>
    <a:srgbClr val="4472C4"/>
    <a:srgbClr val="FF7006"/>
    <a:srgbClr val="06F2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7"/>
    <p:restoredTop sz="97167"/>
  </p:normalViewPr>
  <p:slideViewPr>
    <p:cSldViewPr snapToGrid="0">
      <p:cViewPr varScale="1">
        <p:scale>
          <a:sx n="107" d="100"/>
          <a:sy n="107" d="100"/>
        </p:scale>
        <p:origin x="714" y="102"/>
      </p:cViewPr>
      <p:guideLst>
        <p:guide orient="horz" pos="1584"/>
        <p:guide orient="horz" pos="984"/>
        <p:guide pos="3840"/>
        <p:guide pos="5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noFill/>
                <a:effectLst>
                  <a:glow rad="241300">
                    <a:schemeClr val="accent1">
                      <a:alpha val="0"/>
                    </a:schemeClr>
                  </a:glow>
                  <a:reflection stA="0" endPos="65000" dist="177800" dir="5400000" sy="-100000" algn="bl" rotWithShape="0"/>
                </a:effectLst>
                <a:latin typeface="+mn-lt"/>
                <a:ea typeface="+mn-ea"/>
                <a:cs typeface="+mn-cs"/>
              </a:defRPr>
            </a:pPr>
            <a:r>
              <a:rPr lang="en-US">
                <a:noFill/>
                <a:effectLst>
                  <a:glow rad="241300">
                    <a:schemeClr val="accent1">
                      <a:alpha val="0"/>
                    </a:schemeClr>
                  </a:glow>
                  <a:reflection stA="0" endPos="65000" dist="177800" dir="5400000" sy="-100000" algn="bl" rotWithShape="0"/>
                </a:effectLst>
              </a:rPr>
              <a:t>-</a:t>
            </a:r>
          </a:p>
        </c:rich>
      </c:tx>
      <c:overlay val="0"/>
      <c:spPr>
        <a:noFill/>
        <a:ln>
          <a:noFill/>
        </a:ln>
        <a:effectLst/>
      </c:spPr>
      <c:txPr>
        <a:bodyPr rot="0" spcFirstLastPara="1" vertOverflow="ellipsis" vert="horz" wrap="square" anchor="ctr" anchorCtr="1"/>
        <a:lstStyle/>
        <a:p>
          <a:pPr>
            <a:defRPr sz="1800" b="1" i="0" u="none" strike="noStrike" kern="1200" spc="100" baseline="0">
              <a:noFill/>
              <a:effectLst>
                <a:glow rad="241300">
                  <a:schemeClr val="accent1">
                    <a:alpha val="0"/>
                  </a:schemeClr>
                </a:glow>
                <a:reflection stA="0" endPos="65000" dist="177800" dir="5400000" sy="-100000" algn="bl" rotWithShape="0"/>
              </a:effectLst>
              <a:latin typeface="+mn-lt"/>
              <a:ea typeface="+mn-ea"/>
              <a:cs typeface="+mn-cs"/>
            </a:defRPr>
          </a:pPr>
          <a:endParaRPr lang="en-US"/>
        </a:p>
      </c:txPr>
    </c:title>
    <c:autoTitleDeleted val="0"/>
    <c:plotArea>
      <c:layout>
        <c:manualLayout>
          <c:layoutTarget val="inner"/>
          <c:xMode val="edge"/>
          <c:yMode val="edge"/>
          <c:x val="0.23909052663224112"/>
          <c:y val="0.2536946631671041"/>
          <c:w val="0.71989591893114624"/>
          <c:h val="0.56669422572178474"/>
        </c:manualLayout>
      </c:layout>
      <c:barChart>
        <c:barDir val="col"/>
        <c:grouping val="clustered"/>
        <c:varyColors val="0"/>
        <c:ser>
          <c:idx val="0"/>
          <c:order val="0"/>
          <c:tx>
            <c:strRef>
              <c:f>Sheet1!$B$1</c:f>
              <c:strCache>
                <c:ptCount val="1"/>
                <c:pt idx="0">
                  <c:v>Number of Customers</c:v>
                </c:pt>
              </c:strCache>
            </c:strRef>
          </c:tx>
          <c:spPr>
            <a:solidFill>
              <a:srgbClr val="65BDFF"/>
            </a:solidFill>
            <a:ln>
              <a:noFill/>
            </a:ln>
            <a:effectLst>
              <a:outerShdw blurRad="57150" dist="19050" dir="5400000" algn="ctr" rotWithShape="0">
                <a:srgbClr val="000000">
                  <a:alpha val="63000"/>
                </a:srgbClr>
              </a:outerShdw>
            </a:effectLst>
          </c:spPr>
          <c:invertIfNegative val="0"/>
          <c:cat>
            <c:strRef>
              <c:f>Sheet1!$A$2:$A$3</c:f>
              <c:strCache>
                <c:ptCount val="2"/>
                <c:pt idx="0">
                  <c:v>Prior LTM</c:v>
                </c:pt>
                <c:pt idx="1">
                  <c:v>Most recent LTM</c:v>
                </c:pt>
              </c:strCache>
            </c:strRef>
          </c:cat>
          <c:val>
            <c:numRef>
              <c:f>Sheet1!$B$2:$B$3</c:f>
              <c:numCache>
                <c:formatCode>#,##0</c:formatCode>
                <c:ptCount val="2"/>
                <c:pt idx="0">
                  <c:v>125</c:v>
                </c:pt>
                <c:pt idx="1">
                  <c:v>132</c:v>
                </c:pt>
              </c:numCache>
            </c:numRef>
          </c:val>
          <c:extLst>
            <c:ext xmlns:c16="http://schemas.microsoft.com/office/drawing/2014/chart" uri="{C3380CC4-5D6E-409C-BE32-E72D297353CC}">
              <c16:uniqueId val="{00000000-7E36-4262-9149-970B81456342}"/>
            </c:ext>
          </c:extLst>
        </c:ser>
        <c:dLbls>
          <c:showLegendKey val="0"/>
          <c:showVal val="0"/>
          <c:showCatName val="0"/>
          <c:showSerName val="0"/>
          <c:showPercent val="0"/>
          <c:showBubbleSize val="0"/>
        </c:dLbls>
        <c:gapWidth val="42"/>
        <c:overlap val="-24"/>
        <c:axId val="1045152928"/>
        <c:axId val="1045152448"/>
      </c:barChart>
      <c:catAx>
        <c:axId val="1045152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45152448"/>
        <c:crosses val="autoZero"/>
        <c:auto val="1"/>
        <c:lblAlgn val="ctr"/>
        <c:lblOffset val="100"/>
        <c:noMultiLvlLbl val="0"/>
      </c:catAx>
      <c:valAx>
        <c:axId val="1045152448"/>
        <c:scaling>
          <c:orientation val="minMax"/>
          <c:max val="175"/>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45152928"/>
        <c:crosses val="autoZero"/>
        <c:crossBetween val="between"/>
        <c:majorUnit val="50"/>
        <c:min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noFill/>
                <a:effectLst>
                  <a:glow rad="241300">
                    <a:schemeClr val="accent1">
                      <a:alpha val="0"/>
                    </a:schemeClr>
                  </a:glow>
                  <a:reflection stA="0" endPos="65000" dist="177800" dir="5400000" sy="-100000" algn="bl" rotWithShape="0"/>
                </a:effectLst>
                <a:latin typeface="+mn-lt"/>
                <a:ea typeface="+mn-ea"/>
                <a:cs typeface="+mn-cs"/>
              </a:defRPr>
            </a:pPr>
            <a:r>
              <a:rPr lang="en-US">
                <a:noFill/>
                <a:effectLst>
                  <a:glow rad="241300">
                    <a:schemeClr val="accent1">
                      <a:alpha val="0"/>
                    </a:schemeClr>
                  </a:glow>
                  <a:reflection stA="0" endPos="65000" dist="177800" dir="5400000" sy="-100000" algn="bl" rotWithShape="0"/>
                </a:effectLst>
              </a:rPr>
              <a:t>-</a:t>
            </a:r>
          </a:p>
        </c:rich>
      </c:tx>
      <c:overlay val="0"/>
      <c:spPr>
        <a:noFill/>
        <a:ln>
          <a:noFill/>
        </a:ln>
        <a:effectLst/>
      </c:spPr>
      <c:txPr>
        <a:bodyPr rot="0" spcFirstLastPara="1" vertOverflow="ellipsis" vert="horz" wrap="square" anchor="ctr" anchorCtr="1"/>
        <a:lstStyle/>
        <a:p>
          <a:pPr>
            <a:defRPr sz="1800" b="1" i="0" u="none" strike="noStrike" kern="1200" spc="100" baseline="0">
              <a:noFill/>
              <a:effectLst>
                <a:glow rad="241300">
                  <a:schemeClr val="accent1">
                    <a:alpha val="0"/>
                  </a:schemeClr>
                </a:glow>
                <a:reflection stA="0" endPos="65000" dist="177800" dir="5400000" sy="-100000" algn="bl" rotWithShape="0"/>
              </a:effectLst>
              <a:latin typeface="+mn-lt"/>
              <a:ea typeface="+mn-ea"/>
              <a:cs typeface="+mn-cs"/>
            </a:defRPr>
          </a:pPr>
          <a:endParaRPr lang="en-US"/>
        </a:p>
      </c:txPr>
    </c:title>
    <c:autoTitleDeleted val="0"/>
    <c:plotArea>
      <c:layout>
        <c:manualLayout>
          <c:layoutTarget val="inner"/>
          <c:xMode val="edge"/>
          <c:yMode val="edge"/>
          <c:x val="0.23909052663224112"/>
          <c:y val="0.2536946631671041"/>
          <c:w val="0.71989591893114624"/>
          <c:h val="0.56669422572178474"/>
        </c:manualLayout>
      </c:layout>
      <c:barChart>
        <c:barDir val="col"/>
        <c:grouping val="clustered"/>
        <c:varyColors val="0"/>
        <c:ser>
          <c:idx val="0"/>
          <c:order val="0"/>
          <c:tx>
            <c:strRef>
              <c:f>Sheet1!$B$1</c:f>
              <c:strCache>
                <c:ptCount val="1"/>
                <c:pt idx="0">
                  <c:v>Quarterly Revenue</c:v>
                </c:pt>
              </c:strCache>
            </c:strRef>
          </c:tx>
          <c:spPr>
            <a:solidFill>
              <a:srgbClr val="0070C0"/>
            </a:solidFill>
            <a:ln>
              <a:noFill/>
            </a:ln>
            <a:effectLst>
              <a:outerShdw blurRad="57150" dist="19050" dir="5400000" algn="ctr" rotWithShape="0">
                <a:srgbClr val="000000">
                  <a:alpha val="63000"/>
                </a:srgbClr>
              </a:outerShdw>
            </a:effectLst>
          </c:spPr>
          <c:invertIfNegative val="0"/>
          <c:cat>
            <c:strRef>
              <c:f>Sheet1!$A$2:$A$3</c:f>
              <c:strCache>
                <c:ptCount val="2"/>
                <c:pt idx="0">
                  <c:v>Q3 2023</c:v>
                </c:pt>
                <c:pt idx="1">
                  <c:v>Q3 2024</c:v>
                </c:pt>
              </c:strCache>
            </c:strRef>
          </c:cat>
          <c:val>
            <c:numRef>
              <c:f>Sheet1!$B$2:$B$3</c:f>
              <c:numCache>
                <c:formatCode>#,##0</c:formatCode>
                <c:ptCount val="2"/>
                <c:pt idx="0">
                  <c:v>5851742</c:v>
                </c:pt>
                <c:pt idx="1">
                  <c:v>6517920</c:v>
                </c:pt>
              </c:numCache>
            </c:numRef>
          </c:val>
          <c:extLst>
            <c:ext xmlns:c16="http://schemas.microsoft.com/office/drawing/2014/chart" uri="{C3380CC4-5D6E-409C-BE32-E72D297353CC}">
              <c16:uniqueId val="{00000000-9D85-42D2-8F2E-C09A22F0223E}"/>
            </c:ext>
          </c:extLst>
        </c:ser>
        <c:dLbls>
          <c:showLegendKey val="0"/>
          <c:showVal val="0"/>
          <c:showCatName val="0"/>
          <c:showSerName val="0"/>
          <c:showPercent val="0"/>
          <c:showBubbleSize val="0"/>
        </c:dLbls>
        <c:gapWidth val="42"/>
        <c:overlap val="-24"/>
        <c:axId val="1045152928"/>
        <c:axId val="1045152448"/>
      </c:barChart>
      <c:catAx>
        <c:axId val="1045152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45152448"/>
        <c:crosses val="autoZero"/>
        <c:auto val="1"/>
        <c:lblAlgn val="ctr"/>
        <c:lblOffset val="100"/>
        <c:noMultiLvlLbl val="0"/>
      </c:catAx>
      <c:valAx>
        <c:axId val="1045152448"/>
        <c:scaling>
          <c:orientation val="minMax"/>
          <c:max val="8000000"/>
          <c:min val="0"/>
        </c:scaling>
        <c:delete val="0"/>
        <c:axPos val="l"/>
        <c:majorGridlines>
          <c:spPr>
            <a:ln w="9525" cap="flat" cmpd="sng" algn="ctr">
              <a:solidFill>
                <a:schemeClr val="lt1">
                  <a:lumMod val="95000"/>
                  <a:alpha val="10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45152928"/>
        <c:crosses val="autoZero"/>
        <c:crossBetween val="between"/>
        <c:majorUnit val="2000000"/>
        <c:minorUnit val="500000"/>
        <c:dispUnits>
          <c:builtInUnit val="millions"/>
          <c:dispUnitsLbl>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700">
                <a:noFill/>
              </a:rPr>
              <a:t>1</a:t>
            </a:r>
            <a:endParaRPr lang="en-US" sz="1100">
              <a:noFill/>
            </a:endParaRP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PSP Loan Balance</c:v>
                </c:pt>
              </c:strCache>
            </c:strRef>
          </c:tx>
          <c:spPr>
            <a:solidFill>
              <a:srgbClr val="00B050"/>
            </a:solidFill>
            <a:ln>
              <a:noFill/>
            </a:ln>
            <a:effectLst>
              <a:outerShdw blurRad="57150" dist="19050" dir="5400000" algn="ctr" rotWithShape="0">
                <a:srgbClr val="000000">
                  <a:alpha val="63000"/>
                </a:srgbClr>
              </a:outerShdw>
            </a:effectLst>
          </c:spPr>
          <c:invertIfNegative val="0"/>
          <c:cat>
            <c:strRef>
              <c:f>Sheet1!$A$2:$A$4</c:f>
              <c:strCache>
                <c:ptCount val="3"/>
                <c:pt idx="0">
                  <c:v>Q3-23</c:v>
                </c:pt>
                <c:pt idx="1">
                  <c:v>Q3-24</c:v>
                </c:pt>
                <c:pt idx="2">
                  <c:v>11-13-24</c:v>
                </c:pt>
              </c:strCache>
            </c:strRef>
          </c:cat>
          <c:val>
            <c:numRef>
              <c:f>Sheet1!$B$2:$B$4</c:f>
              <c:numCache>
                <c:formatCode>General</c:formatCode>
                <c:ptCount val="3"/>
                <c:pt idx="0">
                  <c:v>31160278</c:v>
                </c:pt>
                <c:pt idx="1">
                  <c:v>13597454</c:v>
                </c:pt>
                <c:pt idx="2">
                  <c:v>0</c:v>
                </c:pt>
              </c:numCache>
            </c:numRef>
          </c:val>
          <c:extLst>
            <c:ext xmlns:c16="http://schemas.microsoft.com/office/drawing/2014/chart" uri="{C3380CC4-5D6E-409C-BE32-E72D297353CC}">
              <c16:uniqueId val="{00000000-53A2-41E0-857F-67D9A0DC829A}"/>
            </c:ext>
          </c:extLst>
        </c:ser>
        <c:dLbls>
          <c:showLegendKey val="0"/>
          <c:showVal val="0"/>
          <c:showCatName val="0"/>
          <c:showSerName val="0"/>
          <c:showPercent val="0"/>
          <c:showBubbleSize val="0"/>
        </c:dLbls>
        <c:gapWidth val="42"/>
        <c:overlap val="-24"/>
        <c:axId val="644927328"/>
        <c:axId val="732930432"/>
      </c:barChart>
      <c:catAx>
        <c:axId val="6449273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32930432"/>
        <c:crosses val="autoZero"/>
        <c:auto val="1"/>
        <c:lblAlgn val="ctr"/>
        <c:lblOffset val="100"/>
        <c:noMultiLvlLbl val="0"/>
      </c:catAx>
      <c:valAx>
        <c:axId val="732930432"/>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4927328"/>
        <c:crosses val="autoZero"/>
        <c:crossBetween val="between"/>
        <c:dispUnits>
          <c:builtInUnit val="millions"/>
          <c:dispUnitsLbl>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700">
                <a:noFill/>
              </a:rPr>
              <a:t>1</a:t>
            </a:r>
            <a:endParaRPr lang="en-US" sz="1100">
              <a:noFill/>
            </a:endParaRP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Remaining Capacity</c:v>
                </c:pt>
              </c:strCache>
            </c:strRef>
          </c:tx>
          <c:spPr>
            <a:solidFill>
              <a:srgbClr val="00B050"/>
            </a:solidFill>
            <a:ln>
              <a:noFill/>
            </a:ln>
            <a:effectLst>
              <a:outerShdw blurRad="57150" dist="19050" dir="5400000" algn="ctr" rotWithShape="0">
                <a:srgbClr val="000000">
                  <a:alpha val="63000"/>
                </a:srgbClr>
              </a:outerShdw>
            </a:effectLst>
          </c:spPr>
          <c:invertIfNegative val="0"/>
          <c:cat>
            <c:strRef>
              <c:f>Sheet1!$A$2:$A$4</c:f>
              <c:strCache>
                <c:ptCount val="3"/>
                <c:pt idx="0">
                  <c:v>Q3-24</c:v>
                </c:pt>
                <c:pt idx="1">
                  <c:v>Q3-24</c:v>
                </c:pt>
                <c:pt idx="2">
                  <c:v>Q3-24</c:v>
                </c:pt>
              </c:strCache>
            </c:strRef>
          </c:cat>
          <c:val>
            <c:numRef>
              <c:f>Sheet1!$B$2:$B$4</c:f>
              <c:numCache>
                <c:formatCode>General</c:formatCode>
                <c:ptCount val="3"/>
                <c:pt idx="0">
                  <c:v>49900000</c:v>
                </c:pt>
                <c:pt idx="1">
                  <c:v>79100000</c:v>
                </c:pt>
                <c:pt idx="2">
                  <c:v>75000000</c:v>
                </c:pt>
              </c:numCache>
            </c:numRef>
          </c:val>
          <c:extLst>
            <c:ext xmlns:c16="http://schemas.microsoft.com/office/drawing/2014/chart" uri="{C3380CC4-5D6E-409C-BE32-E72D297353CC}">
              <c16:uniqueId val="{00000000-4B98-4BA1-8845-D26E42B3556F}"/>
            </c:ext>
          </c:extLst>
        </c:ser>
        <c:dLbls>
          <c:showLegendKey val="0"/>
          <c:showVal val="0"/>
          <c:showCatName val="0"/>
          <c:showSerName val="0"/>
          <c:showPercent val="0"/>
          <c:showBubbleSize val="0"/>
        </c:dLbls>
        <c:gapWidth val="42"/>
        <c:overlap val="-24"/>
        <c:axId val="644927328"/>
        <c:axId val="732930432"/>
      </c:barChart>
      <c:catAx>
        <c:axId val="6449273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32930432"/>
        <c:crosses val="autoZero"/>
        <c:auto val="1"/>
        <c:lblAlgn val="ctr"/>
        <c:lblOffset val="100"/>
        <c:noMultiLvlLbl val="0"/>
      </c:catAx>
      <c:valAx>
        <c:axId val="732930432"/>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4927328"/>
        <c:crosses val="autoZero"/>
        <c:crossBetween val="between"/>
        <c:dispUnits>
          <c:builtInUnit val="millions"/>
          <c:dispUnitsLbl>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23909052663224112"/>
          <c:y val="0.2536946631671041"/>
          <c:w val="0.71989591893114624"/>
          <c:h val="0.56669422572178474"/>
        </c:manualLayout>
      </c:layout>
      <c:barChart>
        <c:barDir val="col"/>
        <c:grouping val="stacked"/>
        <c:varyColors val="0"/>
        <c:ser>
          <c:idx val="0"/>
          <c:order val="0"/>
          <c:tx>
            <c:strRef>
              <c:f>Sheet1!$B$1</c:f>
              <c:strCache>
                <c:ptCount val="1"/>
                <c:pt idx="0">
                  <c:v>Column1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Sheet1!$A$2:$A$3</c:f>
              <c:strCache>
                <c:ptCount val="2"/>
                <c:pt idx="0">
                  <c:v>Prior LTM</c:v>
                </c:pt>
                <c:pt idx="1">
                  <c:v>Most recent LTM</c:v>
                </c:pt>
              </c:strCache>
            </c:strRef>
          </c:cat>
          <c:val>
            <c:numRef>
              <c:f>Sheet1!$B$2:$B$3</c:f>
              <c:numCache>
                <c:formatCode>General</c:formatCode>
                <c:ptCount val="2"/>
                <c:pt idx="0">
                  <c:v>1839000</c:v>
                </c:pt>
                <c:pt idx="1">
                  <c:v>2006000</c:v>
                </c:pt>
              </c:numCache>
            </c:numRef>
          </c:val>
          <c:extLst>
            <c:ext xmlns:c16="http://schemas.microsoft.com/office/drawing/2014/chart" uri="{C3380CC4-5D6E-409C-BE32-E72D297353CC}">
              <c16:uniqueId val="{00000000-DAED-448A-9C81-406778ABDAC0}"/>
            </c:ext>
          </c:extLst>
        </c:ser>
        <c:ser>
          <c:idx val="1"/>
          <c:order val="1"/>
          <c:tx>
            <c:strRef>
              <c:f>Sheet1!$C$1</c:f>
              <c:strCache>
                <c:ptCount val="1"/>
                <c:pt idx="0">
                  <c:v>Quarterly Revenue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Sheet1!$A$2:$A$3</c:f>
              <c:strCache>
                <c:ptCount val="2"/>
                <c:pt idx="0">
                  <c:v>Prior LTM</c:v>
                </c:pt>
                <c:pt idx="1">
                  <c:v>Most recent LTM</c:v>
                </c:pt>
              </c:strCache>
            </c:strRef>
          </c:cat>
          <c:val>
            <c:numRef>
              <c:f>Sheet1!$C$2:$C$3</c:f>
              <c:numCache>
                <c:formatCode>#,##0</c:formatCode>
                <c:ptCount val="2"/>
                <c:pt idx="0">
                  <c:v>1286000</c:v>
                </c:pt>
                <c:pt idx="1">
                  <c:v>1839000</c:v>
                </c:pt>
              </c:numCache>
            </c:numRef>
          </c:val>
          <c:extLst>
            <c:ext xmlns:c16="http://schemas.microsoft.com/office/drawing/2014/chart" uri="{C3380CC4-5D6E-409C-BE32-E72D297353CC}">
              <c16:uniqueId val="{00000001-DAED-448A-9C81-406778ABDAC0}"/>
            </c:ext>
          </c:extLst>
        </c:ser>
        <c:dLbls>
          <c:showLegendKey val="0"/>
          <c:showVal val="0"/>
          <c:showCatName val="0"/>
          <c:showSerName val="0"/>
          <c:showPercent val="0"/>
          <c:showBubbleSize val="0"/>
        </c:dLbls>
        <c:gapWidth val="40"/>
        <c:overlap val="100"/>
        <c:axId val="1045152928"/>
        <c:axId val="1045152448"/>
      </c:barChart>
      <c:catAx>
        <c:axId val="1045152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45152448"/>
        <c:crosses val="autoZero"/>
        <c:auto val="1"/>
        <c:lblAlgn val="ctr"/>
        <c:lblOffset val="100"/>
        <c:noMultiLvlLbl val="0"/>
      </c:catAx>
      <c:valAx>
        <c:axId val="1045152448"/>
        <c:scaling>
          <c:orientation val="minMax"/>
          <c:max val="5000000"/>
          <c:min val="0"/>
        </c:scaling>
        <c:delete val="0"/>
        <c:axPos val="l"/>
        <c:majorGridlines>
          <c:spPr>
            <a:ln w="9525" cap="flat" cmpd="sng" algn="ctr">
              <a:solidFill>
                <a:schemeClr val="lt1">
                  <a:lumMod val="95000"/>
                  <a:alpha val="10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45152928"/>
        <c:crosses val="autoZero"/>
        <c:crossBetween val="between"/>
        <c:majorUnit val="2000000"/>
        <c:minorUnit val="500000"/>
        <c:dispUnits>
          <c:builtInUnit val="millions"/>
          <c:dispUnitsLbl>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0.6167</cdr:x>
      <cdr:y>0.45351</cdr:y>
    </cdr:from>
    <cdr:to>
      <cdr:x>0.94236</cdr:x>
      <cdr:y>0.81751</cdr:y>
    </cdr:to>
    <cdr:sp macro="" textlink="">
      <cdr:nvSpPr>
        <cdr:cNvPr id="2" name="TextBox 1">
          <a:extLst xmlns:a="http://schemas.openxmlformats.org/drawingml/2006/main">
            <a:ext uri="{FF2B5EF4-FFF2-40B4-BE49-F238E27FC236}">
              <a16:creationId xmlns:a16="http://schemas.microsoft.com/office/drawing/2014/main" id="{056C5C0C-0F89-5D21-55F2-EC4FDB3A7C71}"/>
            </a:ext>
          </a:extLst>
        </cdr:cNvPr>
        <cdr:cNvSpPr txBox="1"/>
      </cdr:nvSpPr>
      <cdr:spPr>
        <a:xfrm xmlns:a="http://schemas.openxmlformats.org/drawingml/2006/main">
          <a:off x="2100583" y="1036724"/>
          <a:ext cx="1109276" cy="8321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dirty="0">
            <a:solidFill>
              <a:schemeClr val="tx1">
                <a:lumMod val="95000"/>
                <a:lumOff val="5000"/>
              </a:schemeClr>
            </a:solidFill>
          </a:endParaRPr>
        </a:p>
      </cdr:txBody>
    </cdr:sp>
  </cdr:relSizeAnchor>
  <cdr:relSizeAnchor xmlns:cdr="http://schemas.openxmlformats.org/drawingml/2006/chartDrawing">
    <cdr:from>
      <cdr:x>0.27243</cdr:x>
      <cdr:y>0.45358</cdr:y>
    </cdr:from>
    <cdr:to>
      <cdr:x>0.58311</cdr:x>
      <cdr:y>0.81751</cdr:y>
    </cdr:to>
    <cdr:sp macro="" textlink="">
      <cdr:nvSpPr>
        <cdr:cNvPr id="3" name="TextBox 1">
          <a:extLst xmlns:a="http://schemas.openxmlformats.org/drawingml/2006/main">
            <a:ext uri="{FF2B5EF4-FFF2-40B4-BE49-F238E27FC236}">
              <a16:creationId xmlns:a16="http://schemas.microsoft.com/office/drawing/2014/main" id="{DDDA1790-A7B6-F1E8-F223-CFE5075CF277}"/>
            </a:ext>
          </a:extLst>
        </cdr:cNvPr>
        <cdr:cNvSpPr txBox="1"/>
      </cdr:nvSpPr>
      <cdr:spPr>
        <a:xfrm xmlns:a="http://schemas.openxmlformats.org/drawingml/2006/main">
          <a:off x="927962" y="1036884"/>
          <a:ext cx="1058222" cy="8319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800" b="1" dirty="0">
            <a:solidFill>
              <a:schemeClr val="tx1">
                <a:lumMod val="95000"/>
                <a:lumOff val="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0.26948</cdr:x>
      <cdr:y>0.45358</cdr:y>
    </cdr:from>
    <cdr:to>
      <cdr:x>0.58016</cdr:x>
      <cdr:y>0.81751</cdr:y>
    </cdr:to>
    <cdr:sp macro="" textlink="">
      <cdr:nvSpPr>
        <cdr:cNvPr id="3" name="TextBox 1">
          <a:extLst xmlns:a="http://schemas.openxmlformats.org/drawingml/2006/main">
            <a:ext uri="{FF2B5EF4-FFF2-40B4-BE49-F238E27FC236}">
              <a16:creationId xmlns:a16="http://schemas.microsoft.com/office/drawing/2014/main" id="{DDDA1790-A7B6-F1E8-F223-CFE5075CF277}"/>
            </a:ext>
          </a:extLst>
        </cdr:cNvPr>
        <cdr:cNvSpPr txBox="1"/>
      </cdr:nvSpPr>
      <cdr:spPr>
        <a:xfrm xmlns:a="http://schemas.openxmlformats.org/drawingml/2006/main">
          <a:off x="917906" y="1036884"/>
          <a:ext cx="1058236" cy="8319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800" b="1" dirty="0">
            <a:solidFill>
              <a:schemeClr val="tx1">
                <a:lumMod val="95000"/>
                <a:lumOff val="5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0.26948</cdr:x>
      <cdr:y>0.45358</cdr:y>
    </cdr:from>
    <cdr:to>
      <cdr:x>0.58016</cdr:x>
      <cdr:y>0.81751</cdr:y>
    </cdr:to>
    <cdr:sp macro="" textlink="">
      <cdr:nvSpPr>
        <cdr:cNvPr id="3" name="TextBox 1">
          <a:extLst xmlns:a="http://schemas.openxmlformats.org/drawingml/2006/main">
            <a:ext uri="{FF2B5EF4-FFF2-40B4-BE49-F238E27FC236}">
              <a16:creationId xmlns:a16="http://schemas.microsoft.com/office/drawing/2014/main" id="{DDDA1790-A7B6-F1E8-F223-CFE5075CF277}"/>
            </a:ext>
          </a:extLst>
        </cdr:cNvPr>
        <cdr:cNvSpPr txBox="1"/>
      </cdr:nvSpPr>
      <cdr:spPr>
        <a:xfrm xmlns:a="http://schemas.openxmlformats.org/drawingml/2006/main">
          <a:off x="917906" y="1036884"/>
          <a:ext cx="1058236" cy="8319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800" b="1" dirty="0">
            <a:solidFill>
              <a:schemeClr val="tx1">
                <a:lumMod val="95000"/>
                <a:lumOff val="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DB7C99-9389-F359-CFF1-CE08909DAC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78C325-EF0E-1192-C266-5F2AF0F0E0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8793EA-D0FF-4113-9A06-BFBF764EEB65}" type="datetimeFigureOut">
              <a:rPr lang="en-US" smtClean="0"/>
              <a:t>11/14/2024</a:t>
            </a:fld>
            <a:endParaRPr lang="en-US"/>
          </a:p>
        </p:txBody>
      </p:sp>
      <p:sp>
        <p:nvSpPr>
          <p:cNvPr id="4" name="Footer Placeholder 3">
            <a:extLst>
              <a:ext uri="{FF2B5EF4-FFF2-40B4-BE49-F238E27FC236}">
                <a16:creationId xmlns:a16="http://schemas.microsoft.com/office/drawing/2014/main" id="{630BEE93-F0B2-6EE9-E0FD-44A01658DA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87918A-580D-8AEE-4A05-5CE842FA0D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08779C-45C1-416A-BC40-9A9C5D6E7873}" type="slidenum">
              <a:rPr lang="en-US" smtClean="0"/>
              <a:t>‹#›</a:t>
            </a:fld>
            <a:endParaRPr lang="en-US"/>
          </a:p>
        </p:txBody>
      </p:sp>
    </p:spTree>
    <p:extLst>
      <p:ext uri="{BB962C8B-B14F-4D97-AF65-F5344CB8AC3E}">
        <p14:creationId xmlns:p14="http://schemas.microsoft.com/office/powerpoint/2010/main" val="1660552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1E890CB9-DFD7-4D52-A17F-8D6B1F4C5A7D}" type="datetimeFigureOut">
              <a:rPr lang="en-US" smtClean="0"/>
              <a:pPr/>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C3832A66-C97C-4DA8-9B45-9EE2ED8D149B}" type="slidenum">
              <a:rPr lang="en-US" smtClean="0"/>
              <a:pPr/>
              <a:t>‹#›</a:t>
            </a:fld>
            <a:endParaRPr lang="en-US"/>
          </a:p>
        </p:txBody>
      </p:sp>
    </p:spTree>
    <p:extLst>
      <p:ext uri="{BB962C8B-B14F-4D97-AF65-F5344CB8AC3E}">
        <p14:creationId xmlns:p14="http://schemas.microsoft.com/office/powerpoint/2010/main" val="54487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32A66-C97C-4DA8-9B45-9EE2ED8D149B}" type="slidenum">
              <a:rPr lang="en-US" smtClean="0"/>
              <a:pPr/>
              <a:t>1</a:t>
            </a:fld>
            <a:endParaRPr lang="en-US"/>
          </a:p>
        </p:txBody>
      </p:sp>
    </p:spTree>
    <p:extLst>
      <p:ext uri="{BB962C8B-B14F-4D97-AF65-F5344CB8AC3E}">
        <p14:creationId xmlns:p14="http://schemas.microsoft.com/office/powerpoint/2010/main" val="128039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32A66-C97C-4DA8-9B45-9EE2ED8D149B}" type="slidenum">
              <a:rPr lang="en-US" smtClean="0"/>
              <a:pPr/>
              <a:t>2</a:t>
            </a:fld>
            <a:endParaRPr lang="en-US"/>
          </a:p>
        </p:txBody>
      </p:sp>
    </p:spTree>
    <p:extLst>
      <p:ext uri="{BB962C8B-B14F-4D97-AF65-F5344CB8AC3E}">
        <p14:creationId xmlns:p14="http://schemas.microsoft.com/office/powerpoint/2010/main" val="223415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32A66-C97C-4DA8-9B45-9EE2ED8D149B}" type="slidenum">
              <a:rPr kumimoji="0" lang="en-US" sz="13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36175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32A66-C97C-4DA8-9B45-9EE2ED8D149B}" type="slidenum">
              <a:rPr lang="en-US" smtClean="0"/>
              <a:pPr/>
              <a:t>7</a:t>
            </a:fld>
            <a:endParaRPr lang="en-US"/>
          </a:p>
        </p:txBody>
      </p:sp>
    </p:spTree>
    <p:extLst>
      <p:ext uri="{BB962C8B-B14F-4D97-AF65-F5344CB8AC3E}">
        <p14:creationId xmlns:p14="http://schemas.microsoft.com/office/powerpoint/2010/main" val="3795479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32A66-C97C-4DA8-9B45-9EE2ED8D149B}" type="slidenum">
              <a:rPr lang="en-US" smtClean="0"/>
              <a:pPr/>
              <a:t>9</a:t>
            </a:fld>
            <a:endParaRPr lang="en-US"/>
          </a:p>
        </p:txBody>
      </p:sp>
    </p:spTree>
    <p:extLst>
      <p:ext uri="{BB962C8B-B14F-4D97-AF65-F5344CB8AC3E}">
        <p14:creationId xmlns:p14="http://schemas.microsoft.com/office/powerpoint/2010/main" val="68653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32A66-C97C-4DA8-9B45-9EE2ED8D149B}" type="slidenum">
              <a:rPr lang="en-US" smtClean="0"/>
              <a:pPr/>
              <a:t>10</a:t>
            </a:fld>
            <a:endParaRPr lang="en-US"/>
          </a:p>
        </p:txBody>
      </p:sp>
    </p:spTree>
    <p:extLst>
      <p:ext uri="{BB962C8B-B14F-4D97-AF65-F5344CB8AC3E}">
        <p14:creationId xmlns:p14="http://schemas.microsoft.com/office/powerpoint/2010/main" val="241813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YoY Gross Profit is pulled from </a:t>
            </a:r>
            <a:r>
              <a:rPr lang="en-US" i="1"/>
              <a:t>GAAP Gross Profit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C64B4-2442-6E45-813C-B0BE63051EE8}"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165244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95B83B07-EC00-2EC0-AD38-2D6CDA4C01AD}"/>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3554445"/>
            <a:ext cx="12192001" cy="3303555"/>
          </a:xfrm>
          <a:prstGeom prst="rect">
            <a:avLst/>
          </a:prstGeom>
        </p:spPr>
      </p:pic>
    </p:spTree>
    <p:extLst>
      <p:ext uri="{BB962C8B-B14F-4D97-AF65-F5344CB8AC3E}">
        <p14:creationId xmlns:p14="http://schemas.microsoft.com/office/powerpoint/2010/main" val="2029338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95B83B07-EC00-2EC0-AD38-2D6CDA4C01AD}"/>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3554445"/>
            <a:ext cx="12192001" cy="3303555"/>
          </a:xfrm>
          <a:prstGeom prst="rect">
            <a:avLst/>
          </a:prstGeom>
        </p:spPr>
      </p:pic>
      <p:sp>
        <p:nvSpPr>
          <p:cNvPr id="18" name="Title 1">
            <a:extLst>
              <a:ext uri="{FF2B5EF4-FFF2-40B4-BE49-F238E27FC236}">
                <a16:creationId xmlns:a16="http://schemas.microsoft.com/office/drawing/2014/main" id="{7B6C234E-FC5A-B9D0-909D-0A4CE3EA149F}"/>
              </a:ext>
            </a:extLst>
          </p:cNvPr>
          <p:cNvSpPr>
            <a:spLocks noGrp="1"/>
          </p:cNvSpPr>
          <p:nvPr>
            <p:ph type="title" hasCustomPrompt="1"/>
          </p:nvPr>
        </p:nvSpPr>
        <p:spPr>
          <a:xfrm>
            <a:off x="609600" y="315598"/>
            <a:ext cx="9299381" cy="387798"/>
          </a:xfrm>
          <a:prstGeom prst="rect">
            <a:avLst/>
          </a:prstGeom>
        </p:spPr>
        <p:txBody>
          <a:bodyPr wrap="square" lIns="0" tIns="0" rIns="0" bIns="0" anchor="ctr" anchorCtr="0">
            <a:spAutoFit/>
          </a:bodyPr>
          <a:lstStyle>
            <a:lvl1pPr>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This is a Title for Your Slide</a:t>
            </a:r>
          </a:p>
        </p:txBody>
      </p:sp>
      <p:grpSp>
        <p:nvGrpSpPr>
          <p:cNvPr id="2" name="Group 1">
            <a:extLst>
              <a:ext uri="{FF2B5EF4-FFF2-40B4-BE49-F238E27FC236}">
                <a16:creationId xmlns:a16="http://schemas.microsoft.com/office/drawing/2014/main" id="{0D377E49-5423-38EF-3306-3F7D472AB26A}"/>
              </a:ext>
            </a:extLst>
          </p:cNvPr>
          <p:cNvGrpSpPr>
            <a:grpSpLocks noChangeAspect="1"/>
          </p:cNvGrpSpPr>
          <p:nvPr userDrawn="1"/>
        </p:nvGrpSpPr>
        <p:grpSpPr>
          <a:xfrm>
            <a:off x="10928995" y="6514106"/>
            <a:ext cx="1103287" cy="143865"/>
            <a:chOff x="5428511" y="6321352"/>
            <a:chExt cx="1334978" cy="174077"/>
          </a:xfrm>
        </p:grpSpPr>
        <p:sp>
          <p:nvSpPr>
            <p:cNvPr id="3" name="Freeform 5">
              <a:extLst>
                <a:ext uri="{FF2B5EF4-FFF2-40B4-BE49-F238E27FC236}">
                  <a16:creationId xmlns:a16="http://schemas.microsoft.com/office/drawing/2014/main" id="{D378C596-46B1-7E68-CAF5-3894965FE421}"/>
                </a:ext>
              </a:extLst>
            </p:cNvPr>
            <p:cNvSpPr>
              <a:spLocks/>
            </p:cNvSpPr>
            <p:nvPr/>
          </p:nvSpPr>
          <p:spPr bwMode="auto">
            <a:xfrm>
              <a:off x="6127169" y="6321352"/>
              <a:ext cx="201129" cy="174076"/>
            </a:xfrm>
            <a:custGeom>
              <a:avLst/>
              <a:gdLst>
                <a:gd name="T0" fmla="*/ 385 w 414"/>
                <a:gd name="T1" fmla="*/ 325 h 352"/>
                <a:gd name="T2" fmla="*/ 385 w 414"/>
                <a:gd name="T3" fmla="*/ 325 h 352"/>
                <a:gd name="T4" fmla="*/ 311 w 414"/>
                <a:gd name="T5" fmla="*/ 352 h 352"/>
                <a:gd name="T6" fmla="*/ 103 w 414"/>
                <a:gd name="T7" fmla="*/ 352 h 352"/>
                <a:gd name="T8" fmla="*/ 30 w 414"/>
                <a:gd name="T9" fmla="*/ 325 h 352"/>
                <a:gd name="T10" fmla="*/ 0 w 414"/>
                <a:gd name="T11" fmla="*/ 257 h 352"/>
                <a:gd name="T12" fmla="*/ 0 w 414"/>
                <a:gd name="T13" fmla="*/ 240 h 352"/>
                <a:gd name="T14" fmla="*/ 31 w 414"/>
                <a:gd name="T15" fmla="*/ 173 h 352"/>
                <a:gd name="T16" fmla="*/ 103 w 414"/>
                <a:gd name="T17" fmla="*/ 145 h 352"/>
                <a:gd name="T18" fmla="*/ 236 w 414"/>
                <a:gd name="T19" fmla="*/ 145 h 352"/>
                <a:gd name="T20" fmla="*/ 236 w 414"/>
                <a:gd name="T21" fmla="*/ 208 h 352"/>
                <a:gd name="T22" fmla="*/ 103 w 414"/>
                <a:gd name="T23" fmla="*/ 208 h 352"/>
                <a:gd name="T24" fmla="*/ 78 w 414"/>
                <a:gd name="T25" fmla="*/ 217 h 352"/>
                <a:gd name="T26" fmla="*/ 66 w 414"/>
                <a:gd name="T27" fmla="*/ 240 h 352"/>
                <a:gd name="T28" fmla="*/ 66 w 414"/>
                <a:gd name="T29" fmla="*/ 257 h 352"/>
                <a:gd name="T30" fmla="*/ 103 w 414"/>
                <a:gd name="T31" fmla="*/ 288 h 352"/>
                <a:gd name="T32" fmla="*/ 311 w 414"/>
                <a:gd name="T33" fmla="*/ 288 h 352"/>
                <a:gd name="T34" fmla="*/ 348 w 414"/>
                <a:gd name="T35" fmla="*/ 257 h 352"/>
                <a:gd name="T36" fmla="*/ 348 w 414"/>
                <a:gd name="T37" fmla="*/ 94 h 352"/>
                <a:gd name="T38" fmla="*/ 337 w 414"/>
                <a:gd name="T39" fmla="*/ 72 h 352"/>
                <a:gd name="T40" fmla="*/ 311 w 414"/>
                <a:gd name="T41" fmla="*/ 62 h 352"/>
                <a:gd name="T42" fmla="*/ 6 w 414"/>
                <a:gd name="T43" fmla="*/ 62 h 352"/>
                <a:gd name="T44" fmla="*/ 6 w 414"/>
                <a:gd name="T45" fmla="*/ 0 h 352"/>
                <a:gd name="T46" fmla="*/ 311 w 414"/>
                <a:gd name="T47" fmla="*/ 0 h 352"/>
                <a:gd name="T48" fmla="*/ 383 w 414"/>
                <a:gd name="T49" fmla="*/ 27 h 352"/>
                <a:gd name="T50" fmla="*/ 414 w 414"/>
                <a:gd name="T51" fmla="*/ 94 h 352"/>
                <a:gd name="T52" fmla="*/ 414 w 414"/>
                <a:gd name="T53" fmla="*/ 257 h 352"/>
                <a:gd name="T54" fmla="*/ 385 w 414"/>
                <a:gd name="T55" fmla="*/ 32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352">
                  <a:moveTo>
                    <a:pt x="385" y="325"/>
                  </a:moveTo>
                  <a:lnTo>
                    <a:pt x="385" y="325"/>
                  </a:lnTo>
                  <a:cubicBezTo>
                    <a:pt x="365" y="343"/>
                    <a:pt x="340" y="352"/>
                    <a:pt x="311" y="352"/>
                  </a:cubicBezTo>
                  <a:lnTo>
                    <a:pt x="103" y="352"/>
                  </a:lnTo>
                  <a:cubicBezTo>
                    <a:pt x="74" y="352"/>
                    <a:pt x="50" y="343"/>
                    <a:pt x="30" y="325"/>
                  </a:cubicBezTo>
                  <a:cubicBezTo>
                    <a:pt x="10" y="308"/>
                    <a:pt x="0" y="285"/>
                    <a:pt x="0" y="257"/>
                  </a:cubicBezTo>
                  <a:lnTo>
                    <a:pt x="0" y="240"/>
                  </a:lnTo>
                  <a:cubicBezTo>
                    <a:pt x="0" y="213"/>
                    <a:pt x="10" y="191"/>
                    <a:pt x="31" y="173"/>
                  </a:cubicBezTo>
                  <a:cubicBezTo>
                    <a:pt x="52" y="154"/>
                    <a:pt x="76" y="145"/>
                    <a:pt x="103" y="145"/>
                  </a:cubicBezTo>
                  <a:lnTo>
                    <a:pt x="236" y="145"/>
                  </a:lnTo>
                  <a:lnTo>
                    <a:pt x="236" y="208"/>
                  </a:lnTo>
                  <a:lnTo>
                    <a:pt x="103" y="208"/>
                  </a:lnTo>
                  <a:cubicBezTo>
                    <a:pt x="94" y="208"/>
                    <a:pt x="86" y="211"/>
                    <a:pt x="78" y="217"/>
                  </a:cubicBezTo>
                  <a:cubicBezTo>
                    <a:pt x="70" y="224"/>
                    <a:pt x="66" y="231"/>
                    <a:pt x="66" y="240"/>
                  </a:cubicBezTo>
                  <a:lnTo>
                    <a:pt x="66" y="257"/>
                  </a:lnTo>
                  <a:cubicBezTo>
                    <a:pt x="66" y="278"/>
                    <a:pt x="79" y="288"/>
                    <a:pt x="103" y="288"/>
                  </a:cubicBezTo>
                  <a:lnTo>
                    <a:pt x="311" y="288"/>
                  </a:lnTo>
                  <a:cubicBezTo>
                    <a:pt x="336" y="288"/>
                    <a:pt x="348" y="278"/>
                    <a:pt x="348" y="257"/>
                  </a:cubicBezTo>
                  <a:lnTo>
                    <a:pt x="348" y="94"/>
                  </a:lnTo>
                  <a:cubicBezTo>
                    <a:pt x="348" y="86"/>
                    <a:pt x="345" y="79"/>
                    <a:pt x="337" y="72"/>
                  </a:cubicBezTo>
                  <a:cubicBezTo>
                    <a:pt x="329" y="65"/>
                    <a:pt x="320" y="62"/>
                    <a:pt x="311" y="62"/>
                  </a:cubicBezTo>
                  <a:lnTo>
                    <a:pt x="6" y="62"/>
                  </a:lnTo>
                  <a:lnTo>
                    <a:pt x="6" y="0"/>
                  </a:lnTo>
                  <a:lnTo>
                    <a:pt x="311" y="0"/>
                  </a:lnTo>
                  <a:cubicBezTo>
                    <a:pt x="339" y="0"/>
                    <a:pt x="362" y="8"/>
                    <a:pt x="383" y="27"/>
                  </a:cubicBezTo>
                  <a:cubicBezTo>
                    <a:pt x="404" y="46"/>
                    <a:pt x="414" y="68"/>
                    <a:pt x="414" y="94"/>
                  </a:cubicBezTo>
                  <a:lnTo>
                    <a:pt x="414" y="257"/>
                  </a:lnTo>
                  <a:cubicBezTo>
                    <a:pt x="414" y="285"/>
                    <a:pt x="405" y="308"/>
                    <a:pt x="385" y="3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Freeform 6">
              <a:extLst>
                <a:ext uri="{FF2B5EF4-FFF2-40B4-BE49-F238E27FC236}">
                  <a16:creationId xmlns:a16="http://schemas.microsoft.com/office/drawing/2014/main" id="{D9E2FE98-9CDB-67AD-800F-9CB6A27B8F9B}"/>
                </a:ext>
              </a:extLst>
            </p:cNvPr>
            <p:cNvSpPr>
              <a:spLocks noChangeAspect="1"/>
            </p:cNvSpPr>
            <p:nvPr/>
          </p:nvSpPr>
          <p:spPr bwMode="auto">
            <a:xfrm>
              <a:off x="6342412" y="6321352"/>
              <a:ext cx="208186" cy="174076"/>
            </a:xfrm>
            <a:custGeom>
              <a:avLst/>
              <a:gdLst>
                <a:gd name="T0" fmla="*/ 362 w 429"/>
                <a:gd name="T1" fmla="*/ 257 h 352"/>
                <a:gd name="T2" fmla="*/ 362 w 429"/>
                <a:gd name="T3" fmla="*/ 257 h 352"/>
                <a:gd name="T4" fmla="*/ 259 w 429"/>
                <a:gd name="T5" fmla="*/ 352 h 352"/>
                <a:gd name="T6" fmla="*/ 169 w 429"/>
                <a:gd name="T7" fmla="*/ 352 h 352"/>
                <a:gd name="T8" fmla="*/ 66 w 429"/>
                <a:gd name="T9" fmla="*/ 257 h 352"/>
                <a:gd name="T10" fmla="*/ 0 w 429"/>
                <a:gd name="T11" fmla="*/ 0 h 352"/>
                <a:gd name="T12" fmla="*/ 71 w 429"/>
                <a:gd name="T13" fmla="*/ 0 h 352"/>
                <a:gd name="T14" fmla="*/ 135 w 429"/>
                <a:gd name="T15" fmla="*/ 245 h 352"/>
                <a:gd name="T16" fmla="*/ 179 w 429"/>
                <a:gd name="T17" fmla="*/ 288 h 352"/>
                <a:gd name="T18" fmla="*/ 249 w 429"/>
                <a:gd name="T19" fmla="*/ 288 h 352"/>
                <a:gd name="T20" fmla="*/ 295 w 429"/>
                <a:gd name="T21" fmla="*/ 245 h 352"/>
                <a:gd name="T22" fmla="*/ 358 w 429"/>
                <a:gd name="T23" fmla="*/ 0 h 352"/>
                <a:gd name="T24" fmla="*/ 429 w 429"/>
                <a:gd name="T25" fmla="*/ 0 h 352"/>
                <a:gd name="T26" fmla="*/ 362 w 429"/>
                <a:gd name="T27" fmla="*/ 2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9" h="352">
                  <a:moveTo>
                    <a:pt x="362" y="257"/>
                  </a:moveTo>
                  <a:lnTo>
                    <a:pt x="362" y="257"/>
                  </a:lnTo>
                  <a:cubicBezTo>
                    <a:pt x="346" y="321"/>
                    <a:pt x="312" y="352"/>
                    <a:pt x="259" y="352"/>
                  </a:cubicBezTo>
                  <a:lnTo>
                    <a:pt x="169" y="352"/>
                  </a:lnTo>
                  <a:cubicBezTo>
                    <a:pt x="116" y="352"/>
                    <a:pt x="82" y="321"/>
                    <a:pt x="66" y="257"/>
                  </a:cubicBezTo>
                  <a:lnTo>
                    <a:pt x="0" y="0"/>
                  </a:lnTo>
                  <a:lnTo>
                    <a:pt x="71" y="0"/>
                  </a:lnTo>
                  <a:lnTo>
                    <a:pt x="135" y="245"/>
                  </a:lnTo>
                  <a:cubicBezTo>
                    <a:pt x="142" y="274"/>
                    <a:pt x="157" y="288"/>
                    <a:pt x="179" y="288"/>
                  </a:cubicBezTo>
                  <a:lnTo>
                    <a:pt x="249" y="288"/>
                  </a:lnTo>
                  <a:cubicBezTo>
                    <a:pt x="272" y="288"/>
                    <a:pt x="287" y="274"/>
                    <a:pt x="295" y="245"/>
                  </a:cubicBezTo>
                  <a:lnTo>
                    <a:pt x="358" y="0"/>
                  </a:lnTo>
                  <a:lnTo>
                    <a:pt x="429" y="0"/>
                  </a:lnTo>
                  <a:lnTo>
                    <a:pt x="362" y="2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7">
              <a:extLst>
                <a:ext uri="{FF2B5EF4-FFF2-40B4-BE49-F238E27FC236}">
                  <a16:creationId xmlns:a16="http://schemas.microsoft.com/office/drawing/2014/main" id="{D02E2C2B-EDBD-BCEE-AD0F-5E83D401C01D}"/>
                </a:ext>
              </a:extLst>
            </p:cNvPr>
            <p:cNvSpPr>
              <a:spLocks/>
            </p:cNvSpPr>
            <p:nvPr/>
          </p:nvSpPr>
          <p:spPr bwMode="auto">
            <a:xfrm>
              <a:off x="6562360" y="6321352"/>
              <a:ext cx="201129" cy="174076"/>
            </a:xfrm>
            <a:custGeom>
              <a:avLst/>
              <a:gdLst>
                <a:gd name="T0" fmla="*/ 383 w 415"/>
                <a:gd name="T1" fmla="*/ 179 h 352"/>
                <a:gd name="T2" fmla="*/ 383 w 415"/>
                <a:gd name="T3" fmla="*/ 179 h 352"/>
                <a:gd name="T4" fmla="*/ 312 w 415"/>
                <a:gd name="T5" fmla="*/ 207 h 352"/>
                <a:gd name="T6" fmla="*/ 179 w 415"/>
                <a:gd name="T7" fmla="*/ 207 h 352"/>
                <a:gd name="T8" fmla="*/ 179 w 415"/>
                <a:gd name="T9" fmla="*/ 143 h 352"/>
                <a:gd name="T10" fmla="*/ 312 w 415"/>
                <a:gd name="T11" fmla="*/ 143 h 352"/>
                <a:gd name="T12" fmla="*/ 336 w 415"/>
                <a:gd name="T13" fmla="*/ 134 h 352"/>
                <a:gd name="T14" fmla="*/ 348 w 415"/>
                <a:gd name="T15" fmla="*/ 111 h 352"/>
                <a:gd name="T16" fmla="*/ 348 w 415"/>
                <a:gd name="T17" fmla="*/ 94 h 352"/>
                <a:gd name="T18" fmla="*/ 312 w 415"/>
                <a:gd name="T19" fmla="*/ 62 h 352"/>
                <a:gd name="T20" fmla="*/ 103 w 415"/>
                <a:gd name="T21" fmla="*/ 62 h 352"/>
                <a:gd name="T22" fmla="*/ 66 w 415"/>
                <a:gd name="T23" fmla="*/ 94 h 352"/>
                <a:gd name="T24" fmla="*/ 66 w 415"/>
                <a:gd name="T25" fmla="*/ 256 h 352"/>
                <a:gd name="T26" fmla="*/ 78 w 415"/>
                <a:gd name="T27" fmla="*/ 279 h 352"/>
                <a:gd name="T28" fmla="*/ 103 w 415"/>
                <a:gd name="T29" fmla="*/ 288 h 352"/>
                <a:gd name="T30" fmla="*/ 409 w 415"/>
                <a:gd name="T31" fmla="*/ 288 h 352"/>
                <a:gd name="T32" fmla="*/ 409 w 415"/>
                <a:gd name="T33" fmla="*/ 352 h 352"/>
                <a:gd name="T34" fmla="*/ 103 w 415"/>
                <a:gd name="T35" fmla="*/ 352 h 352"/>
                <a:gd name="T36" fmla="*/ 31 w 415"/>
                <a:gd name="T37" fmla="*/ 324 h 352"/>
                <a:gd name="T38" fmla="*/ 0 w 415"/>
                <a:gd name="T39" fmla="*/ 256 h 352"/>
                <a:gd name="T40" fmla="*/ 0 w 415"/>
                <a:gd name="T41" fmla="*/ 94 h 352"/>
                <a:gd name="T42" fmla="*/ 30 w 415"/>
                <a:gd name="T43" fmla="*/ 26 h 352"/>
                <a:gd name="T44" fmla="*/ 103 w 415"/>
                <a:gd name="T45" fmla="*/ 0 h 352"/>
                <a:gd name="T46" fmla="*/ 312 w 415"/>
                <a:gd name="T47" fmla="*/ 0 h 352"/>
                <a:gd name="T48" fmla="*/ 385 w 415"/>
                <a:gd name="T49" fmla="*/ 25 h 352"/>
                <a:gd name="T50" fmla="*/ 415 w 415"/>
                <a:gd name="T51" fmla="*/ 94 h 352"/>
                <a:gd name="T52" fmla="*/ 415 w 415"/>
                <a:gd name="T53" fmla="*/ 111 h 352"/>
                <a:gd name="T54" fmla="*/ 383 w 415"/>
                <a:gd name="T55" fmla="*/ 17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352">
                  <a:moveTo>
                    <a:pt x="383" y="179"/>
                  </a:moveTo>
                  <a:lnTo>
                    <a:pt x="383" y="179"/>
                  </a:lnTo>
                  <a:cubicBezTo>
                    <a:pt x="362" y="197"/>
                    <a:pt x="339" y="207"/>
                    <a:pt x="312" y="207"/>
                  </a:cubicBezTo>
                  <a:lnTo>
                    <a:pt x="179" y="207"/>
                  </a:lnTo>
                  <a:lnTo>
                    <a:pt x="179" y="143"/>
                  </a:lnTo>
                  <a:lnTo>
                    <a:pt x="312" y="143"/>
                  </a:lnTo>
                  <a:cubicBezTo>
                    <a:pt x="320" y="143"/>
                    <a:pt x="328" y="140"/>
                    <a:pt x="336" y="134"/>
                  </a:cubicBezTo>
                  <a:cubicBezTo>
                    <a:pt x="344" y="127"/>
                    <a:pt x="348" y="120"/>
                    <a:pt x="348" y="111"/>
                  </a:cubicBezTo>
                  <a:lnTo>
                    <a:pt x="348" y="94"/>
                  </a:lnTo>
                  <a:cubicBezTo>
                    <a:pt x="348" y="73"/>
                    <a:pt x="336" y="62"/>
                    <a:pt x="312" y="62"/>
                  </a:cubicBezTo>
                  <a:lnTo>
                    <a:pt x="103" y="62"/>
                  </a:lnTo>
                  <a:cubicBezTo>
                    <a:pt x="78" y="62"/>
                    <a:pt x="66" y="73"/>
                    <a:pt x="66" y="94"/>
                  </a:cubicBezTo>
                  <a:lnTo>
                    <a:pt x="66" y="256"/>
                  </a:lnTo>
                  <a:cubicBezTo>
                    <a:pt x="66" y="265"/>
                    <a:pt x="70" y="273"/>
                    <a:pt x="78" y="279"/>
                  </a:cubicBezTo>
                  <a:cubicBezTo>
                    <a:pt x="86" y="285"/>
                    <a:pt x="94" y="288"/>
                    <a:pt x="103" y="288"/>
                  </a:cubicBezTo>
                  <a:lnTo>
                    <a:pt x="409" y="288"/>
                  </a:lnTo>
                  <a:lnTo>
                    <a:pt x="409" y="352"/>
                  </a:lnTo>
                  <a:lnTo>
                    <a:pt x="103" y="352"/>
                  </a:lnTo>
                  <a:cubicBezTo>
                    <a:pt x="76" y="352"/>
                    <a:pt x="52" y="342"/>
                    <a:pt x="31" y="324"/>
                  </a:cubicBezTo>
                  <a:cubicBezTo>
                    <a:pt x="10" y="305"/>
                    <a:pt x="0" y="283"/>
                    <a:pt x="0" y="256"/>
                  </a:cubicBezTo>
                  <a:lnTo>
                    <a:pt x="0" y="94"/>
                  </a:lnTo>
                  <a:cubicBezTo>
                    <a:pt x="0" y="66"/>
                    <a:pt x="10" y="43"/>
                    <a:pt x="30" y="26"/>
                  </a:cubicBezTo>
                  <a:cubicBezTo>
                    <a:pt x="50" y="8"/>
                    <a:pt x="74" y="0"/>
                    <a:pt x="103" y="0"/>
                  </a:cubicBezTo>
                  <a:lnTo>
                    <a:pt x="312" y="0"/>
                  </a:lnTo>
                  <a:cubicBezTo>
                    <a:pt x="340" y="0"/>
                    <a:pt x="365" y="8"/>
                    <a:pt x="385" y="25"/>
                  </a:cubicBezTo>
                  <a:cubicBezTo>
                    <a:pt x="405" y="43"/>
                    <a:pt x="415" y="66"/>
                    <a:pt x="415" y="94"/>
                  </a:cubicBezTo>
                  <a:lnTo>
                    <a:pt x="415" y="111"/>
                  </a:lnTo>
                  <a:cubicBezTo>
                    <a:pt x="415" y="137"/>
                    <a:pt x="405" y="160"/>
                    <a:pt x="383" y="17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A5FBAC81-14B0-C53A-B6CD-433379FB58D7}"/>
                </a:ext>
              </a:extLst>
            </p:cNvPr>
            <p:cNvSpPr>
              <a:spLocks/>
            </p:cNvSpPr>
            <p:nvPr/>
          </p:nvSpPr>
          <p:spPr bwMode="auto">
            <a:xfrm>
              <a:off x="567080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6" y="84"/>
                    <a:pt x="42" y="84"/>
                  </a:cubicBezTo>
                  <a:cubicBezTo>
                    <a:pt x="19" y="84"/>
                    <a:pt x="0" y="65"/>
                    <a:pt x="0" y="42"/>
                  </a:cubicBezTo>
                  <a:cubicBezTo>
                    <a:pt x="0" y="19"/>
                    <a:pt x="19" y="0"/>
                    <a:pt x="42" y="0"/>
                  </a:cubicBezTo>
                  <a:cubicBezTo>
                    <a:pt x="66"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1423B7B7-BDD6-B058-537E-6B8CFE7EEA46}"/>
                </a:ext>
              </a:extLst>
            </p:cNvPr>
            <p:cNvSpPr>
              <a:spLocks/>
            </p:cNvSpPr>
            <p:nvPr/>
          </p:nvSpPr>
          <p:spPr bwMode="auto">
            <a:xfrm>
              <a:off x="5670806" y="6321352"/>
              <a:ext cx="41167" cy="41167"/>
            </a:xfrm>
            <a:custGeom>
              <a:avLst/>
              <a:gdLst>
                <a:gd name="T0" fmla="*/ 84 w 84"/>
                <a:gd name="T1" fmla="*/ 41 h 83"/>
                <a:gd name="T2" fmla="*/ 84 w 84"/>
                <a:gd name="T3" fmla="*/ 41 h 83"/>
                <a:gd name="T4" fmla="*/ 42 w 84"/>
                <a:gd name="T5" fmla="*/ 83 h 83"/>
                <a:gd name="T6" fmla="*/ 0 w 84"/>
                <a:gd name="T7" fmla="*/ 41 h 83"/>
                <a:gd name="T8" fmla="*/ 42 w 84"/>
                <a:gd name="T9" fmla="*/ 0 h 83"/>
                <a:gd name="T10" fmla="*/ 84 w 84"/>
                <a:gd name="T11" fmla="*/ 41 h 83"/>
              </a:gdLst>
              <a:ahLst/>
              <a:cxnLst>
                <a:cxn ang="0">
                  <a:pos x="T0" y="T1"/>
                </a:cxn>
                <a:cxn ang="0">
                  <a:pos x="T2" y="T3"/>
                </a:cxn>
                <a:cxn ang="0">
                  <a:pos x="T4" y="T5"/>
                </a:cxn>
                <a:cxn ang="0">
                  <a:pos x="T6" y="T7"/>
                </a:cxn>
                <a:cxn ang="0">
                  <a:pos x="T8" y="T9"/>
                </a:cxn>
                <a:cxn ang="0">
                  <a:pos x="T10" y="T11"/>
                </a:cxn>
              </a:cxnLst>
              <a:rect l="0" t="0" r="r" b="b"/>
              <a:pathLst>
                <a:path w="84" h="83">
                  <a:moveTo>
                    <a:pt x="84" y="41"/>
                  </a:moveTo>
                  <a:lnTo>
                    <a:pt x="84" y="41"/>
                  </a:lnTo>
                  <a:cubicBezTo>
                    <a:pt x="84" y="64"/>
                    <a:pt x="66" y="83"/>
                    <a:pt x="42" y="83"/>
                  </a:cubicBezTo>
                  <a:cubicBezTo>
                    <a:pt x="19" y="83"/>
                    <a:pt x="0" y="64"/>
                    <a:pt x="0" y="41"/>
                  </a:cubicBezTo>
                  <a:cubicBezTo>
                    <a:pt x="0" y="18"/>
                    <a:pt x="19" y="0"/>
                    <a:pt x="42" y="0"/>
                  </a:cubicBezTo>
                  <a:cubicBezTo>
                    <a:pt x="66" y="0"/>
                    <a:pt x="84" y="18"/>
                    <a:pt x="84" y="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10">
              <a:extLst>
                <a:ext uri="{FF2B5EF4-FFF2-40B4-BE49-F238E27FC236}">
                  <a16:creationId xmlns:a16="http://schemas.microsoft.com/office/drawing/2014/main" id="{7937F0B3-6A35-0BC3-26D4-FF252A3A5B9B}"/>
                </a:ext>
              </a:extLst>
            </p:cNvPr>
            <p:cNvSpPr>
              <a:spLocks/>
            </p:cNvSpPr>
            <p:nvPr/>
          </p:nvSpPr>
          <p:spPr bwMode="auto">
            <a:xfrm>
              <a:off x="5739026" y="6453086"/>
              <a:ext cx="41167" cy="42343"/>
            </a:xfrm>
            <a:custGeom>
              <a:avLst/>
              <a:gdLst>
                <a:gd name="T0" fmla="*/ 84 w 84"/>
                <a:gd name="T1" fmla="*/ 42 h 85"/>
                <a:gd name="T2" fmla="*/ 84 w 84"/>
                <a:gd name="T3" fmla="*/ 42 h 85"/>
                <a:gd name="T4" fmla="*/ 42 w 84"/>
                <a:gd name="T5" fmla="*/ 85 h 85"/>
                <a:gd name="T6" fmla="*/ 0 w 84"/>
                <a:gd name="T7" fmla="*/ 42 h 85"/>
                <a:gd name="T8" fmla="*/ 42 w 84"/>
                <a:gd name="T9" fmla="*/ 0 h 85"/>
                <a:gd name="T10" fmla="*/ 84 w 84"/>
                <a:gd name="T11" fmla="*/ 42 h 85"/>
              </a:gdLst>
              <a:ahLst/>
              <a:cxnLst>
                <a:cxn ang="0">
                  <a:pos x="T0" y="T1"/>
                </a:cxn>
                <a:cxn ang="0">
                  <a:pos x="T2" y="T3"/>
                </a:cxn>
                <a:cxn ang="0">
                  <a:pos x="T4" y="T5"/>
                </a:cxn>
                <a:cxn ang="0">
                  <a:pos x="T6" y="T7"/>
                </a:cxn>
                <a:cxn ang="0">
                  <a:pos x="T8" y="T9"/>
                </a:cxn>
                <a:cxn ang="0">
                  <a:pos x="T10" y="T11"/>
                </a:cxn>
              </a:cxnLst>
              <a:rect l="0" t="0" r="r" b="b"/>
              <a:pathLst>
                <a:path w="84" h="85">
                  <a:moveTo>
                    <a:pt x="84" y="42"/>
                  </a:moveTo>
                  <a:lnTo>
                    <a:pt x="84" y="42"/>
                  </a:lnTo>
                  <a:cubicBezTo>
                    <a:pt x="84" y="66"/>
                    <a:pt x="65" y="85"/>
                    <a:pt x="42" y="85"/>
                  </a:cubicBezTo>
                  <a:cubicBezTo>
                    <a:pt x="19" y="85"/>
                    <a:pt x="0" y="66"/>
                    <a:pt x="0" y="42"/>
                  </a:cubicBezTo>
                  <a:cubicBezTo>
                    <a:pt x="0" y="19"/>
                    <a:pt x="19" y="0"/>
                    <a:pt x="42" y="0"/>
                  </a:cubicBezTo>
                  <a:cubicBezTo>
                    <a:pt x="65"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Freeform 11">
              <a:extLst>
                <a:ext uri="{FF2B5EF4-FFF2-40B4-BE49-F238E27FC236}">
                  <a16:creationId xmlns:a16="http://schemas.microsoft.com/office/drawing/2014/main" id="{B8B7E1DB-5B32-E536-219B-DBD27FB5A806}"/>
                </a:ext>
              </a:extLst>
            </p:cNvPr>
            <p:cNvSpPr>
              <a:spLocks/>
            </p:cNvSpPr>
            <p:nvPr/>
          </p:nvSpPr>
          <p:spPr bwMode="auto">
            <a:xfrm>
              <a:off x="573902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5" y="84"/>
                    <a:pt x="42" y="84"/>
                  </a:cubicBezTo>
                  <a:cubicBezTo>
                    <a:pt x="19" y="84"/>
                    <a:pt x="0" y="65"/>
                    <a:pt x="0" y="42"/>
                  </a:cubicBezTo>
                  <a:cubicBezTo>
                    <a:pt x="0" y="19"/>
                    <a:pt x="19" y="0"/>
                    <a:pt x="42" y="0"/>
                  </a:cubicBezTo>
                  <a:cubicBezTo>
                    <a:pt x="65" y="0"/>
                    <a:pt x="84" y="19"/>
                    <a:pt x="84" y="42"/>
                  </a:cubicBezTo>
                  <a:close/>
                </a:path>
              </a:pathLst>
            </a:custGeom>
            <a:solidFill>
              <a:srgbClr val="2A7D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12">
              <a:extLst>
                <a:ext uri="{FF2B5EF4-FFF2-40B4-BE49-F238E27FC236}">
                  <a16:creationId xmlns:a16="http://schemas.microsoft.com/office/drawing/2014/main" id="{0EEF4A91-9EA1-B50D-2D14-9DEC4D01F07F}"/>
                </a:ext>
              </a:extLst>
            </p:cNvPr>
            <p:cNvSpPr>
              <a:spLocks/>
            </p:cNvSpPr>
            <p:nvPr/>
          </p:nvSpPr>
          <p:spPr bwMode="auto">
            <a:xfrm>
              <a:off x="5797835" y="6321352"/>
              <a:ext cx="187015" cy="172901"/>
            </a:xfrm>
            <a:custGeom>
              <a:avLst/>
              <a:gdLst>
                <a:gd name="T0" fmla="*/ 318 w 384"/>
                <a:gd name="T1" fmla="*/ 256 h 351"/>
                <a:gd name="T2" fmla="*/ 318 w 384"/>
                <a:gd name="T3" fmla="*/ 256 h 351"/>
                <a:gd name="T4" fmla="*/ 316 w 384"/>
                <a:gd name="T5" fmla="*/ 262 h 351"/>
                <a:gd name="T6" fmla="*/ 215 w 384"/>
                <a:gd name="T7" fmla="*/ 351 h 351"/>
                <a:gd name="T8" fmla="*/ 169 w 384"/>
                <a:gd name="T9" fmla="*/ 351 h 351"/>
                <a:gd name="T10" fmla="*/ 66 w 384"/>
                <a:gd name="T11" fmla="*/ 256 h 351"/>
                <a:gd name="T12" fmla="*/ 0 w 384"/>
                <a:gd name="T13" fmla="*/ 0 h 351"/>
                <a:gd name="T14" fmla="*/ 71 w 384"/>
                <a:gd name="T15" fmla="*/ 0 h 351"/>
                <a:gd name="T16" fmla="*/ 135 w 384"/>
                <a:gd name="T17" fmla="*/ 244 h 351"/>
                <a:gd name="T18" fmla="*/ 179 w 384"/>
                <a:gd name="T19" fmla="*/ 287 h 351"/>
                <a:gd name="T20" fmla="*/ 206 w 384"/>
                <a:gd name="T21" fmla="*/ 287 h 351"/>
                <a:gd name="T22" fmla="*/ 251 w 384"/>
                <a:gd name="T23" fmla="*/ 244 h 351"/>
                <a:gd name="T24" fmla="*/ 318 w 384"/>
                <a:gd name="T25" fmla="*/ 193 h 351"/>
                <a:gd name="T26" fmla="*/ 384 w 384"/>
                <a:gd name="T27" fmla="*/ 242 h 351"/>
                <a:gd name="T28" fmla="*/ 384 w 384"/>
                <a:gd name="T29"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51">
                  <a:moveTo>
                    <a:pt x="318" y="256"/>
                  </a:moveTo>
                  <a:lnTo>
                    <a:pt x="318" y="256"/>
                  </a:lnTo>
                  <a:lnTo>
                    <a:pt x="316" y="262"/>
                  </a:lnTo>
                  <a:cubicBezTo>
                    <a:pt x="299" y="321"/>
                    <a:pt x="266" y="351"/>
                    <a:pt x="215" y="351"/>
                  </a:cubicBezTo>
                  <a:lnTo>
                    <a:pt x="169" y="351"/>
                  </a:lnTo>
                  <a:cubicBezTo>
                    <a:pt x="116" y="351"/>
                    <a:pt x="83" y="319"/>
                    <a:pt x="66" y="256"/>
                  </a:cubicBezTo>
                  <a:lnTo>
                    <a:pt x="0" y="0"/>
                  </a:lnTo>
                  <a:lnTo>
                    <a:pt x="71" y="0"/>
                  </a:lnTo>
                  <a:lnTo>
                    <a:pt x="135" y="244"/>
                  </a:lnTo>
                  <a:cubicBezTo>
                    <a:pt x="142" y="273"/>
                    <a:pt x="157" y="287"/>
                    <a:pt x="179" y="287"/>
                  </a:cubicBezTo>
                  <a:lnTo>
                    <a:pt x="206" y="287"/>
                  </a:lnTo>
                  <a:cubicBezTo>
                    <a:pt x="228" y="287"/>
                    <a:pt x="244" y="273"/>
                    <a:pt x="251" y="244"/>
                  </a:cubicBezTo>
                  <a:cubicBezTo>
                    <a:pt x="251" y="244"/>
                    <a:pt x="267" y="193"/>
                    <a:pt x="318" y="193"/>
                  </a:cubicBezTo>
                  <a:cubicBezTo>
                    <a:pt x="318" y="193"/>
                    <a:pt x="367" y="188"/>
                    <a:pt x="384" y="242"/>
                  </a:cubicBezTo>
                  <a:lnTo>
                    <a:pt x="384" y="244"/>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13">
              <a:extLst>
                <a:ext uri="{FF2B5EF4-FFF2-40B4-BE49-F238E27FC236}">
                  <a16:creationId xmlns:a16="http://schemas.microsoft.com/office/drawing/2014/main" id="{90C1CC2C-5836-641D-8F1D-7CD799AD481F}"/>
                </a:ext>
              </a:extLst>
            </p:cNvPr>
            <p:cNvSpPr>
              <a:spLocks/>
            </p:cNvSpPr>
            <p:nvPr/>
          </p:nvSpPr>
          <p:spPr bwMode="auto">
            <a:xfrm>
              <a:off x="5951917" y="6321352"/>
              <a:ext cx="155257" cy="172901"/>
            </a:xfrm>
            <a:custGeom>
              <a:avLst/>
              <a:gdLst>
                <a:gd name="T0" fmla="*/ 67 w 319"/>
                <a:gd name="T1" fmla="*/ 244 h 351"/>
                <a:gd name="T2" fmla="*/ 67 w 319"/>
                <a:gd name="T3" fmla="*/ 244 h 351"/>
                <a:gd name="T4" fmla="*/ 113 w 319"/>
                <a:gd name="T5" fmla="*/ 287 h 351"/>
                <a:gd name="T6" fmla="*/ 140 w 319"/>
                <a:gd name="T7" fmla="*/ 287 h 351"/>
                <a:gd name="T8" fmla="*/ 185 w 319"/>
                <a:gd name="T9" fmla="*/ 244 h 351"/>
                <a:gd name="T10" fmla="*/ 248 w 319"/>
                <a:gd name="T11" fmla="*/ 0 h 351"/>
                <a:gd name="T12" fmla="*/ 319 w 319"/>
                <a:gd name="T13" fmla="*/ 0 h 351"/>
                <a:gd name="T14" fmla="*/ 252 w 319"/>
                <a:gd name="T15" fmla="*/ 256 h 351"/>
                <a:gd name="T16" fmla="*/ 149 w 319"/>
                <a:gd name="T17" fmla="*/ 351 h 351"/>
                <a:gd name="T18" fmla="*/ 103 w 319"/>
                <a:gd name="T19" fmla="*/ 351 h 351"/>
                <a:gd name="T20" fmla="*/ 0 w 319"/>
                <a:gd name="T21" fmla="*/ 256 h 351"/>
                <a:gd name="T22" fmla="*/ 67 w 319"/>
                <a:gd name="T23"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51">
                  <a:moveTo>
                    <a:pt x="67" y="244"/>
                  </a:moveTo>
                  <a:lnTo>
                    <a:pt x="67" y="244"/>
                  </a:lnTo>
                  <a:cubicBezTo>
                    <a:pt x="74" y="272"/>
                    <a:pt x="91" y="287"/>
                    <a:pt x="113" y="287"/>
                  </a:cubicBezTo>
                  <a:lnTo>
                    <a:pt x="140" y="287"/>
                  </a:lnTo>
                  <a:cubicBezTo>
                    <a:pt x="162" y="287"/>
                    <a:pt x="178" y="273"/>
                    <a:pt x="185" y="244"/>
                  </a:cubicBezTo>
                  <a:lnTo>
                    <a:pt x="248" y="0"/>
                  </a:lnTo>
                  <a:lnTo>
                    <a:pt x="319" y="0"/>
                  </a:lnTo>
                  <a:lnTo>
                    <a:pt x="252" y="256"/>
                  </a:lnTo>
                  <a:cubicBezTo>
                    <a:pt x="236" y="319"/>
                    <a:pt x="202" y="351"/>
                    <a:pt x="149" y="351"/>
                  </a:cubicBezTo>
                  <a:lnTo>
                    <a:pt x="103" y="351"/>
                  </a:lnTo>
                  <a:cubicBezTo>
                    <a:pt x="51" y="351"/>
                    <a:pt x="17" y="319"/>
                    <a:pt x="0" y="256"/>
                  </a:cubicBezTo>
                  <a:lnTo>
                    <a:pt x="67" y="24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14">
              <a:extLst>
                <a:ext uri="{FF2B5EF4-FFF2-40B4-BE49-F238E27FC236}">
                  <a16:creationId xmlns:a16="http://schemas.microsoft.com/office/drawing/2014/main" id="{2836C75E-2FBF-B278-76EC-EBC666274813}"/>
                </a:ext>
              </a:extLst>
            </p:cNvPr>
            <p:cNvSpPr>
              <a:spLocks noEditPoints="1"/>
            </p:cNvSpPr>
            <p:nvPr/>
          </p:nvSpPr>
          <p:spPr bwMode="auto">
            <a:xfrm>
              <a:off x="5428511" y="6321352"/>
              <a:ext cx="207010" cy="174076"/>
            </a:xfrm>
            <a:custGeom>
              <a:avLst/>
              <a:gdLst>
                <a:gd name="T0" fmla="*/ 360 w 426"/>
                <a:gd name="T1" fmla="*/ 94 h 353"/>
                <a:gd name="T2" fmla="*/ 360 w 426"/>
                <a:gd name="T3" fmla="*/ 94 h 353"/>
                <a:gd name="T4" fmla="*/ 349 w 426"/>
                <a:gd name="T5" fmla="*/ 72 h 353"/>
                <a:gd name="T6" fmla="*/ 324 w 426"/>
                <a:gd name="T7" fmla="*/ 62 h 353"/>
                <a:gd name="T8" fmla="*/ 65 w 426"/>
                <a:gd name="T9" fmla="*/ 62 h 353"/>
                <a:gd name="T10" fmla="*/ 65 w 426"/>
                <a:gd name="T11" fmla="*/ 289 h 353"/>
                <a:gd name="T12" fmla="*/ 324 w 426"/>
                <a:gd name="T13" fmla="*/ 289 h 353"/>
                <a:gd name="T14" fmla="*/ 360 w 426"/>
                <a:gd name="T15" fmla="*/ 257 h 353"/>
                <a:gd name="T16" fmla="*/ 360 w 426"/>
                <a:gd name="T17" fmla="*/ 94 h 353"/>
                <a:gd name="T18" fmla="*/ 397 w 426"/>
                <a:gd name="T19" fmla="*/ 326 h 353"/>
                <a:gd name="T20" fmla="*/ 397 w 426"/>
                <a:gd name="T21" fmla="*/ 326 h 353"/>
                <a:gd name="T22" fmla="*/ 324 w 426"/>
                <a:gd name="T23" fmla="*/ 353 h 353"/>
                <a:gd name="T24" fmla="*/ 0 w 426"/>
                <a:gd name="T25" fmla="*/ 353 h 353"/>
                <a:gd name="T26" fmla="*/ 0 w 426"/>
                <a:gd name="T27" fmla="*/ 0 h 353"/>
                <a:gd name="T28" fmla="*/ 324 w 426"/>
                <a:gd name="T29" fmla="*/ 0 h 353"/>
                <a:gd name="T30" fmla="*/ 395 w 426"/>
                <a:gd name="T31" fmla="*/ 27 h 353"/>
                <a:gd name="T32" fmla="*/ 426 w 426"/>
                <a:gd name="T33" fmla="*/ 94 h 353"/>
                <a:gd name="T34" fmla="*/ 426 w 426"/>
                <a:gd name="T35" fmla="*/ 257 h 353"/>
                <a:gd name="T36" fmla="*/ 397 w 426"/>
                <a:gd name="T37"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6" h="353">
                  <a:moveTo>
                    <a:pt x="360" y="94"/>
                  </a:moveTo>
                  <a:lnTo>
                    <a:pt x="360" y="94"/>
                  </a:lnTo>
                  <a:cubicBezTo>
                    <a:pt x="360" y="86"/>
                    <a:pt x="357" y="79"/>
                    <a:pt x="349" y="72"/>
                  </a:cubicBezTo>
                  <a:cubicBezTo>
                    <a:pt x="341" y="65"/>
                    <a:pt x="333" y="62"/>
                    <a:pt x="324" y="62"/>
                  </a:cubicBezTo>
                  <a:lnTo>
                    <a:pt x="65" y="62"/>
                  </a:lnTo>
                  <a:lnTo>
                    <a:pt x="65" y="289"/>
                  </a:lnTo>
                  <a:lnTo>
                    <a:pt x="324" y="289"/>
                  </a:lnTo>
                  <a:cubicBezTo>
                    <a:pt x="348" y="289"/>
                    <a:pt x="360" y="279"/>
                    <a:pt x="360" y="257"/>
                  </a:cubicBezTo>
                  <a:lnTo>
                    <a:pt x="360" y="94"/>
                  </a:lnTo>
                  <a:close/>
                  <a:moveTo>
                    <a:pt x="397" y="326"/>
                  </a:moveTo>
                  <a:lnTo>
                    <a:pt x="397" y="326"/>
                  </a:lnTo>
                  <a:cubicBezTo>
                    <a:pt x="377" y="344"/>
                    <a:pt x="353" y="353"/>
                    <a:pt x="324" y="353"/>
                  </a:cubicBezTo>
                  <a:lnTo>
                    <a:pt x="0" y="353"/>
                  </a:lnTo>
                  <a:lnTo>
                    <a:pt x="0" y="0"/>
                  </a:lnTo>
                  <a:lnTo>
                    <a:pt x="324" y="0"/>
                  </a:lnTo>
                  <a:cubicBezTo>
                    <a:pt x="351" y="0"/>
                    <a:pt x="374" y="8"/>
                    <a:pt x="395" y="27"/>
                  </a:cubicBezTo>
                  <a:cubicBezTo>
                    <a:pt x="416" y="46"/>
                    <a:pt x="426" y="68"/>
                    <a:pt x="426" y="94"/>
                  </a:cubicBezTo>
                  <a:lnTo>
                    <a:pt x="426" y="257"/>
                  </a:lnTo>
                  <a:cubicBezTo>
                    <a:pt x="426" y="285"/>
                    <a:pt x="417" y="308"/>
                    <a:pt x="397" y="3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217234881"/>
      </p:ext>
    </p:extLst>
  </p:cSld>
  <p:clrMapOvr>
    <a:masterClrMapping/>
  </p:clrMapOvr>
  <p:extLst>
    <p:ext uri="{DCECCB84-F9BA-43D5-87BE-67443E8EF086}">
      <p15:sldGuideLst xmlns:p15="http://schemas.microsoft.com/office/powerpoint/2012/main">
        <p15:guide id="1" orient="horz" pos="216"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reak Slide">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331C83EC-E9F0-3469-1A13-A559601796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0"/>
            <a:ext cx="12192001" cy="6858001"/>
          </a:xfrm>
          <a:prstGeom prst="rect">
            <a:avLst/>
          </a:prstGeom>
        </p:spPr>
      </p:pic>
      <p:sp>
        <p:nvSpPr>
          <p:cNvPr id="8" name="Title 1">
            <a:extLst>
              <a:ext uri="{FF2B5EF4-FFF2-40B4-BE49-F238E27FC236}">
                <a16:creationId xmlns:a16="http://schemas.microsoft.com/office/drawing/2014/main" id="{552888A3-4150-0CC6-2787-05D86C2832E9}"/>
              </a:ext>
            </a:extLst>
          </p:cNvPr>
          <p:cNvSpPr>
            <a:spLocks noGrp="1"/>
          </p:cNvSpPr>
          <p:nvPr>
            <p:ph type="title" hasCustomPrompt="1"/>
          </p:nvPr>
        </p:nvSpPr>
        <p:spPr>
          <a:xfrm>
            <a:off x="1446310" y="3152001"/>
            <a:ext cx="9299381" cy="553998"/>
          </a:xfrm>
          <a:prstGeom prst="rect">
            <a:avLst/>
          </a:prstGeom>
        </p:spPr>
        <p:txBody>
          <a:bodyPr wrap="square" lIns="0" tIns="0" rIns="0" bIns="0" anchor="ctr" anchorCtr="0">
            <a:spAutoFit/>
          </a:bodyPr>
          <a:lstStyle>
            <a:lvl1pPr algn="ct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This is a Title for Your Slide</a:t>
            </a:r>
          </a:p>
        </p:txBody>
      </p:sp>
      <p:grpSp>
        <p:nvGrpSpPr>
          <p:cNvPr id="2" name="Group 1">
            <a:extLst>
              <a:ext uri="{FF2B5EF4-FFF2-40B4-BE49-F238E27FC236}">
                <a16:creationId xmlns:a16="http://schemas.microsoft.com/office/drawing/2014/main" id="{AE980E6C-6841-CDB5-DFEA-DBACDBA5AA9A}"/>
              </a:ext>
            </a:extLst>
          </p:cNvPr>
          <p:cNvGrpSpPr>
            <a:grpSpLocks noChangeAspect="1"/>
          </p:cNvGrpSpPr>
          <p:nvPr userDrawn="1"/>
        </p:nvGrpSpPr>
        <p:grpSpPr>
          <a:xfrm>
            <a:off x="10928995" y="6514106"/>
            <a:ext cx="1103287" cy="143865"/>
            <a:chOff x="5428511" y="6321352"/>
            <a:chExt cx="1334978" cy="174077"/>
          </a:xfrm>
        </p:grpSpPr>
        <p:sp>
          <p:nvSpPr>
            <p:cNvPr id="3" name="Freeform 5">
              <a:extLst>
                <a:ext uri="{FF2B5EF4-FFF2-40B4-BE49-F238E27FC236}">
                  <a16:creationId xmlns:a16="http://schemas.microsoft.com/office/drawing/2014/main" id="{7992A48C-49C2-5EA4-EC52-F224748CC230}"/>
                </a:ext>
              </a:extLst>
            </p:cNvPr>
            <p:cNvSpPr>
              <a:spLocks/>
            </p:cNvSpPr>
            <p:nvPr/>
          </p:nvSpPr>
          <p:spPr bwMode="auto">
            <a:xfrm>
              <a:off x="6127169" y="6321352"/>
              <a:ext cx="201129" cy="174076"/>
            </a:xfrm>
            <a:custGeom>
              <a:avLst/>
              <a:gdLst>
                <a:gd name="T0" fmla="*/ 385 w 414"/>
                <a:gd name="T1" fmla="*/ 325 h 352"/>
                <a:gd name="T2" fmla="*/ 385 w 414"/>
                <a:gd name="T3" fmla="*/ 325 h 352"/>
                <a:gd name="T4" fmla="*/ 311 w 414"/>
                <a:gd name="T5" fmla="*/ 352 h 352"/>
                <a:gd name="T6" fmla="*/ 103 w 414"/>
                <a:gd name="T7" fmla="*/ 352 h 352"/>
                <a:gd name="T8" fmla="*/ 30 w 414"/>
                <a:gd name="T9" fmla="*/ 325 h 352"/>
                <a:gd name="T10" fmla="*/ 0 w 414"/>
                <a:gd name="T11" fmla="*/ 257 h 352"/>
                <a:gd name="T12" fmla="*/ 0 w 414"/>
                <a:gd name="T13" fmla="*/ 240 h 352"/>
                <a:gd name="T14" fmla="*/ 31 w 414"/>
                <a:gd name="T15" fmla="*/ 173 h 352"/>
                <a:gd name="T16" fmla="*/ 103 w 414"/>
                <a:gd name="T17" fmla="*/ 145 h 352"/>
                <a:gd name="T18" fmla="*/ 236 w 414"/>
                <a:gd name="T19" fmla="*/ 145 h 352"/>
                <a:gd name="T20" fmla="*/ 236 w 414"/>
                <a:gd name="T21" fmla="*/ 208 h 352"/>
                <a:gd name="T22" fmla="*/ 103 w 414"/>
                <a:gd name="T23" fmla="*/ 208 h 352"/>
                <a:gd name="T24" fmla="*/ 78 w 414"/>
                <a:gd name="T25" fmla="*/ 217 h 352"/>
                <a:gd name="T26" fmla="*/ 66 w 414"/>
                <a:gd name="T27" fmla="*/ 240 h 352"/>
                <a:gd name="T28" fmla="*/ 66 w 414"/>
                <a:gd name="T29" fmla="*/ 257 h 352"/>
                <a:gd name="T30" fmla="*/ 103 w 414"/>
                <a:gd name="T31" fmla="*/ 288 h 352"/>
                <a:gd name="T32" fmla="*/ 311 w 414"/>
                <a:gd name="T33" fmla="*/ 288 h 352"/>
                <a:gd name="T34" fmla="*/ 348 w 414"/>
                <a:gd name="T35" fmla="*/ 257 h 352"/>
                <a:gd name="T36" fmla="*/ 348 w 414"/>
                <a:gd name="T37" fmla="*/ 94 h 352"/>
                <a:gd name="T38" fmla="*/ 337 w 414"/>
                <a:gd name="T39" fmla="*/ 72 h 352"/>
                <a:gd name="T40" fmla="*/ 311 w 414"/>
                <a:gd name="T41" fmla="*/ 62 h 352"/>
                <a:gd name="T42" fmla="*/ 6 w 414"/>
                <a:gd name="T43" fmla="*/ 62 h 352"/>
                <a:gd name="T44" fmla="*/ 6 w 414"/>
                <a:gd name="T45" fmla="*/ 0 h 352"/>
                <a:gd name="T46" fmla="*/ 311 w 414"/>
                <a:gd name="T47" fmla="*/ 0 h 352"/>
                <a:gd name="T48" fmla="*/ 383 w 414"/>
                <a:gd name="T49" fmla="*/ 27 h 352"/>
                <a:gd name="T50" fmla="*/ 414 w 414"/>
                <a:gd name="T51" fmla="*/ 94 h 352"/>
                <a:gd name="T52" fmla="*/ 414 w 414"/>
                <a:gd name="T53" fmla="*/ 257 h 352"/>
                <a:gd name="T54" fmla="*/ 385 w 414"/>
                <a:gd name="T55" fmla="*/ 32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352">
                  <a:moveTo>
                    <a:pt x="385" y="325"/>
                  </a:moveTo>
                  <a:lnTo>
                    <a:pt x="385" y="325"/>
                  </a:lnTo>
                  <a:cubicBezTo>
                    <a:pt x="365" y="343"/>
                    <a:pt x="340" y="352"/>
                    <a:pt x="311" y="352"/>
                  </a:cubicBezTo>
                  <a:lnTo>
                    <a:pt x="103" y="352"/>
                  </a:lnTo>
                  <a:cubicBezTo>
                    <a:pt x="74" y="352"/>
                    <a:pt x="50" y="343"/>
                    <a:pt x="30" y="325"/>
                  </a:cubicBezTo>
                  <a:cubicBezTo>
                    <a:pt x="10" y="308"/>
                    <a:pt x="0" y="285"/>
                    <a:pt x="0" y="257"/>
                  </a:cubicBezTo>
                  <a:lnTo>
                    <a:pt x="0" y="240"/>
                  </a:lnTo>
                  <a:cubicBezTo>
                    <a:pt x="0" y="213"/>
                    <a:pt x="10" y="191"/>
                    <a:pt x="31" y="173"/>
                  </a:cubicBezTo>
                  <a:cubicBezTo>
                    <a:pt x="52" y="154"/>
                    <a:pt x="76" y="145"/>
                    <a:pt x="103" y="145"/>
                  </a:cubicBezTo>
                  <a:lnTo>
                    <a:pt x="236" y="145"/>
                  </a:lnTo>
                  <a:lnTo>
                    <a:pt x="236" y="208"/>
                  </a:lnTo>
                  <a:lnTo>
                    <a:pt x="103" y="208"/>
                  </a:lnTo>
                  <a:cubicBezTo>
                    <a:pt x="94" y="208"/>
                    <a:pt x="86" y="211"/>
                    <a:pt x="78" y="217"/>
                  </a:cubicBezTo>
                  <a:cubicBezTo>
                    <a:pt x="70" y="224"/>
                    <a:pt x="66" y="231"/>
                    <a:pt x="66" y="240"/>
                  </a:cubicBezTo>
                  <a:lnTo>
                    <a:pt x="66" y="257"/>
                  </a:lnTo>
                  <a:cubicBezTo>
                    <a:pt x="66" y="278"/>
                    <a:pt x="79" y="288"/>
                    <a:pt x="103" y="288"/>
                  </a:cubicBezTo>
                  <a:lnTo>
                    <a:pt x="311" y="288"/>
                  </a:lnTo>
                  <a:cubicBezTo>
                    <a:pt x="336" y="288"/>
                    <a:pt x="348" y="278"/>
                    <a:pt x="348" y="257"/>
                  </a:cubicBezTo>
                  <a:lnTo>
                    <a:pt x="348" y="94"/>
                  </a:lnTo>
                  <a:cubicBezTo>
                    <a:pt x="348" y="86"/>
                    <a:pt x="345" y="79"/>
                    <a:pt x="337" y="72"/>
                  </a:cubicBezTo>
                  <a:cubicBezTo>
                    <a:pt x="329" y="65"/>
                    <a:pt x="320" y="62"/>
                    <a:pt x="311" y="62"/>
                  </a:cubicBezTo>
                  <a:lnTo>
                    <a:pt x="6" y="62"/>
                  </a:lnTo>
                  <a:lnTo>
                    <a:pt x="6" y="0"/>
                  </a:lnTo>
                  <a:lnTo>
                    <a:pt x="311" y="0"/>
                  </a:lnTo>
                  <a:cubicBezTo>
                    <a:pt x="339" y="0"/>
                    <a:pt x="362" y="8"/>
                    <a:pt x="383" y="27"/>
                  </a:cubicBezTo>
                  <a:cubicBezTo>
                    <a:pt x="404" y="46"/>
                    <a:pt x="414" y="68"/>
                    <a:pt x="414" y="94"/>
                  </a:cubicBezTo>
                  <a:lnTo>
                    <a:pt x="414" y="257"/>
                  </a:lnTo>
                  <a:cubicBezTo>
                    <a:pt x="414" y="285"/>
                    <a:pt x="405" y="308"/>
                    <a:pt x="385" y="3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Freeform 6">
              <a:extLst>
                <a:ext uri="{FF2B5EF4-FFF2-40B4-BE49-F238E27FC236}">
                  <a16:creationId xmlns:a16="http://schemas.microsoft.com/office/drawing/2014/main" id="{C63BC537-AC26-F741-B950-D818B212CACF}"/>
                </a:ext>
              </a:extLst>
            </p:cNvPr>
            <p:cNvSpPr>
              <a:spLocks noChangeAspect="1"/>
            </p:cNvSpPr>
            <p:nvPr/>
          </p:nvSpPr>
          <p:spPr bwMode="auto">
            <a:xfrm>
              <a:off x="6342412" y="6321352"/>
              <a:ext cx="208186" cy="174076"/>
            </a:xfrm>
            <a:custGeom>
              <a:avLst/>
              <a:gdLst>
                <a:gd name="T0" fmla="*/ 362 w 429"/>
                <a:gd name="T1" fmla="*/ 257 h 352"/>
                <a:gd name="T2" fmla="*/ 362 w 429"/>
                <a:gd name="T3" fmla="*/ 257 h 352"/>
                <a:gd name="T4" fmla="*/ 259 w 429"/>
                <a:gd name="T5" fmla="*/ 352 h 352"/>
                <a:gd name="T6" fmla="*/ 169 w 429"/>
                <a:gd name="T7" fmla="*/ 352 h 352"/>
                <a:gd name="T8" fmla="*/ 66 w 429"/>
                <a:gd name="T9" fmla="*/ 257 h 352"/>
                <a:gd name="T10" fmla="*/ 0 w 429"/>
                <a:gd name="T11" fmla="*/ 0 h 352"/>
                <a:gd name="T12" fmla="*/ 71 w 429"/>
                <a:gd name="T13" fmla="*/ 0 h 352"/>
                <a:gd name="T14" fmla="*/ 135 w 429"/>
                <a:gd name="T15" fmla="*/ 245 h 352"/>
                <a:gd name="T16" fmla="*/ 179 w 429"/>
                <a:gd name="T17" fmla="*/ 288 h 352"/>
                <a:gd name="T18" fmla="*/ 249 w 429"/>
                <a:gd name="T19" fmla="*/ 288 h 352"/>
                <a:gd name="T20" fmla="*/ 295 w 429"/>
                <a:gd name="T21" fmla="*/ 245 h 352"/>
                <a:gd name="T22" fmla="*/ 358 w 429"/>
                <a:gd name="T23" fmla="*/ 0 h 352"/>
                <a:gd name="T24" fmla="*/ 429 w 429"/>
                <a:gd name="T25" fmla="*/ 0 h 352"/>
                <a:gd name="T26" fmla="*/ 362 w 429"/>
                <a:gd name="T27" fmla="*/ 2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9" h="352">
                  <a:moveTo>
                    <a:pt x="362" y="257"/>
                  </a:moveTo>
                  <a:lnTo>
                    <a:pt x="362" y="257"/>
                  </a:lnTo>
                  <a:cubicBezTo>
                    <a:pt x="346" y="321"/>
                    <a:pt x="312" y="352"/>
                    <a:pt x="259" y="352"/>
                  </a:cubicBezTo>
                  <a:lnTo>
                    <a:pt x="169" y="352"/>
                  </a:lnTo>
                  <a:cubicBezTo>
                    <a:pt x="116" y="352"/>
                    <a:pt x="82" y="321"/>
                    <a:pt x="66" y="257"/>
                  </a:cubicBezTo>
                  <a:lnTo>
                    <a:pt x="0" y="0"/>
                  </a:lnTo>
                  <a:lnTo>
                    <a:pt x="71" y="0"/>
                  </a:lnTo>
                  <a:lnTo>
                    <a:pt x="135" y="245"/>
                  </a:lnTo>
                  <a:cubicBezTo>
                    <a:pt x="142" y="274"/>
                    <a:pt x="157" y="288"/>
                    <a:pt x="179" y="288"/>
                  </a:cubicBezTo>
                  <a:lnTo>
                    <a:pt x="249" y="288"/>
                  </a:lnTo>
                  <a:cubicBezTo>
                    <a:pt x="272" y="288"/>
                    <a:pt x="287" y="274"/>
                    <a:pt x="295" y="245"/>
                  </a:cubicBezTo>
                  <a:lnTo>
                    <a:pt x="358" y="0"/>
                  </a:lnTo>
                  <a:lnTo>
                    <a:pt x="429" y="0"/>
                  </a:lnTo>
                  <a:lnTo>
                    <a:pt x="362" y="2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7">
              <a:extLst>
                <a:ext uri="{FF2B5EF4-FFF2-40B4-BE49-F238E27FC236}">
                  <a16:creationId xmlns:a16="http://schemas.microsoft.com/office/drawing/2014/main" id="{377D5D39-2125-9DC8-B411-3E26D2E68D2D}"/>
                </a:ext>
              </a:extLst>
            </p:cNvPr>
            <p:cNvSpPr>
              <a:spLocks/>
            </p:cNvSpPr>
            <p:nvPr/>
          </p:nvSpPr>
          <p:spPr bwMode="auto">
            <a:xfrm>
              <a:off x="6562360" y="6321352"/>
              <a:ext cx="201129" cy="174076"/>
            </a:xfrm>
            <a:custGeom>
              <a:avLst/>
              <a:gdLst>
                <a:gd name="T0" fmla="*/ 383 w 415"/>
                <a:gd name="T1" fmla="*/ 179 h 352"/>
                <a:gd name="T2" fmla="*/ 383 w 415"/>
                <a:gd name="T3" fmla="*/ 179 h 352"/>
                <a:gd name="T4" fmla="*/ 312 w 415"/>
                <a:gd name="T5" fmla="*/ 207 h 352"/>
                <a:gd name="T6" fmla="*/ 179 w 415"/>
                <a:gd name="T7" fmla="*/ 207 h 352"/>
                <a:gd name="T8" fmla="*/ 179 w 415"/>
                <a:gd name="T9" fmla="*/ 143 h 352"/>
                <a:gd name="T10" fmla="*/ 312 w 415"/>
                <a:gd name="T11" fmla="*/ 143 h 352"/>
                <a:gd name="T12" fmla="*/ 336 w 415"/>
                <a:gd name="T13" fmla="*/ 134 h 352"/>
                <a:gd name="T14" fmla="*/ 348 w 415"/>
                <a:gd name="T15" fmla="*/ 111 h 352"/>
                <a:gd name="T16" fmla="*/ 348 w 415"/>
                <a:gd name="T17" fmla="*/ 94 h 352"/>
                <a:gd name="T18" fmla="*/ 312 w 415"/>
                <a:gd name="T19" fmla="*/ 62 h 352"/>
                <a:gd name="T20" fmla="*/ 103 w 415"/>
                <a:gd name="T21" fmla="*/ 62 h 352"/>
                <a:gd name="T22" fmla="*/ 66 w 415"/>
                <a:gd name="T23" fmla="*/ 94 h 352"/>
                <a:gd name="T24" fmla="*/ 66 w 415"/>
                <a:gd name="T25" fmla="*/ 256 h 352"/>
                <a:gd name="T26" fmla="*/ 78 w 415"/>
                <a:gd name="T27" fmla="*/ 279 h 352"/>
                <a:gd name="T28" fmla="*/ 103 w 415"/>
                <a:gd name="T29" fmla="*/ 288 h 352"/>
                <a:gd name="T30" fmla="*/ 409 w 415"/>
                <a:gd name="T31" fmla="*/ 288 h 352"/>
                <a:gd name="T32" fmla="*/ 409 w 415"/>
                <a:gd name="T33" fmla="*/ 352 h 352"/>
                <a:gd name="T34" fmla="*/ 103 w 415"/>
                <a:gd name="T35" fmla="*/ 352 h 352"/>
                <a:gd name="T36" fmla="*/ 31 w 415"/>
                <a:gd name="T37" fmla="*/ 324 h 352"/>
                <a:gd name="T38" fmla="*/ 0 w 415"/>
                <a:gd name="T39" fmla="*/ 256 h 352"/>
                <a:gd name="T40" fmla="*/ 0 w 415"/>
                <a:gd name="T41" fmla="*/ 94 h 352"/>
                <a:gd name="T42" fmla="*/ 30 w 415"/>
                <a:gd name="T43" fmla="*/ 26 h 352"/>
                <a:gd name="T44" fmla="*/ 103 w 415"/>
                <a:gd name="T45" fmla="*/ 0 h 352"/>
                <a:gd name="T46" fmla="*/ 312 w 415"/>
                <a:gd name="T47" fmla="*/ 0 h 352"/>
                <a:gd name="T48" fmla="*/ 385 w 415"/>
                <a:gd name="T49" fmla="*/ 25 h 352"/>
                <a:gd name="T50" fmla="*/ 415 w 415"/>
                <a:gd name="T51" fmla="*/ 94 h 352"/>
                <a:gd name="T52" fmla="*/ 415 w 415"/>
                <a:gd name="T53" fmla="*/ 111 h 352"/>
                <a:gd name="T54" fmla="*/ 383 w 415"/>
                <a:gd name="T55" fmla="*/ 17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352">
                  <a:moveTo>
                    <a:pt x="383" y="179"/>
                  </a:moveTo>
                  <a:lnTo>
                    <a:pt x="383" y="179"/>
                  </a:lnTo>
                  <a:cubicBezTo>
                    <a:pt x="362" y="197"/>
                    <a:pt x="339" y="207"/>
                    <a:pt x="312" y="207"/>
                  </a:cubicBezTo>
                  <a:lnTo>
                    <a:pt x="179" y="207"/>
                  </a:lnTo>
                  <a:lnTo>
                    <a:pt x="179" y="143"/>
                  </a:lnTo>
                  <a:lnTo>
                    <a:pt x="312" y="143"/>
                  </a:lnTo>
                  <a:cubicBezTo>
                    <a:pt x="320" y="143"/>
                    <a:pt x="328" y="140"/>
                    <a:pt x="336" y="134"/>
                  </a:cubicBezTo>
                  <a:cubicBezTo>
                    <a:pt x="344" y="127"/>
                    <a:pt x="348" y="120"/>
                    <a:pt x="348" y="111"/>
                  </a:cubicBezTo>
                  <a:lnTo>
                    <a:pt x="348" y="94"/>
                  </a:lnTo>
                  <a:cubicBezTo>
                    <a:pt x="348" y="73"/>
                    <a:pt x="336" y="62"/>
                    <a:pt x="312" y="62"/>
                  </a:cubicBezTo>
                  <a:lnTo>
                    <a:pt x="103" y="62"/>
                  </a:lnTo>
                  <a:cubicBezTo>
                    <a:pt x="78" y="62"/>
                    <a:pt x="66" y="73"/>
                    <a:pt x="66" y="94"/>
                  </a:cubicBezTo>
                  <a:lnTo>
                    <a:pt x="66" y="256"/>
                  </a:lnTo>
                  <a:cubicBezTo>
                    <a:pt x="66" y="265"/>
                    <a:pt x="70" y="273"/>
                    <a:pt x="78" y="279"/>
                  </a:cubicBezTo>
                  <a:cubicBezTo>
                    <a:pt x="86" y="285"/>
                    <a:pt x="94" y="288"/>
                    <a:pt x="103" y="288"/>
                  </a:cubicBezTo>
                  <a:lnTo>
                    <a:pt x="409" y="288"/>
                  </a:lnTo>
                  <a:lnTo>
                    <a:pt x="409" y="352"/>
                  </a:lnTo>
                  <a:lnTo>
                    <a:pt x="103" y="352"/>
                  </a:lnTo>
                  <a:cubicBezTo>
                    <a:pt x="76" y="352"/>
                    <a:pt x="52" y="342"/>
                    <a:pt x="31" y="324"/>
                  </a:cubicBezTo>
                  <a:cubicBezTo>
                    <a:pt x="10" y="305"/>
                    <a:pt x="0" y="283"/>
                    <a:pt x="0" y="256"/>
                  </a:cubicBezTo>
                  <a:lnTo>
                    <a:pt x="0" y="94"/>
                  </a:lnTo>
                  <a:cubicBezTo>
                    <a:pt x="0" y="66"/>
                    <a:pt x="10" y="43"/>
                    <a:pt x="30" y="26"/>
                  </a:cubicBezTo>
                  <a:cubicBezTo>
                    <a:pt x="50" y="8"/>
                    <a:pt x="74" y="0"/>
                    <a:pt x="103" y="0"/>
                  </a:cubicBezTo>
                  <a:lnTo>
                    <a:pt x="312" y="0"/>
                  </a:lnTo>
                  <a:cubicBezTo>
                    <a:pt x="340" y="0"/>
                    <a:pt x="365" y="8"/>
                    <a:pt x="385" y="25"/>
                  </a:cubicBezTo>
                  <a:cubicBezTo>
                    <a:pt x="405" y="43"/>
                    <a:pt x="415" y="66"/>
                    <a:pt x="415" y="94"/>
                  </a:cubicBezTo>
                  <a:lnTo>
                    <a:pt x="415" y="111"/>
                  </a:lnTo>
                  <a:cubicBezTo>
                    <a:pt x="415" y="137"/>
                    <a:pt x="405" y="160"/>
                    <a:pt x="383" y="17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Freeform 8">
              <a:extLst>
                <a:ext uri="{FF2B5EF4-FFF2-40B4-BE49-F238E27FC236}">
                  <a16:creationId xmlns:a16="http://schemas.microsoft.com/office/drawing/2014/main" id="{E958DAFF-FAE2-A223-D88A-4DCCF4E7CB74}"/>
                </a:ext>
              </a:extLst>
            </p:cNvPr>
            <p:cNvSpPr>
              <a:spLocks/>
            </p:cNvSpPr>
            <p:nvPr/>
          </p:nvSpPr>
          <p:spPr bwMode="auto">
            <a:xfrm>
              <a:off x="567080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6" y="84"/>
                    <a:pt x="42" y="84"/>
                  </a:cubicBezTo>
                  <a:cubicBezTo>
                    <a:pt x="19" y="84"/>
                    <a:pt x="0" y="65"/>
                    <a:pt x="0" y="42"/>
                  </a:cubicBezTo>
                  <a:cubicBezTo>
                    <a:pt x="0" y="19"/>
                    <a:pt x="19" y="0"/>
                    <a:pt x="42" y="0"/>
                  </a:cubicBezTo>
                  <a:cubicBezTo>
                    <a:pt x="66"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9">
              <a:extLst>
                <a:ext uri="{FF2B5EF4-FFF2-40B4-BE49-F238E27FC236}">
                  <a16:creationId xmlns:a16="http://schemas.microsoft.com/office/drawing/2014/main" id="{A5E27467-B158-E398-EE7A-048646D0D64E}"/>
                </a:ext>
              </a:extLst>
            </p:cNvPr>
            <p:cNvSpPr>
              <a:spLocks/>
            </p:cNvSpPr>
            <p:nvPr/>
          </p:nvSpPr>
          <p:spPr bwMode="auto">
            <a:xfrm>
              <a:off x="5670806" y="6321352"/>
              <a:ext cx="41167" cy="41167"/>
            </a:xfrm>
            <a:custGeom>
              <a:avLst/>
              <a:gdLst>
                <a:gd name="T0" fmla="*/ 84 w 84"/>
                <a:gd name="T1" fmla="*/ 41 h 83"/>
                <a:gd name="T2" fmla="*/ 84 w 84"/>
                <a:gd name="T3" fmla="*/ 41 h 83"/>
                <a:gd name="T4" fmla="*/ 42 w 84"/>
                <a:gd name="T5" fmla="*/ 83 h 83"/>
                <a:gd name="T6" fmla="*/ 0 w 84"/>
                <a:gd name="T7" fmla="*/ 41 h 83"/>
                <a:gd name="T8" fmla="*/ 42 w 84"/>
                <a:gd name="T9" fmla="*/ 0 h 83"/>
                <a:gd name="T10" fmla="*/ 84 w 84"/>
                <a:gd name="T11" fmla="*/ 41 h 83"/>
              </a:gdLst>
              <a:ahLst/>
              <a:cxnLst>
                <a:cxn ang="0">
                  <a:pos x="T0" y="T1"/>
                </a:cxn>
                <a:cxn ang="0">
                  <a:pos x="T2" y="T3"/>
                </a:cxn>
                <a:cxn ang="0">
                  <a:pos x="T4" y="T5"/>
                </a:cxn>
                <a:cxn ang="0">
                  <a:pos x="T6" y="T7"/>
                </a:cxn>
                <a:cxn ang="0">
                  <a:pos x="T8" y="T9"/>
                </a:cxn>
                <a:cxn ang="0">
                  <a:pos x="T10" y="T11"/>
                </a:cxn>
              </a:cxnLst>
              <a:rect l="0" t="0" r="r" b="b"/>
              <a:pathLst>
                <a:path w="84" h="83">
                  <a:moveTo>
                    <a:pt x="84" y="41"/>
                  </a:moveTo>
                  <a:lnTo>
                    <a:pt x="84" y="41"/>
                  </a:lnTo>
                  <a:cubicBezTo>
                    <a:pt x="84" y="64"/>
                    <a:pt x="66" y="83"/>
                    <a:pt x="42" y="83"/>
                  </a:cubicBezTo>
                  <a:cubicBezTo>
                    <a:pt x="19" y="83"/>
                    <a:pt x="0" y="64"/>
                    <a:pt x="0" y="41"/>
                  </a:cubicBezTo>
                  <a:cubicBezTo>
                    <a:pt x="0" y="18"/>
                    <a:pt x="19" y="0"/>
                    <a:pt x="42" y="0"/>
                  </a:cubicBezTo>
                  <a:cubicBezTo>
                    <a:pt x="66" y="0"/>
                    <a:pt x="84" y="18"/>
                    <a:pt x="84" y="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10">
              <a:extLst>
                <a:ext uri="{FF2B5EF4-FFF2-40B4-BE49-F238E27FC236}">
                  <a16:creationId xmlns:a16="http://schemas.microsoft.com/office/drawing/2014/main" id="{FEE02721-EA32-5E43-B522-8D3C74873ED2}"/>
                </a:ext>
              </a:extLst>
            </p:cNvPr>
            <p:cNvSpPr>
              <a:spLocks/>
            </p:cNvSpPr>
            <p:nvPr/>
          </p:nvSpPr>
          <p:spPr bwMode="auto">
            <a:xfrm>
              <a:off x="5739026" y="6453086"/>
              <a:ext cx="41167" cy="42343"/>
            </a:xfrm>
            <a:custGeom>
              <a:avLst/>
              <a:gdLst>
                <a:gd name="T0" fmla="*/ 84 w 84"/>
                <a:gd name="T1" fmla="*/ 42 h 85"/>
                <a:gd name="T2" fmla="*/ 84 w 84"/>
                <a:gd name="T3" fmla="*/ 42 h 85"/>
                <a:gd name="T4" fmla="*/ 42 w 84"/>
                <a:gd name="T5" fmla="*/ 85 h 85"/>
                <a:gd name="T6" fmla="*/ 0 w 84"/>
                <a:gd name="T7" fmla="*/ 42 h 85"/>
                <a:gd name="T8" fmla="*/ 42 w 84"/>
                <a:gd name="T9" fmla="*/ 0 h 85"/>
                <a:gd name="T10" fmla="*/ 84 w 84"/>
                <a:gd name="T11" fmla="*/ 42 h 85"/>
              </a:gdLst>
              <a:ahLst/>
              <a:cxnLst>
                <a:cxn ang="0">
                  <a:pos x="T0" y="T1"/>
                </a:cxn>
                <a:cxn ang="0">
                  <a:pos x="T2" y="T3"/>
                </a:cxn>
                <a:cxn ang="0">
                  <a:pos x="T4" y="T5"/>
                </a:cxn>
                <a:cxn ang="0">
                  <a:pos x="T6" y="T7"/>
                </a:cxn>
                <a:cxn ang="0">
                  <a:pos x="T8" y="T9"/>
                </a:cxn>
                <a:cxn ang="0">
                  <a:pos x="T10" y="T11"/>
                </a:cxn>
              </a:cxnLst>
              <a:rect l="0" t="0" r="r" b="b"/>
              <a:pathLst>
                <a:path w="84" h="85">
                  <a:moveTo>
                    <a:pt x="84" y="42"/>
                  </a:moveTo>
                  <a:lnTo>
                    <a:pt x="84" y="42"/>
                  </a:lnTo>
                  <a:cubicBezTo>
                    <a:pt x="84" y="66"/>
                    <a:pt x="65" y="85"/>
                    <a:pt x="42" y="85"/>
                  </a:cubicBezTo>
                  <a:cubicBezTo>
                    <a:pt x="19" y="85"/>
                    <a:pt x="0" y="66"/>
                    <a:pt x="0" y="42"/>
                  </a:cubicBezTo>
                  <a:cubicBezTo>
                    <a:pt x="0" y="19"/>
                    <a:pt x="19" y="0"/>
                    <a:pt x="42" y="0"/>
                  </a:cubicBezTo>
                  <a:cubicBezTo>
                    <a:pt x="65"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11">
              <a:extLst>
                <a:ext uri="{FF2B5EF4-FFF2-40B4-BE49-F238E27FC236}">
                  <a16:creationId xmlns:a16="http://schemas.microsoft.com/office/drawing/2014/main" id="{416F44AB-9CC9-B996-5E8E-2D13E688800A}"/>
                </a:ext>
              </a:extLst>
            </p:cNvPr>
            <p:cNvSpPr>
              <a:spLocks/>
            </p:cNvSpPr>
            <p:nvPr/>
          </p:nvSpPr>
          <p:spPr bwMode="auto">
            <a:xfrm>
              <a:off x="573902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5" y="84"/>
                    <a:pt x="42" y="84"/>
                  </a:cubicBezTo>
                  <a:cubicBezTo>
                    <a:pt x="19" y="84"/>
                    <a:pt x="0" y="65"/>
                    <a:pt x="0" y="42"/>
                  </a:cubicBezTo>
                  <a:cubicBezTo>
                    <a:pt x="0" y="19"/>
                    <a:pt x="19" y="0"/>
                    <a:pt x="42" y="0"/>
                  </a:cubicBezTo>
                  <a:cubicBezTo>
                    <a:pt x="65" y="0"/>
                    <a:pt x="84" y="19"/>
                    <a:pt x="84" y="42"/>
                  </a:cubicBezTo>
                  <a:close/>
                </a:path>
              </a:pathLst>
            </a:custGeom>
            <a:solidFill>
              <a:srgbClr val="2A7D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Freeform 12">
              <a:extLst>
                <a:ext uri="{FF2B5EF4-FFF2-40B4-BE49-F238E27FC236}">
                  <a16:creationId xmlns:a16="http://schemas.microsoft.com/office/drawing/2014/main" id="{98CA720D-A586-7EDE-6A0A-D34157C545FE}"/>
                </a:ext>
              </a:extLst>
            </p:cNvPr>
            <p:cNvSpPr>
              <a:spLocks/>
            </p:cNvSpPr>
            <p:nvPr/>
          </p:nvSpPr>
          <p:spPr bwMode="auto">
            <a:xfrm>
              <a:off x="5797835" y="6321352"/>
              <a:ext cx="187015" cy="172901"/>
            </a:xfrm>
            <a:custGeom>
              <a:avLst/>
              <a:gdLst>
                <a:gd name="T0" fmla="*/ 318 w 384"/>
                <a:gd name="T1" fmla="*/ 256 h 351"/>
                <a:gd name="T2" fmla="*/ 318 w 384"/>
                <a:gd name="T3" fmla="*/ 256 h 351"/>
                <a:gd name="T4" fmla="*/ 316 w 384"/>
                <a:gd name="T5" fmla="*/ 262 h 351"/>
                <a:gd name="T6" fmla="*/ 215 w 384"/>
                <a:gd name="T7" fmla="*/ 351 h 351"/>
                <a:gd name="T8" fmla="*/ 169 w 384"/>
                <a:gd name="T9" fmla="*/ 351 h 351"/>
                <a:gd name="T10" fmla="*/ 66 w 384"/>
                <a:gd name="T11" fmla="*/ 256 h 351"/>
                <a:gd name="T12" fmla="*/ 0 w 384"/>
                <a:gd name="T13" fmla="*/ 0 h 351"/>
                <a:gd name="T14" fmla="*/ 71 w 384"/>
                <a:gd name="T15" fmla="*/ 0 h 351"/>
                <a:gd name="T16" fmla="*/ 135 w 384"/>
                <a:gd name="T17" fmla="*/ 244 h 351"/>
                <a:gd name="T18" fmla="*/ 179 w 384"/>
                <a:gd name="T19" fmla="*/ 287 h 351"/>
                <a:gd name="T20" fmla="*/ 206 w 384"/>
                <a:gd name="T21" fmla="*/ 287 h 351"/>
                <a:gd name="T22" fmla="*/ 251 w 384"/>
                <a:gd name="T23" fmla="*/ 244 h 351"/>
                <a:gd name="T24" fmla="*/ 318 w 384"/>
                <a:gd name="T25" fmla="*/ 193 h 351"/>
                <a:gd name="T26" fmla="*/ 384 w 384"/>
                <a:gd name="T27" fmla="*/ 242 h 351"/>
                <a:gd name="T28" fmla="*/ 384 w 384"/>
                <a:gd name="T29"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51">
                  <a:moveTo>
                    <a:pt x="318" y="256"/>
                  </a:moveTo>
                  <a:lnTo>
                    <a:pt x="318" y="256"/>
                  </a:lnTo>
                  <a:lnTo>
                    <a:pt x="316" y="262"/>
                  </a:lnTo>
                  <a:cubicBezTo>
                    <a:pt x="299" y="321"/>
                    <a:pt x="266" y="351"/>
                    <a:pt x="215" y="351"/>
                  </a:cubicBezTo>
                  <a:lnTo>
                    <a:pt x="169" y="351"/>
                  </a:lnTo>
                  <a:cubicBezTo>
                    <a:pt x="116" y="351"/>
                    <a:pt x="83" y="319"/>
                    <a:pt x="66" y="256"/>
                  </a:cubicBezTo>
                  <a:lnTo>
                    <a:pt x="0" y="0"/>
                  </a:lnTo>
                  <a:lnTo>
                    <a:pt x="71" y="0"/>
                  </a:lnTo>
                  <a:lnTo>
                    <a:pt x="135" y="244"/>
                  </a:lnTo>
                  <a:cubicBezTo>
                    <a:pt x="142" y="273"/>
                    <a:pt x="157" y="287"/>
                    <a:pt x="179" y="287"/>
                  </a:cubicBezTo>
                  <a:lnTo>
                    <a:pt x="206" y="287"/>
                  </a:lnTo>
                  <a:cubicBezTo>
                    <a:pt x="228" y="287"/>
                    <a:pt x="244" y="273"/>
                    <a:pt x="251" y="244"/>
                  </a:cubicBezTo>
                  <a:cubicBezTo>
                    <a:pt x="251" y="244"/>
                    <a:pt x="267" y="193"/>
                    <a:pt x="318" y="193"/>
                  </a:cubicBezTo>
                  <a:cubicBezTo>
                    <a:pt x="318" y="193"/>
                    <a:pt x="367" y="188"/>
                    <a:pt x="384" y="242"/>
                  </a:cubicBezTo>
                  <a:lnTo>
                    <a:pt x="384" y="244"/>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3">
              <a:extLst>
                <a:ext uri="{FF2B5EF4-FFF2-40B4-BE49-F238E27FC236}">
                  <a16:creationId xmlns:a16="http://schemas.microsoft.com/office/drawing/2014/main" id="{8605A85B-E109-630D-880F-D8CCA4988A5A}"/>
                </a:ext>
              </a:extLst>
            </p:cNvPr>
            <p:cNvSpPr>
              <a:spLocks/>
            </p:cNvSpPr>
            <p:nvPr/>
          </p:nvSpPr>
          <p:spPr bwMode="auto">
            <a:xfrm>
              <a:off x="5951917" y="6321352"/>
              <a:ext cx="155257" cy="172901"/>
            </a:xfrm>
            <a:custGeom>
              <a:avLst/>
              <a:gdLst>
                <a:gd name="T0" fmla="*/ 67 w 319"/>
                <a:gd name="T1" fmla="*/ 244 h 351"/>
                <a:gd name="T2" fmla="*/ 67 w 319"/>
                <a:gd name="T3" fmla="*/ 244 h 351"/>
                <a:gd name="T4" fmla="*/ 113 w 319"/>
                <a:gd name="T5" fmla="*/ 287 h 351"/>
                <a:gd name="T6" fmla="*/ 140 w 319"/>
                <a:gd name="T7" fmla="*/ 287 h 351"/>
                <a:gd name="T8" fmla="*/ 185 w 319"/>
                <a:gd name="T9" fmla="*/ 244 h 351"/>
                <a:gd name="T10" fmla="*/ 248 w 319"/>
                <a:gd name="T11" fmla="*/ 0 h 351"/>
                <a:gd name="T12" fmla="*/ 319 w 319"/>
                <a:gd name="T13" fmla="*/ 0 h 351"/>
                <a:gd name="T14" fmla="*/ 252 w 319"/>
                <a:gd name="T15" fmla="*/ 256 h 351"/>
                <a:gd name="T16" fmla="*/ 149 w 319"/>
                <a:gd name="T17" fmla="*/ 351 h 351"/>
                <a:gd name="T18" fmla="*/ 103 w 319"/>
                <a:gd name="T19" fmla="*/ 351 h 351"/>
                <a:gd name="T20" fmla="*/ 0 w 319"/>
                <a:gd name="T21" fmla="*/ 256 h 351"/>
                <a:gd name="T22" fmla="*/ 67 w 319"/>
                <a:gd name="T23"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51">
                  <a:moveTo>
                    <a:pt x="67" y="244"/>
                  </a:moveTo>
                  <a:lnTo>
                    <a:pt x="67" y="244"/>
                  </a:lnTo>
                  <a:cubicBezTo>
                    <a:pt x="74" y="272"/>
                    <a:pt x="91" y="287"/>
                    <a:pt x="113" y="287"/>
                  </a:cubicBezTo>
                  <a:lnTo>
                    <a:pt x="140" y="287"/>
                  </a:lnTo>
                  <a:cubicBezTo>
                    <a:pt x="162" y="287"/>
                    <a:pt x="178" y="273"/>
                    <a:pt x="185" y="244"/>
                  </a:cubicBezTo>
                  <a:lnTo>
                    <a:pt x="248" y="0"/>
                  </a:lnTo>
                  <a:lnTo>
                    <a:pt x="319" y="0"/>
                  </a:lnTo>
                  <a:lnTo>
                    <a:pt x="252" y="256"/>
                  </a:lnTo>
                  <a:cubicBezTo>
                    <a:pt x="236" y="319"/>
                    <a:pt x="202" y="351"/>
                    <a:pt x="149" y="351"/>
                  </a:cubicBezTo>
                  <a:lnTo>
                    <a:pt x="103" y="351"/>
                  </a:lnTo>
                  <a:cubicBezTo>
                    <a:pt x="51" y="351"/>
                    <a:pt x="17" y="319"/>
                    <a:pt x="0" y="256"/>
                  </a:cubicBezTo>
                  <a:lnTo>
                    <a:pt x="67" y="24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4">
              <a:extLst>
                <a:ext uri="{FF2B5EF4-FFF2-40B4-BE49-F238E27FC236}">
                  <a16:creationId xmlns:a16="http://schemas.microsoft.com/office/drawing/2014/main" id="{DDA86686-14D0-2EB5-8EF6-6CC9E1A73FE4}"/>
                </a:ext>
              </a:extLst>
            </p:cNvPr>
            <p:cNvSpPr>
              <a:spLocks noEditPoints="1"/>
            </p:cNvSpPr>
            <p:nvPr/>
          </p:nvSpPr>
          <p:spPr bwMode="auto">
            <a:xfrm>
              <a:off x="5428511" y="6321352"/>
              <a:ext cx="207010" cy="174076"/>
            </a:xfrm>
            <a:custGeom>
              <a:avLst/>
              <a:gdLst>
                <a:gd name="T0" fmla="*/ 360 w 426"/>
                <a:gd name="T1" fmla="*/ 94 h 353"/>
                <a:gd name="T2" fmla="*/ 360 w 426"/>
                <a:gd name="T3" fmla="*/ 94 h 353"/>
                <a:gd name="T4" fmla="*/ 349 w 426"/>
                <a:gd name="T5" fmla="*/ 72 h 353"/>
                <a:gd name="T6" fmla="*/ 324 w 426"/>
                <a:gd name="T7" fmla="*/ 62 h 353"/>
                <a:gd name="T8" fmla="*/ 65 w 426"/>
                <a:gd name="T9" fmla="*/ 62 h 353"/>
                <a:gd name="T10" fmla="*/ 65 w 426"/>
                <a:gd name="T11" fmla="*/ 289 h 353"/>
                <a:gd name="T12" fmla="*/ 324 w 426"/>
                <a:gd name="T13" fmla="*/ 289 h 353"/>
                <a:gd name="T14" fmla="*/ 360 w 426"/>
                <a:gd name="T15" fmla="*/ 257 h 353"/>
                <a:gd name="T16" fmla="*/ 360 w 426"/>
                <a:gd name="T17" fmla="*/ 94 h 353"/>
                <a:gd name="T18" fmla="*/ 397 w 426"/>
                <a:gd name="T19" fmla="*/ 326 h 353"/>
                <a:gd name="T20" fmla="*/ 397 w 426"/>
                <a:gd name="T21" fmla="*/ 326 h 353"/>
                <a:gd name="T22" fmla="*/ 324 w 426"/>
                <a:gd name="T23" fmla="*/ 353 h 353"/>
                <a:gd name="T24" fmla="*/ 0 w 426"/>
                <a:gd name="T25" fmla="*/ 353 h 353"/>
                <a:gd name="T26" fmla="*/ 0 w 426"/>
                <a:gd name="T27" fmla="*/ 0 h 353"/>
                <a:gd name="T28" fmla="*/ 324 w 426"/>
                <a:gd name="T29" fmla="*/ 0 h 353"/>
                <a:gd name="T30" fmla="*/ 395 w 426"/>
                <a:gd name="T31" fmla="*/ 27 h 353"/>
                <a:gd name="T32" fmla="*/ 426 w 426"/>
                <a:gd name="T33" fmla="*/ 94 h 353"/>
                <a:gd name="T34" fmla="*/ 426 w 426"/>
                <a:gd name="T35" fmla="*/ 257 h 353"/>
                <a:gd name="T36" fmla="*/ 397 w 426"/>
                <a:gd name="T37"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6" h="353">
                  <a:moveTo>
                    <a:pt x="360" y="94"/>
                  </a:moveTo>
                  <a:lnTo>
                    <a:pt x="360" y="94"/>
                  </a:lnTo>
                  <a:cubicBezTo>
                    <a:pt x="360" y="86"/>
                    <a:pt x="357" y="79"/>
                    <a:pt x="349" y="72"/>
                  </a:cubicBezTo>
                  <a:cubicBezTo>
                    <a:pt x="341" y="65"/>
                    <a:pt x="333" y="62"/>
                    <a:pt x="324" y="62"/>
                  </a:cubicBezTo>
                  <a:lnTo>
                    <a:pt x="65" y="62"/>
                  </a:lnTo>
                  <a:lnTo>
                    <a:pt x="65" y="289"/>
                  </a:lnTo>
                  <a:lnTo>
                    <a:pt x="324" y="289"/>
                  </a:lnTo>
                  <a:cubicBezTo>
                    <a:pt x="348" y="289"/>
                    <a:pt x="360" y="279"/>
                    <a:pt x="360" y="257"/>
                  </a:cubicBezTo>
                  <a:lnTo>
                    <a:pt x="360" y="94"/>
                  </a:lnTo>
                  <a:close/>
                  <a:moveTo>
                    <a:pt x="397" y="326"/>
                  </a:moveTo>
                  <a:lnTo>
                    <a:pt x="397" y="326"/>
                  </a:lnTo>
                  <a:cubicBezTo>
                    <a:pt x="377" y="344"/>
                    <a:pt x="353" y="353"/>
                    <a:pt x="324" y="353"/>
                  </a:cubicBezTo>
                  <a:lnTo>
                    <a:pt x="0" y="353"/>
                  </a:lnTo>
                  <a:lnTo>
                    <a:pt x="0" y="0"/>
                  </a:lnTo>
                  <a:lnTo>
                    <a:pt x="324" y="0"/>
                  </a:lnTo>
                  <a:cubicBezTo>
                    <a:pt x="351" y="0"/>
                    <a:pt x="374" y="8"/>
                    <a:pt x="395" y="27"/>
                  </a:cubicBezTo>
                  <a:cubicBezTo>
                    <a:pt x="416" y="46"/>
                    <a:pt x="426" y="68"/>
                    <a:pt x="426" y="94"/>
                  </a:cubicBezTo>
                  <a:lnTo>
                    <a:pt x="426" y="257"/>
                  </a:lnTo>
                  <a:cubicBezTo>
                    <a:pt x="426" y="285"/>
                    <a:pt x="417" y="308"/>
                    <a:pt x="397" y="3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1554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ines 5">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C6606-6493-2BDA-9975-E7E15C4C99C1}"/>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flipH="1">
            <a:off x="-2" y="-1"/>
            <a:ext cx="12192001" cy="6858001"/>
          </a:xfrm>
          <a:prstGeom prst="rect">
            <a:avLst/>
          </a:prstGeom>
        </p:spPr>
      </p:pic>
      <p:sp>
        <p:nvSpPr>
          <p:cNvPr id="17" name="Title 1">
            <a:extLst>
              <a:ext uri="{FF2B5EF4-FFF2-40B4-BE49-F238E27FC236}">
                <a16:creationId xmlns:a16="http://schemas.microsoft.com/office/drawing/2014/main" id="{516F0134-E707-40E6-B934-346CCE334ABA}"/>
              </a:ext>
            </a:extLst>
          </p:cNvPr>
          <p:cNvSpPr>
            <a:spLocks noGrp="1"/>
          </p:cNvSpPr>
          <p:nvPr>
            <p:ph type="title" hasCustomPrompt="1"/>
          </p:nvPr>
        </p:nvSpPr>
        <p:spPr>
          <a:xfrm>
            <a:off x="457094" y="640080"/>
            <a:ext cx="11362650" cy="492443"/>
          </a:xfrm>
          <a:prstGeom prst="rect">
            <a:avLst/>
          </a:prstGeom>
        </p:spPr>
        <p:txBody>
          <a:bodyPr wrap="square" lIns="0" tIns="0" rIns="0" bIns="0" anchor="t" anchorCtr="0">
            <a:spAutoFit/>
          </a:bodyPr>
          <a:lstStyle>
            <a:lvl1pPr>
              <a:defRPr lang="en-US" sz="3200" b="1" spc="300" baseline="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a:lnSpc>
                <a:spcPct val="100000"/>
              </a:lnSpc>
            </a:pPr>
            <a:r>
              <a:rPr lang="en-US"/>
              <a:t>THIS IS A TITLE FOR YOUR SLIDE</a:t>
            </a:r>
          </a:p>
        </p:txBody>
      </p:sp>
      <p:sp>
        <p:nvSpPr>
          <p:cNvPr id="7" name="Text Placeholder 9">
            <a:extLst>
              <a:ext uri="{FF2B5EF4-FFF2-40B4-BE49-F238E27FC236}">
                <a16:creationId xmlns:a16="http://schemas.microsoft.com/office/drawing/2014/main" id="{02C7A69A-F65D-8894-8D3B-986A2BE2A54C}"/>
              </a:ext>
            </a:extLst>
          </p:cNvPr>
          <p:cNvSpPr>
            <a:spLocks noGrp="1"/>
          </p:cNvSpPr>
          <p:nvPr>
            <p:ph type="body" sz="quarter" idx="14" hasCustomPrompt="1"/>
          </p:nvPr>
        </p:nvSpPr>
        <p:spPr>
          <a:xfrm>
            <a:off x="457093" y="365760"/>
            <a:ext cx="11362651" cy="249299"/>
          </a:xfrm>
          <a:prstGeom prst="rect">
            <a:avLst/>
          </a:prstGeom>
        </p:spPr>
        <p:txBody>
          <a:bodyPr wrap="square" lIns="0" tIns="0" rIns="0" bIns="0" anchor="t" anchorCtr="0">
            <a:spAutoFit/>
          </a:bodyPr>
          <a:lstStyle>
            <a:lvl1pPr>
              <a:defRPr lang="en-US" sz="1800" b="1" spc="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a:spcBef>
                <a:spcPct val="0"/>
              </a:spcBef>
              <a:buNone/>
            </a:pPr>
            <a:r>
              <a:rPr lang="en-US"/>
              <a:t>SMALL HEADER</a:t>
            </a:r>
          </a:p>
        </p:txBody>
      </p:sp>
      <p:sp>
        <p:nvSpPr>
          <p:cNvPr id="6" name="Slide Number Placeholder 2">
            <a:extLst>
              <a:ext uri="{FF2B5EF4-FFF2-40B4-BE49-F238E27FC236}">
                <a16:creationId xmlns:a16="http://schemas.microsoft.com/office/drawing/2014/main" id="{857D9526-C48D-74F3-362A-FC3E064C91B3}"/>
              </a:ext>
            </a:extLst>
          </p:cNvPr>
          <p:cNvSpPr txBox="1">
            <a:spLocks/>
          </p:cNvSpPr>
          <p:nvPr userDrawn="1"/>
        </p:nvSpPr>
        <p:spPr>
          <a:xfrm>
            <a:off x="290043" y="6513406"/>
            <a:ext cx="131446" cy="138499"/>
          </a:xfrm>
          <a:prstGeom prst="rect">
            <a:avLst/>
          </a:prstGeom>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4761E-D847-45BA-9800-73CA03969F49}" type="slidenum">
              <a:rPr lang="en-US" sz="900" smtClean="0">
                <a:solidFill>
                  <a:schemeClr val="bg1">
                    <a:lumMod val="95000"/>
                  </a:schemeClr>
                </a:solidFill>
                <a:latin typeface="+mj-lt"/>
              </a:rPr>
              <a:pPr algn="ctr"/>
              <a:t>‹#›</a:t>
            </a:fld>
            <a:endParaRPr lang="en-US" sz="900">
              <a:solidFill>
                <a:schemeClr val="bg1">
                  <a:lumMod val="95000"/>
                </a:schemeClr>
              </a:solidFill>
              <a:latin typeface="+mj-lt"/>
            </a:endParaRPr>
          </a:p>
        </p:txBody>
      </p:sp>
      <p:grpSp>
        <p:nvGrpSpPr>
          <p:cNvPr id="2" name="Group 1">
            <a:extLst>
              <a:ext uri="{FF2B5EF4-FFF2-40B4-BE49-F238E27FC236}">
                <a16:creationId xmlns:a16="http://schemas.microsoft.com/office/drawing/2014/main" id="{008136DC-A662-AF44-E86F-1FC3D8009660}"/>
              </a:ext>
            </a:extLst>
          </p:cNvPr>
          <p:cNvGrpSpPr>
            <a:grpSpLocks noChangeAspect="1"/>
          </p:cNvGrpSpPr>
          <p:nvPr userDrawn="1"/>
        </p:nvGrpSpPr>
        <p:grpSpPr>
          <a:xfrm>
            <a:off x="10928995" y="6514106"/>
            <a:ext cx="1103287" cy="143865"/>
            <a:chOff x="5428511" y="6321352"/>
            <a:chExt cx="1334978" cy="174077"/>
          </a:xfrm>
        </p:grpSpPr>
        <p:sp>
          <p:nvSpPr>
            <p:cNvPr id="3" name="Freeform 5">
              <a:extLst>
                <a:ext uri="{FF2B5EF4-FFF2-40B4-BE49-F238E27FC236}">
                  <a16:creationId xmlns:a16="http://schemas.microsoft.com/office/drawing/2014/main" id="{EFC17192-E533-782F-DEFC-AA6E2DE41524}"/>
                </a:ext>
              </a:extLst>
            </p:cNvPr>
            <p:cNvSpPr>
              <a:spLocks/>
            </p:cNvSpPr>
            <p:nvPr/>
          </p:nvSpPr>
          <p:spPr bwMode="auto">
            <a:xfrm>
              <a:off x="6127169" y="6321352"/>
              <a:ext cx="201129" cy="174076"/>
            </a:xfrm>
            <a:custGeom>
              <a:avLst/>
              <a:gdLst>
                <a:gd name="T0" fmla="*/ 385 w 414"/>
                <a:gd name="T1" fmla="*/ 325 h 352"/>
                <a:gd name="T2" fmla="*/ 385 w 414"/>
                <a:gd name="T3" fmla="*/ 325 h 352"/>
                <a:gd name="T4" fmla="*/ 311 w 414"/>
                <a:gd name="T5" fmla="*/ 352 h 352"/>
                <a:gd name="T6" fmla="*/ 103 w 414"/>
                <a:gd name="T7" fmla="*/ 352 h 352"/>
                <a:gd name="T8" fmla="*/ 30 w 414"/>
                <a:gd name="T9" fmla="*/ 325 h 352"/>
                <a:gd name="T10" fmla="*/ 0 w 414"/>
                <a:gd name="T11" fmla="*/ 257 h 352"/>
                <a:gd name="T12" fmla="*/ 0 w 414"/>
                <a:gd name="T13" fmla="*/ 240 h 352"/>
                <a:gd name="T14" fmla="*/ 31 w 414"/>
                <a:gd name="T15" fmla="*/ 173 h 352"/>
                <a:gd name="T16" fmla="*/ 103 w 414"/>
                <a:gd name="T17" fmla="*/ 145 h 352"/>
                <a:gd name="T18" fmla="*/ 236 w 414"/>
                <a:gd name="T19" fmla="*/ 145 h 352"/>
                <a:gd name="T20" fmla="*/ 236 w 414"/>
                <a:gd name="T21" fmla="*/ 208 h 352"/>
                <a:gd name="T22" fmla="*/ 103 w 414"/>
                <a:gd name="T23" fmla="*/ 208 h 352"/>
                <a:gd name="T24" fmla="*/ 78 w 414"/>
                <a:gd name="T25" fmla="*/ 217 h 352"/>
                <a:gd name="T26" fmla="*/ 66 w 414"/>
                <a:gd name="T27" fmla="*/ 240 h 352"/>
                <a:gd name="T28" fmla="*/ 66 w 414"/>
                <a:gd name="T29" fmla="*/ 257 h 352"/>
                <a:gd name="T30" fmla="*/ 103 w 414"/>
                <a:gd name="T31" fmla="*/ 288 h 352"/>
                <a:gd name="T32" fmla="*/ 311 w 414"/>
                <a:gd name="T33" fmla="*/ 288 h 352"/>
                <a:gd name="T34" fmla="*/ 348 w 414"/>
                <a:gd name="T35" fmla="*/ 257 h 352"/>
                <a:gd name="T36" fmla="*/ 348 w 414"/>
                <a:gd name="T37" fmla="*/ 94 h 352"/>
                <a:gd name="T38" fmla="*/ 337 w 414"/>
                <a:gd name="T39" fmla="*/ 72 h 352"/>
                <a:gd name="T40" fmla="*/ 311 w 414"/>
                <a:gd name="T41" fmla="*/ 62 h 352"/>
                <a:gd name="T42" fmla="*/ 6 w 414"/>
                <a:gd name="T43" fmla="*/ 62 h 352"/>
                <a:gd name="T44" fmla="*/ 6 w 414"/>
                <a:gd name="T45" fmla="*/ 0 h 352"/>
                <a:gd name="T46" fmla="*/ 311 w 414"/>
                <a:gd name="T47" fmla="*/ 0 h 352"/>
                <a:gd name="T48" fmla="*/ 383 w 414"/>
                <a:gd name="T49" fmla="*/ 27 h 352"/>
                <a:gd name="T50" fmla="*/ 414 w 414"/>
                <a:gd name="T51" fmla="*/ 94 h 352"/>
                <a:gd name="T52" fmla="*/ 414 w 414"/>
                <a:gd name="T53" fmla="*/ 257 h 352"/>
                <a:gd name="T54" fmla="*/ 385 w 414"/>
                <a:gd name="T55" fmla="*/ 32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352">
                  <a:moveTo>
                    <a:pt x="385" y="325"/>
                  </a:moveTo>
                  <a:lnTo>
                    <a:pt x="385" y="325"/>
                  </a:lnTo>
                  <a:cubicBezTo>
                    <a:pt x="365" y="343"/>
                    <a:pt x="340" y="352"/>
                    <a:pt x="311" y="352"/>
                  </a:cubicBezTo>
                  <a:lnTo>
                    <a:pt x="103" y="352"/>
                  </a:lnTo>
                  <a:cubicBezTo>
                    <a:pt x="74" y="352"/>
                    <a:pt x="50" y="343"/>
                    <a:pt x="30" y="325"/>
                  </a:cubicBezTo>
                  <a:cubicBezTo>
                    <a:pt x="10" y="308"/>
                    <a:pt x="0" y="285"/>
                    <a:pt x="0" y="257"/>
                  </a:cubicBezTo>
                  <a:lnTo>
                    <a:pt x="0" y="240"/>
                  </a:lnTo>
                  <a:cubicBezTo>
                    <a:pt x="0" y="213"/>
                    <a:pt x="10" y="191"/>
                    <a:pt x="31" y="173"/>
                  </a:cubicBezTo>
                  <a:cubicBezTo>
                    <a:pt x="52" y="154"/>
                    <a:pt x="76" y="145"/>
                    <a:pt x="103" y="145"/>
                  </a:cubicBezTo>
                  <a:lnTo>
                    <a:pt x="236" y="145"/>
                  </a:lnTo>
                  <a:lnTo>
                    <a:pt x="236" y="208"/>
                  </a:lnTo>
                  <a:lnTo>
                    <a:pt x="103" y="208"/>
                  </a:lnTo>
                  <a:cubicBezTo>
                    <a:pt x="94" y="208"/>
                    <a:pt x="86" y="211"/>
                    <a:pt x="78" y="217"/>
                  </a:cubicBezTo>
                  <a:cubicBezTo>
                    <a:pt x="70" y="224"/>
                    <a:pt x="66" y="231"/>
                    <a:pt x="66" y="240"/>
                  </a:cubicBezTo>
                  <a:lnTo>
                    <a:pt x="66" y="257"/>
                  </a:lnTo>
                  <a:cubicBezTo>
                    <a:pt x="66" y="278"/>
                    <a:pt x="79" y="288"/>
                    <a:pt x="103" y="288"/>
                  </a:cubicBezTo>
                  <a:lnTo>
                    <a:pt x="311" y="288"/>
                  </a:lnTo>
                  <a:cubicBezTo>
                    <a:pt x="336" y="288"/>
                    <a:pt x="348" y="278"/>
                    <a:pt x="348" y="257"/>
                  </a:cubicBezTo>
                  <a:lnTo>
                    <a:pt x="348" y="94"/>
                  </a:lnTo>
                  <a:cubicBezTo>
                    <a:pt x="348" y="86"/>
                    <a:pt x="345" y="79"/>
                    <a:pt x="337" y="72"/>
                  </a:cubicBezTo>
                  <a:cubicBezTo>
                    <a:pt x="329" y="65"/>
                    <a:pt x="320" y="62"/>
                    <a:pt x="311" y="62"/>
                  </a:cubicBezTo>
                  <a:lnTo>
                    <a:pt x="6" y="62"/>
                  </a:lnTo>
                  <a:lnTo>
                    <a:pt x="6" y="0"/>
                  </a:lnTo>
                  <a:lnTo>
                    <a:pt x="311" y="0"/>
                  </a:lnTo>
                  <a:cubicBezTo>
                    <a:pt x="339" y="0"/>
                    <a:pt x="362" y="8"/>
                    <a:pt x="383" y="27"/>
                  </a:cubicBezTo>
                  <a:cubicBezTo>
                    <a:pt x="404" y="46"/>
                    <a:pt x="414" y="68"/>
                    <a:pt x="414" y="94"/>
                  </a:cubicBezTo>
                  <a:lnTo>
                    <a:pt x="414" y="257"/>
                  </a:lnTo>
                  <a:cubicBezTo>
                    <a:pt x="414" y="285"/>
                    <a:pt x="405" y="308"/>
                    <a:pt x="385" y="3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Freeform 6">
              <a:extLst>
                <a:ext uri="{FF2B5EF4-FFF2-40B4-BE49-F238E27FC236}">
                  <a16:creationId xmlns:a16="http://schemas.microsoft.com/office/drawing/2014/main" id="{8F90EAFD-D49B-8B6B-5CA8-BFA9CDC5C6D8}"/>
                </a:ext>
              </a:extLst>
            </p:cNvPr>
            <p:cNvSpPr>
              <a:spLocks noChangeAspect="1"/>
            </p:cNvSpPr>
            <p:nvPr/>
          </p:nvSpPr>
          <p:spPr bwMode="auto">
            <a:xfrm>
              <a:off x="6342412" y="6321352"/>
              <a:ext cx="208186" cy="174076"/>
            </a:xfrm>
            <a:custGeom>
              <a:avLst/>
              <a:gdLst>
                <a:gd name="T0" fmla="*/ 362 w 429"/>
                <a:gd name="T1" fmla="*/ 257 h 352"/>
                <a:gd name="T2" fmla="*/ 362 w 429"/>
                <a:gd name="T3" fmla="*/ 257 h 352"/>
                <a:gd name="T4" fmla="*/ 259 w 429"/>
                <a:gd name="T5" fmla="*/ 352 h 352"/>
                <a:gd name="T6" fmla="*/ 169 w 429"/>
                <a:gd name="T7" fmla="*/ 352 h 352"/>
                <a:gd name="T8" fmla="*/ 66 w 429"/>
                <a:gd name="T9" fmla="*/ 257 h 352"/>
                <a:gd name="T10" fmla="*/ 0 w 429"/>
                <a:gd name="T11" fmla="*/ 0 h 352"/>
                <a:gd name="T12" fmla="*/ 71 w 429"/>
                <a:gd name="T13" fmla="*/ 0 h 352"/>
                <a:gd name="T14" fmla="*/ 135 w 429"/>
                <a:gd name="T15" fmla="*/ 245 h 352"/>
                <a:gd name="T16" fmla="*/ 179 w 429"/>
                <a:gd name="T17" fmla="*/ 288 h 352"/>
                <a:gd name="T18" fmla="*/ 249 w 429"/>
                <a:gd name="T19" fmla="*/ 288 h 352"/>
                <a:gd name="T20" fmla="*/ 295 w 429"/>
                <a:gd name="T21" fmla="*/ 245 h 352"/>
                <a:gd name="T22" fmla="*/ 358 w 429"/>
                <a:gd name="T23" fmla="*/ 0 h 352"/>
                <a:gd name="T24" fmla="*/ 429 w 429"/>
                <a:gd name="T25" fmla="*/ 0 h 352"/>
                <a:gd name="T26" fmla="*/ 362 w 429"/>
                <a:gd name="T27" fmla="*/ 2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9" h="352">
                  <a:moveTo>
                    <a:pt x="362" y="257"/>
                  </a:moveTo>
                  <a:lnTo>
                    <a:pt x="362" y="257"/>
                  </a:lnTo>
                  <a:cubicBezTo>
                    <a:pt x="346" y="321"/>
                    <a:pt x="312" y="352"/>
                    <a:pt x="259" y="352"/>
                  </a:cubicBezTo>
                  <a:lnTo>
                    <a:pt x="169" y="352"/>
                  </a:lnTo>
                  <a:cubicBezTo>
                    <a:pt x="116" y="352"/>
                    <a:pt x="82" y="321"/>
                    <a:pt x="66" y="257"/>
                  </a:cubicBezTo>
                  <a:lnTo>
                    <a:pt x="0" y="0"/>
                  </a:lnTo>
                  <a:lnTo>
                    <a:pt x="71" y="0"/>
                  </a:lnTo>
                  <a:lnTo>
                    <a:pt x="135" y="245"/>
                  </a:lnTo>
                  <a:cubicBezTo>
                    <a:pt x="142" y="274"/>
                    <a:pt x="157" y="288"/>
                    <a:pt x="179" y="288"/>
                  </a:cubicBezTo>
                  <a:lnTo>
                    <a:pt x="249" y="288"/>
                  </a:lnTo>
                  <a:cubicBezTo>
                    <a:pt x="272" y="288"/>
                    <a:pt x="287" y="274"/>
                    <a:pt x="295" y="245"/>
                  </a:cubicBezTo>
                  <a:lnTo>
                    <a:pt x="358" y="0"/>
                  </a:lnTo>
                  <a:lnTo>
                    <a:pt x="429" y="0"/>
                  </a:lnTo>
                  <a:lnTo>
                    <a:pt x="362" y="2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7">
              <a:extLst>
                <a:ext uri="{FF2B5EF4-FFF2-40B4-BE49-F238E27FC236}">
                  <a16:creationId xmlns:a16="http://schemas.microsoft.com/office/drawing/2014/main" id="{6970E067-031B-20C2-DC8A-87F9F0A9530D}"/>
                </a:ext>
              </a:extLst>
            </p:cNvPr>
            <p:cNvSpPr>
              <a:spLocks/>
            </p:cNvSpPr>
            <p:nvPr/>
          </p:nvSpPr>
          <p:spPr bwMode="auto">
            <a:xfrm>
              <a:off x="6562360" y="6321352"/>
              <a:ext cx="201129" cy="174076"/>
            </a:xfrm>
            <a:custGeom>
              <a:avLst/>
              <a:gdLst>
                <a:gd name="T0" fmla="*/ 383 w 415"/>
                <a:gd name="T1" fmla="*/ 179 h 352"/>
                <a:gd name="T2" fmla="*/ 383 w 415"/>
                <a:gd name="T3" fmla="*/ 179 h 352"/>
                <a:gd name="T4" fmla="*/ 312 w 415"/>
                <a:gd name="T5" fmla="*/ 207 h 352"/>
                <a:gd name="T6" fmla="*/ 179 w 415"/>
                <a:gd name="T7" fmla="*/ 207 h 352"/>
                <a:gd name="T8" fmla="*/ 179 w 415"/>
                <a:gd name="T9" fmla="*/ 143 h 352"/>
                <a:gd name="T10" fmla="*/ 312 w 415"/>
                <a:gd name="T11" fmla="*/ 143 h 352"/>
                <a:gd name="T12" fmla="*/ 336 w 415"/>
                <a:gd name="T13" fmla="*/ 134 h 352"/>
                <a:gd name="T14" fmla="*/ 348 w 415"/>
                <a:gd name="T15" fmla="*/ 111 h 352"/>
                <a:gd name="T16" fmla="*/ 348 w 415"/>
                <a:gd name="T17" fmla="*/ 94 h 352"/>
                <a:gd name="T18" fmla="*/ 312 w 415"/>
                <a:gd name="T19" fmla="*/ 62 h 352"/>
                <a:gd name="T20" fmla="*/ 103 w 415"/>
                <a:gd name="T21" fmla="*/ 62 h 352"/>
                <a:gd name="T22" fmla="*/ 66 w 415"/>
                <a:gd name="T23" fmla="*/ 94 h 352"/>
                <a:gd name="T24" fmla="*/ 66 w 415"/>
                <a:gd name="T25" fmla="*/ 256 h 352"/>
                <a:gd name="T26" fmla="*/ 78 w 415"/>
                <a:gd name="T27" fmla="*/ 279 h 352"/>
                <a:gd name="T28" fmla="*/ 103 w 415"/>
                <a:gd name="T29" fmla="*/ 288 h 352"/>
                <a:gd name="T30" fmla="*/ 409 w 415"/>
                <a:gd name="T31" fmla="*/ 288 h 352"/>
                <a:gd name="T32" fmla="*/ 409 w 415"/>
                <a:gd name="T33" fmla="*/ 352 h 352"/>
                <a:gd name="T34" fmla="*/ 103 w 415"/>
                <a:gd name="T35" fmla="*/ 352 h 352"/>
                <a:gd name="T36" fmla="*/ 31 w 415"/>
                <a:gd name="T37" fmla="*/ 324 h 352"/>
                <a:gd name="T38" fmla="*/ 0 w 415"/>
                <a:gd name="T39" fmla="*/ 256 h 352"/>
                <a:gd name="T40" fmla="*/ 0 w 415"/>
                <a:gd name="T41" fmla="*/ 94 h 352"/>
                <a:gd name="T42" fmla="*/ 30 w 415"/>
                <a:gd name="T43" fmla="*/ 26 h 352"/>
                <a:gd name="T44" fmla="*/ 103 w 415"/>
                <a:gd name="T45" fmla="*/ 0 h 352"/>
                <a:gd name="T46" fmla="*/ 312 w 415"/>
                <a:gd name="T47" fmla="*/ 0 h 352"/>
                <a:gd name="T48" fmla="*/ 385 w 415"/>
                <a:gd name="T49" fmla="*/ 25 h 352"/>
                <a:gd name="T50" fmla="*/ 415 w 415"/>
                <a:gd name="T51" fmla="*/ 94 h 352"/>
                <a:gd name="T52" fmla="*/ 415 w 415"/>
                <a:gd name="T53" fmla="*/ 111 h 352"/>
                <a:gd name="T54" fmla="*/ 383 w 415"/>
                <a:gd name="T55" fmla="*/ 17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352">
                  <a:moveTo>
                    <a:pt x="383" y="179"/>
                  </a:moveTo>
                  <a:lnTo>
                    <a:pt x="383" y="179"/>
                  </a:lnTo>
                  <a:cubicBezTo>
                    <a:pt x="362" y="197"/>
                    <a:pt x="339" y="207"/>
                    <a:pt x="312" y="207"/>
                  </a:cubicBezTo>
                  <a:lnTo>
                    <a:pt x="179" y="207"/>
                  </a:lnTo>
                  <a:lnTo>
                    <a:pt x="179" y="143"/>
                  </a:lnTo>
                  <a:lnTo>
                    <a:pt x="312" y="143"/>
                  </a:lnTo>
                  <a:cubicBezTo>
                    <a:pt x="320" y="143"/>
                    <a:pt x="328" y="140"/>
                    <a:pt x="336" y="134"/>
                  </a:cubicBezTo>
                  <a:cubicBezTo>
                    <a:pt x="344" y="127"/>
                    <a:pt x="348" y="120"/>
                    <a:pt x="348" y="111"/>
                  </a:cubicBezTo>
                  <a:lnTo>
                    <a:pt x="348" y="94"/>
                  </a:lnTo>
                  <a:cubicBezTo>
                    <a:pt x="348" y="73"/>
                    <a:pt x="336" y="62"/>
                    <a:pt x="312" y="62"/>
                  </a:cubicBezTo>
                  <a:lnTo>
                    <a:pt x="103" y="62"/>
                  </a:lnTo>
                  <a:cubicBezTo>
                    <a:pt x="78" y="62"/>
                    <a:pt x="66" y="73"/>
                    <a:pt x="66" y="94"/>
                  </a:cubicBezTo>
                  <a:lnTo>
                    <a:pt x="66" y="256"/>
                  </a:lnTo>
                  <a:cubicBezTo>
                    <a:pt x="66" y="265"/>
                    <a:pt x="70" y="273"/>
                    <a:pt x="78" y="279"/>
                  </a:cubicBezTo>
                  <a:cubicBezTo>
                    <a:pt x="86" y="285"/>
                    <a:pt x="94" y="288"/>
                    <a:pt x="103" y="288"/>
                  </a:cubicBezTo>
                  <a:lnTo>
                    <a:pt x="409" y="288"/>
                  </a:lnTo>
                  <a:lnTo>
                    <a:pt x="409" y="352"/>
                  </a:lnTo>
                  <a:lnTo>
                    <a:pt x="103" y="352"/>
                  </a:lnTo>
                  <a:cubicBezTo>
                    <a:pt x="76" y="352"/>
                    <a:pt x="52" y="342"/>
                    <a:pt x="31" y="324"/>
                  </a:cubicBezTo>
                  <a:cubicBezTo>
                    <a:pt x="10" y="305"/>
                    <a:pt x="0" y="283"/>
                    <a:pt x="0" y="256"/>
                  </a:cubicBezTo>
                  <a:lnTo>
                    <a:pt x="0" y="94"/>
                  </a:lnTo>
                  <a:cubicBezTo>
                    <a:pt x="0" y="66"/>
                    <a:pt x="10" y="43"/>
                    <a:pt x="30" y="26"/>
                  </a:cubicBezTo>
                  <a:cubicBezTo>
                    <a:pt x="50" y="8"/>
                    <a:pt x="74" y="0"/>
                    <a:pt x="103" y="0"/>
                  </a:cubicBezTo>
                  <a:lnTo>
                    <a:pt x="312" y="0"/>
                  </a:lnTo>
                  <a:cubicBezTo>
                    <a:pt x="340" y="0"/>
                    <a:pt x="365" y="8"/>
                    <a:pt x="385" y="25"/>
                  </a:cubicBezTo>
                  <a:cubicBezTo>
                    <a:pt x="405" y="43"/>
                    <a:pt x="415" y="66"/>
                    <a:pt x="415" y="94"/>
                  </a:cubicBezTo>
                  <a:lnTo>
                    <a:pt x="415" y="111"/>
                  </a:lnTo>
                  <a:cubicBezTo>
                    <a:pt x="415" y="137"/>
                    <a:pt x="405" y="160"/>
                    <a:pt x="383" y="17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8">
              <a:extLst>
                <a:ext uri="{FF2B5EF4-FFF2-40B4-BE49-F238E27FC236}">
                  <a16:creationId xmlns:a16="http://schemas.microsoft.com/office/drawing/2014/main" id="{7AB7D5E3-88D3-94A9-C3F0-E8F6019F0695}"/>
                </a:ext>
              </a:extLst>
            </p:cNvPr>
            <p:cNvSpPr>
              <a:spLocks/>
            </p:cNvSpPr>
            <p:nvPr/>
          </p:nvSpPr>
          <p:spPr bwMode="auto">
            <a:xfrm>
              <a:off x="567080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6" y="84"/>
                    <a:pt x="42" y="84"/>
                  </a:cubicBezTo>
                  <a:cubicBezTo>
                    <a:pt x="19" y="84"/>
                    <a:pt x="0" y="65"/>
                    <a:pt x="0" y="42"/>
                  </a:cubicBezTo>
                  <a:cubicBezTo>
                    <a:pt x="0" y="19"/>
                    <a:pt x="19" y="0"/>
                    <a:pt x="42" y="0"/>
                  </a:cubicBezTo>
                  <a:cubicBezTo>
                    <a:pt x="66"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9">
              <a:extLst>
                <a:ext uri="{FF2B5EF4-FFF2-40B4-BE49-F238E27FC236}">
                  <a16:creationId xmlns:a16="http://schemas.microsoft.com/office/drawing/2014/main" id="{B2469C80-9D4C-F76B-3C44-4180BCA4F592}"/>
                </a:ext>
              </a:extLst>
            </p:cNvPr>
            <p:cNvSpPr>
              <a:spLocks/>
            </p:cNvSpPr>
            <p:nvPr/>
          </p:nvSpPr>
          <p:spPr bwMode="auto">
            <a:xfrm>
              <a:off x="5670806" y="6321352"/>
              <a:ext cx="41167" cy="41167"/>
            </a:xfrm>
            <a:custGeom>
              <a:avLst/>
              <a:gdLst>
                <a:gd name="T0" fmla="*/ 84 w 84"/>
                <a:gd name="T1" fmla="*/ 41 h 83"/>
                <a:gd name="T2" fmla="*/ 84 w 84"/>
                <a:gd name="T3" fmla="*/ 41 h 83"/>
                <a:gd name="T4" fmla="*/ 42 w 84"/>
                <a:gd name="T5" fmla="*/ 83 h 83"/>
                <a:gd name="T6" fmla="*/ 0 w 84"/>
                <a:gd name="T7" fmla="*/ 41 h 83"/>
                <a:gd name="T8" fmla="*/ 42 w 84"/>
                <a:gd name="T9" fmla="*/ 0 h 83"/>
                <a:gd name="T10" fmla="*/ 84 w 84"/>
                <a:gd name="T11" fmla="*/ 41 h 83"/>
              </a:gdLst>
              <a:ahLst/>
              <a:cxnLst>
                <a:cxn ang="0">
                  <a:pos x="T0" y="T1"/>
                </a:cxn>
                <a:cxn ang="0">
                  <a:pos x="T2" y="T3"/>
                </a:cxn>
                <a:cxn ang="0">
                  <a:pos x="T4" y="T5"/>
                </a:cxn>
                <a:cxn ang="0">
                  <a:pos x="T6" y="T7"/>
                </a:cxn>
                <a:cxn ang="0">
                  <a:pos x="T8" y="T9"/>
                </a:cxn>
                <a:cxn ang="0">
                  <a:pos x="T10" y="T11"/>
                </a:cxn>
              </a:cxnLst>
              <a:rect l="0" t="0" r="r" b="b"/>
              <a:pathLst>
                <a:path w="84" h="83">
                  <a:moveTo>
                    <a:pt x="84" y="41"/>
                  </a:moveTo>
                  <a:lnTo>
                    <a:pt x="84" y="41"/>
                  </a:lnTo>
                  <a:cubicBezTo>
                    <a:pt x="84" y="64"/>
                    <a:pt x="66" y="83"/>
                    <a:pt x="42" y="83"/>
                  </a:cubicBezTo>
                  <a:cubicBezTo>
                    <a:pt x="19" y="83"/>
                    <a:pt x="0" y="64"/>
                    <a:pt x="0" y="41"/>
                  </a:cubicBezTo>
                  <a:cubicBezTo>
                    <a:pt x="0" y="18"/>
                    <a:pt x="19" y="0"/>
                    <a:pt x="42" y="0"/>
                  </a:cubicBezTo>
                  <a:cubicBezTo>
                    <a:pt x="66" y="0"/>
                    <a:pt x="84" y="18"/>
                    <a:pt x="84" y="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10">
              <a:extLst>
                <a:ext uri="{FF2B5EF4-FFF2-40B4-BE49-F238E27FC236}">
                  <a16:creationId xmlns:a16="http://schemas.microsoft.com/office/drawing/2014/main" id="{D870DBCC-A892-F9F3-AA9E-922F724A63C9}"/>
                </a:ext>
              </a:extLst>
            </p:cNvPr>
            <p:cNvSpPr>
              <a:spLocks/>
            </p:cNvSpPr>
            <p:nvPr/>
          </p:nvSpPr>
          <p:spPr bwMode="auto">
            <a:xfrm>
              <a:off x="5739026" y="6453086"/>
              <a:ext cx="41167" cy="42343"/>
            </a:xfrm>
            <a:custGeom>
              <a:avLst/>
              <a:gdLst>
                <a:gd name="T0" fmla="*/ 84 w 84"/>
                <a:gd name="T1" fmla="*/ 42 h 85"/>
                <a:gd name="T2" fmla="*/ 84 w 84"/>
                <a:gd name="T3" fmla="*/ 42 h 85"/>
                <a:gd name="T4" fmla="*/ 42 w 84"/>
                <a:gd name="T5" fmla="*/ 85 h 85"/>
                <a:gd name="T6" fmla="*/ 0 w 84"/>
                <a:gd name="T7" fmla="*/ 42 h 85"/>
                <a:gd name="T8" fmla="*/ 42 w 84"/>
                <a:gd name="T9" fmla="*/ 0 h 85"/>
                <a:gd name="T10" fmla="*/ 84 w 84"/>
                <a:gd name="T11" fmla="*/ 42 h 85"/>
              </a:gdLst>
              <a:ahLst/>
              <a:cxnLst>
                <a:cxn ang="0">
                  <a:pos x="T0" y="T1"/>
                </a:cxn>
                <a:cxn ang="0">
                  <a:pos x="T2" y="T3"/>
                </a:cxn>
                <a:cxn ang="0">
                  <a:pos x="T4" y="T5"/>
                </a:cxn>
                <a:cxn ang="0">
                  <a:pos x="T6" y="T7"/>
                </a:cxn>
                <a:cxn ang="0">
                  <a:pos x="T8" y="T9"/>
                </a:cxn>
                <a:cxn ang="0">
                  <a:pos x="T10" y="T11"/>
                </a:cxn>
              </a:cxnLst>
              <a:rect l="0" t="0" r="r" b="b"/>
              <a:pathLst>
                <a:path w="84" h="85">
                  <a:moveTo>
                    <a:pt x="84" y="42"/>
                  </a:moveTo>
                  <a:lnTo>
                    <a:pt x="84" y="42"/>
                  </a:lnTo>
                  <a:cubicBezTo>
                    <a:pt x="84" y="66"/>
                    <a:pt x="65" y="85"/>
                    <a:pt x="42" y="85"/>
                  </a:cubicBezTo>
                  <a:cubicBezTo>
                    <a:pt x="19" y="85"/>
                    <a:pt x="0" y="66"/>
                    <a:pt x="0" y="42"/>
                  </a:cubicBezTo>
                  <a:cubicBezTo>
                    <a:pt x="0" y="19"/>
                    <a:pt x="19" y="0"/>
                    <a:pt x="42" y="0"/>
                  </a:cubicBezTo>
                  <a:cubicBezTo>
                    <a:pt x="65"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Freeform 11">
              <a:extLst>
                <a:ext uri="{FF2B5EF4-FFF2-40B4-BE49-F238E27FC236}">
                  <a16:creationId xmlns:a16="http://schemas.microsoft.com/office/drawing/2014/main" id="{E5B9E6DB-0A44-8ACF-C3F8-0C1822EC7C56}"/>
                </a:ext>
              </a:extLst>
            </p:cNvPr>
            <p:cNvSpPr>
              <a:spLocks/>
            </p:cNvSpPr>
            <p:nvPr/>
          </p:nvSpPr>
          <p:spPr bwMode="auto">
            <a:xfrm>
              <a:off x="573902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5" y="84"/>
                    <a:pt x="42" y="84"/>
                  </a:cubicBezTo>
                  <a:cubicBezTo>
                    <a:pt x="19" y="84"/>
                    <a:pt x="0" y="65"/>
                    <a:pt x="0" y="42"/>
                  </a:cubicBezTo>
                  <a:cubicBezTo>
                    <a:pt x="0" y="19"/>
                    <a:pt x="19" y="0"/>
                    <a:pt x="42" y="0"/>
                  </a:cubicBezTo>
                  <a:cubicBezTo>
                    <a:pt x="65" y="0"/>
                    <a:pt x="84" y="19"/>
                    <a:pt x="84" y="42"/>
                  </a:cubicBezTo>
                  <a:close/>
                </a:path>
              </a:pathLst>
            </a:custGeom>
            <a:solidFill>
              <a:srgbClr val="2A7D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2">
              <a:extLst>
                <a:ext uri="{FF2B5EF4-FFF2-40B4-BE49-F238E27FC236}">
                  <a16:creationId xmlns:a16="http://schemas.microsoft.com/office/drawing/2014/main" id="{708328FB-17A4-B12E-C95D-D5ED6B79E7EE}"/>
                </a:ext>
              </a:extLst>
            </p:cNvPr>
            <p:cNvSpPr>
              <a:spLocks/>
            </p:cNvSpPr>
            <p:nvPr/>
          </p:nvSpPr>
          <p:spPr bwMode="auto">
            <a:xfrm>
              <a:off x="5797835" y="6321352"/>
              <a:ext cx="187015" cy="172901"/>
            </a:xfrm>
            <a:custGeom>
              <a:avLst/>
              <a:gdLst>
                <a:gd name="T0" fmla="*/ 318 w 384"/>
                <a:gd name="T1" fmla="*/ 256 h 351"/>
                <a:gd name="T2" fmla="*/ 318 w 384"/>
                <a:gd name="T3" fmla="*/ 256 h 351"/>
                <a:gd name="T4" fmla="*/ 316 w 384"/>
                <a:gd name="T5" fmla="*/ 262 h 351"/>
                <a:gd name="T6" fmla="*/ 215 w 384"/>
                <a:gd name="T7" fmla="*/ 351 h 351"/>
                <a:gd name="T8" fmla="*/ 169 w 384"/>
                <a:gd name="T9" fmla="*/ 351 h 351"/>
                <a:gd name="T10" fmla="*/ 66 w 384"/>
                <a:gd name="T11" fmla="*/ 256 h 351"/>
                <a:gd name="T12" fmla="*/ 0 w 384"/>
                <a:gd name="T13" fmla="*/ 0 h 351"/>
                <a:gd name="T14" fmla="*/ 71 w 384"/>
                <a:gd name="T15" fmla="*/ 0 h 351"/>
                <a:gd name="T16" fmla="*/ 135 w 384"/>
                <a:gd name="T17" fmla="*/ 244 h 351"/>
                <a:gd name="T18" fmla="*/ 179 w 384"/>
                <a:gd name="T19" fmla="*/ 287 h 351"/>
                <a:gd name="T20" fmla="*/ 206 w 384"/>
                <a:gd name="T21" fmla="*/ 287 h 351"/>
                <a:gd name="T22" fmla="*/ 251 w 384"/>
                <a:gd name="T23" fmla="*/ 244 h 351"/>
                <a:gd name="T24" fmla="*/ 318 w 384"/>
                <a:gd name="T25" fmla="*/ 193 h 351"/>
                <a:gd name="T26" fmla="*/ 384 w 384"/>
                <a:gd name="T27" fmla="*/ 242 h 351"/>
                <a:gd name="T28" fmla="*/ 384 w 384"/>
                <a:gd name="T29"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51">
                  <a:moveTo>
                    <a:pt x="318" y="256"/>
                  </a:moveTo>
                  <a:lnTo>
                    <a:pt x="318" y="256"/>
                  </a:lnTo>
                  <a:lnTo>
                    <a:pt x="316" y="262"/>
                  </a:lnTo>
                  <a:cubicBezTo>
                    <a:pt x="299" y="321"/>
                    <a:pt x="266" y="351"/>
                    <a:pt x="215" y="351"/>
                  </a:cubicBezTo>
                  <a:lnTo>
                    <a:pt x="169" y="351"/>
                  </a:lnTo>
                  <a:cubicBezTo>
                    <a:pt x="116" y="351"/>
                    <a:pt x="83" y="319"/>
                    <a:pt x="66" y="256"/>
                  </a:cubicBezTo>
                  <a:lnTo>
                    <a:pt x="0" y="0"/>
                  </a:lnTo>
                  <a:lnTo>
                    <a:pt x="71" y="0"/>
                  </a:lnTo>
                  <a:lnTo>
                    <a:pt x="135" y="244"/>
                  </a:lnTo>
                  <a:cubicBezTo>
                    <a:pt x="142" y="273"/>
                    <a:pt x="157" y="287"/>
                    <a:pt x="179" y="287"/>
                  </a:cubicBezTo>
                  <a:lnTo>
                    <a:pt x="206" y="287"/>
                  </a:lnTo>
                  <a:cubicBezTo>
                    <a:pt x="228" y="287"/>
                    <a:pt x="244" y="273"/>
                    <a:pt x="251" y="244"/>
                  </a:cubicBezTo>
                  <a:cubicBezTo>
                    <a:pt x="251" y="244"/>
                    <a:pt x="267" y="193"/>
                    <a:pt x="318" y="193"/>
                  </a:cubicBezTo>
                  <a:cubicBezTo>
                    <a:pt x="318" y="193"/>
                    <a:pt x="367" y="188"/>
                    <a:pt x="384" y="242"/>
                  </a:cubicBezTo>
                  <a:lnTo>
                    <a:pt x="384" y="244"/>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3">
              <a:extLst>
                <a:ext uri="{FF2B5EF4-FFF2-40B4-BE49-F238E27FC236}">
                  <a16:creationId xmlns:a16="http://schemas.microsoft.com/office/drawing/2014/main" id="{36E2D584-B096-847D-CF11-69B338208025}"/>
                </a:ext>
              </a:extLst>
            </p:cNvPr>
            <p:cNvSpPr>
              <a:spLocks/>
            </p:cNvSpPr>
            <p:nvPr/>
          </p:nvSpPr>
          <p:spPr bwMode="auto">
            <a:xfrm>
              <a:off x="5951917" y="6321352"/>
              <a:ext cx="155257" cy="172901"/>
            </a:xfrm>
            <a:custGeom>
              <a:avLst/>
              <a:gdLst>
                <a:gd name="T0" fmla="*/ 67 w 319"/>
                <a:gd name="T1" fmla="*/ 244 h 351"/>
                <a:gd name="T2" fmla="*/ 67 w 319"/>
                <a:gd name="T3" fmla="*/ 244 h 351"/>
                <a:gd name="T4" fmla="*/ 113 w 319"/>
                <a:gd name="T5" fmla="*/ 287 h 351"/>
                <a:gd name="T6" fmla="*/ 140 w 319"/>
                <a:gd name="T7" fmla="*/ 287 h 351"/>
                <a:gd name="T8" fmla="*/ 185 w 319"/>
                <a:gd name="T9" fmla="*/ 244 h 351"/>
                <a:gd name="T10" fmla="*/ 248 w 319"/>
                <a:gd name="T11" fmla="*/ 0 h 351"/>
                <a:gd name="T12" fmla="*/ 319 w 319"/>
                <a:gd name="T13" fmla="*/ 0 h 351"/>
                <a:gd name="T14" fmla="*/ 252 w 319"/>
                <a:gd name="T15" fmla="*/ 256 h 351"/>
                <a:gd name="T16" fmla="*/ 149 w 319"/>
                <a:gd name="T17" fmla="*/ 351 h 351"/>
                <a:gd name="T18" fmla="*/ 103 w 319"/>
                <a:gd name="T19" fmla="*/ 351 h 351"/>
                <a:gd name="T20" fmla="*/ 0 w 319"/>
                <a:gd name="T21" fmla="*/ 256 h 351"/>
                <a:gd name="T22" fmla="*/ 67 w 319"/>
                <a:gd name="T23"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51">
                  <a:moveTo>
                    <a:pt x="67" y="244"/>
                  </a:moveTo>
                  <a:lnTo>
                    <a:pt x="67" y="244"/>
                  </a:lnTo>
                  <a:cubicBezTo>
                    <a:pt x="74" y="272"/>
                    <a:pt x="91" y="287"/>
                    <a:pt x="113" y="287"/>
                  </a:cubicBezTo>
                  <a:lnTo>
                    <a:pt x="140" y="287"/>
                  </a:lnTo>
                  <a:cubicBezTo>
                    <a:pt x="162" y="287"/>
                    <a:pt x="178" y="273"/>
                    <a:pt x="185" y="244"/>
                  </a:cubicBezTo>
                  <a:lnTo>
                    <a:pt x="248" y="0"/>
                  </a:lnTo>
                  <a:lnTo>
                    <a:pt x="319" y="0"/>
                  </a:lnTo>
                  <a:lnTo>
                    <a:pt x="252" y="256"/>
                  </a:lnTo>
                  <a:cubicBezTo>
                    <a:pt x="236" y="319"/>
                    <a:pt x="202" y="351"/>
                    <a:pt x="149" y="351"/>
                  </a:cubicBezTo>
                  <a:lnTo>
                    <a:pt x="103" y="351"/>
                  </a:lnTo>
                  <a:cubicBezTo>
                    <a:pt x="51" y="351"/>
                    <a:pt x="17" y="319"/>
                    <a:pt x="0" y="256"/>
                  </a:cubicBezTo>
                  <a:lnTo>
                    <a:pt x="67" y="24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14">
              <a:extLst>
                <a:ext uri="{FF2B5EF4-FFF2-40B4-BE49-F238E27FC236}">
                  <a16:creationId xmlns:a16="http://schemas.microsoft.com/office/drawing/2014/main" id="{A3987A06-8BC9-8750-ABF5-212EF6BBC642}"/>
                </a:ext>
              </a:extLst>
            </p:cNvPr>
            <p:cNvSpPr>
              <a:spLocks noEditPoints="1"/>
            </p:cNvSpPr>
            <p:nvPr/>
          </p:nvSpPr>
          <p:spPr bwMode="auto">
            <a:xfrm>
              <a:off x="5428511" y="6321352"/>
              <a:ext cx="207010" cy="174076"/>
            </a:xfrm>
            <a:custGeom>
              <a:avLst/>
              <a:gdLst>
                <a:gd name="T0" fmla="*/ 360 w 426"/>
                <a:gd name="T1" fmla="*/ 94 h 353"/>
                <a:gd name="T2" fmla="*/ 360 w 426"/>
                <a:gd name="T3" fmla="*/ 94 h 353"/>
                <a:gd name="T4" fmla="*/ 349 w 426"/>
                <a:gd name="T5" fmla="*/ 72 h 353"/>
                <a:gd name="T6" fmla="*/ 324 w 426"/>
                <a:gd name="T7" fmla="*/ 62 h 353"/>
                <a:gd name="T8" fmla="*/ 65 w 426"/>
                <a:gd name="T9" fmla="*/ 62 h 353"/>
                <a:gd name="T10" fmla="*/ 65 w 426"/>
                <a:gd name="T11" fmla="*/ 289 h 353"/>
                <a:gd name="T12" fmla="*/ 324 w 426"/>
                <a:gd name="T13" fmla="*/ 289 h 353"/>
                <a:gd name="T14" fmla="*/ 360 w 426"/>
                <a:gd name="T15" fmla="*/ 257 h 353"/>
                <a:gd name="T16" fmla="*/ 360 w 426"/>
                <a:gd name="T17" fmla="*/ 94 h 353"/>
                <a:gd name="T18" fmla="*/ 397 w 426"/>
                <a:gd name="T19" fmla="*/ 326 h 353"/>
                <a:gd name="T20" fmla="*/ 397 w 426"/>
                <a:gd name="T21" fmla="*/ 326 h 353"/>
                <a:gd name="T22" fmla="*/ 324 w 426"/>
                <a:gd name="T23" fmla="*/ 353 h 353"/>
                <a:gd name="T24" fmla="*/ 0 w 426"/>
                <a:gd name="T25" fmla="*/ 353 h 353"/>
                <a:gd name="T26" fmla="*/ 0 w 426"/>
                <a:gd name="T27" fmla="*/ 0 h 353"/>
                <a:gd name="T28" fmla="*/ 324 w 426"/>
                <a:gd name="T29" fmla="*/ 0 h 353"/>
                <a:gd name="T30" fmla="*/ 395 w 426"/>
                <a:gd name="T31" fmla="*/ 27 h 353"/>
                <a:gd name="T32" fmla="*/ 426 w 426"/>
                <a:gd name="T33" fmla="*/ 94 h 353"/>
                <a:gd name="T34" fmla="*/ 426 w 426"/>
                <a:gd name="T35" fmla="*/ 257 h 353"/>
                <a:gd name="T36" fmla="*/ 397 w 426"/>
                <a:gd name="T37"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6" h="353">
                  <a:moveTo>
                    <a:pt x="360" y="94"/>
                  </a:moveTo>
                  <a:lnTo>
                    <a:pt x="360" y="94"/>
                  </a:lnTo>
                  <a:cubicBezTo>
                    <a:pt x="360" y="86"/>
                    <a:pt x="357" y="79"/>
                    <a:pt x="349" y="72"/>
                  </a:cubicBezTo>
                  <a:cubicBezTo>
                    <a:pt x="341" y="65"/>
                    <a:pt x="333" y="62"/>
                    <a:pt x="324" y="62"/>
                  </a:cubicBezTo>
                  <a:lnTo>
                    <a:pt x="65" y="62"/>
                  </a:lnTo>
                  <a:lnTo>
                    <a:pt x="65" y="289"/>
                  </a:lnTo>
                  <a:lnTo>
                    <a:pt x="324" y="289"/>
                  </a:lnTo>
                  <a:cubicBezTo>
                    <a:pt x="348" y="289"/>
                    <a:pt x="360" y="279"/>
                    <a:pt x="360" y="257"/>
                  </a:cubicBezTo>
                  <a:lnTo>
                    <a:pt x="360" y="94"/>
                  </a:lnTo>
                  <a:close/>
                  <a:moveTo>
                    <a:pt x="397" y="326"/>
                  </a:moveTo>
                  <a:lnTo>
                    <a:pt x="397" y="326"/>
                  </a:lnTo>
                  <a:cubicBezTo>
                    <a:pt x="377" y="344"/>
                    <a:pt x="353" y="353"/>
                    <a:pt x="324" y="353"/>
                  </a:cubicBezTo>
                  <a:lnTo>
                    <a:pt x="0" y="353"/>
                  </a:lnTo>
                  <a:lnTo>
                    <a:pt x="0" y="0"/>
                  </a:lnTo>
                  <a:lnTo>
                    <a:pt x="324" y="0"/>
                  </a:lnTo>
                  <a:cubicBezTo>
                    <a:pt x="351" y="0"/>
                    <a:pt x="374" y="8"/>
                    <a:pt x="395" y="27"/>
                  </a:cubicBezTo>
                  <a:cubicBezTo>
                    <a:pt x="416" y="46"/>
                    <a:pt x="426" y="68"/>
                    <a:pt x="426" y="94"/>
                  </a:cubicBezTo>
                  <a:lnTo>
                    <a:pt x="426" y="257"/>
                  </a:lnTo>
                  <a:cubicBezTo>
                    <a:pt x="426" y="285"/>
                    <a:pt x="417" y="308"/>
                    <a:pt x="397" y="3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912698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79A3A68-7B95-962E-5BFE-DD9818882082}"/>
              </a:ext>
            </a:extLst>
          </p:cNvPr>
          <p:cNvSpPr txBox="1">
            <a:spLocks/>
          </p:cNvSpPr>
          <p:nvPr userDrawn="1"/>
        </p:nvSpPr>
        <p:spPr>
          <a:xfrm>
            <a:off x="282829" y="6513406"/>
            <a:ext cx="145874" cy="138499"/>
          </a:xfrm>
          <a:prstGeom prst="rect">
            <a:avLst/>
          </a:prstGeom>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4761E-D847-45BA-9800-73CA03969F49}" type="slidenum">
              <a:rPr lang="en-US" sz="900" smtClean="0">
                <a:solidFill>
                  <a:schemeClr val="bg1"/>
                </a:solidFill>
                <a:latin typeface="+mj-lt"/>
              </a:rPr>
              <a:pPr algn="ctr"/>
              <a:t>‹#›</a:t>
            </a:fld>
            <a:endParaRPr lang="en-US" sz="900">
              <a:solidFill>
                <a:schemeClr val="bg1"/>
              </a:solidFill>
              <a:latin typeface="+mj-lt"/>
            </a:endParaRPr>
          </a:p>
        </p:txBody>
      </p:sp>
      <p:sp>
        <p:nvSpPr>
          <p:cNvPr id="3" name="Footer Placeholder 1">
            <a:extLst>
              <a:ext uri="{FF2B5EF4-FFF2-40B4-BE49-F238E27FC236}">
                <a16:creationId xmlns:a16="http://schemas.microsoft.com/office/drawing/2014/main" id="{CE87C05F-6BE9-D659-F98A-101015A58648}"/>
              </a:ext>
            </a:extLst>
          </p:cNvPr>
          <p:cNvSpPr txBox="1">
            <a:spLocks/>
          </p:cNvSpPr>
          <p:nvPr userDrawn="1"/>
        </p:nvSpPr>
        <p:spPr>
          <a:xfrm>
            <a:off x="524465" y="6521100"/>
            <a:ext cx="1091646" cy="123111"/>
          </a:xfrm>
          <a:prstGeom prst="rect">
            <a:avLst/>
          </a:prstGeom>
        </p:spPr>
        <p:txBody>
          <a:bodyPr wrap="non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effectLst/>
                <a:latin typeface="+mj-lt"/>
                <a:ea typeface="Open Sans" panose="020B0606030504020204" pitchFamily="34" charset="0"/>
                <a:cs typeface="Open Sans" panose="020B0606030504020204" pitchFamily="34" charset="0"/>
              </a:rPr>
              <a:t>COPYRIGHT © D-WAVE</a:t>
            </a:r>
            <a:endParaRPr lang="en-US" sz="800" spc="100">
              <a:solidFill>
                <a:schemeClr val="bg1"/>
              </a:solidFill>
              <a:latin typeface="+mj-lt"/>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9525C981-3A3F-6861-508E-A503164D2220}"/>
              </a:ext>
            </a:extLst>
          </p:cNvPr>
          <p:cNvGrpSpPr>
            <a:grpSpLocks noChangeAspect="1"/>
          </p:cNvGrpSpPr>
          <p:nvPr userDrawn="1"/>
        </p:nvGrpSpPr>
        <p:grpSpPr>
          <a:xfrm>
            <a:off x="11521440" y="182881"/>
            <a:ext cx="393192" cy="634335"/>
            <a:chOff x="11352054" y="135812"/>
            <a:chExt cx="643706" cy="1038489"/>
          </a:xfrm>
        </p:grpSpPr>
        <p:sp>
          <p:nvSpPr>
            <p:cNvPr id="5" name="Freeform: Shape 19">
              <a:extLst>
                <a:ext uri="{FF2B5EF4-FFF2-40B4-BE49-F238E27FC236}">
                  <a16:creationId xmlns:a16="http://schemas.microsoft.com/office/drawing/2014/main" id="{EBA4EF91-3A22-476C-DC94-28AEA6D750DD}"/>
                </a:ext>
              </a:extLst>
            </p:cNvPr>
            <p:cNvSpPr/>
            <p:nvPr/>
          </p:nvSpPr>
          <p:spPr>
            <a:xfrm>
              <a:off x="11748041" y="926582"/>
              <a:ext cx="247719" cy="247719"/>
            </a:xfrm>
            <a:custGeom>
              <a:avLst/>
              <a:gdLst>
                <a:gd name="connsiteX0" fmla="*/ 247720 w 247719"/>
                <a:gd name="connsiteY0" fmla="*/ 123833 h 247719"/>
                <a:gd name="connsiteX1" fmla="*/ 123886 w 247719"/>
                <a:gd name="connsiteY1" fmla="*/ 247720 h 247719"/>
                <a:gd name="connsiteX2" fmla="*/ 0 w 247719"/>
                <a:gd name="connsiteY2" fmla="*/ 123886 h 247719"/>
                <a:gd name="connsiteX3" fmla="*/ 123833 w 247719"/>
                <a:gd name="connsiteY3" fmla="*/ 0 h 247719"/>
                <a:gd name="connsiteX4" fmla="*/ 247720 w 247719"/>
                <a:gd name="connsiteY4" fmla="*/ 123833 h 24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19" h="247719">
                  <a:moveTo>
                    <a:pt x="247720" y="123833"/>
                  </a:moveTo>
                  <a:cubicBezTo>
                    <a:pt x="247734" y="192239"/>
                    <a:pt x="192292" y="247705"/>
                    <a:pt x="123886" y="247720"/>
                  </a:cubicBezTo>
                  <a:cubicBezTo>
                    <a:pt x="55480" y="247734"/>
                    <a:pt x="15" y="192292"/>
                    <a:pt x="0" y="123886"/>
                  </a:cubicBezTo>
                  <a:cubicBezTo>
                    <a:pt x="-15" y="55480"/>
                    <a:pt x="55428" y="15"/>
                    <a:pt x="123833" y="0"/>
                  </a:cubicBezTo>
                  <a:cubicBezTo>
                    <a:pt x="192227" y="15"/>
                    <a:pt x="247676" y="55439"/>
                    <a:pt x="247720" y="123833"/>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sp>
          <p:nvSpPr>
            <p:cNvPr id="6" name="Freeform: Shape 20">
              <a:extLst>
                <a:ext uri="{FF2B5EF4-FFF2-40B4-BE49-F238E27FC236}">
                  <a16:creationId xmlns:a16="http://schemas.microsoft.com/office/drawing/2014/main" id="{36BB3615-7230-5A50-0DCE-657ED904B933}"/>
                </a:ext>
              </a:extLst>
            </p:cNvPr>
            <p:cNvSpPr/>
            <p:nvPr/>
          </p:nvSpPr>
          <p:spPr>
            <a:xfrm>
              <a:off x="11748041" y="531138"/>
              <a:ext cx="247719" cy="247719"/>
            </a:xfrm>
            <a:custGeom>
              <a:avLst/>
              <a:gdLst>
                <a:gd name="connsiteX0" fmla="*/ 247720 w 247719"/>
                <a:gd name="connsiteY0" fmla="*/ 123926 h 247719"/>
                <a:gd name="connsiteX1" fmla="*/ 123794 w 247719"/>
                <a:gd name="connsiteY1" fmla="*/ 247720 h 247719"/>
                <a:gd name="connsiteX2" fmla="*/ 0 w 247719"/>
                <a:gd name="connsiteY2" fmla="*/ 123794 h 247719"/>
                <a:gd name="connsiteX3" fmla="*/ 123833 w 247719"/>
                <a:gd name="connsiteY3" fmla="*/ 0 h 247719"/>
                <a:gd name="connsiteX4" fmla="*/ 247720 w 247719"/>
                <a:gd name="connsiteY4" fmla="*/ 123833 h 247719"/>
                <a:gd name="connsiteX5" fmla="*/ 247720 w 247719"/>
                <a:gd name="connsiteY5" fmla="*/ 123926 h 2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19" h="247719">
                  <a:moveTo>
                    <a:pt x="247720" y="123926"/>
                  </a:moveTo>
                  <a:cubicBezTo>
                    <a:pt x="247683" y="192332"/>
                    <a:pt x="192200" y="247757"/>
                    <a:pt x="123794" y="247720"/>
                  </a:cubicBezTo>
                  <a:cubicBezTo>
                    <a:pt x="55388" y="247683"/>
                    <a:pt x="-37" y="192199"/>
                    <a:pt x="0" y="123794"/>
                  </a:cubicBezTo>
                  <a:cubicBezTo>
                    <a:pt x="37" y="55424"/>
                    <a:pt x="55463" y="15"/>
                    <a:pt x="123833" y="0"/>
                  </a:cubicBezTo>
                  <a:cubicBezTo>
                    <a:pt x="192239" y="-15"/>
                    <a:pt x="247705" y="55428"/>
                    <a:pt x="247720" y="123833"/>
                  </a:cubicBezTo>
                  <a:cubicBezTo>
                    <a:pt x="247720" y="123864"/>
                    <a:pt x="247720" y="123895"/>
                    <a:pt x="247720" y="123926"/>
                  </a:cubicBezTo>
                  <a:close/>
                </a:path>
              </a:pathLst>
            </a:custGeom>
            <a:solidFill>
              <a:srgbClr val="2A7DE1"/>
            </a:solidFill>
            <a:ln w="1310" cap="flat">
              <a:noFill/>
              <a:prstDash val="solid"/>
              <a:miter/>
            </a:ln>
          </p:spPr>
          <p:txBody>
            <a:bodyPr rtlCol="0" anchor="ctr"/>
            <a:lstStyle/>
            <a:p>
              <a:endParaRPr lang="en-US">
                <a:latin typeface="Open Sans" panose="020B0606030504020204" pitchFamily="34" charset="0"/>
              </a:endParaRPr>
            </a:p>
          </p:txBody>
        </p:sp>
        <p:sp>
          <p:nvSpPr>
            <p:cNvPr id="9" name="Freeform: Shape 21">
              <a:extLst>
                <a:ext uri="{FF2B5EF4-FFF2-40B4-BE49-F238E27FC236}">
                  <a16:creationId xmlns:a16="http://schemas.microsoft.com/office/drawing/2014/main" id="{8D11F61E-843B-3550-862B-B979A674FE4C}"/>
                </a:ext>
              </a:extLst>
            </p:cNvPr>
            <p:cNvSpPr/>
            <p:nvPr/>
          </p:nvSpPr>
          <p:spPr>
            <a:xfrm>
              <a:off x="11352054" y="531138"/>
              <a:ext cx="247745" cy="247745"/>
            </a:xfrm>
            <a:custGeom>
              <a:avLst/>
              <a:gdLst>
                <a:gd name="connsiteX0" fmla="*/ 247746 w 247745"/>
                <a:gd name="connsiteY0" fmla="*/ 123926 h 247745"/>
                <a:gd name="connsiteX1" fmla="*/ 123820 w 247745"/>
                <a:gd name="connsiteY1" fmla="*/ 247746 h 247745"/>
                <a:gd name="connsiteX2" fmla="*/ 0 w 247745"/>
                <a:gd name="connsiteY2" fmla="*/ 123820 h 247745"/>
                <a:gd name="connsiteX3" fmla="*/ 123926 w 247745"/>
                <a:gd name="connsiteY3" fmla="*/ 0 h 247745"/>
                <a:gd name="connsiteX4" fmla="*/ 247746 w 247745"/>
                <a:gd name="connsiteY4" fmla="*/ 123926 h 24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45" h="247745">
                  <a:moveTo>
                    <a:pt x="247746" y="123926"/>
                  </a:moveTo>
                  <a:cubicBezTo>
                    <a:pt x="247717" y="192340"/>
                    <a:pt x="192234" y="247775"/>
                    <a:pt x="123820" y="247746"/>
                  </a:cubicBezTo>
                  <a:cubicBezTo>
                    <a:pt x="55407" y="247717"/>
                    <a:pt x="-29" y="192234"/>
                    <a:pt x="0" y="123820"/>
                  </a:cubicBezTo>
                  <a:cubicBezTo>
                    <a:pt x="29" y="55406"/>
                    <a:pt x="55513" y="-29"/>
                    <a:pt x="123926" y="0"/>
                  </a:cubicBezTo>
                  <a:cubicBezTo>
                    <a:pt x="192340" y="29"/>
                    <a:pt x="247775" y="55512"/>
                    <a:pt x="247746" y="123926"/>
                  </a:cubicBezTo>
                  <a:close/>
                </a:path>
              </a:pathLst>
            </a:custGeom>
            <a:solidFill>
              <a:schemeClr val="bg1"/>
            </a:solidFill>
            <a:ln w="1310" cap="flat">
              <a:noFill/>
              <a:prstDash val="solid"/>
              <a:miter/>
            </a:ln>
            <a:effectLst>
              <a:glow rad="63500">
                <a:schemeClr val="bg1">
                  <a:alpha val="30000"/>
                </a:schemeClr>
              </a:glow>
            </a:effectLst>
          </p:spPr>
          <p:txBody>
            <a:bodyPr rtlCol="0" anchor="ctr"/>
            <a:lstStyle/>
            <a:p>
              <a:endParaRPr lang="en-US">
                <a:latin typeface="Open Sans" panose="020B0606030504020204" pitchFamily="34" charset="0"/>
              </a:endParaRPr>
            </a:p>
          </p:txBody>
        </p:sp>
        <p:sp>
          <p:nvSpPr>
            <p:cNvPr id="10" name="Freeform: Shape 22">
              <a:extLst>
                <a:ext uri="{FF2B5EF4-FFF2-40B4-BE49-F238E27FC236}">
                  <a16:creationId xmlns:a16="http://schemas.microsoft.com/office/drawing/2014/main" id="{715C9C37-2DC5-6E51-1269-0556EA3FFE8D}"/>
                </a:ext>
              </a:extLst>
            </p:cNvPr>
            <p:cNvSpPr/>
            <p:nvPr/>
          </p:nvSpPr>
          <p:spPr>
            <a:xfrm>
              <a:off x="11352054" y="135812"/>
              <a:ext cx="247745" cy="247745"/>
            </a:xfrm>
            <a:custGeom>
              <a:avLst/>
              <a:gdLst>
                <a:gd name="connsiteX0" fmla="*/ 247746 w 247745"/>
                <a:gd name="connsiteY0" fmla="*/ 123847 h 247745"/>
                <a:gd name="connsiteX1" fmla="*/ 123899 w 247745"/>
                <a:gd name="connsiteY1" fmla="*/ 247746 h 247745"/>
                <a:gd name="connsiteX2" fmla="*/ 0 w 247745"/>
                <a:gd name="connsiteY2" fmla="*/ 123899 h 247745"/>
                <a:gd name="connsiteX3" fmla="*/ 123847 w 247745"/>
                <a:gd name="connsiteY3" fmla="*/ 0 h 247745"/>
                <a:gd name="connsiteX4" fmla="*/ 123926 w 247745"/>
                <a:gd name="connsiteY4" fmla="*/ 0 h 247745"/>
                <a:gd name="connsiteX5" fmla="*/ 247746 w 247745"/>
                <a:gd name="connsiteY5" fmla="*/ 123847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45" h="247745">
                  <a:moveTo>
                    <a:pt x="247746" y="123847"/>
                  </a:moveTo>
                  <a:cubicBezTo>
                    <a:pt x="247761" y="192260"/>
                    <a:pt x="192313" y="247731"/>
                    <a:pt x="123899" y="247746"/>
                  </a:cubicBezTo>
                  <a:cubicBezTo>
                    <a:pt x="55486" y="247761"/>
                    <a:pt x="15" y="192313"/>
                    <a:pt x="0" y="123899"/>
                  </a:cubicBezTo>
                  <a:cubicBezTo>
                    <a:pt x="-15" y="55486"/>
                    <a:pt x="55433" y="15"/>
                    <a:pt x="123847" y="0"/>
                  </a:cubicBezTo>
                  <a:cubicBezTo>
                    <a:pt x="123873" y="0"/>
                    <a:pt x="123899" y="0"/>
                    <a:pt x="123926" y="0"/>
                  </a:cubicBezTo>
                  <a:cubicBezTo>
                    <a:pt x="192311" y="22"/>
                    <a:pt x="247738" y="55461"/>
                    <a:pt x="247746" y="123847"/>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grpSp>
    </p:spTree>
    <p:extLst>
      <p:ext uri="{BB962C8B-B14F-4D97-AF65-F5344CB8AC3E}">
        <p14:creationId xmlns:p14="http://schemas.microsoft.com/office/powerpoint/2010/main" val="2657939973"/>
      </p:ext>
    </p:extLst>
  </p:cSld>
  <p:clrMap bg1="lt1" tx1="dk1" bg2="lt2" tx2="dk2" accent1="accent1" accent2="accent2" accent3="accent3" accent4="accent4" accent5="accent5" accent6="accent6" hlink="hlink" folHlink="folHlink"/>
  <p:sldLayoutIdLst>
    <p:sldLayoutId id="2147483699" r:id="rId1"/>
    <p:sldLayoutId id="2147483708" r:id="rId2"/>
    <p:sldLayoutId id="2147483707" r:id="rId3"/>
    <p:sldLayoutId id="2147483709"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guide id="3" pos="3840" userDrawn="1">
          <p15:clr>
            <a:srgbClr val="F26B43"/>
          </p15:clr>
        </p15:guide>
        <p15:guide id="4" pos="7296" userDrawn="1">
          <p15:clr>
            <a:srgbClr val="F26B43"/>
          </p15:clr>
        </p15:guide>
        <p15:guide id="5" orient="horz" pos="4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notesSlide" Target="../notesSlides/notesSlide3.xml"/><Relationship Id="rId21" Type="http://schemas.openxmlformats.org/officeDocument/2006/relationships/image" Target="../media/image21.png"/><Relationship Id="rId7" Type="http://schemas.openxmlformats.org/officeDocument/2006/relationships/image" Target="../media/image7.jpe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slideLayout" Target="../slideLayouts/slideLayout2.xml"/><Relationship Id="rId16" Type="http://schemas.openxmlformats.org/officeDocument/2006/relationships/image" Target="../media/image16.png"/><Relationship Id="rId20" Type="http://schemas.openxmlformats.org/officeDocument/2006/relationships/image" Target="../media/image20.svg"/><Relationship Id="rId29" Type="http://schemas.openxmlformats.org/officeDocument/2006/relationships/image" Target="../media/image29.png"/><Relationship Id="rId1" Type="http://schemas.openxmlformats.org/officeDocument/2006/relationships/tags" Target="../tags/tag2.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png"/><Relationship Id="rId27" Type="http://schemas.openxmlformats.org/officeDocument/2006/relationships/image" Target="../media/image27.svg"/><Relationship Id="rId30"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www.tradewindai.com/" TargetMode="External"/><Relationship Id="rId5" Type="http://schemas.openxmlformats.org/officeDocument/2006/relationships/image" Target="../media/image3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4DE6AB73-4453-0B8C-6894-890A318B8545}"/>
              </a:ext>
            </a:extLst>
          </p:cNvPr>
          <p:cNvSpPr txBox="1">
            <a:spLocks/>
          </p:cNvSpPr>
          <p:nvPr/>
        </p:nvSpPr>
        <p:spPr>
          <a:xfrm>
            <a:off x="533080" y="1879130"/>
            <a:ext cx="11309430" cy="3099740"/>
          </a:xfrm>
          <a:prstGeom prst="rect">
            <a:avLst/>
          </a:prstGeom>
          <a:noFill/>
          <a:ln>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spc="300">
                <a:ln w="12700">
                  <a:gradFill flip="none" rotWithShape="1">
                    <a:gsLst>
                      <a:gs pos="0">
                        <a:schemeClr val="accent2"/>
                      </a:gs>
                      <a:gs pos="100000">
                        <a:schemeClr val="accent1"/>
                      </a:gs>
                    </a:gsLst>
                    <a:lin ang="0" scaled="1"/>
                    <a:tileRect/>
                  </a:gradFill>
                </a:ln>
                <a:noFill/>
                <a:latin typeface="Open Sans" panose="020B0606030504020204" pitchFamily="34" charset="0"/>
                <a:ea typeface="Open Sans" panose="020B0606030504020204" pitchFamily="34" charset="0"/>
                <a:cs typeface="Open Sans" panose="020B0606030504020204" pitchFamily="34" charset="0"/>
              </a:rPr>
              <a:t>COMMERCIAL</a:t>
            </a:r>
            <a:br>
              <a:rPr lang="en-US" sz="8000" b="1" spc="300">
                <a:solidFill>
                  <a:schemeClr val="bg2"/>
                </a:solidFill>
                <a:latin typeface="Open Sans" panose="020B0606030504020204" pitchFamily="34" charset="0"/>
                <a:ea typeface="Open Sans" panose="020B0606030504020204" pitchFamily="34" charset="0"/>
                <a:cs typeface="Open Sans" panose="020B0606030504020204" pitchFamily="34" charset="0"/>
              </a:rPr>
            </a:br>
            <a:r>
              <a:rPr lang="en-US" sz="8000" b="1" spc="300">
                <a:solidFill>
                  <a:schemeClr val="bg2"/>
                </a:solidFill>
                <a:latin typeface="Open Sans" panose="020B0606030504020204" pitchFamily="34" charset="0"/>
                <a:ea typeface="Open Sans" panose="020B0606030504020204" pitchFamily="34" charset="0"/>
                <a:cs typeface="Open Sans" panose="020B0606030504020204" pitchFamily="34" charset="0"/>
              </a:rPr>
              <a:t>QUANTUM</a:t>
            </a:r>
            <a:r>
              <a:rPr lang="en-US" sz="8000" b="1" spc="300">
                <a:latin typeface="Open Sans" panose="020B0606030504020204" pitchFamily="34" charset="0"/>
                <a:ea typeface="Open Sans" panose="020B0606030504020204" pitchFamily="34" charset="0"/>
                <a:cs typeface="Open Sans" panose="020B0606030504020204" pitchFamily="34" charset="0"/>
              </a:rPr>
              <a:t> </a:t>
            </a:r>
            <a:r>
              <a:rPr lang="en-US" sz="8000" b="1" spc="300">
                <a:ln w="12700">
                  <a:gradFill flip="none" rotWithShape="1">
                    <a:gsLst>
                      <a:gs pos="0">
                        <a:schemeClr val="accent1"/>
                      </a:gs>
                      <a:gs pos="100000">
                        <a:schemeClr val="accent3"/>
                      </a:gs>
                    </a:gsLst>
                    <a:lin ang="0" scaled="1"/>
                    <a:tileRect/>
                  </a:gradFill>
                </a:l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COMPUTING</a:t>
            </a:r>
            <a:endParaRPr lang="en-US" sz="8000" spc="300">
              <a:ln w="12700">
                <a:gradFill flip="none" rotWithShape="1">
                  <a:gsLst>
                    <a:gs pos="0">
                      <a:schemeClr val="accent1"/>
                    </a:gs>
                    <a:gs pos="100000">
                      <a:schemeClr val="accent3"/>
                    </a:gs>
                  </a:gsLst>
                  <a:lin ang="0" scaled="1"/>
                  <a:tileRect/>
                </a:gradFill>
              </a:l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8" name="Straight Connector 37">
            <a:extLst>
              <a:ext uri="{FF2B5EF4-FFF2-40B4-BE49-F238E27FC236}">
                <a16:creationId xmlns:a16="http://schemas.microsoft.com/office/drawing/2014/main" id="{602DE038-7A3D-205D-8B0D-0EA0BF08B3DE}"/>
              </a:ext>
            </a:extLst>
          </p:cNvPr>
          <p:cNvCxnSpPr>
            <a:cxnSpLocks/>
          </p:cNvCxnSpPr>
          <p:nvPr/>
        </p:nvCxnSpPr>
        <p:spPr>
          <a:xfrm>
            <a:off x="288254" y="1570443"/>
            <a:ext cx="2051222" cy="0"/>
          </a:xfrm>
          <a:prstGeom prst="line">
            <a:avLst/>
          </a:prstGeom>
          <a:ln w="12700">
            <a:gradFill flip="none" rotWithShape="1">
              <a:gsLst>
                <a:gs pos="0">
                  <a:srgbClr val="2A7DE1"/>
                </a:gs>
                <a:gs pos="100000">
                  <a:srgbClr val="2A7DE1">
                    <a:alpha val="0"/>
                  </a:srgb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nvGrpSpPr>
          <p:cNvPr id="39" name="Graphic 4">
            <a:extLst>
              <a:ext uri="{FF2B5EF4-FFF2-40B4-BE49-F238E27FC236}">
                <a16:creationId xmlns:a16="http://schemas.microsoft.com/office/drawing/2014/main" id="{735C4E48-DAAD-3176-A762-4ED38C816742}"/>
              </a:ext>
            </a:extLst>
          </p:cNvPr>
          <p:cNvGrpSpPr>
            <a:grpSpLocks noChangeAspect="1"/>
          </p:cNvGrpSpPr>
          <p:nvPr/>
        </p:nvGrpSpPr>
        <p:grpSpPr>
          <a:xfrm>
            <a:off x="571501" y="1073508"/>
            <a:ext cx="1484729" cy="191211"/>
            <a:chOff x="-1" y="3032478"/>
            <a:chExt cx="6109338" cy="786785"/>
          </a:xfrm>
        </p:grpSpPr>
        <p:sp>
          <p:nvSpPr>
            <p:cNvPr id="40" name="Freeform: Shape 17">
              <a:extLst>
                <a:ext uri="{FF2B5EF4-FFF2-40B4-BE49-F238E27FC236}">
                  <a16:creationId xmlns:a16="http://schemas.microsoft.com/office/drawing/2014/main" id="{318B6A64-91F8-63D1-40A3-14DD3015D1C1}"/>
                </a:ext>
              </a:extLst>
            </p:cNvPr>
            <p:cNvSpPr/>
            <p:nvPr/>
          </p:nvSpPr>
          <p:spPr>
            <a:xfrm>
              <a:off x="3196630" y="3033297"/>
              <a:ext cx="922060" cy="784578"/>
            </a:xfrm>
            <a:custGeom>
              <a:avLst/>
              <a:gdLst>
                <a:gd name="connsiteX0" fmla="*/ 856005 w 922060"/>
                <a:gd name="connsiteY0" fmla="*/ 725146 h 784578"/>
                <a:gd name="connsiteX1" fmla="*/ 692951 w 922060"/>
                <a:gd name="connsiteY1" fmla="*/ 784531 h 784578"/>
                <a:gd name="connsiteX2" fmla="*/ 229173 w 922060"/>
                <a:gd name="connsiteY2" fmla="*/ 784531 h 784578"/>
                <a:gd name="connsiteX3" fmla="*/ 67509 w 922060"/>
                <a:gd name="connsiteY3" fmla="*/ 725146 h 784578"/>
                <a:gd name="connsiteX4" fmla="*/ 64 w 922060"/>
                <a:gd name="connsiteY4" fmla="*/ 572838 h 784578"/>
                <a:gd name="connsiteX5" fmla="*/ 64 w 922060"/>
                <a:gd name="connsiteY5" fmla="*/ 535132 h 784578"/>
                <a:gd name="connsiteX6" fmla="*/ 70196 w 922060"/>
                <a:gd name="connsiteY6" fmla="*/ 385512 h 784578"/>
                <a:gd name="connsiteX7" fmla="*/ 229173 w 922060"/>
                <a:gd name="connsiteY7" fmla="*/ 323440 h 784578"/>
                <a:gd name="connsiteX8" fmla="*/ 524431 w 922060"/>
                <a:gd name="connsiteY8" fmla="*/ 323440 h 784578"/>
                <a:gd name="connsiteX9" fmla="*/ 524431 w 922060"/>
                <a:gd name="connsiteY9" fmla="*/ 463611 h 784578"/>
                <a:gd name="connsiteX10" fmla="*/ 229173 w 922060"/>
                <a:gd name="connsiteY10" fmla="*/ 463611 h 784578"/>
                <a:gd name="connsiteX11" fmla="*/ 173587 w 922060"/>
                <a:gd name="connsiteY11" fmla="*/ 483900 h 784578"/>
                <a:gd name="connsiteX12" fmla="*/ 148017 w 922060"/>
                <a:gd name="connsiteY12" fmla="*/ 535132 h 784578"/>
                <a:gd name="connsiteX13" fmla="*/ 148017 w 922060"/>
                <a:gd name="connsiteY13" fmla="*/ 572838 h 784578"/>
                <a:gd name="connsiteX14" fmla="*/ 228803 w 922060"/>
                <a:gd name="connsiteY14" fmla="*/ 642970 h 784578"/>
                <a:gd name="connsiteX15" fmla="*/ 692580 w 922060"/>
                <a:gd name="connsiteY15" fmla="*/ 642970 h 784578"/>
                <a:gd name="connsiteX16" fmla="*/ 774756 w 922060"/>
                <a:gd name="connsiteY16" fmla="*/ 572838 h 784578"/>
                <a:gd name="connsiteX17" fmla="*/ 774756 w 922060"/>
                <a:gd name="connsiteY17" fmla="*/ 211525 h 784578"/>
                <a:gd name="connsiteX18" fmla="*/ 750020 w 922060"/>
                <a:gd name="connsiteY18" fmla="*/ 161775 h 784578"/>
                <a:gd name="connsiteX19" fmla="*/ 693415 w 922060"/>
                <a:gd name="connsiteY19" fmla="*/ 140189 h 784578"/>
                <a:gd name="connsiteX20" fmla="*/ 13590 w 922060"/>
                <a:gd name="connsiteY20" fmla="*/ 140189 h 784578"/>
                <a:gd name="connsiteX21" fmla="*/ 13590 w 922060"/>
                <a:gd name="connsiteY21" fmla="*/ 18 h 784578"/>
                <a:gd name="connsiteX22" fmla="*/ 692951 w 922060"/>
                <a:gd name="connsiteY22" fmla="*/ 18 h 784578"/>
                <a:gd name="connsiteX23" fmla="*/ 851929 w 922060"/>
                <a:gd name="connsiteY23" fmla="*/ 62090 h 784578"/>
                <a:gd name="connsiteX24" fmla="*/ 922061 w 922060"/>
                <a:gd name="connsiteY24" fmla="*/ 211618 h 784578"/>
                <a:gd name="connsiteX25" fmla="*/ 922061 w 922060"/>
                <a:gd name="connsiteY25" fmla="*/ 572931 h 784578"/>
                <a:gd name="connsiteX26" fmla="*/ 856005 w 922060"/>
                <a:gd name="connsiteY26" fmla="*/ 725146 h 7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2060" h="784578">
                  <a:moveTo>
                    <a:pt x="856005" y="725146"/>
                  </a:moveTo>
                  <a:cubicBezTo>
                    <a:pt x="810915" y="764510"/>
                    <a:pt x="752790" y="785680"/>
                    <a:pt x="692951" y="784531"/>
                  </a:cubicBezTo>
                  <a:lnTo>
                    <a:pt x="229173" y="784531"/>
                  </a:lnTo>
                  <a:cubicBezTo>
                    <a:pt x="169742" y="785726"/>
                    <a:pt x="112034" y="764529"/>
                    <a:pt x="67509" y="725146"/>
                  </a:cubicBezTo>
                  <a:cubicBezTo>
                    <a:pt x="23327" y="687050"/>
                    <a:pt x="-1428" y="631149"/>
                    <a:pt x="64" y="572838"/>
                  </a:cubicBezTo>
                  <a:lnTo>
                    <a:pt x="64" y="535132"/>
                  </a:lnTo>
                  <a:cubicBezTo>
                    <a:pt x="-779" y="477134"/>
                    <a:pt x="25078" y="421964"/>
                    <a:pt x="70196" y="385512"/>
                  </a:cubicBezTo>
                  <a:cubicBezTo>
                    <a:pt x="113359" y="345339"/>
                    <a:pt x="170214" y="323141"/>
                    <a:pt x="229173" y="323440"/>
                  </a:cubicBezTo>
                  <a:lnTo>
                    <a:pt x="524431" y="323440"/>
                  </a:lnTo>
                  <a:lnTo>
                    <a:pt x="524431" y="463611"/>
                  </a:lnTo>
                  <a:lnTo>
                    <a:pt x="229173" y="463611"/>
                  </a:lnTo>
                  <a:cubicBezTo>
                    <a:pt x="208857" y="463740"/>
                    <a:pt x="189207" y="470910"/>
                    <a:pt x="173587" y="483900"/>
                  </a:cubicBezTo>
                  <a:cubicBezTo>
                    <a:pt x="157467" y="495990"/>
                    <a:pt x="147989" y="514982"/>
                    <a:pt x="148017" y="535132"/>
                  </a:cubicBezTo>
                  <a:lnTo>
                    <a:pt x="148017" y="572838"/>
                  </a:lnTo>
                  <a:cubicBezTo>
                    <a:pt x="148017" y="620087"/>
                    <a:pt x="174976" y="642970"/>
                    <a:pt x="228803" y="642970"/>
                  </a:cubicBezTo>
                  <a:lnTo>
                    <a:pt x="692580" y="642970"/>
                  </a:lnTo>
                  <a:cubicBezTo>
                    <a:pt x="748167" y="642970"/>
                    <a:pt x="774756" y="620087"/>
                    <a:pt x="774756" y="572838"/>
                  </a:cubicBezTo>
                  <a:lnTo>
                    <a:pt x="774756" y="211525"/>
                  </a:lnTo>
                  <a:cubicBezTo>
                    <a:pt x="774654" y="192009"/>
                    <a:pt x="765520" y="173640"/>
                    <a:pt x="750020" y="161775"/>
                  </a:cubicBezTo>
                  <a:cubicBezTo>
                    <a:pt x="734391" y="147965"/>
                    <a:pt x="714278" y="140295"/>
                    <a:pt x="693415" y="140189"/>
                  </a:cubicBezTo>
                  <a:lnTo>
                    <a:pt x="13590" y="140189"/>
                  </a:lnTo>
                  <a:lnTo>
                    <a:pt x="13590" y="18"/>
                  </a:lnTo>
                  <a:lnTo>
                    <a:pt x="692951" y="18"/>
                  </a:lnTo>
                  <a:cubicBezTo>
                    <a:pt x="751994" y="-731"/>
                    <a:pt x="809016" y="21531"/>
                    <a:pt x="851929" y="62090"/>
                  </a:cubicBezTo>
                  <a:cubicBezTo>
                    <a:pt x="899178" y="103873"/>
                    <a:pt x="922061" y="153715"/>
                    <a:pt x="922061" y="211618"/>
                  </a:cubicBezTo>
                  <a:lnTo>
                    <a:pt x="922061" y="572931"/>
                  </a:lnTo>
                  <a:cubicBezTo>
                    <a:pt x="922061" y="634910"/>
                    <a:pt x="900474" y="686050"/>
                    <a:pt x="856005" y="725146"/>
                  </a:cubicBez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sp>
          <p:nvSpPr>
            <p:cNvPr id="41" name="Freeform: Shape 18">
              <a:extLst>
                <a:ext uri="{FF2B5EF4-FFF2-40B4-BE49-F238E27FC236}">
                  <a16:creationId xmlns:a16="http://schemas.microsoft.com/office/drawing/2014/main" id="{A756D9B1-B33B-7685-4D59-59C86D943C93}"/>
                </a:ext>
              </a:extLst>
            </p:cNvPr>
            <p:cNvSpPr/>
            <p:nvPr/>
          </p:nvSpPr>
          <p:spPr>
            <a:xfrm>
              <a:off x="4179836" y="3033315"/>
              <a:ext cx="952662" cy="784512"/>
            </a:xfrm>
            <a:custGeom>
              <a:avLst/>
              <a:gdLst>
                <a:gd name="connsiteX0" fmla="*/ 804431 w 952662"/>
                <a:gd name="connsiteY0" fmla="*/ 572820 h 784512"/>
                <a:gd name="connsiteX1" fmla="*/ 575322 w 952662"/>
                <a:gd name="connsiteY1" fmla="*/ 784512 h 784512"/>
                <a:gd name="connsiteX2" fmla="*/ 376136 w 952662"/>
                <a:gd name="connsiteY2" fmla="*/ 784512 h 784512"/>
                <a:gd name="connsiteX3" fmla="*/ 147027 w 952662"/>
                <a:gd name="connsiteY3" fmla="*/ 572820 h 784512"/>
                <a:gd name="connsiteX4" fmla="*/ 0 w 952662"/>
                <a:gd name="connsiteY4" fmla="*/ 0 h 784512"/>
                <a:gd name="connsiteX5" fmla="*/ 157495 w 952662"/>
                <a:gd name="connsiteY5" fmla="*/ 0 h 784512"/>
                <a:gd name="connsiteX6" fmla="*/ 299056 w 952662"/>
                <a:gd name="connsiteY6" fmla="*/ 545861 h 784512"/>
                <a:gd name="connsiteX7" fmla="*/ 397444 w 952662"/>
                <a:gd name="connsiteY7" fmla="*/ 642952 h 784512"/>
                <a:gd name="connsiteX8" fmla="*/ 554291 w 952662"/>
                <a:gd name="connsiteY8" fmla="*/ 642952 h 784512"/>
                <a:gd name="connsiteX9" fmla="*/ 655366 w 952662"/>
                <a:gd name="connsiteY9" fmla="*/ 545861 h 784512"/>
                <a:gd name="connsiteX10" fmla="*/ 795167 w 952662"/>
                <a:gd name="connsiteY10" fmla="*/ 0 h 784512"/>
                <a:gd name="connsiteX11" fmla="*/ 952662 w 952662"/>
                <a:gd name="connsiteY11" fmla="*/ 0 h 78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662" h="784512">
                  <a:moveTo>
                    <a:pt x="804431" y="572820"/>
                  </a:moveTo>
                  <a:cubicBezTo>
                    <a:pt x="768115" y="714381"/>
                    <a:pt x="692609" y="784512"/>
                    <a:pt x="575322" y="784512"/>
                  </a:cubicBezTo>
                  <a:lnTo>
                    <a:pt x="376136" y="784512"/>
                  </a:lnTo>
                  <a:cubicBezTo>
                    <a:pt x="258848" y="784512"/>
                    <a:pt x="183436" y="714381"/>
                    <a:pt x="147027" y="572820"/>
                  </a:cubicBezTo>
                  <a:lnTo>
                    <a:pt x="0" y="0"/>
                  </a:lnTo>
                  <a:lnTo>
                    <a:pt x="157495" y="0"/>
                  </a:lnTo>
                  <a:lnTo>
                    <a:pt x="299056" y="545861"/>
                  </a:lnTo>
                  <a:cubicBezTo>
                    <a:pt x="315176" y="610712"/>
                    <a:pt x="348898" y="642952"/>
                    <a:pt x="397444" y="642952"/>
                  </a:cubicBezTo>
                  <a:lnTo>
                    <a:pt x="554291" y="642952"/>
                  </a:lnTo>
                  <a:cubicBezTo>
                    <a:pt x="604041" y="642952"/>
                    <a:pt x="639153" y="610619"/>
                    <a:pt x="655366" y="545861"/>
                  </a:cubicBezTo>
                  <a:lnTo>
                    <a:pt x="795167" y="0"/>
                  </a:lnTo>
                  <a:lnTo>
                    <a:pt x="952662" y="0"/>
                  </a:ln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sp>
          <p:nvSpPr>
            <p:cNvPr id="42" name="Freeform: Shape 19">
              <a:extLst>
                <a:ext uri="{FF2B5EF4-FFF2-40B4-BE49-F238E27FC236}">
                  <a16:creationId xmlns:a16="http://schemas.microsoft.com/office/drawing/2014/main" id="{0565782B-9FFA-51E2-1693-F3F968933055}"/>
                </a:ext>
              </a:extLst>
            </p:cNvPr>
            <p:cNvSpPr/>
            <p:nvPr/>
          </p:nvSpPr>
          <p:spPr>
            <a:xfrm>
              <a:off x="5185774" y="3033266"/>
              <a:ext cx="923562" cy="783173"/>
            </a:xfrm>
            <a:custGeom>
              <a:avLst/>
              <a:gdLst>
                <a:gd name="connsiteX0" fmla="*/ 853342 w 923562"/>
                <a:gd name="connsiteY0" fmla="*/ 399069 h 783173"/>
                <a:gd name="connsiteX1" fmla="*/ 694365 w 923562"/>
                <a:gd name="connsiteY1" fmla="*/ 460955 h 783173"/>
                <a:gd name="connsiteX2" fmla="*/ 397903 w 923562"/>
                <a:gd name="connsiteY2" fmla="*/ 460955 h 783173"/>
                <a:gd name="connsiteX3" fmla="*/ 397903 w 923562"/>
                <a:gd name="connsiteY3" fmla="*/ 319487 h 783173"/>
                <a:gd name="connsiteX4" fmla="*/ 694365 w 923562"/>
                <a:gd name="connsiteY4" fmla="*/ 319487 h 783173"/>
                <a:gd name="connsiteX5" fmla="*/ 748284 w 923562"/>
                <a:gd name="connsiteY5" fmla="*/ 299291 h 783173"/>
                <a:gd name="connsiteX6" fmla="*/ 775243 w 923562"/>
                <a:gd name="connsiteY6" fmla="*/ 249448 h 783173"/>
                <a:gd name="connsiteX7" fmla="*/ 775243 w 923562"/>
                <a:gd name="connsiteY7" fmla="*/ 211649 h 783173"/>
                <a:gd name="connsiteX8" fmla="*/ 694365 w 923562"/>
                <a:gd name="connsiteY8" fmla="*/ 140220 h 783173"/>
                <a:gd name="connsiteX9" fmla="*/ 229290 w 923562"/>
                <a:gd name="connsiteY9" fmla="*/ 140220 h 783173"/>
                <a:gd name="connsiteX10" fmla="*/ 148411 w 923562"/>
                <a:gd name="connsiteY10" fmla="*/ 211649 h 783173"/>
                <a:gd name="connsiteX11" fmla="*/ 148411 w 923562"/>
                <a:gd name="connsiteY11" fmla="*/ 571573 h 783173"/>
                <a:gd name="connsiteX12" fmla="*/ 174073 w 923562"/>
                <a:gd name="connsiteY12" fmla="*/ 621415 h 783173"/>
                <a:gd name="connsiteX13" fmla="*/ 229660 w 923562"/>
                <a:gd name="connsiteY13" fmla="*/ 643001 h 783173"/>
                <a:gd name="connsiteX14" fmla="*/ 910226 w 923562"/>
                <a:gd name="connsiteY14" fmla="*/ 643001 h 783173"/>
                <a:gd name="connsiteX15" fmla="*/ 910226 w 923562"/>
                <a:gd name="connsiteY15" fmla="*/ 783172 h 783173"/>
                <a:gd name="connsiteX16" fmla="*/ 229290 w 923562"/>
                <a:gd name="connsiteY16" fmla="*/ 783172 h 783173"/>
                <a:gd name="connsiteX17" fmla="*/ 70219 w 923562"/>
                <a:gd name="connsiteY17" fmla="*/ 722490 h 783173"/>
                <a:gd name="connsiteX18" fmla="*/ 88 w 923562"/>
                <a:gd name="connsiteY18" fmla="*/ 571573 h 783173"/>
                <a:gd name="connsiteX19" fmla="*/ 88 w 923562"/>
                <a:gd name="connsiteY19" fmla="*/ 211649 h 783173"/>
                <a:gd name="connsiteX20" fmla="*/ 67625 w 923562"/>
                <a:gd name="connsiteY20" fmla="*/ 59342 h 783173"/>
                <a:gd name="connsiteX21" fmla="*/ 229290 w 923562"/>
                <a:gd name="connsiteY21" fmla="*/ 50 h 783173"/>
                <a:gd name="connsiteX22" fmla="*/ 694365 w 923562"/>
                <a:gd name="connsiteY22" fmla="*/ 50 h 783173"/>
                <a:gd name="connsiteX23" fmla="*/ 856121 w 923562"/>
                <a:gd name="connsiteY23" fmla="*/ 58045 h 783173"/>
                <a:gd name="connsiteX24" fmla="*/ 923474 w 923562"/>
                <a:gd name="connsiteY24" fmla="*/ 211649 h 783173"/>
                <a:gd name="connsiteX25" fmla="*/ 923474 w 923562"/>
                <a:gd name="connsiteY25" fmla="*/ 249448 h 783173"/>
                <a:gd name="connsiteX26" fmla="*/ 853342 w 923562"/>
                <a:gd name="connsiteY26" fmla="*/ 399069 h 7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3562" h="783173">
                  <a:moveTo>
                    <a:pt x="853342" y="399069"/>
                  </a:moveTo>
                  <a:cubicBezTo>
                    <a:pt x="810114" y="439110"/>
                    <a:pt x="753286" y="461230"/>
                    <a:pt x="694365" y="460955"/>
                  </a:cubicBezTo>
                  <a:lnTo>
                    <a:pt x="397903" y="460955"/>
                  </a:lnTo>
                  <a:lnTo>
                    <a:pt x="397903" y="319487"/>
                  </a:lnTo>
                  <a:lnTo>
                    <a:pt x="694365" y="319487"/>
                  </a:lnTo>
                  <a:cubicBezTo>
                    <a:pt x="714098" y="319012"/>
                    <a:pt x="733090" y="311897"/>
                    <a:pt x="748284" y="299291"/>
                  </a:cubicBezTo>
                  <a:cubicBezTo>
                    <a:pt x="765793" y="284468"/>
                    <a:pt x="775243" y="268255"/>
                    <a:pt x="775243" y="249448"/>
                  </a:cubicBezTo>
                  <a:lnTo>
                    <a:pt x="775243" y="211649"/>
                  </a:lnTo>
                  <a:cubicBezTo>
                    <a:pt x="775243" y="164586"/>
                    <a:pt x="748284" y="140220"/>
                    <a:pt x="694365" y="140220"/>
                  </a:cubicBezTo>
                  <a:lnTo>
                    <a:pt x="229290" y="140220"/>
                  </a:lnTo>
                  <a:cubicBezTo>
                    <a:pt x="175371" y="140220"/>
                    <a:pt x="148411" y="164586"/>
                    <a:pt x="148411" y="211649"/>
                  </a:cubicBezTo>
                  <a:lnTo>
                    <a:pt x="148411" y="571573"/>
                  </a:lnTo>
                  <a:cubicBezTo>
                    <a:pt x="148143" y="591417"/>
                    <a:pt x="157759" y="610103"/>
                    <a:pt x="174073" y="621415"/>
                  </a:cubicBezTo>
                  <a:cubicBezTo>
                    <a:pt x="189258" y="635303"/>
                    <a:pt x="209084" y="643001"/>
                    <a:pt x="229660" y="643001"/>
                  </a:cubicBezTo>
                  <a:lnTo>
                    <a:pt x="910226" y="643001"/>
                  </a:lnTo>
                  <a:lnTo>
                    <a:pt x="910226" y="783172"/>
                  </a:lnTo>
                  <a:lnTo>
                    <a:pt x="229290" y="783172"/>
                  </a:lnTo>
                  <a:cubicBezTo>
                    <a:pt x="170581" y="783330"/>
                    <a:pt x="113901" y="761707"/>
                    <a:pt x="70219" y="722490"/>
                  </a:cubicBezTo>
                  <a:cubicBezTo>
                    <a:pt x="25296" y="685321"/>
                    <a:pt x="-478" y="629874"/>
                    <a:pt x="88" y="571573"/>
                  </a:cubicBezTo>
                  <a:lnTo>
                    <a:pt x="88" y="211649"/>
                  </a:lnTo>
                  <a:cubicBezTo>
                    <a:pt x="-1673" y="153263"/>
                    <a:pt x="23175" y="97236"/>
                    <a:pt x="67625" y="59342"/>
                  </a:cubicBezTo>
                  <a:cubicBezTo>
                    <a:pt x="112168" y="19999"/>
                    <a:pt x="169868" y="-1165"/>
                    <a:pt x="229290" y="50"/>
                  </a:cubicBezTo>
                  <a:lnTo>
                    <a:pt x="694365" y="50"/>
                  </a:lnTo>
                  <a:cubicBezTo>
                    <a:pt x="753546" y="-956"/>
                    <a:pt x="811060" y="19665"/>
                    <a:pt x="856121" y="58045"/>
                  </a:cubicBezTo>
                  <a:cubicBezTo>
                    <a:pt x="900517" y="96525"/>
                    <a:pt x="925243" y="152928"/>
                    <a:pt x="923474" y="211649"/>
                  </a:cubicBezTo>
                  <a:lnTo>
                    <a:pt x="923474" y="249448"/>
                  </a:lnTo>
                  <a:cubicBezTo>
                    <a:pt x="923474" y="307721"/>
                    <a:pt x="900961" y="357193"/>
                    <a:pt x="853342" y="399069"/>
                  </a:cubicBez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sp>
          <p:nvSpPr>
            <p:cNvPr id="43" name="Freeform: Shape 20">
              <a:extLst>
                <a:ext uri="{FF2B5EF4-FFF2-40B4-BE49-F238E27FC236}">
                  <a16:creationId xmlns:a16="http://schemas.microsoft.com/office/drawing/2014/main" id="{7DD2C596-ED95-4357-276B-640DAC8E925F}"/>
                </a:ext>
              </a:extLst>
            </p:cNvPr>
            <p:cNvSpPr/>
            <p:nvPr/>
          </p:nvSpPr>
          <p:spPr>
            <a:xfrm>
              <a:off x="1110806" y="3330889"/>
              <a:ext cx="187141" cy="187141"/>
            </a:xfrm>
            <a:custGeom>
              <a:avLst/>
              <a:gdLst>
                <a:gd name="connsiteX0" fmla="*/ 187142 w 187141"/>
                <a:gd name="connsiteY0" fmla="*/ 93478 h 187141"/>
                <a:gd name="connsiteX1" fmla="*/ 93663 w 187141"/>
                <a:gd name="connsiteY1" fmla="*/ 187142 h 187141"/>
                <a:gd name="connsiteX2" fmla="*/ 0 w 187141"/>
                <a:gd name="connsiteY2" fmla="*/ 93663 h 187141"/>
                <a:gd name="connsiteX3" fmla="*/ 93478 w 187141"/>
                <a:gd name="connsiteY3" fmla="*/ 0 h 187141"/>
                <a:gd name="connsiteX4" fmla="*/ 93571 w 187141"/>
                <a:gd name="connsiteY4" fmla="*/ 0 h 187141"/>
                <a:gd name="connsiteX5" fmla="*/ 93571 w 187141"/>
                <a:gd name="connsiteY5" fmla="*/ 0 h 187141"/>
                <a:gd name="connsiteX6" fmla="*/ 187142 w 187141"/>
                <a:gd name="connsiteY6" fmla="*/ 93386 h 187141"/>
                <a:gd name="connsiteX7" fmla="*/ 187142 w 187141"/>
                <a:gd name="connsiteY7" fmla="*/ 93478 h 18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41" h="187141">
                  <a:moveTo>
                    <a:pt x="187142" y="93478"/>
                  </a:moveTo>
                  <a:cubicBezTo>
                    <a:pt x="187197" y="145156"/>
                    <a:pt x="145341" y="187091"/>
                    <a:pt x="93663" y="187142"/>
                  </a:cubicBezTo>
                  <a:cubicBezTo>
                    <a:pt x="41986" y="187193"/>
                    <a:pt x="56" y="145341"/>
                    <a:pt x="0" y="93663"/>
                  </a:cubicBezTo>
                  <a:cubicBezTo>
                    <a:pt x="-56" y="41986"/>
                    <a:pt x="41801" y="51"/>
                    <a:pt x="93478" y="0"/>
                  </a:cubicBezTo>
                  <a:cubicBezTo>
                    <a:pt x="93506" y="0"/>
                    <a:pt x="93543" y="0"/>
                    <a:pt x="93571" y="0"/>
                  </a:cubicBezTo>
                  <a:lnTo>
                    <a:pt x="93571" y="0"/>
                  </a:lnTo>
                  <a:cubicBezTo>
                    <a:pt x="145202" y="-51"/>
                    <a:pt x="187086" y="41759"/>
                    <a:pt x="187142" y="93386"/>
                  </a:cubicBezTo>
                  <a:cubicBezTo>
                    <a:pt x="187142" y="93416"/>
                    <a:pt x="187142" y="93448"/>
                    <a:pt x="187142" y="93478"/>
                  </a:cubicBez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sp>
          <p:nvSpPr>
            <p:cNvPr id="44" name="Freeform: Shape 21">
              <a:extLst>
                <a:ext uri="{FF2B5EF4-FFF2-40B4-BE49-F238E27FC236}">
                  <a16:creationId xmlns:a16="http://schemas.microsoft.com/office/drawing/2014/main" id="{A8069C87-BBEE-A528-572F-D8E8265F617A}"/>
                </a:ext>
              </a:extLst>
            </p:cNvPr>
            <p:cNvSpPr/>
            <p:nvPr/>
          </p:nvSpPr>
          <p:spPr>
            <a:xfrm>
              <a:off x="1110806" y="3032482"/>
              <a:ext cx="187141" cy="187141"/>
            </a:xfrm>
            <a:custGeom>
              <a:avLst/>
              <a:gdLst>
                <a:gd name="connsiteX0" fmla="*/ 187142 w 187141"/>
                <a:gd name="connsiteY0" fmla="*/ 93478 h 187141"/>
                <a:gd name="connsiteX1" fmla="*/ 93663 w 187141"/>
                <a:gd name="connsiteY1" fmla="*/ 187142 h 187141"/>
                <a:gd name="connsiteX2" fmla="*/ 0 w 187141"/>
                <a:gd name="connsiteY2" fmla="*/ 93664 h 187141"/>
                <a:gd name="connsiteX3" fmla="*/ 93478 w 187141"/>
                <a:gd name="connsiteY3" fmla="*/ 0 h 187141"/>
                <a:gd name="connsiteX4" fmla="*/ 93571 w 187141"/>
                <a:gd name="connsiteY4" fmla="*/ 0 h 187141"/>
                <a:gd name="connsiteX5" fmla="*/ 93571 w 187141"/>
                <a:gd name="connsiteY5" fmla="*/ 0 h 187141"/>
                <a:gd name="connsiteX6" fmla="*/ 187142 w 187141"/>
                <a:gd name="connsiteY6" fmla="*/ 93386 h 18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41" h="187141">
                  <a:moveTo>
                    <a:pt x="187142" y="93478"/>
                  </a:moveTo>
                  <a:cubicBezTo>
                    <a:pt x="187197" y="145156"/>
                    <a:pt x="145341" y="187091"/>
                    <a:pt x="93663" y="187142"/>
                  </a:cubicBezTo>
                  <a:cubicBezTo>
                    <a:pt x="41986" y="187193"/>
                    <a:pt x="56" y="145341"/>
                    <a:pt x="0" y="93664"/>
                  </a:cubicBezTo>
                  <a:cubicBezTo>
                    <a:pt x="-56" y="41986"/>
                    <a:pt x="41801" y="51"/>
                    <a:pt x="93478" y="0"/>
                  </a:cubicBezTo>
                  <a:cubicBezTo>
                    <a:pt x="93506" y="0"/>
                    <a:pt x="93543" y="0"/>
                    <a:pt x="93571" y="0"/>
                  </a:cubicBezTo>
                  <a:lnTo>
                    <a:pt x="93571" y="0"/>
                  </a:lnTo>
                  <a:cubicBezTo>
                    <a:pt x="145202" y="-51"/>
                    <a:pt x="187086" y="41759"/>
                    <a:pt x="187142" y="93386"/>
                  </a:cubicBez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sp>
          <p:nvSpPr>
            <p:cNvPr id="45" name="Freeform: Shape 22">
              <a:extLst>
                <a:ext uri="{FF2B5EF4-FFF2-40B4-BE49-F238E27FC236}">
                  <a16:creationId xmlns:a16="http://schemas.microsoft.com/office/drawing/2014/main" id="{3432ADD5-AD6E-1588-E1F3-DC1E4D438C03}"/>
                </a:ext>
              </a:extLst>
            </p:cNvPr>
            <p:cNvSpPr/>
            <p:nvPr/>
          </p:nvSpPr>
          <p:spPr>
            <a:xfrm>
              <a:off x="1421720" y="3629482"/>
              <a:ext cx="187141" cy="187141"/>
            </a:xfrm>
            <a:custGeom>
              <a:avLst/>
              <a:gdLst>
                <a:gd name="connsiteX0" fmla="*/ 187142 w 187141"/>
                <a:gd name="connsiteY0" fmla="*/ 93478 h 187141"/>
                <a:gd name="connsiteX1" fmla="*/ 93664 w 187141"/>
                <a:gd name="connsiteY1" fmla="*/ 187142 h 187141"/>
                <a:gd name="connsiteX2" fmla="*/ 0 w 187141"/>
                <a:gd name="connsiteY2" fmla="*/ 93663 h 187141"/>
                <a:gd name="connsiteX3" fmla="*/ 93478 w 187141"/>
                <a:gd name="connsiteY3" fmla="*/ 0 h 187141"/>
                <a:gd name="connsiteX4" fmla="*/ 93478 w 187141"/>
                <a:gd name="connsiteY4" fmla="*/ 0 h 187141"/>
                <a:gd name="connsiteX5" fmla="*/ 187142 w 187141"/>
                <a:gd name="connsiteY5" fmla="*/ 93478 h 18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41" h="187141">
                  <a:moveTo>
                    <a:pt x="187142" y="93478"/>
                  </a:moveTo>
                  <a:cubicBezTo>
                    <a:pt x="187197" y="145155"/>
                    <a:pt x="145340" y="187086"/>
                    <a:pt x="93664" y="187142"/>
                  </a:cubicBezTo>
                  <a:cubicBezTo>
                    <a:pt x="41986" y="187197"/>
                    <a:pt x="56" y="145341"/>
                    <a:pt x="0" y="93663"/>
                  </a:cubicBezTo>
                  <a:cubicBezTo>
                    <a:pt x="-56" y="41986"/>
                    <a:pt x="41801" y="56"/>
                    <a:pt x="93478" y="0"/>
                  </a:cubicBezTo>
                  <a:lnTo>
                    <a:pt x="93478" y="0"/>
                  </a:lnTo>
                  <a:cubicBezTo>
                    <a:pt x="145137" y="0"/>
                    <a:pt x="187040" y="41820"/>
                    <a:pt x="187142" y="93478"/>
                  </a:cubicBez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sp>
          <p:nvSpPr>
            <p:cNvPr id="46" name="Freeform: Shape 23">
              <a:extLst>
                <a:ext uri="{FF2B5EF4-FFF2-40B4-BE49-F238E27FC236}">
                  <a16:creationId xmlns:a16="http://schemas.microsoft.com/office/drawing/2014/main" id="{6FDD5677-A846-26BB-9E7D-B7D86BCFAE7D}"/>
                </a:ext>
              </a:extLst>
            </p:cNvPr>
            <p:cNvSpPr/>
            <p:nvPr/>
          </p:nvSpPr>
          <p:spPr>
            <a:xfrm>
              <a:off x="1421720" y="3330796"/>
              <a:ext cx="187141" cy="187141"/>
            </a:xfrm>
            <a:custGeom>
              <a:avLst/>
              <a:gdLst>
                <a:gd name="connsiteX0" fmla="*/ 187142 w 187141"/>
                <a:gd name="connsiteY0" fmla="*/ 93571 h 187141"/>
                <a:gd name="connsiteX1" fmla="*/ 93571 w 187141"/>
                <a:gd name="connsiteY1" fmla="*/ 187142 h 187141"/>
                <a:gd name="connsiteX2" fmla="*/ 0 w 187141"/>
                <a:gd name="connsiteY2" fmla="*/ 93571 h 187141"/>
                <a:gd name="connsiteX3" fmla="*/ 93571 w 187141"/>
                <a:gd name="connsiteY3" fmla="*/ 0 h 187141"/>
                <a:gd name="connsiteX4" fmla="*/ 187142 w 187141"/>
                <a:gd name="connsiteY4" fmla="*/ 93571 h 18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41" h="187141">
                  <a:moveTo>
                    <a:pt x="187142" y="93571"/>
                  </a:moveTo>
                  <a:cubicBezTo>
                    <a:pt x="187142" y="145249"/>
                    <a:pt x="145248" y="187142"/>
                    <a:pt x="93571" y="187142"/>
                  </a:cubicBezTo>
                  <a:cubicBezTo>
                    <a:pt x="41894" y="187142"/>
                    <a:pt x="0" y="145249"/>
                    <a:pt x="0" y="93571"/>
                  </a:cubicBezTo>
                  <a:cubicBezTo>
                    <a:pt x="0" y="41893"/>
                    <a:pt x="41894" y="0"/>
                    <a:pt x="93571" y="0"/>
                  </a:cubicBezTo>
                  <a:cubicBezTo>
                    <a:pt x="145248" y="0"/>
                    <a:pt x="187142" y="41893"/>
                    <a:pt x="187142" y="93571"/>
                  </a:cubicBezTo>
                  <a:close/>
                </a:path>
              </a:pathLst>
            </a:custGeom>
            <a:solidFill>
              <a:srgbClr val="2A7DE1"/>
            </a:solidFill>
            <a:ln w="9264" cap="flat">
              <a:noFill/>
              <a:prstDash val="solid"/>
              <a:miter/>
            </a:ln>
          </p:spPr>
          <p:txBody>
            <a:bodyPr rtlCol="0" anchor="ctr"/>
            <a:lstStyle/>
            <a:p>
              <a:endParaRPr lang="en-US">
                <a:latin typeface="Open Sans" panose="020B0606030504020204" pitchFamily="34" charset="0"/>
              </a:endParaRPr>
            </a:p>
          </p:txBody>
        </p:sp>
        <p:sp>
          <p:nvSpPr>
            <p:cNvPr id="47" name="Freeform: Shape 24">
              <a:extLst>
                <a:ext uri="{FF2B5EF4-FFF2-40B4-BE49-F238E27FC236}">
                  <a16:creationId xmlns:a16="http://schemas.microsoft.com/office/drawing/2014/main" id="{FD653800-E79D-1999-42CB-E4C503556365}"/>
                </a:ext>
              </a:extLst>
            </p:cNvPr>
            <p:cNvSpPr/>
            <p:nvPr/>
          </p:nvSpPr>
          <p:spPr>
            <a:xfrm>
              <a:off x="1690945" y="3033315"/>
              <a:ext cx="1411344" cy="781269"/>
            </a:xfrm>
            <a:custGeom>
              <a:avLst/>
              <a:gdLst>
                <a:gd name="connsiteX0" fmla="*/ 1255146 w 1411344"/>
                <a:gd name="connsiteY0" fmla="*/ 0 h 781269"/>
                <a:gd name="connsiteX1" fmla="*/ 1115531 w 1411344"/>
                <a:gd name="connsiteY1" fmla="*/ 543637 h 781269"/>
                <a:gd name="connsiteX2" fmla="*/ 1014826 w 1411344"/>
                <a:gd name="connsiteY2" fmla="*/ 640358 h 781269"/>
                <a:gd name="connsiteX3" fmla="*/ 954978 w 1411344"/>
                <a:gd name="connsiteY3" fmla="*/ 640358 h 781269"/>
                <a:gd name="connsiteX4" fmla="*/ 853996 w 1411344"/>
                <a:gd name="connsiteY4" fmla="*/ 543544 h 781269"/>
                <a:gd name="connsiteX5" fmla="*/ 852421 w 1411344"/>
                <a:gd name="connsiteY5" fmla="*/ 539468 h 781269"/>
                <a:gd name="connsiteX6" fmla="*/ 705209 w 1411344"/>
                <a:gd name="connsiteY6" fmla="*/ 429685 h 781269"/>
                <a:gd name="connsiteX7" fmla="*/ 556978 w 1411344"/>
                <a:gd name="connsiteY7" fmla="*/ 544008 h 781269"/>
                <a:gd name="connsiteX8" fmla="*/ 456366 w 1411344"/>
                <a:gd name="connsiteY8" fmla="*/ 640358 h 781269"/>
                <a:gd name="connsiteX9" fmla="*/ 396518 w 1411344"/>
                <a:gd name="connsiteY9" fmla="*/ 640358 h 781269"/>
                <a:gd name="connsiteX10" fmla="*/ 298500 w 1411344"/>
                <a:gd name="connsiteY10" fmla="*/ 543637 h 781269"/>
                <a:gd name="connsiteX11" fmla="*/ 157495 w 1411344"/>
                <a:gd name="connsiteY11" fmla="*/ 0 h 781269"/>
                <a:gd name="connsiteX12" fmla="*/ 0 w 1411344"/>
                <a:gd name="connsiteY12" fmla="*/ 0 h 781269"/>
                <a:gd name="connsiteX13" fmla="*/ 146285 w 1411344"/>
                <a:gd name="connsiteY13" fmla="*/ 570504 h 781269"/>
                <a:gd name="connsiteX14" fmla="*/ 374469 w 1411344"/>
                <a:gd name="connsiteY14" fmla="*/ 781270 h 781269"/>
                <a:gd name="connsiteX15" fmla="*/ 476933 w 1411344"/>
                <a:gd name="connsiteY15" fmla="*/ 781270 h 781269"/>
                <a:gd name="connsiteX16" fmla="*/ 701225 w 1411344"/>
                <a:gd name="connsiteY16" fmla="*/ 585049 h 781269"/>
                <a:gd name="connsiteX17" fmla="*/ 704468 w 1411344"/>
                <a:gd name="connsiteY17" fmla="*/ 571616 h 781269"/>
                <a:gd name="connsiteX18" fmla="*/ 932744 w 1411344"/>
                <a:gd name="connsiteY18" fmla="*/ 781270 h 781269"/>
                <a:gd name="connsiteX19" fmla="*/ 1035486 w 1411344"/>
                <a:gd name="connsiteY19" fmla="*/ 781270 h 781269"/>
                <a:gd name="connsiteX20" fmla="*/ 1263669 w 1411344"/>
                <a:gd name="connsiteY20" fmla="*/ 570504 h 781269"/>
                <a:gd name="connsiteX21" fmla="*/ 1411344 w 1411344"/>
                <a:gd name="connsiteY21" fmla="*/ 0 h 78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344" h="781269">
                  <a:moveTo>
                    <a:pt x="1255146" y="0"/>
                  </a:moveTo>
                  <a:lnTo>
                    <a:pt x="1115531" y="543637"/>
                  </a:lnTo>
                  <a:cubicBezTo>
                    <a:pt x="1099318" y="608488"/>
                    <a:pt x="1064484" y="640358"/>
                    <a:pt x="1014826" y="640358"/>
                  </a:cubicBezTo>
                  <a:lnTo>
                    <a:pt x="954978" y="640358"/>
                  </a:lnTo>
                  <a:cubicBezTo>
                    <a:pt x="906618" y="640358"/>
                    <a:pt x="869004" y="605894"/>
                    <a:pt x="853996" y="543544"/>
                  </a:cubicBezTo>
                  <a:lnTo>
                    <a:pt x="852421" y="539468"/>
                  </a:lnTo>
                  <a:cubicBezTo>
                    <a:pt x="814807" y="419030"/>
                    <a:pt x="705209" y="429685"/>
                    <a:pt x="705209" y="429685"/>
                  </a:cubicBezTo>
                  <a:cubicBezTo>
                    <a:pt x="594036" y="431167"/>
                    <a:pt x="556978" y="544008"/>
                    <a:pt x="556978" y="544008"/>
                  </a:cubicBezTo>
                  <a:cubicBezTo>
                    <a:pt x="540858" y="608859"/>
                    <a:pt x="505931" y="640358"/>
                    <a:pt x="456366" y="640358"/>
                  </a:cubicBezTo>
                  <a:lnTo>
                    <a:pt x="396518" y="640358"/>
                  </a:lnTo>
                  <a:cubicBezTo>
                    <a:pt x="348250" y="640358"/>
                    <a:pt x="314620" y="608118"/>
                    <a:pt x="298500" y="543637"/>
                  </a:cubicBezTo>
                  <a:lnTo>
                    <a:pt x="157495" y="0"/>
                  </a:lnTo>
                  <a:lnTo>
                    <a:pt x="0" y="0"/>
                  </a:lnTo>
                  <a:lnTo>
                    <a:pt x="146285" y="570504"/>
                  </a:lnTo>
                  <a:cubicBezTo>
                    <a:pt x="182602" y="711509"/>
                    <a:pt x="257459" y="781270"/>
                    <a:pt x="374469" y="781270"/>
                  </a:cubicBezTo>
                  <a:lnTo>
                    <a:pt x="476933" y="781270"/>
                  </a:lnTo>
                  <a:cubicBezTo>
                    <a:pt x="589681" y="781270"/>
                    <a:pt x="663612" y="716419"/>
                    <a:pt x="701225" y="585049"/>
                  </a:cubicBezTo>
                  <a:lnTo>
                    <a:pt x="704468" y="571616"/>
                  </a:lnTo>
                  <a:cubicBezTo>
                    <a:pt x="740877" y="711416"/>
                    <a:pt x="816382" y="781270"/>
                    <a:pt x="932744" y="781270"/>
                  </a:cubicBezTo>
                  <a:lnTo>
                    <a:pt x="1035486" y="781270"/>
                  </a:lnTo>
                  <a:cubicBezTo>
                    <a:pt x="1152218" y="781270"/>
                    <a:pt x="1227445" y="711509"/>
                    <a:pt x="1263669" y="570504"/>
                  </a:cubicBezTo>
                  <a:lnTo>
                    <a:pt x="1411344" y="0"/>
                  </a:ln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sp>
          <p:nvSpPr>
            <p:cNvPr id="48" name="Freeform: Shape 25">
              <a:extLst>
                <a:ext uri="{FF2B5EF4-FFF2-40B4-BE49-F238E27FC236}">
                  <a16:creationId xmlns:a16="http://schemas.microsoft.com/office/drawing/2014/main" id="{EF43FC84-0637-30CE-F233-F600BA386D91}"/>
                </a:ext>
              </a:extLst>
            </p:cNvPr>
            <p:cNvSpPr/>
            <p:nvPr/>
          </p:nvSpPr>
          <p:spPr>
            <a:xfrm>
              <a:off x="0" y="3032573"/>
              <a:ext cx="948866" cy="786694"/>
            </a:xfrm>
            <a:custGeom>
              <a:avLst/>
              <a:gdLst>
                <a:gd name="connsiteX0" fmla="*/ 883457 w 948866"/>
                <a:gd name="connsiteY0" fmla="*/ 727167 h 786694"/>
                <a:gd name="connsiteX1" fmla="*/ 721978 w 948866"/>
                <a:gd name="connsiteY1" fmla="*/ 786645 h 786694"/>
                <a:gd name="connsiteX2" fmla="*/ 0 w 948866"/>
                <a:gd name="connsiteY2" fmla="*/ 786645 h 786694"/>
                <a:gd name="connsiteX3" fmla="*/ 0 w 948866"/>
                <a:gd name="connsiteY3" fmla="*/ 1 h 786694"/>
                <a:gd name="connsiteX4" fmla="*/ 721978 w 948866"/>
                <a:gd name="connsiteY4" fmla="*/ 1 h 786694"/>
                <a:gd name="connsiteX5" fmla="*/ 879473 w 948866"/>
                <a:gd name="connsiteY5" fmla="*/ 62258 h 786694"/>
                <a:gd name="connsiteX6" fmla="*/ 948864 w 948866"/>
                <a:gd name="connsiteY6" fmla="*/ 212250 h 786694"/>
                <a:gd name="connsiteX7" fmla="*/ 948864 w 948866"/>
                <a:gd name="connsiteY7" fmla="*/ 574489 h 786694"/>
                <a:gd name="connsiteX8" fmla="*/ 883457 w 948866"/>
                <a:gd name="connsiteY8" fmla="*/ 727167 h 786694"/>
                <a:gd name="connsiteX9" fmla="*/ 802115 w 948866"/>
                <a:gd name="connsiteY9" fmla="*/ 212250 h 786694"/>
                <a:gd name="connsiteX10" fmla="*/ 776730 w 948866"/>
                <a:gd name="connsiteY10" fmla="*/ 162314 h 786694"/>
                <a:gd name="connsiteX11" fmla="*/ 721978 w 948866"/>
                <a:gd name="connsiteY11" fmla="*/ 140636 h 786694"/>
                <a:gd name="connsiteX12" fmla="*/ 145452 w 948866"/>
                <a:gd name="connsiteY12" fmla="*/ 140636 h 786694"/>
                <a:gd name="connsiteX13" fmla="*/ 145452 w 948866"/>
                <a:gd name="connsiteY13" fmla="*/ 644806 h 786694"/>
                <a:gd name="connsiteX14" fmla="*/ 721978 w 948866"/>
                <a:gd name="connsiteY14" fmla="*/ 644806 h 786694"/>
                <a:gd name="connsiteX15" fmla="*/ 802115 w 948866"/>
                <a:gd name="connsiteY15" fmla="*/ 574489 h 7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8866" h="786694">
                  <a:moveTo>
                    <a:pt x="883457" y="727167"/>
                  </a:moveTo>
                  <a:cubicBezTo>
                    <a:pt x="839046" y="766634"/>
                    <a:pt x="781375" y="787868"/>
                    <a:pt x="721978" y="786645"/>
                  </a:cubicBezTo>
                  <a:lnTo>
                    <a:pt x="0" y="786645"/>
                  </a:lnTo>
                  <a:lnTo>
                    <a:pt x="0" y="1"/>
                  </a:lnTo>
                  <a:lnTo>
                    <a:pt x="721978" y="1"/>
                  </a:lnTo>
                  <a:cubicBezTo>
                    <a:pt x="780517" y="-208"/>
                    <a:pt x="836899" y="22080"/>
                    <a:pt x="879473" y="62258"/>
                  </a:cubicBezTo>
                  <a:cubicBezTo>
                    <a:pt x="923744" y="99459"/>
                    <a:pt x="949169" y="154425"/>
                    <a:pt x="948864" y="212250"/>
                  </a:cubicBezTo>
                  <a:lnTo>
                    <a:pt x="948864" y="574489"/>
                  </a:lnTo>
                  <a:cubicBezTo>
                    <a:pt x="948864" y="636746"/>
                    <a:pt x="927463" y="688256"/>
                    <a:pt x="883457" y="727167"/>
                  </a:cubicBezTo>
                  <a:close/>
                  <a:moveTo>
                    <a:pt x="802115" y="212250"/>
                  </a:moveTo>
                  <a:cubicBezTo>
                    <a:pt x="801827" y="192576"/>
                    <a:pt x="792456" y="174141"/>
                    <a:pt x="776730" y="162314"/>
                  </a:cubicBezTo>
                  <a:cubicBezTo>
                    <a:pt x="761868" y="148441"/>
                    <a:pt x="742309" y="140698"/>
                    <a:pt x="721978" y="140636"/>
                  </a:cubicBezTo>
                  <a:lnTo>
                    <a:pt x="145452" y="140636"/>
                  </a:lnTo>
                  <a:lnTo>
                    <a:pt x="145452" y="644806"/>
                  </a:lnTo>
                  <a:lnTo>
                    <a:pt x="721978" y="644806"/>
                  </a:lnTo>
                  <a:cubicBezTo>
                    <a:pt x="775341" y="644806"/>
                    <a:pt x="802115" y="621830"/>
                    <a:pt x="802115" y="574489"/>
                  </a:cubicBezTo>
                  <a:close/>
                </a:path>
              </a:pathLst>
            </a:custGeom>
            <a:solidFill>
              <a:srgbClr val="FFFFFF"/>
            </a:solidFill>
            <a:ln w="9264" cap="flat">
              <a:noFill/>
              <a:prstDash val="solid"/>
              <a:miter/>
            </a:ln>
          </p:spPr>
          <p:txBody>
            <a:bodyPr rtlCol="0" anchor="ctr"/>
            <a:lstStyle/>
            <a:p>
              <a:endParaRPr lang="en-US">
                <a:latin typeface="Open Sans" panose="020B0606030504020204" pitchFamily="34" charset="0"/>
              </a:endParaRPr>
            </a:p>
          </p:txBody>
        </p:sp>
      </p:grpSp>
      <p:sp>
        <p:nvSpPr>
          <p:cNvPr id="49" name="TextBox 48">
            <a:extLst>
              <a:ext uri="{FF2B5EF4-FFF2-40B4-BE49-F238E27FC236}">
                <a16:creationId xmlns:a16="http://schemas.microsoft.com/office/drawing/2014/main" id="{3311A635-4D09-3FA2-9A30-068B560E2127}"/>
              </a:ext>
            </a:extLst>
          </p:cNvPr>
          <p:cNvSpPr txBox="1"/>
          <p:nvPr/>
        </p:nvSpPr>
        <p:spPr>
          <a:xfrm>
            <a:off x="563816" y="5419404"/>
            <a:ext cx="3363293" cy="276999"/>
          </a:xfrm>
          <a:prstGeom prst="rect">
            <a:avLst/>
          </a:prstGeom>
          <a:noFill/>
        </p:spPr>
        <p:txBody>
          <a:bodyPr wrap="none" lIns="0" tIns="0" rIns="0" bIns="0" rtlCol="0" anchor="t">
            <a:spAutoFit/>
          </a:bodyPr>
          <a:lstStyle/>
          <a:p>
            <a:r>
              <a:rPr lang="en-US" dirty="0">
                <a:solidFill>
                  <a:schemeClr val="bg1"/>
                </a:solidFill>
                <a:latin typeface="Open Sans Semibold"/>
                <a:ea typeface="Open Sans Semibold"/>
                <a:cs typeface="Open Sans Semibold"/>
              </a:rPr>
              <a:t>Q3 2024 Investor Presentation</a:t>
            </a:r>
            <a:endParaRPr lang="en-U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custDataLst>
      <p:tags r:id="rId1"/>
    </p:custDataLst>
    <p:extLst>
      <p:ext uri="{BB962C8B-B14F-4D97-AF65-F5344CB8AC3E}">
        <p14:creationId xmlns:p14="http://schemas.microsoft.com/office/powerpoint/2010/main" val="1007453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heQuantum takes great pleasure in supporting Chicago Quantum Exchange in  promoting their open position – SheQuantum">
            <a:extLst>
              <a:ext uri="{FF2B5EF4-FFF2-40B4-BE49-F238E27FC236}">
                <a16:creationId xmlns:a16="http://schemas.microsoft.com/office/drawing/2014/main" id="{5240BA8E-ACF8-E55E-A3BE-FFDE6F192A0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00378" y="1345151"/>
            <a:ext cx="2194537" cy="9370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573615-AC1E-203B-CD9C-5269B3A05410}"/>
              </a:ext>
            </a:extLst>
          </p:cNvPr>
          <p:cNvSpPr>
            <a:spLocks noGrp="1"/>
          </p:cNvSpPr>
          <p:nvPr>
            <p:ph type="title"/>
          </p:nvPr>
        </p:nvSpPr>
        <p:spPr>
          <a:xfrm>
            <a:off x="591312" y="315598"/>
            <a:ext cx="9299381" cy="387798"/>
          </a:xfrm>
          <a:prstGeom prst="rect">
            <a:avLst/>
          </a:prstGeom>
        </p:spPr>
        <p:txBody>
          <a:bodyPr/>
          <a:lstStyle/>
          <a:p>
            <a:r>
              <a:rPr lang="en-US" sz="2800" b="1" spc="0" dirty="0">
                <a:solidFill>
                  <a:schemeClr val="bg1"/>
                </a:solidFill>
              </a:rPr>
              <a:t>BROADENED REACH WITH NEW PARTNERSHIPS</a:t>
            </a:r>
          </a:p>
        </p:txBody>
      </p:sp>
      <p:pic>
        <p:nvPicPr>
          <p:cNvPr id="11" name="Picture 10" descr="A black background with white letters&#10;&#10;Description automatically generated">
            <a:extLst>
              <a:ext uri="{FF2B5EF4-FFF2-40B4-BE49-F238E27FC236}">
                <a16:creationId xmlns:a16="http://schemas.microsoft.com/office/drawing/2014/main" id="{24D1F6A9-203E-D710-8746-7B3DAE2BAF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786" y="1292881"/>
            <a:ext cx="3299323" cy="1013876"/>
          </a:xfrm>
          <a:prstGeom prst="rect">
            <a:avLst/>
          </a:prstGeom>
        </p:spPr>
      </p:pic>
      <p:sp>
        <p:nvSpPr>
          <p:cNvPr id="24" name="Oval 23">
            <a:extLst>
              <a:ext uri="{FF2B5EF4-FFF2-40B4-BE49-F238E27FC236}">
                <a16:creationId xmlns:a16="http://schemas.microsoft.com/office/drawing/2014/main" id="{42FF451D-CB5A-2AD8-CA79-7B7C9F0C5F44}"/>
              </a:ext>
            </a:extLst>
          </p:cNvPr>
          <p:cNvSpPr/>
          <p:nvPr/>
        </p:nvSpPr>
        <p:spPr>
          <a:xfrm>
            <a:off x="601550" y="2486995"/>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id="{25ADC669-BB7B-D2F9-6283-913800016D66}"/>
              </a:ext>
            </a:extLst>
          </p:cNvPr>
          <p:cNvSpPr txBox="1"/>
          <p:nvPr/>
        </p:nvSpPr>
        <p:spPr>
          <a:xfrm>
            <a:off x="815025" y="2426058"/>
            <a:ext cx="4927407" cy="1184940"/>
          </a:xfrm>
          <a:prstGeom prst="rect">
            <a:avLst/>
          </a:prstGeom>
          <a:noFill/>
        </p:spPr>
        <p:txBody>
          <a:bodyPr wrap="square">
            <a:spAutoFit/>
          </a:bodyPr>
          <a:lstStyle/>
          <a:p>
            <a:pPr>
              <a:spcBef>
                <a:spcPts val="600"/>
              </a:spcBef>
            </a:pPr>
            <a:r>
              <a:rPr lang="en-US" sz="1600" dirty="0">
                <a:solidFill>
                  <a:schemeClr val="bg1"/>
                </a:solidFill>
              </a:rPr>
              <a:t>Partnership designed to </a:t>
            </a:r>
            <a:r>
              <a:rPr lang="en-US" sz="1600" b="1" dirty="0">
                <a:solidFill>
                  <a:schemeClr val="accent3"/>
                </a:solidFill>
              </a:rPr>
              <a:t>accelerate commercial adoption of annealing quantum computing across Middle East</a:t>
            </a:r>
          </a:p>
          <a:p>
            <a:pPr>
              <a:spcBef>
                <a:spcPts val="600"/>
              </a:spcBef>
            </a:pPr>
            <a:endParaRPr lang="en-US" sz="1600" b="1" dirty="0">
              <a:solidFill>
                <a:schemeClr val="bg1"/>
              </a:solidFill>
            </a:endParaRPr>
          </a:p>
        </p:txBody>
      </p:sp>
      <p:sp>
        <p:nvSpPr>
          <p:cNvPr id="28" name="Oval 27">
            <a:extLst>
              <a:ext uri="{FF2B5EF4-FFF2-40B4-BE49-F238E27FC236}">
                <a16:creationId xmlns:a16="http://schemas.microsoft.com/office/drawing/2014/main" id="{E5F78397-7294-44FC-7877-6F004D60B2E2}"/>
              </a:ext>
            </a:extLst>
          </p:cNvPr>
          <p:cNvSpPr/>
          <p:nvPr/>
        </p:nvSpPr>
        <p:spPr>
          <a:xfrm>
            <a:off x="6628312" y="2486995"/>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FCFCE40B-EA44-912A-65EC-2A3DF66ED78A}"/>
              </a:ext>
            </a:extLst>
          </p:cNvPr>
          <p:cNvSpPr txBox="1"/>
          <p:nvPr/>
        </p:nvSpPr>
        <p:spPr>
          <a:xfrm>
            <a:off x="6841787" y="2426058"/>
            <a:ext cx="4969213" cy="1815882"/>
          </a:xfrm>
          <a:prstGeom prst="rect">
            <a:avLst/>
          </a:prstGeom>
          <a:noFill/>
        </p:spPr>
        <p:txBody>
          <a:bodyPr wrap="square">
            <a:spAutoFit/>
          </a:bodyPr>
          <a:lstStyle/>
          <a:p>
            <a:pPr>
              <a:spcBef>
                <a:spcPts val="600"/>
              </a:spcBef>
            </a:pPr>
            <a:r>
              <a:rPr lang="en-US" sz="1600">
                <a:solidFill>
                  <a:schemeClr val="bg1"/>
                </a:solidFill>
              </a:rPr>
              <a:t>D-Wave has joined the Chicago Quantum Exchange (CQE) as a corporate partner, aiming to </a:t>
            </a:r>
            <a:r>
              <a:rPr lang="en-US" sz="1600" b="1">
                <a:solidFill>
                  <a:schemeClr val="accent3"/>
                </a:solidFill>
              </a:rPr>
              <a:t>engage with the CQE community on materials science research, quantum education, and the development of practical optimization use cases</a:t>
            </a:r>
            <a:r>
              <a:rPr lang="en-US" sz="1600">
                <a:solidFill>
                  <a:schemeClr val="bg1"/>
                </a:solidFill>
              </a:rPr>
              <a:t>, including for the manufacturing and logistics industries</a:t>
            </a:r>
          </a:p>
        </p:txBody>
      </p:sp>
      <p:sp>
        <p:nvSpPr>
          <p:cNvPr id="31" name="Oval 30">
            <a:extLst>
              <a:ext uri="{FF2B5EF4-FFF2-40B4-BE49-F238E27FC236}">
                <a16:creationId xmlns:a16="http://schemas.microsoft.com/office/drawing/2014/main" id="{F8AC9A90-901D-E962-9DD0-CCD2E7060C80}"/>
              </a:ext>
            </a:extLst>
          </p:cNvPr>
          <p:cNvSpPr/>
          <p:nvPr/>
        </p:nvSpPr>
        <p:spPr>
          <a:xfrm>
            <a:off x="601550" y="3725625"/>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2" name="TextBox 31">
            <a:extLst>
              <a:ext uri="{FF2B5EF4-FFF2-40B4-BE49-F238E27FC236}">
                <a16:creationId xmlns:a16="http://schemas.microsoft.com/office/drawing/2014/main" id="{2E5509E8-BFDA-10C8-E2F9-DC2D6150188B}"/>
              </a:ext>
            </a:extLst>
          </p:cNvPr>
          <p:cNvSpPr txBox="1"/>
          <p:nvPr/>
        </p:nvSpPr>
        <p:spPr>
          <a:xfrm>
            <a:off x="815025" y="3657600"/>
            <a:ext cx="4927407" cy="2385268"/>
          </a:xfrm>
          <a:prstGeom prst="rect">
            <a:avLst/>
          </a:prstGeom>
          <a:noFill/>
        </p:spPr>
        <p:txBody>
          <a:bodyPr wrap="square">
            <a:spAutoFit/>
          </a:bodyPr>
          <a:lstStyle/>
          <a:p>
            <a:pPr>
              <a:spcBef>
                <a:spcPts val="600"/>
              </a:spcBef>
            </a:pPr>
            <a:r>
              <a:rPr lang="en-US" sz="1600" dirty="0">
                <a:solidFill>
                  <a:schemeClr val="bg1"/>
                </a:solidFill>
              </a:rPr>
              <a:t>Partnership revealed at first-ever Qubits UAE event in Dubai, a half-day version of D-Wave’s annual Qubits user conference, which showcased “success powered by quantum” through business optimization use cases, progress in quantum-fueled AI technology, and demonstrations of annealing quantum computing performance over classical computing</a:t>
            </a:r>
          </a:p>
          <a:p>
            <a:pPr>
              <a:spcBef>
                <a:spcPts val="600"/>
              </a:spcBef>
            </a:pPr>
            <a:endParaRPr lang="en-US" sz="1600" b="1" dirty="0">
              <a:solidFill>
                <a:schemeClr val="bg1"/>
              </a:solidFill>
            </a:endParaRPr>
          </a:p>
        </p:txBody>
      </p:sp>
    </p:spTree>
    <p:extLst>
      <p:ext uri="{BB962C8B-B14F-4D97-AF65-F5344CB8AC3E}">
        <p14:creationId xmlns:p14="http://schemas.microsoft.com/office/powerpoint/2010/main" val="35749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7A98F369-7B25-061D-AE00-9E5E32A25045}"/>
              </a:ext>
            </a:extLst>
          </p:cNvPr>
          <p:cNvSpPr/>
          <p:nvPr/>
        </p:nvSpPr>
        <p:spPr>
          <a:xfrm rot="374110">
            <a:off x="520339" y="-1612699"/>
            <a:ext cx="13705971" cy="7612489"/>
          </a:xfrm>
          <a:prstGeom prst="ellipse">
            <a:avLst/>
          </a:prstGeom>
          <a: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a:blipFill>
          <a:ln>
            <a:solidFill>
              <a:schemeClr val="accent2">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7">
            <a:extLst>
              <a:ext uri="{FF2B5EF4-FFF2-40B4-BE49-F238E27FC236}">
                <a16:creationId xmlns:a16="http://schemas.microsoft.com/office/drawing/2014/main" id="{4EAB287D-1FB5-07F7-3DDE-3A05D382DDE7}"/>
              </a:ext>
            </a:extLst>
          </p:cNvPr>
          <p:cNvSpPr/>
          <p:nvPr/>
        </p:nvSpPr>
        <p:spPr>
          <a:xfrm rot="5400000">
            <a:off x="2666999" y="-2667002"/>
            <a:ext cx="6858000" cy="12192003"/>
          </a:xfrm>
          <a:prstGeom prst="roundRect">
            <a:avLst>
              <a:gd name="adj" fmla="val 0"/>
            </a:avLst>
          </a:prstGeom>
          <a:gradFill flip="none" rotWithShape="1">
            <a:gsLst>
              <a:gs pos="29000">
                <a:schemeClr val="tx1"/>
              </a:gs>
              <a:gs pos="97000">
                <a:schemeClr val="tx1">
                  <a:alpha val="12000"/>
                </a:schemeClr>
              </a:gs>
            </a:gsLst>
            <a:lin ang="1800000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7" name="Picture 46" descr="A screenshot of a computer&#10;&#10;Description automatically generated with medium confidence">
            <a:extLst>
              <a:ext uri="{FF2B5EF4-FFF2-40B4-BE49-F238E27FC236}">
                <a16:creationId xmlns:a16="http://schemas.microsoft.com/office/drawing/2014/main" id="{9E68C3FA-37E1-B4D3-AF1D-10AB5B7B7F4F}"/>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0" y="3554445"/>
            <a:ext cx="12192001" cy="3303555"/>
          </a:xfrm>
          <a:prstGeom prst="rect">
            <a:avLst/>
          </a:prstGeom>
        </p:spPr>
      </p:pic>
      <p:sp>
        <p:nvSpPr>
          <p:cNvPr id="2" name="Title 1">
            <a:extLst>
              <a:ext uri="{FF2B5EF4-FFF2-40B4-BE49-F238E27FC236}">
                <a16:creationId xmlns:a16="http://schemas.microsoft.com/office/drawing/2014/main" id="{F73B7E7D-212C-B746-885B-D523066A7BBA}"/>
              </a:ext>
            </a:extLst>
          </p:cNvPr>
          <p:cNvSpPr>
            <a:spLocks noGrp="1"/>
          </p:cNvSpPr>
          <p:nvPr>
            <p:ph type="title"/>
          </p:nvPr>
        </p:nvSpPr>
        <p:spPr>
          <a:xfrm>
            <a:off x="591313" y="112358"/>
            <a:ext cx="7391399" cy="1163395"/>
          </a:xfrm>
          <a:prstGeom prst="rect">
            <a:avLst/>
          </a:prstGeom>
        </p:spPr>
        <p:txBody>
          <a:bodyPr/>
          <a:lstStyle/>
          <a:p>
            <a:r>
              <a:rPr lang="en-US" sz="2800" b="1" spc="0" dirty="0">
                <a:solidFill>
                  <a:schemeClr val="bg1"/>
                </a:solidFill>
              </a:rPr>
              <a:t>NEW LEADERS BRING GROWTH MINDSET &amp; COMMERCIAL TECH EXPERTISE </a:t>
            </a:r>
          </a:p>
        </p:txBody>
      </p:sp>
      <p:grpSp>
        <p:nvGrpSpPr>
          <p:cNvPr id="62" name="Group 61">
            <a:extLst>
              <a:ext uri="{FF2B5EF4-FFF2-40B4-BE49-F238E27FC236}">
                <a16:creationId xmlns:a16="http://schemas.microsoft.com/office/drawing/2014/main" id="{1D53DD20-4237-DD37-49F1-5BCF7BA9F78D}"/>
              </a:ext>
            </a:extLst>
          </p:cNvPr>
          <p:cNvGrpSpPr/>
          <p:nvPr/>
        </p:nvGrpSpPr>
        <p:grpSpPr>
          <a:xfrm>
            <a:off x="6155268" y="634611"/>
            <a:ext cx="5661679" cy="5185455"/>
            <a:chOff x="5458693" y="905545"/>
            <a:chExt cx="5661679" cy="5185455"/>
          </a:xfrm>
        </p:grpSpPr>
        <p:sp>
          <p:nvSpPr>
            <p:cNvPr id="14" name="Freeform: Shape 15">
              <a:extLst>
                <a:ext uri="{FF2B5EF4-FFF2-40B4-BE49-F238E27FC236}">
                  <a16:creationId xmlns:a16="http://schemas.microsoft.com/office/drawing/2014/main" id="{CDB0F6C5-B91F-2EC2-0498-B6A53F4EAFA3}"/>
                </a:ext>
              </a:extLst>
            </p:cNvPr>
            <p:cNvSpPr>
              <a:spLocks noChangeAspect="1"/>
            </p:cNvSpPr>
            <p:nvPr/>
          </p:nvSpPr>
          <p:spPr bwMode="auto">
            <a:xfrm>
              <a:off x="5458693" y="3228490"/>
              <a:ext cx="2863066" cy="2862510"/>
            </a:xfrm>
            <a:custGeom>
              <a:avLst/>
              <a:gdLst>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0 w 5958840"/>
                <a:gd name="connsiteY60" fmla="*/ 0 h 7114251"/>
                <a:gd name="connsiteX61" fmla="*/ 5958840 w 5958840"/>
                <a:gd name="connsiteY61" fmla="*/ 0 h 7114251"/>
                <a:gd name="connsiteX62" fmla="*/ 5958840 w 5958840"/>
                <a:gd name="connsiteY62" fmla="*/ 7114251 h 7114251"/>
                <a:gd name="connsiteX63" fmla="*/ 0 w 5958840"/>
                <a:gd name="connsiteY63" fmla="*/ 7114251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2400300 w 5958840"/>
                <a:gd name="connsiteY60" fmla="*/ 2377440 h 7114251"/>
                <a:gd name="connsiteX61" fmla="*/ 5958840 w 5958840"/>
                <a:gd name="connsiteY61" fmla="*/ 0 h 7114251"/>
                <a:gd name="connsiteX62" fmla="*/ 5958840 w 5958840"/>
                <a:gd name="connsiteY62" fmla="*/ 7114251 h 7114251"/>
                <a:gd name="connsiteX63" fmla="*/ 0 w 5958840"/>
                <a:gd name="connsiteY63" fmla="*/ 7114251 h 7114251"/>
                <a:gd name="connsiteX64" fmla="*/ 2400300 w 5958840"/>
                <a:gd name="connsiteY64" fmla="*/ 2377440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5814060 w 5958840"/>
                <a:gd name="connsiteY60" fmla="*/ 5806440 h 7114251"/>
                <a:gd name="connsiteX61" fmla="*/ 5958840 w 5958840"/>
                <a:gd name="connsiteY61" fmla="*/ 0 h 7114251"/>
                <a:gd name="connsiteX62" fmla="*/ 5958840 w 5958840"/>
                <a:gd name="connsiteY62" fmla="*/ 7114251 h 7114251"/>
                <a:gd name="connsiteX63" fmla="*/ 0 w 5958840"/>
                <a:gd name="connsiteY63" fmla="*/ 7114251 h 7114251"/>
                <a:gd name="connsiteX64" fmla="*/ 5814060 w 5958840"/>
                <a:gd name="connsiteY64" fmla="*/ 5806440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5814060 w 5958840"/>
                <a:gd name="connsiteY60" fmla="*/ 5806440 h 7114251"/>
                <a:gd name="connsiteX61" fmla="*/ 5958840 w 5958840"/>
                <a:gd name="connsiteY61" fmla="*/ 0 h 7114251"/>
                <a:gd name="connsiteX62" fmla="*/ 0 w 5958840"/>
                <a:gd name="connsiteY62" fmla="*/ 7114251 h 7114251"/>
                <a:gd name="connsiteX63" fmla="*/ 5814060 w 5958840"/>
                <a:gd name="connsiteY63" fmla="*/ 5806440 h 7114251"/>
                <a:gd name="connsiteX0" fmla="*/ 2720975 w 5661675"/>
                <a:gd name="connsiteY0" fmla="*/ 2935951 h 6231601"/>
                <a:gd name="connsiteX1" fmla="*/ 3295651 w 5661675"/>
                <a:gd name="connsiteY1" fmla="*/ 3510626 h 6231601"/>
                <a:gd name="connsiteX2" fmla="*/ 2720975 w 5661675"/>
                <a:gd name="connsiteY2" fmla="*/ 4085301 h 6231601"/>
                <a:gd name="connsiteX3" fmla="*/ 2146300 w 5661675"/>
                <a:gd name="connsiteY3" fmla="*/ 3510626 h 6231601"/>
                <a:gd name="connsiteX4" fmla="*/ 2720975 w 5661675"/>
                <a:gd name="connsiteY4" fmla="*/ 2935951 h 6231601"/>
                <a:gd name="connsiteX5" fmla="*/ 2720975 w 5661675"/>
                <a:gd name="connsiteY5" fmla="*/ 2740689 h 6231601"/>
                <a:gd name="connsiteX6" fmla="*/ 1951038 w 5661675"/>
                <a:gd name="connsiteY6" fmla="*/ 3510627 h 6231601"/>
                <a:gd name="connsiteX7" fmla="*/ 2720975 w 5661675"/>
                <a:gd name="connsiteY7" fmla="*/ 4280564 h 6231601"/>
                <a:gd name="connsiteX8" fmla="*/ 3490913 w 5661675"/>
                <a:gd name="connsiteY8" fmla="*/ 3510627 h 6231601"/>
                <a:gd name="connsiteX9" fmla="*/ 2720975 w 5661675"/>
                <a:gd name="connsiteY9" fmla="*/ 2740689 h 6231601"/>
                <a:gd name="connsiteX10" fmla="*/ 2720975 w 5661675"/>
                <a:gd name="connsiteY10" fmla="*/ 2545426 h 6231601"/>
                <a:gd name="connsiteX11" fmla="*/ 3686175 w 5661675"/>
                <a:gd name="connsiteY11" fmla="*/ 3510626 h 6231601"/>
                <a:gd name="connsiteX12" fmla="*/ 2720975 w 5661675"/>
                <a:gd name="connsiteY12" fmla="*/ 4475826 h 6231601"/>
                <a:gd name="connsiteX13" fmla="*/ 1755775 w 5661675"/>
                <a:gd name="connsiteY13" fmla="*/ 3510626 h 6231601"/>
                <a:gd name="connsiteX14" fmla="*/ 2720975 w 5661675"/>
                <a:gd name="connsiteY14" fmla="*/ 2545426 h 6231601"/>
                <a:gd name="connsiteX15" fmla="*/ 2720975 w 5661675"/>
                <a:gd name="connsiteY15" fmla="*/ 2350165 h 6231601"/>
                <a:gd name="connsiteX16" fmla="*/ 1560513 w 5661675"/>
                <a:gd name="connsiteY16" fmla="*/ 3510627 h 6231601"/>
                <a:gd name="connsiteX17" fmla="*/ 2720975 w 5661675"/>
                <a:gd name="connsiteY17" fmla="*/ 4671089 h 6231601"/>
                <a:gd name="connsiteX18" fmla="*/ 3881439 w 5661675"/>
                <a:gd name="connsiteY18" fmla="*/ 3510627 h 6231601"/>
                <a:gd name="connsiteX19" fmla="*/ 2720975 w 5661675"/>
                <a:gd name="connsiteY19" fmla="*/ 2350165 h 6231601"/>
                <a:gd name="connsiteX20" fmla="*/ 2720975 w 5661675"/>
                <a:gd name="connsiteY20" fmla="*/ 2154902 h 6231601"/>
                <a:gd name="connsiteX21" fmla="*/ 4076699 w 5661675"/>
                <a:gd name="connsiteY21" fmla="*/ 3510626 h 6231601"/>
                <a:gd name="connsiteX22" fmla="*/ 2720975 w 5661675"/>
                <a:gd name="connsiteY22" fmla="*/ 4866351 h 6231601"/>
                <a:gd name="connsiteX23" fmla="*/ 1365250 w 5661675"/>
                <a:gd name="connsiteY23" fmla="*/ 3510626 h 6231601"/>
                <a:gd name="connsiteX24" fmla="*/ 2720975 w 5661675"/>
                <a:gd name="connsiteY24" fmla="*/ 2154902 h 6231601"/>
                <a:gd name="connsiteX25" fmla="*/ 2720975 w 5661675"/>
                <a:gd name="connsiteY25" fmla="*/ 1959640 h 6231601"/>
                <a:gd name="connsiteX26" fmla="*/ 1171575 w 5661675"/>
                <a:gd name="connsiteY26" fmla="*/ 3510627 h 6231601"/>
                <a:gd name="connsiteX27" fmla="*/ 2720975 w 5661675"/>
                <a:gd name="connsiteY27" fmla="*/ 5061614 h 6231601"/>
                <a:gd name="connsiteX28" fmla="*/ 4270375 w 5661675"/>
                <a:gd name="connsiteY28" fmla="*/ 3510627 h 6231601"/>
                <a:gd name="connsiteX29" fmla="*/ 2720975 w 5661675"/>
                <a:gd name="connsiteY29" fmla="*/ 1959640 h 6231601"/>
                <a:gd name="connsiteX30" fmla="*/ 2720975 w 5661675"/>
                <a:gd name="connsiteY30" fmla="*/ 1764377 h 6231601"/>
                <a:gd name="connsiteX31" fmla="*/ 4465639 w 5661675"/>
                <a:gd name="connsiteY31" fmla="*/ 3510626 h 6231601"/>
                <a:gd name="connsiteX32" fmla="*/ 2720975 w 5661675"/>
                <a:gd name="connsiteY32" fmla="*/ 5256876 h 6231601"/>
                <a:gd name="connsiteX33" fmla="*/ 976313 w 5661675"/>
                <a:gd name="connsiteY33" fmla="*/ 3510626 h 6231601"/>
                <a:gd name="connsiteX34" fmla="*/ 2720975 w 5661675"/>
                <a:gd name="connsiteY34" fmla="*/ 1764377 h 6231601"/>
                <a:gd name="connsiteX35" fmla="*/ 2720975 w 5661675"/>
                <a:gd name="connsiteY35" fmla="*/ 1569115 h 6231601"/>
                <a:gd name="connsiteX36" fmla="*/ 781050 w 5661675"/>
                <a:gd name="connsiteY36" fmla="*/ 3509833 h 6231601"/>
                <a:gd name="connsiteX37" fmla="*/ 2720975 w 5661675"/>
                <a:gd name="connsiteY37" fmla="*/ 5450552 h 6231601"/>
                <a:gd name="connsiteX38" fmla="*/ 4660899 w 5661675"/>
                <a:gd name="connsiteY38" fmla="*/ 3509833 h 6231601"/>
                <a:gd name="connsiteX39" fmla="*/ 2720975 w 5661675"/>
                <a:gd name="connsiteY39" fmla="*/ 1569115 h 6231601"/>
                <a:gd name="connsiteX40" fmla="*/ 2720774 w 5661675"/>
                <a:gd name="connsiteY40" fmla="*/ 1373852 h 6231601"/>
                <a:gd name="connsiteX41" fmla="*/ 4856163 w 5661675"/>
                <a:gd name="connsiteY41" fmla="*/ 3510034 h 6231601"/>
                <a:gd name="connsiteX42" fmla="*/ 2720774 w 5661675"/>
                <a:gd name="connsiteY42" fmla="*/ 5645814 h 6231601"/>
                <a:gd name="connsiteX43" fmla="*/ 585788 w 5661675"/>
                <a:gd name="connsiteY43" fmla="*/ 3510034 h 6231601"/>
                <a:gd name="connsiteX44" fmla="*/ 2720774 w 5661675"/>
                <a:gd name="connsiteY44" fmla="*/ 1373852 h 6231601"/>
                <a:gd name="connsiteX45" fmla="*/ 2720975 w 5661675"/>
                <a:gd name="connsiteY45" fmla="*/ 1180177 h 6231601"/>
                <a:gd name="connsiteX46" fmla="*/ 390525 w 5661675"/>
                <a:gd name="connsiteY46" fmla="*/ 3510626 h 6231601"/>
                <a:gd name="connsiteX47" fmla="*/ 2720975 w 5661675"/>
                <a:gd name="connsiteY47" fmla="*/ 5841076 h 6231601"/>
                <a:gd name="connsiteX48" fmla="*/ 5051425 w 5661675"/>
                <a:gd name="connsiteY48" fmla="*/ 3510626 h 6231601"/>
                <a:gd name="connsiteX49" fmla="*/ 2720975 w 5661675"/>
                <a:gd name="connsiteY49" fmla="*/ 1180177 h 6231601"/>
                <a:gd name="connsiteX50" fmla="*/ 2720774 w 5661675"/>
                <a:gd name="connsiteY50" fmla="*/ 984915 h 6231601"/>
                <a:gd name="connsiteX51" fmla="*/ 5246687 w 5661675"/>
                <a:gd name="connsiteY51" fmla="*/ 3510828 h 6231601"/>
                <a:gd name="connsiteX52" fmla="*/ 2720774 w 5661675"/>
                <a:gd name="connsiteY52" fmla="*/ 6036339 h 6231601"/>
                <a:gd name="connsiteX53" fmla="*/ 195263 w 5661675"/>
                <a:gd name="connsiteY53" fmla="*/ 3510828 h 6231601"/>
                <a:gd name="connsiteX54" fmla="*/ 2720774 w 5661675"/>
                <a:gd name="connsiteY54" fmla="*/ 984915 h 6231601"/>
                <a:gd name="connsiteX55" fmla="*/ 2720181 w 5661675"/>
                <a:gd name="connsiteY55" fmla="*/ 789652 h 6231601"/>
                <a:gd name="connsiteX56" fmla="*/ 0 w 5661675"/>
                <a:gd name="connsiteY56" fmla="*/ 3510425 h 6231601"/>
                <a:gd name="connsiteX57" fmla="*/ 2720181 w 5661675"/>
                <a:gd name="connsiteY57" fmla="*/ 6231601 h 6231601"/>
                <a:gd name="connsiteX58" fmla="*/ 5440363 w 5661675"/>
                <a:gd name="connsiteY58" fmla="*/ 3510425 h 6231601"/>
                <a:gd name="connsiteX59" fmla="*/ 2720181 w 5661675"/>
                <a:gd name="connsiteY59" fmla="*/ 789652 h 6231601"/>
                <a:gd name="connsiteX60" fmla="*/ 5516895 w 5661675"/>
                <a:gd name="connsiteY60" fmla="*/ 5806440 h 6231601"/>
                <a:gd name="connsiteX61" fmla="*/ 5661675 w 5661675"/>
                <a:gd name="connsiteY61" fmla="*/ 0 h 6231601"/>
                <a:gd name="connsiteX62" fmla="*/ 5516895 w 5661675"/>
                <a:gd name="connsiteY62" fmla="*/ 5806440 h 6231601"/>
                <a:gd name="connsiteX0" fmla="*/ 2720975 w 5440363"/>
                <a:gd name="connsiteY0" fmla="*/ 2146299 h 5441949"/>
                <a:gd name="connsiteX1" fmla="*/ 3295651 w 5440363"/>
                <a:gd name="connsiteY1" fmla="*/ 2720974 h 5441949"/>
                <a:gd name="connsiteX2" fmla="*/ 2720975 w 5440363"/>
                <a:gd name="connsiteY2" fmla="*/ 3295649 h 5441949"/>
                <a:gd name="connsiteX3" fmla="*/ 2146300 w 5440363"/>
                <a:gd name="connsiteY3" fmla="*/ 2720974 h 5441949"/>
                <a:gd name="connsiteX4" fmla="*/ 2720975 w 5440363"/>
                <a:gd name="connsiteY4" fmla="*/ 2146299 h 5441949"/>
                <a:gd name="connsiteX5" fmla="*/ 2720975 w 5440363"/>
                <a:gd name="connsiteY5" fmla="*/ 1951037 h 5441949"/>
                <a:gd name="connsiteX6" fmla="*/ 1951038 w 5440363"/>
                <a:gd name="connsiteY6" fmla="*/ 2720975 h 5441949"/>
                <a:gd name="connsiteX7" fmla="*/ 2720975 w 5440363"/>
                <a:gd name="connsiteY7" fmla="*/ 3490912 h 5441949"/>
                <a:gd name="connsiteX8" fmla="*/ 3490913 w 5440363"/>
                <a:gd name="connsiteY8" fmla="*/ 2720975 h 5441949"/>
                <a:gd name="connsiteX9" fmla="*/ 2720975 w 5440363"/>
                <a:gd name="connsiteY9" fmla="*/ 1951037 h 5441949"/>
                <a:gd name="connsiteX10" fmla="*/ 2720975 w 5440363"/>
                <a:gd name="connsiteY10" fmla="*/ 1755774 h 5441949"/>
                <a:gd name="connsiteX11" fmla="*/ 3686175 w 5440363"/>
                <a:gd name="connsiteY11" fmla="*/ 2720974 h 5441949"/>
                <a:gd name="connsiteX12" fmla="*/ 2720975 w 5440363"/>
                <a:gd name="connsiteY12" fmla="*/ 3686174 h 5441949"/>
                <a:gd name="connsiteX13" fmla="*/ 1755775 w 5440363"/>
                <a:gd name="connsiteY13" fmla="*/ 2720974 h 5441949"/>
                <a:gd name="connsiteX14" fmla="*/ 2720975 w 5440363"/>
                <a:gd name="connsiteY14" fmla="*/ 1755774 h 5441949"/>
                <a:gd name="connsiteX15" fmla="*/ 2720975 w 5440363"/>
                <a:gd name="connsiteY15" fmla="*/ 1560513 h 5441949"/>
                <a:gd name="connsiteX16" fmla="*/ 1560513 w 5440363"/>
                <a:gd name="connsiteY16" fmla="*/ 2720975 h 5441949"/>
                <a:gd name="connsiteX17" fmla="*/ 2720975 w 5440363"/>
                <a:gd name="connsiteY17" fmla="*/ 3881437 h 5441949"/>
                <a:gd name="connsiteX18" fmla="*/ 3881439 w 5440363"/>
                <a:gd name="connsiteY18" fmla="*/ 2720975 h 5441949"/>
                <a:gd name="connsiteX19" fmla="*/ 2720975 w 5440363"/>
                <a:gd name="connsiteY19" fmla="*/ 1560513 h 5441949"/>
                <a:gd name="connsiteX20" fmla="*/ 2720975 w 5440363"/>
                <a:gd name="connsiteY20" fmla="*/ 1365250 h 5441949"/>
                <a:gd name="connsiteX21" fmla="*/ 4076699 w 5440363"/>
                <a:gd name="connsiteY21" fmla="*/ 2720974 h 5441949"/>
                <a:gd name="connsiteX22" fmla="*/ 2720975 w 5440363"/>
                <a:gd name="connsiteY22" fmla="*/ 4076699 h 5441949"/>
                <a:gd name="connsiteX23" fmla="*/ 1365250 w 5440363"/>
                <a:gd name="connsiteY23" fmla="*/ 2720974 h 5441949"/>
                <a:gd name="connsiteX24" fmla="*/ 2720975 w 5440363"/>
                <a:gd name="connsiteY24" fmla="*/ 1365250 h 5441949"/>
                <a:gd name="connsiteX25" fmla="*/ 2720975 w 5440363"/>
                <a:gd name="connsiteY25" fmla="*/ 1169988 h 5441949"/>
                <a:gd name="connsiteX26" fmla="*/ 1171575 w 5440363"/>
                <a:gd name="connsiteY26" fmla="*/ 2720975 h 5441949"/>
                <a:gd name="connsiteX27" fmla="*/ 2720975 w 5440363"/>
                <a:gd name="connsiteY27" fmla="*/ 4271962 h 5441949"/>
                <a:gd name="connsiteX28" fmla="*/ 4270375 w 5440363"/>
                <a:gd name="connsiteY28" fmla="*/ 2720975 h 5441949"/>
                <a:gd name="connsiteX29" fmla="*/ 2720975 w 5440363"/>
                <a:gd name="connsiteY29" fmla="*/ 1169988 h 5441949"/>
                <a:gd name="connsiteX30" fmla="*/ 2720975 w 5440363"/>
                <a:gd name="connsiteY30" fmla="*/ 974725 h 5441949"/>
                <a:gd name="connsiteX31" fmla="*/ 4465639 w 5440363"/>
                <a:gd name="connsiteY31" fmla="*/ 2720974 h 5441949"/>
                <a:gd name="connsiteX32" fmla="*/ 2720975 w 5440363"/>
                <a:gd name="connsiteY32" fmla="*/ 4467224 h 5441949"/>
                <a:gd name="connsiteX33" fmla="*/ 976313 w 5440363"/>
                <a:gd name="connsiteY33" fmla="*/ 2720974 h 5441949"/>
                <a:gd name="connsiteX34" fmla="*/ 2720975 w 5440363"/>
                <a:gd name="connsiteY34" fmla="*/ 974725 h 5441949"/>
                <a:gd name="connsiteX35" fmla="*/ 2720975 w 5440363"/>
                <a:gd name="connsiteY35" fmla="*/ 779463 h 5441949"/>
                <a:gd name="connsiteX36" fmla="*/ 781050 w 5440363"/>
                <a:gd name="connsiteY36" fmla="*/ 2720181 h 5441949"/>
                <a:gd name="connsiteX37" fmla="*/ 2720975 w 5440363"/>
                <a:gd name="connsiteY37" fmla="*/ 4660900 h 5441949"/>
                <a:gd name="connsiteX38" fmla="*/ 4660899 w 5440363"/>
                <a:gd name="connsiteY38" fmla="*/ 2720181 h 5441949"/>
                <a:gd name="connsiteX39" fmla="*/ 2720975 w 5440363"/>
                <a:gd name="connsiteY39" fmla="*/ 779463 h 5441949"/>
                <a:gd name="connsiteX40" fmla="*/ 2720774 w 5440363"/>
                <a:gd name="connsiteY40" fmla="*/ 584200 h 5441949"/>
                <a:gd name="connsiteX41" fmla="*/ 4856163 w 5440363"/>
                <a:gd name="connsiteY41" fmla="*/ 2720382 h 5441949"/>
                <a:gd name="connsiteX42" fmla="*/ 2720774 w 5440363"/>
                <a:gd name="connsiteY42" fmla="*/ 4856162 h 5441949"/>
                <a:gd name="connsiteX43" fmla="*/ 585788 w 5440363"/>
                <a:gd name="connsiteY43" fmla="*/ 2720382 h 5441949"/>
                <a:gd name="connsiteX44" fmla="*/ 2720774 w 5440363"/>
                <a:gd name="connsiteY44" fmla="*/ 584200 h 5441949"/>
                <a:gd name="connsiteX45" fmla="*/ 2720975 w 5440363"/>
                <a:gd name="connsiteY45" fmla="*/ 390525 h 5441949"/>
                <a:gd name="connsiteX46" fmla="*/ 390525 w 5440363"/>
                <a:gd name="connsiteY46" fmla="*/ 2720974 h 5441949"/>
                <a:gd name="connsiteX47" fmla="*/ 2720975 w 5440363"/>
                <a:gd name="connsiteY47" fmla="*/ 5051424 h 5441949"/>
                <a:gd name="connsiteX48" fmla="*/ 5051425 w 5440363"/>
                <a:gd name="connsiteY48" fmla="*/ 2720974 h 5441949"/>
                <a:gd name="connsiteX49" fmla="*/ 2720975 w 5440363"/>
                <a:gd name="connsiteY49" fmla="*/ 390525 h 5441949"/>
                <a:gd name="connsiteX50" fmla="*/ 2720774 w 5440363"/>
                <a:gd name="connsiteY50" fmla="*/ 195263 h 5441949"/>
                <a:gd name="connsiteX51" fmla="*/ 5246687 w 5440363"/>
                <a:gd name="connsiteY51" fmla="*/ 2721176 h 5441949"/>
                <a:gd name="connsiteX52" fmla="*/ 2720774 w 5440363"/>
                <a:gd name="connsiteY52" fmla="*/ 5246687 h 5441949"/>
                <a:gd name="connsiteX53" fmla="*/ 195263 w 5440363"/>
                <a:gd name="connsiteY53" fmla="*/ 2721176 h 5441949"/>
                <a:gd name="connsiteX54" fmla="*/ 2720774 w 5440363"/>
                <a:gd name="connsiteY54" fmla="*/ 195263 h 5441949"/>
                <a:gd name="connsiteX55" fmla="*/ 2720181 w 5440363"/>
                <a:gd name="connsiteY55" fmla="*/ 0 h 5441949"/>
                <a:gd name="connsiteX56" fmla="*/ 0 w 5440363"/>
                <a:gd name="connsiteY56" fmla="*/ 2720773 h 5441949"/>
                <a:gd name="connsiteX57" fmla="*/ 2720181 w 5440363"/>
                <a:gd name="connsiteY57" fmla="*/ 5441949 h 5441949"/>
                <a:gd name="connsiteX58" fmla="*/ 5440363 w 5440363"/>
                <a:gd name="connsiteY58" fmla="*/ 2720773 h 5441949"/>
                <a:gd name="connsiteX59" fmla="*/ 2720181 w 5440363"/>
                <a:gd name="connsiteY59" fmla="*/ 0 h 54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440363" h="5441949">
                  <a:moveTo>
                    <a:pt x="2720975" y="2146299"/>
                  </a:moveTo>
                  <a:cubicBezTo>
                    <a:pt x="3038495" y="2146299"/>
                    <a:pt x="3295651" y="2403454"/>
                    <a:pt x="3295651" y="2720974"/>
                  </a:cubicBezTo>
                  <a:cubicBezTo>
                    <a:pt x="3295651" y="3038494"/>
                    <a:pt x="3038495" y="3295649"/>
                    <a:pt x="2720975" y="3295649"/>
                  </a:cubicBezTo>
                  <a:cubicBezTo>
                    <a:pt x="2403455" y="3295649"/>
                    <a:pt x="2146300" y="3038494"/>
                    <a:pt x="2146300" y="2720974"/>
                  </a:cubicBezTo>
                  <a:cubicBezTo>
                    <a:pt x="2146300" y="2403454"/>
                    <a:pt x="2403455" y="2146299"/>
                    <a:pt x="2720975" y="2146299"/>
                  </a:cubicBezTo>
                  <a:close/>
                  <a:moveTo>
                    <a:pt x="2720975" y="1951037"/>
                  </a:moveTo>
                  <a:cubicBezTo>
                    <a:pt x="2295738" y="1951037"/>
                    <a:pt x="1951038" y="2295737"/>
                    <a:pt x="1951038" y="2720975"/>
                  </a:cubicBezTo>
                  <a:cubicBezTo>
                    <a:pt x="1951038" y="3146212"/>
                    <a:pt x="2295738" y="3490912"/>
                    <a:pt x="2720975" y="3490912"/>
                  </a:cubicBezTo>
                  <a:cubicBezTo>
                    <a:pt x="3146213" y="3490912"/>
                    <a:pt x="3490913" y="3146212"/>
                    <a:pt x="3490913" y="2720975"/>
                  </a:cubicBezTo>
                  <a:cubicBezTo>
                    <a:pt x="3490913" y="2295737"/>
                    <a:pt x="3146213" y="1951037"/>
                    <a:pt x="2720975" y="1951037"/>
                  </a:cubicBezTo>
                  <a:close/>
                  <a:moveTo>
                    <a:pt x="2720975" y="1755774"/>
                  </a:moveTo>
                  <a:cubicBezTo>
                    <a:pt x="3254111" y="1755774"/>
                    <a:pt x="3686175" y="2187839"/>
                    <a:pt x="3686175" y="2720974"/>
                  </a:cubicBezTo>
                  <a:cubicBezTo>
                    <a:pt x="3686175" y="3254109"/>
                    <a:pt x="3254111" y="3686174"/>
                    <a:pt x="2720975" y="3686174"/>
                  </a:cubicBezTo>
                  <a:cubicBezTo>
                    <a:pt x="2187840" y="3686174"/>
                    <a:pt x="1755775" y="3254109"/>
                    <a:pt x="1755775" y="2720974"/>
                  </a:cubicBezTo>
                  <a:cubicBezTo>
                    <a:pt x="1755775" y="2187839"/>
                    <a:pt x="2187840" y="1755774"/>
                    <a:pt x="2720975" y="1755774"/>
                  </a:cubicBezTo>
                  <a:close/>
                  <a:moveTo>
                    <a:pt x="2720975" y="1560513"/>
                  </a:moveTo>
                  <a:cubicBezTo>
                    <a:pt x="2080123" y="1560513"/>
                    <a:pt x="1560513" y="2080122"/>
                    <a:pt x="1560513" y="2720975"/>
                  </a:cubicBezTo>
                  <a:cubicBezTo>
                    <a:pt x="1560513" y="3361827"/>
                    <a:pt x="2080123" y="3881437"/>
                    <a:pt x="2720975" y="3881437"/>
                  </a:cubicBezTo>
                  <a:cubicBezTo>
                    <a:pt x="3361827" y="3881437"/>
                    <a:pt x="3881439" y="3361827"/>
                    <a:pt x="3881439" y="2720975"/>
                  </a:cubicBezTo>
                  <a:cubicBezTo>
                    <a:pt x="3881439" y="2080122"/>
                    <a:pt x="3361827" y="1560513"/>
                    <a:pt x="2720975" y="1560513"/>
                  </a:cubicBezTo>
                  <a:close/>
                  <a:moveTo>
                    <a:pt x="2720975" y="1365250"/>
                  </a:moveTo>
                  <a:cubicBezTo>
                    <a:pt x="3469725" y="1365250"/>
                    <a:pt x="4076699" y="1972224"/>
                    <a:pt x="4076699" y="2720974"/>
                  </a:cubicBezTo>
                  <a:cubicBezTo>
                    <a:pt x="4076699" y="3469724"/>
                    <a:pt x="3469725" y="4076699"/>
                    <a:pt x="2720975" y="4076699"/>
                  </a:cubicBezTo>
                  <a:cubicBezTo>
                    <a:pt x="1972225" y="4076699"/>
                    <a:pt x="1365250" y="3469724"/>
                    <a:pt x="1365250" y="2720974"/>
                  </a:cubicBezTo>
                  <a:cubicBezTo>
                    <a:pt x="1365250" y="1972224"/>
                    <a:pt x="1972225" y="1365250"/>
                    <a:pt x="2720975" y="1365250"/>
                  </a:cubicBezTo>
                  <a:close/>
                  <a:moveTo>
                    <a:pt x="2720975" y="1169988"/>
                  </a:moveTo>
                  <a:cubicBezTo>
                    <a:pt x="1865384" y="1169988"/>
                    <a:pt x="1171575" y="1864507"/>
                    <a:pt x="1171575" y="2720975"/>
                  </a:cubicBezTo>
                  <a:cubicBezTo>
                    <a:pt x="1171575" y="3577442"/>
                    <a:pt x="1865384" y="4271962"/>
                    <a:pt x="2720975" y="4271962"/>
                  </a:cubicBezTo>
                  <a:cubicBezTo>
                    <a:pt x="3576565" y="4271962"/>
                    <a:pt x="4270375" y="3577442"/>
                    <a:pt x="4270375" y="2720975"/>
                  </a:cubicBezTo>
                  <a:cubicBezTo>
                    <a:pt x="4270375" y="1864507"/>
                    <a:pt x="3576565" y="1169988"/>
                    <a:pt x="2720975" y="1169988"/>
                  </a:cubicBezTo>
                  <a:close/>
                  <a:moveTo>
                    <a:pt x="2720975" y="974725"/>
                  </a:moveTo>
                  <a:cubicBezTo>
                    <a:pt x="3684463" y="974725"/>
                    <a:pt x="4465639" y="1756609"/>
                    <a:pt x="4465639" y="2720974"/>
                  </a:cubicBezTo>
                  <a:cubicBezTo>
                    <a:pt x="4465639" y="3685339"/>
                    <a:pt x="3684463" y="4467224"/>
                    <a:pt x="2720975" y="4467224"/>
                  </a:cubicBezTo>
                  <a:cubicBezTo>
                    <a:pt x="1757487" y="4467224"/>
                    <a:pt x="976313" y="3685339"/>
                    <a:pt x="976313" y="2720974"/>
                  </a:cubicBezTo>
                  <a:cubicBezTo>
                    <a:pt x="976313" y="1756609"/>
                    <a:pt x="1757487" y="974725"/>
                    <a:pt x="2720975" y="974725"/>
                  </a:cubicBezTo>
                  <a:close/>
                  <a:moveTo>
                    <a:pt x="2720975" y="779463"/>
                  </a:moveTo>
                  <a:cubicBezTo>
                    <a:pt x="1649769" y="779463"/>
                    <a:pt x="781050" y="1648134"/>
                    <a:pt x="781050" y="2720181"/>
                  </a:cubicBezTo>
                  <a:cubicBezTo>
                    <a:pt x="781050" y="3791825"/>
                    <a:pt x="1649769" y="4660900"/>
                    <a:pt x="2720975" y="4660900"/>
                  </a:cubicBezTo>
                  <a:cubicBezTo>
                    <a:pt x="3792583" y="4660900"/>
                    <a:pt x="4660899" y="3791825"/>
                    <a:pt x="4660899" y="2720181"/>
                  </a:cubicBezTo>
                  <a:cubicBezTo>
                    <a:pt x="4660899" y="1648134"/>
                    <a:pt x="3792583" y="779463"/>
                    <a:pt x="2720975" y="779463"/>
                  </a:cubicBezTo>
                  <a:close/>
                  <a:moveTo>
                    <a:pt x="2720774" y="584200"/>
                  </a:moveTo>
                  <a:cubicBezTo>
                    <a:pt x="3899989" y="584200"/>
                    <a:pt x="4856163" y="1540730"/>
                    <a:pt x="4856163" y="2720382"/>
                  </a:cubicBezTo>
                  <a:cubicBezTo>
                    <a:pt x="4856163" y="3900035"/>
                    <a:pt x="3899989" y="4856162"/>
                    <a:pt x="2720774" y="4856162"/>
                  </a:cubicBezTo>
                  <a:cubicBezTo>
                    <a:pt x="1541560" y="4856162"/>
                    <a:pt x="585788" y="3900035"/>
                    <a:pt x="585788" y="2720382"/>
                  </a:cubicBezTo>
                  <a:cubicBezTo>
                    <a:pt x="585788" y="1540730"/>
                    <a:pt x="1541560" y="584200"/>
                    <a:pt x="2720774" y="584200"/>
                  </a:cubicBezTo>
                  <a:close/>
                  <a:moveTo>
                    <a:pt x="2720975" y="390525"/>
                  </a:moveTo>
                  <a:cubicBezTo>
                    <a:pt x="1433752" y="390525"/>
                    <a:pt x="390525" y="1433752"/>
                    <a:pt x="390525" y="2720974"/>
                  </a:cubicBezTo>
                  <a:cubicBezTo>
                    <a:pt x="390525" y="4008197"/>
                    <a:pt x="1433752" y="5051424"/>
                    <a:pt x="2720975" y="5051424"/>
                  </a:cubicBezTo>
                  <a:cubicBezTo>
                    <a:pt x="4008199" y="5051424"/>
                    <a:pt x="5051425" y="4008197"/>
                    <a:pt x="5051425" y="2720974"/>
                  </a:cubicBezTo>
                  <a:cubicBezTo>
                    <a:pt x="5051425" y="1433752"/>
                    <a:pt x="4008199" y="390525"/>
                    <a:pt x="2720975" y="390525"/>
                  </a:cubicBezTo>
                  <a:close/>
                  <a:moveTo>
                    <a:pt x="2720774" y="195263"/>
                  </a:moveTo>
                  <a:cubicBezTo>
                    <a:pt x="4115603" y="195263"/>
                    <a:pt x="5246687" y="1326348"/>
                    <a:pt x="5246687" y="2721176"/>
                  </a:cubicBezTo>
                  <a:cubicBezTo>
                    <a:pt x="5246687" y="4116005"/>
                    <a:pt x="4115603" y="5246687"/>
                    <a:pt x="2720774" y="5246687"/>
                  </a:cubicBezTo>
                  <a:cubicBezTo>
                    <a:pt x="1325945" y="5246687"/>
                    <a:pt x="195263" y="4116005"/>
                    <a:pt x="195263" y="2721176"/>
                  </a:cubicBezTo>
                  <a:cubicBezTo>
                    <a:pt x="195263" y="1326348"/>
                    <a:pt x="1325945" y="195263"/>
                    <a:pt x="2720774" y="195263"/>
                  </a:cubicBezTo>
                  <a:close/>
                  <a:moveTo>
                    <a:pt x="2720181" y="0"/>
                  </a:moveTo>
                  <a:cubicBezTo>
                    <a:pt x="1217781" y="0"/>
                    <a:pt x="0" y="1217824"/>
                    <a:pt x="0" y="2720773"/>
                  </a:cubicBezTo>
                  <a:cubicBezTo>
                    <a:pt x="0" y="4223722"/>
                    <a:pt x="1217781" y="5441949"/>
                    <a:pt x="2720181" y="5441949"/>
                  </a:cubicBezTo>
                  <a:cubicBezTo>
                    <a:pt x="4222581" y="5441949"/>
                    <a:pt x="5440363" y="4223722"/>
                    <a:pt x="5440363" y="2720773"/>
                  </a:cubicBezTo>
                  <a:cubicBezTo>
                    <a:pt x="5440363" y="1217824"/>
                    <a:pt x="4222581" y="0"/>
                    <a:pt x="2720181" y="0"/>
                  </a:cubicBezTo>
                  <a:close/>
                </a:path>
              </a:pathLst>
            </a:custGeom>
            <a:noFill/>
            <a:ln w="1905" cap="flat">
              <a:gradFill flip="none" rotWithShape="1">
                <a:gsLst>
                  <a:gs pos="0">
                    <a:schemeClr val="accent3"/>
                  </a:gs>
                  <a:gs pos="44000">
                    <a:schemeClr val="accent3"/>
                  </a:gs>
                  <a:gs pos="78000">
                    <a:schemeClr val="accent3">
                      <a:lumMod val="50000"/>
                      <a:alpha val="11272"/>
                    </a:schemeClr>
                  </a:gs>
                </a:gsLst>
                <a:path path="circle">
                  <a:fillToRect l="50000" t="50000" r="50000" b="50000"/>
                </a:path>
                <a:tileRect/>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0" name="Freeform: Shape 15">
              <a:extLst>
                <a:ext uri="{FF2B5EF4-FFF2-40B4-BE49-F238E27FC236}">
                  <a16:creationId xmlns:a16="http://schemas.microsoft.com/office/drawing/2014/main" id="{0B2C4C31-46C4-82E5-EFDD-98B6A2C5D23C}"/>
                </a:ext>
              </a:extLst>
            </p:cNvPr>
            <p:cNvSpPr>
              <a:spLocks noChangeAspect="1"/>
            </p:cNvSpPr>
            <p:nvPr/>
          </p:nvSpPr>
          <p:spPr bwMode="auto">
            <a:xfrm>
              <a:off x="8238838" y="3265433"/>
              <a:ext cx="2881534" cy="2784384"/>
            </a:xfrm>
            <a:custGeom>
              <a:avLst/>
              <a:gdLst>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0 w 5958840"/>
                <a:gd name="connsiteY60" fmla="*/ 0 h 7114251"/>
                <a:gd name="connsiteX61" fmla="*/ 5958840 w 5958840"/>
                <a:gd name="connsiteY61" fmla="*/ 0 h 7114251"/>
                <a:gd name="connsiteX62" fmla="*/ 5958840 w 5958840"/>
                <a:gd name="connsiteY62" fmla="*/ 7114251 h 7114251"/>
                <a:gd name="connsiteX63" fmla="*/ 0 w 5958840"/>
                <a:gd name="connsiteY63" fmla="*/ 7114251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2400300 w 5958840"/>
                <a:gd name="connsiteY60" fmla="*/ 2377440 h 7114251"/>
                <a:gd name="connsiteX61" fmla="*/ 5958840 w 5958840"/>
                <a:gd name="connsiteY61" fmla="*/ 0 h 7114251"/>
                <a:gd name="connsiteX62" fmla="*/ 5958840 w 5958840"/>
                <a:gd name="connsiteY62" fmla="*/ 7114251 h 7114251"/>
                <a:gd name="connsiteX63" fmla="*/ 0 w 5958840"/>
                <a:gd name="connsiteY63" fmla="*/ 7114251 h 7114251"/>
                <a:gd name="connsiteX64" fmla="*/ 2400300 w 5958840"/>
                <a:gd name="connsiteY64" fmla="*/ 2377440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5814060 w 5958840"/>
                <a:gd name="connsiteY60" fmla="*/ 5806440 h 7114251"/>
                <a:gd name="connsiteX61" fmla="*/ 5958840 w 5958840"/>
                <a:gd name="connsiteY61" fmla="*/ 0 h 7114251"/>
                <a:gd name="connsiteX62" fmla="*/ 5958840 w 5958840"/>
                <a:gd name="connsiteY62" fmla="*/ 7114251 h 7114251"/>
                <a:gd name="connsiteX63" fmla="*/ 0 w 5958840"/>
                <a:gd name="connsiteY63" fmla="*/ 7114251 h 7114251"/>
                <a:gd name="connsiteX64" fmla="*/ 5814060 w 5958840"/>
                <a:gd name="connsiteY64" fmla="*/ 5806440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5814060 w 5958840"/>
                <a:gd name="connsiteY60" fmla="*/ 5806440 h 7114251"/>
                <a:gd name="connsiteX61" fmla="*/ 5958840 w 5958840"/>
                <a:gd name="connsiteY61" fmla="*/ 0 h 7114251"/>
                <a:gd name="connsiteX62" fmla="*/ 0 w 5958840"/>
                <a:gd name="connsiteY62" fmla="*/ 7114251 h 7114251"/>
                <a:gd name="connsiteX63" fmla="*/ 5814060 w 5958840"/>
                <a:gd name="connsiteY63" fmla="*/ 5806440 h 7114251"/>
                <a:gd name="connsiteX0" fmla="*/ 2720975 w 5661675"/>
                <a:gd name="connsiteY0" fmla="*/ 2935951 h 6231601"/>
                <a:gd name="connsiteX1" fmla="*/ 3295651 w 5661675"/>
                <a:gd name="connsiteY1" fmla="*/ 3510626 h 6231601"/>
                <a:gd name="connsiteX2" fmla="*/ 2720975 w 5661675"/>
                <a:gd name="connsiteY2" fmla="*/ 4085301 h 6231601"/>
                <a:gd name="connsiteX3" fmla="*/ 2146300 w 5661675"/>
                <a:gd name="connsiteY3" fmla="*/ 3510626 h 6231601"/>
                <a:gd name="connsiteX4" fmla="*/ 2720975 w 5661675"/>
                <a:gd name="connsiteY4" fmla="*/ 2935951 h 6231601"/>
                <a:gd name="connsiteX5" fmla="*/ 2720975 w 5661675"/>
                <a:gd name="connsiteY5" fmla="*/ 2740689 h 6231601"/>
                <a:gd name="connsiteX6" fmla="*/ 1951038 w 5661675"/>
                <a:gd name="connsiteY6" fmla="*/ 3510627 h 6231601"/>
                <a:gd name="connsiteX7" fmla="*/ 2720975 w 5661675"/>
                <a:gd name="connsiteY7" fmla="*/ 4280564 h 6231601"/>
                <a:gd name="connsiteX8" fmla="*/ 3490913 w 5661675"/>
                <a:gd name="connsiteY8" fmla="*/ 3510627 h 6231601"/>
                <a:gd name="connsiteX9" fmla="*/ 2720975 w 5661675"/>
                <a:gd name="connsiteY9" fmla="*/ 2740689 h 6231601"/>
                <a:gd name="connsiteX10" fmla="*/ 2720975 w 5661675"/>
                <a:gd name="connsiteY10" fmla="*/ 2545426 h 6231601"/>
                <a:gd name="connsiteX11" fmla="*/ 3686175 w 5661675"/>
                <a:gd name="connsiteY11" fmla="*/ 3510626 h 6231601"/>
                <a:gd name="connsiteX12" fmla="*/ 2720975 w 5661675"/>
                <a:gd name="connsiteY12" fmla="*/ 4475826 h 6231601"/>
                <a:gd name="connsiteX13" fmla="*/ 1755775 w 5661675"/>
                <a:gd name="connsiteY13" fmla="*/ 3510626 h 6231601"/>
                <a:gd name="connsiteX14" fmla="*/ 2720975 w 5661675"/>
                <a:gd name="connsiteY14" fmla="*/ 2545426 h 6231601"/>
                <a:gd name="connsiteX15" fmla="*/ 2720975 w 5661675"/>
                <a:gd name="connsiteY15" fmla="*/ 2350165 h 6231601"/>
                <a:gd name="connsiteX16" fmla="*/ 1560513 w 5661675"/>
                <a:gd name="connsiteY16" fmla="*/ 3510627 h 6231601"/>
                <a:gd name="connsiteX17" fmla="*/ 2720975 w 5661675"/>
                <a:gd name="connsiteY17" fmla="*/ 4671089 h 6231601"/>
                <a:gd name="connsiteX18" fmla="*/ 3881439 w 5661675"/>
                <a:gd name="connsiteY18" fmla="*/ 3510627 h 6231601"/>
                <a:gd name="connsiteX19" fmla="*/ 2720975 w 5661675"/>
                <a:gd name="connsiteY19" fmla="*/ 2350165 h 6231601"/>
                <a:gd name="connsiteX20" fmla="*/ 2720975 w 5661675"/>
                <a:gd name="connsiteY20" fmla="*/ 2154902 h 6231601"/>
                <a:gd name="connsiteX21" fmla="*/ 4076699 w 5661675"/>
                <a:gd name="connsiteY21" fmla="*/ 3510626 h 6231601"/>
                <a:gd name="connsiteX22" fmla="*/ 2720975 w 5661675"/>
                <a:gd name="connsiteY22" fmla="*/ 4866351 h 6231601"/>
                <a:gd name="connsiteX23" fmla="*/ 1365250 w 5661675"/>
                <a:gd name="connsiteY23" fmla="*/ 3510626 h 6231601"/>
                <a:gd name="connsiteX24" fmla="*/ 2720975 w 5661675"/>
                <a:gd name="connsiteY24" fmla="*/ 2154902 h 6231601"/>
                <a:gd name="connsiteX25" fmla="*/ 2720975 w 5661675"/>
                <a:gd name="connsiteY25" fmla="*/ 1959640 h 6231601"/>
                <a:gd name="connsiteX26" fmla="*/ 1171575 w 5661675"/>
                <a:gd name="connsiteY26" fmla="*/ 3510627 h 6231601"/>
                <a:gd name="connsiteX27" fmla="*/ 2720975 w 5661675"/>
                <a:gd name="connsiteY27" fmla="*/ 5061614 h 6231601"/>
                <a:gd name="connsiteX28" fmla="*/ 4270375 w 5661675"/>
                <a:gd name="connsiteY28" fmla="*/ 3510627 h 6231601"/>
                <a:gd name="connsiteX29" fmla="*/ 2720975 w 5661675"/>
                <a:gd name="connsiteY29" fmla="*/ 1959640 h 6231601"/>
                <a:gd name="connsiteX30" fmla="*/ 2720975 w 5661675"/>
                <a:gd name="connsiteY30" fmla="*/ 1764377 h 6231601"/>
                <a:gd name="connsiteX31" fmla="*/ 4465639 w 5661675"/>
                <a:gd name="connsiteY31" fmla="*/ 3510626 h 6231601"/>
                <a:gd name="connsiteX32" fmla="*/ 2720975 w 5661675"/>
                <a:gd name="connsiteY32" fmla="*/ 5256876 h 6231601"/>
                <a:gd name="connsiteX33" fmla="*/ 976313 w 5661675"/>
                <a:gd name="connsiteY33" fmla="*/ 3510626 h 6231601"/>
                <a:gd name="connsiteX34" fmla="*/ 2720975 w 5661675"/>
                <a:gd name="connsiteY34" fmla="*/ 1764377 h 6231601"/>
                <a:gd name="connsiteX35" fmla="*/ 2720975 w 5661675"/>
                <a:gd name="connsiteY35" fmla="*/ 1569115 h 6231601"/>
                <a:gd name="connsiteX36" fmla="*/ 781050 w 5661675"/>
                <a:gd name="connsiteY36" fmla="*/ 3509833 h 6231601"/>
                <a:gd name="connsiteX37" fmla="*/ 2720975 w 5661675"/>
                <a:gd name="connsiteY37" fmla="*/ 5450552 h 6231601"/>
                <a:gd name="connsiteX38" fmla="*/ 4660899 w 5661675"/>
                <a:gd name="connsiteY38" fmla="*/ 3509833 h 6231601"/>
                <a:gd name="connsiteX39" fmla="*/ 2720975 w 5661675"/>
                <a:gd name="connsiteY39" fmla="*/ 1569115 h 6231601"/>
                <a:gd name="connsiteX40" fmla="*/ 2720774 w 5661675"/>
                <a:gd name="connsiteY40" fmla="*/ 1373852 h 6231601"/>
                <a:gd name="connsiteX41" fmla="*/ 4856163 w 5661675"/>
                <a:gd name="connsiteY41" fmla="*/ 3510034 h 6231601"/>
                <a:gd name="connsiteX42" fmla="*/ 2720774 w 5661675"/>
                <a:gd name="connsiteY42" fmla="*/ 5645814 h 6231601"/>
                <a:gd name="connsiteX43" fmla="*/ 585788 w 5661675"/>
                <a:gd name="connsiteY43" fmla="*/ 3510034 h 6231601"/>
                <a:gd name="connsiteX44" fmla="*/ 2720774 w 5661675"/>
                <a:gd name="connsiteY44" fmla="*/ 1373852 h 6231601"/>
                <a:gd name="connsiteX45" fmla="*/ 2720975 w 5661675"/>
                <a:gd name="connsiteY45" fmla="*/ 1180177 h 6231601"/>
                <a:gd name="connsiteX46" fmla="*/ 390525 w 5661675"/>
                <a:gd name="connsiteY46" fmla="*/ 3510626 h 6231601"/>
                <a:gd name="connsiteX47" fmla="*/ 2720975 w 5661675"/>
                <a:gd name="connsiteY47" fmla="*/ 5841076 h 6231601"/>
                <a:gd name="connsiteX48" fmla="*/ 5051425 w 5661675"/>
                <a:gd name="connsiteY48" fmla="*/ 3510626 h 6231601"/>
                <a:gd name="connsiteX49" fmla="*/ 2720975 w 5661675"/>
                <a:gd name="connsiteY49" fmla="*/ 1180177 h 6231601"/>
                <a:gd name="connsiteX50" fmla="*/ 2720774 w 5661675"/>
                <a:gd name="connsiteY50" fmla="*/ 984915 h 6231601"/>
                <a:gd name="connsiteX51" fmla="*/ 5246687 w 5661675"/>
                <a:gd name="connsiteY51" fmla="*/ 3510828 h 6231601"/>
                <a:gd name="connsiteX52" fmla="*/ 2720774 w 5661675"/>
                <a:gd name="connsiteY52" fmla="*/ 6036339 h 6231601"/>
                <a:gd name="connsiteX53" fmla="*/ 195263 w 5661675"/>
                <a:gd name="connsiteY53" fmla="*/ 3510828 h 6231601"/>
                <a:gd name="connsiteX54" fmla="*/ 2720774 w 5661675"/>
                <a:gd name="connsiteY54" fmla="*/ 984915 h 6231601"/>
                <a:gd name="connsiteX55" fmla="*/ 2720181 w 5661675"/>
                <a:gd name="connsiteY55" fmla="*/ 789652 h 6231601"/>
                <a:gd name="connsiteX56" fmla="*/ 0 w 5661675"/>
                <a:gd name="connsiteY56" fmla="*/ 3510425 h 6231601"/>
                <a:gd name="connsiteX57" fmla="*/ 2720181 w 5661675"/>
                <a:gd name="connsiteY57" fmla="*/ 6231601 h 6231601"/>
                <a:gd name="connsiteX58" fmla="*/ 5440363 w 5661675"/>
                <a:gd name="connsiteY58" fmla="*/ 3510425 h 6231601"/>
                <a:gd name="connsiteX59" fmla="*/ 2720181 w 5661675"/>
                <a:gd name="connsiteY59" fmla="*/ 789652 h 6231601"/>
                <a:gd name="connsiteX60" fmla="*/ 5516895 w 5661675"/>
                <a:gd name="connsiteY60" fmla="*/ 5806440 h 6231601"/>
                <a:gd name="connsiteX61" fmla="*/ 5661675 w 5661675"/>
                <a:gd name="connsiteY61" fmla="*/ 0 h 6231601"/>
                <a:gd name="connsiteX62" fmla="*/ 5516895 w 5661675"/>
                <a:gd name="connsiteY62" fmla="*/ 5806440 h 6231601"/>
                <a:gd name="connsiteX0" fmla="*/ 2720975 w 5440363"/>
                <a:gd name="connsiteY0" fmla="*/ 2146299 h 5441949"/>
                <a:gd name="connsiteX1" fmla="*/ 3295651 w 5440363"/>
                <a:gd name="connsiteY1" fmla="*/ 2720974 h 5441949"/>
                <a:gd name="connsiteX2" fmla="*/ 2720975 w 5440363"/>
                <a:gd name="connsiteY2" fmla="*/ 3295649 h 5441949"/>
                <a:gd name="connsiteX3" fmla="*/ 2146300 w 5440363"/>
                <a:gd name="connsiteY3" fmla="*/ 2720974 h 5441949"/>
                <a:gd name="connsiteX4" fmla="*/ 2720975 w 5440363"/>
                <a:gd name="connsiteY4" fmla="*/ 2146299 h 5441949"/>
                <a:gd name="connsiteX5" fmla="*/ 2720975 w 5440363"/>
                <a:gd name="connsiteY5" fmla="*/ 1951037 h 5441949"/>
                <a:gd name="connsiteX6" fmla="*/ 1951038 w 5440363"/>
                <a:gd name="connsiteY6" fmla="*/ 2720975 h 5441949"/>
                <a:gd name="connsiteX7" fmla="*/ 2720975 w 5440363"/>
                <a:gd name="connsiteY7" fmla="*/ 3490912 h 5441949"/>
                <a:gd name="connsiteX8" fmla="*/ 3490913 w 5440363"/>
                <a:gd name="connsiteY8" fmla="*/ 2720975 h 5441949"/>
                <a:gd name="connsiteX9" fmla="*/ 2720975 w 5440363"/>
                <a:gd name="connsiteY9" fmla="*/ 1951037 h 5441949"/>
                <a:gd name="connsiteX10" fmla="*/ 2720975 w 5440363"/>
                <a:gd name="connsiteY10" fmla="*/ 1755774 h 5441949"/>
                <a:gd name="connsiteX11" fmla="*/ 3686175 w 5440363"/>
                <a:gd name="connsiteY11" fmla="*/ 2720974 h 5441949"/>
                <a:gd name="connsiteX12" fmla="*/ 2720975 w 5440363"/>
                <a:gd name="connsiteY12" fmla="*/ 3686174 h 5441949"/>
                <a:gd name="connsiteX13" fmla="*/ 1755775 w 5440363"/>
                <a:gd name="connsiteY13" fmla="*/ 2720974 h 5441949"/>
                <a:gd name="connsiteX14" fmla="*/ 2720975 w 5440363"/>
                <a:gd name="connsiteY14" fmla="*/ 1755774 h 5441949"/>
                <a:gd name="connsiteX15" fmla="*/ 2720975 w 5440363"/>
                <a:gd name="connsiteY15" fmla="*/ 1560513 h 5441949"/>
                <a:gd name="connsiteX16" fmla="*/ 1560513 w 5440363"/>
                <a:gd name="connsiteY16" fmla="*/ 2720975 h 5441949"/>
                <a:gd name="connsiteX17" fmla="*/ 2720975 w 5440363"/>
                <a:gd name="connsiteY17" fmla="*/ 3881437 h 5441949"/>
                <a:gd name="connsiteX18" fmla="*/ 3881439 w 5440363"/>
                <a:gd name="connsiteY18" fmla="*/ 2720975 h 5441949"/>
                <a:gd name="connsiteX19" fmla="*/ 2720975 w 5440363"/>
                <a:gd name="connsiteY19" fmla="*/ 1560513 h 5441949"/>
                <a:gd name="connsiteX20" fmla="*/ 2720975 w 5440363"/>
                <a:gd name="connsiteY20" fmla="*/ 1365250 h 5441949"/>
                <a:gd name="connsiteX21" fmla="*/ 4076699 w 5440363"/>
                <a:gd name="connsiteY21" fmla="*/ 2720974 h 5441949"/>
                <a:gd name="connsiteX22" fmla="*/ 2720975 w 5440363"/>
                <a:gd name="connsiteY22" fmla="*/ 4076699 h 5441949"/>
                <a:gd name="connsiteX23" fmla="*/ 1365250 w 5440363"/>
                <a:gd name="connsiteY23" fmla="*/ 2720974 h 5441949"/>
                <a:gd name="connsiteX24" fmla="*/ 2720975 w 5440363"/>
                <a:gd name="connsiteY24" fmla="*/ 1365250 h 5441949"/>
                <a:gd name="connsiteX25" fmla="*/ 2720975 w 5440363"/>
                <a:gd name="connsiteY25" fmla="*/ 1169988 h 5441949"/>
                <a:gd name="connsiteX26" fmla="*/ 1171575 w 5440363"/>
                <a:gd name="connsiteY26" fmla="*/ 2720975 h 5441949"/>
                <a:gd name="connsiteX27" fmla="*/ 2720975 w 5440363"/>
                <a:gd name="connsiteY27" fmla="*/ 4271962 h 5441949"/>
                <a:gd name="connsiteX28" fmla="*/ 4270375 w 5440363"/>
                <a:gd name="connsiteY28" fmla="*/ 2720975 h 5441949"/>
                <a:gd name="connsiteX29" fmla="*/ 2720975 w 5440363"/>
                <a:gd name="connsiteY29" fmla="*/ 1169988 h 5441949"/>
                <a:gd name="connsiteX30" fmla="*/ 2720975 w 5440363"/>
                <a:gd name="connsiteY30" fmla="*/ 974725 h 5441949"/>
                <a:gd name="connsiteX31" fmla="*/ 4465639 w 5440363"/>
                <a:gd name="connsiteY31" fmla="*/ 2720974 h 5441949"/>
                <a:gd name="connsiteX32" fmla="*/ 2720975 w 5440363"/>
                <a:gd name="connsiteY32" fmla="*/ 4467224 h 5441949"/>
                <a:gd name="connsiteX33" fmla="*/ 976313 w 5440363"/>
                <a:gd name="connsiteY33" fmla="*/ 2720974 h 5441949"/>
                <a:gd name="connsiteX34" fmla="*/ 2720975 w 5440363"/>
                <a:gd name="connsiteY34" fmla="*/ 974725 h 5441949"/>
                <a:gd name="connsiteX35" fmla="*/ 2720975 w 5440363"/>
                <a:gd name="connsiteY35" fmla="*/ 779463 h 5441949"/>
                <a:gd name="connsiteX36" fmla="*/ 781050 w 5440363"/>
                <a:gd name="connsiteY36" fmla="*/ 2720181 h 5441949"/>
                <a:gd name="connsiteX37" fmla="*/ 2720975 w 5440363"/>
                <a:gd name="connsiteY37" fmla="*/ 4660900 h 5441949"/>
                <a:gd name="connsiteX38" fmla="*/ 4660899 w 5440363"/>
                <a:gd name="connsiteY38" fmla="*/ 2720181 h 5441949"/>
                <a:gd name="connsiteX39" fmla="*/ 2720975 w 5440363"/>
                <a:gd name="connsiteY39" fmla="*/ 779463 h 5441949"/>
                <a:gd name="connsiteX40" fmla="*/ 2720774 w 5440363"/>
                <a:gd name="connsiteY40" fmla="*/ 584200 h 5441949"/>
                <a:gd name="connsiteX41" fmla="*/ 4856163 w 5440363"/>
                <a:gd name="connsiteY41" fmla="*/ 2720382 h 5441949"/>
                <a:gd name="connsiteX42" fmla="*/ 2720774 w 5440363"/>
                <a:gd name="connsiteY42" fmla="*/ 4856162 h 5441949"/>
                <a:gd name="connsiteX43" fmla="*/ 585788 w 5440363"/>
                <a:gd name="connsiteY43" fmla="*/ 2720382 h 5441949"/>
                <a:gd name="connsiteX44" fmla="*/ 2720774 w 5440363"/>
                <a:gd name="connsiteY44" fmla="*/ 584200 h 5441949"/>
                <a:gd name="connsiteX45" fmla="*/ 2720975 w 5440363"/>
                <a:gd name="connsiteY45" fmla="*/ 390525 h 5441949"/>
                <a:gd name="connsiteX46" fmla="*/ 390525 w 5440363"/>
                <a:gd name="connsiteY46" fmla="*/ 2720974 h 5441949"/>
                <a:gd name="connsiteX47" fmla="*/ 2720975 w 5440363"/>
                <a:gd name="connsiteY47" fmla="*/ 5051424 h 5441949"/>
                <a:gd name="connsiteX48" fmla="*/ 5051425 w 5440363"/>
                <a:gd name="connsiteY48" fmla="*/ 2720974 h 5441949"/>
                <a:gd name="connsiteX49" fmla="*/ 2720975 w 5440363"/>
                <a:gd name="connsiteY49" fmla="*/ 390525 h 5441949"/>
                <a:gd name="connsiteX50" fmla="*/ 2720774 w 5440363"/>
                <a:gd name="connsiteY50" fmla="*/ 195263 h 5441949"/>
                <a:gd name="connsiteX51" fmla="*/ 5246687 w 5440363"/>
                <a:gd name="connsiteY51" fmla="*/ 2721176 h 5441949"/>
                <a:gd name="connsiteX52" fmla="*/ 2720774 w 5440363"/>
                <a:gd name="connsiteY52" fmla="*/ 5246687 h 5441949"/>
                <a:gd name="connsiteX53" fmla="*/ 195263 w 5440363"/>
                <a:gd name="connsiteY53" fmla="*/ 2721176 h 5441949"/>
                <a:gd name="connsiteX54" fmla="*/ 2720774 w 5440363"/>
                <a:gd name="connsiteY54" fmla="*/ 195263 h 5441949"/>
                <a:gd name="connsiteX55" fmla="*/ 2720181 w 5440363"/>
                <a:gd name="connsiteY55" fmla="*/ 0 h 5441949"/>
                <a:gd name="connsiteX56" fmla="*/ 0 w 5440363"/>
                <a:gd name="connsiteY56" fmla="*/ 2720773 h 5441949"/>
                <a:gd name="connsiteX57" fmla="*/ 2720181 w 5440363"/>
                <a:gd name="connsiteY57" fmla="*/ 5441949 h 5441949"/>
                <a:gd name="connsiteX58" fmla="*/ 5440363 w 5440363"/>
                <a:gd name="connsiteY58" fmla="*/ 2720773 h 5441949"/>
                <a:gd name="connsiteX59" fmla="*/ 2720181 w 5440363"/>
                <a:gd name="connsiteY59" fmla="*/ 0 h 54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440363" h="5441949">
                  <a:moveTo>
                    <a:pt x="2720975" y="2146299"/>
                  </a:moveTo>
                  <a:cubicBezTo>
                    <a:pt x="3038495" y="2146299"/>
                    <a:pt x="3295651" y="2403454"/>
                    <a:pt x="3295651" y="2720974"/>
                  </a:cubicBezTo>
                  <a:cubicBezTo>
                    <a:pt x="3295651" y="3038494"/>
                    <a:pt x="3038495" y="3295649"/>
                    <a:pt x="2720975" y="3295649"/>
                  </a:cubicBezTo>
                  <a:cubicBezTo>
                    <a:pt x="2403455" y="3295649"/>
                    <a:pt x="2146300" y="3038494"/>
                    <a:pt x="2146300" y="2720974"/>
                  </a:cubicBezTo>
                  <a:cubicBezTo>
                    <a:pt x="2146300" y="2403454"/>
                    <a:pt x="2403455" y="2146299"/>
                    <a:pt x="2720975" y="2146299"/>
                  </a:cubicBezTo>
                  <a:close/>
                  <a:moveTo>
                    <a:pt x="2720975" y="1951037"/>
                  </a:moveTo>
                  <a:cubicBezTo>
                    <a:pt x="2295738" y="1951037"/>
                    <a:pt x="1951038" y="2295737"/>
                    <a:pt x="1951038" y="2720975"/>
                  </a:cubicBezTo>
                  <a:cubicBezTo>
                    <a:pt x="1951038" y="3146212"/>
                    <a:pt x="2295738" y="3490912"/>
                    <a:pt x="2720975" y="3490912"/>
                  </a:cubicBezTo>
                  <a:cubicBezTo>
                    <a:pt x="3146213" y="3490912"/>
                    <a:pt x="3490913" y="3146212"/>
                    <a:pt x="3490913" y="2720975"/>
                  </a:cubicBezTo>
                  <a:cubicBezTo>
                    <a:pt x="3490913" y="2295737"/>
                    <a:pt x="3146213" y="1951037"/>
                    <a:pt x="2720975" y="1951037"/>
                  </a:cubicBezTo>
                  <a:close/>
                  <a:moveTo>
                    <a:pt x="2720975" y="1755774"/>
                  </a:moveTo>
                  <a:cubicBezTo>
                    <a:pt x="3254111" y="1755774"/>
                    <a:pt x="3686175" y="2187839"/>
                    <a:pt x="3686175" y="2720974"/>
                  </a:cubicBezTo>
                  <a:cubicBezTo>
                    <a:pt x="3686175" y="3254109"/>
                    <a:pt x="3254111" y="3686174"/>
                    <a:pt x="2720975" y="3686174"/>
                  </a:cubicBezTo>
                  <a:cubicBezTo>
                    <a:pt x="2187840" y="3686174"/>
                    <a:pt x="1755775" y="3254109"/>
                    <a:pt x="1755775" y="2720974"/>
                  </a:cubicBezTo>
                  <a:cubicBezTo>
                    <a:pt x="1755775" y="2187839"/>
                    <a:pt x="2187840" y="1755774"/>
                    <a:pt x="2720975" y="1755774"/>
                  </a:cubicBezTo>
                  <a:close/>
                  <a:moveTo>
                    <a:pt x="2720975" y="1560513"/>
                  </a:moveTo>
                  <a:cubicBezTo>
                    <a:pt x="2080123" y="1560513"/>
                    <a:pt x="1560513" y="2080122"/>
                    <a:pt x="1560513" y="2720975"/>
                  </a:cubicBezTo>
                  <a:cubicBezTo>
                    <a:pt x="1560513" y="3361827"/>
                    <a:pt x="2080123" y="3881437"/>
                    <a:pt x="2720975" y="3881437"/>
                  </a:cubicBezTo>
                  <a:cubicBezTo>
                    <a:pt x="3361827" y="3881437"/>
                    <a:pt x="3881439" y="3361827"/>
                    <a:pt x="3881439" y="2720975"/>
                  </a:cubicBezTo>
                  <a:cubicBezTo>
                    <a:pt x="3881439" y="2080122"/>
                    <a:pt x="3361827" y="1560513"/>
                    <a:pt x="2720975" y="1560513"/>
                  </a:cubicBezTo>
                  <a:close/>
                  <a:moveTo>
                    <a:pt x="2720975" y="1365250"/>
                  </a:moveTo>
                  <a:cubicBezTo>
                    <a:pt x="3469725" y="1365250"/>
                    <a:pt x="4076699" y="1972224"/>
                    <a:pt x="4076699" y="2720974"/>
                  </a:cubicBezTo>
                  <a:cubicBezTo>
                    <a:pt x="4076699" y="3469724"/>
                    <a:pt x="3469725" y="4076699"/>
                    <a:pt x="2720975" y="4076699"/>
                  </a:cubicBezTo>
                  <a:cubicBezTo>
                    <a:pt x="1972225" y="4076699"/>
                    <a:pt x="1365250" y="3469724"/>
                    <a:pt x="1365250" y="2720974"/>
                  </a:cubicBezTo>
                  <a:cubicBezTo>
                    <a:pt x="1365250" y="1972224"/>
                    <a:pt x="1972225" y="1365250"/>
                    <a:pt x="2720975" y="1365250"/>
                  </a:cubicBezTo>
                  <a:close/>
                  <a:moveTo>
                    <a:pt x="2720975" y="1169988"/>
                  </a:moveTo>
                  <a:cubicBezTo>
                    <a:pt x="1865384" y="1169988"/>
                    <a:pt x="1171575" y="1864507"/>
                    <a:pt x="1171575" y="2720975"/>
                  </a:cubicBezTo>
                  <a:cubicBezTo>
                    <a:pt x="1171575" y="3577442"/>
                    <a:pt x="1865384" y="4271962"/>
                    <a:pt x="2720975" y="4271962"/>
                  </a:cubicBezTo>
                  <a:cubicBezTo>
                    <a:pt x="3576565" y="4271962"/>
                    <a:pt x="4270375" y="3577442"/>
                    <a:pt x="4270375" y="2720975"/>
                  </a:cubicBezTo>
                  <a:cubicBezTo>
                    <a:pt x="4270375" y="1864507"/>
                    <a:pt x="3576565" y="1169988"/>
                    <a:pt x="2720975" y="1169988"/>
                  </a:cubicBezTo>
                  <a:close/>
                  <a:moveTo>
                    <a:pt x="2720975" y="974725"/>
                  </a:moveTo>
                  <a:cubicBezTo>
                    <a:pt x="3684463" y="974725"/>
                    <a:pt x="4465639" y="1756609"/>
                    <a:pt x="4465639" y="2720974"/>
                  </a:cubicBezTo>
                  <a:cubicBezTo>
                    <a:pt x="4465639" y="3685339"/>
                    <a:pt x="3684463" y="4467224"/>
                    <a:pt x="2720975" y="4467224"/>
                  </a:cubicBezTo>
                  <a:cubicBezTo>
                    <a:pt x="1757487" y="4467224"/>
                    <a:pt x="976313" y="3685339"/>
                    <a:pt x="976313" y="2720974"/>
                  </a:cubicBezTo>
                  <a:cubicBezTo>
                    <a:pt x="976313" y="1756609"/>
                    <a:pt x="1757487" y="974725"/>
                    <a:pt x="2720975" y="974725"/>
                  </a:cubicBezTo>
                  <a:close/>
                  <a:moveTo>
                    <a:pt x="2720975" y="779463"/>
                  </a:moveTo>
                  <a:cubicBezTo>
                    <a:pt x="1649769" y="779463"/>
                    <a:pt x="781050" y="1648134"/>
                    <a:pt x="781050" y="2720181"/>
                  </a:cubicBezTo>
                  <a:cubicBezTo>
                    <a:pt x="781050" y="3791825"/>
                    <a:pt x="1649769" y="4660900"/>
                    <a:pt x="2720975" y="4660900"/>
                  </a:cubicBezTo>
                  <a:cubicBezTo>
                    <a:pt x="3792583" y="4660900"/>
                    <a:pt x="4660899" y="3791825"/>
                    <a:pt x="4660899" y="2720181"/>
                  </a:cubicBezTo>
                  <a:cubicBezTo>
                    <a:pt x="4660899" y="1648134"/>
                    <a:pt x="3792583" y="779463"/>
                    <a:pt x="2720975" y="779463"/>
                  </a:cubicBezTo>
                  <a:close/>
                  <a:moveTo>
                    <a:pt x="2720774" y="584200"/>
                  </a:moveTo>
                  <a:cubicBezTo>
                    <a:pt x="3899989" y="584200"/>
                    <a:pt x="4856163" y="1540730"/>
                    <a:pt x="4856163" y="2720382"/>
                  </a:cubicBezTo>
                  <a:cubicBezTo>
                    <a:pt x="4856163" y="3900035"/>
                    <a:pt x="3899989" y="4856162"/>
                    <a:pt x="2720774" y="4856162"/>
                  </a:cubicBezTo>
                  <a:cubicBezTo>
                    <a:pt x="1541560" y="4856162"/>
                    <a:pt x="585788" y="3900035"/>
                    <a:pt x="585788" y="2720382"/>
                  </a:cubicBezTo>
                  <a:cubicBezTo>
                    <a:pt x="585788" y="1540730"/>
                    <a:pt x="1541560" y="584200"/>
                    <a:pt x="2720774" y="584200"/>
                  </a:cubicBezTo>
                  <a:close/>
                  <a:moveTo>
                    <a:pt x="2720975" y="390525"/>
                  </a:moveTo>
                  <a:cubicBezTo>
                    <a:pt x="1433752" y="390525"/>
                    <a:pt x="390525" y="1433752"/>
                    <a:pt x="390525" y="2720974"/>
                  </a:cubicBezTo>
                  <a:cubicBezTo>
                    <a:pt x="390525" y="4008197"/>
                    <a:pt x="1433752" y="5051424"/>
                    <a:pt x="2720975" y="5051424"/>
                  </a:cubicBezTo>
                  <a:cubicBezTo>
                    <a:pt x="4008199" y="5051424"/>
                    <a:pt x="5051425" y="4008197"/>
                    <a:pt x="5051425" y="2720974"/>
                  </a:cubicBezTo>
                  <a:cubicBezTo>
                    <a:pt x="5051425" y="1433752"/>
                    <a:pt x="4008199" y="390525"/>
                    <a:pt x="2720975" y="390525"/>
                  </a:cubicBezTo>
                  <a:close/>
                  <a:moveTo>
                    <a:pt x="2720774" y="195263"/>
                  </a:moveTo>
                  <a:cubicBezTo>
                    <a:pt x="4115603" y="195263"/>
                    <a:pt x="5246687" y="1326348"/>
                    <a:pt x="5246687" y="2721176"/>
                  </a:cubicBezTo>
                  <a:cubicBezTo>
                    <a:pt x="5246687" y="4116005"/>
                    <a:pt x="4115603" y="5246687"/>
                    <a:pt x="2720774" y="5246687"/>
                  </a:cubicBezTo>
                  <a:cubicBezTo>
                    <a:pt x="1325945" y="5246687"/>
                    <a:pt x="195263" y="4116005"/>
                    <a:pt x="195263" y="2721176"/>
                  </a:cubicBezTo>
                  <a:cubicBezTo>
                    <a:pt x="195263" y="1326348"/>
                    <a:pt x="1325945" y="195263"/>
                    <a:pt x="2720774" y="195263"/>
                  </a:cubicBezTo>
                  <a:close/>
                  <a:moveTo>
                    <a:pt x="2720181" y="0"/>
                  </a:moveTo>
                  <a:cubicBezTo>
                    <a:pt x="1217781" y="0"/>
                    <a:pt x="0" y="1217824"/>
                    <a:pt x="0" y="2720773"/>
                  </a:cubicBezTo>
                  <a:cubicBezTo>
                    <a:pt x="0" y="4223722"/>
                    <a:pt x="1217781" y="5441949"/>
                    <a:pt x="2720181" y="5441949"/>
                  </a:cubicBezTo>
                  <a:cubicBezTo>
                    <a:pt x="4222581" y="5441949"/>
                    <a:pt x="5440363" y="4223722"/>
                    <a:pt x="5440363" y="2720773"/>
                  </a:cubicBezTo>
                  <a:cubicBezTo>
                    <a:pt x="5440363" y="1217824"/>
                    <a:pt x="4222581" y="0"/>
                    <a:pt x="2720181" y="0"/>
                  </a:cubicBezTo>
                  <a:close/>
                </a:path>
              </a:pathLst>
            </a:custGeom>
            <a:noFill/>
            <a:ln w="1905" cap="flat">
              <a:gradFill flip="none" rotWithShape="1">
                <a:gsLst>
                  <a:gs pos="0">
                    <a:schemeClr val="accent3"/>
                  </a:gs>
                  <a:gs pos="43000">
                    <a:schemeClr val="accent3"/>
                  </a:gs>
                  <a:gs pos="86000">
                    <a:schemeClr val="accent3">
                      <a:lumMod val="50000"/>
                      <a:alpha val="0"/>
                    </a:schemeClr>
                  </a:gs>
                </a:gsLst>
                <a:path path="circle">
                  <a:fillToRect l="50000" t="50000" r="50000" b="50000"/>
                </a:path>
                <a:tileRect/>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22" name="Picture 21" descr="A person in a suit&#10;&#10;Description automatically generated">
              <a:extLst>
                <a:ext uri="{FF2B5EF4-FFF2-40B4-BE49-F238E27FC236}">
                  <a16:creationId xmlns:a16="http://schemas.microsoft.com/office/drawing/2014/main" id="{FE325F0C-F2A0-646A-FB63-652B2077A218}"/>
                </a:ext>
              </a:extLst>
            </p:cNvPr>
            <p:cNvPicPr>
              <a:picLocks noChangeAspect="1"/>
            </p:cNvPicPr>
            <p:nvPr/>
          </p:nvPicPr>
          <p:blipFill>
            <a:blip r:embed="rId5"/>
            <a:stretch>
              <a:fillRect/>
            </a:stretch>
          </p:blipFill>
          <p:spPr>
            <a:xfrm>
              <a:off x="5698835" y="3614366"/>
              <a:ext cx="2413463" cy="2118796"/>
            </a:xfrm>
            <a:prstGeom prst="rect">
              <a:avLst/>
            </a:prstGeom>
          </p:spPr>
        </p:pic>
        <p:pic>
          <p:nvPicPr>
            <p:cNvPr id="23" name="Picture 22" descr="A person in a suit&#10;&#10;Description automatically generated">
              <a:extLst>
                <a:ext uri="{FF2B5EF4-FFF2-40B4-BE49-F238E27FC236}">
                  <a16:creationId xmlns:a16="http://schemas.microsoft.com/office/drawing/2014/main" id="{ABD109C3-94BE-2F6A-82DF-A034EA44B0F1}"/>
                </a:ext>
              </a:extLst>
            </p:cNvPr>
            <p:cNvPicPr>
              <a:picLocks noChangeAspect="1"/>
            </p:cNvPicPr>
            <p:nvPr/>
          </p:nvPicPr>
          <p:blipFill>
            <a:blip r:embed="rId6"/>
            <a:stretch>
              <a:fillRect/>
            </a:stretch>
          </p:blipFill>
          <p:spPr>
            <a:xfrm>
              <a:off x="8487751" y="3614366"/>
              <a:ext cx="2413463" cy="2118796"/>
            </a:xfrm>
            <a:prstGeom prst="rect">
              <a:avLst/>
            </a:prstGeom>
          </p:spPr>
        </p:pic>
        <p:sp>
          <p:nvSpPr>
            <p:cNvPr id="19" name="Freeform: Shape 15">
              <a:extLst>
                <a:ext uri="{FF2B5EF4-FFF2-40B4-BE49-F238E27FC236}">
                  <a16:creationId xmlns:a16="http://schemas.microsoft.com/office/drawing/2014/main" id="{4DD0025A-225C-6204-49C2-EBE1825DE63D}"/>
                </a:ext>
              </a:extLst>
            </p:cNvPr>
            <p:cNvSpPr>
              <a:spLocks noChangeAspect="1"/>
            </p:cNvSpPr>
            <p:nvPr/>
          </p:nvSpPr>
          <p:spPr bwMode="auto">
            <a:xfrm>
              <a:off x="6733097" y="905545"/>
              <a:ext cx="2904839" cy="2862510"/>
            </a:xfrm>
            <a:custGeom>
              <a:avLst/>
              <a:gdLst>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0 w 5958840"/>
                <a:gd name="connsiteY60" fmla="*/ 0 h 7114251"/>
                <a:gd name="connsiteX61" fmla="*/ 5958840 w 5958840"/>
                <a:gd name="connsiteY61" fmla="*/ 0 h 7114251"/>
                <a:gd name="connsiteX62" fmla="*/ 5958840 w 5958840"/>
                <a:gd name="connsiteY62" fmla="*/ 7114251 h 7114251"/>
                <a:gd name="connsiteX63" fmla="*/ 0 w 5958840"/>
                <a:gd name="connsiteY63" fmla="*/ 7114251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2400300 w 5958840"/>
                <a:gd name="connsiteY60" fmla="*/ 2377440 h 7114251"/>
                <a:gd name="connsiteX61" fmla="*/ 5958840 w 5958840"/>
                <a:gd name="connsiteY61" fmla="*/ 0 h 7114251"/>
                <a:gd name="connsiteX62" fmla="*/ 5958840 w 5958840"/>
                <a:gd name="connsiteY62" fmla="*/ 7114251 h 7114251"/>
                <a:gd name="connsiteX63" fmla="*/ 0 w 5958840"/>
                <a:gd name="connsiteY63" fmla="*/ 7114251 h 7114251"/>
                <a:gd name="connsiteX64" fmla="*/ 2400300 w 5958840"/>
                <a:gd name="connsiteY64" fmla="*/ 2377440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5814060 w 5958840"/>
                <a:gd name="connsiteY60" fmla="*/ 5806440 h 7114251"/>
                <a:gd name="connsiteX61" fmla="*/ 5958840 w 5958840"/>
                <a:gd name="connsiteY61" fmla="*/ 0 h 7114251"/>
                <a:gd name="connsiteX62" fmla="*/ 5958840 w 5958840"/>
                <a:gd name="connsiteY62" fmla="*/ 7114251 h 7114251"/>
                <a:gd name="connsiteX63" fmla="*/ 0 w 5958840"/>
                <a:gd name="connsiteY63" fmla="*/ 7114251 h 7114251"/>
                <a:gd name="connsiteX64" fmla="*/ 5814060 w 5958840"/>
                <a:gd name="connsiteY64" fmla="*/ 5806440 h 7114251"/>
                <a:gd name="connsiteX0" fmla="*/ 3018140 w 5958840"/>
                <a:gd name="connsiteY0" fmla="*/ 2935951 h 7114251"/>
                <a:gd name="connsiteX1" fmla="*/ 3592816 w 5958840"/>
                <a:gd name="connsiteY1" fmla="*/ 3510626 h 7114251"/>
                <a:gd name="connsiteX2" fmla="*/ 3018140 w 5958840"/>
                <a:gd name="connsiteY2" fmla="*/ 4085301 h 7114251"/>
                <a:gd name="connsiteX3" fmla="*/ 2443465 w 5958840"/>
                <a:gd name="connsiteY3" fmla="*/ 3510626 h 7114251"/>
                <a:gd name="connsiteX4" fmla="*/ 3018140 w 5958840"/>
                <a:gd name="connsiteY4" fmla="*/ 2935951 h 7114251"/>
                <a:gd name="connsiteX5" fmla="*/ 3018140 w 5958840"/>
                <a:gd name="connsiteY5" fmla="*/ 2740689 h 7114251"/>
                <a:gd name="connsiteX6" fmla="*/ 2248203 w 5958840"/>
                <a:gd name="connsiteY6" fmla="*/ 3510627 h 7114251"/>
                <a:gd name="connsiteX7" fmla="*/ 3018140 w 5958840"/>
                <a:gd name="connsiteY7" fmla="*/ 4280564 h 7114251"/>
                <a:gd name="connsiteX8" fmla="*/ 3788078 w 5958840"/>
                <a:gd name="connsiteY8" fmla="*/ 3510627 h 7114251"/>
                <a:gd name="connsiteX9" fmla="*/ 3018140 w 5958840"/>
                <a:gd name="connsiteY9" fmla="*/ 2740689 h 7114251"/>
                <a:gd name="connsiteX10" fmla="*/ 3018140 w 5958840"/>
                <a:gd name="connsiteY10" fmla="*/ 2545426 h 7114251"/>
                <a:gd name="connsiteX11" fmla="*/ 3983340 w 5958840"/>
                <a:gd name="connsiteY11" fmla="*/ 3510626 h 7114251"/>
                <a:gd name="connsiteX12" fmla="*/ 3018140 w 5958840"/>
                <a:gd name="connsiteY12" fmla="*/ 4475826 h 7114251"/>
                <a:gd name="connsiteX13" fmla="*/ 2052940 w 5958840"/>
                <a:gd name="connsiteY13" fmla="*/ 3510626 h 7114251"/>
                <a:gd name="connsiteX14" fmla="*/ 3018140 w 5958840"/>
                <a:gd name="connsiteY14" fmla="*/ 2545426 h 7114251"/>
                <a:gd name="connsiteX15" fmla="*/ 3018140 w 5958840"/>
                <a:gd name="connsiteY15" fmla="*/ 2350165 h 7114251"/>
                <a:gd name="connsiteX16" fmla="*/ 1857678 w 5958840"/>
                <a:gd name="connsiteY16" fmla="*/ 3510627 h 7114251"/>
                <a:gd name="connsiteX17" fmla="*/ 3018140 w 5958840"/>
                <a:gd name="connsiteY17" fmla="*/ 4671089 h 7114251"/>
                <a:gd name="connsiteX18" fmla="*/ 4178604 w 5958840"/>
                <a:gd name="connsiteY18" fmla="*/ 3510627 h 7114251"/>
                <a:gd name="connsiteX19" fmla="*/ 3018140 w 5958840"/>
                <a:gd name="connsiteY19" fmla="*/ 2350165 h 7114251"/>
                <a:gd name="connsiteX20" fmla="*/ 3018140 w 5958840"/>
                <a:gd name="connsiteY20" fmla="*/ 2154902 h 7114251"/>
                <a:gd name="connsiteX21" fmla="*/ 4373864 w 5958840"/>
                <a:gd name="connsiteY21" fmla="*/ 3510626 h 7114251"/>
                <a:gd name="connsiteX22" fmla="*/ 3018140 w 5958840"/>
                <a:gd name="connsiteY22" fmla="*/ 4866351 h 7114251"/>
                <a:gd name="connsiteX23" fmla="*/ 1662415 w 5958840"/>
                <a:gd name="connsiteY23" fmla="*/ 3510626 h 7114251"/>
                <a:gd name="connsiteX24" fmla="*/ 3018140 w 5958840"/>
                <a:gd name="connsiteY24" fmla="*/ 2154902 h 7114251"/>
                <a:gd name="connsiteX25" fmla="*/ 3018140 w 5958840"/>
                <a:gd name="connsiteY25" fmla="*/ 1959640 h 7114251"/>
                <a:gd name="connsiteX26" fmla="*/ 1468740 w 5958840"/>
                <a:gd name="connsiteY26" fmla="*/ 3510627 h 7114251"/>
                <a:gd name="connsiteX27" fmla="*/ 3018140 w 5958840"/>
                <a:gd name="connsiteY27" fmla="*/ 5061614 h 7114251"/>
                <a:gd name="connsiteX28" fmla="*/ 4567540 w 5958840"/>
                <a:gd name="connsiteY28" fmla="*/ 3510627 h 7114251"/>
                <a:gd name="connsiteX29" fmla="*/ 3018140 w 5958840"/>
                <a:gd name="connsiteY29" fmla="*/ 1959640 h 7114251"/>
                <a:gd name="connsiteX30" fmla="*/ 3018140 w 5958840"/>
                <a:gd name="connsiteY30" fmla="*/ 1764377 h 7114251"/>
                <a:gd name="connsiteX31" fmla="*/ 4762804 w 5958840"/>
                <a:gd name="connsiteY31" fmla="*/ 3510626 h 7114251"/>
                <a:gd name="connsiteX32" fmla="*/ 3018140 w 5958840"/>
                <a:gd name="connsiteY32" fmla="*/ 5256876 h 7114251"/>
                <a:gd name="connsiteX33" fmla="*/ 1273478 w 5958840"/>
                <a:gd name="connsiteY33" fmla="*/ 3510626 h 7114251"/>
                <a:gd name="connsiteX34" fmla="*/ 3018140 w 5958840"/>
                <a:gd name="connsiteY34" fmla="*/ 1764377 h 7114251"/>
                <a:gd name="connsiteX35" fmla="*/ 3018140 w 5958840"/>
                <a:gd name="connsiteY35" fmla="*/ 1569115 h 7114251"/>
                <a:gd name="connsiteX36" fmla="*/ 1078215 w 5958840"/>
                <a:gd name="connsiteY36" fmla="*/ 3509833 h 7114251"/>
                <a:gd name="connsiteX37" fmla="*/ 3018140 w 5958840"/>
                <a:gd name="connsiteY37" fmla="*/ 5450552 h 7114251"/>
                <a:gd name="connsiteX38" fmla="*/ 4958064 w 5958840"/>
                <a:gd name="connsiteY38" fmla="*/ 3509833 h 7114251"/>
                <a:gd name="connsiteX39" fmla="*/ 3018140 w 5958840"/>
                <a:gd name="connsiteY39" fmla="*/ 1569115 h 7114251"/>
                <a:gd name="connsiteX40" fmla="*/ 3017939 w 5958840"/>
                <a:gd name="connsiteY40" fmla="*/ 1373852 h 7114251"/>
                <a:gd name="connsiteX41" fmla="*/ 5153328 w 5958840"/>
                <a:gd name="connsiteY41" fmla="*/ 3510034 h 7114251"/>
                <a:gd name="connsiteX42" fmla="*/ 3017939 w 5958840"/>
                <a:gd name="connsiteY42" fmla="*/ 5645814 h 7114251"/>
                <a:gd name="connsiteX43" fmla="*/ 882953 w 5958840"/>
                <a:gd name="connsiteY43" fmla="*/ 3510034 h 7114251"/>
                <a:gd name="connsiteX44" fmla="*/ 3017939 w 5958840"/>
                <a:gd name="connsiteY44" fmla="*/ 1373852 h 7114251"/>
                <a:gd name="connsiteX45" fmla="*/ 3018140 w 5958840"/>
                <a:gd name="connsiteY45" fmla="*/ 1180177 h 7114251"/>
                <a:gd name="connsiteX46" fmla="*/ 687690 w 5958840"/>
                <a:gd name="connsiteY46" fmla="*/ 3510626 h 7114251"/>
                <a:gd name="connsiteX47" fmla="*/ 3018140 w 5958840"/>
                <a:gd name="connsiteY47" fmla="*/ 5841076 h 7114251"/>
                <a:gd name="connsiteX48" fmla="*/ 5348590 w 5958840"/>
                <a:gd name="connsiteY48" fmla="*/ 3510626 h 7114251"/>
                <a:gd name="connsiteX49" fmla="*/ 3018140 w 5958840"/>
                <a:gd name="connsiteY49" fmla="*/ 1180177 h 7114251"/>
                <a:gd name="connsiteX50" fmla="*/ 3017939 w 5958840"/>
                <a:gd name="connsiteY50" fmla="*/ 984915 h 7114251"/>
                <a:gd name="connsiteX51" fmla="*/ 5543852 w 5958840"/>
                <a:gd name="connsiteY51" fmla="*/ 3510828 h 7114251"/>
                <a:gd name="connsiteX52" fmla="*/ 3017939 w 5958840"/>
                <a:gd name="connsiteY52" fmla="*/ 6036339 h 7114251"/>
                <a:gd name="connsiteX53" fmla="*/ 492428 w 5958840"/>
                <a:gd name="connsiteY53" fmla="*/ 3510828 h 7114251"/>
                <a:gd name="connsiteX54" fmla="*/ 3017939 w 5958840"/>
                <a:gd name="connsiteY54" fmla="*/ 984915 h 7114251"/>
                <a:gd name="connsiteX55" fmla="*/ 3017346 w 5958840"/>
                <a:gd name="connsiteY55" fmla="*/ 789652 h 7114251"/>
                <a:gd name="connsiteX56" fmla="*/ 297165 w 5958840"/>
                <a:gd name="connsiteY56" fmla="*/ 3510425 h 7114251"/>
                <a:gd name="connsiteX57" fmla="*/ 3017346 w 5958840"/>
                <a:gd name="connsiteY57" fmla="*/ 6231601 h 7114251"/>
                <a:gd name="connsiteX58" fmla="*/ 5737528 w 5958840"/>
                <a:gd name="connsiteY58" fmla="*/ 3510425 h 7114251"/>
                <a:gd name="connsiteX59" fmla="*/ 3017346 w 5958840"/>
                <a:gd name="connsiteY59" fmla="*/ 789652 h 7114251"/>
                <a:gd name="connsiteX60" fmla="*/ 5814060 w 5958840"/>
                <a:gd name="connsiteY60" fmla="*/ 5806440 h 7114251"/>
                <a:gd name="connsiteX61" fmla="*/ 5958840 w 5958840"/>
                <a:gd name="connsiteY61" fmla="*/ 0 h 7114251"/>
                <a:gd name="connsiteX62" fmla="*/ 0 w 5958840"/>
                <a:gd name="connsiteY62" fmla="*/ 7114251 h 7114251"/>
                <a:gd name="connsiteX63" fmla="*/ 5814060 w 5958840"/>
                <a:gd name="connsiteY63" fmla="*/ 5806440 h 7114251"/>
                <a:gd name="connsiteX0" fmla="*/ 2720975 w 5661675"/>
                <a:gd name="connsiteY0" fmla="*/ 2935951 h 6231601"/>
                <a:gd name="connsiteX1" fmla="*/ 3295651 w 5661675"/>
                <a:gd name="connsiteY1" fmla="*/ 3510626 h 6231601"/>
                <a:gd name="connsiteX2" fmla="*/ 2720975 w 5661675"/>
                <a:gd name="connsiteY2" fmla="*/ 4085301 h 6231601"/>
                <a:gd name="connsiteX3" fmla="*/ 2146300 w 5661675"/>
                <a:gd name="connsiteY3" fmla="*/ 3510626 h 6231601"/>
                <a:gd name="connsiteX4" fmla="*/ 2720975 w 5661675"/>
                <a:gd name="connsiteY4" fmla="*/ 2935951 h 6231601"/>
                <a:gd name="connsiteX5" fmla="*/ 2720975 w 5661675"/>
                <a:gd name="connsiteY5" fmla="*/ 2740689 h 6231601"/>
                <a:gd name="connsiteX6" fmla="*/ 1951038 w 5661675"/>
                <a:gd name="connsiteY6" fmla="*/ 3510627 h 6231601"/>
                <a:gd name="connsiteX7" fmla="*/ 2720975 w 5661675"/>
                <a:gd name="connsiteY7" fmla="*/ 4280564 h 6231601"/>
                <a:gd name="connsiteX8" fmla="*/ 3490913 w 5661675"/>
                <a:gd name="connsiteY8" fmla="*/ 3510627 h 6231601"/>
                <a:gd name="connsiteX9" fmla="*/ 2720975 w 5661675"/>
                <a:gd name="connsiteY9" fmla="*/ 2740689 h 6231601"/>
                <a:gd name="connsiteX10" fmla="*/ 2720975 w 5661675"/>
                <a:gd name="connsiteY10" fmla="*/ 2545426 h 6231601"/>
                <a:gd name="connsiteX11" fmla="*/ 3686175 w 5661675"/>
                <a:gd name="connsiteY11" fmla="*/ 3510626 h 6231601"/>
                <a:gd name="connsiteX12" fmla="*/ 2720975 w 5661675"/>
                <a:gd name="connsiteY12" fmla="*/ 4475826 h 6231601"/>
                <a:gd name="connsiteX13" fmla="*/ 1755775 w 5661675"/>
                <a:gd name="connsiteY13" fmla="*/ 3510626 h 6231601"/>
                <a:gd name="connsiteX14" fmla="*/ 2720975 w 5661675"/>
                <a:gd name="connsiteY14" fmla="*/ 2545426 h 6231601"/>
                <a:gd name="connsiteX15" fmla="*/ 2720975 w 5661675"/>
                <a:gd name="connsiteY15" fmla="*/ 2350165 h 6231601"/>
                <a:gd name="connsiteX16" fmla="*/ 1560513 w 5661675"/>
                <a:gd name="connsiteY16" fmla="*/ 3510627 h 6231601"/>
                <a:gd name="connsiteX17" fmla="*/ 2720975 w 5661675"/>
                <a:gd name="connsiteY17" fmla="*/ 4671089 h 6231601"/>
                <a:gd name="connsiteX18" fmla="*/ 3881439 w 5661675"/>
                <a:gd name="connsiteY18" fmla="*/ 3510627 h 6231601"/>
                <a:gd name="connsiteX19" fmla="*/ 2720975 w 5661675"/>
                <a:gd name="connsiteY19" fmla="*/ 2350165 h 6231601"/>
                <a:gd name="connsiteX20" fmla="*/ 2720975 w 5661675"/>
                <a:gd name="connsiteY20" fmla="*/ 2154902 h 6231601"/>
                <a:gd name="connsiteX21" fmla="*/ 4076699 w 5661675"/>
                <a:gd name="connsiteY21" fmla="*/ 3510626 h 6231601"/>
                <a:gd name="connsiteX22" fmla="*/ 2720975 w 5661675"/>
                <a:gd name="connsiteY22" fmla="*/ 4866351 h 6231601"/>
                <a:gd name="connsiteX23" fmla="*/ 1365250 w 5661675"/>
                <a:gd name="connsiteY23" fmla="*/ 3510626 h 6231601"/>
                <a:gd name="connsiteX24" fmla="*/ 2720975 w 5661675"/>
                <a:gd name="connsiteY24" fmla="*/ 2154902 h 6231601"/>
                <a:gd name="connsiteX25" fmla="*/ 2720975 w 5661675"/>
                <a:gd name="connsiteY25" fmla="*/ 1959640 h 6231601"/>
                <a:gd name="connsiteX26" fmla="*/ 1171575 w 5661675"/>
                <a:gd name="connsiteY26" fmla="*/ 3510627 h 6231601"/>
                <a:gd name="connsiteX27" fmla="*/ 2720975 w 5661675"/>
                <a:gd name="connsiteY27" fmla="*/ 5061614 h 6231601"/>
                <a:gd name="connsiteX28" fmla="*/ 4270375 w 5661675"/>
                <a:gd name="connsiteY28" fmla="*/ 3510627 h 6231601"/>
                <a:gd name="connsiteX29" fmla="*/ 2720975 w 5661675"/>
                <a:gd name="connsiteY29" fmla="*/ 1959640 h 6231601"/>
                <a:gd name="connsiteX30" fmla="*/ 2720975 w 5661675"/>
                <a:gd name="connsiteY30" fmla="*/ 1764377 h 6231601"/>
                <a:gd name="connsiteX31" fmla="*/ 4465639 w 5661675"/>
                <a:gd name="connsiteY31" fmla="*/ 3510626 h 6231601"/>
                <a:gd name="connsiteX32" fmla="*/ 2720975 w 5661675"/>
                <a:gd name="connsiteY32" fmla="*/ 5256876 h 6231601"/>
                <a:gd name="connsiteX33" fmla="*/ 976313 w 5661675"/>
                <a:gd name="connsiteY33" fmla="*/ 3510626 h 6231601"/>
                <a:gd name="connsiteX34" fmla="*/ 2720975 w 5661675"/>
                <a:gd name="connsiteY34" fmla="*/ 1764377 h 6231601"/>
                <a:gd name="connsiteX35" fmla="*/ 2720975 w 5661675"/>
                <a:gd name="connsiteY35" fmla="*/ 1569115 h 6231601"/>
                <a:gd name="connsiteX36" fmla="*/ 781050 w 5661675"/>
                <a:gd name="connsiteY36" fmla="*/ 3509833 h 6231601"/>
                <a:gd name="connsiteX37" fmla="*/ 2720975 w 5661675"/>
                <a:gd name="connsiteY37" fmla="*/ 5450552 h 6231601"/>
                <a:gd name="connsiteX38" fmla="*/ 4660899 w 5661675"/>
                <a:gd name="connsiteY38" fmla="*/ 3509833 h 6231601"/>
                <a:gd name="connsiteX39" fmla="*/ 2720975 w 5661675"/>
                <a:gd name="connsiteY39" fmla="*/ 1569115 h 6231601"/>
                <a:gd name="connsiteX40" fmla="*/ 2720774 w 5661675"/>
                <a:gd name="connsiteY40" fmla="*/ 1373852 h 6231601"/>
                <a:gd name="connsiteX41" fmla="*/ 4856163 w 5661675"/>
                <a:gd name="connsiteY41" fmla="*/ 3510034 h 6231601"/>
                <a:gd name="connsiteX42" fmla="*/ 2720774 w 5661675"/>
                <a:gd name="connsiteY42" fmla="*/ 5645814 h 6231601"/>
                <a:gd name="connsiteX43" fmla="*/ 585788 w 5661675"/>
                <a:gd name="connsiteY43" fmla="*/ 3510034 h 6231601"/>
                <a:gd name="connsiteX44" fmla="*/ 2720774 w 5661675"/>
                <a:gd name="connsiteY44" fmla="*/ 1373852 h 6231601"/>
                <a:gd name="connsiteX45" fmla="*/ 2720975 w 5661675"/>
                <a:gd name="connsiteY45" fmla="*/ 1180177 h 6231601"/>
                <a:gd name="connsiteX46" fmla="*/ 390525 w 5661675"/>
                <a:gd name="connsiteY46" fmla="*/ 3510626 h 6231601"/>
                <a:gd name="connsiteX47" fmla="*/ 2720975 w 5661675"/>
                <a:gd name="connsiteY47" fmla="*/ 5841076 h 6231601"/>
                <a:gd name="connsiteX48" fmla="*/ 5051425 w 5661675"/>
                <a:gd name="connsiteY48" fmla="*/ 3510626 h 6231601"/>
                <a:gd name="connsiteX49" fmla="*/ 2720975 w 5661675"/>
                <a:gd name="connsiteY49" fmla="*/ 1180177 h 6231601"/>
                <a:gd name="connsiteX50" fmla="*/ 2720774 w 5661675"/>
                <a:gd name="connsiteY50" fmla="*/ 984915 h 6231601"/>
                <a:gd name="connsiteX51" fmla="*/ 5246687 w 5661675"/>
                <a:gd name="connsiteY51" fmla="*/ 3510828 h 6231601"/>
                <a:gd name="connsiteX52" fmla="*/ 2720774 w 5661675"/>
                <a:gd name="connsiteY52" fmla="*/ 6036339 h 6231601"/>
                <a:gd name="connsiteX53" fmla="*/ 195263 w 5661675"/>
                <a:gd name="connsiteY53" fmla="*/ 3510828 h 6231601"/>
                <a:gd name="connsiteX54" fmla="*/ 2720774 w 5661675"/>
                <a:gd name="connsiteY54" fmla="*/ 984915 h 6231601"/>
                <a:gd name="connsiteX55" fmla="*/ 2720181 w 5661675"/>
                <a:gd name="connsiteY55" fmla="*/ 789652 h 6231601"/>
                <a:gd name="connsiteX56" fmla="*/ 0 w 5661675"/>
                <a:gd name="connsiteY56" fmla="*/ 3510425 h 6231601"/>
                <a:gd name="connsiteX57" fmla="*/ 2720181 w 5661675"/>
                <a:gd name="connsiteY57" fmla="*/ 6231601 h 6231601"/>
                <a:gd name="connsiteX58" fmla="*/ 5440363 w 5661675"/>
                <a:gd name="connsiteY58" fmla="*/ 3510425 h 6231601"/>
                <a:gd name="connsiteX59" fmla="*/ 2720181 w 5661675"/>
                <a:gd name="connsiteY59" fmla="*/ 789652 h 6231601"/>
                <a:gd name="connsiteX60" fmla="*/ 5516895 w 5661675"/>
                <a:gd name="connsiteY60" fmla="*/ 5806440 h 6231601"/>
                <a:gd name="connsiteX61" fmla="*/ 5661675 w 5661675"/>
                <a:gd name="connsiteY61" fmla="*/ 0 h 6231601"/>
                <a:gd name="connsiteX62" fmla="*/ 5516895 w 5661675"/>
                <a:gd name="connsiteY62" fmla="*/ 5806440 h 6231601"/>
                <a:gd name="connsiteX0" fmla="*/ 2720975 w 5440363"/>
                <a:gd name="connsiteY0" fmla="*/ 2146299 h 5441949"/>
                <a:gd name="connsiteX1" fmla="*/ 3295651 w 5440363"/>
                <a:gd name="connsiteY1" fmla="*/ 2720974 h 5441949"/>
                <a:gd name="connsiteX2" fmla="*/ 2720975 w 5440363"/>
                <a:gd name="connsiteY2" fmla="*/ 3295649 h 5441949"/>
                <a:gd name="connsiteX3" fmla="*/ 2146300 w 5440363"/>
                <a:gd name="connsiteY3" fmla="*/ 2720974 h 5441949"/>
                <a:gd name="connsiteX4" fmla="*/ 2720975 w 5440363"/>
                <a:gd name="connsiteY4" fmla="*/ 2146299 h 5441949"/>
                <a:gd name="connsiteX5" fmla="*/ 2720975 w 5440363"/>
                <a:gd name="connsiteY5" fmla="*/ 1951037 h 5441949"/>
                <a:gd name="connsiteX6" fmla="*/ 1951038 w 5440363"/>
                <a:gd name="connsiteY6" fmla="*/ 2720975 h 5441949"/>
                <a:gd name="connsiteX7" fmla="*/ 2720975 w 5440363"/>
                <a:gd name="connsiteY7" fmla="*/ 3490912 h 5441949"/>
                <a:gd name="connsiteX8" fmla="*/ 3490913 w 5440363"/>
                <a:gd name="connsiteY8" fmla="*/ 2720975 h 5441949"/>
                <a:gd name="connsiteX9" fmla="*/ 2720975 w 5440363"/>
                <a:gd name="connsiteY9" fmla="*/ 1951037 h 5441949"/>
                <a:gd name="connsiteX10" fmla="*/ 2720975 w 5440363"/>
                <a:gd name="connsiteY10" fmla="*/ 1755774 h 5441949"/>
                <a:gd name="connsiteX11" fmla="*/ 3686175 w 5440363"/>
                <a:gd name="connsiteY11" fmla="*/ 2720974 h 5441949"/>
                <a:gd name="connsiteX12" fmla="*/ 2720975 w 5440363"/>
                <a:gd name="connsiteY12" fmla="*/ 3686174 h 5441949"/>
                <a:gd name="connsiteX13" fmla="*/ 1755775 w 5440363"/>
                <a:gd name="connsiteY13" fmla="*/ 2720974 h 5441949"/>
                <a:gd name="connsiteX14" fmla="*/ 2720975 w 5440363"/>
                <a:gd name="connsiteY14" fmla="*/ 1755774 h 5441949"/>
                <a:gd name="connsiteX15" fmla="*/ 2720975 w 5440363"/>
                <a:gd name="connsiteY15" fmla="*/ 1560513 h 5441949"/>
                <a:gd name="connsiteX16" fmla="*/ 1560513 w 5440363"/>
                <a:gd name="connsiteY16" fmla="*/ 2720975 h 5441949"/>
                <a:gd name="connsiteX17" fmla="*/ 2720975 w 5440363"/>
                <a:gd name="connsiteY17" fmla="*/ 3881437 h 5441949"/>
                <a:gd name="connsiteX18" fmla="*/ 3881439 w 5440363"/>
                <a:gd name="connsiteY18" fmla="*/ 2720975 h 5441949"/>
                <a:gd name="connsiteX19" fmla="*/ 2720975 w 5440363"/>
                <a:gd name="connsiteY19" fmla="*/ 1560513 h 5441949"/>
                <a:gd name="connsiteX20" fmla="*/ 2720975 w 5440363"/>
                <a:gd name="connsiteY20" fmla="*/ 1365250 h 5441949"/>
                <a:gd name="connsiteX21" fmla="*/ 4076699 w 5440363"/>
                <a:gd name="connsiteY21" fmla="*/ 2720974 h 5441949"/>
                <a:gd name="connsiteX22" fmla="*/ 2720975 w 5440363"/>
                <a:gd name="connsiteY22" fmla="*/ 4076699 h 5441949"/>
                <a:gd name="connsiteX23" fmla="*/ 1365250 w 5440363"/>
                <a:gd name="connsiteY23" fmla="*/ 2720974 h 5441949"/>
                <a:gd name="connsiteX24" fmla="*/ 2720975 w 5440363"/>
                <a:gd name="connsiteY24" fmla="*/ 1365250 h 5441949"/>
                <a:gd name="connsiteX25" fmla="*/ 2720975 w 5440363"/>
                <a:gd name="connsiteY25" fmla="*/ 1169988 h 5441949"/>
                <a:gd name="connsiteX26" fmla="*/ 1171575 w 5440363"/>
                <a:gd name="connsiteY26" fmla="*/ 2720975 h 5441949"/>
                <a:gd name="connsiteX27" fmla="*/ 2720975 w 5440363"/>
                <a:gd name="connsiteY27" fmla="*/ 4271962 h 5441949"/>
                <a:gd name="connsiteX28" fmla="*/ 4270375 w 5440363"/>
                <a:gd name="connsiteY28" fmla="*/ 2720975 h 5441949"/>
                <a:gd name="connsiteX29" fmla="*/ 2720975 w 5440363"/>
                <a:gd name="connsiteY29" fmla="*/ 1169988 h 5441949"/>
                <a:gd name="connsiteX30" fmla="*/ 2720975 w 5440363"/>
                <a:gd name="connsiteY30" fmla="*/ 974725 h 5441949"/>
                <a:gd name="connsiteX31" fmla="*/ 4465639 w 5440363"/>
                <a:gd name="connsiteY31" fmla="*/ 2720974 h 5441949"/>
                <a:gd name="connsiteX32" fmla="*/ 2720975 w 5440363"/>
                <a:gd name="connsiteY32" fmla="*/ 4467224 h 5441949"/>
                <a:gd name="connsiteX33" fmla="*/ 976313 w 5440363"/>
                <a:gd name="connsiteY33" fmla="*/ 2720974 h 5441949"/>
                <a:gd name="connsiteX34" fmla="*/ 2720975 w 5440363"/>
                <a:gd name="connsiteY34" fmla="*/ 974725 h 5441949"/>
                <a:gd name="connsiteX35" fmla="*/ 2720975 w 5440363"/>
                <a:gd name="connsiteY35" fmla="*/ 779463 h 5441949"/>
                <a:gd name="connsiteX36" fmla="*/ 781050 w 5440363"/>
                <a:gd name="connsiteY36" fmla="*/ 2720181 h 5441949"/>
                <a:gd name="connsiteX37" fmla="*/ 2720975 w 5440363"/>
                <a:gd name="connsiteY37" fmla="*/ 4660900 h 5441949"/>
                <a:gd name="connsiteX38" fmla="*/ 4660899 w 5440363"/>
                <a:gd name="connsiteY38" fmla="*/ 2720181 h 5441949"/>
                <a:gd name="connsiteX39" fmla="*/ 2720975 w 5440363"/>
                <a:gd name="connsiteY39" fmla="*/ 779463 h 5441949"/>
                <a:gd name="connsiteX40" fmla="*/ 2720774 w 5440363"/>
                <a:gd name="connsiteY40" fmla="*/ 584200 h 5441949"/>
                <a:gd name="connsiteX41" fmla="*/ 4856163 w 5440363"/>
                <a:gd name="connsiteY41" fmla="*/ 2720382 h 5441949"/>
                <a:gd name="connsiteX42" fmla="*/ 2720774 w 5440363"/>
                <a:gd name="connsiteY42" fmla="*/ 4856162 h 5441949"/>
                <a:gd name="connsiteX43" fmla="*/ 585788 w 5440363"/>
                <a:gd name="connsiteY43" fmla="*/ 2720382 h 5441949"/>
                <a:gd name="connsiteX44" fmla="*/ 2720774 w 5440363"/>
                <a:gd name="connsiteY44" fmla="*/ 584200 h 5441949"/>
                <a:gd name="connsiteX45" fmla="*/ 2720975 w 5440363"/>
                <a:gd name="connsiteY45" fmla="*/ 390525 h 5441949"/>
                <a:gd name="connsiteX46" fmla="*/ 390525 w 5440363"/>
                <a:gd name="connsiteY46" fmla="*/ 2720974 h 5441949"/>
                <a:gd name="connsiteX47" fmla="*/ 2720975 w 5440363"/>
                <a:gd name="connsiteY47" fmla="*/ 5051424 h 5441949"/>
                <a:gd name="connsiteX48" fmla="*/ 5051425 w 5440363"/>
                <a:gd name="connsiteY48" fmla="*/ 2720974 h 5441949"/>
                <a:gd name="connsiteX49" fmla="*/ 2720975 w 5440363"/>
                <a:gd name="connsiteY49" fmla="*/ 390525 h 5441949"/>
                <a:gd name="connsiteX50" fmla="*/ 2720774 w 5440363"/>
                <a:gd name="connsiteY50" fmla="*/ 195263 h 5441949"/>
                <a:gd name="connsiteX51" fmla="*/ 5246687 w 5440363"/>
                <a:gd name="connsiteY51" fmla="*/ 2721176 h 5441949"/>
                <a:gd name="connsiteX52" fmla="*/ 2720774 w 5440363"/>
                <a:gd name="connsiteY52" fmla="*/ 5246687 h 5441949"/>
                <a:gd name="connsiteX53" fmla="*/ 195263 w 5440363"/>
                <a:gd name="connsiteY53" fmla="*/ 2721176 h 5441949"/>
                <a:gd name="connsiteX54" fmla="*/ 2720774 w 5440363"/>
                <a:gd name="connsiteY54" fmla="*/ 195263 h 5441949"/>
                <a:gd name="connsiteX55" fmla="*/ 2720181 w 5440363"/>
                <a:gd name="connsiteY55" fmla="*/ 0 h 5441949"/>
                <a:gd name="connsiteX56" fmla="*/ 0 w 5440363"/>
                <a:gd name="connsiteY56" fmla="*/ 2720773 h 5441949"/>
                <a:gd name="connsiteX57" fmla="*/ 2720181 w 5440363"/>
                <a:gd name="connsiteY57" fmla="*/ 5441949 h 5441949"/>
                <a:gd name="connsiteX58" fmla="*/ 5440363 w 5440363"/>
                <a:gd name="connsiteY58" fmla="*/ 2720773 h 5441949"/>
                <a:gd name="connsiteX59" fmla="*/ 2720181 w 5440363"/>
                <a:gd name="connsiteY59" fmla="*/ 0 h 54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440363" h="5441949">
                  <a:moveTo>
                    <a:pt x="2720975" y="2146299"/>
                  </a:moveTo>
                  <a:cubicBezTo>
                    <a:pt x="3038495" y="2146299"/>
                    <a:pt x="3295651" y="2403454"/>
                    <a:pt x="3295651" y="2720974"/>
                  </a:cubicBezTo>
                  <a:cubicBezTo>
                    <a:pt x="3295651" y="3038494"/>
                    <a:pt x="3038495" y="3295649"/>
                    <a:pt x="2720975" y="3295649"/>
                  </a:cubicBezTo>
                  <a:cubicBezTo>
                    <a:pt x="2403455" y="3295649"/>
                    <a:pt x="2146300" y="3038494"/>
                    <a:pt x="2146300" y="2720974"/>
                  </a:cubicBezTo>
                  <a:cubicBezTo>
                    <a:pt x="2146300" y="2403454"/>
                    <a:pt x="2403455" y="2146299"/>
                    <a:pt x="2720975" y="2146299"/>
                  </a:cubicBezTo>
                  <a:close/>
                  <a:moveTo>
                    <a:pt x="2720975" y="1951037"/>
                  </a:moveTo>
                  <a:cubicBezTo>
                    <a:pt x="2295738" y="1951037"/>
                    <a:pt x="1951038" y="2295737"/>
                    <a:pt x="1951038" y="2720975"/>
                  </a:cubicBezTo>
                  <a:cubicBezTo>
                    <a:pt x="1951038" y="3146212"/>
                    <a:pt x="2295738" y="3490912"/>
                    <a:pt x="2720975" y="3490912"/>
                  </a:cubicBezTo>
                  <a:cubicBezTo>
                    <a:pt x="3146213" y="3490912"/>
                    <a:pt x="3490913" y="3146212"/>
                    <a:pt x="3490913" y="2720975"/>
                  </a:cubicBezTo>
                  <a:cubicBezTo>
                    <a:pt x="3490913" y="2295737"/>
                    <a:pt x="3146213" y="1951037"/>
                    <a:pt x="2720975" y="1951037"/>
                  </a:cubicBezTo>
                  <a:close/>
                  <a:moveTo>
                    <a:pt x="2720975" y="1755774"/>
                  </a:moveTo>
                  <a:cubicBezTo>
                    <a:pt x="3254111" y="1755774"/>
                    <a:pt x="3686175" y="2187839"/>
                    <a:pt x="3686175" y="2720974"/>
                  </a:cubicBezTo>
                  <a:cubicBezTo>
                    <a:pt x="3686175" y="3254109"/>
                    <a:pt x="3254111" y="3686174"/>
                    <a:pt x="2720975" y="3686174"/>
                  </a:cubicBezTo>
                  <a:cubicBezTo>
                    <a:pt x="2187840" y="3686174"/>
                    <a:pt x="1755775" y="3254109"/>
                    <a:pt x="1755775" y="2720974"/>
                  </a:cubicBezTo>
                  <a:cubicBezTo>
                    <a:pt x="1755775" y="2187839"/>
                    <a:pt x="2187840" y="1755774"/>
                    <a:pt x="2720975" y="1755774"/>
                  </a:cubicBezTo>
                  <a:close/>
                  <a:moveTo>
                    <a:pt x="2720975" y="1560513"/>
                  </a:moveTo>
                  <a:cubicBezTo>
                    <a:pt x="2080123" y="1560513"/>
                    <a:pt x="1560513" y="2080122"/>
                    <a:pt x="1560513" y="2720975"/>
                  </a:cubicBezTo>
                  <a:cubicBezTo>
                    <a:pt x="1560513" y="3361827"/>
                    <a:pt x="2080123" y="3881437"/>
                    <a:pt x="2720975" y="3881437"/>
                  </a:cubicBezTo>
                  <a:cubicBezTo>
                    <a:pt x="3361827" y="3881437"/>
                    <a:pt x="3881439" y="3361827"/>
                    <a:pt x="3881439" y="2720975"/>
                  </a:cubicBezTo>
                  <a:cubicBezTo>
                    <a:pt x="3881439" y="2080122"/>
                    <a:pt x="3361827" y="1560513"/>
                    <a:pt x="2720975" y="1560513"/>
                  </a:cubicBezTo>
                  <a:close/>
                  <a:moveTo>
                    <a:pt x="2720975" y="1365250"/>
                  </a:moveTo>
                  <a:cubicBezTo>
                    <a:pt x="3469725" y="1365250"/>
                    <a:pt x="4076699" y="1972224"/>
                    <a:pt x="4076699" y="2720974"/>
                  </a:cubicBezTo>
                  <a:cubicBezTo>
                    <a:pt x="4076699" y="3469724"/>
                    <a:pt x="3469725" y="4076699"/>
                    <a:pt x="2720975" y="4076699"/>
                  </a:cubicBezTo>
                  <a:cubicBezTo>
                    <a:pt x="1972225" y="4076699"/>
                    <a:pt x="1365250" y="3469724"/>
                    <a:pt x="1365250" y="2720974"/>
                  </a:cubicBezTo>
                  <a:cubicBezTo>
                    <a:pt x="1365250" y="1972224"/>
                    <a:pt x="1972225" y="1365250"/>
                    <a:pt x="2720975" y="1365250"/>
                  </a:cubicBezTo>
                  <a:close/>
                  <a:moveTo>
                    <a:pt x="2720975" y="1169988"/>
                  </a:moveTo>
                  <a:cubicBezTo>
                    <a:pt x="1865384" y="1169988"/>
                    <a:pt x="1171575" y="1864507"/>
                    <a:pt x="1171575" y="2720975"/>
                  </a:cubicBezTo>
                  <a:cubicBezTo>
                    <a:pt x="1171575" y="3577442"/>
                    <a:pt x="1865384" y="4271962"/>
                    <a:pt x="2720975" y="4271962"/>
                  </a:cubicBezTo>
                  <a:cubicBezTo>
                    <a:pt x="3576565" y="4271962"/>
                    <a:pt x="4270375" y="3577442"/>
                    <a:pt x="4270375" y="2720975"/>
                  </a:cubicBezTo>
                  <a:cubicBezTo>
                    <a:pt x="4270375" y="1864507"/>
                    <a:pt x="3576565" y="1169988"/>
                    <a:pt x="2720975" y="1169988"/>
                  </a:cubicBezTo>
                  <a:close/>
                  <a:moveTo>
                    <a:pt x="2720975" y="974725"/>
                  </a:moveTo>
                  <a:cubicBezTo>
                    <a:pt x="3684463" y="974725"/>
                    <a:pt x="4465639" y="1756609"/>
                    <a:pt x="4465639" y="2720974"/>
                  </a:cubicBezTo>
                  <a:cubicBezTo>
                    <a:pt x="4465639" y="3685339"/>
                    <a:pt x="3684463" y="4467224"/>
                    <a:pt x="2720975" y="4467224"/>
                  </a:cubicBezTo>
                  <a:cubicBezTo>
                    <a:pt x="1757487" y="4467224"/>
                    <a:pt x="976313" y="3685339"/>
                    <a:pt x="976313" y="2720974"/>
                  </a:cubicBezTo>
                  <a:cubicBezTo>
                    <a:pt x="976313" y="1756609"/>
                    <a:pt x="1757487" y="974725"/>
                    <a:pt x="2720975" y="974725"/>
                  </a:cubicBezTo>
                  <a:close/>
                  <a:moveTo>
                    <a:pt x="2720975" y="779463"/>
                  </a:moveTo>
                  <a:cubicBezTo>
                    <a:pt x="1649769" y="779463"/>
                    <a:pt x="781050" y="1648134"/>
                    <a:pt x="781050" y="2720181"/>
                  </a:cubicBezTo>
                  <a:cubicBezTo>
                    <a:pt x="781050" y="3791825"/>
                    <a:pt x="1649769" y="4660900"/>
                    <a:pt x="2720975" y="4660900"/>
                  </a:cubicBezTo>
                  <a:cubicBezTo>
                    <a:pt x="3792583" y="4660900"/>
                    <a:pt x="4660899" y="3791825"/>
                    <a:pt x="4660899" y="2720181"/>
                  </a:cubicBezTo>
                  <a:cubicBezTo>
                    <a:pt x="4660899" y="1648134"/>
                    <a:pt x="3792583" y="779463"/>
                    <a:pt x="2720975" y="779463"/>
                  </a:cubicBezTo>
                  <a:close/>
                  <a:moveTo>
                    <a:pt x="2720774" y="584200"/>
                  </a:moveTo>
                  <a:cubicBezTo>
                    <a:pt x="3899989" y="584200"/>
                    <a:pt x="4856163" y="1540730"/>
                    <a:pt x="4856163" y="2720382"/>
                  </a:cubicBezTo>
                  <a:cubicBezTo>
                    <a:pt x="4856163" y="3900035"/>
                    <a:pt x="3899989" y="4856162"/>
                    <a:pt x="2720774" y="4856162"/>
                  </a:cubicBezTo>
                  <a:cubicBezTo>
                    <a:pt x="1541560" y="4856162"/>
                    <a:pt x="585788" y="3900035"/>
                    <a:pt x="585788" y="2720382"/>
                  </a:cubicBezTo>
                  <a:cubicBezTo>
                    <a:pt x="585788" y="1540730"/>
                    <a:pt x="1541560" y="584200"/>
                    <a:pt x="2720774" y="584200"/>
                  </a:cubicBezTo>
                  <a:close/>
                  <a:moveTo>
                    <a:pt x="2720975" y="390525"/>
                  </a:moveTo>
                  <a:cubicBezTo>
                    <a:pt x="1433752" y="390525"/>
                    <a:pt x="390525" y="1433752"/>
                    <a:pt x="390525" y="2720974"/>
                  </a:cubicBezTo>
                  <a:cubicBezTo>
                    <a:pt x="390525" y="4008197"/>
                    <a:pt x="1433752" y="5051424"/>
                    <a:pt x="2720975" y="5051424"/>
                  </a:cubicBezTo>
                  <a:cubicBezTo>
                    <a:pt x="4008199" y="5051424"/>
                    <a:pt x="5051425" y="4008197"/>
                    <a:pt x="5051425" y="2720974"/>
                  </a:cubicBezTo>
                  <a:cubicBezTo>
                    <a:pt x="5051425" y="1433752"/>
                    <a:pt x="4008199" y="390525"/>
                    <a:pt x="2720975" y="390525"/>
                  </a:cubicBezTo>
                  <a:close/>
                  <a:moveTo>
                    <a:pt x="2720774" y="195263"/>
                  </a:moveTo>
                  <a:cubicBezTo>
                    <a:pt x="4115603" y="195263"/>
                    <a:pt x="5246687" y="1326348"/>
                    <a:pt x="5246687" y="2721176"/>
                  </a:cubicBezTo>
                  <a:cubicBezTo>
                    <a:pt x="5246687" y="4116005"/>
                    <a:pt x="4115603" y="5246687"/>
                    <a:pt x="2720774" y="5246687"/>
                  </a:cubicBezTo>
                  <a:cubicBezTo>
                    <a:pt x="1325945" y="5246687"/>
                    <a:pt x="195263" y="4116005"/>
                    <a:pt x="195263" y="2721176"/>
                  </a:cubicBezTo>
                  <a:cubicBezTo>
                    <a:pt x="195263" y="1326348"/>
                    <a:pt x="1325945" y="195263"/>
                    <a:pt x="2720774" y="195263"/>
                  </a:cubicBezTo>
                  <a:close/>
                  <a:moveTo>
                    <a:pt x="2720181" y="0"/>
                  </a:moveTo>
                  <a:cubicBezTo>
                    <a:pt x="1217781" y="0"/>
                    <a:pt x="0" y="1217824"/>
                    <a:pt x="0" y="2720773"/>
                  </a:cubicBezTo>
                  <a:cubicBezTo>
                    <a:pt x="0" y="4223722"/>
                    <a:pt x="1217781" y="5441949"/>
                    <a:pt x="2720181" y="5441949"/>
                  </a:cubicBezTo>
                  <a:cubicBezTo>
                    <a:pt x="4222581" y="5441949"/>
                    <a:pt x="5440363" y="4223722"/>
                    <a:pt x="5440363" y="2720773"/>
                  </a:cubicBezTo>
                  <a:cubicBezTo>
                    <a:pt x="5440363" y="1217824"/>
                    <a:pt x="4222581" y="0"/>
                    <a:pt x="2720181" y="0"/>
                  </a:cubicBezTo>
                  <a:close/>
                </a:path>
              </a:pathLst>
            </a:custGeom>
            <a:noFill/>
            <a:ln w="1905" cap="flat">
              <a:gradFill flip="none" rotWithShape="1">
                <a:gsLst>
                  <a:gs pos="0">
                    <a:schemeClr val="accent3"/>
                  </a:gs>
                  <a:gs pos="43000">
                    <a:schemeClr val="accent3"/>
                  </a:gs>
                  <a:gs pos="81000">
                    <a:schemeClr val="accent3">
                      <a:lumMod val="50000"/>
                      <a:alpha val="24000"/>
                    </a:schemeClr>
                  </a:gs>
                </a:gsLst>
                <a:path path="circle">
                  <a:fillToRect l="50000" t="50000" r="50000" b="50000"/>
                </a:path>
                <a:tileRect/>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24" name="Picture 2" descr="Sophie Ames Leadership Page">
              <a:extLst>
                <a:ext uri="{FF2B5EF4-FFF2-40B4-BE49-F238E27FC236}">
                  <a16:creationId xmlns:a16="http://schemas.microsoft.com/office/drawing/2014/main" id="{D1195BA6-D256-F174-1678-57910A8A7DD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91753" y="1269999"/>
              <a:ext cx="2420479" cy="2125812"/>
            </a:xfrm>
            <a:prstGeom prst="rect">
              <a:avLst/>
            </a:prstGeom>
            <a:noFill/>
            <a:ln>
              <a:noFill/>
            </a:ln>
          </p:spPr>
        </p:pic>
      </p:grpSp>
      <p:grpSp>
        <p:nvGrpSpPr>
          <p:cNvPr id="71" name="Group 70">
            <a:extLst>
              <a:ext uri="{FF2B5EF4-FFF2-40B4-BE49-F238E27FC236}">
                <a16:creationId xmlns:a16="http://schemas.microsoft.com/office/drawing/2014/main" id="{D1C6F553-361F-057A-BED4-D85B5E7735A4}"/>
              </a:ext>
            </a:extLst>
          </p:cNvPr>
          <p:cNvGrpSpPr/>
          <p:nvPr/>
        </p:nvGrpSpPr>
        <p:grpSpPr>
          <a:xfrm>
            <a:off x="841408" y="1548234"/>
            <a:ext cx="5778848" cy="1400383"/>
            <a:chOff x="814319" y="1548234"/>
            <a:chExt cx="5126205" cy="1400383"/>
          </a:xfrm>
        </p:grpSpPr>
        <p:sp>
          <p:nvSpPr>
            <p:cNvPr id="63" name="TextBox 62">
              <a:extLst>
                <a:ext uri="{FF2B5EF4-FFF2-40B4-BE49-F238E27FC236}">
                  <a16:creationId xmlns:a16="http://schemas.microsoft.com/office/drawing/2014/main" id="{D6987E81-36B7-7631-C020-A25D9542879B}"/>
                </a:ext>
              </a:extLst>
            </p:cNvPr>
            <p:cNvSpPr txBox="1"/>
            <p:nvPr/>
          </p:nvSpPr>
          <p:spPr>
            <a:xfrm>
              <a:off x="814319" y="2203596"/>
              <a:ext cx="5015490" cy="338554"/>
            </a:xfrm>
            <a:prstGeom prst="rect">
              <a:avLst/>
            </a:prstGeom>
            <a:noFill/>
          </p:spPr>
          <p:txBody>
            <a:bodyPr wrap="square">
              <a:spAutoFit/>
            </a:bodyPr>
            <a:lstStyle/>
            <a:p>
              <a:pPr marR="0" lvl="0">
                <a:spcBef>
                  <a:spcPts val="1200"/>
                </a:spcBef>
                <a:buSzPts val="1100"/>
                <a:tabLst>
                  <a:tab pos="457200" algn="l"/>
                </a:tabLst>
              </a:pPr>
              <a:endParaRPr lang="en-US" sz="1600" u="none" strike="noStrike" kern="800">
                <a:solidFill>
                  <a:schemeClr val="bg1"/>
                </a:solidFill>
                <a:effectLst/>
                <a:ea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7EE6099C-C832-B2AC-C0DE-8120FE5AC7BA}"/>
                </a:ext>
              </a:extLst>
            </p:cNvPr>
            <p:cNvSpPr txBox="1"/>
            <p:nvPr/>
          </p:nvSpPr>
          <p:spPr>
            <a:xfrm>
              <a:off x="815025" y="1548234"/>
              <a:ext cx="5125499" cy="1400383"/>
            </a:xfrm>
            <a:prstGeom prst="rect">
              <a:avLst/>
            </a:prstGeom>
            <a:noFill/>
          </p:spPr>
          <p:txBody>
            <a:bodyPr wrap="square">
              <a:spAutoFit/>
            </a:bodyPr>
            <a:lstStyle/>
            <a:p>
              <a:pPr>
                <a:spcBef>
                  <a:spcPts val="600"/>
                </a:spcBef>
              </a:pPr>
              <a:r>
                <a:rPr lang="en-US" sz="1600" u="none" strike="noStrike" kern="800" dirty="0">
                  <a:solidFill>
                    <a:schemeClr val="bg1"/>
                  </a:solidFill>
                  <a:effectLst/>
                  <a:ea typeface="Arial" panose="020B0604020202020204" pitchFamily="34" charset="0"/>
                  <a:cs typeface="Arial" panose="020B0604020202020204" pitchFamily="34" charset="0"/>
                </a:rPr>
                <a:t>Announced the </a:t>
              </a:r>
              <a:r>
                <a:rPr lang="en-US" sz="1600" b="1" u="none" strike="noStrike" kern="800" dirty="0">
                  <a:solidFill>
                    <a:schemeClr val="accent3"/>
                  </a:solidFill>
                  <a:effectLst/>
                  <a:ea typeface="Arial" panose="020B0604020202020204" pitchFamily="34" charset="0"/>
                  <a:cs typeface="Arial" panose="020B0604020202020204" pitchFamily="34" charset="0"/>
                </a:rPr>
                <a:t>expansion of the D-Wave </a:t>
              </a:r>
              <a:r>
                <a:rPr lang="en-US" sz="1600" b="1" kern="800" dirty="0">
                  <a:solidFill>
                    <a:schemeClr val="accent3"/>
                  </a:solidFill>
                  <a:cs typeface="Arial" panose="020B0604020202020204" pitchFamily="34" charset="0"/>
                </a:rPr>
                <a:t>executive leadership bench </a:t>
              </a:r>
              <a:r>
                <a:rPr lang="en-US" sz="1600" kern="800" dirty="0">
                  <a:solidFill>
                    <a:schemeClr val="bg1"/>
                  </a:solidFill>
                  <a:cs typeface="Arial" panose="020B0604020202020204" pitchFamily="34" charset="0"/>
                </a:rPr>
                <a:t>with the addition of Sophie Ames as chief human resources officer as well as the </a:t>
              </a:r>
              <a:r>
                <a:rPr lang="en-US" sz="1600" b="1" kern="800" dirty="0">
                  <a:solidFill>
                    <a:schemeClr val="accent3"/>
                  </a:solidFill>
                  <a:cs typeface="Arial" panose="020B0604020202020204" pitchFamily="34" charset="0"/>
                </a:rPr>
                <a:t>addition of two new board members </a:t>
              </a:r>
              <a:r>
                <a:rPr lang="en-US" sz="1600" kern="800" dirty="0">
                  <a:solidFill>
                    <a:schemeClr val="bg1"/>
                  </a:solidFill>
                  <a:cs typeface="Arial" panose="020B0604020202020204" pitchFamily="34" charset="0"/>
                </a:rPr>
                <a:t>John DiLullo and Rohit </a:t>
              </a:r>
              <a:r>
                <a:rPr lang="en-US" sz="1600" kern="800" dirty="0" err="1">
                  <a:solidFill>
                    <a:schemeClr val="bg1"/>
                  </a:solidFill>
                  <a:cs typeface="Arial" panose="020B0604020202020204" pitchFamily="34" charset="0"/>
                </a:rPr>
                <a:t>Ghai</a:t>
              </a:r>
              <a:endParaRPr lang="en-US" sz="1600" kern="800" dirty="0">
                <a:solidFill>
                  <a:schemeClr val="bg1"/>
                </a:solidFill>
                <a:cs typeface="Arial" panose="020B0604020202020204" pitchFamily="34" charset="0"/>
              </a:endParaRPr>
            </a:p>
            <a:p>
              <a:pPr>
                <a:spcBef>
                  <a:spcPts val="600"/>
                </a:spcBef>
              </a:pPr>
              <a:endParaRPr lang="en-US" sz="1600" b="1" dirty="0">
                <a:solidFill>
                  <a:schemeClr val="bg1"/>
                </a:solidFill>
              </a:endParaRPr>
            </a:p>
          </p:txBody>
        </p:sp>
      </p:grpSp>
      <p:grpSp>
        <p:nvGrpSpPr>
          <p:cNvPr id="70" name="Group 69">
            <a:extLst>
              <a:ext uri="{FF2B5EF4-FFF2-40B4-BE49-F238E27FC236}">
                <a16:creationId xmlns:a16="http://schemas.microsoft.com/office/drawing/2014/main" id="{D52AAFEF-D701-1370-1088-6F0C6B2DA8FC}"/>
              </a:ext>
            </a:extLst>
          </p:cNvPr>
          <p:cNvGrpSpPr/>
          <p:nvPr/>
        </p:nvGrpSpPr>
        <p:grpSpPr>
          <a:xfrm>
            <a:off x="601550" y="1618488"/>
            <a:ext cx="5634658" cy="2492622"/>
            <a:chOff x="601550" y="2422745"/>
            <a:chExt cx="5778468" cy="2492622"/>
          </a:xfrm>
        </p:grpSpPr>
        <p:sp>
          <p:nvSpPr>
            <p:cNvPr id="67" name="TextBox 66">
              <a:extLst>
                <a:ext uri="{FF2B5EF4-FFF2-40B4-BE49-F238E27FC236}">
                  <a16:creationId xmlns:a16="http://schemas.microsoft.com/office/drawing/2014/main" id="{AE326E82-481B-2F7F-2588-83972AD88EEE}"/>
                </a:ext>
              </a:extLst>
            </p:cNvPr>
            <p:cNvSpPr txBox="1"/>
            <p:nvPr/>
          </p:nvSpPr>
          <p:spPr>
            <a:xfrm>
              <a:off x="814319" y="3727608"/>
              <a:ext cx="5482572" cy="338554"/>
            </a:xfrm>
            <a:prstGeom prst="rect">
              <a:avLst/>
            </a:prstGeom>
            <a:noFill/>
          </p:spPr>
          <p:txBody>
            <a:bodyPr wrap="square">
              <a:spAutoFit/>
            </a:bodyPr>
            <a:lstStyle/>
            <a:p>
              <a:pPr marR="0" lvl="0">
                <a:spcBef>
                  <a:spcPts val="1200"/>
                </a:spcBef>
                <a:buSzPts val="1100"/>
                <a:tabLst>
                  <a:tab pos="457200" algn="l"/>
                </a:tabLst>
              </a:pPr>
              <a:endParaRPr lang="en-US" sz="1600" u="none" strike="noStrike" kern="800">
                <a:solidFill>
                  <a:schemeClr val="bg1"/>
                </a:solidFill>
                <a:effectLst/>
                <a:ea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05425CC4-32E8-1D78-E3A3-47D5CF546F60}"/>
                </a:ext>
              </a:extLst>
            </p:cNvPr>
            <p:cNvSpPr/>
            <p:nvPr/>
          </p:nvSpPr>
          <p:spPr>
            <a:xfrm>
              <a:off x="601550" y="3830150"/>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a:ea typeface="+mn-ea"/>
                <a:cs typeface="+mn-cs"/>
              </a:endParaRPr>
            </a:p>
          </p:txBody>
        </p:sp>
        <p:sp>
          <p:nvSpPr>
            <p:cNvPr id="69" name="TextBox 68">
              <a:extLst>
                <a:ext uri="{FF2B5EF4-FFF2-40B4-BE49-F238E27FC236}">
                  <a16:creationId xmlns:a16="http://schemas.microsoft.com/office/drawing/2014/main" id="{8B01F1D4-C1BE-AC88-494B-390DFD764B92}"/>
                </a:ext>
              </a:extLst>
            </p:cNvPr>
            <p:cNvSpPr txBox="1"/>
            <p:nvPr/>
          </p:nvSpPr>
          <p:spPr>
            <a:xfrm>
              <a:off x="815025" y="3761205"/>
              <a:ext cx="5564993" cy="1154162"/>
            </a:xfrm>
            <a:prstGeom prst="rect">
              <a:avLst/>
            </a:prstGeom>
            <a:noFill/>
          </p:spPr>
          <p:txBody>
            <a:bodyPr wrap="square">
              <a:spAutoFit/>
            </a:bodyPr>
            <a:lstStyle/>
            <a:p>
              <a:pPr>
                <a:spcBef>
                  <a:spcPts val="600"/>
                </a:spcBef>
              </a:pPr>
              <a:r>
                <a:rPr lang="en-US" sz="1600" kern="800" dirty="0">
                  <a:solidFill>
                    <a:schemeClr val="bg1"/>
                  </a:solidFill>
                  <a:cs typeface="Arial" panose="020B0604020202020204" pitchFamily="34" charset="0"/>
                </a:rPr>
                <a:t>The</a:t>
              </a:r>
              <a:r>
                <a:rPr lang="en-US" sz="1600" b="1" kern="800" dirty="0">
                  <a:solidFill>
                    <a:schemeClr val="bg1"/>
                  </a:solidFill>
                  <a:cs typeface="Arial" panose="020B0604020202020204" pitchFamily="34" charset="0"/>
                </a:rPr>
                <a:t> </a:t>
              </a:r>
              <a:r>
                <a:rPr lang="en-US" sz="1600" kern="800" dirty="0">
                  <a:solidFill>
                    <a:schemeClr val="bg1"/>
                  </a:solidFill>
                  <a:cs typeface="Arial" panose="020B0604020202020204" pitchFamily="34" charset="0"/>
                </a:rPr>
                <a:t>m</a:t>
              </a:r>
              <a:r>
                <a:rPr lang="en-US" sz="1600" u="none" strike="noStrike" kern="800" dirty="0">
                  <a:solidFill>
                    <a:schemeClr val="bg1"/>
                  </a:solidFill>
                  <a:effectLst/>
                  <a:ea typeface="Arial" panose="020B0604020202020204" pitchFamily="34" charset="0"/>
                  <a:cs typeface="Arial" panose="020B0604020202020204" pitchFamily="34" charset="0"/>
                </a:rPr>
                <a:t>oves are designed to help </a:t>
              </a:r>
              <a:r>
                <a:rPr lang="en-US" sz="1600" b="1" u="none" strike="noStrike" kern="800" dirty="0">
                  <a:solidFill>
                    <a:schemeClr val="accent3"/>
                  </a:solidFill>
                  <a:effectLst/>
                  <a:ea typeface="Arial" panose="020B0604020202020204" pitchFamily="34" charset="0"/>
                  <a:cs typeface="Arial" panose="020B0604020202020204" pitchFamily="34" charset="0"/>
                </a:rPr>
                <a:t>facilitate </a:t>
              </a:r>
              <a:br>
                <a:rPr lang="en-US" sz="1600" b="1" u="none" strike="noStrike" kern="800" dirty="0">
                  <a:solidFill>
                    <a:schemeClr val="accent3"/>
                  </a:solidFill>
                  <a:effectLst/>
                  <a:ea typeface="Arial" panose="020B0604020202020204" pitchFamily="34" charset="0"/>
                  <a:cs typeface="Arial" panose="020B0604020202020204" pitchFamily="34" charset="0"/>
                </a:rPr>
              </a:br>
              <a:r>
                <a:rPr lang="en-US" sz="1600" b="1" u="none" strike="noStrike" kern="800" dirty="0">
                  <a:solidFill>
                    <a:schemeClr val="accent3"/>
                  </a:solidFill>
                  <a:effectLst/>
                  <a:ea typeface="Arial" panose="020B0604020202020204" pitchFamily="34" charset="0"/>
                  <a:cs typeface="Arial" panose="020B0604020202020204" pitchFamily="34" charset="0"/>
                </a:rPr>
                <a:t>D-Wave’s next phase of growth </a:t>
              </a:r>
              <a:r>
                <a:rPr lang="en-US" sz="1600" u="none" strike="noStrike" kern="800" dirty="0">
                  <a:solidFill>
                    <a:schemeClr val="bg1"/>
                  </a:solidFill>
                  <a:effectLst/>
                  <a:ea typeface="Arial" panose="020B0604020202020204" pitchFamily="34" charset="0"/>
                  <a:cs typeface="Arial" panose="020B0604020202020204" pitchFamily="34" charset="0"/>
                </a:rPr>
                <a:t>as it continues to usher in the era of commercial quantum computing</a:t>
              </a:r>
            </a:p>
            <a:p>
              <a:pPr>
                <a:spcBef>
                  <a:spcPts val="600"/>
                </a:spcBef>
              </a:pPr>
              <a:endParaRPr lang="en-US" sz="1600" b="1" dirty="0">
                <a:solidFill>
                  <a:schemeClr val="bg1"/>
                </a:solidFill>
              </a:endParaRPr>
            </a:p>
          </p:txBody>
        </p:sp>
        <p:sp>
          <p:nvSpPr>
            <p:cNvPr id="10" name="Oval 9">
              <a:extLst>
                <a:ext uri="{FF2B5EF4-FFF2-40B4-BE49-F238E27FC236}">
                  <a16:creationId xmlns:a16="http://schemas.microsoft.com/office/drawing/2014/main" id="{BE5E1D0C-1F75-8861-32CC-3F6B7B95CE05}"/>
                </a:ext>
              </a:extLst>
            </p:cNvPr>
            <p:cNvSpPr/>
            <p:nvPr/>
          </p:nvSpPr>
          <p:spPr>
            <a:xfrm>
              <a:off x="601550" y="2422745"/>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3" name="Slide Number Placeholder 2">
            <a:extLst>
              <a:ext uri="{FF2B5EF4-FFF2-40B4-BE49-F238E27FC236}">
                <a16:creationId xmlns:a16="http://schemas.microsoft.com/office/drawing/2014/main" id="{0085EF38-34EE-5329-9ED7-9A18C684E588}"/>
              </a:ext>
            </a:extLst>
          </p:cNvPr>
          <p:cNvSpPr txBox="1">
            <a:spLocks/>
          </p:cNvSpPr>
          <p:nvPr/>
        </p:nvSpPr>
        <p:spPr>
          <a:xfrm>
            <a:off x="282829" y="6513406"/>
            <a:ext cx="145874" cy="138499"/>
          </a:xfrm>
          <a:prstGeom prst="rect">
            <a:avLst/>
          </a:prstGeom>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4761E-D847-45BA-9800-73CA03969F49}" type="slidenum">
              <a:rPr lang="en-US" sz="900" smtClean="0">
                <a:solidFill>
                  <a:schemeClr val="bg1"/>
                </a:solidFill>
                <a:latin typeface="+mj-lt"/>
              </a:rPr>
              <a:pPr algn="ctr"/>
              <a:t>11</a:t>
            </a:fld>
            <a:endParaRPr lang="en-US" sz="900">
              <a:solidFill>
                <a:schemeClr val="bg1"/>
              </a:solidFill>
              <a:latin typeface="+mj-lt"/>
            </a:endParaRPr>
          </a:p>
        </p:txBody>
      </p:sp>
      <p:sp>
        <p:nvSpPr>
          <p:cNvPr id="4" name="Footer Placeholder 1">
            <a:extLst>
              <a:ext uri="{FF2B5EF4-FFF2-40B4-BE49-F238E27FC236}">
                <a16:creationId xmlns:a16="http://schemas.microsoft.com/office/drawing/2014/main" id="{464AC0B1-6366-C7B3-5AA0-E5378165E8FE}"/>
              </a:ext>
            </a:extLst>
          </p:cNvPr>
          <p:cNvSpPr txBox="1">
            <a:spLocks/>
          </p:cNvSpPr>
          <p:nvPr/>
        </p:nvSpPr>
        <p:spPr>
          <a:xfrm>
            <a:off x="524465" y="6521100"/>
            <a:ext cx="1091646" cy="123111"/>
          </a:xfrm>
          <a:prstGeom prst="rect">
            <a:avLst/>
          </a:prstGeom>
        </p:spPr>
        <p:txBody>
          <a:bodyPr wrap="non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effectLst/>
                <a:latin typeface="+mj-lt"/>
                <a:ea typeface="Open Sans" panose="020B0606030504020204" pitchFamily="34" charset="0"/>
                <a:cs typeface="Open Sans" panose="020B0606030504020204" pitchFamily="34" charset="0"/>
              </a:rPr>
              <a:t>COPYRIGHT © D-WAVE</a:t>
            </a:r>
            <a:endParaRPr lang="en-US" sz="800" spc="100">
              <a:solidFill>
                <a:schemeClr val="bg1"/>
              </a:solidFill>
              <a:latin typeface="+mj-lt"/>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DF67E785-80CC-E315-5FF6-980F09187007}"/>
              </a:ext>
            </a:extLst>
          </p:cNvPr>
          <p:cNvGrpSpPr>
            <a:grpSpLocks noChangeAspect="1"/>
          </p:cNvGrpSpPr>
          <p:nvPr/>
        </p:nvGrpSpPr>
        <p:grpSpPr>
          <a:xfrm>
            <a:off x="11521440" y="182881"/>
            <a:ext cx="393192" cy="634335"/>
            <a:chOff x="11352054" y="135812"/>
            <a:chExt cx="643706" cy="1038489"/>
          </a:xfrm>
        </p:grpSpPr>
        <p:sp>
          <p:nvSpPr>
            <p:cNvPr id="6" name="Freeform: Shape 19">
              <a:extLst>
                <a:ext uri="{FF2B5EF4-FFF2-40B4-BE49-F238E27FC236}">
                  <a16:creationId xmlns:a16="http://schemas.microsoft.com/office/drawing/2014/main" id="{F5936FAA-9CD6-391D-18C4-77AEC37CDFF0}"/>
                </a:ext>
              </a:extLst>
            </p:cNvPr>
            <p:cNvSpPr/>
            <p:nvPr/>
          </p:nvSpPr>
          <p:spPr>
            <a:xfrm>
              <a:off x="11748041" y="926582"/>
              <a:ext cx="247719" cy="247719"/>
            </a:xfrm>
            <a:custGeom>
              <a:avLst/>
              <a:gdLst>
                <a:gd name="connsiteX0" fmla="*/ 247720 w 247719"/>
                <a:gd name="connsiteY0" fmla="*/ 123833 h 247719"/>
                <a:gd name="connsiteX1" fmla="*/ 123886 w 247719"/>
                <a:gd name="connsiteY1" fmla="*/ 247720 h 247719"/>
                <a:gd name="connsiteX2" fmla="*/ 0 w 247719"/>
                <a:gd name="connsiteY2" fmla="*/ 123886 h 247719"/>
                <a:gd name="connsiteX3" fmla="*/ 123833 w 247719"/>
                <a:gd name="connsiteY3" fmla="*/ 0 h 247719"/>
                <a:gd name="connsiteX4" fmla="*/ 247720 w 247719"/>
                <a:gd name="connsiteY4" fmla="*/ 123833 h 24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19" h="247719">
                  <a:moveTo>
                    <a:pt x="247720" y="123833"/>
                  </a:moveTo>
                  <a:cubicBezTo>
                    <a:pt x="247734" y="192239"/>
                    <a:pt x="192292" y="247705"/>
                    <a:pt x="123886" y="247720"/>
                  </a:cubicBezTo>
                  <a:cubicBezTo>
                    <a:pt x="55480" y="247734"/>
                    <a:pt x="15" y="192292"/>
                    <a:pt x="0" y="123886"/>
                  </a:cubicBezTo>
                  <a:cubicBezTo>
                    <a:pt x="-15" y="55480"/>
                    <a:pt x="55428" y="15"/>
                    <a:pt x="123833" y="0"/>
                  </a:cubicBezTo>
                  <a:cubicBezTo>
                    <a:pt x="192227" y="15"/>
                    <a:pt x="247676" y="55439"/>
                    <a:pt x="247720" y="123833"/>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sp>
          <p:nvSpPr>
            <p:cNvPr id="7" name="Freeform: Shape 20">
              <a:extLst>
                <a:ext uri="{FF2B5EF4-FFF2-40B4-BE49-F238E27FC236}">
                  <a16:creationId xmlns:a16="http://schemas.microsoft.com/office/drawing/2014/main" id="{1FF532D6-2342-7462-050C-276758D29958}"/>
                </a:ext>
              </a:extLst>
            </p:cNvPr>
            <p:cNvSpPr/>
            <p:nvPr/>
          </p:nvSpPr>
          <p:spPr>
            <a:xfrm>
              <a:off x="11748041" y="531138"/>
              <a:ext cx="247719" cy="247719"/>
            </a:xfrm>
            <a:custGeom>
              <a:avLst/>
              <a:gdLst>
                <a:gd name="connsiteX0" fmla="*/ 247720 w 247719"/>
                <a:gd name="connsiteY0" fmla="*/ 123926 h 247719"/>
                <a:gd name="connsiteX1" fmla="*/ 123794 w 247719"/>
                <a:gd name="connsiteY1" fmla="*/ 247720 h 247719"/>
                <a:gd name="connsiteX2" fmla="*/ 0 w 247719"/>
                <a:gd name="connsiteY2" fmla="*/ 123794 h 247719"/>
                <a:gd name="connsiteX3" fmla="*/ 123833 w 247719"/>
                <a:gd name="connsiteY3" fmla="*/ 0 h 247719"/>
                <a:gd name="connsiteX4" fmla="*/ 247720 w 247719"/>
                <a:gd name="connsiteY4" fmla="*/ 123833 h 247719"/>
                <a:gd name="connsiteX5" fmla="*/ 247720 w 247719"/>
                <a:gd name="connsiteY5" fmla="*/ 123926 h 2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19" h="247719">
                  <a:moveTo>
                    <a:pt x="247720" y="123926"/>
                  </a:moveTo>
                  <a:cubicBezTo>
                    <a:pt x="247683" y="192332"/>
                    <a:pt x="192200" y="247757"/>
                    <a:pt x="123794" y="247720"/>
                  </a:cubicBezTo>
                  <a:cubicBezTo>
                    <a:pt x="55388" y="247683"/>
                    <a:pt x="-37" y="192199"/>
                    <a:pt x="0" y="123794"/>
                  </a:cubicBezTo>
                  <a:cubicBezTo>
                    <a:pt x="37" y="55424"/>
                    <a:pt x="55463" y="15"/>
                    <a:pt x="123833" y="0"/>
                  </a:cubicBezTo>
                  <a:cubicBezTo>
                    <a:pt x="192239" y="-15"/>
                    <a:pt x="247705" y="55428"/>
                    <a:pt x="247720" y="123833"/>
                  </a:cubicBezTo>
                  <a:cubicBezTo>
                    <a:pt x="247720" y="123864"/>
                    <a:pt x="247720" y="123895"/>
                    <a:pt x="247720" y="123926"/>
                  </a:cubicBezTo>
                  <a:close/>
                </a:path>
              </a:pathLst>
            </a:custGeom>
            <a:solidFill>
              <a:srgbClr val="2A7DE1"/>
            </a:solidFill>
            <a:ln w="1310" cap="flat">
              <a:noFill/>
              <a:prstDash val="solid"/>
              <a:miter/>
            </a:ln>
          </p:spPr>
          <p:txBody>
            <a:bodyPr rtlCol="0" anchor="ctr"/>
            <a:lstStyle/>
            <a:p>
              <a:endParaRPr lang="en-US">
                <a:latin typeface="Open Sans" panose="020B0606030504020204" pitchFamily="34" charset="0"/>
              </a:endParaRPr>
            </a:p>
          </p:txBody>
        </p:sp>
        <p:sp>
          <p:nvSpPr>
            <p:cNvPr id="8" name="Freeform: Shape 21">
              <a:extLst>
                <a:ext uri="{FF2B5EF4-FFF2-40B4-BE49-F238E27FC236}">
                  <a16:creationId xmlns:a16="http://schemas.microsoft.com/office/drawing/2014/main" id="{E2656100-125E-EC2F-3FCE-6F7220109C85}"/>
                </a:ext>
              </a:extLst>
            </p:cNvPr>
            <p:cNvSpPr/>
            <p:nvPr/>
          </p:nvSpPr>
          <p:spPr>
            <a:xfrm>
              <a:off x="11352054" y="531138"/>
              <a:ext cx="247745" cy="247745"/>
            </a:xfrm>
            <a:custGeom>
              <a:avLst/>
              <a:gdLst>
                <a:gd name="connsiteX0" fmla="*/ 247746 w 247745"/>
                <a:gd name="connsiteY0" fmla="*/ 123926 h 247745"/>
                <a:gd name="connsiteX1" fmla="*/ 123820 w 247745"/>
                <a:gd name="connsiteY1" fmla="*/ 247746 h 247745"/>
                <a:gd name="connsiteX2" fmla="*/ 0 w 247745"/>
                <a:gd name="connsiteY2" fmla="*/ 123820 h 247745"/>
                <a:gd name="connsiteX3" fmla="*/ 123926 w 247745"/>
                <a:gd name="connsiteY3" fmla="*/ 0 h 247745"/>
                <a:gd name="connsiteX4" fmla="*/ 247746 w 247745"/>
                <a:gd name="connsiteY4" fmla="*/ 123926 h 24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45" h="247745">
                  <a:moveTo>
                    <a:pt x="247746" y="123926"/>
                  </a:moveTo>
                  <a:cubicBezTo>
                    <a:pt x="247717" y="192340"/>
                    <a:pt x="192234" y="247775"/>
                    <a:pt x="123820" y="247746"/>
                  </a:cubicBezTo>
                  <a:cubicBezTo>
                    <a:pt x="55407" y="247717"/>
                    <a:pt x="-29" y="192234"/>
                    <a:pt x="0" y="123820"/>
                  </a:cubicBezTo>
                  <a:cubicBezTo>
                    <a:pt x="29" y="55406"/>
                    <a:pt x="55513" y="-29"/>
                    <a:pt x="123926" y="0"/>
                  </a:cubicBezTo>
                  <a:cubicBezTo>
                    <a:pt x="192340" y="29"/>
                    <a:pt x="247775" y="55512"/>
                    <a:pt x="247746" y="123926"/>
                  </a:cubicBezTo>
                  <a:close/>
                </a:path>
              </a:pathLst>
            </a:custGeom>
            <a:solidFill>
              <a:schemeClr val="bg1"/>
            </a:solidFill>
            <a:ln w="1310" cap="flat">
              <a:noFill/>
              <a:prstDash val="solid"/>
              <a:miter/>
            </a:ln>
            <a:effectLst>
              <a:glow rad="63500">
                <a:schemeClr val="bg1">
                  <a:alpha val="30000"/>
                </a:schemeClr>
              </a:glow>
            </a:effectLst>
          </p:spPr>
          <p:txBody>
            <a:bodyPr rtlCol="0" anchor="ctr"/>
            <a:lstStyle/>
            <a:p>
              <a:endParaRPr lang="en-US">
                <a:latin typeface="Open Sans" panose="020B0606030504020204" pitchFamily="34" charset="0"/>
              </a:endParaRPr>
            </a:p>
          </p:txBody>
        </p:sp>
        <p:sp>
          <p:nvSpPr>
            <p:cNvPr id="9" name="Freeform: Shape 22">
              <a:extLst>
                <a:ext uri="{FF2B5EF4-FFF2-40B4-BE49-F238E27FC236}">
                  <a16:creationId xmlns:a16="http://schemas.microsoft.com/office/drawing/2014/main" id="{2FC05F4A-4C5E-74CD-3290-DDE84FAF97F1}"/>
                </a:ext>
              </a:extLst>
            </p:cNvPr>
            <p:cNvSpPr/>
            <p:nvPr/>
          </p:nvSpPr>
          <p:spPr>
            <a:xfrm>
              <a:off x="11352054" y="135812"/>
              <a:ext cx="247745" cy="247745"/>
            </a:xfrm>
            <a:custGeom>
              <a:avLst/>
              <a:gdLst>
                <a:gd name="connsiteX0" fmla="*/ 247746 w 247745"/>
                <a:gd name="connsiteY0" fmla="*/ 123847 h 247745"/>
                <a:gd name="connsiteX1" fmla="*/ 123899 w 247745"/>
                <a:gd name="connsiteY1" fmla="*/ 247746 h 247745"/>
                <a:gd name="connsiteX2" fmla="*/ 0 w 247745"/>
                <a:gd name="connsiteY2" fmla="*/ 123899 h 247745"/>
                <a:gd name="connsiteX3" fmla="*/ 123847 w 247745"/>
                <a:gd name="connsiteY3" fmla="*/ 0 h 247745"/>
                <a:gd name="connsiteX4" fmla="*/ 123926 w 247745"/>
                <a:gd name="connsiteY4" fmla="*/ 0 h 247745"/>
                <a:gd name="connsiteX5" fmla="*/ 247746 w 247745"/>
                <a:gd name="connsiteY5" fmla="*/ 123847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45" h="247745">
                  <a:moveTo>
                    <a:pt x="247746" y="123847"/>
                  </a:moveTo>
                  <a:cubicBezTo>
                    <a:pt x="247761" y="192260"/>
                    <a:pt x="192313" y="247731"/>
                    <a:pt x="123899" y="247746"/>
                  </a:cubicBezTo>
                  <a:cubicBezTo>
                    <a:pt x="55486" y="247761"/>
                    <a:pt x="15" y="192313"/>
                    <a:pt x="0" y="123899"/>
                  </a:cubicBezTo>
                  <a:cubicBezTo>
                    <a:pt x="-15" y="55486"/>
                    <a:pt x="55433" y="15"/>
                    <a:pt x="123847" y="0"/>
                  </a:cubicBezTo>
                  <a:cubicBezTo>
                    <a:pt x="123873" y="0"/>
                    <a:pt x="123899" y="0"/>
                    <a:pt x="123926" y="0"/>
                  </a:cubicBezTo>
                  <a:cubicBezTo>
                    <a:pt x="192311" y="22"/>
                    <a:pt x="247738" y="55461"/>
                    <a:pt x="247746" y="123847"/>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grpSp>
      <p:grpSp>
        <p:nvGrpSpPr>
          <p:cNvPr id="11" name="Group 10">
            <a:extLst>
              <a:ext uri="{FF2B5EF4-FFF2-40B4-BE49-F238E27FC236}">
                <a16:creationId xmlns:a16="http://schemas.microsoft.com/office/drawing/2014/main" id="{861A466C-0B6D-85CD-8F6B-2079CF220F1E}"/>
              </a:ext>
            </a:extLst>
          </p:cNvPr>
          <p:cNvGrpSpPr>
            <a:grpSpLocks noChangeAspect="1"/>
          </p:cNvGrpSpPr>
          <p:nvPr/>
        </p:nvGrpSpPr>
        <p:grpSpPr>
          <a:xfrm>
            <a:off x="10928995" y="6514106"/>
            <a:ext cx="1103287" cy="143865"/>
            <a:chOff x="5428511" y="6321352"/>
            <a:chExt cx="1334978" cy="174077"/>
          </a:xfrm>
        </p:grpSpPr>
        <p:sp>
          <p:nvSpPr>
            <p:cNvPr id="12" name="Freeform 5">
              <a:extLst>
                <a:ext uri="{FF2B5EF4-FFF2-40B4-BE49-F238E27FC236}">
                  <a16:creationId xmlns:a16="http://schemas.microsoft.com/office/drawing/2014/main" id="{0102CF56-543C-C168-02D6-7315D6EA4EDD}"/>
                </a:ext>
              </a:extLst>
            </p:cNvPr>
            <p:cNvSpPr>
              <a:spLocks/>
            </p:cNvSpPr>
            <p:nvPr/>
          </p:nvSpPr>
          <p:spPr bwMode="auto">
            <a:xfrm>
              <a:off x="6127169" y="6321352"/>
              <a:ext cx="201129" cy="174076"/>
            </a:xfrm>
            <a:custGeom>
              <a:avLst/>
              <a:gdLst>
                <a:gd name="T0" fmla="*/ 385 w 414"/>
                <a:gd name="T1" fmla="*/ 325 h 352"/>
                <a:gd name="T2" fmla="*/ 385 w 414"/>
                <a:gd name="T3" fmla="*/ 325 h 352"/>
                <a:gd name="T4" fmla="*/ 311 w 414"/>
                <a:gd name="T5" fmla="*/ 352 h 352"/>
                <a:gd name="T6" fmla="*/ 103 w 414"/>
                <a:gd name="T7" fmla="*/ 352 h 352"/>
                <a:gd name="T8" fmla="*/ 30 w 414"/>
                <a:gd name="T9" fmla="*/ 325 h 352"/>
                <a:gd name="T10" fmla="*/ 0 w 414"/>
                <a:gd name="T11" fmla="*/ 257 h 352"/>
                <a:gd name="T12" fmla="*/ 0 w 414"/>
                <a:gd name="T13" fmla="*/ 240 h 352"/>
                <a:gd name="T14" fmla="*/ 31 w 414"/>
                <a:gd name="T15" fmla="*/ 173 h 352"/>
                <a:gd name="T16" fmla="*/ 103 w 414"/>
                <a:gd name="T17" fmla="*/ 145 h 352"/>
                <a:gd name="T18" fmla="*/ 236 w 414"/>
                <a:gd name="T19" fmla="*/ 145 h 352"/>
                <a:gd name="T20" fmla="*/ 236 w 414"/>
                <a:gd name="T21" fmla="*/ 208 h 352"/>
                <a:gd name="T22" fmla="*/ 103 w 414"/>
                <a:gd name="T23" fmla="*/ 208 h 352"/>
                <a:gd name="T24" fmla="*/ 78 w 414"/>
                <a:gd name="T25" fmla="*/ 217 h 352"/>
                <a:gd name="T26" fmla="*/ 66 w 414"/>
                <a:gd name="T27" fmla="*/ 240 h 352"/>
                <a:gd name="T28" fmla="*/ 66 w 414"/>
                <a:gd name="T29" fmla="*/ 257 h 352"/>
                <a:gd name="T30" fmla="*/ 103 w 414"/>
                <a:gd name="T31" fmla="*/ 288 h 352"/>
                <a:gd name="T32" fmla="*/ 311 w 414"/>
                <a:gd name="T33" fmla="*/ 288 h 352"/>
                <a:gd name="T34" fmla="*/ 348 w 414"/>
                <a:gd name="T35" fmla="*/ 257 h 352"/>
                <a:gd name="T36" fmla="*/ 348 w 414"/>
                <a:gd name="T37" fmla="*/ 94 h 352"/>
                <a:gd name="T38" fmla="*/ 337 w 414"/>
                <a:gd name="T39" fmla="*/ 72 h 352"/>
                <a:gd name="T40" fmla="*/ 311 w 414"/>
                <a:gd name="T41" fmla="*/ 62 h 352"/>
                <a:gd name="T42" fmla="*/ 6 w 414"/>
                <a:gd name="T43" fmla="*/ 62 h 352"/>
                <a:gd name="T44" fmla="*/ 6 w 414"/>
                <a:gd name="T45" fmla="*/ 0 h 352"/>
                <a:gd name="T46" fmla="*/ 311 w 414"/>
                <a:gd name="T47" fmla="*/ 0 h 352"/>
                <a:gd name="T48" fmla="*/ 383 w 414"/>
                <a:gd name="T49" fmla="*/ 27 h 352"/>
                <a:gd name="T50" fmla="*/ 414 w 414"/>
                <a:gd name="T51" fmla="*/ 94 h 352"/>
                <a:gd name="T52" fmla="*/ 414 w 414"/>
                <a:gd name="T53" fmla="*/ 257 h 352"/>
                <a:gd name="T54" fmla="*/ 385 w 414"/>
                <a:gd name="T55" fmla="*/ 32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352">
                  <a:moveTo>
                    <a:pt x="385" y="325"/>
                  </a:moveTo>
                  <a:lnTo>
                    <a:pt x="385" y="325"/>
                  </a:lnTo>
                  <a:cubicBezTo>
                    <a:pt x="365" y="343"/>
                    <a:pt x="340" y="352"/>
                    <a:pt x="311" y="352"/>
                  </a:cubicBezTo>
                  <a:lnTo>
                    <a:pt x="103" y="352"/>
                  </a:lnTo>
                  <a:cubicBezTo>
                    <a:pt x="74" y="352"/>
                    <a:pt x="50" y="343"/>
                    <a:pt x="30" y="325"/>
                  </a:cubicBezTo>
                  <a:cubicBezTo>
                    <a:pt x="10" y="308"/>
                    <a:pt x="0" y="285"/>
                    <a:pt x="0" y="257"/>
                  </a:cubicBezTo>
                  <a:lnTo>
                    <a:pt x="0" y="240"/>
                  </a:lnTo>
                  <a:cubicBezTo>
                    <a:pt x="0" y="213"/>
                    <a:pt x="10" y="191"/>
                    <a:pt x="31" y="173"/>
                  </a:cubicBezTo>
                  <a:cubicBezTo>
                    <a:pt x="52" y="154"/>
                    <a:pt x="76" y="145"/>
                    <a:pt x="103" y="145"/>
                  </a:cubicBezTo>
                  <a:lnTo>
                    <a:pt x="236" y="145"/>
                  </a:lnTo>
                  <a:lnTo>
                    <a:pt x="236" y="208"/>
                  </a:lnTo>
                  <a:lnTo>
                    <a:pt x="103" y="208"/>
                  </a:lnTo>
                  <a:cubicBezTo>
                    <a:pt x="94" y="208"/>
                    <a:pt x="86" y="211"/>
                    <a:pt x="78" y="217"/>
                  </a:cubicBezTo>
                  <a:cubicBezTo>
                    <a:pt x="70" y="224"/>
                    <a:pt x="66" y="231"/>
                    <a:pt x="66" y="240"/>
                  </a:cubicBezTo>
                  <a:lnTo>
                    <a:pt x="66" y="257"/>
                  </a:lnTo>
                  <a:cubicBezTo>
                    <a:pt x="66" y="278"/>
                    <a:pt x="79" y="288"/>
                    <a:pt x="103" y="288"/>
                  </a:cubicBezTo>
                  <a:lnTo>
                    <a:pt x="311" y="288"/>
                  </a:lnTo>
                  <a:cubicBezTo>
                    <a:pt x="336" y="288"/>
                    <a:pt x="348" y="278"/>
                    <a:pt x="348" y="257"/>
                  </a:cubicBezTo>
                  <a:lnTo>
                    <a:pt x="348" y="94"/>
                  </a:lnTo>
                  <a:cubicBezTo>
                    <a:pt x="348" y="86"/>
                    <a:pt x="345" y="79"/>
                    <a:pt x="337" y="72"/>
                  </a:cubicBezTo>
                  <a:cubicBezTo>
                    <a:pt x="329" y="65"/>
                    <a:pt x="320" y="62"/>
                    <a:pt x="311" y="62"/>
                  </a:cubicBezTo>
                  <a:lnTo>
                    <a:pt x="6" y="62"/>
                  </a:lnTo>
                  <a:lnTo>
                    <a:pt x="6" y="0"/>
                  </a:lnTo>
                  <a:lnTo>
                    <a:pt x="311" y="0"/>
                  </a:lnTo>
                  <a:cubicBezTo>
                    <a:pt x="339" y="0"/>
                    <a:pt x="362" y="8"/>
                    <a:pt x="383" y="27"/>
                  </a:cubicBezTo>
                  <a:cubicBezTo>
                    <a:pt x="404" y="46"/>
                    <a:pt x="414" y="68"/>
                    <a:pt x="414" y="94"/>
                  </a:cubicBezTo>
                  <a:lnTo>
                    <a:pt x="414" y="257"/>
                  </a:lnTo>
                  <a:cubicBezTo>
                    <a:pt x="414" y="285"/>
                    <a:pt x="405" y="308"/>
                    <a:pt x="385" y="3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6">
              <a:extLst>
                <a:ext uri="{FF2B5EF4-FFF2-40B4-BE49-F238E27FC236}">
                  <a16:creationId xmlns:a16="http://schemas.microsoft.com/office/drawing/2014/main" id="{4AC704F8-07CD-D3B1-A67D-6F8A22A26833}"/>
                </a:ext>
              </a:extLst>
            </p:cNvPr>
            <p:cNvSpPr>
              <a:spLocks noChangeAspect="1"/>
            </p:cNvSpPr>
            <p:nvPr/>
          </p:nvSpPr>
          <p:spPr bwMode="auto">
            <a:xfrm>
              <a:off x="6342412" y="6321352"/>
              <a:ext cx="208186" cy="174076"/>
            </a:xfrm>
            <a:custGeom>
              <a:avLst/>
              <a:gdLst>
                <a:gd name="T0" fmla="*/ 362 w 429"/>
                <a:gd name="T1" fmla="*/ 257 h 352"/>
                <a:gd name="T2" fmla="*/ 362 w 429"/>
                <a:gd name="T3" fmla="*/ 257 h 352"/>
                <a:gd name="T4" fmla="*/ 259 w 429"/>
                <a:gd name="T5" fmla="*/ 352 h 352"/>
                <a:gd name="T6" fmla="*/ 169 w 429"/>
                <a:gd name="T7" fmla="*/ 352 h 352"/>
                <a:gd name="T8" fmla="*/ 66 w 429"/>
                <a:gd name="T9" fmla="*/ 257 h 352"/>
                <a:gd name="T10" fmla="*/ 0 w 429"/>
                <a:gd name="T11" fmla="*/ 0 h 352"/>
                <a:gd name="T12" fmla="*/ 71 w 429"/>
                <a:gd name="T13" fmla="*/ 0 h 352"/>
                <a:gd name="T14" fmla="*/ 135 w 429"/>
                <a:gd name="T15" fmla="*/ 245 h 352"/>
                <a:gd name="T16" fmla="*/ 179 w 429"/>
                <a:gd name="T17" fmla="*/ 288 h 352"/>
                <a:gd name="T18" fmla="*/ 249 w 429"/>
                <a:gd name="T19" fmla="*/ 288 h 352"/>
                <a:gd name="T20" fmla="*/ 295 w 429"/>
                <a:gd name="T21" fmla="*/ 245 h 352"/>
                <a:gd name="T22" fmla="*/ 358 w 429"/>
                <a:gd name="T23" fmla="*/ 0 h 352"/>
                <a:gd name="T24" fmla="*/ 429 w 429"/>
                <a:gd name="T25" fmla="*/ 0 h 352"/>
                <a:gd name="T26" fmla="*/ 362 w 429"/>
                <a:gd name="T27" fmla="*/ 2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9" h="352">
                  <a:moveTo>
                    <a:pt x="362" y="257"/>
                  </a:moveTo>
                  <a:lnTo>
                    <a:pt x="362" y="257"/>
                  </a:lnTo>
                  <a:cubicBezTo>
                    <a:pt x="346" y="321"/>
                    <a:pt x="312" y="352"/>
                    <a:pt x="259" y="352"/>
                  </a:cubicBezTo>
                  <a:lnTo>
                    <a:pt x="169" y="352"/>
                  </a:lnTo>
                  <a:cubicBezTo>
                    <a:pt x="116" y="352"/>
                    <a:pt x="82" y="321"/>
                    <a:pt x="66" y="257"/>
                  </a:cubicBezTo>
                  <a:lnTo>
                    <a:pt x="0" y="0"/>
                  </a:lnTo>
                  <a:lnTo>
                    <a:pt x="71" y="0"/>
                  </a:lnTo>
                  <a:lnTo>
                    <a:pt x="135" y="245"/>
                  </a:lnTo>
                  <a:cubicBezTo>
                    <a:pt x="142" y="274"/>
                    <a:pt x="157" y="288"/>
                    <a:pt x="179" y="288"/>
                  </a:cubicBezTo>
                  <a:lnTo>
                    <a:pt x="249" y="288"/>
                  </a:lnTo>
                  <a:cubicBezTo>
                    <a:pt x="272" y="288"/>
                    <a:pt x="287" y="274"/>
                    <a:pt x="295" y="245"/>
                  </a:cubicBezTo>
                  <a:lnTo>
                    <a:pt x="358" y="0"/>
                  </a:lnTo>
                  <a:lnTo>
                    <a:pt x="429" y="0"/>
                  </a:lnTo>
                  <a:lnTo>
                    <a:pt x="362" y="2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7">
              <a:extLst>
                <a:ext uri="{FF2B5EF4-FFF2-40B4-BE49-F238E27FC236}">
                  <a16:creationId xmlns:a16="http://schemas.microsoft.com/office/drawing/2014/main" id="{0AEFB0A2-DCD6-95F8-417F-F66C95CF863C}"/>
                </a:ext>
              </a:extLst>
            </p:cNvPr>
            <p:cNvSpPr>
              <a:spLocks/>
            </p:cNvSpPr>
            <p:nvPr/>
          </p:nvSpPr>
          <p:spPr bwMode="auto">
            <a:xfrm>
              <a:off x="6562360" y="6321352"/>
              <a:ext cx="201129" cy="174076"/>
            </a:xfrm>
            <a:custGeom>
              <a:avLst/>
              <a:gdLst>
                <a:gd name="T0" fmla="*/ 383 w 415"/>
                <a:gd name="T1" fmla="*/ 179 h 352"/>
                <a:gd name="T2" fmla="*/ 383 w 415"/>
                <a:gd name="T3" fmla="*/ 179 h 352"/>
                <a:gd name="T4" fmla="*/ 312 w 415"/>
                <a:gd name="T5" fmla="*/ 207 h 352"/>
                <a:gd name="T6" fmla="*/ 179 w 415"/>
                <a:gd name="T7" fmla="*/ 207 h 352"/>
                <a:gd name="T8" fmla="*/ 179 w 415"/>
                <a:gd name="T9" fmla="*/ 143 h 352"/>
                <a:gd name="T10" fmla="*/ 312 w 415"/>
                <a:gd name="T11" fmla="*/ 143 h 352"/>
                <a:gd name="T12" fmla="*/ 336 w 415"/>
                <a:gd name="T13" fmla="*/ 134 h 352"/>
                <a:gd name="T14" fmla="*/ 348 w 415"/>
                <a:gd name="T15" fmla="*/ 111 h 352"/>
                <a:gd name="T16" fmla="*/ 348 w 415"/>
                <a:gd name="T17" fmla="*/ 94 h 352"/>
                <a:gd name="T18" fmla="*/ 312 w 415"/>
                <a:gd name="T19" fmla="*/ 62 h 352"/>
                <a:gd name="T20" fmla="*/ 103 w 415"/>
                <a:gd name="T21" fmla="*/ 62 h 352"/>
                <a:gd name="T22" fmla="*/ 66 w 415"/>
                <a:gd name="T23" fmla="*/ 94 h 352"/>
                <a:gd name="T24" fmla="*/ 66 w 415"/>
                <a:gd name="T25" fmla="*/ 256 h 352"/>
                <a:gd name="T26" fmla="*/ 78 w 415"/>
                <a:gd name="T27" fmla="*/ 279 h 352"/>
                <a:gd name="T28" fmla="*/ 103 w 415"/>
                <a:gd name="T29" fmla="*/ 288 h 352"/>
                <a:gd name="T30" fmla="*/ 409 w 415"/>
                <a:gd name="T31" fmla="*/ 288 h 352"/>
                <a:gd name="T32" fmla="*/ 409 w 415"/>
                <a:gd name="T33" fmla="*/ 352 h 352"/>
                <a:gd name="T34" fmla="*/ 103 w 415"/>
                <a:gd name="T35" fmla="*/ 352 h 352"/>
                <a:gd name="T36" fmla="*/ 31 w 415"/>
                <a:gd name="T37" fmla="*/ 324 h 352"/>
                <a:gd name="T38" fmla="*/ 0 w 415"/>
                <a:gd name="T39" fmla="*/ 256 h 352"/>
                <a:gd name="T40" fmla="*/ 0 w 415"/>
                <a:gd name="T41" fmla="*/ 94 h 352"/>
                <a:gd name="T42" fmla="*/ 30 w 415"/>
                <a:gd name="T43" fmla="*/ 26 h 352"/>
                <a:gd name="T44" fmla="*/ 103 w 415"/>
                <a:gd name="T45" fmla="*/ 0 h 352"/>
                <a:gd name="T46" fmla="*/ 312 w 415"/>
                <a:gd name="T47" fmla="*/ 0 h 352"/>
                <a:gd name="T48" fmla="*/ 385 w 415"/>
                <a:gd name="T49" fmla="*/ 25 h 352"/>
                <a:gd name="T50" fmla="*/ 415 w 415"/>
                <a:gd name="T51" fmla="*/ 94 h 352"/>
                <a:gd name="T52" fmla="*/ 415 w 415"/>
                <a:gd name="T53" fmla="*/ 111 h 352"/>
                <a:gd name="T54" fmla="*/ 383 w 415"/>
                <a:gd name="T55" fmla="*/ 17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352">
                  <a:moveTo>
                    <a:pt x="383" y="179"/>
                  </a:moveTo>
                  <a:lnTo>
                    <a:pt x="383" y="179"/>
                  </a:lnTo>
                  <a:cubicBezTo>
                    <a:pt x="362" y="197"/>
                    <a:pt x="339" y="207"/>
                    <a:pt x="312" y="207"/>
                  </a:cubicBezTo>
                  <a:lnTo>
                    <a:pt x="179" y="207"/>
                  </a:lnTo>
                  <a:lnTo>
                    <a:pt x="179" y="143"/>
                  </a:lnTo>
                  <a:lnTo>
                    <a:pt x="312" y="143"/>
                  </a:lnTo>
                  <a:cubicBezTo>
                    <a:pt x="320" y="143"/>
                    <a:pt x="328" y="140"/>
                    <a:pt x="336" y="134"/>
                  </a:cubicBezTo>
                  <a:cubicBezTo>
                    <a:pt x="344" y="127"/>
                    <a:pt x="348" y="120"/>
                    <a:pt x="348" y="111"/>
                  </a:cubicBezTo>
                  <a:lnTo>
                    <a:pt x="348" y="94"/>
                  </a:lnTo>
                  <a:cubicBezTo>
                    <a:pt x="348" y="73"/>
                    <a:pt x="336" y="62"/>
                    <a:pt x="312" y="62"/>
                  </a:cubicBezTo>
                  <a:lnTo>
                    <a:pt x="103" y="62"/>
                  </a:lnTo>
                  <a:cubicBezTo>
                    <a:pt x="78" y="62"/>
                    <a:pt x="66" y="73"/>
                    <a:pt x="66" y="94"/>
                  </a:cubicBezTo>
                  <a:lnTo>
                    <a:pt x="66" y="256"/>
                  </a:lnTo>
                  <a:cubicBezTo>
                    <a:pt x="66" y="265"/>
                    <a:pt x="70" y="273"/>
                    <a:pt x="78" y="279"/>
                  </a:cubicBezTo>
                  <a:cubicBezTo>
                    <a:pt x="86" y="285"/>
                    <a:pt x="94" y="288"/>
                    <a:pt x="103" y="288"/>
                  </a:cubicBezTo>
                  <a:lnTo>
                    <a:pt x="409" y="288"/>
                  </a:lnTo>
                  <a:lnTo>
                    <a:pt x="409" y="352"/>
                  </a:lnTo>
                  <a:lnTo>
                    <a:pt x="103" y="352"/>
                  </a:lnTo>
                  <a:cubicBezTo>
                    <a:pt x="76" y="352"/>
                    <a:pt x="52" y="342"/>
                    <a:pt x="31" y="324"/>
                  </a:cubicBezTo>
                  <a:cubicBezTo>
                    <a:pt x="10" y="305"/>
                    <a:pt x="0" y="283"/>
                    <a:pt x="0" y="256"/>
                  </a:cubicBezTo>
                  <a:lnTo>
                    <a:pt x="0" y="94"/>
                  </a:lnTo>
                  <a:cubicBezTo>
                    <a:pt x="0" y="66"/>
                    <a:pt x="10" y="43"/>
                    <a:pt x="30" y="26"/>
                  </a:cubicBezTo>
                  <a:cubicBezTo>
                    <a:pt x="50" y="8"/>
                    <a:pt x="74" y="0"/>
                    <a:pt x="103" y="0"/>
                  </a:cubicBezTo>
                  <a:lnTo>
                    <a:pt x="312" y="0"/>
                  </a:lnTo>
                  <a:cubicBezTo>
                    <a:pt x="340" y="0"/>
                    <a:pt x="365" y="8"/>
                    <a:pt x="385" y="25"/>
                  </a:cubicBezTo>
                  <a:cubicBezTo>
                    <a:pt x="405" y="43"/>
                    <a:pt x="415" y="66"/>
                    <a:pt x="415" y="94"/>
                  </a:cubicBezTo>
                  <a:lnTo>
                    <a:pt x="415" y="111"/>
                  </a:lnTo>
                  <a:cubicBezTo>
                    <a:pt x="415" y="137"/>
                    <a:pt x="405" y="160"/>
                    <a:pt x="383" y="17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8">
              <a:extLst>
                <a:ext uri="{FF2B5EF4-FFF2-40B4-BE49-F238E27FC236}">
                  <a16:creationId xmlns:a16="http://schemas.microsoft.com/office/drawing/2014/main" id="{D3F517CD-3CA7-1691-4845-7D19971F301C}"/>
                </a:ext>
              </a:extLst>
            </p:cNvPr>
            <p:cNvSpPr>
              <a:spLocks/>
            </p:cNvSpPr>
            <p:nvPr/>
          </p:nvSpPr>
          <p:spPr bwMode="auto">
            <a:xfrm>
              <a:off x="567080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6" y="84"/>
                    <a:pt x="42" y="84"/>
                  </a:cubicBezTo>
                  <a:cubicBezTo>
                    <a:pt x="19" y="84"/>
                    <a:pt x="0" y="65"/>
                    <a:pt x="0" y="42"/>
                  </a:cubicBezTo>
                  <a:cubicBezTo>
                    <a:pt x="0" y="19"/>
                    <a:pt x="19" y="0"/>
                    <a:pt x="42" y="0"/>
                  </a:cubicBezTo>
                  <a:cubicBezTo>
                    <a:pt x="66"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9">
              <a:extLst>
                <a:ext uri="{FF2B5EF4-FFF2-40B4-BE49-F238E27FC236}">
                  <a16:creationId xmlns:a16="http://schemas.microsoft.com/office/drawing/2014/main" id="{ACE87426-E827-9C34-BDF8-8218E9EE6D37}"/>
                </a:ext>
              </a:extLst>
            </p:cNvPr>
            <p:cNvSpPr>
              <a:spLocks/>
            </p:cNvSpPr>
            <p:nvPr/>
          </p:nvSpPr>
          <p:spPr bwMode="auto">
            <a:xfrm>
              <a:off x="5670806" y="6321352"/>
              <a:ext cx="41167" cy="41167"/>
            </a:xfrm>
            <a:custGeom>
              <a:avLst/>
              <a:gdLst>
                <a:gd name="T0" fmla="*/ 84 w 84"/>
                <a:gd name="T1" fmla="*/ 41 h 83"/>
                <a:gd name="T2" fmla="*/ 84 w 84"/>
                <a:gd name="T3" fmla="*/ 41 h 83"/>
                <a:gd name="T4" fmla="*/ 42 w 84"/>
                <a:gd name="T5" fmla="*/ 83 h 83"/>
                <a:gd name="T6" fmla="*/ 0 w 84"/>
                <a:gd name="T7" fmla="*/ 41 h 83"/>
                <a:gd name="T8" fmla="*/ 42 w 84"/>
                <a:gd name="T9" fmla="*/ 0 h 83"/>
                <a:gd name="T10" fmla="*/ 84 w 84"/>
                <a:gd name="T11" fmla="*/ 41 h 83"/>
              </a:gdLst>
              <a:ahLst/>
              <a:cxnLst>
                <a:cxn ang="0">
                  <a:pos x="T0" y="T1"/>
                </a:cxn>
                <a:cxn ang="0">
                  <a:pos x="T2" y="T3"/>
                </a:cxn>
                <a:cxn ang="0">
                  <a:pos x="T4" y="T5"/>
                </a:cxn>
                <a:cxn ang="0">
                  <a:pos x="T6" y="T7"/>
                </a:cxn>
                <a:cxn ang="0">
                  <a:pos x="T8" y="T9"/>
                </a:cxn>
                <a:cxn ang="0">
                  <a:pos x="T10" y="T11"/>
                </a:cxn>
              </a:cxnLst>
              <a:rect l="0" t="0" r="r" b="b"/>
              <a:pathLst>
                <a:path w="84" h="83">
                  <a:moveTo>
                    <a:pt x="84" y="41"/>
                  </a:moveTo>
                  <a:lnTo>
                    <a:pt x="84" y="41"/>
                  </a:lnTo>
                  <a:cubicBezTo>
                    <a:pt x="84" y="64"/>
                    <a:pt x="66" y="83"/>
                    <a:pt x="42" y="83"/>
                  </a:cubicBezTo>
                  <a:cubicBezTo>
                    <a:pt x="19" y="83"/>
                    <a:pt x="0" y="64"/>
                    <a:pt x="0" y="41"/>
                  </a:cubicBezTo>
                  <a:cubicBezTo>
                    <a:pt x="0" y="18"/>
                    <a:pt x="19" y="0"/>
                    <a:pt x="42" y="0"/>
                  </a:cubicBezTo>
                  <a:cubicBezTo>
                    <a:pt x="66" y="0"/>
                    <a:pt x="84" y="18"/>
                    <a:pt x="84" y="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10">
              <a:extLst>
                <a:ext uri="{FF2B5EF4-FFF2-40B4-BE49-F238E27FC236}">
                  <a16:creationId xmlns:a16="http://schemas.microsoft.com/office/drawing/2014/main" id="{0F80D259-28CD-EFCA-0CFD-5A58803301FA}"/>
                </a:ext>
              </a:extLst>
            </p:cNvPr>
            <p:cNvSpPr>
              <a:spLocks/>
            </p:cNvSpPr>
            <p:nvPr/>
          </p:nvSpPr>
          <p:spPr bwMode="auto">
            <a:xfrm>
              <a:off x="5739026" y="6453086"/>
              <a:ext cx="41167" cy="42343"/>
            </a:xfrm>
            <a:custGeom>
              <a:avLst/>
              <a:gdLst>
                <a:gd name="T0" fmla="*/ 84 w 84"/>
                <a:gd name="T1" fmla="*/ 42 h 85"/>
                <a:gd name="T2" fmla="*/ 84 w 84"/>
                <a:gd name="T3" fmla="*/ 42 h 85"/>
                <a:gd name="T4" fmla="*/ 42 w 84"/>
                <a:gd name="T5" fmla="*/ 85 h 85"/>
                <a:gd name="T6" fmla="*/ 0 w 84"/>
                <a:gd name="T7" fmla="*/ 42 h 85"/>
                <a:gd name="T8" fmla="*/ 42 w 84"/>
                <a:gd name="T9" fmla="*/ 0 h 85"/>
                <a:gd name="T10" fmla="*/ 84 w 84"/>
                <a:gd name="T11" fmla="*/ 42 h 85"/>
              </a:gdLst>
              <a:ahLst/>
              <a:cxnLst>
                <a:cxn ang="0">
                  <a:pos x="T0" y="T1"/>
                </a:cxn>
                <a:cxn ang="0">
                  <a:pos x="T2" y="T3"/>
                </a:cxn>
                <a:cxn ang="0">
                  <a:pos x="T4" y="T5"/>
                </a:cxn>
                <a:cxn ang="0">
                  <a:pos x="T6" y="T7"/>
                </a:cxn>
                <a:cxn ang="0">
                  <a:pos x="T8" y="T9"/>
                </a:cxn>
                <a:cxn ang="0">
                  <a:pos x="T10" y="T11"/>
                </a:cxn>
              </a:cxnLst>
              <a:rect l="0" t="0" r="r" b="b"/>
              <a:pathLst>
                <a:path w="84" h="85">
                  <a:moveTo>
                    <a:pt x="84" y="42"/>
                  </a:moveTo>
                  <a:lnTo>
                    <a:pt x="84" y="42"/>
                  </a:lnTo>
                  <a:cubicBezTo>
                    <a:pt x="84" y="66"/>
                    <a:pt x="65" y="85"/>
                    <a:pt x="42" y="85"/>
                  </a:cubicBezTo>
                  <a:cubicBezTo>
                    <a:pt x="19" y="85"/>
                    <a:pt x="0" y="66"/>
                    <a:pt x="0" y="42"/>
                  </a:cubicBezTo>
                  <a:cubicBezTo>
                    <a:pt x="0" y="19"/>
                    <a:pt x="19" y="0"/>
                    <a:pt x="42" y="0"/>
                  </a:cubicBezTo>
                  <a:cubicBezTo>
                    <a:pt x="65"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11">
              <a:extLst>
                <a:ext uri="{FF2B5EF4-FFF2-40B4-BE49-F238E27FC236}">
                  <a16:creationId xmlns:a16="http://schemas.microsoft.com/office/drawing/2014/main" id="{C0E7F0FD-0B25-FF8C-0303-A2527D4C5FB9}"/>
                </a:ext>
              </a:extLst>
            </p:cNvPr>
            <p:cNvSpPr>
              <a:spLocks/>
            </p:cNvSpPr>
            <p:nvPr/>
          </p:nvSpPr>
          <p:spPr bwMode="auto">
            <a:xfrm>
              <a:off x="573902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5" y="84"/>
                    <a:pt x="42" y="84"/>
                  </a:cubicBezTo>
                  <a:cubicBezTo>
                    <a:pt x="19" y="84"/>
                    <a:pt x="0" y="65"/>
                    <a:pt x="0" y="42"/>
                  </a:cubicBezTo>
                  <a:cubicBezTo>
                    <a:pt x="0" y="19"/>
                    <a:pt x="19" y="0"/>
                    <a:pt x="42" y="0"/>
                  </a:cubicBezTo>
                  <a:cubicBezTo>
                    <a:pt x="65" y="0"/>
                    <a:pt x="84" y="19"/>
                    <a:pt x="84" y="42"/>
                  </a:cubicBezTo>
                  <a:close/>
                </a:path>
              </a:pathLst>
            </a:custGeom>
            <a:solidFill>
              <a:srgbClr val="2A7D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12">
              <a:extLst>
                <a:ext uri="{FF2B5EF4-FFF2-40B4-BE49-F238E27FC236}">
                  <a16:creationId xmlns:a16="http://schemas.microsoft.com/office/drawing/2014/main" id="{3D2505FE-0AEF-C9D8-A051-EB90971163DC}"/>
                </a:ext>
              </a:extLst>
            </p:cNvPr>
            <p:cNvSpPr>
              <a:spLocks/>
            </p:cNvSpPr>
            <p:nvPr/>
          </p:nvSpPr>
          <p:spPr bwMode="auto">
            <a:xfrm>
              <a:off x="5797835" y="6321352"/>
              <a:ext cx="187015" cy="172901"/>
            </a:xfrm>
            <a:custGeom>
              <a:avLst/>
              <a:gdLst>
                <a:gd name="T0" fmla="*/ 318 w 384"/>
                <a:gd name="T1" fmla="*/ 256 h 351"/>
                <a:gd name="T2" fmla="*/ 318 w 384"/>
                <a:gd name="T3" fmla="*/ 256 h 351"/>
                <a:gd name="T4" fmla="*/ 316 w 384"/>
                <a:gd name="T5" fmla="*/ 262 h 351"/>
                <a:gd name="T6" fmla="*/ 215 w 384"/>
                <a:gd name="T7" fmla="*/ 351 h 351"/>
                <a:gd name="T8" fmla="*/ 169 w 384"/>
                <a:gd name="T9" fmla="*/ 351 h 351"/>
                <a:gd name="T10" fmla="*/ 66 w 384"/>
                <a:gd name="T11" fmla="*/ 256 h 351"/>
                <a:gd name="T12" fmla="*/ 0 w 384"/>
                <a:gd name="T13" fmla="*/ 0 h 351"/>
                <a:gd name="T14" fmla="*/ 71 w 384"/>
                <a:gd name="T15" fmla="*/ 0 h 351"/>
                <a:gd name="T16" fmla="*/ 135 w 384"/>
                <a:gd name="T17" fmla="*/ 244 h 351"/>
                <a:gd name="T18" fmla="*/ 179 w 384"/>
                <a:gd name="T19" fmla="*/ 287 h 351"/>
                <a:gd name="T20" fmla="*/ 206 w 384"/>
                <a:gd name="T21" fmla="*/ 287 h 351"/>
                <a:gd name="T22" fmla="*/ 251 w 384"/>
                <a:gd name="T23" fmla="*/ 244 h 351"/>
                <a:gd name="T24" fmla="*/ 318 w 384"/>
                <a:gd name="T25" fmla="*/ 193 h 351"/>
                <a:gd name="T26" fmla="*/ 384 w 384"/>
                <a:gd name="T27" fmla="*/ 242 h 351"/>
                <a:gd name="T28" fmla="*/ 384 w 384"/>
                <a:gd name="T29"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51">
                  <a:moveTo>
                    <a:pt x="318" y="256"/>
                  </a:moveTo>
                  <a:lnTo>
                    <a:pt x="318" y="256"/>
                  </a:lnTo>
                  <a:lnTo>
                    <a:pt x="316" y="262"/>
                  </a:lnTo>
                  <a:cubicBezTo>
                    <a:pt x="299" y="321"/>
                    <a:pt x="266" y="351"/>
                    <a:pt x="215" y="351"/>
                  </a:cubicBezTo>
                  <a:lnTo>
                    <a:pt x="169" y="351"/>
                  </a:lnTo>
                  <a:cubicBezTo>
                    <a:pt x="116" y="351"/>
                    <a:pt x="83" y="319"/>
                    <a:pt x="66" y="256"/>
                  </a:cubicBezTo>
                  <a:lnTo>
                    <a:pt x="0" y="0"/>
                  </a:lnTo>
                  <a:lnTo>
                    <a:pt x="71" y="0"/>
                  </a:lnTo>
                  <a:lnTo>
                    <a:pt x="135" y="244"/>
                  </a:lnTo>
                  <a:cubicBezTo>
                    <a:pt x="142" y="273"/>
                    <a:pt x="157" y="287"/>
                    <a:pt x="179" y="287"/>
                  </a:cubicBezTo>
                  <a:lnTo>
                    <a:pt x="206" y="287"/>
                  </a:lnTo>
                  <a:cubicBezTo>
                    <a:pt x="228" y="287"/>
                    <a:pt x="244" y="273"/>
                    <a:pt x="251" y="244"/>
                  </a:cubicBezTo>
                  <a:cubicBezTo>
                    <a:pt x="251" y="244"/>
                    <a:pt x="267" y="193"/>
                    <a:pt x="318" y="193"/>
                  </a:cubicBezTo>
                  <a:cubicBezTo>
                    <a:pt x="318" y="193"/>
                    <a:pt x="367" y="188"/>
                    <a:pt x="384" y="242"/>
                  </a:cubicBezTo>
                  <a:lnTo>
                    <a:pt x="384" y="244"/>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13">
              <a:extLst>
                <a:ext uri="{FF2B5EF4-FFF2-40B4-BE49-F238E27FC236}">
                  <a16:creationId xmlns:a16="http://schemas.microsoft.com/office/drawing/2014/main" id="{3DB26925-41D0-619E-4A1F-C8BDADE3521D}"/>
                </a:ext>
              </a:extLst>
            </p:cNvPr>
            <p:cNvSpPr>
              <a:spLocks/>
            </p:cNvSpPr>
            <p:nvPr/>
          </p:nvSpPr>
          <p:spPr bwMode="auto">
            <a:xfrm>
              <a:off x="5951917" y="6321352"/>
              <a:ext cx="155257" cy="172901"/>
            </a:xfrm>
            <a:custGeom>
              <a:avLst/>
              <a:gdLst>
                <a:gd name="T0" fmla="*/ 67 w 319"/>
                <a:gd name="T1" fmla="*/ 244 h 351"/>
                <a:gd name="T2" fmla="*/ 67 w 319"/>
                <a:gd name="T3" fmla="*/ 244 h 351"/>
                <a:gd name="T4" fmla="*/ 113 w 319"/>
                <a:gd name="T5" fmla="*/ 287 h 351"/>
                <a:gd name="T6" fmla="*/ 140 w 319"/>
                <a:gd name="T7" fmla="*/ 287 h 351"/>
                <a:gd name="T8" fmla="*/ 185 w 319"/>
                <a:gd name="T9" fmla="*/ 244 h 351"/>
                <a:gd name="T10" fmla="*/ 248 w 319"/>
                <a:gd name="T11" fmla="*/ 0 h 351"/>
                <a:gd name="T12" fmla="*/ 319 w 319"/>
                <a:gd name="T13" fmla="*/ 0 h 351"/>
                <a:gd name="T14" fmla="*/ 252 w 319"/>
                <a:gd name="T15" fmla="*/ 256 h 351"/>
                <a:gd name="T16" fmla="*/ 149 w 319"/>
                <a:gd name="T17" fmla="*/ 351 h 351"/>
                <a:gd name="T18" fmla="*/ 103 w 319"/>
                <a:gd name="T19" fmla="*/ 351 h 351"/>
                <a:gd name="T20" fmla="*/ 0 w 319"/>
                <a:gd name="T21" fmla="*/ 256 h 351"/>
                <a:gd name="T22" fmla="*/ 67 w 319"/>
                <a:gd name="T23"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51">
                  <a:moveTo>
                    <a:pt x="67" y="244"/>
                  </a:moveTo>
                  <a:lnTo>
                    <a:pt x="67" y="244"/>
                  </a:lnTo>
                  <a:cubicBezTo>
                    <a:pt x="74" y="272"/>
                    <a:pt x="91" y="287"/>
                    <a:pt x="113" y="287"/>
                  </a:cubicBezTo>
                  <a:lnTo>
                    <a:pt x="140" y="287"/>
                  </a:lnTo>
                  <a:cubicBezTo>
                    <a:pt x="162" y="287"/>
                    <a:pt x="178" y="273"/>
                    <a:pt x="185" y="244"/>
                  </a:cubicBezTo>
                  <a:lnTo>
                    <a:pt x="248" y="0"/>
                  </a:lnTo>
                  <a:lnTo>
                    <a:pt x="319" y="0"/>
                  </a:lnTo>
                  <a:lnTo>
                    <a:pt x="252" y="256"/>
                  </a:lnTo>
                  <a:cubicBezTo>
                    <a:pt x="236" y="319"/>
                    <a:pt x="202" y="351"/>
                    <a:pt x="149" y="351"/>
                  </a:cubicBezTo>
                  <a:lnTo>
                    <a:pt x="103" y="351"/>
                  </a:lnTo>
                  <a:cubicBezTo>
                    <a:pt x="51" y="351"/>
                    <a:pt x="17" y="319"/>
                    <a:pt x="0" y="256"/>
                  </a:cubicBezTo>
                  <a:lnTo>
                    <a:pt x="67" y="24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14">
              <a:extLst>
                <a:ext uri="{FF2B5EF4-FFF2-40B4-BE49-F238E27FC236}">
                  <a16:creationId xmlns:a16="http://schemas.microsoft.com/office/drawing/2014/main" id="{FD3B8311-712F-927E-A190-A6EA3E72BC32}"/>
                </a:ext>
              </a:extLst>
            </p:cNvPr>
            <p:cNvSpPr>
              <a:spLocks noEditPoints="1"/>
            </p:cNvSpPr>
            <p:nvPr/>
          </p:nvSpPr>
          <p:spPr bwMode="auto">
            <a:xfrm>
              <a:off x="5428511" y="6321352"/>
              <a:ext cx="207010" cy="174076"/>
            </a:xfrm>
            <a:custGeom>
              <a:avLst/>
              <a:gdLst>
                <a:gd name="T0" fmla="*/ 360 w 426"/>
                <a:gd name="T1" fmla="*/ 94 h 353"/>
                <a:gd name="T2" fmla="*/ 360 w 426"/>
                <a:gd name="T3" fmla="*/ 94 h 353"/>
                <a:gd name="T4" fmla="*/ 349 w 426"/>
                <a:gd name="T5" fmla="*/ 72 h 353"/>
                <a:gd name="T6" fmla="*/ 324 w 426"/>
                <a:gd name="T7" fmla="*/ 62 h 353"/>
                <a:gd name="T8" fmla="*/ 65 w 426"/>
                <a:gd name="T9" fmla="*/ 62 h 353"/>
                <a:gd name="T10" fmla="*/ 65 w 426"/>
                <a:gd name="T11" fmla="*/ 289 h 353"/>
                <a:gd name="T12" fmla="*/ 324 w 426"/>
                <a:gd name="T13" fmla="*/ 289 h 353"/>
                <a:gd name="T14" fmla="*/ 360 w 426"/>
                <a:gd name="T15" fmla="*/ 257 h 353"/>
                <a:gd name="T16" fmla="*/ 360 w 426"/>
                <a:gd name="T17" fmla="*/ 94 h 353"/>
                <a:gd name="T18" fmla="*/ 397 w 426"/>
                <a:gd name="T19" fmla="*/ 326 h 353"/>
                <a:gd name="T20" fmla="*/ 397 w 426"/>
                <a:gd name="T21" fmla="*/ 326 h 353"/>
                <a:gd name="T22" fmla="*/ 324 w 426"/>
                <a:gd name="T23" fmla="*/ 353 h 353"/>
                <a:gd name="T24" fmla="*/ 0 w 426"/>
                <a:gd name="T25" fmla="*/ 353 h 353"/>
                <a:gd name="T26" fmla="*/ 0 w 426"/>
                <a:gd name="T27" fmla="*/ 0 h 353"/>
                <a:gd name="T28" fmla="*/ 324 w 426"/>
                <a:gd name="T29" fmla="*/ 0 h 353"/>
                <a:gd name="T30" fmla="*/ 395 w 426"/>
                <a:gd name="T31" fmla="*/ 27 h 353"/>
                <a:gd name="T32" fmla="*/ 426 w 426"/>
                <a:gd name="T33" fmla="*/ 94 h 353"/>
                <a:gd name="T34" fmla="*/ 426 w 426"/>
                <a:gd name="T35" fmla="*/ 257 h 353"/>
                <a:gd name="T36" fmla="*/ 397 w 426"/>
                <a:gd name="T37"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6" h="353">
                  <a:moveTo>
                    <a:pt x="360" y="94"/>
                  </a:moveTo>
                  <a:lnTo>
                    <a:pt x="360" y="94"/>
                  </a:lnTo>
                  <a:cubicBezTo>
                    <a:pt x="360" y="86"/>
                    <a:pt x="357" y="79"/>
                    <a:pt x="349" y="72"/>
                  </a:cubicBezTo>
                  <a:cubicBezTo>
                    <a:pt x="341" y="65"/>
                    <a:pt x="333" y="62"/>
                    <a:pt x="324" y="62"/>
                  </a:cubicBezTo>
                  <a:lnTo>
                    <a:pt x="65" y="62"/>
                  </a:lnTo>
                  <a:lnTo>
                    <a:pt x="65" y="289"/>
                  </a:lnTo>
                  <a:lnTo>
                    <a:pt x="324" y="289"/>
                  </a:lnTo>
                  <a:cubicBezTo>
                    <a:pt x="348" y="289"/>
                    <a:pt x="360" y="279"/>
                    <a:pt x="360" y="257"/>
                  </a:cubicBezTo>
                  <a:lnTo>
                    <a:pt x="360" y="94"/>
                  </a:lnTo>
                  <a:close/>
                  <a:moveTo>
                    <a:pt x="397" y="326"/>
                  </a:moveTo>
                  <a:lnTo>
                    <a:pt x="397" y="326"/>
                  </a:lnTo>
                  <a:cubicBezTo>
                    <a:pt x="377" y="344"/>
                    <a:pt x="353" y="353"/>
                    <a:pt x="324" y="353"/>
                  </a:cubicBezTo>
                  <a:lnTo>
                    <a:pt x="0" y="353"/>
                  </a:lnTo>
                  <a:lnTo>
                    <a:pt x="0" y="0"/>
                  </a:lnTo>
                  <a:lnTo>
                    <a:pt x="324" y="0"/>
                  </a:lnTo>
                  <a:cubicBezTo>
                    <a:pt x="351" y="0"/>
                    <a:pt x="374" y="8"/>
                    <a:pt x="395" y="27"/>
                  </a:cubicBezTo>
                  <a:cubicBezTo>
                    <a:pt x="416" y="46"/>
                    <a:pt x="426" y="68"/>
                    <a:pt x="426" y="94"/>
                  </a:cubicBezTo>
                  <a:lnTo>
                    <a:pt x="426" y="257"/>
                  </a:lnTo>
                  <a:cubicBezTo>
                    <a:pt x="426" y="285"/>
                    <a:pt x="417" y="308"/>
                    <a:pt x="397" y="3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9080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8463E9A-2FCF-8063-FC4C-11E7FFE08826}"/>
              </a:ext>
            </a:extLst>
          </p:cNvPr>
          <p:cNvSpPr>
            <a:spLocks noGrp="1"/>
          </p:cNvSpPr>
          <p:nvPr>
            <p:ph type="title"/>
          </p:nvPr>
        </p:nvSpPr>
        <p:spPr/>
        <p:txBody>
          <a:bodyPr/>
          <a:lstStyle/>
          <a:p>
            <a:r>
              <a:rPr lang="en-US" sz="3000" spc="0" dirty="0"/>
              <a:t>2024 Q3 FINANCIAL UPDATE</a:t>
            </a:r>
            <a:endParaRPr lang="en-US" sz="1800" b="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6" name="Chart 35">
            <a:extLst>
              <a:ext uri="{FF2B5EF4-FFF2-40B4-BE49-F238E27FC236}">
                <a16:creationId xmlns:a16="http://schemas.microsoft.com/office/drawing/2014/main" id="{74A6698A-B75E-B358-5BBF-8CDB773354BD}"/>
              </a:ext>
            </a:extLst>
          </p:cNvPr>
          <p:cNvGraphicFramePr/>
          <p:nvPr/>
        </p:nvGraphicFramePr>
        <p:xfrm>
          <a:off x="8101511" y="1257314"/>
          <a:ext cx="3406191" cy="2286000"/>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43">
            <a:extLst>
              <a:ext uri="{FF2B5EF4-FFF2-40B4-BE49-F238E27FC236}">
                <a16:creationId xmlns:a16="http://schemas.microsoft.com/office/drawing/2014/main" id="{328B3B7C-61FF-44EE-79D7-96BAC2A1E7EC}"/>
              </a:ext>
            </a:extLst>
          </p:cNvPr>
          <p:cNvSpPr txBox="1"/>
          <p:nvPr/>
        </p:nvSpPr>
        <p:spPr>
          <a:xfrm>
            <a:off x="9151308" y="2058295"/>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125</a:t>
            </a:r>
          </a:p>
        </p:txBody>
      </p:sp>
      <p:sp>
        <p:nvSpPr>
          <p:cNvPr id="45" name="TextBox 44">
            <a:extLst>
              <a:ext uri="{FF2B5EF4-FFF2-40B4-BE49-F238E27FC236}">
                <a16:creationId xmlns:a16="http://schemas.microsoft.com/office/drawing/2014/main" id="{98DA4822-244D-F275-0358-E118177F9179}"/>
              </a:ext>
            </a:extLst>
          </p:cNvPr>
          <p:cNvSpPr txBox="1"/>
          <p:nvPr/>
        </p:nvSpPr>
        <p:spPr>
          <a:xfrm>
            <a:off x="8097132" y="1303137"/>
            <a:ext cx="34061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effectLst>
                  <a:outerShdw blurRad="38100" dist="38100" dir="2700000" algn="tl">
                    <a:srgbClr val="000000">
                      <a:alpha val="43137"/>
                    </a:srgbClr>
                  </a:outerShdw>
                </a:effectLst>
                <a:latin typeface="Open Sans"/>
              </a:rPr>
              <a:t>Total #</a:t>
            </a:r>
            <a:r>
              <a:rPr kumimoji="0" lang="en-US"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Open Sans"/>
                <a:ea typeface="+mn-ea"/>
                <a:cs typeface="+mn-cs"/>
              </a:rPr>
              <a:t> of Customers</a:t>
            </a:r>
            <a:endParaRPr kumimoji="0" lang="en-US" b="0" i="0" u="none" strike="noStrike" kern="1200" cap="none" spc="0" normalizeH="0" baseline="58000" noProof="0">
              <a:ln>
                <a:noFill/>
              </a:ln>
              <a:solidFill>
                <a:schemeClr val="bg1"/>
              </a:solidFill>
              <a:effectLst>
                <a:outerShdw blurRad="38100" dist="38100" dir="2700000" algn="tl">
                  <a:srgbClr val="000000">
                    <a:alpha val="43137"/>
                  </a:srgbClr>
                </a:outerShdw>
              </a:effectLst>
              <a:uLnTx/>
              <a:uFillTx/>
              <a:latin typeface="Open Sans"/>
              <a:ea typeface="+mn-ea"/>
              <a:cs typeface="+mn-cs"/>
            </a:endParaRPr>
          </a:p>
        </p:txBody>
      </p:sp>
      <p:sp>
        <p:nvSpPr>
          <p:cNvPr id="46" name="TextBox 45">
            <a:extLst>
              <a:ext uri="{FF2B5EF4-FFF2-40B4-BE49-F238E27FC236}">
                <a16:creationId xmlns:a16="http://schemas.microsoft.com/office/drawing/2014/main" id="{F4901E9D-2D40-65CD-98CD-DA3F6AA05283}"/>
              </a:ext>
            </a:extLst>
          </p:cNvPr>
          <p:cNvSpPr txBox="1"/>
          <p:nvPr/>
        </p:nvSpPr>
        <p:spPr>
          <a:xfrm>
            <a:off x="10368306" y="2005959"/>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132</a:t>
            </a:r>
          </a:p>
        </p:txBody>
      </p:sp>
      <p:sp>
        <p:nvSpPr>
          <p:cNvPr id="47" name="TextBox 46">
            <a:extLst>
              <a:ext uri="{FF2B5EF4-FFF2-40B4-BE49-F238E27FC236}">
                <a16:creationId xmlns:a16="http://schemas.microsoft.com/office/drawing/2014/main" id="{5D1043DA-D01E-FB67-1BD4-72CCD2B96915}"/>
              </a:ext>
            </a:extLst>
          </p:cNvPr>
          <p:cNvSpPr txBox="1"/>
          <p:nvPr/>
        </p:nvSpPr>
        <p:spPr>
          <a:xfrm>
            <a:off x="9096994" y="2241412"/>
            <a:ext cx="859536" cy="830997"/>
          </a:xfrm>
          <a:prstGeom prst="rect">
            <a:avLst/>
          </a:prstGeom>
          <a:noFill/>
        </p:spPr>
        <p:txBody>
          <a:bodyPr wrap="square" rtlCol="0">
            <a:spAutoFit/>
          </a:bodyPr>
          <a:lstStyle/>
          <a:p>
            <a:pPr algn="ctr"/>
            <a:r>
              <a:rPr lang="en-US" sz="800" b="1"/>
              <a:t>75 Commercial Customers including 26 Forbes Global 2000</a:t>
            </a:r>
          </a:p>
        </p:txBody>
      </p:sp>
      <p:sp>
        <p:nvSpPr>
          <p:cNvPr id="49" name="TextBox 48">
            <a:extLst>
              <a:ext uri="{FF2B5EF4-FFF2-40B4-BE49-F238E27FC236}">
                <a16:creationId xmlns:a16="http://schemas.microsoft.com/office/drawing/2014/main" id="{05947A27-3FF5-9178-0720-BB1DB27B1459}"/>
              </a:ext>
            </a:extLst>
          </p:cNvPr>
          <p:cNvSpPr txBox="1"/>
          <p:nvPr/>
        </p:nvSpPr>
        <p:spPr>
          <a:xfrm>
            <a:off x="10321077" y="2241412"/>
            <a:ext cx="871968" cy="830997"/>
          </a:xfrm>
          <a:prstGeom prst="rect">
            <a:avLst/>
          </a:prstGeom>
          <a:noFill/>
        </p:spPr>
        <p:txBody>
          <a:bodyPr wrap="square" rtlCol="0">
            <a:spAutoFit/>
          </a:bodyPr>
          <a:lstStyle/>
          <a:p>
            <a:pPr algn="ctr"/>
            <a:r>
              <a:rPr lang="en-US" sz="800" b="1"/>
              <a:t>76 Commercial Customers including 27 Forbes Global 2000</a:t>
            </a:r>
          </a:p>
        </p:txBody>
      </p:sp>
      <p:graphicFrame>
        <p:nvGraphicFramePr>
          <p:cNvPr id="3" name="Chart 2">
            <a:extLst>
              <a:ext uri="{FF2B5EF4-FFF2-40B4-BE49-F238E27FC236}">
                <a16:creationId xmlns:a16="http://schemas.microsoft.com/office/drawing/2014/main" id="{E8F5DDE1-8400-7D69-B78C-2B6BEAA8B6E6}"/>
              </a:ext>
            </a:extLst>
          </p:cNvPr>
          <p:cNvGraphicFramePr/>
          <p:nvPr/>
        </p:nvGraphicFramePr>
        <p:xfrm>
          <a:off x="635692" y="1257314"/>
          <a:ext cx="3406191"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0F1D9CF-A6D0-D627-B772-001F041DFC81}"/>
              </a:ext>
            </a:extLst>
          </p:cNvPr>
          <p:cNvSpPr txBox="1"/>
          <p:nvPr/>
        </p:nvSpPr>
        <p:spPr>
          <a:xfrm rot="21075293">
            <a:off x="2028196" y="1660743"/>
            <a:ext cx="1224367"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Open Sans"/>
              </a:rPr>
              <a:t>11.4%</a:t>
            </a:r>
            <a:endParaRPr kumimoji="0" lang="en-US" sz="1100" b="1" i="0" u="none" strike="noStrike" kern="1200" cap="none" spc="0" normalizeH="0" baseline="0" noProof="0">
              <a:ln>
                <a:noFill/>
              </a:ln>
              <a:solidFill>
                <a:schemeClr val="bg1"/>
              </a:solidFill>
              <a:effectLst/>
              <a:uLnTx/>
              <a:uFillTx/>
              <a:latin typeface="Open Sans"/>
              <a:ea typeface="+mn-ea"/>
              <a:cs typeface="+mn-cs"/>
            </a:endParaRPr>
          </a:p>
        </p:txBody>
      </p:sp>
      <p:sp>
        <p:nvSpPr>
          <p:cNvPr id="39" name="Arrow: Right 38">
            <a:extLst>
              <a:ext uri="{FF2B5EF4-FFF2-40B4-BE49-F238E27FC236}">
                <a16:creationId xmlns:a16="http://schemas.microsoft.com/office/drawing/2014/main" id="{F3A1F5DA-2DDC-A1DA-AB5D-81325AFDA2BB}"/>
              </a:ext>
            </a:extLst>
          </p:cNvPr>
          <p:cNvSpPr/>
          <p:nvPr/>
        </p:nvSpPr>
        <p:spPr>
          <a:xfrm rot="21068449">
            <a:off x="2027914" y="1793461"/>
            <a:ext cx="1280160" cy="137160"/>
          </a:xfrm>
          <a:prstGeom prst="rightArrow">
            <a:avLst/>
          </a:prstGeom>
          <a:solidFill>
            <a:srgbClr val="FF7006"/>
          </a:solidFill>
          <a:ln cap="rnd" cmpd="sng">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0" name="TextBox 39">
            <a:extLst>
              <a:ext uri="{FF2B5EF4-FFF2-40B4-BE49-F238E27FC236}">
                <a16:creationId xmlns:a16="http://schemas.microsoft.com/office/drawing/2014/main" id="{387205B6-02D7-00C6-F373-C225D3B33465}"/>
              </a:ext>
            </a:extLst>
          </p:cNvPr>
          <p:cNvSpPr txBox="1"/>
          <p:nvPr/>
        </p:nvSpPr>
        <p:spPr>
          <a:xfrm>
            <a:off x="1685489" y="2026841"/>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$5.8M</a:t>
            </a:r>
          </a:p>
        </p:txBody>
      </p:sp>
      <p:sp>
        <p:nvSpPr>
          <p:cNvPr id="42" name="TextBox 41">
            <a:extLst>
              <a:ext uri="{FF2B5EF4-FFF2-40B4-BE49-F238E27FC236}">
                <a16:creationId xmlns:a16="http://schemas.microsoft.com/office/drawing/2014/main" id="{9DC222EC-8738-1397-8855-E1127EC62AB6}"/>
              </a:ext>
            </a:extLst>
          </p:cNvPr>
          <p:cNvSpPr txBox="1"/>
          <p:nvPr/>
        </p:nvSpPr>
        <p:spPr>
          <a:xfrm>
            <a:off x="631314" y="1303137"/>
            <a:ext cx="34105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Open Sans"/>
                <a:ea typeface="+mn-ea"/>
                <a:cs typeface="+mn-cs"/>
              </a:rPr>
              <a:t>First 9 Months Revenue</a:t>
            </a:r>
            <a:endParaRPr kumimoji="0" lang="en-US" b="0" i="0" u="none" strike="noStrike" kern="1200" cap="none" spc="0" normalizeH="0" baseline="58000" noProof="0">
              <a:ln>
                <a:noFill/>
              </a:ln>
              <a:solidFill>
                <a:schemeClr val="bg1"/>
              </a:solidFill>
              <a:effectLst>
                <a:outerShdw blurRad="38100" dist="38100" dir="2700000" algn="tl">
                  <a:srgbClr val="000000">
                    <a:alpha val="43137"/>
                  </a:srgbClr>
                </a:outerShdw>
              </a:effectLst>
              <a:uLnTx/>
              <a:uFillTx/>
              <a:latin typeface="Open Sans"/>
              <a:ea typeface="+mn-ea"/>
              <a:cs typeface="+mn-cs"/>
            </a:endParaRPr>
          </a:p>
        </p:txBody>
      </p:sp>
      <p:sp>
        <p:nvSpPr>
          <p:cNvPr id="28" name="TextBox 27">
            <a:extLst>
              <a:ext uri="{FF2B5EF4-FFF2-40B4-BE49-F238E27FC236}">
                <a16:creationId xmlns:a16="http://schemas.microsoft.com/office/drawing/2014/main" id="{6697BB07-F02A-EA7E-42CA-EEF402422F4A}"/>
              </a:ext>
            </a:extLst>
          </p:cNvPr>
          <p:cNvSpPr txBox="1"/>
          <p:nvPr/>
        </p:nvSpPr>
        <p:spPr>
          <a:xfrm>
            <a:off x="2908200" y="1916404"/>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$6.5M</a:t>
            </a:r>
          </a:p>
        </p:txBody>
      </p:sp>
      <p:graphicFrame>
        <p:nvGraphicFramePr>
          <p:cNvPr id="22" name="Chart 21">
            <a:extLst>
              <a:ext uri="{FF2B5EF4-FFF2-40B4-BE49-F238E27FC236}">
                <a16:creationId xmlns:a16="http://schemas.microsoft.com/office/drawing/2014/main" id="{56044873-0DB2-5E58-8CFA-F601597B4544}"/>
              </a:ext>
            </a:extLst>
          </p:cNvPr>
          <p:cNvGraphicFramePr/>
          <p:nvPr>
            <p:extLst>
              <p:ext uri="{D42A27DB-BD31-4B8C-83A1-F6EECF244321}">
                <p14:modId xmlns:p14="http://schemas.microsoft.com/office/powerpoint/2010/main" val="100236904"/>
              </p:ext>
            </p:extLst>
          </p:nvPr>
        </p:nvGraphicFramePr>
        <p:xfrm>
          <a:off x="2310093" y="3902826"/>
          <a:ext cx="3410712" cy="2286000"/>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5122BA17-F75D-BB1C-5362-25E9568CD7BC}"/>
              </a:ext>
            </a:extLst>
          </p:cNvPr>
          <p:cNvSpPr txBox="1"/>
          <p:nvPr/>
        </p:nvSpPr>
        <p:spPr>
          <a:xfrm>
            <a:off x="4868527" y="5462335"/>
            <a:ext cx="64774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PAID IN FULL</a:t>
            </a:r>
          </a:p>
        </p:txBody>
      </p:sp>
      <p:sp>
        <p:nvSpPr>
          <p:cNvPr id="51" name="TextBox 50">
            <a:extLst>
              <a:ext uri="{FF2B5EF4-FFF2-40B4-BE49-F238E27FC236}">
                <a16:creationId xmlns:a16="http://schemas.microsoft.com/office/drawing/2014/main" id="{832D80CA-A5FA-615B-A84C-3BB8A17CB04C}"/>
              </a:ext>
            </a:extLst>
          </p:cNvPr>
          <p:cNvSpPr txBox="1"/>
          <p:nvPr/>
        </p:nvSpPr>
        <p:spPr>
          <a:xfrm>
            <a:off x="3342595" y="4610950"/>
            <a:ext cx="55165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a:t>
            </a:r>
            <a:r>
              <a:rPr lang="en-US" sz="1000" b="1">
                <a:solidFill>
                  <a:prstClr val="white"/>
                </a:solidFill>
                <a:latin typeface="Open Sans"/>
              </a:rPr>
              <a:t>31.1M</a:t>
            </a:r>
            <a:endParaRPr kumimoji="0" lang="en-US" sz="1000" b="1" i="0" u="none" strike="noStrike" kern="1200" cap="none" spc="0" normalizeH="0" baseline="0" noProof="0">
              <a:ln>
                <a:noFill/>
              </a:ln>
              <a:solidFill>
                <a:prstClr val="white"/>
              </a:solidFill>
              <a:effectLst/>
              <a:uLnTx/>
              <a:uFillTx/>
              <a:latin typeface="Open Sans"/>
              <a:ea typeface="+mn-ea"/>
              <a:cs typeface="+mn-cs"/>
            </a:endParaRPr>
          </a:p>
        </p:txBody>
      </p:sp>
      <p:graphicFrame>
        <p:nvGraphicFramePr>
          <p:cNvPr id="4" name="Chart 3">
            <a:extLst>
              <a:ext uri="{FF2B5EF4-FFF2-40B4-BE49-F238E27FC236}">
                <a16:creationId xmlns:a16="http://schemas.microsoft.com/office/drawing/2014/main" id="{7F48AB0C-3A2B-823C-64DE-2648EB4C7C47}"/>
              </a:ext>
            </a:extLst>
          </p:cNvPr>
          <p:cNvGraphicFramePr/>
          <p:nvPr>
            <p:extLst>
              <p:ext uri="{D42A27DB-BD31-4B8C-83A1-F6EECF244321}">
                <p14:modId xmlns:p14="http://schemas.microsoft.com/office/powerpoint/2010/main" val="141410561"/>
              </p:ext>
            </p:extLst>
          </p:nvPr>
        </p:nvGraphicFramePr>
        <p:xfrm>
          <a:off x="6318399" y="3902826"/>
          <a:ext cx="3410712" cy="228600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8E7AE256-34DF-110C-2971-DE439835B938}"/>
              </a:ext>
            </a:extLst>
          </p:cNvPr>
          <p:cNvSpPr txBox="1"/>
          <p:nvPr/>
        </p:nvSpPr>
        <p:spPr>
          <a:xfrm>
            <a:off x="7409095" y="4979937"/>
            <a:ext cx="55165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a:t>
            </a:r>
            <a:r>
              <a:rPr lang="en-US" sz="1000" b="1">
                <a:solidFill>
                  <a:prstClr val="white"/>
                </a:solidFill>
                <a:latin typeface="Open Sans"/>
              </a:rPr>
              <a:t>49.9M</a:t>
            </a:r>
            <a:endParaRPr kumimoji="0" lang="en-US" sz="1000" b="1" i="0" u="none" strike="noStrike" kern="1200" cap="none" spc="0" normalizeH="0" baseline="0" noProof="0">
              <a:ln>
                <a:noFill/>
              </a:ln>
              <a:solidFill>
                <a:prstClr val="white"/>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00CF319D-97F0-604D-5C87-2608C46C54C2}"/>
              </a:ext>
            </a:extLst>
          </p:cNvPr>
          <p:cNvSpPr txBox="1"/>
          <p:nvPr/>
        </p:nvSpPr>
        <p:spPr>
          <a:xfrm>
            <a:off x="8175627" y="4597264"/>
            <a:ext cx="55165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a:t>
            </a:r>
            <a:r>
              <a:rPr lang="en-US" sz="1000" b="1">
                <a:solidFill>
                  <a:prstClr val="white"/>
                </a:solidFill>
                <a:latin typeface="Open Sans"/>
              </a:rPr>
              <a:t>79.1M</a:t>
            </a:r>
            <a:endParaRPr kumimoji="0" lang="en-US" sz="1000" b="1" i="0" u="none" strike="noStrike" kern="1200" cap="none" spc="0" normalizeH="0" baseline="0" noProof="0">
              <a:ln>
                <a:noFill/>
              </a:ln>
              <a:solidFill>
                <a:prstClr val="white"/>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53AFF54B-6793-F2FC-CD60-A01E9B8A5003}"/>
              </a:ext>
            </a:extLst>
          </p:cNvPr>
          <p:cNvSpPr txBox="1"/>
          <p:nvPr/>
        </p:nvSpPr>
        <p:spPr>
          <a:xfrm>
            <a:off x="8932785" y="4651064"/>
            <a:ext cx="55165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a:t>
            </a:r>
            <a:r>
              <a:rPr lang="en-US" sz="1000" b="1">
                <a:solidFill>
                  <a:prstClr val="white"/>
                </a:solidFill>
                <a:latin typeface="Open Sans"/>
              </a:rPr>
              <a:t>75.0M</a:t>
            </a:r>
            <a:endParaRPr kumimoji="0" lang="en-US" sz="1000" b="1" i="0" u="none" strike="noStrike" kern="1200" cap="none" spc="0" normalizeH="0" baseline="0" noProof="0">
              <a:ln>
                <a:noFill/>
              </a:ln>
              <a:solidFill>
                <a:prstClr val="white"/>
              </a:solidFill>
              <a:effectLst/>
              <a:uLnTx/>
              <a:uFillTx/>
              <a:latin typeface="Open Sans"/>
              <a:ea typeface="+mn-ea"/>
              <a:cs typeface="+mn-cs"/>
            </a:endParaRPr>
          </a:p>
        </p:txBody>
      </p:sp>
      <p:graphicFrame>
        <p:nvGraphicFramePr>
          <p:cNvPr id="11" name="Chart 10">
            <a:extLst>
              <a:ext uri="{FF2B5EF4-FFF2-40B4-BE49-F238E27FC236}">
                <a16:creationId xmlns:a16="http://schemas.microsoft.com/office/drawing/2014/main" id="{A59104A4-17C6-B2C1-A459-1F08A13C8757}"/>
              </a:ext>
            </a:extLst>
          </p:cNvPr>
          <p:cNvGraphicFramePr/>
          <p:nvPr/>
        </p:nvGraphicFramePr>
        <p:xfrm>
          <a:off x="4368601" y="1257314"/>
          <a:ext cx="3406191" cy="2286000"/>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DFF846C1-D2AD-33F3-9535-3F818A3B7268}"/>
              </a:ext>
            </a:extLst>
          </p:cNvPr>
          <p:cNvSpPr txBox="1"/>
          <p:nvPr/>
        </p:nvSpPr>
        <p:spPr>
          <a:xfrm rot="20412551">
            <a:off x="5761105" y="1707743"/>
            <a:ext cx="1224367"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Open Sans"/>
              </a:rPr>
              <a:t>70.5%</a:t>
            </a:r>
            <a:endParaRPr kumimoji="0" lang="en-US" sz="1100" b="1" i="0" u="none" strike="noStrike" kern="1200" cap="none" spc="0" normalizeH="0" baseline="0" noProof="0">
              <a:ln>
                <a:noFill/>
              </a:ln>
              <a:solidFill>
                <a:schemeClr val="bg1"/>
              </a:solidFill>
              <a:effectLst/>
              <a:uLnTx/>
              <a:uFillTx/>
              <a:latin typeface="Open Sans"/>
              <a:ea typeface="+mn-ea"/>
              <a:cs typeface="+mn-cs"/>
            </a:endParaRPr>
          </a:p>
        </p:txBody>
      </p:sp>
      <p:sp>
        <p:nvSpPr>
          <p:cNvPr id="13" name="Arrow: Right 12">
            <a:extLst>
              <a:ext uri="{FF2B5EF4-FFF2-40B4-BE49-F238E27FC236}">
                <a16:creationId xmlns:a16="http://schemas.microsoft.com/office/drawing/2014/main" id="{A3275FF8-0018-4A3A-7FD8-03837256A59A}"/>
              </a:ext>
            </a:extLst>
          </p:cNvPr>
          <p:cNvSpPr/>
          <p:nvPr/>
        </p:nvSpPr>
        <p:spPr>
          <a:xfrm rot="20405707">
            <a:off x="5760823" y="1840461"/>
            <a:ext cx="1280160" cy="137160"/>
          </a:xfrm>
          <a:prstGeom prst="rightArrow">
            <a:avLst/>
          </a:prstGeom>
          <a:solidFill>
            <a:srgbClr val="FF7006"/>
          </a:solidFill>
          <a:ln cap="rnd" cmpd="sng">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67E91B37-BA28-4A04-2789-E23BB8AB74B3}"/>
              </a:ext>
            </a:extLst>
          </p:cNvPr>
          <p:cNvSpPr txBox="1"/>
          <p:nvPr/>
        </p:nvSpPr>
        <p:spPr>
          <a:xfrm>
            <a:off x="5418398" y="2167845"/>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$1.2M</a:t>
            </a:r>
          </a:p>
        </p:txBody>
      </p:sp>
      <p:sp>
        <p:nvSpPr>
          <p:cNvPr id="16" name="TextBox 15">
            <a:extLst>
              <a:ext uri="{FF2B5EF4-FFF2-40B4-BE49-F238E27FC236}">
                <a16:creationId xmlns:a16="http://schemas.microsoft.com/office/drawing/2014/main" id="{1D6AB884-2508-F94D-D4EC-1AD530FDCF83}"/>
              </a:ext>
            </a:extLst>
          </p:cNvPr>
          <p:cNvSpPr txBox="1"/>
          <p:nvPr/>
        </p:nvSpPr>
        <p:spPr>
          <a:xfrm>
            <a:off x="4364223" y="1303137"/>
            <a:ext cx="34105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Open Sans"/>
                <a:ea typeface="+mn-ea"/>
                <a:cs typeface="+mn-cs"/>
              </a:rPr>
              <a:t>Research &amp; Gov’t Revenue</a:t>
            </a:r>
            <a:endParaRPr kumimoji="0" lang="en-US" b="0" i="0" u="none" strike="noStrike" kern="1200" cap="none" spc="0" normalizeH="0" baseline="58000" noProof="0">
              <a:ln>
                <a:noFill/>
              </a:ln>
              <a:solidFill>
                <a:schemeClr val="bg1"/>
              </a:solidFill>
              <a:effectLst>
                <a:outerShdw blurRad="38100" dist="38100" dir="2700000" algn="tl">
                  <a:srgbClr val="000000">
                    <a:alpha val="43137"/>
                  </a:srgbClr>
                </a:outerShdw>
              </a:effectLst>
              <a:uLnTx/>
              <a:uFillTx/>
              <a:latin typeface="Open Sans"/>
              <a:ea typeface="+mn-ea"/>
              <a:cs typeface="+mn-cs"/>
            </a:endParaRPr>
          </a:p>
        </p:txBody>
      </p:sp>
      <p:sp>
        <p:nvSpPr>
          <p:cNvPr id="17" name="TextBox 16">
            <a:extLst>
              <a:ext uri="{FF2B5EF4-FFF2-40B4-BE49-F238E27FC236}">
                <a16:creationId xmlns:a16="http://schemas.microsoft.com/office/drawing/2014/main" id="{502EB9B7-3E6E-EBAE-6A26-8A712C1CDC93}"/>
              </a:ext>
            </a:extLst>
          </p:cNvPr>
          <p:cNvSpPr txBox="1"/>
          <p:nvPr/>
        </p:nvSpPr>
        <p:spPr>
          <a:xfrm>
            <a:off x="6641109" y="1981748"/>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$2.0M</a:t>
            </a:r>
          </a:p>
        </p:txBody>
      </p:sp>
      <p:sp>
        <p:nvSpPr>
          <p:cNvPr id="23" name="TextBox 22">
            <a:extLst>
              <a:ext uri="{FF2B5EF4-FFF2-40B4-BE49-F238E27FC236}">
                <a16:creationId xmlns:a16="http://schemas.microsoft.com/office/drawing/2014/main" id="{5A799343-2B08-D417-FE9D-7DE898E83B70}"/>
              </a:ext>
            </a:extLst>
          </p:cNvPr>
          <p:cNvSpPr txBox="1"/>
          <p:nvPr/>
        </p:nvSpPr>
        <p:spPr>
          <a:xfrm>
            <a:off x="6618315" y="6227085"/>
            <a:ext cx="3012704" cy="430887"/>
          </a:xfrm>
          <a:prstGeom prst="rect">
            <a:avLst/>
          </a:prstGeom>
          <a:noFill/>
        </p:spPr>
        <p:txBody>
          <a:bodyPr wrap="square" rtlCol="0">
            <a:spAutoFit/>
          </a:bodyPr>
          <a:lstStyle/>
          <a:p>
            <a:pPr algn="ctr"/>
            <a:r>
              <a:rPr kumimoji="0" lang="en-US" sz="1100" i="1" u="none" strike="noStrike" kern="1200" cap="none" spc="0" normalizeH="0" baseline="0" noProof="0" dirty="0">
                <a:ln>
                  <a:noFill/>
                </a:ln>
                <a:solidFill>
                  <a:schemeClr val="bg1"/>
                </a:solidFill>
                <a:effectLst/>
                <a:uLnTx/>
                <a:uFillTx/>
                <a:ea typeface="+mn-ea"/>
                <a:cs typeface="+mn-cs"/>
              </a:rPr>
              <a:t>* Capital raising capacity under the ELOC is subject to a $1.00 minimum stock price</a:t>
            </a:r>
            <a:endParaRPr lang="en-US" sz="1100" i="1" dirty="0">
              <a:solidFill>
                <a:schemeClr val="bg1"/>
              </a:solidFill>
            </a:endParaRPr>
          </a:p>
        </p:txBody>
      </p:sp>
      <p:sp>
        <p:nvSpPr>
          <p:cNvPr id="24" name="TextBox 23">
            <a:extLst>
              <a:ext uri="{FF2B5EF4-FFF2-40B4-BE49-F238E27FC236}">
                <a16:creationId xmlns:a16="http://schemas.microsoft.com/office/drawing/2014/main" id="{7FC8E9A0-63D2-0D3B-6F94-447570AD5307}"/>
              </a:ext>
            </a:extLst>
          </p:cNvPr>
          <p:cNvSpPr txBox="1"/>
          <p:nvPr/>
        </p:nvSpPr>
        <p:spPr>
          <a:xfrm>
            <a:off x="2310236" y="3940066"/>
            <a:ext cx="34105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Open Sans"/>
                <a:ea typeface="+mn-ea"/>
                <a:cs typeface="+mn-cs"/>
              </a:rPr>
              <a:t>PSP Term Loan Balance</a:t>
            </a:r>
            <a:endParaRPr kumimoji="0" lang="en-US" b="0" i="0" u="none" strike="noStrike" kern="1200" cap="none" spc="0" normalizeH="0" baseline="58000" noProof="0">
              <a:ln>
                <a:noFill/>
              </a:ln>
              <a:solidFill>
                <a:schemeClr val="bg1"/>
              </a:solidFill>
              <a:effectLst>
                <a:outerShdw blurRad="38100" dist="38100" dir="2700000" algn="tl">
                  <a:srgbClr val="000000">
                    <a:alpha val="43137"/>
                  </a:srgbClr>
                </a:outerShdw>
              </a:effectLst>
              <a:uLnTx/>
              <a:uFillTx/>
              <a:latin typeface="Open Sans"/>
              <a:ea typeface="+mn-ea"/>
              <a:cs typeface="+mn-cs"/>
            </a:endParaRPr>
          </a:p>
        </p:txBody>
      </p:sp>
      <p:sp>
        <p:nvSpPr>
          <p:cNvPr id="25" name="TextBox 24">
            <a:extLst>
              <a:ext uri="{FF2B5EF4-FFF2-40B4-BE49-F238E27FC236}">
                <a16:creationId xmlns:a16="http://schemas.microsoft.com/office/drawing/2014/main" id="{7E72475C-EAC1-17E1-0AF9-21DF12059A4E}"/>
              </a:ext>
            </a:extLst>
          </p:cNvPr>
          <p:cNvSpPr txBox="1"/>
          <p:nvPr/>
        </p:nvSpPr>
        <p:spPr>
          <a:xfrm>
            <a:off x="6316429" y="3940066"/>
            <a:ext cx="34105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Open Sans"/>
                <a:ea typeface="+mn-ea"/>
                <a:cs typeface="+mn-cs"/>
              </a:rPr>
              <a:t>Capital Raising Capacity</a:t>
            </a:r>
            <a:endParaRPr kumimoji="0" lang="en-US" b="0" i="0" u="none" strike="noStrike" kern="1200" cap="none" spc="0" normalizeH="0" baseline="58000" noProof="0">
              <a:ln>
                <a:noFill/>
              </a:ln>
              <a:solidFill>
                <a:schemeClr val="bg1"/>
              </a:solidFill>
              <a:effectLst>
                <a:outerShdw blurRad="38100" dist="38100" dir="2700000" algn="tl">
                  <a:srgbClr val="000000">
                    <a:alpha val="43137"/>
                  </a:srgbClr>
                </a:outerShdw>
              </a:effectLst>
              <a:uLnTx/>
              <a:uFillTx/>
              <a:latin typeface="Open Sans"/>
              <a:ea typeface="+mn-ea"/>
              <a:cs typeface="+mn-cs"/>
            </a:endParaRPr>
          </a:p>
        </p:txBody>
      </p:sp>
      <p:sp>
        <p:nvSpPr>
          <p:cNvPr id="29" name="TextBox 1">
            <a:extLst>
              <a:ext uri="{FF2B5EF4-FFF2-40B4-BE49-F238E27FC236}">
                <a16:creationId xmlns:a16="http://schemas.microsoft.com/office/drawing/2014/main" id="{6ED3FA09-039F-068F-C312-5934D7725056}"/>
              </a:ext>
            </a:extLst>
          </p:cNvPr>
          <p:cNvSpPr txBox="1"/>
          <p:nvPr/>
        </p:nvSpPr>
        <p:spPr>
          <a:xfrm>
            <a:off x="6537960" y="2410712"/>
            <a:ext cx="960120" cy="375614"/>
          </a:xfrm>
          <a:prstGeom prst="rect">
            <a:avLst/>
          </a:prstGeom>
          <a:noFill/>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50" b="1">
                <a:solidFill>
                  <a:schemeClr val="bg1"/>
                </a:solidFill>
              </a:rPr>
              <a:t>Government</a:t>
            </a:r>
          </a:p>
        </p:txBody>
      </p:sp>
      <p:sp>
        <p:nvSpPr>
          <p:cNvPr id="34" name="TextBox 33">
            <a:extLst>
              <a:ext uri="{FF2B5EF4-FFF2-40B4-BE49-F238E27FC236}">
                <a16:creationId xmlns:a16="http://schemas.microsoft.com/office/drawing/2014/main" id="{55D9F427-C3BB-EDC0-1D06-D22C5FE56766}"/>
              </a:ext>
            </a:extLst>
          </p:cNvPr>
          <p:cNvSpPr txBox="1"/>
          <p:nvPr/>
        </p:nvSpPr>
        <p:spPr>
          <a:xfrm>
            <a:off x="6632283" y="2450605"/>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latin typeface="Open Sans"/>
              </a:rPr>
              <a:t>$1.8M</a:t>
            </a:r>
            <a:endParaRPr kumimoji="0" lang="en-US" sz="1000" b="1" i="0" u="none" strike="noStrike" kern="1200" cap="none" spc="0" normalizeH="0" baseline="0" noProof="0">
              <a:ln>
                <a:noFill/>
              </a:ln>
              <a:solidFill>
                <a:schemeClr val="bg1"/>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id="{98897683-8B64-2447-74D9-24E5E1177557}"/>
              </a:ext>
            </a:extLst>
          </p:cNvPr>
          <p:cNvSpPr txBox="1"/>
          <p:nvPr/>
        </p:nvSpPr>
        <p:spPr>
          <a:xfrm>
            <a:off x="5408317" y="2508929"/>
            <a:ext cx="77065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Open Sans"/>
                <a:ea typeface="+mn-ea"/>
                <a:cs typeface="+mn-cs"/>
              </a:rPr>
              <a:t>$1.3M</a:t>
            </a:r>
          </a:p>
        </p:txBody>
      </p:sp>
      <p:sp>
        <p:nvSpPr>
          <p:cNvPr id="38" name="TextBox 1">
            <a:extLst>
              <a:ext uri="{FF2B5EF4-FFF2-40B4-BE49-F238E27FC236}">
                <a16:creationId xmlns:a16="http://schemas.microsoft.com/office/drawing/2014/main" id="{89B791EA-BCF6-0D0F-8320-1A7DCDBF2648}"/>
              </a:ext>
            </a:extLst>
          </p:cNvPr>
          <p:cNvSpPr txBox="1"/>
          <p:nvPr/>
        </p:nvSpPr>
        <p:spPr>
          <a:xfrm>
            <a:off x="5316043" y="2456432"/>
            <a:ext cx="960120" cy="375614"/>
          </a:xfrm>
          <a:prstGeom prst="rect">
            <a:avLst/>
          </a:prstGeom>
          <a:noFill/>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50" b="1">
                <a:solidFill>
                  <a:schemeClr val="bg1"/>
                </a:solidFill>
              </a:rPr>
              <a:t>Government</a:t>
            </a:r>
          </a:p>
        </p:txBody>
      </p:sp>
      <p:sp>
        <p:nvSpPr>
          <p:cNvPr id="48" name="TextBox 1">
            <a:extLst>
              <a:ext uri="{FF2B5EF4-FFF2-40B4-BE49-F238E27FC236}">
                <a16:creationId xmlns:a16="http://schemas.microsoft.com/office/drawing/2014/main" id="{FB0D61BC-8A36-EC54-ED23-007829761297}"/>
              </a:ext>
            </a:extLst>
          </p:cNvPr>
          <p:cNvSpPr txBox="1"/>
          <p:nvPr/>
        </p:nvSpPr>
        <p:spPr>
          <a:xfrm>
            <a:off x="5322148" y="2221802"/>
            <a:ext cx="960120" cy="274320"/>
          </a:xfrm>
          <a:prstGeom prst="rect">
            <a:avLst/>
          </a:prstGeom>
          <a:noFill/>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50" b="1">
                <a:solidFill>
                  <a:schemeClr val="bg1"/>
                </a:solidFill>
              </a:rPr>
              <a:t>Research</a:t>
            </a:r>
          </a:p>
        </p:txBody>
      </p:sp>
      <p:sp>
        <p:nvSpPr>
          <p:cNvPr id="50" name="TextBox 1">
            <a:extLst>
              <a:ext uri="{FF2B5EF4-FFF2-40B4-BE49-F238E27FC236}">
                <a16:creationId xmlns:a16="http://schemas.microsoft.com/office/drawing/2014/main" id="{A7AB0CD2-0D06-F148-13D6-58FB7B978E19}"/>
              </a:ext>
            </a:extLst>
          </p:cNvPr>
          <p:cNvSpPr txBox="1"/>
          <p:nvPr/>
        </p:nvSpPr>
        <p:spPr>
          <a:xfrm>
            <a:off x="6542704" y="2035618"/>
            <a:ext cx="960120" cy="274320"/>
          </a:xfrm>
          <a:prstGeom prst="rect">
            <a:avLst/>
          </a:prstGeom>
          <a:noFill/>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50" b="1">
                <a:solidFill>
                  <a:schemeClr val="bg1"/>
                </a:solidFill>
              </a:rPr>
              <a:t>Research</a:t>
            </a:r>
          </a:p>
        </p:txBody>
      </p:sp>
      <p:sp>
        <p:nvSpPr>
          <p:cNvPr id="52" name="TextBox 51">
            <a:extLst>
              <a:ext uri="{FF2B5EF4-FFF2-40B4-BE49-F238E27FC236}">
                <a16:creationId xmlns:a16="http://schemas.microsoft.com/office/drawing/2014/main" id="{7A949758-A202-5250-718F-0F0CA439AD45}"/>
              </a:ext>
            </a:extLst>
          </p:cNvPr>
          <p:cNvSpPr txBox="1"/>
          <p:nvPr/>
        </p:nvSpPr>
        <p:spPr>
          <a:xfrm rot="21090191">
            <a:off x="5804528" y="2706710"/>
            <a:ext cx="1224367"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Open Sans"/>
              </a:rPr>
              <a:t>43.0%</a:t>
            </a:r>
            <a:endParaRPr kumimoji="0" lang="en-US" sz="1100" b="1" i="0" u="none" strike="noStrike" kern="1200" cap="none" spc="0" normalizeH="0" baseline="0" noProof="0">
              <a:ln>
                <a:noFill/>
              </a:ln>
              <a:solidFill>
                <a:schemeClr val="bg1"/>
              </a:solidFill>
              <a:effectLst/>
              <a:uLnTx/>
              <a:uFillTx/>
              <a:latin typeface="Open Sans"/>
              <a:ea typeface="+mn-ea"/>
              <a:cs typeface="+mn-cs"/>
            </a:endParaRPr>
          </a:p>
        </p:txBody>
      </p:sp>
      <p:sp>
        <p:nvSpPr>
          <p:cNvPr id="53" name="Arrow: Right 52">
            <a:extLst>
              <a:ext uri="{FF2B5EF4-FFF2-40B4-BE49-F238E27FC236}">
                <a16:creationId xmlns:a16="http://schemas.microsoft.com/office/drawing/2014/main" id="{0FA53A17-AFC1-EA4A-1052-33F3F58791A9}"/>
              </a:ext>
            </a:extLst>
          </p:cNvPr>
          <p:cNvSpPr/>
          <p:nvPr/>
        </p:nvSpPr>
        <p:spPr>
          <a:xfrm rot="21083347">
            <a:off x="5728046" y="2839428"/>
            <a:ext cx="1280160" cy="137160"/>
          </a:xfrm>
          <a:prstGeom prst="rightArrow">
            <a:avLst/>
          </a:prstGeom>
          <a:solidFill>
            <a:srgbClr val="FF7006"/>
          </a:solidFill>
          <a:ln cap="rnd" cmpd="sng">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0E7AED7F-0B00-56C7-614D-DBC3E94BC779}"/>
              </a:ext>
            </a:extLst>
          </p:cNvPr>
          <p:cNvSpPr txBox="1"/>
          <p:nvPr/>
        </p:nvSpPr>
        <p:spPr>
          <a:xfrm>
            <a:off x="4123712" y="5188352"/>
            <a:ext cx="55165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a:t>
            </a:r>
            <a:r>
              <a:rPr lang="en-US" sz="1000" b="1">
                <a:solidFill>
                  <a:prstClr val="white"/>
                </a:solidFill>
                <a:latin typeface="Open Sans"/>
              </a:rPr>
              <a:t>13.6M</a:t>
            </a:r>
            <a:endParaRPr kumimoji="0" lang="en-US" sz="1000" b="1" i="0" u="none" strike="noStrike" kern="1200" cap="none" spc="0" normalizeH="0" baseline="0" noProof="0">
              <a:ln>
                <a:noFill/>
              </a:ln>
              <a:solidFill>
                <a:prstClr val="white"/>
              </a:solidFill>
              <a:effectLst/>
              <a:uLnTx/>
              <a:uFillTx/>
              <a:latin typeface="Open Sans"/>
              <a:ea typeface="+mn-ea"/>
              <a:cs typeface="+mn-cs"/>
            </a:endParaRPr>
          </a:p>
        </p:txBody>
      </p:sp>
      <p:sp>
        <p:nvSpPr>
          <p:cNvPr id="7" name="Arrow: Right 6">
            <a:extLst>
              <a:ext uri="{FF2B5EF4-FFF2-40B4-BE49-F238E27FC236}">
                <a16:creationId xmlns:a16="http://schemas.microsoft.com/office/drawing/2014/main" id="{C6D187C6-5A16-8F57-2D25-1FC830596100}"/>
              </a:ext>
            </a:extLst>
          </p:cNvPr>
          <p:cNvSpPr/>
          <p:nvPr/>
        </p:nvSpPr>
        <p:spPr>
          <a:xfrm rot="2040268">
            <a:off x="3445117" y="4772143"/>
            <a:ext cx="1920240" cy="137160"/>
          </a:xfrm>
          <a:prstGeom prst="rightArrow">
            <a:avLst/>
          </a:prstGeom>
          <a:solidFill>
            <a:srgbClr val="FF7006"/>
          </a:solidFill>
          <a:ln cap="rnd" cmpd="sng">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5" name="TextBox 14">
            <a:extLst>
              <a:ext uri="{FF2B5EF4-FFF2-40B4-BE49-F238E27FC236}">
                <a16:creationId xmlns:a16="http://schemas.microsoft.com/office/drawing/2014/main" id="{B5BB8EE5-4420-8E37-550D-178BFD571B61}"/>
              </a:ext>
            </a:extLst>
          </p:cNvPr>
          <p:cNvSpPr txBox="1"/>
          <p:nvPr/>
        </p:nvSpPr>
        <p:spPr>
          <a:xfrm>
            <a:off x="7409095" y="5387637"/>
            <a:ext cx="55165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ELOC*</a:t>
            </a:r>
          </a:p>
        </p:txBody>
      </p:sp>
      <p:sp>
        <p:nvSpPr>
          <p:cNvPr id="19" name="TextBox 18">
            <a:extLst>
              <a:ext uri="{FF2B5EF4-FFF2-40B4-BE49-F238E27FC236}">
                <a16:creationId xmlns:a16="http://schemas.microsoft.com/office/drawing/2014/main" id="{DA98AD24-A8CB-BF00-1A28-91DC981B2E4C}"/>
              </a:ext>
            </a:extLst>
          </p:cNvPr>
          <p:cNvSpPr txBox="1"/>
          <p:nvPr/>
        </p:nvSpPr>
        <p:spPr>
          <a:xfrm>
            <a:off x="8171095" y="5387637"/>
            <a:ext cx="55165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prstClr val="white"/>
                </a:solidFill>
                <a:latin typeface="Open Sans"/>
              </a:rPr>
              <a:t>ATM</a:t>
            </a:r>
            <a:endParaRPr kumimoji="0" lang="en-US" sz="1000" b="1" i="0" u="none" strike="noStrike" kern="1200" cap="none" spc="0" normalizeH="0" baseline="0" noProof="0">
              <a:ln>
                <a:noFill/>
              </a:ln>
              <a:solidFill>
                <a:prstClr val="white"/>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id="{C4941B28-28EE-6E68-CF0D-A8FC86AB0B4D}"/>
              </a:ext>
            </a:extLst>
          </p:cNvPr>
          <p:cNvSpPr txBox="1"/>
          <p:nvPr/>
        </p:nvSpPr>
        <p:spPr>
          <a:xfrm>
            <a:off x="8932785" y="5310693"/>
            <a:ext cx="55165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S-3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a:ea typeface="+mn-ea"/>
                <a:cs typeface="+mn-cs"/>
              </a:rPr>
              <a:t>Shelf</a:t>
            </a:r>
          </a:p>
        </p:txBody>
      </p:sp>
    </p:spTree>
    <p:extLst>
      <p:ext uri="{BB962C8B-B14F-4D97-AF65-F5344CB8AC3E}">
        <p14:creationId xmlns:p14="http://schemas.microsoft.com/office/powerpoint/2010/main" val="3548412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aphic 4">
            <a:extLst>
              <a:ext uri="{FF2B5EF4-FFF2-40B4-BE49-F238E27FC236}">
                <a16:creationId xmlns:a16="http://schemas.microsoft.com/office/drawing/2014/main" id="{FAD1267D-EDFD-4F9E-8388-0D1976289C26}"/>
              </a:ext>
            </a:extLst>
          </p:cNvPr>
          <p:cNvGrpSpPr>
            <a:grpSpLocks noChangeAspect="1"/>
          </p:cNvGrpSpPr>
          <p:nvPr/>
        </p:nvGrpSpPr>
        <p:grpSpPr>
          <a:xfrm>
            <a:off x="4771072" y="2400300"/>
            <a:ext cx="2649855" cy="341259"/>
            <a:chOff x="0" y="3032482"/>
            <a:chExt cx="6109336" cy="786785"/>
          </a:xfrm>
        </p:grpSpPr>
        <p:sp>
          <p:nvSpPr>
            <p:cNvPr id="9" name="Freeform: Shape 8">
              <a:extLst>
                <a:ext uri="{FF2B5EF4-FFF2-40B4-BE49-F238E27FC236}">
                  <a16:creationId xmlns:a16="http://schemas.microsoft.com/office/drawing/2014/main" id="{6412A4CD-57CB-479A-B82D-2A943AEAC1E4}"/>
                </a:ext>
              </a:extLst>
            </p:cNvPr>
            <p:cNvSpPr/>
            <p:nvPr/>
          </p:nvSpPr>
          <p:spPr>
            <a:xfrm>
              <a:off x="3196630" y="3033297"/>
              <a:ext cx="922060" cy="784578"/>
            </a:xfrm>
            <a:custGeom>
              <a:avLst/>
              <a:gdLst>
                <a:gd name="connsiteX0" fmla="*/ 856005 w 922060"/>
                <a:gd name="connsiteY0" fmla="*/ 725146 h 784578"/>
                <a:gd name="connsiteX1" fmla="*/ 692951 w 922060"/>
                <a:gd name="connsiteY1" fmla="*/ 784531 h 784578"/>
                <a:gd name="connsiteX2" fmla="*/ 229173 w 922060"/>
                <a:gd name="connsiteY2" fmla="*/ 784531 h 784578"/>
                <a:gd name="connsiteX3" fmla="*/ 67509 w 922060"/>
                <a:gd name="connsiteY3" fmla="*/ 725146 h 784578"/>
                <a:gd name="connsiteX4" fmla="*/ 64 w 922060"/>
                <a:gd name="connsiteY4" fmla="*/ 572838 h 784578"/>
                <a:gd name="connsiteX5" fmla="*/ 64 w 922060"/>
                <a:gd name="connsiteY5" fmla="*/ 535132 h 784578"/>
                <a:gd name="connsiteX6" fmla="*/ 70196 w 922060"/>
                <a:gd name="connsiteY6" fmla="*/ 385512 h 784578"/>
                <a:gd name="connsiteX7" fmla="*/ 229173 w 922060"/>
                <a:gd name="connsiteY7" fmla="*/ 323440 h 784578"/>
                <a:gd name="connsiteX8" fmla="*/ 524431 w 922060"/>
                <a:gd name="connsiteY8" fmla="*/ 323440 h 784578"/>
                <a:gd name="connsiteX9" fmla="*/ 524431 w 922060"/>
                <a:gd name="connsiteY9" fmla="*/ 463611 h 784578"/>
                <a:gd name="connsiteX10" fmla="*/ 229173 w 922060"/>
                <a:gd name="connsiteY10" fmla="*/ 463611 h 784578"/>
                <a:gd name="connsiteX11" fmla="*/ 173587 w 922060"/>
                <a:gd name="connsiteY11" fmla="*/ 483900 h 784578"/>
                <a:gd name="connsiteX12" fmla="*/ 148017 w 922060"/>
                <a:gd name="connsiteY12" fmla="*/ 535132 h 784578"/>
                <a:gd name="connsiteX13" fmla="*/ 148017 w 922060"/>
                <a:gd name="connsiteY13" fmla="*/ 572838 h 784578"/>
                <a:gd name="connsiteX14" fmla="*/ 228803 w 922060"/>
                <a:gd name="connsiteY14" fmla="*/ 642970 h 784578"/>
                <a:gd name="connsiteX15" fmla="*/ 692580 w 922060"/>
                <a:gd name="connsiteY15" fmla="*/ 642970 h 784578"/>
                <a:gd name="connsiteX16" fmla="*/ 774756 w 922060"/>
                <a:gd name="connsiteY16" fmla="*/ 572838 h 784578"/>
                <a:gd name="connsiteX17" fmla="*/ 774756 w 922060"/>
                <a:gd name="connsiteY17" fmla="*/ 211525 h 784578"/>
                <a:gd name="connsiteX18" fmla="*/ 750020 w 922060"/>
                <a:gd name="connsiteY18" fmla="*/ 161775 h 784578"/>
                <a:gd name="connsiteX19" fmla="*/ 693415 w 922060"/>
                <a:gd name="connsiteY19" fmla="*/ 140189 h 784578"/>
                <a:gd name="connsiteX20" fmla="*/ 13590 w 922060"/>
                <a:gd name="connsiteY20" fmla="*/ 140189 h 784578"/>
                <a:gd name="connsiteX21" fmla="*/ 13590 w 922060"/>
                <a:gd name="connsiteY21" fmla="*/ 18 h 784578"/>
                <a:gd name="connsiteX22" fmla="*/ 692951 w 922060"/>
                <a:gd name="connsiteY22" fmla="*/ 18 h 784578"/>
                <a:gd name="connsiteX23" fmla="*/ 851929 w 922060"/>
                <a:gd name="connsiteY23" fmla="*/ 62090 h 784578"/>
                <a:gd name="connsiteX24" fmla="*/ 922061 w 922060"/>
                <a:gd name="connsiteY24" fmla="*/ 211618 h 784578"/>
                <a:gd name="connsiteX25" fmla="*/ 922061 w 922060"/>
                <a:gd name="connsiteY25" fmla="*/ 572931 h 784578"/>
                <a:gd name="connsiteX26" fmla="*/ 856005 w 922060"/>
                <a:gd name="connsiteY26" fmla="*/ 725146 h 7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2060" h="784578">
                  <a:moveTo>
                    <a:pt x="856005" y="725146"/>
                  </a:moveTo>
                  <a:cubicBezTo>
                    <a:pt x="810915" y="764510"/>
                    <a:pt x="752790" y="785680"/>
                    <a:pt x="692951" y="784531"/>
                  </a:cubicBezTo>
                  <a:lnTo>
                    <a:pt x="229173" y="784531"/>
                  </a:lnTo>
                  <a:cubicBezTo>
                    <a:pt x="169742" y="785726"/>
                    <a:pt x="112034" y="764529"/>
                    <a:pt x="67509" y="725146"/>
                  </a:cubicBezTo>
                  <a:cubicBezTo>
                    <a:pt x="23327" y="687050"/>
                    <a:pt x="-1428" y="631149"/>
                    <a:pt x="64" y="572838"/>
                  </a:cubicBezTo>
                  <a:lnTo>
                    <a:pt x="64" y="535132"/>
                  </a:lnTo>
                  <a:cubicBezTo>
                    <a:pt x="-779" y="477134"/>
                    <a:pt x="25078" y="421964"/>
                    <a:pt x="70196" y="385512"/>
                  </a:cubicBezTo>
                  <a:cubicBezTo>
                    <a:pt x="113359" y="345339"/>
                    <a:pt x="170214" y="323141"/>
                    <a:pt x="229173" y="323440"/>
                  </a:cubicBezTo>
                  <a:lnTo>
                    <a:pt x="524431" y="323440"/>
                  </a:lnTo>
                  <a:lnTo>
                    <a:pt x="524431" y="463611"/>
                  </a:lnTo>
                  <a:lnTo>
                    <a:pt x="229173" y="463611"/>
                  </a:lnTo>
                  <a:cubicBezTo>
                    <a:pt x="208857" y="463740"/>
                    <a:pt x="189207" y="470910"/>
                    <a:pt x="173587" y="483900"/>
                  </a:cubicBezTo>
                  <a:cubicBezTo>
                    <a:pt x="157467" y="495990"/>
                    <a:pt x="147989" y="514982"/>
                    <a:pt x="148017" y="535132"/>
                  </a:cubicBezTo>
                  <a:lnTo>
                    <a:pt x="148017" y="572838"/>
                  </a:lnTo>
                  <a:cubicBezTo>
                    <a:pt x="148017" y="620087"/>
                    <a:pt x="174976" y="642970"/>
                    <a:pt x="228803" y="642970"/>
                  </a:cubicBezTo>
                  <a:lnTo>
                    <a:pt x="692580" y="642970"/>
                  </a:lnTo>
                  <a:cubicBezTo>
                    <a:pt x="748167" y="642970"/>
                    <a:pt x="774756" y="620087"/>
                    <a:pt x="774756" y="572838"/>
                  </a:cubicBezTo>
                  <a:lnTo>
                    <a:pt x="774756" y="211525"/>
                  </a:lnTo>
                  <a:cubicBezTo>
                    <a:pt x="774654" y="192009"/>
                    <a:pt x="765520" y="173640"/>
                    <a:pt x="750020" y="161775"/>
                  </a:cubicBezTo>
                  <a:cubicBezTo>
                    <a:pt x="734391" y="147965"/>
                    <a:pt x="714278" y="140295"/>
                    <a:pt x="693415" y="140189"/>
                  </a:cubicBezTo>
                  <a:lnTo>
                    <a:pt x="13590" y="140189"/>
                  </a:lnTo>
                  <a:lnTo>
                    <a:pt x="13590" y="18"/>
                  </a:lnTo>
                  <a:lnTo>
                    <a:pt x="692951" y="18"/>
                  </a:lnTo>
                  <a:cubicBezTo>
                    <a:pt x="751994" y="-731"/>
                    <a:pt x="809016" y="21531"/>
                    <a:pt x="851929" y="62090"/>
                  </a:cubicBezTo>
                  <a:cubicBezTo>
                    <a:pt x="899178" y="103873"/>
                    <a:pt x="922061" y="153715"/>
                    <a:pt x="922061" y="211618"/>
                  </a:cubicBezTo>
                  <a:lnTo>
                    <a:pt x="922061" y="572931"/>
                  </a:lnTo>
                  <a:cubicBezTo>
                    <a:pt x="922061" y="634910"/>
                    <a:pt x="900474" y="686050"/>
                    <a:pt x="856005" y="725146"/>
                  </a:cubicBez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0" name="Freeform: Shape 9">
              <a:extLst>
                <a:ext uri="{FF2B5EF4-FFF2-40B4-BE49-F238E27FC236}">
                  <a16:creationId xmlns:a16="http://schemas.microsoft.com/office/drawing/2014/main" id="{71B78D1E-7F7E-4A09-B5D1-3BA71887867B}"/>
                </a:ext>
              </a:extLst>
            </p:cNvPr>
            <p:cNvSpPr/>
            <p:nvPr/>
          </p:nvSpPr>
          <p:spPr>
            <a:xfrm>
              <a:off x="4179836" y="3033315"/>
              <a:ext cx="952662" cy="784512"/>
            </a:xfrm>
            <a:custGeom>
              <a:avLst/>
              <a:gdLst>
                <a:gd name="connsiteX0" fmla="*/ 804431 w 952662"/>
                <a:gd name="connsiteY0" fmla="*/ 572820 h 784512"/>
                <a:gd name="connsiteX1" fmla="*/ 575322 w 952662"/>
                <a:gd name="connsiteY1" fmla="*/ 784512 h 784512"/>
                <a:gd name="connsiteX2" fmla="*/ 376136 w 952662"/>
                <a:gd name="connsiteY2" fmla="*/ 784512 h 784512"/>
                <a:gd name="connsiteX3" fmla="*/ 147027 w 952662"/>
                <a:gd name="connsiteY3" fmla="*/ 572820 h 784512"/>
                <a:gd name="connsiteX4" fmla="*/ 0 w 952662"/>
                <a:gd name="connsiteY4" fmla="*/ 0 h 784512"/>
                <a:gd name="connsiteX5" fmla="*/ 157495 w 952662"/>
                <a:gd name="connsiteY5" fmla="*/ 0 h 784512"/>
                <a:gd name="connsiteX6" fmla="*/ 299056 w 952662"/>
                <a:gd name="connsiteY6" fmla="*/ 545861 h 784512"/>
                <a:gd name="connsiteX7" fmla="*/ 397444 w 952662"/>
                <a:gd name="connsiteY7" fmla="*/ 642952 h 784512"/>
                <a:gd name="connsiteX8" fmla="*/ 554291 w 952662"/>
                <a:gd name="connsiteY8" fmla="*/ 642952 h 784512"/>
                <a:gd name="connsiteX9" fmla="*/ 655366 w 952662"/>
                <a:gd name="connsiteY9" fmla="*/ 545861 h 784512"/>
                <a:gd name="connsiteX10" fmla="*/ 795167 w 952662"/>
                <a:gd name="connsiteY10" fmla="*/ 0 h 784512"/>
                <a:gd name="connsiteX11" fmla="*/ 952662 w 952662"/>
                <a:gd name="connsiteY11" fmla="*/ 0 h 78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662" h="784512">
                  <a:moveTo>
                    <a:pt x="804431" y="572820"/>
                  </a:moveTo>
                  <a:cubicBezTo>
                    <a:pt x="768115" y="714381"/>
                    <a:pt x="692609" y="784512"/>
                    <a:pt x="575322" y="784512"/>
                  </a:cubicBezTo>
                  <a:lnTo>
                    <a:pt x="376136" y="784512"/>
                  </a:lnTo>
                  <a:cubicBezTo>
                    <a:pt x="258848" y="784512"/>
                    <a:pt x="183436" y="714381"/>
                    <a:pt x="147027" y="572820"/>
                  </a:cubicBezTo>
                  <a:lnTo>
                    <a:pt x="0" y="0"/>
                  </a:lnTo>
                  <a:lnTo>
                    <a:pt x="157495" y="0"/>
                  </a:lnTo>
                  <a:lnTo>
                    <a:pt x="299056" y="545861"/>
                  </a:lnTo>
                  <a:cubicBezTo>
                    <a:pt x="315176" y="610712"/>
                    <a:pt x="348898" y="642952"/>
                    <a:pt x="397444" y="642952"/>
                  </a:cubicBezTo>
                  <a:lnTo>
                    <a:pt x="554291" y="642952"/>
                  </a:lnTo>
                  <a:cubicBezTo>
                    <a:pt x="604041" y="642952"/>
                    <a:pt x="639153" y="610619"/>
                    <a:pt x="655366" y="545861"/>
                  </a:cubicBezTo>
                  <a:lnTo>
                    <a:pt x="795167" y="0"/>
                  </a:lnTo>
                  <a:lnTo>
                    <a:pt x="952662" y="0"/>
                  </a:ln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1" name="Freeform: Shape 10">
              <a:extLst>
                <a:ext uri="{FF2B5EF4-FFF2-40B4-BE49-F238E27FC236}">
                  <a16:creationId xmlns:a16="http://schemas.microsoft.com/office/drawing/2014/main" id="{C2E19CAC-9315-4FED-A560-58D38950FFBA}"/>
                </a:ext>
              </a:extLst>
            </p:cNvPr>
            <p:cNvSpPr/>
            <p:nvPr/>
          </p:nvSpPr>
          <p:spPr>
            <a:xfrm>
              <a:off x="5185774" y="3033266"/>
              <a:ext cx="923562" cy="783173"/>
            </a:xfrm>
            <a:custGeom>
              <a:avLst/>
              <a:gdLst>
                <a:gd name="connsiteX0" fmla="*/ 853342 w 923562"/>
                <a:gd name="connsiteY0" fmla="*/ 399069 h 783173"/>
                <a:gd name="connsiteX1" fmla="*/ 694365 w 923562"/>
                <a:gd name="connsiteY1" fmla="*/ 460955 h 783173"/>
                <a:gd name="connsiteX2" fmla="*/ 397903 w 923562"/>
                <a:gd name="connsiteY2" fmla="*/ 460955 h 783173"/>
                <a:gd name="connsiteX3" fmla="*/ 397903 w 923562"/>
                <a:gd name="connsiteY3" fmla="*/ 319487 h 783173"/>
                <a:gd name="connsiteX4" fmla="*/ 694365 w 923562"/>
                <a:gd name="connsiteY4" fmla="*/ 319487 h 783173"/>
                <a:gd name="connsiteX5" fmla="*/ 748284 w 923562"/>
                <a:gd name="connsiteY5" fmla="*/ 299291 h 783173"/>
                <a:gd name="connsiteX6" fmla="*/ 775243 w 923562"/>
                <a:gd name="connsiteY6" fmla="*/ 249448 h 783173"/>
                <a:gd name="connsiteX7" fmla="*/ 775243 w 923562"/>
                <a:gd name="connsiteY7" fmla="*/ 211649 h 783173"/>
                <a:gd name="connsiteX8" fmla="*/ 694365 w 923562"/>
                <a:gd name="connsiteY8" fmla="*/ 140220 h 783173"/>
                <a:gd name="connsiteX9" fmla="*/ 229290 w 923562"/>
                <a:gd name="connsiteY9" fmla="*/ 140220 h 783173"/>
                <a:gd name="connsiteX10" fmla="*/ 148411 w 923562"/>
                <a:gd name="connsiteY10" fmla="*/ 211649 h 783173"/>
                <a:gd name="connsiteX11" fmla="*/ 148411 w 923562"/>
                <a:gd name="connsiteY11" fmla="*/ 571573 h 783173"/>
                <a:gd name="connsiteX12" fmla="*/ 174073 w 923562"/>
                <a:gd name="connsiteY12" fmla="*/ 621415 h 783173"/>
                <a:gd name="connsiteX13" fmla="*/ 229660 w 923562"/>
                <a:gd name="connsiteY13" fmla="*/ 643001 h 783173"/>
                <a:gd name="connsiteX14" fmla="*/ 910226 w 923562"/>
                <a:gd name="connsiteY14" fmla="*/ 643001 h 783173"/>
                <a:gd name="connsiteX15" fmla="*/ 910226 w 923562"/>
                <a:gd name="connsiteY15" fmla="*/ 783172 h 783173"/>
                <a:gd name="connsiteX16" fmla="*/ 229290 w 923562"/>
                <a:gd name="connsiteY16" fmla="*/ 783172 h 783173"/>
                <a:gd name="connsiteX17" fmla="*/ 70219 w 923562"/>
                <a:gd name="connsiteY17" fmla="*/ 722490 h 783173"/>
                <a:gd name="connsiteX18" fmla="*/ 88 w 923562"/>
                <a:gd name="connsiteY18" fmla="*/ 571573 h 783173"/>
                <a:gd name="connsiteX19" fmla="*/ 88 w 923562"/>
                <a:gd name="connsiteY19" fmla="*/ 211649 h 783173"/>
                <a:gd name="connsiteX20" fmla="*/ 67625 w 923562"/>
                <a:gd name="connsiteY20" fmla="*/ 59342 h 783173"/>
                <a:gd name="connsiteX21" fmla="*/ 229290 w 923562"/>
                <a:gd name="connsiteY21" fmla="*/ 50 h 783173"/>
                <a:gd name="connsiteX22" fmla="*/ 694365 w 923562"/>
                <a:gd name="connsiteY22" fmla="*/ 50 h 783173"/>
                <a:gd name="connsiteX23" fmla="*/ 856121 w 923562"/>
                <a:gd name="connsiteY23" fmla="*/ 58045 h 783173"/>
                <a:gd name="connsiteX24" fmla="*/ 923474 w 923562"/>
                <a:gd name="connsiteY24" fmla="*/ 211649 h 783173"/>
                <a:gd name="connsiteX25" fmla="*/ 923474 w 923562"/>
                <a:gd name="connsiteY25" fmla="*/ 249448 h 783173"/>
                <a:gd name="connsiteX26" fmla="*/ 853342 w 923562"/>
                <a:gd name="connsiteY26" fmla="*/ 399069 h 7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3562" h="783173">
                  <a:moveTo>
                    <a:pt x="853342" y="399069"/>
                  </a:moveTo>
                  <a:cubicBezTo>
                    <a:pt x="810114" y="439110"/>
                    <a:pt x="753286" y="461230"/>
                    <a:pt x="694365" y="460955"/>
                  </a:cubicBezTo>
                  <a:lnTo>
                    <a:pt x="397903" y="460955"/>
                  </a:lnTo>
                  <a:lnTo>
                    <a:pt x="397903" y="319487"/>
                  </a:lnTo>
                  <a:lnTo>
                    <a:pt x="694365" y="319487"/>
                  </a:lnTo>
                  <a:cubicBezTo>
                    <a:pt x="714098" y="319012"/>
                    <a:pt x="733090" y="311897"/>
                    <a:pt x="748284" y="299291"/>
                  </a:cubicBezTo>
                  <a:cubicBezTo>
                    <a:pt x="765793" y="284468"/>
                    <a:pt x="775243" y="268255"/>
                    <a:pt x="775243" y="249448"/>
                  </a:cubicBezTo>
                  <a:lnTo>
                    <a:pt x="775243" y="211649"/>
                  </a:lnTo>
                  <a:cubicBezTo>
                    <a:pt x="775243" y="164586"/>
                    <a:pt x="748284" y="140220"/>
                    <a:pt x="694365" y="140220"/>
                  </a:cubicBezTo>
                  <a:lnTo>
                    <a:pt x="229290" y="140220"/>
                  </a:lnTo>
                  <a:cubicBezTo>
                    <a:pt x="175371" y="140220"/>
                    <a:pt x="148411" y="164586"/>
                    <a:pt x="148411" y="211649"/>
                  </a:cubicBezTo>
                  <a:lnTo>
                    <a:pt x="148411" y="571573"/>
                  </a:lnTo>
                  <a:cubicBezTo>
                    <a:pt x="148143" y="591417"/>
                    <a:pt x="157759" y="610103"/>
                    <a:pt x="174073" y="621415"/>
                  </a:cubicBezTo>
                  <a:cubicBezTo>
                    <a:pt x="189258" y="635303"/>
                    <a:pt x="209084" y="643001"/>
                    <a:pt x="229660" y="643001"/>
                  </a:cubicBezTo>
                  <a:lnTo>
                    <a:pt x="910226" y="643001"/>
                  </a:lnTo>
                  <a:lnTo>
                    <a:pt x="910226" y="783172"/>
                  </a:lnTo>
                  <a:lnTo>
                    <a:pt x="229290" y="783172"/>
                  </a:lnTo>
                  <a:cubicBezTo>
                    <a:pt x="170581" y="783330"/>
                    <a:pt x="113901" y="761707"/>
                    <a:pt x="70219" y="722490"/>
                  </a:cubicBezTo>
                  <a:cubicBezTo>
                    <a:pt x="25296" y="685321"/>
                    <a:pt x="-478" y="629874"/>
                    <a:pt x="88" y="571573"/>
                  </a:cubicBezTo>
                  <a:lnTo>
                    <a:pt x="88" y="211649"/>
                  </a:lnTo>
                  <a:cubicBezTo>
                    <a:pt x="-1673" y="153263"/>
                    <a:pt x="23175" y="97236"/>
                    <a:pt x="67625" y="59342"/>
                  </a:cubicBezTo>
                  <a:cubicBezTo>
                    <a:pt x="112168" y="19999"/>
                    <a:pt x="169868" y="-1165"/>
                    <a:pt x="229290" y="50"/>
                  </a:cubicBezTo>
                  <a:lnTo>
                    <a:pt x="694365" y="50"/>
                  </a:lnTo>
                  <a:cubicBezTo>
                    <a:pt x="753546" y="-956"/>
                    <a:pt x="811060" y="19665"/>
                    <a:pt x="856121" y="58045"/>
                  </a:cubicBezTo>
                  <a:cubicBezTo>
                    <a:pt x="900517" y="96525"/>
                    <a:pt x="925243" y="152928"/>
                    <a:pt x="923474" y="211649"/>
                  </a:cubicBezTo>
                  <a:lnTo>
                    <a:pt x="923474" y="249448"/>
                  </a:lnTo>
                  <a:cubicBezTo>
                    <a:pt x="923474" y="307721"/>
                    <a:pt x="900961" y="357193"/>
                    <a:pt x="853342" y="399069"/>
                  </a:cubicBez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2" name="Freeform: Shape 11">
              <a:extLst>
                <a:ext uri="{FF2B5EF4-FFF2-40B4-BE49-F238E27FC236}">
                  <a16:creationId xmlns:a16="http://schemas.microsoft.com/office/drawing/2014/main" id="{95B38873-D68D-4FE8-A8CF-7DC2AFA8BB41}"/>
                </a:ext>
              </a:extLst>
            </p:cNvPr>
            <p:cNvSpPr/>
            <p:nvPr/>
          </p:nvSpPr>
          <p:spPr>
            <a:xfrm>
              <a:off x="1110806" y="3330889"/>
              <a:ext cx="187141" cy="187141"/>
            </a:xfrm>
            <a:custGeom>
              <a:avLst/>
              <a:gdLst>
                <a:gd name="connsiteX0" fmla="*/ 187142 w 187141"/>
                <a:gd name="connsiteY0" fmla="*/ 93478 h 187141"/>
                <a:gd name="connsiteX1" fmla="*/ 93663 w 187141"/>
                <a:gd name="connsiteY1" fmla="*/ 187142 h 187141"/>
                <a:gd name="connsiteX2" fmla="*/ 0 w 187141"/>
                <a:gd name="connsiteY2" fmla="*/ 93663 h 187141"/>
                <a:gd name="connsiteX3" fmla="*/ 93478 w 187141"/>
                <a:gd name="connsiteY3" fmla="*/ 0 h 187141"/>
                <a:gd name="connsiteX4" fmla="*/ 93571 w 187141"/>
                <a:gd name="connsiteY4" fmla="*/ 0 h 187141"/>
                <a:gd name="connsiteX5" fmla="*/ 93571 w 187141"/>
                <a:gd name="connsiteY5" fmla="*/ 0 h 187141"/>
                <a:gd name="connsiteX6" fmla="*/ 187142 w 187141"/>
                <a:gd name="connsiteY6" fmla="*/ 93386 h 187141"/>
                <a:gd name="connsiteX7" fmla="*/ 187142 w 187141"/>
                <a:gd name="connsiteY7" fmla="*/ 93478 h 18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41" h="187141">
                  <a:moveTo>
                    <a:pt x="187142" y="93478"/>
                  </a:moveTo>
                  <a:cubicBezTo>
                    <a:pt x="187197" y="145156"/>
                    <a:pt x="145341" y="187091"/>
                    <a:pt x="93663" y="187142"/>
                  </a:cubicBezTo>
                  <a:cubicBezTo>
                    <a:pt x="41986" y="187193"/>
                    <a:pt x="56" y="145341"/>
                    <a:pt x="0" y="93663"/>
                  </a:cubicBezTo>
                  <a:cubicBezTo>
                    <a:pt x="-56" y="41986"/>
                    <a:pt x="41801" y="51"/>
                    <a:pt x="93478" y="0"/>
                  </a:cubicBezTo>
                  <a:cubicBezTo>
                    <a:pt x="93506" y="0"/>
                    <a:pt x="93543" y="0"/>
                    <a:pt x="93571" y="0"/>
                  </a:cubicBezTo>
                  <a:lnTo>
                    <a:pt x="93571" y="0"/>
                  </a:lnTo>
                  <a:cubicBezTo>
                    <a:pt x="145202" y="-51"/>
                    <a:pt x="187086" y="41759"/>
                    <a:pt x="187142" y="93386"/>
                  </a:cubicBezTo>
                  <a:cubicBezTo>
                    <a:pt x="187142" y="93416"/>
                    <a:pt x="187142" y="93448"/>
                    <a:pt x="187142" y="93478"/>
                  </a:cubicBez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3" name="Freeform: Shape 12">
              <a:extLst>
                <a:ext uri="{FF2B5EF4-FFF2-40B4-BE49-F238E27FC236}">
                  <a16:creationId xmlns:a16="http://schemas.microsoft.com/office/drawing/2014/main" id="{C4B58A81-3C61-43E2-A423-2F64FF9AEFB3}"/>
                </a:ext>
              </a:extLst>
            </p:cNvPr>
            <p:cNvSpPr/>
            <p:nvPr/>
          </p:nvSpPr>
          <p:spPr>
            <a:xfrm>
              <a:off x="1110806" y="3032482"/>
              <a:ext cx="187141" cy="187141"/>
            </a:xfrm>
            <a:custGeom>
              <a:avLst/>
              <a:gdLst>
                <a:gd name="connsiteX0" fmla="*/ 187142 w 187141"/>
                <a:gd name="connsiteY0" fmla="*/ 93478 h 187141"/>
                <a:gd name="connsiteX1" fmla="*/ 93663 w 187141"/>
                <a:gd name="connsiteY1" fmla="*/ 187142 h 187141"/>
                <a:gd name="connsiteX2" fmla="*/ 0 w 187141"/>
                <a:gd name="connsiteY2" fmla="*/ 93664 h 187141"/>
                <a:gd name="connsiteX3" fmla="*/ 93478 w 187141"/>
                <a:gd name="connsiteY3" fmla="*/ 0 h 187141"/>
                <a:gd name="connsiteX4" fmla="*/ 93571 w 187141"/>
                <a:gd name="connsiteY4" fmla="*/ 0 h 187141"/>
                <a:gd name="connsiteX5" fmla="*/ 93571 w 187141"/>
                <a:gd name="connsiteY5" fmla="*/ 0 h 187141"/>
                <a:gd name="connsiteX6" fmla="*/ 187142 w 187141"/>
                <a:gd name="connsiteY6" fmla="*/ 93386 h 18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41" h="187141">
                  <a:moveTo>
                    <a:pt x="187142" y="93478"/>
                  </a:moveTo>
                  <a:cubicBezTo>
                    <a:pt x="187197" y="145156"/>
                    <a:pt x="145341" y="187091"/>
                    <a:pt x="93663" y="187142"/>
                  </a:cubicBezTo>
                  <a:cubicBezTo>
                    <a:pt x="41986" y="187193"/>
                    <a:pt x="56" y="145341"/>
                    <a:pt x="0" y="93664"/>
                  </a:cubicBezTo>
                  <a:cubicBezTo>
                    <a:pt x="-56" y="41986"/>
                    <a:pt x="41801" y="51"/>
                    <a:pt x="93478" y="0"/>
                  </a:cubicBezTo>
                  <a:cubicBezTo>
                    <a:pt x="93506" y="0"/>
                    <a:pt x="93543" y="0"/>
                    <a:pt x="93571" y="0"/>
                  </a:cubicBezTo>
                  <a:lnTo>
                    <a:pt x="93571" y="0"/>
                  </a:lnTo>
                  <a:cubicBezTo>
                    <a:pt x="145202" y="-51"/>
                    <a:pt x="187086" y="41759"/>
                    <a:pt x="187142" y="93386"/>
                  </a:cubicBez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4" name="Freeform: Shape 13">
              <a:extLst>
                <a:ext uri="{FF2B5EF4-FFF2-40B4-BE49-F238E27FC236}">
                  <a16:creationId xmlns:a16="http://schemas.microsoft.com/office/drawing/2014/main" id="{8C79BE49-305B-44B1-B8A8-650D550B6BA2}"/>
                </a:ext>
              </a:extLst>
            </p:cNvPr>
            <p:cNvSpPr/>
            <p:nvPr/>
          </p:nvSpPr>
          <p:spPr>
            <a:xfrm>
              <a:off x="1421720" y="3629482"/>
              <a:ext cx="187141" cy="187141"/>
            </a:xfrm>
            <a:custGeom>
              <a:avLst/>
              <a:gdLst>
                <a:gd name="connsiteX0" fmla="*/ 187142 w 187141"/>
                <a:gd name="connsiteY0" fmla="*/ 93478 h 187141"/>
                <a:gd name="connsiteX1" fmla="*/ 93664 w 187141"/>
                <a:gd name="connsiteY1" fmla="*/ 187142 h 187141"/>
                <a:gd name="connsiteX2" fmla="*/ 0 w 187141"/>
                <a:gd name="connsiteY2" fmla="*/ 93663 h 187141"/>
                <a:gd name="connsiteX3" fmla="*/ 93478 w 187141"/>
                <a:gd name="connsiteY3" fmla="*/ 0 h 187141"/>
                <a:gd name="connsiteX4" fmla="*/ 93478 w 187141"/>
                <a:gd name="connsiteY4" fmla="*/ 0 h 187141"/>
                <a:gd name="connsiteX5" fmla="*/ 187142 w 187141"/>
                <a:gd name="connsiteY5" fmla="*/ 93478 h 18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41" h="187141">
                  <a:moveTo>
                    <a:pt x="187142" y="93478"/>
                  </a:moveTo>
                  <a:cubicBezTo>
                    <a:pt x="187197" y="145155"/>
                    <a:pt x="145340" y="187086"/>
                    <a:pt x="93664" y="187142"/>
                  </a:cubicBezTo>
                  <a:cubicBezTo>
                    <a:pt x="41986" y="187197"/>
                    <a:pt x="56" y="145341"/>
                    <a:pt x="0" y="93663"/>
                  </a:cubicBezTo>
                  <a:cubicBezTo>
                    <a:pt x="-56" y="41986"/>
                    <a:pt x="41801" y="56"/>
                    <a:pt x="93478" y="0"/>
                  </a:cubicBezTo>
                  <a:lnTo>
                    <a:pt x="93478" y="0"/>
                  </a:lnTo>
                  <a:cubicBezTo>
                    <a:pt x="145137" y="0"/>
                    <a:pt x="187040" y="41820"/>
                    <a:pt x="187142" y="93478"/>
                  </a:cubicBez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5" name="Freeform: Shape 14">
              <a:extLst>
                <a:ext uri="{FF2B5EF4-FFF2-40B4-BE49-F238E27FC236}">
                  <a16:creationId xmlns:a16="http://schemas.microsoft.com/office/drawing/2014/main" id="{922AB7D7-09E7-4DD7-B157-707142C361DF}"/>
                </a:ext>
              </a:extLst>
            </p:cNvPr>
            <p:cNvSpPr/>
            <p:nvPr/>
          </p:nvSpPr>
          <p:spPr>
            <a:xfrm>
              <a:off x="1421720" y="3330796"/>
              <a:ext cx="187141" cy="187141"/>
            </a:xfrm>
            <a:custGeom>
              <a:avLst/>
              <a:gdLst>
                <a:gd name="connsiteX0" fmla="*/ 187142 w 187141"/>
                <a:gd name="connsiteY0" fmla="*/ 93571 h 187141"/>
                <a:gd name="connsiteX1" fmla="*/ 93571 w 187141"/>
                <a:gd name="connsiteY1" fmla="*/ 187142 h 187141"/>
                <a:gd name="connsiteX2" fmla="*/ 0 w 187141"/>
                <a:gd name="connsiteY2" fmla="*/ 93571 h 187141"/>
                <a:gd name="connsiteX3" fmla="*/ 93571 w 187141"/>
                <a:gd name="connsiteY3" fmla="*/ 0 h 187141"/>
                <a:gd name="connsiteX4" fmla="*/ 187142 w 187141"/>
                <a:gd name="connsiteY4" fmla="*/ 93571 h 18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41" h="187141">
                  <a:moveTo>
                    <a:pt x="187142" y="93571"/>
                  </a:moveTo>
                  <a:cubicBezTo>
                    <a:pt x="187142" y="145249"/>
                    <a:pt x="145248" y="187142"/>
                    <a:pt x="93571" y="187142"/>
                  </a:cubicBezTo>
                  <a:cubicBezTo>
                    <a:pt x="41894" y="187142"/>
                    <a:pt x="0" y="145249"/>
                    <a:pt x="0" y="93571"/>
                  </a:cubicBezTo>
                  <a:cubicBezTo>
                    <a:pt x="0" y="41893"/>
                    <a:pt x="41894" y="0"/>
                    <a:pt x="93571" y="0"/>
                  </a:cubicBezTo>
                  <a:cubicBezTo>
                    <a:pt x="145248" y="0"/>
                    <a:pt x="187142" y="41893"/>
                    <a:pt x="187142" y="93571"/>
                  </a:cubicBezTo>
                  <a:close/>
                </a:path>
              </a:pathLst>
            </a:custGeom>
            <a:solidFill>
              <a:srgbClr val="2A7DE1"/>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6" name="Freeform: Shape 15">
              <a:extLst>
                <a:ext uri="{FF2B5EF4-FFF2-40B4-BE49-F238E27FC236}">
                  <a16:creationId xmlns:a16="http://schemas.microsoft.com/office/drawing/2014/main" id="{5D9DE8AB-0FAF-41B1-A3FE-E6B46C0C1897}"/>
                </a:ext>
              </a:extLst>
            </p:cNvPr>
            <p:cNvSpPr/>
            <p:nvPr/>
          </p:nvSpPr>
          <p:spPr>
            <a:xfrm>
              <a:off x="1690945" y="3033315"/>
              <a:ext cx="1411344" cy="781269"/>
            </a:xfrm>
            <a:custGeom>
              <a:avLst/>
              <a:gdLst>
                <a:gd name="connsiteX0" fmla="*/ 1255146 w 1411344"/>
                <a:gd name="connsiteY0" fmla="*/ 0 h 781269"/>
                <a:gd name="connsiteX1" fmla="*/ 1115531 w 1411344"/>
                <a:gd name="connsiteY1" fmla="*/ 543637 h 781269"/>
                <a:gd name="connsiteX2" fmla="*/ 1014826 w 1411344"/>
                <a:gd name="connsiteY2" fmla="*/ 640358 h 781269"/>
                <a:gd name="connsiteX3" fmla="*/ 954978 w 1411344"/>
                <a:gd name="connsiteY3" fmla="*/ 640358 h 781269"/>
                <a:gd name="connsiteX4" fmla="*/ 853996 w 1411344"/>
                <a:gd name="connsiteY4" fmla="*/ 543544 h 781269"/>
                <a:gd name="connsiteX5" fmla="*/ 852421 w 1411344"/>
                <a:gd name="connsiteY5" fmla="*/ 539468 h 781269"/>
                <a:gd name="connsiteX6" fmla="*/ 705209 w 1411344"/>
                <a:gd name="connsiteY6" fmla="*/ 429685 h 781269"/>
                <a:gd name="connsiteX7" fmla="*/ 556978 w 1411344"/>
                <a:gd name="connsiteY7" fmla="*/ 544008 h 781269"/>
                <a:gd name="connsiteX8" fmla="*/ 456366 w 1411344"/>
                <a:gd name="connsiteY8" fmla="*/ 640358 h 781269"/>
                <a:gd name="connsiteX9" fmla="*/ 396518 w 1411344"/>
                <a:gd name="connsiteY9" fmla="*/ 640358 h 781269"/>
                <a:gd name="connsiteX10" fmla="*/ 298500 w 1411344"/>
                <a:gd name="connsiteY10" fmla="*/ 543637 h 781269"/>
                <a:gd name="connsiteX11" fmla="*/ 157495 w 1411344"/>
                <a:gd name="connsiteY11" fmla="*/ 0 h 781269"/>
                <a:gd name="connsiteX12" fmla="*/ 0 w 1411344"/>
                <a:gd name="connsiteY12" fmla="*/ 0 h 781269"/>
                <a:gd name="connsiteX13" fmla="*/ 146285 w 1411344"/>
                <a:gd name="connsiteY13" fmla="*/ 570504 h 781269"/>
                <a:gd name="connsiteX14" fmla="*/ 374469 w 1411344"/>
                <a:gd name="connsiteY14" fmla="*/ 781270 h 781269"/>
                <a:gd name="connsiteX15" fmla="*/ 476933 w 1411344"/>
                <a:gd name="connsiteY15" fmla="*/ 781270 h 781269"/>
                <a:gd name="connsiteX16" fmla="*/ 701225 w 1411344"/>
                <a:gd name="connsiteY16" fmla="*/ 585049 h 781269"/>
                <a:gd name="connsiteX17" fmla="*/ 704468 w 1411344"/>
                <a:gd name="connsiteY17" fmla="*/ 571616 h 781269"/>
                <a:gd name="connsiteX18" fmla="*/ 932744 w 1411344"/>
                <a:gd name="connsiteY18" fmla="*/ 781270 h 781269"/>
                <a:gd name="connsiteX19" fmla="*/ 1035486 w 1411344"/>
                <a:gd name="connsiteY19" fmla="*/ 781270 h 781269"/>
                <a:gd name="connsiteX20" fmla="*/ 1263669 w 1411344"/>
                <a:gd name="connsiteY20" fmla="*/ 570504 h 781269"/>
                <a:gd name="connsiteX21" fmla="*/ 1411344 w 1411344"/>
                <a:gd name="connsiteY21" fmla="*/ 0 h 78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344" h="781269">
                  <a:moveTo>
                    <a:pt x="1255146" y="0"/>
                  </a:moveTo>
                  <a:lnTo>
                    <a:pt x="1115531" y="543637"/>
                  </a:lnTo>
                  <a:cubicBezTo>
                    <a:pt x="1099318" y="608488"/>
                    <a:pt x="1064484" y="640358"/>
                    <a:pt x="1014826" y="640358"/>
                  </a:cubicBezTo>
                  <a:lnTo>
                    <a:pt x="954978" y="640358"/>
                  </a:lnTo>
                  <a:cubicBezTo>
                    <a:pt x="906618" y="640358"/>
                    <a:pt x="869004" y="605894"/>
                    <a:pt x="853996" y="543544"/>
                  </a:cubicBezTo>
                  <a:lnTo>
                    <a:pt x="852421" y="539468"/>
                  </a:lnTo>
                  <a:cubicBezTo>
                    <a:pt x="814807" y="419030"/>
                    <a:pt x="705209" y="429685"/>
                    <a:pt x="705209" y="429685"/>
                  </a:cubicBezTo>
                  <a:cubicBezTo>
                    <a:pt x="594036" y="431167"/>
                    <a:pt x="556978" y="544008"/>
                    <a:pt x="556978" y="544008"/>
                  </a:cubicBezTo>
                  <a:cubicBezTo>
                    <a:pt x="540858" y="608859"/>
                    <a:pt x="505931" y="640358"/>
                    <a:pt x="456366" y="640358"/>
                  </a:cubicBezTo>
                  <a:lnTo>
                    <a:pt x="396518" y="640358"/>
                  </a:lnTo>
                  <a:cubicBezTo>
                    <a:pt x="348250" y="640358"/>
                    <a:pt x="314620" y="608118"/>
                    <a:pt x="298500" y="543637"/>
                  </a:cubicBezTo>
                  <a:lnTo>
                    <a:pt x="157495" y="0"/>
                  </a:lnTo>
                  <a:lnTo>
                    <a:pt x="0" y="0"/>
                  </a:lnTo>
                  <a:lnTo>
                    <a:pt x="146285" y="570504"/>
                  </a:lnTo>
                  <a:cubicBezTo>
                    <a:pt x="182602" y="711509"/>
                    <a:pt x="257459" y="781270"/>
                    <a:pt x="374469" y="781270"/>
                  </a:cubicBezTo>
                  <a:lnTo>
                    <a:pt x="476933" y="781270"/>
                  </a:lnTo>
                  <a:cubicBezTo>
                    <a:pt x="589681" y="781270"/>
                    <a:pt x="663612" y="716419"/>
                    <a:pt x="701225" y="585049"/>
                  </a:cubicBezTo>
                  <a:lnTo>
                    <a:pt x="704468" y="571616"/>
                  </a:lnTo>
                  <a:cubicBezTo>
                    <a:pt x="740877" y="711416"/>
                    <a:pt x="816382" y="781270"/>
                    <a:pt x="932744" y="781270"/>
                  </a:cubicBezTo>
                  <a:lnTo>
                    <a:pt x="1035486" y="781270"/>
                  </a:lnTo>
                  <a:cubicBezTo>
                    <a:pt x="1152218" y="781270"/>
                    <a:pt x="1227445" y="711509"/>
                    <a:pt x="1263669" y="570504"/>
                  </a:cubicBezTo>
                  <a:lnTo>
                    <a:pt x="1411344" y="0"/>
                  </a:ln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7" name="Freeform: Shape 16">
              <a:extLst>
                <a:ext uri="{FF2B5EF4-FFF2-40B4-BE49-F238E27FC236}">
                  <a16:creationId xmlns:a16="http://schemas.microsoft.com/office/drawing/2014/main" id="{D781D6D4-9339-463D-881C-837DF2071E82}"/>
                </a:ext>
              </a:extLst>
            </p:cNvPr>
            <p:cNvSpPr/>
            <p:nvPr/>
          </p:nvSpPr>
          <p:spPr>
            <a:xfrm>
              <a:off x="0" y="3032573"/>
              <a:ext cx="948866" cy="786694"/>
            </a:xfrm>
            <a:custGeom>
              <a:avLst/>
              <a:gdLst>
                <a:gd name="connsiteX0" fmla="*/ 883457 w 948866"/>
                <a:gd name="connsiteY0" fmla="*/ 727167 h 786694"/>
                <a:gd name="connsiteX1" fmla="*/ 721978 w 948866"/>
                <a:gd name="connsiteY1" fmla="*/ 786645 h 786694"/>
                <a:gd name="connsiteX2" fmla="*/ 0 w 948866"/>
                <a:gd name="connsiteY2" fmla="*/ 786645 h 786694"/>
                <a:gd name="connsiteX3" fmla="*/ 0 w 948866"/>
                <a:gd name="connsiteY3" fmla="*/ 1 h 786694"/>
                <a:gd name="connsiteX4" fmla="*/ 721978 w 948866"/>
                <a:gd name="connsiteY4" fmla="*/ 1 h 786694"/>
                <a:gd name="connsiteX5" fmla="*/ 879473 w 948866"/>
                <a:gd name="connsiteY5" fmla="*/ 62258 h 786694"/>
                <a:gd name="connsiteX6" fmla="*/ 948864 w 948866"/>
                <a:gd name="connsiteY6" fmla="*/ 212250 h 786694"/>
                <a:gd name="connsiteX7" fmla="*/ 948864 w 948866"/>
                <a:gd name="connsiteY7" fmla="*/ 574489 h 786694"/>
                <a:gd name="connsiteX8" fmla="*/ 883457 w 948866"/>
                <a:gd name="connsiteY8" fmla="*/ 727167 h 786694"/>
                <a:gd name="connsiteX9" fmla="*/ 802115 w 948866"/>
                <a:gd name="connsiteY9" fmla="*/ 212250 h 786694"/>
                <a:gd name="connsiteX10" fmla="*/ 776730 w 948866"/>
                <a:gd name="connsiteY10" fmla="*/ 162314 h 786694"/>
                <a:gd name="connsiteX11" fmla="*/ 721978 w 948866"/>
                <a:gd name="connsiteY11" fmla="*/ 140636 h 786694"/>
                <a:gd name="connsiteX12" fmla="*/ 145452 w 948866"/>
                <a:gd name="connsiteY12" fmla="*/ 140636 h 786694"/>
                <a:gd name="connsiteX13" fmla="*/ 145452 w 948866"/>
                <a:gd name="connsiteY13" fmla="*/ 644806 h 786694"/>
                <a:gd name="connsiteX14" fmla="*/ 721978 w 948866"/>
                <a:gd name="connsiteY14" fmla="*/ 644806 h 786694"/>
                <a:gd name="connsiteX15" fmla="*/ 802115 w 948866"/>
                <a:gd name="connsiteY15" fmla="*/ 574489 h 7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8866" h="786694">
                  <a:moveTo>
                    <a:pt x="883457" y="727167"/>
                  </a:moveTo>
                  <a:cubicBezTo>
                    <a:pt x="839046" y="766634"/>
                    <a:pt x="781375" y="787868"/>
                    <a:pt x="721978" y="786645"/>
                  </a:cubicBezTo>
                  <a:lnTo>
                    <a:pt x="0" y="786645"/>
                  </a:lnTo>
                  <a:lnTo>
                    <a:pt x="0" y="1"/>
                  </a:lnTo>
                  <a:lnTo>
                    <a:pt x="721978" y="1"/>
                  </a:lnTo>
                  <a:cubicBezTo>
                    <a:pt x="780517" y="-208"/>
                    <a:pt x="836899" y="22080"/>
                    <a:pt x="879473" y="62258"/>
                  </a:cubicBezTo>
                  <a:cubicBezTo>
                    <a:pt x="923744" y="99459"/>
                    <a:pt x="949169" y="154425"/>
                    <a:pt x="948864" y="212250"/>
                  </a:cubicBezTo>
                  <a:lnTo>
                    <a:pt x="948864" y="574489"/>
                  </a:lnTo>
                  <a:cubicBezTo>
                    <a:pt x="948864" y="636746"/>
                    <a:pt x="927463" y="688256"/>
                    <a:pt x="883457" y="727167"/>
                  </a:cubicBezTo>
                  <a:close/>
                  <a:moveTo>
                    <a:pt x="802115" y="212250"/>
                  </a:moveTo>
                  <a:cubicBezTo>
                    <a:pt x="801827" y="192576"/>
                    <a:pt x="792456" y="174141"/>
                    <a:pt x="776730" y="162314"/>
                  </a:cubicBezTo>
                  <a:cubicBezTo>
                    <a:pt x="761868" y="148441"/>
                    <a:pt x="742309" y="140698"/>
                    <a:pt x="721978" y="140636"/>
                  </a:cubicBezTo>
                  <a:lnTo>
                    <a:pt x="145452" y="140636"/>
                  </a:lnTo>
                  <a:lnTo>
                    <a:pt x="145452" y="644806"/>
                  </a:lnTo>
                  <a:lnTo>
                    <a:pt x="721978" y="644806"/>
                  </a:lnTo>
                  <a:cubicBezTo>
                    <a:pt x="775341" y="644806"/>
                    <a:pt x="802115" y="621830"/>
                    <a:pt x="802115" y="574489"/>
                  </a:cubicBezTo>
                  <a:close/>
                </a:path>
              </a:pathLst>
            </a:custGeom>
            <a:solidFill>
              <a:srgbClr val="FFFFFF"/>
            </a:solidFill>
            <a:ln w="9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grpSp>
      <p:sp>
        <p:nvSpPr>
          <p:cNvPr id="2" name="TextBox 1">
            <a:extLst>
              <a:ext uri="{FF2B5EF4-FFF2-40B4-BE49-F238E27FC236}">
                <a16:creationId xmlns:a16="http://schemas.microsoft.com/office/drawing/2014/main" id="{408E4ED0-5E66-40D4-8BB7-F37D2B0442C7}"/>
              </a:ext>
            </a:extLst>
          </p:cNvPr>
          <p:cNvSpPr txBox="1"/>
          <p:nvPr/>
        </p:nvSpPr>
        <p:spPr>
          <a:xfrm>
            <a:off x="2726615" y="3213556"/>
            <a:ext cx="673876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gradFill flip="none" rotWithShape="1">
                    <a:gsLst>
                      <a:gs pos="0">
                        <a:srgbClr val="17BEBB"/>
                      </a:gs>
                      <a:gs pos="45000">
                        <a:srgbClr val="2A7DE1"/>
                      </a:gs>
                    </a:gsLst>
                    <a:lin ang="0" scaled="1"/>
                    <a:tileRect/>
                  </a:gradFill>
                </a:ln>
                <a:noFill/>
                <a:effectLst/>
                <a:uLnTx/>
                <a:uFillTx/>
                <a:latin typeface="Open Sans" panose="020B0606030504020204" pitchFamily="34" charset="0"/>
                <a:ea typeface="Open Sans" panose="020B0606030504020204" pitchFamily="34" charset="0"/>
                <a:cs typeface="Open Sans" panose="020B0606030504020204" pitchFamily="34" charset="0"/>
              </a:rPr>
              <a:t>COMMERCIAL</a:t>
            </a:r>
            <a:r>
              <a:rPr kumimoji="0" lang="en-US" sz="2800" b="1"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QUANTUM</a:t>
            </a:r>
            <a:r>
              <a:rPr kumimoji="0" lang="en-US" sz="2800" b="1"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a:ln w="12700">
                  <a:gradFill flip="none" rotWithShape="1">
                    <a:gsLst>
                      <a:gs pos="65000">
                        <a:srgbClr val="2A7DE1"/>
                      </a:gs>
                      <a:gs pos="85000">
                        <a:srgbClr val="F37820"/>
                      </a:gs>
                    </a:gsLst>
                    <a:lin ang="0" scaled="0"/>
                    <a:tileRect/>
                  </a:gradFill>
                </a:ln>
                <a:noFill/>
                <a:effectLst/>
                <a:uLnTx/>
                <a:uFillTx/>
                <a:latin typeface="Open Sans" panose="020B0606030504020204" pitchFamily="34" charset="0"/>
                <a:ea typeface="Open Sans" panose="020B0606030504020204" pitchFamily="34" charset="0"/>
                <a:cs typeface="Open Sans" panose="020B0606030504020204" pitchFamily="34" charset="0"/>
              </a:rPr>
              <a:t>COMPUTING</a:t>
            </a:r>
          </a:p>
        </p:txBody>
      </p:sp>
    </p:spTree>
    <p:custDataLst>
      <p:tags r:id="rId1"/>
    </p:custDataLst>
    <p:extLst>
      <p:ext uri="{BB962C8B-B14F-4D97-AF65-F5344CB8AC3E}">
        <p14:creationId xmlns:p14="http://schemas.microsoft.com/office/powerpoint/2010/main" val="234959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9481DAD-4C16-DEE0-DE78-502E19944F3F}"/>
              </a:ext>
            </a:extLst>
          </p:cNvPr>
          <p:cNvSpPr txBox="1">
            <a:spLocks/>
          </p:cNvSpPr>
          <p:nvPr/>
        </p:nvSpPr>
        <p:spPr>
          <a:xfrm>
            <a:off x="594395" y="267166"/>
            <a:ext cx="5937972" cy="430887"/>
          </a:xfrm>
          <a:prstGeom prst="rect">
            <a:avLst/>
          </a:prstGeom>
        </p:spPr>
        <p:txBody>
          <a:bodyPr wrap="none" lIns="0" tIns="0" rIns="0" bIns="0" anchor="t" anchorCtr="0">
            <a:spAutoFit/>
          </a:bodyPr>
          <a:lstStyle>
            <a:lvl1pPr algn="ctr" defTabSz="914400" rtl="0" eaLnBrk="1" latinLnBrk="0" hangingPunct="1">
              <a:lnSpc>
                <a:spcPct val="90000"/>
              </a:lnSpc>
              <a:spcBef>
                <a:spcPct val="0"/>
              </a:spcBef>
              <a:buNone/>
              <a:defRPr sz="28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algn="l">
              <a:lnSpc>
                <a:spcPct val="100000"/>
              </a:lnSpc>
            </a:pPr>
            <a:r>
              <a:rPr lang="en-US" b="1" dirty="0">
                <a:solidFill>
                  <a:schemeClr val="bg1"/>
                </a:solidFill>
              </a:rPr>
              <a:t>FORWARD-LOOKING STATEMENTS</a:t>
            </a:r>
          </a:p>
        </p:txBody>
      </p:sp>
      <p:sp>
        <p:nvSpPr>
          <p:cNvPr id="9" name="Title 1">
            <a:extLst>
              <a:ext uri="{FF2B5EF4-FFF2-40B4-BE49-F238E27FC236}">
                <a16:creationId xmlns:a16="http://schemas.microsoft.com/office/drawing/2014/main" id="{17581E65-5E13-775E-CA24-8690BBA47923}"/>
              </a:ext>
            </a:extLst>
          </p:cNvPr>
          <p:cNvSpPr>
            <a:spLocks noGrp="1"/>
          </p:cNvSpPr>
          <p:nvPr>
            <p:ph type="title"/>
          </p:nvPr>
        </p:nvSpPr>
        <p:spPr>
          <a:xfrm>
            <a:off x="609600" y="1553633"/>
            <a:ext cx="10972800" cy="1745093"/>
          </a:xfrm>
          <a:prstGeom prst="rect">
            <a:avLst/>
          </a:prstGeom>
        </p:spPr>
        <p:txBody>
          <a:bodyPr anchor="t"/>
          <a:lstStyle/>
          <a:p>
            <a:pPr algn="just">
              <a:spcBef>
                <a:spcPts val="0"/>
              </a:spcBef>
              <a:spcAft>
                <a:spcPts val="1200"/>
              </a:spcAft>
            </a:pPr>
            <a:r>
              <a:rPr lang="en-US" sz="1400" b="0" spc="0">
                <a:effectLst/>
                <a:latin typeface="+mn-lt"/>
                <a:ea typeface="Calibri" panose="020F0502020204030204" pitchFamily="34" charset="0"/>
                <a:cs typeface="Open Sans"/>
              </a:rPr>
              <a:t>Certain statements in this presentation are forward-looking, as defined in the Private Securities Litigation Reform Act of 1995. These statements involve risks, uncertainties, and other factors that may cause actual results to differ materially from the information expressed or implied by these forward-looking statements and may not be indicative of future results. These forward-looking statements are subject to a number of risks and uncertainties, including, among others, various factors beyond management’s control, including the risks set forth under the heading “Risk Factors” discussed under the caption “Item 1A. Risk Factors” in Part I of our most recent Annual Report on Form 10-K or any updates discussed under the caption “Item 1A. Risk Factors” in Part II of our Quarterly Reports on Form 10-Q and in our other filings with the SEC. Undue reliance should not be placed on the forward-looking statements in this presentation in making an investment decision, which are based on information available to us on the date hereof. We undertake no duty to update this information unless required by law.</a:t>
            </a:r>
          </a:p>
        </p:txBody>
      </p:sp>
    </p:spTree>
    <p:extLst>
      <p:ext uri="{BB962C8B-B14F-4D97-AF65-F5344CB8AC3E}">
        <p14:creationId xmlns:p14="http://schemas.microsoft.com/office/powerpoint/2010/main" val="8689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57">
            <a:extLst>
              <a:ext uri="{FF2B5EF4-FFF2-40B4-BE49-F238E27FC236}">
                <a16:creationId xmlns:a16="http://schemas.microsoft.com/office/drawing/2014/main" id="{CD39B3E8-09CC-2F99-C783-3DEB5D40613D}"/>
              </a:ext>
            </a:extLst>
          </p:cNvPr>
          <p:cNvSpPr>
            <a:spLocks noGrp="1"/>
          </p:cNvSpPr>
          <p:nvPr>
            <p:ph type="title"/>
          </p:nvPr>
        </p:nvSpPr>
        <p:spPr>
          <a:xfrm>
            <a:off x="581333" y="53443"/>
            <a:ext cx="5237668" cy="861774"/>
          </a:xfrm>
          <a:prstGeom prst="rect">
            <a:avLst/>
          </a:prstGeom>
        </p:spPr>
        <p:txBody>
          <a:bodyPr/>
          <a:lstStyle/>
          <a:p>
            <a:pPr marL="0" marR="0" lvl="0" indent="0" defTabSz="914400" rtl="0" eaLnBrk="1" fontAlgn="auto" latinLnBrk="0" hangingPunct="1">
              <a:lnSpc>
                <a:spcPct val="100000"/>
              </a:lnSpc>
              <a:spcBef>
                <a:spcPct val="0"/>
              </a:spcBef>
              <a:spcAft>
                <a:spcPts val="0"/>
              </a:spcAft>
              <a:tabLst/>
              <a:defRPr/>
            </a:pPr>
            <a:r>
              <a:rPr kumimoji="0" lang="en-US" sz="2800" u="none" strike="noStrike" kern="1200" cap="none" spc="0" normalizeH="0" baseline="0" noProof="0" dirty="0">
                <a:ln>
                  <a:noFill/>
                </a:ln>
                <a:solidFill>
                  <a:schemeClr val="bg1"/>
                </a:solidFill>
                <a:effectLst/>
                <a:uLnTx/>
                <a:uFillTx/>
              </a:rPr>
              <a:t>D-WAVE AT A GLANCE</a:t>
            </a:r>
          </a:p>
        </p:txBody>
      </p:sp>
      <p:sp>
        <p:nvSpPr>
          <p:cNvPr id="2" name="Rectangle 1">
            <a:extLst>
              <a:ext uri="{FF2B5EF4-FFF2-40B4-BE49-F238E27FC236}">
                <a16:creationId xmlns:a16="http://schemas.microsoft.com/office/drawing/2014/main" id="{1270B3CC-8A07-057C-35FC-D9D9AD4BAF96}"/>
              </a:ext>
            </a:extLst>
          </p:cNvPr>
          <p:cNvSpPr/>
          <p:nvPr/>
        </p:nvSpPr>
        <p:spPr>
          <a:xfrm>
            <a:off x="4319421" y="3557584"/>
            <a:ext cx="7692494" cy="1367686"/>
          </a:xfrm>
          <a:prstGeom prst="rect">
            <a:avLst/>
          </a:prstGeom>
          <a:solidFill>
            <a:schemeClr val="tx1">
              <a:alpha val="4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 name="Rectangle 2">
            <a:extLst>
              <a:ext uri="{FF2B5EF4-FFF2-40B4-BE49-F238E27FC236}">
                <a16:creationId xmlns:a16="http://schemas.microsoft.com/office/drawing/2014/main" id="{4B4FFA78-7821-E18C-0B2D-3D6B7078123E}"/>
              </a:ext>
            </a:extLst>
          </p:cNvPr>
          <p:cNvSpPr/>
          <p:nvPr/>
        </p:nvSpPr>
        <p:spPr>
          <a:xfrm>
            <a:off x="4309481" y="3562003"/>
            <a:ext cx="274320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a:ln>
                  <a:noFill/>
                </a:ln>
                <a:solidFill>
                  <a:prstClr val="whit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STRONG CUSTOMER BASE</a:t>
            </a:r>
          </a:p>
        </p:txBody>
      </p:sp>
      <p:sp>
        <p:nvSpPr>
          <p:cNvPr id="9" name="Rectangle 8">
            <a:extLst>
              <a:ext uri="{FF2B5EF4-FFF2-40B4-BE49-F238E27FC236}">
                <a16:creationId xmlns:a16="http://schemas.microsoft.com/office/drawing/2014/main" id="{386D5CB5-6BCE-8D81-9CF4-C74E22F49B97}"/>
              </a:ext>
            </a:extLst>
          </p:cNvPr>
          <p:cNvSpPr/>
          <p:nvPr/>
        </p:nvSpPr>
        <p:spPr>
          <a:xfrm>
            <a:off x="4309482" y="5060191"/>
            <a:ext cx="7692494" cy="1155509"/>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id="{241534C0-5266-1116-D4B9-FD74614A218D}"/>
              </a:ext>
            </a:extLst>
          </p:cNvPr>
          <p:cNvSpPr/>
          <p:nvPr/>
        </p:nvSpPr>
        <p:spPr>
          <a:xfrm>
            <a:off x="4309482" y="1105287"/>
            <a:ext cx="7692494" cy="2346993"/>
          </a:xfrm>
          <a:prstGeom prst="rect">
            <a:avLst/>
          </a:prstGeom>
          <a:solidFill>
            <a:schemeClr val="tx1">
              <a:alpha val="4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5" name="Rectangle 14">
            <a:extLst>
              <a:ext uri="{FF2B5EF4-FFF2-40B4-BE49-F238E27FC236}">
                <a16:creationId xmlns:a16="http://schemas.microsoft.com/office/drawing/2014/main" id="{4E0C27BB-5A43-583B-0F25-C091D6BF376A}"/>
              </a:ext>
            </a:extLst>
          </p:cNvPr>
          <p:cNvSpPr/>
          <p:nvPr/>
        </p:nvSpPr>
        <p:spPr>
          <a:xfrm>
            <a:off x="4309481" y="1105288"/>
            <a:ext cx="27432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a:ln>
                  <a:noFill/>
                </a:ln>
                <a:solidFill>
                  <a:prstClr val="whit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MARKET LEADER</a:t>
            </a:r>
          </a:p>
        </p:txBody>
      </p:sp>
      <p:sp>
        <p:nvSpPr>
          <p:cNvPr id="17" name="Rectangle 16">
            <a:extLst>
              <a:ext uri="{FF2B5EF4-FFF2-40B4-BE49-F238E27FC236}">
                <a16:creationId xmlns:a16="http://schemas.microsoft.com/office/drawing/2014/main" id="{DCF282E3-A0D3-2CFC-5847-1CEF23B79BC0}"/>
              </a:ext>
            </a:extLst>
          </p:cNvPr>
          <p:cNvSpPr/>
          <p:nvPr/>
        </p:nvSpPr>
        <p:spPr>
          <a:xfrm>
            <a:off x="4309480" y="5060191"/>
            <a:ext cx="3432187" cy="289556"/>
          </a:xfrm>
          <a:prstGeom prst="rect">
            <a:avLst/>
          </a:prstGeom>
          <a:solidFill>
            <a:schemeClr val="accent3">
              <a:alpha val="9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a:ln>
                  <a:noFill/>
                </a:ln>
                <a:solidFill>
                  <a:prstClr val="whit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THOUGHT &amp; TECHNICAL LEADERSHIP</a:t>
            </a:r>
          </a:p>
        </p:txBody>
      </p:sp>
      <p:sp>
        <p:nvSpPr>
          <p:cNvPr id="22" name="Rectangle 21">
            <a:extLst>
              <a:ext uri="{FF2B5EF4-FFF2-40B4-BE49-F238E27FC236}">
                <a16:creationId xmlns:a16="http://schemas.microsoft.com/office/drawing/2014/main" id="{D4996804-2137-0AC8-76E9-E4153A5464C5}"/>
              </a:ext>
            </a:extLst>
          </p:cNvPr>
          <p:cNvSpPr/>
          <p:nvPr/>
        </p:nvSpPr>
        <p:spPr>
          <a:xfrm>
            <a:off x="8578285" y="5428420"/>
            <a:ext cx="1501310" cy="711398"/>
          </a:xfrm>
          <a:prstGeom prst="rect">
            <a:avLst/>
          </a:prstGeom>
        </p:spPr>
        <p:txBody>
          <a:bodyPr wrap="square" lIns="0" tIns="0" rIns="0" bIns="0" anchor="ctr">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43 PhDs</a:t>
            </a:r>
          </a:p>
        </p:txBody>
      </p:sp>
      <p:sp>
        <p:nvSpPr>
          <p:cNvPr id="23" name="Rectangle 22">
            <a:extLst>
              <a:ext uri="{FF2B5EF4-FFF2-40B4-BE49-F238E27FC236}">
                <a16:creationId xmlns:a16="http://schemas.microsoft.com/office/drawing/2014/main" id="{E7CB2522-4F8D-F297-52BA-FA5ACB200D0A}"/>
              </a:ext>
            </a:extLst>
          </p:cNvPr>
          <p:cNvSpPr/>
          <p:nvPr/>
        </p:nvSpPr>
        <p:spPr>
          <a:xfrm>
            <a:off x="6620762" y="5441745"/>
            <a:ext cx="1954225" cy="711398"/>
          </a:xfrm>
          <a:prstGeom prst="rect">
            <a:avLst/>
          </a:prstGeom>
        </p:spPr>
        <p:txBody>
          <a:bodyPr wrap="square" lIns="0" tIns="0" rIns="0" bIns="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Open Sans Semibold"/>
                <a:ea typeface="Open Sans Semibold"/>
                <a:cs typeface="Open Sans Semibold"/>
              </a:rPr>
              <a:t>240</a:t>
            </a:r>
            <a:r>
              <a:rPr kumimoji="0" lang="en-US" sz="1200" b="1" i="0" u="none" strike="noStrike" kern="1200" cap="none" spc="0" normalizeH="0" baseline="0" noProof="0" dirty="0">
                <a:ln>
                  <a:noFill/>
                </a:ln>
                <a:solidFill>
                  <a:srgbClr val="FFFFFF"/>
                </a:solidFill>
                <a:effectLst/>
                <a:uLnTx/>
                <a:uFillTx/>
                <a:latin typeface="Open Sans Semibold"/>
                <a:ea typeface="Open Sans Semibold"/>
                <a:cs typeface="Open Sans Semibold"/>
              </a:rPr>
              <a:t>+ U.S. granted patents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Open Sans Semibold"/>
                <a:ea typeface="Open Sans Semibold"/>
                <a:cs typeface="Open Sans Semibold"/>
              </a:rPr>
              <a:t>100</a:t>
            </a:r>
            <a:r>
              <a:rPr kumimoji="0" lang="en-US" sz="1200" b="1" i="0" u="none" strike="noStrike" kern="1200" cap="none" spc="0" normalizeH="0" baseline="0" noProof="0" dirty="0">
                <a:ln>
                  <a:noFill/>
                </a:ln>
                <a:solidFill>
                  <a:srgbClr val="FFFFFF"/>
                </a:solidFill>
                <a:effectLst/>
                <a:uLnTx/>
                <a:uFillTx/>
                <a:latin typeface="Open Sans Semibold"/>
                <a:ea typeface="Open Sans Semibold"/>
                <a:cs typeface="Open Sans Semibold"/>
              </a:rPr>
              <a:t>+ Pending worldwide</a:t>
            </a:r>
            <a:endParaRPr lang="en-US" sz="1200" b="1" i="0" u="none" strike="noStrike" kern="1200" cap="none" spc="0" normalizeH="0" baseline="0" noProof="0" dirty="0">
              <a:ln>
                <a:noFill/>
              </a:ln>
              <a:solidFill>
                <a:srgbClr val="FFFFFF"/>
              </a:solidFill>
              <a:effectLst/>
              <a:uLnTx/>
              <a:uFillTx/>
              <a:latin typeface="Open Sans Semibold"/>
              <a:ea typeface="Open Sans Semibold"/>
              <a:cs typeface="Open Sans Semibold"/>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Semibold"/>
                <a:ea typeface="Open Sans Semibold"/>
                <a:cs typeface="Open Sans Semibold"/>
              </a:rPr>
              <a:t>60+% Annealing AND Gate</a:t>
            </a:r>
            <a:endParaRPr lang="en-US" sz="1200" b="1" i="0" u="none" strike="noStrike" kern="1200" cap="none" spc="0" normalizeH="0" baseline="0" noProof="0" dirty="0">
              <a:ln>
                <a:noFill/>
              </a:ln>
              <a:solidFill>
                <a:srgbClr val="FFFFFF"/>
              </a:solidFill>
              <a:effectLst/>
              <a:uLnTx/>
              <a:uFillTx/>
              <a:latin typeface="Open Sans Semibold"/>
              <a:ea typeface="Open Sans Semibold"/>
              <a:cs typeface="Open Sans Semibold"/>
            </a:endParaRPr>
          </a:p>
        </p:txBody>
      </p:sp>
      <p:sp>
        <p:nvSpPr>
          <p:cNvPr id="24" name="Freeform 23">
            <a:extLst>
              <a:ext uri="{FF2B5EF4-FFF2-40B4-BE49-F238E27FC236}">
                <a16:creationId xmlns:a16="http://schemas.microsoft.com/office/drawing/2014/main" id="{794AEFF6-4E44-703C-771F-927CD6F92F8B}"/>
              </a:ext>
            </a:extLst>
          </p:cNvPr>
          <p:cNvSpPr/>
          <p:nvPr/>
        </p:nvSpPr>
        <p:spPr>
          <a:xfrm>
            <a:off x="6472469" y="5487459"/>
            <a:ext cx="0" cy="593320"/>
          </a:xfrm>
          <a:custGeom>
            <a:avLst/>
            <a:gdLst>
              <a:gd name="connsiteX0" fmla="*/ 0 w 0"/>
              <a:gd name="connsiteY0" fmla="*/ 789709 h 789709"/>
              <a:gd name="connsiteX1" fmla="*/ 0 w 0"/>
              <a:gd name="connsiteY1" fmla="*/ 0 h 789709"/>
            </a:gdLst>
            <a:ahLst/>
            <a:cxnLst>
              <a:cxn ang="0">
                <a:pos x="connsiteX0" y="connsiteY0"/>
              </a:cxn>
              <a:cxn ang="0">
                <a:pos x="connsiteX1" y="connsiteY1"/>
              </a:cxn>
            </a:cxnLst>
            <a:rect l="l" t="t" r="r" b="b"/>
            <a:pathLst>
              <a:path h="789709">
                <a:moveTo>
                  <a:pt x="0" y="789709"/>
                </a:moveTo>
                <a:lnTo>
                  <a:pt x="0" y="0"/>
                </a:ln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6" name="Freeform 25">
            <a:extLst>
              <a:ext uri="{FF2B5EF4-FFF2-40B4-BE49-F238E27FC236}">
                <a16:creationId xmlns:a16="http://schemas.microsoft.com/office/drawing/2014/main" id="{42E4AFAC-DCBA-EFE3-D39E-8EE06C8C9F70}"/>
              </a:ext>
            </a:extLst>
          </p:cNvPr>
          <p:cNvSpPr/>
          <p:nvPr/>
        </p:nvSpPr>
        <p:spPr>
          <a:xfrm>
            <a:off x="8766825" y="5487459"/>
            <a:ext cx="0" cy="593320"/>
          </a:xfrm>
          <a:custGeom>
            <a:avLst/>
            <a:gdLst>
              <a:gd name="connsiteX0" fmla="*/ 0 w 0"/>
              <a:gd name="connsiteY0" fmla="*/ 789709 h 789709"/>
              <a:gd name="connsiteX1" fmla="*/ 0 w 0"/>
              <a:gd name="connsiteY1" fmla="*/ 0 h 789709"/>
            </a:gdLst>
            <a:ahLst/>
            <a:cxnLst>
              <a:cxn ang="0">
                <a:pos x="connsiteX0" y="connsiteY0"/>
              </a:cxn>
              <a:cxn ang="0">
                <a:pos x="connsiteX1" y="connsiteY1"/>
              </a:cxn>
            </a:cxnLst>
            <a:rect l="l" t="t" r="r" b="b"/>
            <a:pathLst>
              <a:path h="789709">
                <a:moveTo>
                  <a:pt x="0" y="789709"/>
                </a:moveTo>
                <a:lnTo>
                  <a:pt x="0" y="0"/>
                </a:ln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7" name="Rectangle 26">
            <a:extLst>
              <a:ext uri="{FF2B5EF4-FFF2-40B4-BE49-F238E27FC236}">
                <a16:creationId xmlns:a16="http://schemas.microsoft.com/office/drawing/2014/main" id="{1DC46207-CF52-3DAF-1EB9-087BF3B7B6C8}"/>
              </a:ext>
            </a:extLst>
          </p:cNvPr>
          <p:cNvSpPr/>
          <p:nvPr/>
        </p:nvSpPr>
        <p:spPr>
          <a:xfrm>
            <a:off x="10172527" y="5428420"/>
            <a:ext cx="1657104" cy="711398"/>
          </a:xfrm>
          <a:prstGeom prst="rect">
            <a:avLst/>
          </a:prstGeom>
        </p:spPr>
        <p:txBody>
          <a:bodyPr wrap="square" lIns="0" tIns="0" rIns="0" bIns="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Over 240 scientific papers published</a:t>
            </a:r>
          </a:p>
        </p:txBody>
      </p:sp>
      <p:sp>
        <p:nvSpPr>
          <p:cNvPr id="28" name="Freeform 27">
            <a:extLst>
              <a:ext uri="{FF2B5EF4-FFF2-40B4-BE49-F238E27FC236}">
                <a16:creationId xmlns:a16="http://schemas.microsoft.com/office/drawing/2014/main" id="{24948601-C96D-30CC-8440-44D00CF07142}"/>
              </a:ext>
            </a:extLst>
          </p:cNvPr>
          <p:cNvSpPr/>
          <p:nvPr/>
        </p:nvSpPr>
        <p:spPr>
          <a:xfrm>
            <a:off x="9930243" y="5487459"/>
            <a:ext cx="0" cy="593320"/>
          </a:xfrm>
          <a:custGeom>
            <a:avLst/>
            <a:gdLst>
              <a:gd name="connsiteX0" fmla="*/ 0 w 0"/>
              <a:gd name="connsiteY0" fmla="*/ 789709 h 789709"/>
              <a:gd name="connsiteX1" fmla="*/ 0 w 0"/>
              <a:gd name="connsiteY1" fmla="*/ 0 h 789709"/>
            </a:gdLst>
            <a:ahLst/>
            <a:cxnLst>
              <a:cxn ang="0">
                <a:pos x="connsiteX0" y="connsiteY0"/>
              </a:cxn>
              <a:cxn ang="0">
                <a:pos x="connsiteX1" y="connsiteY1"/>
              </a:cxn>
            </a:cxnLst>
            <a:rect l="l" t="t" r="r" b="b"/>
            <a:pathLst>
              <a:path h="789709">
                <a:moveTo>
                  <a:pt x="0" y="789709"/>
                </a:moveTo>
                <a:lnTo>
                  <a:pt x="0" y="0"/>
                </a:ln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nvGrpSpPr>
          <p:cNvPr id="29" name="Group 28">
            <a:extLst>
              <a:ext uri="{FF2B5EF4-FFF2-40B4-BE49-F238E27FC236}">
                <a16:creationId xmlns:a16="http://schemas.microsoft.com/office/drawing/2014/main" id="{4B7DA12C-4847-F754-925B-08C522A2AF15}"/>
              </a:ext>
            </a:extLst>
          </p:cNvPr>
          <p:cNvGrpSpPr/>
          <p:nvPr/>
        </p:nvGrpSpPr>
        <p:grpSpPr>
          <a:xfrm>
            <a:off x="4400959" y="1508253"/>
            <a:ext cx="7509540" cy="1815382"/>
            <a:chOff x="4432802" y="1552671"/>
            <a:chExt cx="7509540" cy="1815382"/>
          </a:xfrm>
        </p:grpSpPr>
        <p:grpSp>
          <p:nvGrpSpPr>
            <p:cNvPr id="30" name="Group 29">
              <a:extLst>
                <a:ext uri="{FF2B5EF4-FFF2-40B4-BE49-F238E27FC236}">
                  <a16:creationId xmlns:a16="http://schemas.microsoft.com/office/drawing/2014/main" id="{F3769EFA-46AC-0F7B-A448-1006207ABAC5}"/>
                </a:ext>
              </a:extLst>
            </p:cNvPr>
            <p:cNvGrpSpPr/>
            <p:nvPr/>
          </p:nvGrpSpPr>
          <p:grpSpPr>
            <a:xfrm>
              <a:off x="4432802" y="1552671"/>
              <a:ext cx="1815382" cy="1815382"/>
              <a:chOff x="4432802" y="1552671"/>
              <a:chExt cx="1815382" cy="1815382"/>
            </a:xfrm>
          </p:grpSpPr>
          <p:sp>
            <p:nvSpPr>
              <p:cNvPr id="61" name="Rectangle 60">
                <a:extLst>
                  <a:ext uri="{FF2B5EF4-FFF2-40B4-BE49-F238E27FC236}">
                    <a16:creationId xmlns:a16="http://schemas.microsoft.com/office/drawing/2014/main" id="{6FDE02E4-F002-3FA8-E6BD-D118EC9B1727}"/>
                  </a:ext>
                </a:extLst>
              </p:cNvPr>
              <p:cNvSpPr/>
              <p:nvPr/>
            </p:nvSpPr>
            <p:spPr>
              <a:xfrm>
                <a:off x="4432802" y="1552671"/>
                <a:ext cx="1815382" cy="1815382"/>
              </a:xfrm>
              <a:prstGeom prst="rect">
                <a:avLst/>
              </a:prstGeom>
              <a:blipFill dpi="0" rotWithShape="1">
                <a:blip r:embed="rId4" cstate="email">
                  <a:alphaModFix amt="80000"/>
                  <a:extLst>
                    <a:ext uri="{28A0092B-C50C-407E-A947-70E740481C1C}">
                      <a14:useLocalDpi xmlns:a14="http://schemas.microsoft.com/office/drawing/2010/main"/>
                    </a:ext>
                  </a:extLst>
                </a:blip>
                <a:srcRect/>
                <a:stretch>
                  <a:fillRect/>
                </a:stretch>
              </a:bli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grpSp>
            <p:nvGrpSpPr>
              <p:cNvPr id="63" name="Group 62">
                <a:extLst>
                  <a:ext uri="{FF2B5EF4-FFF2-40B4-BE49-F238E27FC236}">
                    <a16:creationId xmlns:a16="http://schemas.microsoft.com/office/drawing/2014/main" id="{F0998D93-68AA-B730-6181-7BE032FCDFF9}"/>
                  </a:ext>
                </a:extLst>
              </p:cNvPr>
              <p:cNvGrpSpPr>
                <a:grpSpLocks noChangeAspect="1"/>
              </p:cNvGrpSpPr>
              <p:nvPr/>
            </p:nvGrpSpPr>
            <p:grpSpPr>
              <a:xfrm>
                <a:off x="4598156" y="2148340"/>
                <a:ext cx="1487340" cy="306585"/>
                <a:chOff x="4752932" y="6130461"/>
                <a:chExt cx="2623726" cy="540830"/>
              </a:xfrm>
              <a:solidFill>
                <a:schemeClr val="bg1"/>
              </a:solidFill>
            </p:grpSpPr>
            <p:sp>
              <p:nvSpPr>
                <p:cNvPr id="65" name="Freeform: Shape 92">
                  <a:extLst>
                    <a:ext uri="{FF2B5EF4-FFF2-40B4-BE49-F238E27FC236}">
                      <a16:creationId xmlns:a16="http://schemas.microsoft.com/office/drawing/2014/main" id="{F43324A6-B17B-F995-6832-6F8A2C125DC9}"/>
                    </a:ext>
                  </a:extLst>
                </p:cNvPr>
                <p:cNvSpPr/>
                <p:nvPr/>
              </p:nvSpPr>
              <p:spPr>
                <a:xfrm>
                  <a:off x="4752932" y="6172348"/>
                  <a:ext cx="459104" cy="459106"/>
                </a:xfrm>
                <a:custGeom>
                  <a:avLst/>
                  <a:gdLst>
                    <a:gd name="connsiteX0" fmla="*/ 229552 w 459104"/>
                    <a:gd name="connsiteY0" fmla="*/ 0 h 459105"/>
                    <a:gd name="connsiteX1" fmla="*/ 459104 w 459104"/>
                    <a:gd name="connsiteY1" fmla="*/ 229553 h 459105"/>
                    <a:gd name="connsiteX2" fmla="*/ 229552 w 459104"/>
                    <a:gd name="connsiteY2" fmla="*/ 459105 h 459105"/>
                    <a:gd name="connsiteX3" fmla="*/ 0 w 459104"/>
                    <a:gd name="connsiteY3" fmla="*/ 229553 h 459105"/>
                    <a:gd name="connsiteX4" fmla="*/ 229552 w 459104"/>
                    <a:gd name="connsiteY4" fmla="*/ 0 h 459105"/>
                    <a:gd name="connsiteX5" fmla="*/ 102958 w 459104"/>
                    <a:gd name="connsiteY5" fmla="*/ 119717 h 459105"/>
                    <a:gd name="connsiteX6" fmla="*/ 102958 w 459104"/>
                    <a:gd name="connsiteY6" fmla="*/ 165087 h 459105"/>
                    <a:gd name="connsiteX7" fmla="*/ 292248 w 459104"/>
                    <a:gd name="connsiteY7" fmla="*/ 165087 h 459105"/>
                    <a:gd name="connsiteX8" fmla="*/ 305101 w 459104"/>
                    <a:gd name="connsiteY8" fmla="*/ 170061 h 459105"/>
                    <a:gd name="connsiteX9" fmla="*/ 310710 w 459104"/>
                    <a:gd name="connsiteY9" fmla="*/ 180678 h 459105"/>
                    <a:gd name="connsiteX10" fmla="*/ 310710 w 459104"/>
                    <a:gd name="connsiteY10" fmla="*/ 207152 h 459105"/>
                    <a:gd name="connsiteX11" fmla="*/ 166923 w 459104"/>
                    <a:gd name="connsiteY11" fmla="*/ 207152 h 459105"/>
                    <a:gd name="connsiteX12" fmla="*/ 121453 w 459104"/>
                    <a:gd name="connsiteY12" fmla="*/ 224845 h 459105"/>
                    <a:gd name="connsiteX13" fmla="*/ 101188 w 459104"/>
                    <a:gd name="connsiteY13" fmla="*/ 268245 h 459105"/>
                    <a:gd name="connsiteX14" fmla="*/ 101188 w 459104"/>
                    <a:gd name="connsiteY14" fmla="*/ 278428 h 459105"/>
                    <a:gd name="connsiteX15" fmla="*/ 120685 w 459104"/>
                    <a:gd name="connsiteY15" fmla="*/ 322462 h 459105"/>
                    <a:gd name="connsiteX16" fmla="*/ 166923 w 459104"/>
                    <a:gd name="connsiteY16" fmla="*/ 339321 h 459105"/>
                    <a:gd name="connsiteX17" fmla="*/ 357982 w 459104"/>
                    <a:gd name="connsiteY17" fmla="*/ 339321 h 459105"/>
                    <a:gd name="connsiteX18" fmla="*/ 357982 w 459104"/>
                    <a:gd name="connsiteY18" fmla="*/ 180711 h 459105"/>
                    <a:gd name="connsiteX19" fmla="*/ 337785 w 459104"/>
                    <a:gd name="connsiteY19" fmla="*/ 137478 h 459105"/>
                    <a:gd name="connsiteX20" fmla="*/ 292248 w 459104"/>
                    <a:gd name="connsiteY20" fmla="*/ 119717 h 459105"/>
                    <a:gd name="connsiteX21" fmla="*/ 102958 w 459104"/>
                    <a:gd name="connsiteY21" fmla="*/ 119717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104" h="459105">
                      <a:moveTo>
                        <a:pt x="229552" y="0"/>
                      </a:moveTo>
                      <a:cubicBezTo>
                        <a:pt x="356330" y="0"/>
                        <a:pt x="459104" y="102774"/>
                        <a:pt x="459104" y="229553"/>
                      </a:cubicBezTo>
                      <a:cubicBezTo>
                        <a:pt x="459104" y="356331"/>
                        <a:pt x="356330" y="459105"/>
                        <a:pt x="229552" y="459105"/>
                      </a:cubicBezTo>
                      <a:cubicBezTo>
                        <a:pt x="102774" y="459105"/>
                        <a:pt x="0" y="356331"/>
                        <a:pt x="0" y="229553"/>
                      </a:cubicBezTo>
                      <a:cubicBezTo>
                        <a:pt x="0" y="102774"/>
                        <a:pt x="102774" y="0"/>
                        <a:pt x="229552" y="0"/>
                      </a:cubicBezTo>
                      <a:close/>
                      <a:moveTo>
                        <a:pt x="102958" y="119717"/>
                      </a:moveTo>
                      <a:lnTo>
                        <a:pt x="102958" y="165087"/>
                      </a:lnTo>
                      <a:lnTo>
                        <a:pt x="292248" y="165087"/>
                      </a:lnTo>
                      <a:cubicBezTo>
                        <a:pt x="297003" y="165081"/>
                        <a:pt x="301589" y="166855"/>
                        <a:pt x="305101" y="170061"/>
                      </a:cubicBezTo>
                      <a:cubicBezTo>
                        <a:pt x="308546" y="172513"/>
                        <a:pt x="310626" y="176450"/>
                        <a:pt x="310710" y="180678"/>
                      </a:cubicBezTo>
                      <a:lnTo>
                        <a:pt x="310710" y="207152"/>
                      </a:lnTo>
                      <a:lnTo>
                        <a:pt x="166923" y="207152"/>
                      </a:lnTo>
                      <a:cubicBezTo>
                        <a:pt x="150065" y="207042"/>
                        <a:pt x="133802" y="213371"/>
                        <a:pt x="121453" y="224845"/>
                      </a:cubicBezTo>
                      <a:cubicBezTo>
                        <a:pt x="108417" y="235452"/>
                        <a:pt x="100951" y="251441"/>
                        <a:pt x="101188" y="268245"/>
                      </a:cubicBezTo>
                      <a:lnTo>
                        <a:pt x="101188" y="278428"/>
                      </a:lnTo>
                      <a:cubicBezTo>
                        <a:pt x="100782" y="295280"/>
                        <a:pt x="107934" y="311435"/>
                        <a:pt x="120685" y="322462"/>
                      </a:cubicBezTo>
                      <a:cubicBezTo>
                        <a:pt x="133451" y="333659"/>
                        <a:pt x="149945" y="339675"/>
                        <a:pt x="166923" y="339321"/>
                      </a:cubicBezTo>
                      <a:lnTo>
                        <a:pt x="357982" y="339321"/>
                      </a:lnTo>
                      <a:lnTo>
                        <a:pt x="357982" y="180711"/>
                      </a:lnTo>
                      <a:cubicBezTo>
                        <a:pt x="358032" y="164010"/>
                        <a:pt x="350624" y="148158"/>
                        <a:pt x="337785" y="137478"/>
                      </a:cubicBezTo>
                      <a:cubicBezTo>
                        <a:pt x="325496" y="125856"/>
                        <a:pt x="309160" y="119484"/>
                        <a:pt x="292248" y="119717"/>
                      </a:cubicBezTo>
                      <a:lnTo>
                        <a:pt x="102958" y="119717"/>
                      </a:ln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66" name="Freeform: Shape 91">
                  <a:extLst>
                    <a:ext uri="{FF2B5EF4-FFF2-40B4-BE49-F238E27FC236}">
                      <a16:creationId xmlns:a16="http://schemas.microsoft.com/office/drawing/2014/main" id="{95A943CB-2DBA-212C-0C82-C6853CFD6B7B}"/>
                    </a:ext>
                  </a:extLst>
                </p:cNvPr>
                <p:cNvSpPr/>
                <p:nvPr/>
              </p:nvSpPr>
              <p:spPr>
                <a:xfrm>
                  <a:off x="4901691" y="6424902"/>
                  <a:ext cx="161949" cy="40996"/>
                </a:xfrm>
                <a:custGeom>
                  <a:avLst/>
                  <a:gdLst>
                    <a:gd name="connsiteX0" fmla="*/ 18163 w 161950"/>
                    <a:gd name="connsiteY0" fmla="*/ 0 h 40996"/>
                    <a:gd name="connsiteX1" fmla="*/ 161950 w 161950"/>
                    <a:gd name="connsiteY1" fmla="*/ 0 h 40996"/>
                    <a:gd name="connsiteX2" fmla="*/ 161950 w 161950"/>
                    <a:gd name="connsiteY2" fmla="*/ 25773 h 40996"/>
                    <a:gd name="connsiteX3" fmla="*/ 143488 w 161950"/>
                    <a:gd name="connsiteY3" fmla="*/ 40996 h 40996"/>
                    <a:gd name="connsiteX4" fmla="*/ 18163 w 161950"/>
                    <a:gd name="connsiteY4" fmla="*/ 40996 h 40996"/>
                    <a:gd name="connsiteX5" fmla="*/ 135 w 161950"/>
                    <a:gd name="connsiteY5" fmla="*/ 25773 h 40996"/>
                    <a:gd name="connsiteX6" fmla="*/ 1 w 161950"/>
                    <a:gd name="connsiteY6" fmla="*/ 15624 h 40996"/>
                    <a:gd name="connsiteX7" fmla="*/ 5476 w 161950"/>
                    <a:gd name="connsiteY7" fmla="*/ 4740 h 40996"/>
                    <a:gd name="connsiteX8" fmla="*/ 18163 w 161950"/>
                    <a:gd name="connsiteY8" fmla="*/ 0 h 4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50" h="40996">
                      <a:moveTo>
                        <a:pt x="18163" y="0"/>
                      </a:moveTo>
                      <a:lnTo>
                        <a:pt x="161950" y="0"/>
                      </a:lnTo>
                      <a:lnTo>
                        <a:pt x="161950" y="25773"/>
                      </a:lnTo>
                      <a:cubicBezTo>
                        <a:pt x="161950" y="33284"/>
                        <a:pt x="159746" y="40996"/>
                        <a:pt x="143488" y="40996"/>
                      </a:cubicBezTo>
                      <a:lnTo>
                        <a:pt x="18163" y="40996"/>
                      </a:lnTo>
                      <a:cubicBezTo>
                        <a:pt x="2071" y="40996"/>
                        <a:pt x="135" y="32883"/>
                        <a:pt x="135" y="25773"/>
                      </a:cubicBezTo>
                      <a:lnTo>
                        <a:pt x="1" y="15624"/>
                      </a:lnTo>
                      <a:cubicBezTo>
                        <a:pt x="-31" y="11326"/>
                        <a:pt x="2006" y="7276"/>
                        <a:pt x="5476" y="4740"/>
                      </a:cubicBezTo>
                      <a:cubicBezTo>
                        <a:pt x="9027" y="1735"/>
                        <a:pt x="13512" y="59"/>
                        <a:pt x="18163" y="0"/>
                      </a:cubicBez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67" name="Freeform: Shape 83">
                  <a:extLst>
                    <a:ext uri="{FF2B5EF4-FFF2-40B4-BE49-F238E27FC236}">
                      <a16:creationId xmlns:a16="http://schemas.microsoft.com/office/drawing/2014/main" id="{C37BEB1E-FEA7-6B50-6296-00394AA7D808}"/>
                    </a:ext>
                  </a:extLst>
                </p:cNvPr>
                <p:cNvSpPr/>
                <p:nvPr/>
              </p:nvSpPr>
              <p:spPr>
                <a:xfrm>
                  <a:off x="5505719" y="6291363"/>
                  <a:ext cx="267442" cy="219671"/>
                </a:xfrm>
                <a:custGeom>
                  <a:avLst/>
                  <a:gdLst>
                    <a:gd name="connsiteX0" fmla="*/ 178340 w 267443"/>
                    <a:gd name="connsiteY0" fmla="*/ 150331 h 219670"/>
                    <a:gd name="connsiteX1" fmla="*/ 154637 w 267443"/>
                    <a:gd name="connsiteY1" fmla="*/ 173700 h 219670"/>
                    <a:gd name="connsiteX2" fmla="*/ 112372 w 267443"/>
                    <a:gd name="connsiteY2" fmla="*/ 173700 h 219670"/>
                    <a:gd name="connsiteX3" fmla="*/ 89370 w 267443"/>
                    <a:gd name="connsiteY3" fmla="*/ 150331 h 219670"/>
                    <a:gd name="connsiteX4" fmla="*/ 50310 w 267443"/>
                    <a:gd name="connsiteY4" fmla="*/ 100 h 219670"/>
                    <a:gd name="connsiteX5" fmla="*/ 0 w 267443"/>
                    <a:gd name="connsiteY5" fmla="*/ 100 h 219670"/>
                    <a:gd name="connsiteX6" fmla="*/ 40896 w 267443"/>
                    <a:gd name="connsiteY6" fmla="*/ 159579 h 219670"/>
                    <a:gd name="connsiteX7" fmla="*/ 106497 w 267443"/>
                    <a:gd name="connsiteY7" fmla="*/ 219671 h 219670"/>
                    <a:gd name="connsiteX8" fmla="*/ 160580 w 267443"/>
                    <a:gd name="connsiteY8" fmla="*/ 219671 h 219670"/>
                    <a:gd name="connsiteX9" fmla="*/ 226147 w 267443"/>
                    <a:gd name="connsiteY9" fmla="*/ 159579 h 219670"/>
                    <a:gd name="connsiteX10" fmla="*/ 267444 w 267443"/>
                    <a:gd name="connsiteY10" fmla="*/ 0 h 219670"/>
                    <a:gd name="connsiteX11" fmla="*/ 216933 w 267443"/>
                    <a:gd name="connsiteY11" fmla="*/ 0 h 21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443" h="219670">
                      <a:moveTo>
                        <a:pt x="178340" y="150331"/>
                      </a:moveTo>
                      <a:cubicBezTo>
                        <a:pt x="174434" y="165855"/>
                        <a:pt x="166322" y="173700"/>
                        <a:pt x="154637" y="173700"/>
                      </a:cubicBezTo>
                      <a:lnTo>
                        <a:pt x="112372" y="173700"/>
                      </a:lnTo>
                      <a:cubicBezTo>
                        <a:pt x="100988" y="173700"/>
                        <a:pt x="93243" y="165821"/>
                        <a:pt x="89370" y="150331"/>
                      </a:cubicBezTo>
                      <a:lnTo>
                        <a:pt x="50310" y="100"/>
                      </a:lnTo>
                      <a:lnTo>
                        <a:pt x="0" y="100"/>
                      </a:lnTo>
                      <a:lnTo>
                        <a:pt x="40896" y="159579"/>
                      </a:lnTo>
                      <a:cubicBezTo>
                        <a:pt x="51179" y="199406"/>
                        <a:pt x="73246" y="219671"/>
                        <a:pt x="106497" y="219671"/>
                      </a:cubicBezTo>
                      <a:lnTo>
                        <a:pt x="160580" y="219671"/>
                      </a:lnTo>
                      <a:cubicBezTo>
                        <a:pt x="193964" y="219671"/>
                        <a:pt x="215931" y="199640"/>
                        <a:pt x="226147" y="159579"/>
                      </a:cubicBezTo>
                      <a:lnTo>
                        <a:pt x="267444" y="0"/>
                      </a:lnTo>
                      <a:lnTo>
                        <a:pt x="216933" y="0"/>
                      </a:ln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69" name="Freeform: Shape 84">
                  <a:extLst>
                    <a:ext uri="{FF2B5EF4-FFF2-40B4-BE49-F238E27FC236}">
                      <a16:creationId xmlns:a16="http://schemas.microsoft.com/office/drawing/2014/main" id="{AD5F5632-C1BC-B32F-19E2-4291BC0B83DD}"/>
                    </a:ext>
                  </a:extLst>
                </p:cNvPr>
                <p:cNvSpPr/>
                <p:nvPr/>
              </p:nvSpPr>
              <p:spPr>
                <a:xfrm>
                  <a:off x="6852965" y="6291254"/>
                  <a:ext cx="237051" cy="380037"/>
                </a:xfrm>
                <a:custGeom>
                  <a:avLst/>
                  <a:gdLst>
                    <a:gd name="connsiteX0" fmla="*/ 19517 w 237051"/>
                    <a:gd name="connsiteY0" fmla="*/ 16973 h 380036"/>
                    <a:gd name="connsiteX1" fmla="*/ 20 w 237051"/>
                    <a:gd name="connsiteY1" fmla="*/ 61007 h 380036"/>
                    <a:gd name="connsiteX2" fmla="*/ 20 w 237051"/>
                    <a:gd name="connsiteY2" fmla="*/ 159292 h 380036"/>
                    <a:gd name="connsiteX3" fmla="*/ 20051 w 237051"/>
                    <a:gd name="connsiteY3" fmla="*/ 202692 h 380036"/>
                    <a:gd name="connsiteX4" fmla="*/ 65554 w 237051"/>
                    <a:gd name="connsiteY4" fmla="*/ 220419 h 380036"/>
                    <a:gd name="connsiteX5" fmla="*/ 189812 w 237051"/>
                    <a:gd name="connsiteY5" fmla="*/ 220419 h 380036"/>
                    <a:gd name="connsiteX6" fmla="*/ 189812 w 237051"/>
                    <a:gd name="connsiteY6" fmla="*/ 319338 h 380036"/>
                    <a:gd name="connsiteX7" fmla="*/ 184236 w 237051"/>
                    <a:gd name="connsiteY7" fmla="*/ 329921 h 380036"/>
                    <a:gd name="connsiteX8" fmla="*/ 171383 w 237051"/>
                    <a:gd name="connsiteY8" fmla="*/ 334895 h 380036"/>
                    <a:gd name="connsiteX9" fmla="*/ 40082 w 237051"/>
                    <a:gd name="connsiteY9" fmla="*/ 334895 h 380036"/>
                    <a:gd name="connsiteX10" fmla="*/ 40082 w 237051"/>
                    <a:gd name="connsiteY10" fmla="*/ 380031 h 380036"/>
                    <a:gd name="connsiteX11" fmla="*/ 171450 w 237051"/>
                    <a:gd name="connsiteY11" fmla="*/ 380031 h 380036"/>
                    <a:gd name="connsiteX12" fmla="*/ 216853 w 237051"/>
                    <a:gd name="connsiteY12" fmla="*/ 362337 h 380036"/>
                    <a:gd name="connsiteX13" fmla="*/ 237051 w 237051"/>
                    <a:gd name="connsiteY13" fmla="*/ 318937 h 380036"/>
                    <a:gd name="connsiteX14" fmla="*/ 237051 w 237051"/>
                    <a:gd name="connsiteY14" fmla="*/ 14 h 380036"/>
                    <a:gd name="connsiteX15" fmla="*/ 65688 w 237051"/>
                    <a:gd name="connsiteY15" fmla="*/ 14 h 380036"/>
                    <a:gd name="connsiteX16" fmla="*/ 19517 w 237051"/>
                    <a:gd name="connsiteY16" fmla="*/ 16973 h 380036"/>
                    <a:gd name="connsiteX17" fmla="*/ 189945 w 237051"/>
                    <a:gd name="connsiteY17" fmla="*/ 61007 h 380036"/>
                    <a:gd name="connsiteX18" fmla="*/ 189945 w 237051"/>
                    <a:gd name="connsiteY18" fmla="*/ 174849 h 380036"/>
                    <a:gd name="connsiteX19" fmla="*/ 65688 w 237051"/>
                    <a:gd name="connsiteY19" fmla="*/ 174849 h 380036"/>
                    <a:gd name="connsiteX20" fmla="*/ 53269 w 237051"/>
                    <a:gd name="connsiteY20" fmla="*/ 170242 h 380036"/>
                    <a:gd name="connsiteX21" fmla="*/ 47627 w 237051"/>
                    <a:gd name="connsiteY21" fmla="*/ 159292 h 380036"/>
                    <a:gd name="connsiteX22" fmla="*/ 47627 w 237051"/>
                    <a:gd name="connsiteY22" fmla="*/ 61007 h 380036"/>
                    <a:gd name="connsiteX23" fmla="*/ 65654 w 237051"/>
                    <a:gd name="connsiteY23" fmla="*/ 45784 h 380036"/>
                    <a:gd name="connsiteX24" fmla="*/ 171450 w 237051"/>
                    <a:gd name="connsiteY24" fmla="*/ 45784 h 380036"/>
                    <a:gd name="connsiteX25" fmla="*/ 189945 w 237051"/>
                    <a:gd name="connsiteY25" fmla="*/ 61007 h 38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7051" h="380036">
                      <a:moveTo>
                        <a:pt x="19517" y="16973"/>
                      </a:moveTo>
                      <a:cubicBezTo>
                        <a:pt x="6727" y="27972"/>
                        <a:pt x="-434" y="44144"/>
                        <a:pt x="20" y="61007"/>
                      </a:cubicBezTo>
                      <a:lnTo>
                        <a:pt x="20" y="159292"/>
                      </a:lnTo>
                      <a:cubicBezTo>
                        <a:pt x="-300" y="176061"/>
                        <a:pt x="7081" y="192055"/>
                        <a:pt x="20051" y="202692"/>
                      </a:cubicBezTo>
                      <a:cubicBezTo>
                        <a:pt x="32410" y="214179"/>
                        <a:pt x="48682" y="220519"/>
                        <a:pt x="65554" y="220419"/>
                      </a:cubicBezTo>
                      <a:lnTo>
                        <a:pt x="189812" y="220419"/>
                      </a:lnTo>
                      <a:lnTo>
                        <a:pt x="189812" y="319338"/>
                      </a:lnTo>
                      <a:cubicBezTo>
                        <a:pt x="189725" y="323547"/>
                        <a:pt x="187658" y="327470"/>
                        <a:pt x="184236" y="329921"/>
                      </a:cubicBezTo>
                      <a:cubicBezTo>
                        <a:pt x="180711" y="333106"/>
                        <a:pt x="176134" y="334875"/>
                        <a:pt x="171383" y="334895"/>
                      </a:cubicBezTo>
                      <a:lnTo>
                        <a:pt x="40082" y="334895"/>
                      </a:lnTo>
                      <a:lnTo>
                        <a:pt x="40082" y="380031"/>
                      </a:lnTo>
                      <a:lnTo>
                        <a:pt x="171450" y="380031"/>
                      </a:lnTo>
                      <a:cubicBezTo>
                        <a:pt x="188309" y="380251"/>
                        <a:pt x="204591" y="373905"/>
                        <a:pt x="216853" y="362337"/>
                      </a:cubicBezTo>
                      <a:cubicBezTo>
                        <a:pt x="229746" y="351627"/>
                        <a:pt x="237157" y="335699"/>
                        <a:pt x="237051" y="318937"/>
                      </a:cubicBezTo>
                      <a:lnTo>
                        <a:pt x="237051" y="14"/>
                      </a:lnTo>
                      <a:lnTo>
                        <a:pt x="65688" y="14"/>
                      </a:lnTo>
                      <a:cubicBezTo>
                        <a:pt x="48715" y="-328"/>
                        <a:pt x="32233" y="5726"/>
                        <a:pt x="19517" y="16973"/>
                      </a:cubicBezTo>
                      <a:close/>
                      <a:moveTo>
                        <a:pt x="189945" y="61007"/>
                      </a:moveTo>
                      <a:lnTo>
                        <a:pt x="189945" y="174849"/>
                      </a:lnTo>
                      <a:lnTo>
                        <a:pt x="65688" y="174849"/>
                      </a:lnTo>
                      <a:cubicBezTo>
                        <a:pt x="61144" y="174766"/>
                        <a:pt x="56767" y="173143"/>
                        <a:pt x="53269" y="170242"/>
                      </a:cubicBezTo>
                      <a:cubicBezTo>
                        <a:pt x="49743" y="167707"/>
                        <a:pt x="47643" y="163635"/>
                        <a:pt x="47627" y="159292"/>
                      </a:cubicBezTo>
                      <a:lnTo>
                        <a:pt x="47627" y="61007"/>
                      </a:lnTo>
                      <a:cubicBezTo>
                        <a:pt x="47627" y="53896"/>
                        <a:pt x="49697" y="45784"/>
                        <a:pt x="65654" y="45784"/>
                      </a:cubicBezTo>
                      <a:lnTo>
                        <a:pt x="171450" y="45784"/>
                      </a:lnTo>
                      <a:cubicBezTo>
                        <a:pt x="187775" y="45784"/>
                        <a:pt x="189945" y="53463"/>
                        <a:pt x="189945" y="61007"/>
                      </a:cubicBez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70" name="Freeform: Shape 85">
                  <a:extLst>
                    <a:ext uri="{FF2B5EF4-FFF2-40B4-BE49-F238E27FC236}">
                      <a16:creationId xmlns:a16="http://schemas.microsoft.com/office/drawing/2014/main" id="{B0796970-D2C3-C7A5-1552-E01E3C887EF8}"/>
                    </a:ext>
                  </a:extLst>
                </p:cNvPr>
                <p:cNvSpPr/>
                <p:nvPr/>
              </p:nvSpPr>
              <p:spPr>
                <a:xfrm>
                  <a:off x="5236053" y="6130461"/>
                  <a:ext cx="237216" cy="380595"/>
                </a:xfrm>
                <a:custGeom>
                  <a:avLst/>
                  <a:gdLst>
                    <a:gd name="connsiteX0" fmla="*/ 189911 w 237216"/>
                    <a:gd name="connsiteY0" fmla="*/ 160246 h 380594"/>
                    <a:gd name="connsiteX1" fmla="*/ 65720 w 237216"/>
                    <a:gd name="connsiteY1" fmla="*/ 160246 h 380594"/>
                    <a:gd name="connsiteX2" fmla="*/ 20317 w 237216"/>
                    <a:gd name="connsiteY2" fmla="*/ 177907 h 380594"/>
                    <a:gd name="connsiteX3" fmla="*/ 20 w 237216"/>
                    <a:gd name="connsiteY3" fmla="*/ 221307 h 380594"/>
                    <a:gd name="connsiteX4" fmla="*/ 20 w 237216"/>
                    <a:gd name="connsiteY4" fmla="*/ 319458 h 380594"/>
                    <a:gd name="connsiteX5" fmla="*/ 19516 w 237216"/>
                    <a:gd name="connsiteY5" fmla="*/ 363559 h 380594"/>
                    <a:gd name="connsiteX6" fmla="*/ 65720 w 237216"/>
                    <a:gd name="connsiteY6" fmla="*/ 380585 h 380594"/>
                    <a:gd name="connsiteX7" fmla="*/ 237217 w 237216"/>
                    <a:gd name="connsiteY7" fmla="*/ 380585 h 380594"/>
                    <a:gd name="connsiteX8" fmla="*/ 237217 w 237216"/>
                    <a:gd name="connsiteY8" fmla="*/ 0 h 380594"/>
                    <a:gd name="connsiteX9" fmla="*/ 189911 w 237216"/>
                    <a:gd name="connsiteY9" fmla="*/ 0 h 380594"/>
                    <a:gd name="connsiteX10" fmla="*/ 53034 w 237216"/>
                    <a:gd name="connsiteY10" fmla="*/ 210323 h 380594"/>
                    <a:gd name="connsiteX11" fmla="*/ 65687 w 237216"/>
                    <a:gd name="connsiteY11" fmla="*/ 205649 h 380594"/>
                    <a:gd name="connsiteX12" fmla="*/ 189877 w 237216"/>
                    <a:gd name="connsiteY12" fmla="*/ 205649 h 380594"/>
                    <a:gd name="connsiteX13" fmla="*/ 189877 w 237216"/>
                    <a:gd name="connsiteY13" fmla="*/ 319491 h 380594"/>
                    <a:gd name="connsiteX14" fmla="*/ 171416 w 237216"/>
                    <a:gd name="connsiteY14" fmla="*/ 334681 h 380594"/>
                    <a:gd name="connsiteX15" fmla="*/ 65720 w 237216"/>
                    <a:gd name="connsiteY15" fmla="*/ 334681 h 380594"/>
                    <a:gd name="connsiteX16" fmla="*/ 47693 w 237216"/>
                    <a:gd name="connsiteY16" fmla="*/ 319491 h 380594"/>
                    <a:gd name="connsiteX17" fmla="*/ 47693 w 237216"/>
                    <a:gd name="connsiteY17" fmla="*/ 221173 h 380594"/>
                    <a:gd name="connsiteX18" fmla="*/ 53068 w 237216"/>
                    <a:gd name="connsiteY18" fmla="*/ 210323 h 3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216" h="380594">
                      <a:moveTo>
                        <a:pt x="189911" y="160246"/>
                      </a:moveTo>
                      <a:lnTo>
                        <a:pt x="65720" y="160246"/>
                      </a:lnTo>
                      <a:cubicBezTo>
                        <a:pt x="48888" y="160124"/>
                        <a:pt x="32643" y="166442"/>
                        <a:pt x="20317" y="177907"/>
                      </a:cubicBezTo>
                      <a:cubicBezTo>
                        <a:pt x="7254" y="188494"/>
                        <a:pt x="-231" y="204493"/>
                        <a:pt x="20" y="221307"/>
                      </a:cubicBezTo>
                      <a:lnTo>
                        <a:pt x="20" y="319458"/>
                      </a:lnTo>
                      <a:cubicBezTo>
                        <a:pt x="-424" y="336337"/>
                        <a:pt x="6730" y="352528"/>
                        <a:pt x="19516" y="363559"/>
                      </a:cubicBezTo>
                      <a:cubicBezTo>
                        <a:pt x="32256" y="374796"/>
                        <a:pt x="48734" y="380869"/>
                        <a:pt x="65720" y="380585"/>
                      </a:cubicBezTo>
                      <a:lnTo>
                        <a:pt x="237217" y="380585"/>
                      </a:lnTo>
                      <a:lnTo>
                        <a:pt x="237217" y="0"/>
                      </a:lnTo>
                      <a:lnTo>
                        <a:pt x="189911" y="0"/>
                      </a:lnTo>
                      <a:close/>
                      <a:moveTo>
                        <a:pt x="53034" y="210323"/>
                      </a:moveTo>
                      <a:cubicBezTo>
                        <a:pt x="56583" y="207349"/>
                        <a:pt x="61056" y="205698"/>
                        <a:pt x="65687" y="205649"/>
                      </a:cubicBezTo>
                      <a:lnTo>
                        <a:pt x="189877" y="205649"/>
                      </a:lnTo>
                      <a:lnTo>
                        <a:pt x="189877" y="319491"/>
                      </a:lnTo>
                      <a:cubicBezTo>
                        <a:pt x="189877" y="327002"/>
                        <a:pt x="187674" y="334681"/>
                        <a:pt x="171416" y="334681"/>
                      </a:cubicBezTo>
                      <a:lnTo>
                        <a:pt x="65720" y="334681"/>
                      </a:lnTo>
                      <a:cubicBezTo>
                        <a:pt x="49696" y="334681"/>
                        <a:pt x="47693" y="326568"/>
                        <a:pt x="47693" y="319491"/>
                      </a:cubicBezTo>
                      <a:lnTo>
                        <a:pt x="47693" y="221173"/>
                      </a:lnTo>
                      <a:cubicBezTo>
                        <a:pt x="47696" y="216916"/>
                        <a:pt x="49682" y="212904"/>
                        <a:pt x="53068" y="210323"/>
                      </a:cubicBez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71" name="Freeform: Shape 86">
                  <a:extLst>
                    <a:ext uri="{FF2B5EF4-FFF2-40B4-BE49-F238E27FC236}">
                      <a16:creationId xmlns:a16="http://schemas.microsoft.com/office/drawing/2014/main" id="{FC9B2474-A0BA-18FA-3A11-7F3F5B2D76FA}"/>
                    </a:ext>
                  </a:extLst>
                </p:cNvPr>
                <p:cNvSpPr/>
                <p:nvPr/>
              </p:nvSpPr>
              <p:spPr>
                <a:xfrm>
                  <a:off x="6092987" y="6291808"/>
                  <a:ext cx="233462" cy="220238"/>
                </a:xfrm>
                <a:custGeom>
                  <a:avLst/>
                  <a:gdLst>
                    <a:gd name="connsiteX0" fmla="*/ 172264 w 233463"/>
                    <a:gd name="connsiteY0" fmla="*/ 0 h 220238"/>
                    <a:gd name="connsiteX1" fmla="*/ 0 w 233463"/>
                    <a:gd name="connsiteY1" fmla="*/ 0 h 220238"/>
                    <a:gd name="connsiteX2" fmla="*/ 0 w 233463"/>
                    <a:gd name="connsiteY2" fmla="*/ 219804 h 220238"/>
                    <a:gd name="connsiteX3" fmla="*/ 45904 w 233463"/>
                    <a:gd name="connsiteY3" fmla="*/ 219804 h 220238"/>
                    <a:gd name="connsiteX4" fmla="*/ 45904 w 233463"/>
                    <a:gd name="connsiteY4" fmla="*/ 65935 h 220238"/>
                    <a:gd name="connsiteX5" fmla="*/ 61161 w 233463"/>
                    <a:gd name="connsiteY5" fmla="*/ 47373 h 220238"/>
                    <a:gd name="connsiteX6" fmla="*/ 172264 w 233463"/>
                    <a:gd name="connsiteY6" fmla="*/ 47373 h 220238"/>
                    <a:gd name="connsiteX7" fmla="*/ 182947 w 233463"/>
                    <a:gd name="connsiteY7" fmla="*/ 53015 h 220238"/>
                    <a:gd name="connsiteX8" fmla="*/ 187922 w 233463"/>
                    <a:gd name="connsiteY8" fmla="*/ 65935 h 220238"/>
                    <a:gd name="connsiteX9" fmla="*/ 187922 w 233463"/>
                    <a:gd name="connsiteY9" fmla="*/ 220239 h 220238"/>
                    <a:gd name="connsiteX10" fmla="*/ 233458 w 233463"/>
                    <a:gd name="connsiteY10" fmla="*/ 220239 h 220238"/>
                    <a:gd name="connsiteX11" fmla="*/ 233458 w 233463"/>
                    <a:gd name="connsiteY11" fmla="*/ 65935 h 220238"/>
                    <a:gd name="connsiteX12" fmla="*/ 215664 w 233463"/>
                    <a:gd name="connsiteY12" fmla="*/ 20298 h 220238"/>
                    <a:gd name="connsiteX13" fmla="*/ 172264 w 233463"/>
                    <a:gd name="connsiteY13" fmla="*/ 0 h 2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463" h="220238">
                      <a:moveTo>
                        <a:pt x="172264" y="0"/>
                      </a:moveTo>
                      <a:lnTo>
                        <a:pt x="0" y="0"/>
                      </a:lnTo>
                      <a:lnTo>
                        <a:pt x="0" y="219804"/>
                      </a:lnTo>
                      <a:lnTo>
                        <a:pt x="45904" y="219804"/>
                      </a:lnTo>
                      <a:lnTo>
                        <a:pt x="45904" y="65935"/>
                      </a:lnTo>
                      <a:cubicBezTo>
                        <a:pt x="45904" y="49576"/>
                        <a:pt x="53649" y="47373"/>
                        <a:pt x="61161" y="47373"/>
                      </a:cubicBezTo>
                      <a:lnTo>
                        <a:pt x="172264" y="47373"/>
                      </a:lnTo>
                      <a:cubicBezTo>
                        <a:pt x="176521" y="47443"/>
                        <a:pt x="180490" y="49539"/>
                        <a:pt x="182947" y="53015"/>
                      </a:cubicBezTo>
                      <a:cubicBezTo>
                        <a:pt x="186152" y="56555"/>
                        <a:pt x="187925" y="61160"/>
                        <a:pt x="187922" y="65935"/>
                      </a:cubicBezTo>
                      <a:lnTo>
                        <a:pt x="187922" y="220239"/>
                      </a:lnTo>
                      <a:lnTo>
                        <a:pt x="233458" y="220239"/>
                      </a:lnTo>
                      <a:lnTo>
                        <a:pt x="233458" y="65935"/>
                      </a:lnTo>
                      <a:cubicBezTo>
                        <a:pt x="233685" y="48988"/>
                        <a:pt x="227302" y="32619"/>
                        <a:pt x="215664" y="20298"/>
                      </a:cubicBezTo>
                      <a:cubicBezTo>
                        <a:pt x="204941" y="7409"/>
                        <a:pt x="189030" y="-32"/>
                        <a:pt x="172264" y="0"/>
                      </a:cubicBez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72" name="Freeform: Shape 87">
                  <a:extLst>
                    <a:ext uri="{FF2B5EF4-FFF2-40B4-BE49-F238E27FC236}">
                      <a16:creationId xmlns:a16="http://schemas.microsoft.com/office/drawing/2014/main" id="{78FAB827-7CC3-4A02-8448-203204EB3B1B}"/>
                    </a:ext>
                  </a:extLst>
                </p:cNvPr>
                <p:cNvSpPr/>
                <p:nvPr/>
              </p:nvSpPr>
              <p:spPr>
                <a:xfrm>
                  <a:off x="6327913" y="6130692"/>
                  <a:ext cx="207384" cy="383690"/>
                </a:xfrm>
                <a:custGeom>
                  <a:avLst/>
                  <a:gdLst>
                    <a:gd name="connsiteX0" fmla="*/ 142051 w 207384"/>
                    <a:gd name="connsiteY0" fmla="*/ 161114 h 383689"/>
                    <a:gd name="connsiteX1" fmla="*/ 142051 w 207384"/>
                    <a:gd name="connsiteY1" fmla="*/ 0 h 383689"/>
                    <a:gd name="connsiteX2" fmla="*/ 95580 w 207384"/>
                    <a:gd name="connsiteY2" fmla="*/ 0 h 383689"/>
                    <a:gd name="connsiteX3" fmla="*/ 95580 w 207384"/>
                    <a:gd name="connsiteY3" fmla="*/ 161114 h 383689"/>
                    <a:gd name="connsiteX4" fmla="*/ 0 w 207384"/>
                    <a:gd name="connsiteY4" fmla="*/ 161114 h 383689"/>
                    <a:gd name="connsiteX5" fmla="*/ 10015 w 207384"/>
                    <a:gd name="connsiteY5" fmla="*/ 170595 h 383689"/>
                    <a:gd name="connsiteX6" fmla="*/ 28711 w 207384"/>
                    <a:gd name="connsiteY6" fmla="*/ 207319 h 383689"/>
                    <a:gd name="connsiteX7" fmla="*/ 95480 w 207384"/>
                    <a:gd name="connsiteY7" fmla="*/ 207319 h 383689"/>
                    <a:gd name="connsiteX8" fmla="*/ 95480 w 207384"/>
                    <a:gd name="connsiteY8" fmla="*/ 383690 h 383689"/>
                    <a:gd name="connsiteX9" fmla="*/ 141851 w 207384"/>
                    <a:gd name="connsiteY9" fmla="*/ 383690 h 383689"/>
                    <a:gd name="connsiteX10" fmla="*/ 141851 w 207384"/>
                    <a:gd name="connsiteY10" fmla="*/ 207485 h 383689"/>
                    <a:gd name="connsiteX11" fmla="*/ 207385 w 207384"/>
                    <a:gd name="connsiteY11" fmla="*/ 207485 h 383689"/>
                    <a:gd name="connsiteX12" fmla="*/ 207385 w 207384"/>
                    <a:gd name="connsiteY12" fmla="*/ 161114 h 38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384" h="383689">
                      <a:moveTo>
                        <a:pt x="142051" y="161114"/>
                      </a:moveTo>
                      <a:lnTo>
                        <a:pt x="142051" y="0"/>
                      </a:lnTo>
                      <a:lnTo>
                        <a:pt x="95580" y="0"/>
                      </a:lnTo>
                      <a:lnTo>
                        <a:pt x="95580" y="161114"/>
                      </a:lnTo>
                      <a:lnTo>
                        <a:pt x="0" y="161114"/>
                      </a:lnTo>
                      <a:cubicBezTo>
                        <a:pt x="3616" y="163968"/>
                        <a:pt x="6967" y="167141"/>
                        <a:pt x="10015" y="170595"/>
                      </a:cubicBezTo>
                      <a:cubicBezTo>
                        <a:pt x="19643" y="180787"/>
                        <a:pt x="26133" y="193536"/>
                        <a:pt x="28711" y="207319"/>
                      </a:cubicBezTo>
                      <a:lnTo>
                        <a:pt x="95480" y="207319"/>
                      </a:lnTo>
                      <a:lnTo>
                        <a:pt x="95480" y="383690"/>
                      </a:lnTo>
                      <a:lnTo>
                        <a:pt x="141851" y="383690"/>
                      </a:lnTo>
                      <a:lnTo>
                        <a:pt x="141851" y="207485"/>
                      </a:lnTo>
                      <a:lnTo>
                        <a:pt x="207385" y="207485"/>
                      </a:lnTo>
                      <a:lnTo>
                        <a:pt x="207385" y="161114"/>
                      </a:ln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74" name="Freeform: Shape 88">
                  <a:extLst>
                    <a:ext uri="{FF2B5EF4-FFF2-40B4-BE49-F238E27FC236}">
                      <a16:creationId xmlns:a16="http://schemas.microsoft.com/office/drawing/2014/main" id="{47EF753C-7244-A05C-54DB-477E62C9F128}"/>
                    </a:ext>
                  </a:extLst>
                </p:cNvPr>
                <p:cNvSpPr/>
                <p:nvPr/>
              </p:nvSpPr>
              <p:spPr>
                <a:xfrm>
                  <a:off x="5803559" y="6291789"/>
                  <a:ext cx="256810" cy="219487"/>
                </a:xfrm>
                <a:custGeom>
                  <a:avLst/>
                  <a:gdLst>
                    <a:gd name="connsiteX0" fmla="*/ 236646 w 256810"/>
                    <a:gd name="connsiteY0" fmla="*/ 17765 h 219487"/>
                    <a:gd name="connsiteX1" fmla="*/ 191276 w 256810"/>
                    <a:gd name="connsiteY1" fmla="*/ 4 h 219487"/>
                    <a:gd name="connsiteX2" fmla="*/ 1986 w 256810"/>
                    <a:gd name="connsiteY2" fmla="*/ 4 h 219487"/>
                    <a:gd name="connsiteX3" fmla="*/ 1986 w 256810"/>
                    <a:gd name="connsiteY3" fmla="*/ 45407 h 219487"/>
                    <a:gd name="connsiteX4" fmla="*/ 191276 w 256810"/>
                    <a:gd name="connsiteY4" fmla="*/ 45407 h 219487"/>
                    <a:gd name="connsiteX5" fmla="*/ 204129 w 256810"/>
                    <a:gd name="connsiteY5" fmla="*/ 50348 h 219487"/>
                    <a:gd name="connsiteX6" fmla="*/ 209738 w 256810"/>
                    <a:gd name="connsiteY6" fmla="*/ 60998 h 219487"/>
                    <a:gd name="connsiteX7" fmla="*/ 209738 w 256810"/>
                    <a:gd name="connsiteY7" fmla="*/ 87472 h 219487"/>
                    <a:gd name="connsiteX8" fmla="*/ 65717 w 256810"/>
                    <a:gd name="connsiteY8" fmla="*/ 87472 h 219487"/>
                    <a:gd name="connsiteX9" fmla="*/ 20281 w 256810"/>
                    <a:gd name="connsiteY9" fmla="*/ 105166 h 219487"/>
                    <a:gd name="connsiteX10" fmla="*/ 16 w 256810"/>
                    <a:gd name="connsiteY10" fmla="*/ 148566 h 219487"/>
                    <a:gd name="connsiteX11" fmla="*/ 16 w 256810"/>
                    <a:gd name="connsiteY11" fmla="*/ 158581 h 219487"/>
                    <a:gd name="connsiteX12" fmla="*/ 19513 w 256810"/>
                    <a:gd name="connsiteY12" fmla="*/ 202549 h 219487"/>
                    <a:gd name="connsiteX13" fmla="*/ 65717 w 256810"/>
                    <a:gd name="connsiteY13" fmla="*/ 219475 h 219487"/>
                    <a:gd name="connsiteX14" fmla="*/ 256810 w 256810"/>
                    <a:gd name="connsiteY14" fmla="*/ 219475 h 219487"/>
                    <a:gd name="connsiteX15" fmla="*/ 256810 w 256810"/>
                    <a:gd name="connsiteY15" fmla="*/ 60998 h 219487"/>
                    <a:gd name="connsiteX16" fmla="*/ 236646 w 256810"/>
                    <a:gd name="connsiteY16" fmla="*/ 17765 h 219487"/>
                    <a:gd name="connsiteX17" fmla="*/ 47723 w 256810"/>
                    <a:gd name="connsiteY17" fmla="*/ 148466 h 219487"/>
                    <a:gd name="connsiteX18" fmla="*/ 53198 w 256810"/>
                    <a:gd name="connsiteY18" fmla="*/ 137582 h 219487"/>
                    <a:gd name="connsiteX19" fmla="*/ 65817 w 256810"/>
                    <a:gd name="connsiteY19" fmla="*/ 132875 h 219487"/>
                    <a:gd name="connsiteX20" fmla="*/ 209671 w 256810"/>
                    <a:gd name="connsiteY20" fmla="*/ 132875 h 219487"/>
                    <a:gd name="connsiteX21" fmla="*/ 209671 w 256810"/>
                    <a:gd name="connsiteY21" fmla="*/ 158648 h 219487"/>
                    <a:gd name="connsiteX22" fmla="*/ 191210 w 256810"/>
                    <a:gd name="connsiteY22" fmla="*/ 173838 h 219487"/>
                    <a:gd name="connsiteX23" fmla="*/ 65717 w 256810"/>
                    <a:gd name="connsiteY23" fmla="*/ 173838 h 219487"/>
                    <a:gd name="connsiteX24" fmla="*/ 47689 w 256810"/>
                    <a:gd name="connsiteY24" fmla="*/ 158648 h 21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810" h="219487">
                      <a:moveTo>
                        <a:pt x="236646" y="17765"/>
                      </a:moveTo>
                      <a:cubicBezTo>
                        <a:pt x="224400" y="6183"/>
                        <a:pt x="208132" y="-186"/>
                        <a:pt x="191276" y="4"/>
                      </a:cubicBezTo>
                      <a:lnTo>
                        <a:pt x="1986" y="4"/>
                      </a:lnTo>
                      <a:lnTo>
                        <a:pt x="1986" y="45407"/>
                      </a:lnTo>
                      <a:lnTo>
                        <a:pt x="191276" y="45407"/>
                      </a:lnTo>
                      <a:cubicBezTo>
                        <a:pt x="196027" y="45402"/>
                        <a:pt x="200607" y="47163"/>
                        <a:pt x="204129" y="50348"/>
                      </a:cubicBezTo>
                      <a:cubicBezTo>
                        <a:pt x="207558" y="52828"/>
                        <a:pt x="209634" y="56767"/>
                        <a:pt x="209738" y="60998"/>
                      </a:cubicBezTo>
                      <a:lnTo>
                        <a:pt x="209738" y="87472"/>
                      </a:lnTo>
                      <a:lnTo>
                        <a:pt x="65717" y="87472"/>
                      </a:lnTo>
                      <a:cubicBezTo>
                        <a:pt x="48871" y="87367"/>
                        <a:pt x="32620" y="93696"/>
                        <a:pt x="20281" y="105166"/>
                      </a:cubicBezTo>
                      <a:cubicBezTo>
                        <a:pt x="7244" y="115772"/>
                        <a:pt x="-221" y="131761"/>
                        <a:pt x="16" y="148566"/>
                      </a:cubicBezTo>
                      <a:lnTo>
                        <a:pt x="16" y="158581"/>
                      </a:lnTo>
                      <a:cubicBezTo>
                        <a:pt x="-388" y="175417"/>
                        <a:pt x="6763" y="191548"/>
                        <a:pt x="19513" y="202549"/>
                      </a:cubicBezTo>
                      <a:cubicBezTo>
                        <a:pt x="32259" y="213763"/>
                        <a:pt x="48741" y="219802"/>
                        <a:pt x="65717" y="219475"/>
                      </a:cubicBezTo>
                      <a:lnTo>
                        <a:pt x="256810" y="219475"/>
                      </a:lnTo>
                      <a:lnTo>
                        <a:pt x="256810" y="60998"/>
                      </a:lnTo>
                      <a:cubicBezTo>
                        <a:pt x="256867" y="44302"/>
                        <a:pt x="249476" y="28451"/>
                        <a:pt x="236646" y="17765"/>
                      </a:cubicBezTo>
                      <a:close/>
                      <a:moveTo>
                        <a:pt x="47723" y="148466"/>
                      </a:moveTo>
                      <a:cubicBezTo>
                        <a:pt x="47689" y="144168"/>
                        <a:pt x="49729" y="140118"/>
                        <a:pt x="53198" y="137582"/>
                      </a:cubicBezTo>
                      <a:cubicBezTo>
                        <a:pt x="56733" y="134604"/>
                        <a:pt x="61193" y="132940"/>
                        <a:pt x="65817" y="132875"/>
                      </a:cubicBezTo>
                      <a:lnTo>
                        <a:pt x="209671" y="132875"/>
                      </a:lnTo>
                      <a:lnTo>
                        <a:pt x="209671" y="158648"/>
                      </a:lnTo>
                      <a:cubicBezTo>
                        <a:pt x="209671" y="166159"/>
                        <a:pt x="207468" y="173838"/>
                        <a:pt x="191210" y="173838"/>
                      </a:cubicBezTo>
                      <a:lnTo>
                        <a:pt x="65717" y="173838"/>
                      </a:lnTo>
                      <a:cubicBezTo>
                        <a:pt x="49659" y="173838"/>
                        <a:pt x="47689" y="165725"/>
                        <a:pt x="47689" y="158648"/>
                      </a:cubicBez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76" name="Freeform: Shape 89">
                  <a:extLst>
                    <a:ext uri="{FF2B5EF4-FFF2-40B4-BE49-F238E27FC236}">
                      <a16:creationId xmlns:a16="http://schemas.microsoft.com/office/drawing/2014/main" id="{A9C48DA5-61F2-804A-35B3-EA75551167B5}"/>
                    </a:ext>
                  </a:extLst>
                </p:cNvPr>
                <p:cNvSpPr/>
                <p:nvPr/>
              </p:nvSpPr>
              <p:spPr>
                <a:xfrm>
                  <a:off x="6564688" y="6291511"/>
                  <a:ext cx="256778" cy="219526"/>
                </a:xfrm>
                <a:custGeom>
                  <a:avLst/>
                  <a:gdLst>
                    <a:gd name="connsiteX0" fmla="*/ 236647 w 256778"/>
                    <a:gd name="connsiteY0" fmla="*/ 17765 h 219525"/>
                    <a:gd name="connsiteX1" fmla="*/ 191311 w 256778"/>
                    <a:gd name="connsiteY1" fmla="*/ 5 h 219525"/>
                    <a:gd name="connsiteX2" fmla="*/ 2021 w 256778"/>
                    <a:gd name="connsiteY2" fmla="*/ 5 h 219525"/>
                    <a:gd name="connsiteX3" fmla="*/ 2021 w 256778"/>
                    <a:gd name="connsiteY3" fmla="*/ 45408 h 219525"/>
                    <a:gd name="connsiteX4" fmla="*/ 191311 w 256778"/>
                    <a:gd name="connsiteY4" fmla="*/ 45408 h 219525"/>
                    <a:gd name="connsiteX5" fmla="*/ 204198 w 256778"/>
                    <a:gd name="connsiteY5" fmla="*/ 50349 h 219525"/>
                    <a:gd name="connsiteX6" fmla="*/ 209773 w 256778"/>
                    <a:gd name="connsiteY6" fmla="*/ 60965 h 219525"/>
                    <a:gd name="connsiteX7" fmla="*/ 209773 w 256778"/>
                    <a:gd name="connsiteY7" fmla="*/ 87473 h 219525"/>
                    <a:gd name="connsiteX8" fmla="*/ 65752 w 256778"/>
                    <a:gd name="connsiteY8" fmla="*/ 87473 h 219525"/>
                    <a:gd name="connsiteX9" fmla="*/ 20316 w 256778"/>
                    <a:gd name="connsiteY9" fmla="*/ 105133 h 219525"/>
                    <a:gd name="connsiteX10" fmla="*/ 18 w 256778"/>
                    <a:gd name="connsiteY10" fmla="*/ 148533 h 219525"/>
                    <a:gd name="connsiteX11" fmla="*/ 18 w 256778"/>
                    <a:gd name="connsiteY11" fmla="*/ 158749 h 219525"/>
                    <a:gd name="connsiteX12" fmla="*/ 19514 w 256778"/>
                    <a:gd name="connsiteY12" fmla="*/ 202750 h 219525"/>
                    <a:gd name="connsiteX13" fmla="*/ 65719 w 256778"/>
                    <a:gd name="connsiteY13" fmla="*/ 219509 h 219525"/>
                    <a:gd name="connsiteX14" fmla="*/ 256778 w 256778"/>
                    <a:gd name="connsiteY14" fmla="*/ 219509 h 219525"/>
                    <a:gd name="connsiteX15" fmla="*/ 256778 w 256778"/>
                    <a:gd name="connsiteY15" fmla="*/ 60965 h 219525"/>
                    <a:gd name="connsiteX16" fmla="*/ 236647 w 256778"/>
                    <a:gd name="connsiteY16" fmla="*/ 17765 h 219525"/>
                    <a:gd name="connsiteX17" fmla="*/ 47758 w 256778"/>
                    <a:gd name="connsiteY17" fmla="*/ 148400 h 219525"/>
                    <a:gd name="connsiteX18" fmla="*/ 53233 w 256778"/>
                    <a:gd name="connsiteY18" fmla="*/ 137516 h 219525"/>
                    <a:gd name="connsiteX19" fmla="*/ 65885 w 256778"/>
                    <a:gd name="connsiteY19" fmla="*/ 132842 h 219525"/>
                    <a:gd name="connsiteX20" fmla="*/ 209740 w 256778"/>
                    <a:gd name="connsiteY20" fmla="*/ 132842 h 219525"/>
                    <a:gd name="connsiteX21" fmla="*/ 209740 w 256778"/>
                    <a:gd name="connsiteY21" fmla="*/ 158615 h 219525"/>
                    <a:gd name="connsiteX22" fmla="*/ 191278 w 256778"/>
                    <a:gd name="connsiteY22" fmla="*/ 173805 h 219525"/>
                    <a:gd name="connsiteX23" fmla="*/ 65752 w 256778"/>
                    <a:gd name="connsiteY23" fmla="*/ 173805 h 219525"/>
                    <a:gd name="connsiteX24" fmla="*/ 47724 w 256778"/>
                    <a:gd name="connsiteY24" fmla="*/ 158615 h 21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778" h="219525">
                      <a:moveTo>
                        <a:pt x="236647" y="17765"/>
                      </a:moveTo>
                      <a:cubicBezTo>
                        <a:pt x="224422" y="6171"/>
                        <a:pt x="208160" y="-201"/>
                        <a:pt x="191311" y="5"/>
                      </a:cubicBezTo>
                      <a:lnTo>
                        <a:pt x="2021" y="5"/>
                      </a:lnTo>
                      <a:lnTo>
                        <a:pt x="2021" y="45408"/>
                      </a:lnTo>
                      <a:lnTo>
                        <a:pt x="191311" y="45408"/>
                      </a:lnTo>
                      <a:cubicBezTo>
                        <a:pt x="196068" y="45416"/>
                        <a:pt x="200656" y="47175"/>
                        <a:pt x="204198" y="50349"/>
                      </a:cubicBezTo>
                      <a:cubicBezTo>
                        <a:pt x="207606" y="52828"/>
                        <a:pt x="209666" y="56752"/>
                        <a:pt x="209773" y="60965"/>
                      </a:cubicBezTo>
                      <a:lnTo>
                        <a:pt x="209773" y="87473"/>
                      </a:lnTo>
                      <a:lnTo>
                        <a:pt x="65752" y="87473"/>
                      </a:lnTo>
                      <a:cubicBezTo>
                        <a:pt x="48909" y="87356"/>
                        <a:pt x="32658" y="93672"/>
                        <a:pt x="20316" y="105133"/>
                      </a:cubicBezTo>
                      <a:cubicBezTo>
                        <a:pt x="7256" y="115724"/>
                        <a:pt x="-226" y="131720"/>
                        <a:pt x="18" y="148533"/>
                      </a:cubicBezTo>
                      <a:lnTo>
                        <a:pt x="18" y="158749"/>
                      </a:lnTo>
                      <a:cubicBezTo>
                        <a:pt x="-406" y="175598"/>
                        <a:pt x="6748" y="191746"/>
                        <a:pt x="19514" y="202750"/>
                      </a:cubicBezTo>
                      <a:cubicBezTo>
                        <a:pt x="32287" y="213900"/>
                        <a:pt x="48766" y="219879"/>
                        <a:pt x="65719" y="219509"/>
                      </a:cubicBezTo>
                      <a:lnTo>
                        <a:pt x="256778" y="219509"/>
                      </a:lnTo>
                      <a:lnTo>
                        <a:pt x="256778" y="60965"/>
                      </a:lnTo>
                      <a:cubicBezTo>
                        <a:pt x="256862" y="44280"/>
                        <a:pt x="249477" y="28433"/>
                        <a:pt x="236647" y="17765"/>
                      </a:cubicBezTo>
                      <a:close/>
                      <a:moveTo>
                        <a:pt x="47758" y="148400"/>
                      </a:moveTo>
                      <a:cubicBezTo>
                        <a:pt x="47768" y="144112"/>
                        <a:pt x="49798" y="140080"/>
                        <a:pt x="53233" y="137516"/>
                      </a:cubicBezTo>
                      <a:cubicBezTo>
                        <a:pt x="56792" y="134559"/>
                        <a:pt x="61258" y="132910"/>
                        <a:pt x="65885" y="132842"/>
                      </a:cubicBezTo>
                      <a:lnTo>
                        <a:pt x="209740" y="132842"/>
                      </a:lnTo>
                      <a:lnTo>
                        <a:pt x="209740" y="158615"/>
                      </a:lnTo>
                      <a:cubicBezTo>
                        <a:pt x="209740" y="166127"/>
                        <a:pt x="207569" y="173805"/>
                        <a:pt x="191278" y="173805"/>
                      </a:cubicBezTo>
                      <a:lnTo>
                        <a:pt x="65752" y="173805"/>
                      </a:lnTo>
                      <a:cubicBezTo>
                        <a:pt x="49727" y="173805"/>
                        <a:pt x="47724" y="165693"/>
                        <a:pt x="47724" y="158615"/>
                      </a:cubicBez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77" name="Freeform: Shape 90">
                  <a:extLst>
                    <a:ext uri="{FF2B5EF4-FFF2-40B4-BE49-F238E27FC236}">
                      <a16:creationId xmlns:a16="http://schemas.microsoft.com/office/drawing/2014/main" id="{756A8DF6-8A9A-38D9-E7FF-2F38688FDE77}"/>
                    </a:ext>
                  </a:extLst>
                </p:cNvPr>
                <p:cNvSpPr/>
                <p:nvPr/>
              </p:nvSpPr>
              <p:spPr>
                <a:xfrm>
                  <a:off x="7121271" y="6291237"/>
                  <a:ext cx="255387" cy="219357"/>
                </a:xfrm>
                <a:custGeom>
                  <a:avLst/>
                  <a:gdLst>
                    <a:gd name="connsiteX0" fmla="*/ 189987 w 255387"/>
                    <a:gd name="connsiteY0" fmla="*/ 132016 h 219357"/>
                    <a:gd name="connsiteX1" fmla="*/ 235056 w 255387"/>
                    <a:gd name="connsiteY1" fmla="*/ 114356 h 219357"/>
                    <a:gd name="connsiteX2" fmla="*/ 255087 w 255387"/>
                    <a:gd name="connsiteY2" fmla="*/ 70956 h 219357"/>
                    <a:gd name="connsiteX3" fmla="*/ 255087 w 255387"/>
                    <a:gd name="connsiteY3" fmla="*/ 60940 h 219357"/>
                    <a:gd name="connsiteX4" fmla="*/ 235690 w 255387"/>
                    <a:gd name="connsiteY4" fmla="*/ 16973 h 219357"/>
                    <a:gd name="connsiteX5" fmla="*/ 189753 w 255387"/>
                    <a:gd name="connsiteY5" fmla="*/ 13 h 219357"/>
                    <a:gd name="connsiteX6" fmla="*/ 65396 w 255387"/>
                    <a:gd name="connsiteY6" fmla="*/ 13 h 219357"/>
                    <a:gd name="connsiteX7" fmla="*/ 19058 w 255387"/>
                    <a:gd name="connsiteY7" fmla="*/ 16973 h 219357"/>
                    <a:gd name="connsiteX8" fmla="*/ 29 w 255387"/>
                    <a:gd name="connsiteY8" fmla="*/ 60940 h 219357"/>
                    <a:gd name="connsiteX9" fmla="*/ 29 w 255387"/>
                    <a:gd name="connsiteY9" fmla="*/ 158424 h 219357"/>
                    <a:gd name="connsiteX10" fmla="*/ 20060 w 255387"/>
                    <a:gd name="connsiteY10" fmla="*/ 201623 h 219357"/>
                    <a:gd name="connsiteX11" fmla="*/ 65396 w 255387"/>
                    <a:gd name="connsiteY11" fmla="*/ 219350 h 219357"/>
                    <a:gd name="connsiteX12" fmla="*/ 255387 w 255387"/>
                    <a:gd name="connsiteY12" fmla="*/ 219350 h 219357"/>
                    <a:gd name="connsiteX13" fmla="*/ 255387 w 255387"/>
                    <a:gd name="connsiteY13" fmla="*/ 173947 h 219357"/>
                    <a:gd name="connsiteX14" fmla="*/ 65396 w 255387"/>
                    <a:gd name="connsiteY14" fmla="*/ 173947 h 219357"/>
                    <a:gd name="connsiteX15" fmla="*/ 52610 w 255387"/>
                    <a:gd name="connsiteY15" fmla="*/ 168973 h 219357"/>
                    <a:gd name="connsiteX16" fmla="*/ 47101 w 255387"/>
                    <a:gd name="connsiteY16" fmla="*/ 158424 h 219357"/>
                    <a:gd name="connsiteX17" fmla="*/ 47101 w 255387"/>
                    <a:gd name="connsiteY17" fmla="*/ 132016 h 219357"/>
                    <a:gd name="connsiteX18" fmla="*/ 47068 w 255387"/>
                    <a:gd name="connsiteY18" fmla="*/ 60940 h 219357"/>
                    <a:gd name="connsiteX19" fmla="*/ 65362 w 255387"/>
                    <a:gd name="connsiteY19" fmla="*/ 45917 h 219357"/>
                    <a:gd name="connsiteX20" fmla="*/ 189987 w 255387"/>
                    <a:gd name="connsiteY20" fmla="*/ 45917 h 219357"/>
                    <a:gd name="connsiteX21" fmla="*/ 208015 w 255387"/>
                    <a:gd name="connsiteY21" fmla="*/ 60940 h 219357"/>
                    <a:gd name="connsiteX22" fmla="*/ 208015 w 255387"/>
                    <a:gd name="connsiteY22" fmla="*/ 70956 h 219357"/>
                    <a:gd name="connsiteX23" fmla="*/ 202606 w 255387"/>
                    <a:gd name="connsiteY23" fmla="*/ 81806 h 219357"/>
                    <a:gd name="connsiteX24" fmla="*/ 190087 w 255387"/>
                    <a:gd name="connsiteY24" fmla="*/ 86480 h 219357"/>
                    <a:gd name="connsiteX25" fmla="*/ 47068 w 255387"/>
                    <a:gd name="connsiteY25" fmla="*/ 86480 h 2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5387" h="219357">
                      <a:moveTo>
                        <a:pt x="189987" y="132016"/>
                      </a:moveTo>
                      <a:cubicBezTo>
                        <a:pt x="206716" y="132103"/>
                        <a:pt x="222841" y="125784"/>
                        <a:pt x="235056" y="114356"/>
                      </a:cubicBezTo>
                      <a:cubicBezTo>
                        <a:pt x="248013" y="103709"/>
                        <a:pt x="255391" y="87723"/>
                        <a:pt x="255087" y="70956"/>
                      </a:cubicBezTo>
                      <a:lnTo>
                        <a:pt x="255087" y="60940"/>
                      </a:lnTo>
                      <a:cubicBezTo>
                        <a:pt x="255528" y="44121"/>
                        <a:pt x="248410" y="27988"/>
                        <a:pt x="235690" y="16973"/>
                      </a:cubicBezTo>
                      <a:cubicBezTo>
                        <a:pt x="223051" y="5749"/>
                        <a:pt x="206653" y="-305"/>
                        <a:pt x="189753" y="13"/>
                      </a:cubicBezTo>
                      <a:lnTo>
                        <a:pt x="65396" y="13"/>
                      </a:lnTo>
                      <a:cubicBezTo>
                        <a:pt x="48373" y="-324"/>
                        <a:pt x="31841" y="5726"/>
                        <a:pt x="19058" y="16973"/>
                      </a:cubicBezTo>
                      <a:cubicBezTo>
                        <a:pt x="6472" y="28055"/>
                        <a:pt x="-509" y="44179"/>
                        <a:pt x="29" y="60940"/>
                      </a:cubicBezTo>
                      <a:lnTo>
                        <a:pt x="29" y="158424"/>
                      </a:lnTo>
                      <a:cubicBezTo>
                        <a:pt x="-28" y="175079"/>
                        <a:pt x="7310" y="190903"/>
                        <a:pt x="20060" y="201623"/>
                      </a:cubicBezTo>
                      <a:cubicBezTo>
                        <a:pt x="32272" y="213234"/>
                        <a:pt x="48547" y="219597"/>
                        <a:pt x="65396" y="219350"/>
                      </a:cubicBezTo>
                      <a:lnTo>
                        <a:pt x="255387" y="219350"/>
                      </a:lnTo>
                      <a:lnTo>
                        <a:pt x="255387" y="173947"/>
                      </a:lnTo>
                      <a:lnTo>
                        <a:pt x="65396" y="173947"/>
                      </a:lnTo>
                      <a:cubicBezTo>
                        <a:pt x="60665" y="173927"/>
                        <a:pt x="56112" y="172155"/>
                        <a:pt x="52610" y="168973"/>
                      </a:cubicBezTo>
                      <a:cubicBezTo>
                        <a:pt x="49221" y="166514"/>
                        <a:pt x="47181" y="162609"/>
                        <a:pt x="47101" y="158424"/>
                      </a:cubicBezTo>
                      <a:lnTo>
                        <a:pt x="47101" y="132016"/>
                      </a:lnTo>
                      <a:close/>
                      <a:moveTo>
                        <a:pt x="47068" y="60940"/>
                      </a:moveTo>
                      <a:cubicBezTo>
                        <a:pt x="47068" y="53462"/>
                        <a:pt x="49238" y="45917"/>
                        <a:pt x="65362" y="45917"/>
                      </a:cubicBezTo>
                      <a:lnTo>
                        <a:pt x="189987" y="45917"/>
                      </a:lnTo>
                      <a:cubicBezTo>
                        <a:pt x="205878" y="45917"/>
                        <a:pt x="208015" y="53996"/>
                        <a:pt x="208015" y="60940"/>
                      </a:cubicBezTo>
                      <a:lnTo>
                        <a:pt x="208015" y="70956"/>
                      </a:lnTo>
                      <a:cubicBezTo>
                        <a:pt x="208051" y="75229"/>
                        <a:pt x="206042" y="79263"/>
                        <a:pt x="202606" y="81806"/>
                      </a:cubicBezTo>
                      <a:cubicBezTo>
                        <a:pt x="199111" y="84785"/>
                        <a:pt x="194681" y="86440"/>
                        <a:pt x="190087" y="86480"/>
                      </a:cubicBezTo>
                      <a:lnTo>
                        <a:pt x="47068" y="86480"/>
                      </a:lnTo>
                      <a:close/>
                    </a:path>
                  </a:pathLst>
                </a:custGeom>
                <a:grpFill/>
                <a:ln w="3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64" name="TextBox 63">
                <a:extLst>
                  <a:ext uri="{FF2B5EF4-FFF2-40B4-BE49-F238E27FC236}">
                    <a16:creationId xmlns:a16="http://schemas.microsoft.com/office/drawing/2014/main" id="{9858E6F8-AA9C-893E-B7C0-F6B70778A1F1}"/>
                  </a:ext>
                </a:extLst>
              </p:cNvPr>
              <p:cNvSpPr txBox="1"/>
              <p:nvPr/>
            </p:nvSpPr>
            <p:spPr>
              <a:xfrm>
                <a:off x="4444694" y="2491199"/>
                <a:ext cx="1783803"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Quantum Annealing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Fifth generation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5000+ qubits</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F52C0284-A01E-8F1B-4EE4-F3068EB8B7FC}"/>
                </a:ext>
              </a:extLst>
            </p:cNvPr>
            <p:cNvGrpSpPr/>
            <p:nvPr/>
          </p:nvGrpSpPr>
          <p:grpSpPr>
            <a:xfrm>
              <a:off x="6236687" y="1552671"/>
              <a:ext cx="1959427" cy="1815382"/>
              <a:chOff x="6236687" y="1552671"/>
              <a:chExt cx="1959427" cy="1815382"/>
            </a:xfrm>
          </p:grpSpPr>
          <p:sp>
            <p:nvSpPr>
              <p:cNvPr id="53" name="Rectangle 52">
                <a:extLst>
                  <a:ext uri="{FF2B5EF4-FFF2-40B4-BE49-F238E27FC236}">
                    <a16:creationId xmlns:a16="http://schemas.microsoft.com/office/drawing/2014/main" id="{2A0EB7C2-10FA-C479-5DEE-B2945BB6A76D}"/>
                  </a:ext>
                </a:extLst>
              </p:cNvPr>
              <p:cNvSpPr/>
              <p:nvPr/>
            </p:nvSpPr>
            <p:spPr>
              <a:xfrm>
                <a:off x="6309662" y="1552671"/>
                <a:ext cx="1815382" cy="1815382"/>
              </a:xfrm>
              <a:prstGeom prst="rect">
                <a:avLst/>
              </a:prstGeom>
              <a:blipFill dpi="0" rotWithShape="1">
                <a:blip r:embed="rId5" cstate="email">
                  <a:alphaModFix amt="55000"/>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w="19050">
                <a:solidFill>
                  <a:srgbClr val="17B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grpSp>
            <p:nvGrpSpPr>
              <p:cNvPr id="54" name="Group 53">
                <a:extLst>
                  <a:ext uri="{FF2B5EF4-FFF2-40B4-BE49-F238E27FC236}">
                    <a16:creationId xmlns:a16="http://schemas.microsoft.com/office/drawing/2014/main" id="{44117024-C02C-4065-42CD-AAE65EBCA5E2}"/>
                  </a:ext>
                </a:extLst>
              </p:cNvPr>
              <p:cNvGrpSpPr>
                <a:grpSpLocks noChangeAspect="1"/>
              </p:cNvGrpSpPr>
              <p:nvPr/>
            </p:nvGrpSpPr>
            <p:grpSpPr>
              <a:xfrm>
                <a:off x="6855937" y="2178887"/>
                <a:ext cx="726666" cy="285384"/>
                <a:chOff x="3870685" y="5959053"/>
                <a:chExt cx="1437789" cy="564663"/>
              </a:xfrm>
              <a:solidFill>
                <a:schemeClr val="bg1"/>
              </a:solidFill>
              <a:effectLst>
                <a:outerShdw blurRad="127000" algn="ctr" rotWithShape="0">
                  <a:prstClr val="black">
                    <a:alpha val="50000"/>
                  </a:prstClr>
                </a:outerShdw>
              </a:effectLst>
            </p:grpSpPr>
            <p:sp>
              <p:nvSpPr>
                <p:cNvPr id="57" name="Freeform: Shape 57">
                  <a:extLst>
                    <a:ext uri="{FF2B5EF4-FFF2-40B4-BE49-F238E27FC236}">
                      <a16:creationId xmlns:a16="http://schemas.microsoft.com/office/drawing/2014/main" id="{1B1F02AF-0AD0-919A-F852-D04DC5FECB8E}"/>
                    </a:ext>
                  </a:extLst>
                </p:cNvPr>
                <p:cNvSpPr/>
                <p:nvPr/>
              </p:nvSpPr>
              <p:spPr>
                <a:xfrm>
                  <a:off x="3870685" y="5959053"/>
                  <a:ext cx="518424" cy="518423"/>
                </a:xfrm>
                <a:custGeom>
                  <a:avLst/>
                  <a:gdLst>
                    <a:gd name="connsiteX0" fmla="*/ 259211 w 518423"/>
                    <a:gd name="connsiteY0" fmla="*/ 0 h 518423"/>
                    <a:gd name="connsiteX1" fmla="*/ 442502 w 518423"/>
                    <a:gd name="connsiteY1" fmla="*/ 75922 h 518423"/>
                    <a:gd name="connsiteX2" fmla="*/ 442503 w 518423"/>
                    <a:gd name="connsiteY2" fmla="*/ 442502 h 518423"/>
                    <a:gd name="connsiteX3" fmla="*/ 75921 w 518423"/>
                    <a:gd name="connsiteY3" fmla="*/ 442502 h 518423"/>
                    <a:gd name="connsiteX4" fmla="*/ 75921 w 518423"/>
                    <a:gd name="connsiteY4" fmla="*/ 75921 h 518423"/>
                    <a:gd name="connsiteX5" fmla="*/ 259211 w 518423"/>
                    <a:gd name="connsiteY5" fmla="*/ 0 h 518423"/>
                    <a:gd name="connsiteX6" fmla="*/ 116128 w 518423"/>
                    <a:gd name="connsiteY6" fmla="*/ 137206 h 518423"/>
                    <a:gd name="connsiteX7" fmla="*/ 116128 w 518423"/>
                    <a:gd name="connsiteY7" fmla="*/ 310203 h 518423"/>
                    <a:gd name="connsiteX8" fmla="*/ 140001 w 518423"/>
                    <a:gd name="connsiteY8" fmla="*/ 364172 h 518423"/>
                    <a:gd name="connsiteX9" fmla="*/ 197252 w 518423"/>
                    <a:gd name="connsiteY9" fmla="*/ 385179 h 518423"/>
                    <a:gd name="connsiteX10" fmla="*/ 402758 w 518423"/>
                    <a:gd name="connsiteY10" fmla="*/ 385179 h 518423"/>
                    <a:gd name="connsiteX11" fmla="*/ 402758 w 518423"/>
                    <a:gd name="connsiteY11" fmla="*/ 332831 h 518423"/>
                    <a:gd name="connsiteX12" fmla="*/ 197252 w 518423"/>
                    <a:gd name="connsiteY12" fmla="*/ 332831 h 518423"/>
                    <a:gd name="connsiteX13" fmla="*/ 168626 w 518423"/>
                    <a:gd name="connsiteY13" fmla="*/ 308015 h 518423"/>
                    <a:gd name="connsiteX14" fmla="*/ 168626 w 518423"/>
                    <a:gd name="connsiteY14" fmla="*/ 137206 h 518423"/>
                    <a:gd name="connsiteX15" fmla="*/ 116128 w 518423"/>
                    <a:gd name="connsiteY15" fmla="*/ 137206 h 51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8423" h="518423">
                      <a:moveTo>
                        <a:pt x="259211" y="0"/>
                      </a:moveTo>
                      <a:cubicBezTo>
                        <a:pt x="325549" y="0"/>
                        <a:pt x="391888" y="25307"/>
                        <a:pt x="442502" y="75922"/>
                      </a:cubicBezTo>
                      <a:cubicBezTo>
                        <a:pt x="543731" y="177151"/>
                        <a:pt x="543731" y="341274"/>
                        <a:pt x="442503" y="442502"/>
                      </a:cubicBezTo>
                      <a:cubicBezTo>
                        <a:pt x="341274" y="543731"/>
                        <a:pt x="177150" y="543731"/>
                        <a:pt x="75921" y="442502"/>
                      </a:cubicBezTo>
                      <a:cubicBezTo>
                        <a:pt x="-25307" y="341274"/>
                        <a:pt x="-25307" y="177150"/>
                        <a:pt x="75921" y="75921"/>
                      </a:cubicBezTo>
                      <a:cubicBezTo>
                        <a:pt x="126535" y="25307"/>
                        <a:pt x="192873" y="0"/>
                        <a:pt x="259211" y="0"/>
                      </a:cubicBezTo>
                      <a:close/>
                      <a:moveTo>
                        <a:pt x="116128" y="137206"/>
                      </a:moveTo>
                      <a:lnTo>
                        <a:pt x="116128" y="310203"/>
                      </a:lnTo>
                      <a:cubicBezTo>
                        <a:pt x="115573" y="330866"/>
                        <a:pt x="124339" y="350683"/>
                        <a:pt x="140001" y="364172"/>
                      </a:cubicBezTo>
                      <a:cubicBezTo>
                        <a:pt x="155775" y="378108"/>
                        <a:pt x="176209" y="385605"/>
                        <a:pt x="197252" y="385179"/>
                      </a:cubicBezTo>
                      <a:lnTo>
                        <a:pt x="402758" y="385179"/>
                      </a:lnTo>
                      <a:lnTo>
                        <a:pt x="402758" y="332831"/>
                      </a:lnTo>
                      <a:lnTo>
                        <a:pt x="197252" y="332831"/>
                      </a:lnTo>
                      <a:cubicBezTo>
                        <a:pt x="178168" y="332831"/>
                        <a:pt x="168626" y="324723"/>
                        <a:pt x="168626" y="308015"/>
                      </a:cubicBezTo>
                      <a:lnTo>
                        <a:pt x="168626" y="137206"/>
                      </a:lnTo>
                      <a:lnTo>
                        <a:pt x="116128" y="137206"/>
                      </a:lnTo>
                      <a:close/>
                    </a:path>
                  </a:pathLst>
                </a:custGeom>
                <a:grpFill/>
                <a:ln w="3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8" name="Freeform: Shape 21">
                  <a:extLst>
                    <a:ext uri="{FF2B5EF4-FFF2-40B4-BE49-F238E27FC236}">
                      <a16:creationId xmlns:a16="http://schemas.microsoft.com/office/drawing/2014/main" id="{D7DDBE12-D288-DA91-DD42-5E4E2755FEDB}"/>
                    </a:ext>
                  </a:extLst>
                </p:cNvPr>
                <p:cNvSpPr/>
                <p:nvPr/>
              </p:nvSpPr>
              <p:spPr>
                <a:xfrm>
                  <a:off x="4733232" y="6094293"/>
                  <a:ext cx="288239" cy="245390"/>
                </a:xfrm>
                <a:custGeom>
                  <a:avLst/>
                  <a:gdLst>
                    <a:gd name="connsiteX0" fmla="*/ 266328 w 288239"/>
                    <a:gd name="connsiteY0" fmla="*/ 19391 h 245390"/>
                    <a:gd name="connsiteX1" fmla="*/ 216620 w 288239"/>
                    <a:gd name="connsiteY1" fmla="*/ 5 h 245390"/>
                    <a:gd name="connsiteX2" fmla="*/ 4250 w 288239"/>
                    <a:gd name="connsiteY2" fmla="*/ 5 h 245390"/>
                    <a:gd name="connsiteX3" fmla="*/ 4250 w 288239"/>
                    <a:gd name="connsiteY3" fmla="*/ 43754 h 245390"/>
                    <a:gd name="connsiteX4" fmla="*/ 216620 w 288239"/>
                    <a:gd name="connsiteY4" fmla="*/ 43754 h 245390"/>
                    <a:gd name="connsiteX5" fmla="*/ 234308 w 288239"/>
                    <a:gd name="connsiteY5" fmla="*/ 50543 h 245390"/>
                    <a:gd name="connsiteX6" fmla="*/ 242492 w 288239"/>
                    <a:gd name="connsiteY6" fmla="*/ 66119 h 245390"/>
                    <a:gd name="connsiteX7" fmla="*/ 242492 w 288239"/>
                    <a:gd name="connsiteY7" fmla="*/ 101080 h 245390"/>
                    <a:gd name="connsiteX8" fmla="*/ 71645 w 288239"/>
                    <a:gd name="connsiteY8" fmla="*/ 101080 h 245390"/>
                    <a:gd name="connsiteX9" fmla="*/ 21938 w 288239"/>
                    <a:gd name="connsiteY9" fmla="*/ 120466 h 245390"/>
                    <a:gd name="connsiteX10" fmla="*/ 26 w 288239"/>
                    <a:gd name="connsiteY10" fmla="*/ 167232 h 245390"/>
                    <a:gd name="connsiteX11" fmla="*/ 26 w 288239"/>
                    <a:gd name="connsiteY11" fmla="*/ 179036 h 245390"/>
                    <a:gd name="connsiteX12" fmla="*/ 21108 w 288239"/>
                    <a:gd name="connsiteY12" fmla="*/ 226820 h 245390"/>
                    <a:gd name="connsiteX13" fmla="*/ 71645 w 288239"/>
                    <a:gd name="connsiteY13" fmla="*/ 245376 h 245390"/>
                    <a:gd name="connsiteX14" fmla="*/ 288240 w 288239"/>
                    <a:gd name="connsiteY14" fmla="*/ 245376 h 245390"/>
                    <a:gd name="connsiteX15" fmla="*/ 288240 w 288239"/>
                    <a:gd name="connsiteY15" fmla="*/ 66119 h 245390"/>
                    <a:gd name="connsiteX16" fmla="*/ 266328 w 288239"/>
                    <a:gd name="connsiteY16" fmla="*/ 19391 h 245390"/>
                    <a:gd name="connsiteX17" fmla="*/ 216620 w 288239"/>
                    <a:gd name="connsiteY17" fmla="*/ 200948 h 245390"/>
                    <a:gd name="connsiteX18" fmla="*/ 71645 w 288239"/>
                    <a:gd name="connsiteY18" fmla="*/ 200948 h 245390"/>
                    <a:gd name="connsiteX19" fmla="*/ 46377 w 288239"/>
                    <a:gd name="connsiteY19" fmla="*/ 179036 h 245390"/>
                    <a:gd name="connsiteX20" fmla="*/ 46377 w 288239"/>
                    <a:gd name="connsiteY20" fmla="*/ 167232 h 245390"/>
                    <a:gd name="connsiteX21" fmla="*/ 54410 w 288239"/>
                    <a:gd name="connsiteY21" fmla="*/ 151391 h 245390"/>
                    <a:gd name="connsiteX22" fmla="*/ 71645 w 288239"/>
                    <a:gd name="connsiteY22" fmla="*/ 145055 h 245390"/>
                    <a:gd name="connsiteX23" fmla="*/ 242492 w 288239"/>
                    <a:gd name="connsiteY23" fmla="*/ 145055 h 245390"/>
                    <a:gd name="connsiteX24" fmla="*/ 242492 w 288239"/>
                    <a:gd name="connsiteY24" fmla="*/ 179225 h 245390"/>
                    <a:gd name="connsiteX25" fmla="*/ 216620 w 288239"/>
                    <a:gd name="connsiteY25" fmla="*/ 200948 h 24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8239" h="245390">
                      <a:moveTo>
                        <a:pt x="266328" y="19391"/>
                      </a:moveTo>
                      <a:cubicBezTo>
                        <a:pt x="252897" y="6731"/>
                        <a:pt x="235073" y="-219"/>
                        <a:pt x="216620" y="5"/>
                      </a:cubicBezTo>
                      <a:lnTo>
                        <a:pt x="4250" y="5"/>
                      </a:lnTo>
                      <a:lnTo>
                        <a:pt x="4250" y="43754"/>
                      </a:lnTo>
                      <a:lnTo>
                        <a:pt x="216620" y="43754"/>
                      </a:lnTo>
                      <a:cubicBezTo>
                        <a:pt x="223152" y="43750"/>
                        <a:pt x="229454" y="46169"/>
                        <a:pt x="234308" y="50543"/>
                      </a:cubicBezTo>
                      <a:cubicBezTo>
                        <a:pt x="239339" y="54155"/>
                        <a:pt x="242371" y="59927"/>
                        <a:pt x="242492" y="66119"/>
                      </a:cubicBezTo>
                      <a:lnTo>
                        <a:pt x="242492" y="101080"/>
                      </a:lnTo>
                      <a:lnTo>
                        <a:pt x="71645" y="101080"/>
                      </a:lnTo>
                      <a:cubicBezTo>
                        <a:pt x="53218" y="101006"/>
                        <a:pt x="35451" y="107936"/>
                        <a:pt x="21938" y="120466"/>
                      </a:cubicBezTo>
                      <a:cubicBezTo>
                        <a:pt x="7836" y="131858"/>
                        <a:pt x="-246" y="149104"/>
                        <a:pt x="26" y="167232"/>
                      </a:cubicBezTo>
                      <a:lnTo>
                        <a:pt x="26" y="179036"/>
                      </a:lnTo>
                      <a:cubicBezTo>
                        <a:pt x="-506" y="197327"/>
                        <a:pt x="7240" y="214883"/>
                        <a:pt x="21108" y="226820"/>
                      </a:cubicBezTo>
                      <a:cubicBezTo>
                        <a:pt x="35028" y="239125"/>
                        <a:pt x="53067" y="245749"/>
                        <a:pt x="71645" y="245376"/>
                      </a:cubicBezTo>
                      <a:lnTo>
                        <a:pt x="288240" y="245376"/>
                      </a:lnTo>
                      <a:lnTo>
                        <a:pt x="288240" y="66119"/>
                      </a:lnTo>
                      <a:cubicBezTo>
                        <a:pt x="288300" y="48048"/>
                        <a:pt x="280259" y="30900"/>
                        <a:pt x="266328" y="19391"/>
                      </a:cubicBezTo>
                      <a:close/>
                      <a:moveTo>
                        <a:pt x="216620" y="200948"/>
                      </a:moveTo>
                      <a:lnTo>
                        <a:pt x="71645" y="200948"/>
                      </a:lnTo>
                      <a:cubicBezTo>
                        <a:pt x="54787" y="200948"/>
                        <a:pt x="46377" y="193783"/>
                        <a:pt x="46377" y="179036"/>
                      </a:cubicBezTo>
                      <a:lnTo>
                        <a:pt x="46377" y="167232"/>
                      </a:lnTo>
                      <a:cubicBezTo>
                        <a:pt x="46414" y="160982"/>
                        <a:pt x="49390" y="155115"/>
                        <a:pt x="54410" y="151391"/>
                      </a:cubicBezTo>
                      <a:cubicBezTo>
                        <a:pt x="59256" y="147361"/>
                        <a:pt x="65343" y="145124"/>
                        <a:pt x="71645" y="145055"/>
                      </a:cubicBezTo>
                      <a:lnTo>
                        <a:pt x="242492" y="145055"/>
                      </a:lnTo>
                      <a:lnTo>
                        <a:pt x="242492" y="179225"/>
                      </a:lnTo>
                      <a:cubicBezTo>
                        <a:pt x="242492" y="193783"/>
                        <a:pt x="233893" y="200948"/>
                        <a:pt x="216620" y="200948"/>
                      </a:cubicBezTo>
                      <a:close/>
                    </a:path>
                  </a:pathLst>
                </a:custGeom>
                <a:grpFill/>
                <a:ln w="3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9" name="Freeform: Shape 22">
                  <a:extLst>
                    <a:ext uri="{FF2B5EF4-FFF2-40B4-BE49-F238E27FC236}">
                      <a16:creationId xmlns:a16="http://schemas.microsoft.com/office/drawing/2014/main" id="{C70AF5AA-8E24-328B-18B4-0CE1CD67842F}"/>
                    </a:ext>
                  </a:extLst>
                </p:cNvPr>
                <p:cNvSpPr/>
                <p:nvPr/>
              </p:nvSpPr>
              <p:spPr>
                <a:xfrm>
                  <a:off x="4416428" y="6094245"/>
                  <a:ext cx="288720" cy="244707"/>
                </a:xfrm>
                <a:custGeom>
                  <a:avLst/>
                  <a:gdLst>
                    <a:gd name="connsiteX0" fmla="*/ 217035 w 288719"/>
                    <a:gd name="connsiteY0" fmla="*/ 144085 h 244707"/>
                    <a:gd name="connsiteX1" fmla="*/ 266742 w 288719"/>
                    <a:gd name="connsiteY1" fmla="*/ 124737 h 244707"/>
                    <a:gd name="connsiteX2" fmla="*/ 288692 w 288719"/>
                    <a:gd name="connsiteY2" fmla="*/ 77971 h 244707"/>
                    <a:gd name="connsiteX3" fmla="*/ 288692 w 288719"/>
                    <a:gd name="connsiteY3" fmla="*/ 66166 h 244707"/>
                    <a:gd name="connsiteX4" fmla="*/ 267610 w 288719"/>
                    <a:gd name="connsiteY4" fmla="*/ 18118 h 244707"/>
                    <a:gd name="connsiteX5" fmla="*/ 217035 w 288719"/>
                    <a:gd name="connsiteY5" fmla="*/ 15 h 244707"/>
                    <a:gd name="connsiteX6" fmla="*/ 71683 w 288719"/>
                    <a:gd name="connsiteY6" fmla="*/ 15 h 244707"/>
                    <a:gd name="connsiteX7" fmla="*/ 21146 w 288719"/>
                    <a:gd name="connsiteY7" fmla="*/ 18533 h 244707"/>
                    <a:gd name="connsiteX8" fmla="*/ 26 w 288719"/>
                    <a:gd name="connsiteY8" fmla="*/ 66166 h 244707"/>
                    <a:gd name="connsiteX9" fmla="*/ 26 w 288719"/>
                    <a:gd name="connsiteY9" fmla="*/ 178669 h 244707"/>
                    <a:gd name="connsiteX10" fmla="*/ 21938 w 288719"/>
                    <a:gd name="connsiteY10" fmla="*/ 225850 h 244707"/>
                    <a:gd name="connsiteX11" fmla="*/ 71683 w 288719"/>
                    <a:gd name="connsiteY11" fmla="*/ 244707 h 244707"/>
                    <a:gd name="connsiteX12" fmla="*/ 284468 w 288719"/>
                    <a:gd name="connsiteY12" fmla="*/ 244707 h 244707"/>
                    <a:gd name="connsiteX13" fmla="*/ 284468 w 288719"/>
                    <a:gd name="connsiteY13" fmla="*/ 200996 h 244707"/>
                    <a:gd name="connsiteX14" fmla="*/ 71683 w 288719"/>
                    <a:gd name="connsiteY14" fmla="*/ 200996 h 244707"/>
                    <a:gd name="connsiteX15" fmla="*/ 54410 w 288719"/>
                    <a:gd name="connsiteY15" fmla="*/ 194245 h 244707"/>
                    <a:gd name="connsiteX16" fmla="*/ 46377 w 288719"/>
                    <a:gd name="connsiteY16" fmla="*/ 178669 h 244707"/>
                    <a:gd name="connsiteX17" fmla="*/ 46377 w 288719"/>
                    <a:gd name="connsiteY17" fmla="*/ 144085 h 244707"/>
                    <a:gd name="connsiteX18" fmla="*/ 71683 w 288719"/>
                    <a:gd name="connsiteY18" fmla="*/ 43802 h 244707"/>
                    <a:gd name="connsiteX19" fmla="*/ 217035 w 288719"/>
                    <a:gd name="connsiteY19" fmla="*/ 43802 h 244707"/>
                    <a:gd name="connsiteX20" fmla="*/ 242341 w 288719"/>
                    <a:gd name="connsiteY20" fmla="*/ 66166 h 244707"/>
                    <a:gd name="connsiteX21" fmla="*/ 242341 w 288719"/>
                    <a:gd name="connsiteY21" fmla="*/ 77971 h 244707"/>
                    <a:gd name="connsiteX22" fmla="*/ 233893 w 288719"/>
                    <a:gd name="connsiteY22" fmla="*/ 93547 h 244707"/>
                    <a:gd name="connsiteX23" fmla="*/ 217035 w 288719"/>
                    <a:gd name="connsiteY23" fmla="*/ 99846 h 244707"/>
                    <a:gd name="connsiteX24" fmla="*/ 46377 w 288719"/>
                    <a:gd name="connsiteY24" fmla="*/ 99846 h 244707"/>
                    <a:gd name="connsiteX25" fmla="*/ 46377 w 288719"/>
                    <a:gd name="connsiteY25" fmla="*/ 66166 h 244707"/>
                    <a:gd name="connsiteX26" fmla="*/ 71683 w 288719"/>
                    <a:gd name="connsiteY26" fmla="*/ 43802 h 24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719" h="244707">
                      <a:moveTo>
                        <a:pt x="217035" y="144085"/>
                      </a:moveTo>
                      <a:cubicBezTo>
                        <a:pt x="235458" y="144173"/>
                        <a:pt x="253225" y="137257"/>
                        <a:pt x="266742" y="124737"/>
                      </a:cubicBezTo>
                      <a:cubicBezTo>
                        <a:pt x="280700" y="113227"/>
                        <a:pt x="288756" y="96062"/>
                        <a:pt x="288692" y="77971"/>
                      </a:cubicBezTo>
                      <a:lnTo>
                        <a:pt x="288692" y="66166"/>
                      </a:lnTo>
                      <a:cubicBezTo>
                        <a:pt x="289239" y="47796"/>
                        <a:pt x="281496" y="30154"/>
                        <a:pt x="267610" y="18118"/>
                      </a:cubicBezTo>
                      <a:cubicBezTo>
                        <a:pt x="253512" y="6134"/>
                        <a:pt x="235534" y="-302"/>
                        <a:pt x="217035" y="15"/>
                      </a:cubicBezTo>
                      <a:lnTo>
                        <a:pt x="71683" y="15"/>
                      </a:lnTo>
                      <a:cubicBezTo>
                        <a:pt x="53112" y="-360"/>
                        <a:pt x="35077" y="6248"/>
                        <a:pt x="21146" y="18533"/>
                      </a:cubicBezTo>
                      <a:cubicBezTo>
                        <a:pt x="7259" y="30396"/>
                        <a:pt x="-506" y="47911"/>
                        <a:pt x="26" y="66166"/>
                      </a:cubicBezTo>
                      <a:lnTo>
                        <a:pt x="26" y="178669"/>
                      </a:lnTo>
                      <a:cubicBezTo>
                        <a:pt x="-140" y="196891"/>
                        <a:pt x="7908" y="214220"/>
                        <a:pt x="21938" y="225850"/>
                      </a:cubicBezTo>
                      <a:cubicBezTo>
                        <a:pt x="35624" y="238060"/>
                        <a:pt x="53343" y="244779"/>
                        <a:pt x="71683" y="244707"/>
                      </a:cubicBezTo>
                      <a:lnTo>
                        <a:pt x="284468" y="244707"/>
                      </a:lnTo>
                      <a:lnTo>
                        <a:pt x="284468" y="200996"/>
                      </a:lnTo>
                      <a:lnTo>
                        <a:pt x="71683" y="200996"/>
                      </a:lnTo>
                      <a:cubicBezTo>
                        <a:pt x="65283" y="200986"/>
                        <a:pt x="59120" y="198578"/>
                        <a:pt x="54410" y="194245"/>
                      </a:cubicBezTo>
                      <a:cubicBezTo>
                        <a:pt x="49337" y="190688"/>
                        <a:pt x="46331" y="184865"/>
                        <a:pt x="46377" y="178669"/>
                      </a:cubicBezTo>
                      <a:lnTo>
                        <a:pt x="46377" y="144085"/>
                      </a:lnTo>
                      <a:close/>
                      <a:moveTo>
                        <a:pt x="71683" y="43802"/>
                      </a:moveTo>
                      <a:lnTo>
                        <a:pt x="217035" y="43802"/>
                      </a:lnTo>
                      <a:cubicBezTo>
                        <a:pt x="233893" y="43802"/>
                        <a:pt x="242341" y="51345"/>
                        <a:pt x="242341" y="66166"/>
                      </a:cubicBezTo>
                      <a:lnTo>
                        <a:pt x="242341" y="77971"/>
                      </a:lnTo>
                      <a:cubicBezTo>
                        <a:pt x="242054" y="84182"/>
                        <a:pt x="238943" y="89920"/>
                        <a:pt x="233893" y="93547"/>
                      </a:cubicBezTo>
                      <a:cubicBezTo>
                        <a:pt x="229156" y="97510"/>
                        <a:pt x="223208" y="99732"/>
                        <a:pt x="217035" y="99846"/>
                      </a:cubicBezTo>
                      <a:lnTo>
                        <a:pt x="46377" y="99846"/>
                      </a:lnTo>
                      <a:lnTo>
                        <a:pt x="46377" y="66166"/>
                      </a:lnTo>
                      <a:cubicBezTo>
                        <a:pt x="46377" y="51420"/>
                        <a:pt x="54825" y="43802"/>
                        <a:pt x="71683" y="43802"/>
                      </a:cubicBezTo>
                      <a:close/>
                    </a:path>
                  </a:pathLst>
                </a:custGeom>
                <a:grpFill/>
                <a:ln w="3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60" name="Freeform: Shape 23">
                  <a:extLst>
                    <a:ext uri="{FF2B5EF4-FFF2-40B4-BE49-F238E27FC236}">
                      <a16:creationId xmlns:a16="http://schemas.microsoft.com/office/drawing/2014/main" id="{73B122D6-AE35-1413-7F65-4A309595BEFE}"/>
                    </a:ext>
                  </a:extLst>
                </p:cNvPr>
                <p:cNvSpPr/>
                <p:nvPr/>
              </p:nvSpPr>
              <p:spPr>
                <a:xfrm>
                  <a:off x="5052505" y="6094261"/>
                  <a:ext cx="255969" cy="429455"/>
                </a:xfrm>
                <a:custGeom>
                  <a:avLst/>
                  <a:gdLst>
                    <a:gd name="connsiteX0" fmla="*/ 234358 w 255969"/>
                    <a:gd name="connsiteY0" fmla="*/ 19424 h 429455"/>
                    <a:gd name="connsiteX1" fmla="*/ 185140 w 255969"/>
                    <a:gd name="connsiteY1" fmla="*/ 1 h 429455"/>
                    <a:gd name="connsiteX2" fmla="*/ 0 w 255969"/>
                    <a:gd name="connsiteY2" fmla="*/ 1 h 429455"/>
                    <a:gd name="connsiteX3" fmla="*/ 0 w 255969"/>
                    <a:gd name="connsiteY3" fmla="*/ 429456 h 429455"/>
                    <a:gd name="connsiteX4" fmla="*/ 45484 w 255969"/>
                    <a:gd name="connsiteY4" fmla="*/ 429456 h 429455"/>
                    <a:gd name="connsiteX5" fmla="*/ 45484 w 255969"/>
                    <a:gd name="connsiteY5" fmla="*/ 245899 h 429455"/>
                    <a:gd name="connsiteX6" fmla="*/ 185027 w 255969"/>
                    <a:gd name="connsiteY6" fmla="*/ 245899 h 429455"/>
                    <a:gd name="connsiteX7" fmla="*/ 235527 w 255969"/>
                    <a:gd name="connsiteY7" fmla="*/ 227306 h 429455"/>
                    <a:gd name="connsiteX8" fmla="*/ 255930 w 255969"/>
                    <a:gd name="connsiteY8" fmla="*/ 179559 h 429455"/>
                    <a:gd name="connsiteX9" fmla="*/ 255930 w 255969"/>
                    <a:gd name="connsiteY9" fmla="*/ 66416 h 429455"/>
                    <a:gd name="connsiteX10" fmla="*/ 234358 w 255969"/>
                    <a:gd name="connsiteY10" fmla="*/ 19424 h 429455"/>
                    <a:gd name="connsiteX11" fmla="*/ 210183 w 255969"/>
                    <a:gd name="connsiteY11" fmla="*/ 179559 h 429455"/>
                    <a:gd name="connsiteX12" fmla="*/ 185140 w 255969"/>
                    <a:gd name="connsiteY12" fmla="*/ 201547 h 429455"/>
                    <a:gd name="connsiteX13" fmla="*/ 45597 w 255969"/>
                    <a:gd name="connsiteY13" fmla="*/ 201547 h 429455"/>
                    <a:gd name="connsiteX14" fmla="*/ 45597 w 255969"/>
                    <a:gd name="connsiteY14" fmla="*/ 43938 h 429455"/>
                    <a:gd name="connsiteX15" fmla="*/ 185140 w 255969"/>
                    <a:gd name="connsiteY15" fmla="*/ 43938 h 429455"/>
                    <a:gd name="connsiteX16" fmla="*/ 202300 w 255969"/>
                    <a:gd name="connsiteY16" fmla="*/ 50689 h 429455"/>
                    <a:gd name="connsiteX17" fmla="*/ 210220 w 255969"/>
                    <a:gd name="connsiteY17" fmla="*/ 66340 h 42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969" h="429455">
                      <a:moveTo>
                        <a:pt x="234358" y="19424"/>
                      </a:moveTo>
                      <a:cubicBezTo>
                        <a:pt x="221048" y="6881"/>
                        <a:pt x="203428" y="-72"/>
                        <a:pt x="185140" y="1"/>
                      </a:cubicBezTo>
                      <a:lnTo>
                        <a:pt x="0" y="1"/>
                      </a:lnTo>
                      <a:lnTo>
                        <a:pt x="0" y="429456"/>
                      </a:lnTo>
                      <a:lnTo>
                        <a:pt x="45484" y="429456"/>
                      </a:lnTo>
                      <a:lnTo>
                        <a:pt x="45484" y="245899"/>
                      </a:lnTo>
                      <a:lnTo>
                        <a:pt x="185027" y="245899"/>
                      </a:lnTo>
                      <a:cubicBezTo>
                        <a:pt x="203598" y="246261"/>
                        <a:pt x="221625" y="239626"/>
                        <a:pt x="235527" y="227306"/>
                      </a:cubicBezTo>
                      <a:cubicBezTo>
                        <a:pt x="249097" y="215222"/>
                        <a:pt x="256579" y="197719"/>
                        <a:pt x="255930" y="179559"/>
                      </a:cubicBezTo>
                      <a:lnTo>
                        <a:pt x="255930" y="66416"/>
                      </a:lnTo>
                      <a:cubicBezTo>
                        <a:pt x="256096" y="48321"/>
                        <a:pt x="248188" y="31094"/>
                        <a:pt x="234358" y="19424"/>
                      </a:cubicBezTo>
                      <a:close/>
                      <a:moveTo>
                        <a:pt x="210183" y="179559"/>
                      </a:moveTo>
                      <a:cubicBezTo>
                        <a:pt x="210183" y="194344"/>
                        <a:pt x="201810" y="201547"/>
                        <a:pt x="185140" y="201547"/>
                      </a:cubicBezTo>
                      <a:lnTo>
                        <a:pt x="45597" y="201547"/>
                      </a:lnTo>
                      <a:lnTo>
                        <a:pt x="45597" y="43938"/>
                      </a:lnTo>
                      <a:lnTo>
                        <a:pt x="185140" y="43938"/>
                      </a:lnTo>
                      <a:cubicBezTo>
                        <a:pt x="191507" y="43946"/>
                        <a:pt x="197635" y="46357"/>
                        <a:pt x="202300" y="50689"/>
                      </a:cubicBezTo>
                      <a:cubicBezTo>
                        <a:pt x="207211" y="54407"/>
                        <a:pt x="210134" y="60182"/>
                        <a:pt x="210220" y="66340"/>
                      </a:cubicBezTo>
                      <a:close/>
                    </a:path>
                  </a:pathLst>
                </a:custGeom>
                <a:grpFill/>
                <a:ln w="3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55" name="TextBox 54">
                <a:extLst>
                  <a:ext uri="{FF2B5EF4-FFF2-40B4-BE49-F238E27FC236}">
                    <a16:creationId xmlns:a16="http://schemas.microsoft.com/office/drawing/2014/main" id="{991724DD-66AF-36DD-CC88-1F63BB437FE6}"/>
                  </a:ext>
                </a:extLst>
              </p:cNvPr>
              <p:cNvSpPr txBox="1"/>
              <p:nvPr/>
            </p:nvSpPr>
            <p:spPr>
              <a:xfrm>
                <a:off x="6236687" y="2491199"/>
                <a:ext cx="1959427"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Real-Time Quantum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Quantum hybrid solvers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99% up-time</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260B0F4E-4591-B709-5B9D-89112C680CBE}"/>
                </a:ext>
              </a:extLst>
            </p:cNvPr>
            <p:cNvGrpSpPr/>
            <p:nvPr/>
          </p:nvGrpSpPr>
          <p:grpSpPr>
            <a:xfrm>
              <a:off x="8083730" y="1552671"/>
              <a:ext cx="2019224" cy="1815382"/>
              <a:chOff x="8083730" y="1552671"/>
              <a:chExt cx="2019224" cy="1815382"/>
            </a:xfrm>
          </p:grpSpPr>
          <p:sp>
            <p:nvSpPr>
              <p:cNvPr id="44" name="Rectangle 43">
                <a:extLst>
                  <a:ext uri="{FF2B5EF4-FFF2-40B4-BE49-F238E27FC236}">
                    <a16:creationId xmlns:a16="http://schemas.microsoft.com/office/drawing/2014/main" id="{1A1B72BD-EB5E-736B-CD07-5ED959C66F1A}"/>
                  </a:ext>
                </a:extLst>
              </p:cNvPr>
              <p:cNvSpPr/>
              <p:nvPr/>
            </p:nvSpPr>
            <p:spPr>
              <a:xfrm>
                <a:off x="8186522" y="1552671"/>
                <a:ext cx="1815382" cy="1815382"/>
              </a:xfrm>
              <a:prstGeom prst="rect">
                <a:avLst/>
              </a:prstGeom>
              <a:blipFill>
                <a:blip r:embed="rId6" cstate="email">
                  <a:extLst>
                    <a:ext uri="{28A0092B-C50C-407E-A947-70E740481C1C}">
                      <a14:useLocalDpi xmlns:a14="http://schemas.microsoft.com/office/drawing/2010/main"/>
                    </a:ext>
                  </a:extLst>
                </a:blip>
                <a:stretch>
                  <a:fillRect/>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grpSp>
            <p:nvGrpSpPr>
              <p:cNvPr id="45" name="Group 44">
                <a:extLst>
                  <a:ext uri="{FF2B5EF4-FFF2-40B4-BE49-F238E27FC236}">
                    <a16:creationId xmlns:a16="http://schemas.microsoft.com/office/drawing/2014/main" id="{31DBA7DB-4AD2-E162-D799-509B1DF9F225}"/>
                  </a:ext>
                </a:extLst>
              </p:cNvPr>
              <p:cNvGrpSpPr>
                <a:grpSpLocks noChangeAspect="1"/>
              </p:cNvGrpSpPr>
              <p:nvPr/>
            </p:nvGrpSpPr>
            <p:grpSpPr>
              <a:xfrm>
                <a:off x="8642211" y="2168098"/>
                <a:ext cx="899190" cy="261511"/>
                <a:chOff x="6649531" y="6072945"/>
                <a:chExt cx="1905655" cy="554221"/>
              </a:xfrm>
              <a:solidFill>
                <a:schemeClr val="bg1"/>
              </a:solidFill>
              <a:effectLst>
                <a:outerShdw blurRad="127000" algn="ctr" rotWithShape="0">
                  <a:prstClr val="black">
                    <a:alpha val="50000"/>
                  </a:prstClr>
                </a:outerShdw>
              </a:effectLst>
            </p:grpSpPr>
            <p:sp>
              <p:nvSpPr>
                <p:cNvPr id="47" name="Freeform: Shape 64">
                  <a:extLst>
                    <a:ext uri="{FF2B5EF4-FFF2-40B4-BE49-F238E27FC236}">
                      <a16:creationId xmlns:a16="http://schemas.microsoft.com/office/drawing/2014/main" id="{4257D203-299D-2162-0F0C-BAD6D4F82C26}"/>
                    </a:ext>
                  </a:extLst>
                </p:cNvPr>
                <p:cNvSpPr/>
                <p:nvPr/>
              </p:nvSpPr>
              <p:spPr>
                <a:xfrm>
                  <a:off x="6649531" y="6072945"/>
                  <a:ext cx="554224" cy="554221"/>
                </a:xfrm>
                <a:custGeom>
                  <a:avLst/>
                  <a:gdLst>
                    <a:gd name="connsiteX0" fmla="*/ 277112 w 554223"/>
                    <a:gd name="connsiteY0" fmla="*/ 0 h 554223"/>
                    <a:gd name="connsiteX1" fmla="*/ 554223 w 554223"/>
                    <a:gd name="connsiteY1" fmla="*/ 277111 h 554223"/>
                    <a:gd name="connsiteX2" fmla="*/ 277112 w 554223"/>
                    <a:gd name="connsiteY2" fmla="*/ 554223 h 554223"/>
                    <a:gd name="connsiteX3" fmla="*/ 0 w 554223"/>
                    <a:gd name="connsiteY3" fmla="*/ 277111 h 554223"/>
                    <a:gd name="connsiteX4" fmla="*/ 277112 w 554223"/>
                    <a:gd name="connsiteY4" fmla="*/ 0 h 554223"/>
                    <a:gd name="connsiteX5" fmla="*/ 203229 w 554223"/>
                    <a:gd name="connsiteY5" fmla="*/ 144210 h 554223"/>
                    <a:gd name="connsiteX6" fmla="*/ 147443 w 554223"/>
                    <a:gd name="connsiteY6" fmla="*/ 164691 h 554223"/>
                    <a:gd name="connsiteX7" fmla="*/ 123892 w 554223"/>
                    <a:gd name="connsiteY7" fmla="*/ 217810 h 554223"/>
                    <a:gd name="connsiteX8" fmla="*/ 123892 w 554223"/>
                    <a:gd name="connsiteY8" fmla="*/ 336451 h 554223"/>
                    <a:gd name="connsiteX9" fmla="*/ 148129 w 554223"/>
                    <a:gd name="connsiteY9" fmla="*/ 388682 h 554223"/>
                    <a:gd name="connsiteX10" fmla="*/ 203067 w 554223"/>
                    <a:gd name="connsiteY10" fmla="*/ 410051 h 554223"/>
                    <a:gd name="connsiteX11" fmla="*/ 351035 w 554223"/>
                    <a:gd name="connsiteY11" fmla="*/ 410051 h 554223"/>
                    <a:gd name="connsiteX12" fmla="*/ 405932 w 554223"/>
                    <a:gd name="connsiteY12" fmla="*/ 388682 h 554223"/>
                    <a:gd name="connsiteX13" fmla="*/ 430169 w 554223"/>
                    <a:gd name="connsiteY13" fmla="*/ 336451 h 554223"/>
                    <a:gd name="connsiteX14" fmla="*/ 430169 w 554223"/>
                    <a:gd name="connsiteY14" fmla="*/ 217810 h 554223"/>
                    <a:gd name="connsiteX15" fmla="*/ 406821 w 554223"/>
                    <a:gd name="connsiteY15" fmla="*/ 164691 h 554223"/>
                    <a:gd name="connsiteX16" fmla="*/ 351035 w 554223"/>
                    <a:gd name="connsiteY16" fmla="*/ 144210 h 554223"/>
                    <a:gd name="connsiteX17" fmla="*/ 203229 w 554223"/>
                    <a:gd name="connsiteY17" fmla="*/ 144210 h 55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223" h="554223">
                      <a:moveTo>
                        <a:pt x="277112" y="0"/>
                      </a:moveTo>
                      <a:cubicBezTo>
                        <a:pt x="430156" y="0"/>
                        <a:pt x="554223" y="124067"/>
                        <a:pt x="554223" y="277111"/>
                      </a:cubicBezTo>
                      <a:cubicBezTo>
                        <a:pt x="554223" y="430156"/>
                        <a:pt x="430156" y="554223"/>
                        <a:pt x="277112" y="554223"/>
                      </a:cubicBezTo>
                      <a:cubicBezTo>
                        <a:pt x="124067" y="554223"/>
                        <a:pt x="0" y="430156"/>
                        <a:pt x="0" y="277111"/>
                      </a:cubicBezTo>
                      <a:cubicBezTo>
                        <a:pt x="0" y="124067"/>
                        <a:pt x="124067" y="0"/>
                        <a:pt x="277112" y="0"/>
                      </a:cubicBezTo>
                      <a:close/>
                      <a:moveTo>
                        <a:pt x="203229" y="144210"/>
                      </a:moveTo>
                      <a:cubicBezTo>
                        <a:pt x="182724" y="143802"/>
                        <a:pt x="162813" y="151112"/>
                        <a:pt x="147443" y="164691"/>
                      </a:cubicBezTo>
                      <a:cubicBezTo>
                        <a:pt x="132007" y="177957"/>
                        <a:pt x="123359" y="197464"/>
                        <a:pt x="123892" y="217810"/>
                      </a:cubicBezTo>
                      <a:lnTo>
                        <a:pt x="123892" y="336451"/>
                      </a:lnTo>
                      <a:cubicBezTo>
                        <a:pt x="123605" y="356642"/>
                        <a:pt x="132526" y="375866"/>
                        <a:pt x="148129" y="388682"/>
                      </a:cubicBezTo>
                      <a:cubicBezTo>
                        <a:pt x="163052" y="402544"/>
                        <a:pt x="182701" y="410185"/>
                        <a:pt x="203067" y="410051"/>
                      </a:cubicBezTo>
                      <a:lnTo>
                        <a:pt x="351035" y="410051"/>
                      </a:lnTo>
                      <a:cubicBezTo>
                        <a:pt x="371389" y="410185"/>
                        <a:pt x="391025" y="402541"/>
                        <a:pt x="405932" y="388682"/>
                      </a:cubicBezTo>
                      <a:cubicBezTo>
                        <a:pt x="421549" y="375877"/>
                        <a:pt x="430476" y="356646"/>
                        <a:pt x="430169" y="336451"/>
                      </a:cubicBezTo>
                      <a:lnTo>
                        <a:pt x="430169" y="217810"/>
                      </a:lnTo>
                      <a:cubicBezTo>
                        <a:pt x="430743" y="197499"/>
                        <a:pt x="422171" y="178002"/>
                        <a:pt x="406821" y="164691"/>
                      </a:cubicBezTo>
                      <a:cubicBezTo>
                        <a:pt x="391447" y="151119"/>
                        <a:pt x="371539" y="143810"/>
                        <a:pt x="351035" y="144210"/>
                      </a:cubicBezTo>
                      <a:lnTo>
                        <a:pt x="203229" y="144210"/>
                      </a:lnTo>
                      <a:close/>
                    </a:path>
                  </a:pathLst>
                </a:custGeom>
                <a:grpFill/>
                <a:ln w="4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8" name="Freeform: Shape 63">
                  <a:extLst>
                    <a:ext uri="{FF2B5EF4-FFF2-40B4-BE49-F238E27FC236}">
                      <a16:creationId xmlns:a16="http://schemas.microsoft.com/office/drawing/2014/main" id="{77C3A24F-1290-E5AE-D563-FD7B6EED66FF}"/>
                    </a:ext>
                  </a:extLst>
                </p:cNvPr>
                <p:cNvSpPr/>
                <p:nvPr/>
              </p:nvSpPr>
              <p:spPr>
                <a:xfrm>
                  <a:off x="6830866" y="6272375"/>
                  <a:ext cx="191556" cy="155804"/>
                </a:xfrm>
                <a:custGeom>
                  <a:avLst/>
                  <a:gdLst>
                    <a:gd name="connsiteX0" fmla="*/ 21895 w 191555"/>
                    <a:gd name="connsiteY0" fmla="*/ 0 h 155804"/>
                    <a:gd name="connsiteX1" fmla="*/ 169701 w 191555"/>
                    <a:gd name="connsiteY1" fmla="*/ 0 h 155804"/>
                    <a:gd name="connsiteX2" fmla="*/ 191555 w 191555"/>
                    <a:gd name="connsiteY2" fmla="*/ 18379 h 155804"/>
                    <a:gd name="connsiteX3" fmla="*/ 191555 w 191555"/>
                    <a:gd name="connsiteY3" fmla="*/ 137020 h 155804"/>
                    <a:gd name="connsiteX4" fmla="*/ 184809 w 191555"/>
                    <a:gd name="connsiteY4" fmla="*/ 150270 h 155804"/>
                    <a:gd name="connsiteX5" fmla="*/ 169701 w 191555"/>
                    <a:gd name="connsiteY5" fmla="*/ 155804 h 155804"/>
                    <a:gd name="connsiteX6" fmla="*/ 21895 w 191555"/>
                    <a:gd name="connsiteY6" fmla="*/ 155804 h 155804"/>
                    <a:gd name="connsiteX7" fmla="*/ 6787 w 191555"/>
                    <a:gd name="connsiteY7" fmla="*/ 150270 h 155804"/>
                    <a:gd name="connsiteX8" fmla="*/ 0 w 191555"/>
                    <a:gd name="connsiteY8" fmla="*/ 137020 h 155804"/>
                    <a:gd name="connsiteX9" fmla="*/ 0 w 191555"/>
                    <a:gd name="connsiteY9" fmla="*/ 18379 h 155804"/>
                    <a:gd name="connsiteX10" fmla="*/ 21895 w 191555"/>
                    <a:gd name="connsiteY10" fmla="*/ 0 h 15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555" h="155804">
                      <a:moveTo>
                        <a:pt x="21895" y="0"/>
                      </a:moveTo>
                      <a:lnTo>
                        <a:pt x="169701" y="0"/>
                      </a:lnTo>
                      <a:cubicBezTo>
                        <a:pt x="189091" y="0"/>
                        <a:pt x="191555" y="9816"/>
                        <a:pt x="191555" y="18379"/>
                      </a:cubicBezTo>
                      <a:lnTo>
                        <a:pt x="191555" y="137020"/>
                      </a:lnTo>
                      <a:cubicBezTo>
                        <a:pt x="191539" y="142258"/>
                        <a:pt x="189035" y="147176"/>
                        <a:pt x="184809" y="150270"/>
                      </a:cubicBezTo>
                      <a:cubicBezTo>
                        <a:pt x="180550" y="153781"/>
                        <a:pt x="175220" y="155733"/>
                        <a:pt x="169701" y="155804"/>
                      </a:cubicBezTo>
                      <a:lnTo>
                        <a:pt x="21895" y="155804"/>
                      </a:lnTo>
                      <a:cubicBezTo>
                        <a:pt x="16370" y="155763"/>
                        <a:pt x="11031" y="153807"/>
                        <a:pt x="6787" y="150270"/>
                      </a:cubicBezTo>
                      <a:cubicBezTo>
                        <a:pt x="2540" y="147189"/>
                        <a:pt x="19" y="142267"/>
                        <a:pt x="0" y="137020"/>
                      </a:cubicBezTo>
                      <a:lnTo>
                        <a:pt x="0" y="18379"/>
                      </a:lnTo>
                      <a:cubicBezTo>
                        <a:pt x="0" y="9816"/>
                        <a:pt x="2505" y="0"/>
                        <a:pt x="21895" y="0"/>
                      </a:cubicBezTo>
                      <a:close/>
                    </a:path>
                  </a:pathLst>
                </a:custGeom>
                <a:grpFill/>
                <a:ln w="4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9" name="Freeform: Shape 26">
                  <a:extLst>
                    <a:ext uri="{FF2B5EF4-FFF2-40B4-BE49-F238E27FC236}">
                      <a16:creationId xmlns:a16="http://schemas.microsoft.com/office/drawing/2014/main" id="{7B180EAF-D62F-9539-86B6-FD0F6298AD3E}"/>
                    </a:ext>
                  </a:extLst>
                </p:cNvPr>
                <p:cNvSpPr/>
                <p:nvPr/>
              </p:nvSpPr>
              <p:spPr>
                <a:xfrm>
                  <a:off x="7232694" y="6217146"/>
                  <a:ext cx="306542" cy="265858"/>
                </a:xfrm>
                <a:custGeom>
                  <a:avLst/>
                  <a:gdLst>
                    <a:gd name="connsiteX0" fmla="*/ 306543 w 306542"/>
                    <a:gd name="connsiteY0" fmla="*/ 211040 h 265859"/>
                    <a:gd name="connsiteX1" fmla="*/ 79319 w 306542"/>
                    <a:gd name="connsiteY1" fmla="*/ 211040 h 265859"/>
                    <a:gd name="connsiteX2" fmla="*/ 64211 w 306542"/>
                    <a:gd name="connsiteY2" fmla="*/ 205506 h 265859"/>
                    <a:gd name="connsiteX3" fmla="*/ 57465 w 306542"/>
                    <a:gd name="connsiteY3" fmla="*/ 192257 h 265859"/>
                    <a:gd name="connsiteX4" fmla="*/ 57465 w 306542"/>
                    <a:gd name="connsiteY4" fmla="*/ 73616 h 265859"/>
                    <a:gd name="connsiteX5" fmla="*/ 79319 w 306542"/>
                    <a:gd name="connsiteY5" fmla="*/ 55236 h 265859"/>
                    <a:gd name="connsiteX6" fmla="*/ 306462 w 306542"/>
                    <a:gd name="connsiteY6" fmla="*/ 55236 h 265859"/>
                    <a:gd name="connsiteX7" fmla="*/ 306462 w 306542"/>
                    <a:gd name="connsiteY7" fmla="*/ 16 h 265859"/>
                    <a:gd name="connsiteX8" fmla="*/ 79319 w 306542"/>
                    <a:gd name="connsiteY8" fmla="*/ 16 h 265859"/>
                    <a:gd name="connsiteX9" fmla="*/ 23533 w 306542"/>
                    <a:gd name="connsiteY9" fmla="*/ 20496 h 265859"/>
                    <a:gd name="connsiteX10" fmla="*/ 23 w 306542"/>
                    <a:gd name="connsiteY10" fmla="*/ 73616 h 265859"/>
                    <a:gd name="connsiteX11" fmla="*/ 23 w 306542"/>
                    <a:gd name="connsiteY11" fmla="*/ 192257 h 265859"/>
                    <a:gd name="connsiteX12" fmla="*/ 24260 w 306542"/>
                    <a:gd name="connsiteY12" fmla="*/ 244488 h 265859"/>
                    <a:gd name="connsiteX13" fmla="*/ 79319 w 306542"/>
                    <a:gd name="connsiteY13" fmla="*/ 265857 h 265859"/>
                    <a:gd name="connsiteX14" fmla="*/ 306462 w 306542"/>
                    <a:gd name="connsiteY14" fmla="*/ 265857 h 26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542" h="265859">
                      <a:moveTo>
                        <a:pt x="306543" y="211040"/>
                      </a:moveTo>
                      <a:lnTo>
                        <a:pt x="79319" y="211040"/>
                      </a:lnTo>
                      <a:cubicBezTo>
                        <a:pt x="73801" y="210970"/>
                        <a:pt x="68469" y="209017"/>
                        <a:pt x="64211" y="205506"/>
                      </a:cubicBezTo>
                      <a:cubicBezTo>
                        <a:pt x="59986" y="202412"/>
                        <a:pt x="57482" y="197494"/>
                        <a:pt x="57465" y="192257"/>
                      </a:cubicBezTo>
                      <a:lnTo>
                        <a:pt x="57465" y="73616"/>
                      </a:lnTo>
                      <a:cubicBezTo>
                        <a:pt x="57465" y="65052"/>
                        <a:pt x="59930" y="55236"/>
                        <a:pt x="79319" y="55236"/>
                      </a:cubicBezTo>
                      <a:lnTo>
                        <a:pt x="306462" y="55236"/>
                      </a:lnTo>
                      <a:lnTo>
                        <a:pt x="306462" y="16"/>
                      </a:lnTo>
                      <a:lnTo>
                        <a:pt x="79319" y="16"/>
                      </a:lnTo>
                      <a:cubicBezTo>
                        <a:pt x="58815" y="-384"/>
                        <a:pt x="38908" y="6924"/>
                        <a:pt x="23533" y="20496"/>
                      </a:cubicBezTo>
                      <a:cubicBezTo>
                        <a:pt x="8123" y="33777"/>
                        <a:pt x="-510" y="53278"/>
                        <a:pt x="23" y="73616"/>
                      </a:cubicBezTo>
                      <a:lnTo>
                        <a:pt x="23" y="192257"/>
                      </a:lnTo>
                      <a:cubicBezTo>
                        <a:pt x="-284" y="212451"/>
                        <a:pt x="8644" y="231682"/>
                        <a:pt x="24260" y="244488"/>
                      </a:cubicBezTo>
                      <a:cubicBezTo>
                        <a:pt x="39207" y="258384"/>
                        <a:pt x="58912" y="266030"/>
                        <a:pt x="79319" y="265857"/>
                      </a:cubicBezTo>
                      <a:lnTo>
                        <a:pt x="306462" y="265857"/>
                      </a:lnTo>
                      <a:close/>
                    </a:path>
                  </a:pathLst>
                </a:custGeom>
                <a:grpFill/>
                <a:ln w="4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0" name="Freeform: Shape 27">
                  <a:extLst>
                    <a:ext uri="{FF2B5EF4-FFF2-40B4-BE49-F238E27FC236}">
                      <a16:creationId xmlns:a16="http://schemas.microsoft.com/office/drawing/2014/main" id="{3CB85A35-212C-D871-F181-1F5D98A9C599}"/>
                    </a:ext>
                  </a:extLst>
                </p:cNvPr>
                <p:cNvSpPr/>
                <p:nvPr/>
              </p:nvSpPr>
              <p:spPr>
                <a:xfrm>
                  <a:off x="7578593" y="6217346"/>
                  <a:ext cx="306411" cy="264896"/>
                </a:xfrm>
                <a:custGeom>
                  <a:avLst/>
                  <a:gdLst>
                    <a:gd name="connsiteX0" fmla="*/ 227940 w 306411"/>
                    <a:gd name="connsiteY0" fmla="*/ 159376 h 264897"/>
                    <a:gd name="connsiteX1" fmla="*/ 282151 w 306411"/>
                    <a:gd name="connsiteY1" fmla="*/ 138007 h 264897"/>
                    <a:gd name="connsiteX2" fmla="*/ 306388 w 306411"/>
                    <a:gd name="connsiteY2" fmla="*/ 85736 h 264897"/>
                    <a:gd name="connsiteX3" fmla="*/ 306388 w 306411"/>
                    <a:gd name="connsiteY3" fmla="*/ 73617 h 264897"/>
                    <a:gd name="connsiteX4" fmla="*/ 283120 w 306411"/>
                    <a:gd name="connsiteY4" fmla="*/ 20497 h 264897"/>
                    <a:gd name="connsiteX5" fmla="*/ 227981 w 306411"/>
                    <a:gd name="connsiteY5" fmla="*/ 17 h 264897"/>
                    <a:gd name="connsiteX6" fmla="*/ 78518 w 306411"/>
                    <a:gd name="connsiteY6" fmla="*/ 17 h 264897"/>
                    <a:gd name="connsiteX7" fmla="*/ 22894 w 306411"/>
                    <a:gd name="connsiteY7" fmla="*/ 20497 h 264897"/>
                    <a:gd name="connsiteX8" fmla="*/ 30 w 306411"/>
                    <a:gd name="connsiteY8" fmla="*/ 73415 h 264897"/>
                    <a:gd name="connsiteX9" fmla="*/ 30 w 306411"/>
                    <a:gd name="connsiteY9" fmla="*/ 191289 h 264897"/>
                    <a:gd name="connsiteX10" fmla="*/ 24267 w 306411"/>
                    <a:gd name="connsiteY10" fmla="*/ 243479 h 264897"/>
                    <a:gd name="connsiteX11" fmla="*/ 78599 w 306411"/>
                    <a:gd name="connsiteY11" fmla="*/ 264889 h 264897"/>
                    <a:gd name="connsiteX12" fmla="*/ 302268 w 306411"/>
                    <a:gd name="connsiteY12" fmla="*/ 264889 h 264897"/>
                    <a:gd name="connsiteX13" fmla="*/ 302268 w 306411"/>
                    <a:gd name="connsiteY13" fmla="*/ 210032 h 264897"/>
                    <a:gd name="connsiteX14" fmla="*/ 78356 w 306411"/>
                    <a:gd name="connsiteY14" fmla="*/ 210032 h 264897"/>
                    <a:gd name="connsiteX15" fmla="*/ 63006 w 306411"/>
                    <a:gd name="connsiteY15" fmla="*/ 204054 h 264897"/>
                    <a:gd name="connsiteX16" fmla="*/ 56583 w 306411"/>
                    <a:gd name="connsiteY16" fmla="*/ 191289 h 264897"/>
                    <a:gd name="connsiteX17" fmla="*/ 56583 w 306411"/>
                    <a:gd name="connsiteY17" fmla="*/ 159376 h 264897"/>
                    <a:gd name="connsiteX18" fmla="*/ 56583 w 306411"/>
                    <a:gd name="connsiteY18" fmla="*/ 73415 h 264897"/>
                    <a:gd name="connsiteX19" fmla="*/ 78558 w 306411"/>
                    <a:gd name="connsiteY19" fmla="*/ 55116 h 264897"/>
                    <a:gd name="connsiteX20" fmla="*/ 228021 w 306411"/>
                    <a:gd name="connsiteY20" fmla="*/ 55116 h 264897"/>
                    <a:gd name="connsiteX21" fmla="*/ 249552 w 306411"/>
                    <a:gd name="connsiteY21" fmla="*/ 73415 h 264897"/>
                    <a:gd name="connsiteX22" fmla="*/ 249552 w 306411"/>
                    <a:gd name="connsiteY22" fmla="*/ 85534 h 264897"/>
                    <a:gd name="connsiteX23" fmla="*/ 243048 w 306411"/>
                    <a:gd name="connsiteY23" fmla="*/ 98622 h 264897"/>
                    <a:gd name="connsiteX24" fmla="*/ 228021 w 306411"/>
                    <a:gd name="connsiteY24" fmla="*/ 104277 h 264897"/>
                    <a:gd name="connsiteX25" fmla="*/ 56583 w 306411"/>
                    <a:gd name="connsiteY25" fmla="*/ 104277 h 26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6411" h="264897">
                      <a:moveTo>
                        <a:pt x="227940" y="159376"/>
                      </a:moveTo>
                      <a:cubicBezTo>
                        <a:pt x="248089" y="159502"/>
                        <a:pt x="267507" y="151847"/>
                        <a:pt x="282151" y="138007"/>
                      </a:cubicBezTo>
                      <a:cubicBezTo>
                        <a:pt x="297751" y="125170"/>
                        <a:pt x="306671" y="105937"/>
                        <a:pt x="306388" y="85736"/>
                      </a:cubicBezTo>
                      <a:lnTo>
                        <a:pt x="306388" y="73617"/>
                      </a:lnTo>
                      <a:cubicBezTo>
                        <a:pt x="306925" y="53330"/>
                        <a:pt x="298394" y="33859"/>
                        <a:pt x="283120" y="20497"/>
                      </a:cubicBezTo>
                      <a:cubicBezTo>
                        <a:pt x="267988" y="6950"/>
                        <a:pt x="248287" y="-367"/>
                        <a:pt x="227981" y="17"/>
                      </a:cubicBezTo>
                      <a:lnTo>
                        <a:pt x="78518" y="17"/>
                      </a:lnTo>
                      <a:cubicBezTo>
                        <a:pt x="58058" y="-402"/>
                        <a:pt x="38195" y="6912"/>
                        <a:pt x="22894" y="20497"/>
                      </a:cubicBezTo>
                      <a:cubicBezTo>
                        <a:pt x="7806" y="33876"/>
                        <a:pt x="-568" y="53259"/>
                        <a:pt x="30" y="73415"/>
                      </a:cubicBezTo>
                      <a:lnTo>
                        <a:pt x="30" y="191289"/>
                      </a:lnTo>
                      <a:cubicBezTo>
                        <a:pt x="-39" y="211420"/>
                        <a:pt x="8844" y="230542"/>
                        <a:pt x="24267" y="243479"/>
                      </a:cubicBezTo>
                      <a:cubicBezTo>
                        <a:pt x="38850" y="257496"/>
                        <a:pt x="58373" y="265192"/>
                        <a:pt x="78599" y="264889"/>
                      </a:cubicBezTo>
                      <a:lnTo>
                        <a:pt x="302268" y="264889"/>
                      </a:lnTo>
                      <a:lnTo>
                        <a:pt x="302268" y="210032"/>
                      </a:lnTo>
                      <a:lnTo>
                        <a:pt x="78356" y="210032"/>
                      </a:lnTo>
                      <a:cubicBezTo>
                        <a:pt x="72677" y="210008"/>
                        <a:pt x="67207" y="207878"/>
                        <a:pt x="63006" y="204054"/>
                      </a:cubicBezTo>
                      <a:cubicBezTo>
                        <a:pt x="58999" y="201028"/>
                        <a:pt x="56624" y="196311"/>
                        <a:pt x="56583" y="191289"/>
                      </a:cubicBezTo>
                      <a:lnTo>
                        <a:pt x="56583" y="159376"/>
                      </a:lnTo>
                      <a:close/>
                      <a:moveTo>
                        <a:pt x="56583" y="73415"/>
                      </a:moveTo>
                      <a:cubicBezTo>
                        <a:pt x="56583" y="64367"/>
                        <a:pt x="59169" y="55116"/>
                        <a:pt x="78558" y="55116"/>
                      </a:cubicBezTo>
                      <a:lnTo>
                        <a:pt x="228021" y="55116"/>
                      </a:lnTo>
                      <a:cubicBezTo>
                        <a:pt x="247128" y="55116"/>
                        <a:pt x="249552" y="64892"/>
                        <a:pt x="249552" y="73415"/>
                      </a:cubicBezTo>
                      <a:lnTo>
                        <a:pt x="249552" y="85534"/>
                      </a:lnTo>
                      <a:cubicBezTo>
                        <a:pt x="249592" y="90684"/>
                        <a:pt x="247177" y="95545"/>
                        <a:pt x="243048" y="98622"/>
                      </a:cubicBezTo>
                      <a:cubicBezTo>
                        <a:pt x="238843" y="102188"/>
                        <a:pt x="233535" y="104187"/>
                        <a:pt x="228021" y="104277"/>
                      </a:cubicBezTo>
                      <a:lnTo>
                        <a:pt x="56583" y="104277"/>
                      </a:lnTo>
                      <a:close/>
                    </a:path>
                  </a:pathLst>
                </a:custGeom>
                <a:grpFill/>
                <a:ln w="4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1" name="Freeform: Shape 29">
                  <a:extLst>
                    <a:ext uri="{FF2B5EF4-FFF2-40B4-BE49-F238E27FC236}">
                      <a16:creationId xmlns:a16="http://schemas.microsoft.com/office/drawing/2014/main" id="{5C0034D5-A7BB-F990-0E9A-E8F98B8BF6EE}"/>
                    </a:ext>
                  </a:extLst>
                </p:cNvPr>
                <p:cNvSpPr/>
                <p:nvPr/>
              </p:nvSpPr>
              <p:spPr>
                <a:xfrm>
                  <a:off x="8273420" y="6217162"/>
                  <a:ext cx="281766" cy="265720"/>
                </a:xfrm>
                <a:custGeom>
                  <a:avLst/>
                  <a:gdLst>
                    <a:gd name="connsiteX0" fmla="*/ 207995 w 281765"/>
                    <a:gd name="connsiteY0" fmla="*/ 0 h 265720"/>
                    <a:gd name="connsiteX1" fmla="*/ 0 w 281765"/>
                    <a:gd name="connsiteY1" fmla="*/ 0 h 265720"/>
                    <a:gd name="connsiteX2" fmla="*/ 0 w 281765"/>
                    <a:gd name="connsiteY2" fmla="*/ 265316 h 265720"/>
                    <a:gd name="connsiteX3" fmla="*/ 55422 w 281765"/>
                    <a:gd name="connsiteY3" fmla="*/ 265316 h 265720"/>
                    <a:gd name="connsiteX4" fmla="*/ 55422 w 281765"/>
                    <a:gd name="connsiteY4" fmla="*/ 79498 h 265720"/>
                    <a:gd name="connsiteX5" fmla="*/ 73843 w 281765"/>
                    <a:gd name="connsiteY5" fmla="*/ 57119 h 265720"/>
                    <a:gd name="connsiteX6" fmla="*/ 207915 w 281765"/>
                    <a:gd name="connsiteY6" fmla="*/ 57119 h 265720"/>
                    <a:gd name="connsiteX7" fmla="*/ 220801 w 281765"/>
                    <a:gd name="connsiteY7" fmla="*/ 63906 h 265720"/>
                    <a:gd name="connsiteX8" fmla="*/ 226779 w 281765"/>
                    <a:gd name="connsiteY8" fmla="*/ 79498 h 265720"/>
                    <a:gd name="connsiteX9" fmla="*/ 226779 w 281765"/>
                    <a:gd name="connsiteY9" fmla="*/ 265720 h 265720"/>
                    <a:gd name="connsiteX10" fmla="*/ 281757 w 281765"/>
                    <a:gd name="connsiteY10" fmla="*/ 265720 h 265720"/>
                    <a:gd name="connsiteX11" fmla="*/ 281757 w 281765"/>
                    <a:gd name="connsiteY11" fmla="*/ 79539 h 265720"/>
                    <a:gd name="connsiteX12" fmla="*/ 260307 w 281765"/>
                    <a:gd name="connsiteY12" fmla="*/ 24480 h 265720"/>
                    <a:gd name="connsiteX13" fmla="*/ 207995 w 281765"/>
                    <a:gd name="connsiteY13" fmla="*/ 0 h 26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765" h="265720">
                      <a:moveTo>
                        <a:pt x="207995" y="0"/>
                      </a:moveTo>
                      <a:lnTo>
                        <a:pt x="0" y="0"/>
                      </a:lnTo>
                      <a:lnTo>
                        <a:pt x="0" y="265316"/>
                      </a:lnTo>
                      <a:lnTo>
                        <a:pt x="55422" y="265316"/>
                      </a:lnTo>
                      <a:lnTo>
                        <a:pt x="55422" y="79498"/>
                      </a:lnTo>
                      <a:cubicBezTo>
                        <a:pt x="55422" y="59785"/>
                        <a:pt x="64713" y="57119"/>
                        <a:pt x="73843" y="57119"/>
                      </a:cubicBezTo>
                      <a:lnTo>
                        <a:pt x="207915" y="57119"/>
                      </a:lnTo>
                      <a:cubicBezTo>
                        <a:pt x="213045" y="57208"/>
                        <a:pt x="217828" y="59726"/>
                        <a:pt x="220801" y="63906"/>
                      </a:cubicBezTo>
                      <a:cubicBezTo>
                        <a:pt x="224646" y="68188"/>
                        <a:pt x="226775" y="73741"/>
                        <a:pt x="226779" y="79498"/>
                      </a:cubicBezTo>
                      <a:lnTo>
                        <a:pt x="226779" y="265720"/>
                      </a:lnTo>
                      <a:lnTo>
                        <a:pt x="281757" y="265720"/>
                      </a:lnTo>
                      <a:lnTo>
                        <a:pt x="281757" y="79539"/>
                      </a:lnTo>
                      <a:cubicBezTo>
                        <a:pt x="282056" y="59091"/>
                        <a:pt x="274361" y="39336"/>
                        <a:pt x="260307" y="24480"/>
                      </a:cubicBezTo>
                      <a:cubicBezTo>
                        <a:pt x="247405" y="8914"/>
                        <a:pt x="228213" y="-66"/>
                        <a:pt x="207995" y="0"/>
                      </a:cubicBezTo>
                      <a:close/>
                    </a:path>
                  </a:pathLst>
                </a:custGeom>
                <a:grpFill/>
                <a:ln w="4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2" name="Freeform: Shape 30">
                  <a:extLst>
                    <a:ext uri="{FF2B5EF4-FFF2-40B4-BE49-F238E27FC236}">
                      <a16:creationId xmlns:a16="http://schemas.microsoft.com/office/drawing/2014/main" id="{47B0A060-2701-7462-7741-2CEF25F01EA6}"/>
                    </a:ext>
                  </a:extLst>
                </p:cNvPr>
                <p:cNvSpPr/>
                <p:nvPr/>
              </p:nvSpPr>
              <p:spPr>
                <a:xfrm>
                  <a:off x="7924171" y="6217165"/>
                  <a:ext cx="309978" cy="265137"/>
                </a:xfrm>
                <a:custGeom>
                  <a:avLst/>
                  <a:gdLst>
                    <a:gd name="connsiteX0" fmla="*/ 285699 w 309977"/>
                    <a:gd name="connsiteY0" fmla="*/ 21418 h 265137"/>
                    <a:gd name="connsiteX1" fmla="*/ 230721 w 309977"/>
                    <a:gd name="connsiteY1" fmla="*/ 8 h 265137"/>
                    <a:gd name="connsiteX2" fmla="*/ 2084 w 309977"/>
                    <a:gd name="connsiteY2" fmla="*/ 8 h 265137"/>
                    <a:gd name="connsiteX3" fmla="*/ 2084 w 309977"/>
                    <a:gd name="connsiteY3" fmla="*/ 54784 h 265137"/>
                    <a:gd name="connsiteX4" fmla="*/ 230721 w 309977"/>
                    <a:gd name="connsiteY4" fmla="*/ 54784 h 265137"/>
                    <a:gd name="connsiteX5" fmla="*/ 246273 w 309977"/>
                    <a:gd name="connsiteY5" fmla="*/ 60803 h 265137"/>
                    <a:gd name="connsiteX6" fmla="*/ 253019 w 309977"/>
                    <a:gd name="connsiteY6" fmla="*/ 73608 h 265137"/>
                    <a:gd name="connsiteX7" fmla="*/ 253019 w 309977"/>
                    <a:gd name="connsiteY7" fmla="*/ 105561 h 265137"/>
                    <a:gd name="connsiteX8" fmla="*/ 79319 w 309977"/>
                    <a:gd name="connsiteY8" fmla="*/ 105561 h 265137"/>
                    <a:gd name="connsiteX9" fmla="*/ 24463 w 309977"/>
                    <a:gd name="connsiteY9" fmla="*/ 126890 h 265137"/>
                    <a:gd name="connsiteX10" fmla="*/ 23 w 309977"/>
                    <a:gd name="connsiteY10" fmla="*/ 179404 h 265137"/>
                    <a:gd name="connsiteX11" fmla="*/ 23 w 309977"/>
                    <a:gd name="connsiteY11" fmla="*/ 191522 h 265137"/>
                    <a:gd name="connsiteX12" fmla="*/ 23533 w 309977"/>
                    <a:gd name="connsiteY12" fmla="*/ 244642 h 265137"/>
                    <a:gd name="connsiteX13" fmla="*/ 79319 w 309977"/>
                    <a:gd name="connsiteY13" fmla="*/ 265122 h 265137"/>
                    <a:gd name="connsiteX14" fmla="*/ 309976 w 309977"/>
                    <a:gd name="connsiteY14" fmla="*/ 265122 h 265137"/>
                    <a:gd name="connsiteX15" fmla="*/ 309976 w 309977"/>
                    <a:gd name="connsiteY15" fmla="*/ 73608 h 265137"/>
                    <a:gd name="connsiteX16" fmla="*/ 285699 w 309977"/>
                    <a:gd name="connsiteY16" fmla="*/ 21418 h 265137"/>
                    <a:gd name="connsiteX17" fmla="*/ 57506 w 309977"/>
                    <a:gd name="connsiteY17" fmla="*/ 179202 h 265137"/>
                    <a:gd name="connsiteX18" fmla="*/ 64131 w 309977"/>
                    <a:gd name="connsiteY18" fmla="*/ 166033 h 265137"/>
                    <a:gd name="connsiteX19" fmla="*/ 79360 w 309977"/>
                    <a:gd name="connsiteY19" fmla="*/ 160378 h 265137"/>
                    <a:gd name="connsiteX20" fmla="*/ 253060 w 309977"/>
                    <a:gd name="connsiteY20" fmla="*/ 160378 h 265137"/>
                    <a:gd name="connsiteX21" fmla="*/ 253060 w 309977"/>
                    <a:gd name="connsiteY21" fmla="*/ 191482 h 265137"/>
                    <a:gd name="connsiteX22" fmla="*/ 230761 w 309977"/>
                    <a:gd name="connsiteY22" fmla="*/ 209862 h 265137"/>
                    <a:gd name="connsiteX23" fmla="*/ 79360 w 309977"/>
                    <a:gd name="connsiteY23" fmla="*/ 209862 h 265137"/>
                    <a:gd name="connsiteX24" fmla="*/ 57506 w 309977"/>
                    <a:gd name="connsiteY24" fmla="*/ 191482 h 26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977" h="265137">
                      <a:moveTo>
                        <a:pt x="285699" y="21418"/>
                      </a:moveTo>
                      <a:cubicBezTo>
                        <a:pt x="270862" y="7392"/>
                        <a:pt x="251137" y="-289"/>
                        <a:pt x="230721" y="8"/>
                      </a:cubicBezTo>
                      <a:lnTo>
                        <a:pt x="2084" y="8"/>
                      </a:lnTo>
                      <a:lnTo>
                        <a:pt x="2084" y="54784"/>
                      </a:lnTo>
                      <a:lnTo>
                        <a:pt x="230721" y="54784"/>
                      </a:lnTo>
                      <a:cubicBezTo>
                        <a:pt x="236469" y="54800"/>
                        <a:pt x="242011" y="56944"/>
                        <a:pt x="246273" y="60803"/>
                      </a:cubicBezTo>
                      <a:cubicBezTo>
                        <a:pt x="250414" y="63769"/>
                        <a:pt x="252914" y="68515"/>
                        <a:pt x="253019" y="73608"/>
                      </a:cubicBezTo>
                      <a:lnTo>
                        <a:pt x="253019" y="105561"/>
                      </a:lnTo>
                      <a:lnTo>
                        <a:pt x="79319" y="105561"/>
                      </a:lnTo>
                      <a:cubicBezTo>
                        <a:pt x="58984" y="105423"/>
                        <a:pt x="39364" y="113052"/>
                        <a:pt x="24463" y="126890"/>
                      </a:cubicBezTo>
                      <a:cubicBezTo>
                        <a:pt x="8720" y="139740"/>
                        <a:pt x="-284" y="159084"/>
                        <a:pt x="23" y="179404"/>
                      </a:cubicBezTo>
                      <a:lnTo>
                        <a:pt x="23" y="191522"/>
                      </a:lnTo>
                      <a:cubicBezTo>
                        <a:pt x="-510" y="211860"/>
                        <a:pt x="8123" y="231361"/>
                        <a:pt x="23533" y="244642"/>
                      </a:cubicBezTo>
                      <a:cubicBezTo>
                        <a:pt x="38912" y="258207"/>
                        <a:pt x="58819" y="265514"/>
                        <a:pt x="79319" y="265122"/>
                      </a:cubicBezTo>
                      <a:lnTo>
                        <a:pt x="309976" y="265122"/>
                      </a:lnTo>
                      <a:lnTo>
                        <a:pt x="309976" y="73608"/>
                      </a:lnTo>
                      <a:cubicBezTo>
                        <a:pt x="310061" y="53464"/>
                        <a:pt x="301162" y="34330"/>
                        <a:pt x="285699" y="21418"/>
                      </a:cubicBezTo>
                      <a:close/>
                      <a:moveTo>
                        <a:pt x="57506" y="179202"/>
                      </a:moveTo>
                      <a:cubicBezTo>
                        <a:pt x="57465" y="174002"/>
                        <a:pt x="59934" y="169101"/>
                        <a:pt x="64131" y="166033"/>
                      </a:cubicBezTo>
                      <a:cubicBezTo>
                        <a:pt x="68405" y="162452"/>
                        <a:pt x="73785" y="160455"/>
                        <a:pt x="79360" y="160378"/>
                      </a:cubicBezTo>
                      <a:lnTo>
                        <a:pt x="253060" y="160378"/>
                      </a:lnTo>
                      <a:lnTo>
                        <a:pt x="253060" y="191482"/>
                      </a:lnTo>
                      <a:cubicBezTo>
                        <a:pt x="253060" y="200571"/>
                        <a:pt x="250434" y="209862"/>
                        <a:pt x="230761" y="209862"/>
                      </a:cubicBezTo>
                      <a:lnTo>
                        <a:pt x="79360" y="209862"/>
                      </a:lnTo>
                      <a:cubicBezTo>
                        <a:pt x="59970" y="209862"/>
                        <a:pt x="57506" y="200046"/>
                        <a:pt x="57506" y="191482"/>
                      </a:cubicBezTo>
                      <a:close/>
                    </a:path>
                  </a:pathLst>
                </a:custGeom>
                <a:grpFill/>
                <a:ln w="40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46" name="TextBox 45">
                <a:extLst>
                  <a:ext uri="{FF2B5EF4-FFF2-40B4-BE49-F238E27FC236}">
                    <a16:creationId xmlns:a16="http://schemas.microsoft.com/office/drawing/2014/main" id="{0274B29B-692E-C429-0085-F9630397C373}"/>
                  </a:ext>
                </a:extLst>
              </p:cNvPr>
              <p:cNvSpPr txBox="1"/>
              <p:nvPr/>
            </p:nvSpPr>
            <p:spPr>
              <a:xfrm>
                <a:off x="8083730" y="2491199"/>
                <a:ext cx="2019224"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Open-Source Python Tools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Easily configurable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Simplifies use of QC &amp; HSS</a:t>
                </a:r>
              </a:p>
            </p:txBody>
          </p:sp>
        </p:grpSp>
        <p:grpSp>
          <p:nvGrpSpPr>
            <p:cNvPr id="33" name="Group 32">
              <a:extLst>
                <a:ext uri="{FF2B5EF4-FFF2-40B4-BE49-F238E27FC236}">
                  <a16:creationId xmlns:a16="http://schemas.microsoft.com/office/drawing/2014/main" id="{C15B7B2A-DC53-0515-6921-A939872EFBFD}"/>
                </a:ext>
              </a:extLst>
            </p:cNvPr>
            <p:cNvGrpSpPr/>
            <p:nvPr/>
          </p:nvGrpSpPr>
          <p:grpSpPr>
            <a:xfrm>
              <a:off x="10003077" y="1552671"/>
              <a:ext cx="1939265" cy="1815382"/>
              <a:chOff x="10003077" y="1552671"/>
              <a:chExt cx="1939265" cy="1815382"/>
            </a:xfrm>
          </p:grpSpPr>
          <p:sp>
            <p:nvSpPr>
              <p:cNvPr id="34" name="Rectangle 33">
                <a:extLst>
                  <a:ext uri="{FF2B5EF4-FFF2-40B4-BE49-F238E27FC236}">
                    <a16:creationId xmlns:a16="http://schemas.microsoft.com/office/drawing/2014/main" id="{58E20290-ECA0-854D-E136-DD6E186E8DCA}"/>
                  </a:ext>
                </a:extLst>
              </p:cNvPr>
              <p:cNvSpPr/>
              <p:nvPr/>
            </p:nvSpPr>
            <p:spPr>
              <a:xfrm>
                <a:off x="10063381" y="1552671"/>
                <a:ext cx="1815382" cy="1815382"/>
              </a:xfrm>
              <a:prstGeom prst="rect">
                <a:avLst/>
              </a:prstGeom>
              <a:blipFill>
                <a:blip r:embed="rId7" cstate="email">
                  <a:extLst>
                    <a:ext uri="{28A0092B-C50C-407E-A947-70E740481C1C}">
                      <a14:useLocalDpi xmlns:a14="http://schemas.microsoft.com/office/drawing/2010/main"/>
                    </a:ext>
                  </a:extLst>
                </a:blip>
                <a:stretch>
                  <a:fillRect/>
                </a:stretch>
              </a:blipFill>
              <a:ln w="19050">
                <a:solidFill>
                  <a:srgbClr val="733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grpSp>
            <p:nvGrpSpPr>
              <p:cNvPr id="35" name="Group 34">
                <a:extLst>
                  <a:ext uri="{FF2B5EF4-FFF2-40B4-BE49-F238E27FC236}">
                    <a16:creationId xmlns:a16="http://schemas.microsoft.com/office/drawing/2014/main" id="{E2A85742-F66C-04F4-F163-CE8A77438F9B}"/>
                  </a:ext>
                </a:extLst>
              </p:cNvPr>
              <p:cNvGrpSpPr>
                <a:grpSpLocks noChangeAspect="1"/>
              </p:cNvGrpSpPr>
              <p:nvPr/>
            </p:nvGrpSpPr>
            <p:grpSpPr>
              <a:xfrm>
                <a:off x="10456590" y="2143244"/>
                <a:ext cx="1035110" cy="286366"/>
                <a:chOff x="6901866" y="5976196"/>
                <a:chExt cx="2149844" cy="594759"/>
              </a:xfrm>
              <a:solidFill>
                <a:schemeClr val="bg1"/>
              </a:solidFill>
              <a:effectLst>
                <a:outerShdw blurRad="127000" algn="ctr" rotWithShape="0">
                  <a:prstClr val="black">
                    <a:alpha val="50000"/>
                  </a:prstClr>
                </a:outerShdw>
              </a:effectLst>
            </p:grpSpPr>
            <p:sp>
              <p:nvSpPr>
                <p:cNvPr id="37" name="Freeform: Shape 75">
                  <a:extLst>
                    <a:ext uri="{FF2B5EF4-FFF2-40B4-BE49-F238E27FC236}">
                      <a16:creationId xmlns:a16="http://schemas.microsoft.com/office/drawing/2014/main" id="{BAD8FF75-EA66-F7E0-B22E-405824FF54F4}"/>
                    </a:ext>
                  </a:extLst>
                </p:cNvPr>
                <p:cNvSpPr/>
                <p:nvPr/>
              </p:nvSpPr>
              <p:spPr>
                <a:xfrm>
                  <a:off x="6901866" y="6027637"/>
                  <a:ext cx="543319" cy="543318"/>
                </a:xfrm>
                <a:custGeom>
                  <a:avLst/>
                  <a:gdLst>
                    <a:gd name="connsiteX0" fmla="*/ 271659 w 543318"/>
                    <a:gd name="connsiteY0" fmla="*/ 0 h 543318"/>
                    <a:gd name="connsiteX1" fmla="*/ 271720 w 543318"/>
                    <a:gd name="connsiteY1" fmla="*/ 0 h 543318"/>
                    <a:gd name="connsiteX2" fmla="*/ 543318 w 543318"/>
                    <a:gd name="connsiteY2" fmla="*/ 271659 h 543318"/>
                    <a:gd name="connsiteX3" fmla="*/ 271659 w 543318"/>
                    <a:gd name="connsiteY3" fmla="*/ 543318 h 543318"/>
                    <a:gd name="connsiteX4" fmla="*/ 0 w 543318"/>
                    <a:gd name="connsiteY4" fmla="*/ 271659 h 543318"/>
                    <a:gd name="connsiteX5" fmla="*/ 271659 w 543318"/>
                    <a:gd name="connsiteY5" fmla="*/ 0 h 543318"/>
                    <a:gd name="connsiteX6" fmla="*/ 121671 w 543318"/>
                    <a:gd name="connsiteY6" fmla="*/ 143766 h 543318"/>
                    <a:gd name="connsiteX7" fmla="*/ 121671 w 543318"/>
                    <a:gd name="connsiteY7" fmla="*/ 325074 h 543318"/>
                    <a:gd name="connsiteX8" fmla="*/ 146619 w 543318"/>
                    <a:gd name="connsiteY8" fmla="*/ 381646 h 543318"/>
                    <a:gd name="connsiteX9" fmla="*/ 206650 w 543318"/>
                    <a:gd name="connsiteY9" fmla="*/ 403650 h 543318"/>
                    <a:gd name="connsiteX10" fmla="*/ 422132 w 543318"/>
                    <a:gd name="connsiteY10" fmla="*/ 403650 h 543318"/>
                    <a:gd name="connsiteX11" fmla="*/ 422223 w 543318"/>
                    <a:gd name="connsiteY11" fmla="*/ 348869 h 543318"/>
                    <a:gd name="connsiteX12" fmla="*/ 206741 w 543318"/>
                    <a:gd name="connsiteY12" fmla="*/ 348869 h 543318"/>
                    <a:gd name="connsiteX13" fmla="*/ 176725 w 543318"/>
                    <a:gd name="connsiteY13" fmla="*/ 322829 h 543318"/>
                    <a:gd name="connsiteX14" fmla="*/ 176725 w 543318"/>
                    <a:gd name="connsiteY14" fmla="*/ 143766 h 543318"/>
                    <a:gd name="connsiteX15" fmla="*/ 121671 w 543318"/>
                    <a:gd name="connsiteY15" fmla="*/ 143766 h 5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3318" h="543318">
                      <a:moveTo>
                        <a:pt x="271659" y="0"/>
                      </a:moveTo>
                      <a:cubicBezTo>
                        <a:pt x="271689" y="0"/>
                        <a:pt x="271720" y="0"/>
                        <a:pt x="271720" y="0"/>
                      </a:cubicBezTo>
                      <a:cubicBezTo>
                        <a:pt x="421738" y="30"/>
                        <a:pt x="543318" y="121641"/>
                        <a:pt x="543318" y="271659"/>
                      </a:cubicBezTo>
                      <a:cubicBezTo>
                        <a:pt x="543318" y="421708"/>
                        <a:pt x="421677" y="543318"/>
                        <a:pt x="271659" y="543318"/>
                      </a:cubicBezTo>
                      <a:cubicBezTo>
                        <a:pt x="121641" y="543318"/>
                        <a:pt x="0" y="421677"/>
                        <a:pt x="0" y="271659"/>
                      </a:cubicBezTo>
                      <a:cubicBezTo>
                        <a:pt x="0" y="121641"/>
                        <a:pt x="121641" y="0"/>
                        <a:pt x="271659" y="0"/>
                      </a:cubicBezTo>
                      <a:close/>
                      <a:moveTo>
                        <a:pt x="121671" y="143766"/>
                      </a:moveTo>
                      <a:lnTo>
                        <a:pt x="121671" y="325074"/>
                      </a:lnTo>
                      <a:cubicBezTo>
                        <a:pt x="121064" y="346714"/>
                        <a:pt x="130230" y="367503"/>
                        <a:pt x="146619" y="381646"/>
                      </a:cubicBezTo>
                      <a:cubicBezTo>
                        <a:pt x="163159" y="396244"/>
                        <a:pt x="184586" y="404105"/>
                        <a:pt x="206650" y="403650"/>
                      </a:cubicBezTo>
                      <a:lnTo>
                        <a:pt x="422132" y="403650"/>
                      </a:lnTo>
                      <a:lnTo>
                        <a:pt x="422223" y="348869"/>
                      </a:lnTo>
                      <a:lnTo>
                        <a:pt x="206741" y="348869"/>
                      </a:lnTo>
                      <a:cubicBezTo>
                        <a:pt x="186710" y="348869"/>
                        <a:pt x="176725" y="340371"/>
                        <a:pt x="176725" y="322829"/>
                      </a:cubicBezTo>
                      <a:lnTo>
                        <a:pt x="176725" y="143766"/>
                      </a:lnTo>
                      <a:lnTo>
                        <a:pt x="121671" y="143766"/>
                      </a:lnTo>
                      <a:close/>
                    </a:path>
                  </a:pathLst>
                </a:custGeom>
                <a:grpFill/>
                <a:ln w="3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38" name="Freeform: Shape 39">
                  <a:extLst>
                    <a:ext uri="{FF2B5EF4-FFF2-40B4-BE49-F238E27FC236}">
                      <a16:creationId xmlns:a16="http://schemas.microsoft.com/office/drawing/2014/main" id="{73561006-DE9F-8C7E-6DC6-4C7098F39E21}"/>
                    </a:ext>
                  </a:extLst>
                </p:cNvPr>
                <p:cNvSpPr/>
                <p:nvPr/>
              </p:nvSpPr>
              <p:spPr>
                <a:xfrm>
                  <a:off x="7487713" y="6169302"/>
                  <a:ext cx="301878" cy="257023"/>
                </a:xfrm>
                <a:custGeom>
                  <a:avLst/>
                  <a:gdLst>
                    <a:gd name="connsiteX0" fmla="*/ 278933 w 301877"/>
                    <a:gd name="connsiteY0" fmla="*/ 20340 h 257022"/>
                    <a:gd name="connsiteX1" fmla="*/ 226853 w 301877"/>
                    <a:gd name="connsiteY1" fmla="*/ 6 h 257022"/>
                    <a:gd name="connsiteX2" fmla="*/ 4452 w 301877"/>
                    <a:gd name="connsiteY2" fmla="*/ 6 h 257022"/>
                    <a:gd name="connsiteX3" fmla="*/ 4452 w 301877"/>
                    <a:gd name="connsiteY3" fmla="*/ 45925 h 257022"/>
                    <a:gd name="connsiteX4" fmla="*/ 227005 w 301877"/>
                    <a:gd name="connsiteY4" fmla="*/ 45925 h 257022"/>
                    <a:gd name="connsiteX5" fmla="*/ 245549 w 301877"/>
                    <a:gd name="connsiteY5" fmla="*/ 52996 h 257022"/>
                    <a:gd name="connsiteX6" fmla="*/ 253925 w 301877"/>
                    <a:gd name="connsiteY6" fmla="*/ 69355 h 257022"/>
                    <a:gd name="connsiteX7" fmla="*/ 253925 w 301877"/>
                    <a:gd name="connsiteY7" fmla="*/ 105987 h 257022"/>
                    <a:gd name="connsiteX8" fmla="*/ 75106 w 301877"/>
                    <a:gd name="connsiteY8" fmla="*/ 105987 h 257022"/>
                    <a:gd name="connsiteX9" fmla="*/ 22995 w 301877"/>
                    <a:gd name="connsiteY9" fmla="*/ 126291 h 257022"/>
                    <a:gd name="connsiteX10" fmla="*/ 21 w 301877"/>
                    <a:gd name="connsiteY10" fmla="*/ 175305 h 257022"/>
                    <a:gd name="connsiteX11" fmla="*/ 21 w 301877"/>
                    <a:gd name="connsiteY11" fmla="*/ 187657 h 257022"/>
                    <a:gd name="connsiteX12" fmla="*/ 22115 w 301877"/>
                    <a:gd name="connsiteY12" fmla="*/ 237583 h 257022"/>
                    <a:gd name="connsiteX13" fmla="*/ 75106 w 301877"/>
                    <a:gd name="connsiteY13" fmla="*/ 257006 h 257022"/>
                    <a:gd name="connsiteX14" fmla="*/ 301878 w 301877"/>
                    <a:gd name="connsiteY14" fmla="*/ 257006 h 257022"/>
                    <a:gd name="connsiteX15" fmla="*/ 301878 w 301877"/>
                    <a:gd name="connsiteY15" fmla="*/ 69355 h 257022"/>
                    <a:gd name="connsiteX16" fmla="*/ 278933 w 301877"/>
                    <a:gd name="connsiteY16" fmla="*/ 20340 h 257022"/>
                    <a:gd name="connsiteX17" fmla="*/ 226853 w 301877"/>
                    <a:gd name="connsiteY17" fmla="*/ 210632 h 257022"/>
                    <a:gd name="connsiteX18" fmla="*/ 75106 w 301877"/>
                    <a:gd name="connsiteY18" fmla="*/ 210632 h 257022"/>
                    <a:gd name="connsiteX19" fmla="*/ 48610 w 301877"/>
                    <a:gd name="connsiteY19" fmla="*/ 187657 h 257022"/>
                    <a:gd name="connsiteX20" fmla="*/ 48610 w 301877"/>
                    <a:gd name="connsiteY20" fmla="*/ 175305 h 257022"/>
                    <a:gd name="connsiteX21" fmla="*/ 57017 w 301877"/>
                    <a:gd name="connsiteY21" fmla="*/ 158522 h 257022"/>
                    <a:gd name="connsiteX22" fmla="*/ 75227 w 301877"/>
                    <a:gd name="connsiteY22" fmla="*/ 151906 h 257022"/>
                    <a:gd name="connsiteX23" fmla="*/ 254047 w 301877"/>
                    <a:gd name="connsiteY23" fmla="*/ 151906 h 257022"/>
                    <a:gd name="connsiteX24" fmla="*/ 254047 w 301877"/>
                    <a:gd name="connsiteY24" fmla="*/ 187657 h 257022"/>
                    <a:gd name="connsiteX25" fmla="*/ 226732 w 301877"/>
                    <a:gd name="connsiteY25" fmla="*/ 210632 h 257022"/>
                    <a:gd name="connsiteX26" fmla="*/ 226853 w 301877"/>
                    <a:gd name="connsiteY26" fmla="*/ 210632 h 25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877" h="257022">
                      <a:moveTo>
                        <a:pt x="278933" y="20340"/>
                      </a:moveTo>
                      <a:cubicBezTo>
                        <a:pt x="264881" y="7047"/>
                        <a:pt x="246186" y="-237"/>
                        <a:pt x="226853" y="6"/>
                      </a:cubicBezTo>
                      <a:lnTo>
                        <a:pt x="4452" y="6"/>
                      </a:lnTo>
                      <a:lnTo>
                        <a:pt x="4452" y="45925"/>
                      </a:lnTo>
                      <a:lnTo>
                        <a:pt x="227005" y="45925"/>
                      </a:lnTo>
                      <a:cubicBezTo>
                        <a:pt x="233834" y="45925"/>
                        <a:pt x="240450" y="48444"/>
                        <a:pt x="245549" y="52996"/>
                      </a:cubicBezTo>
                      <a:cubicBezTo>
                        <a:pt x="250738" y="56851"/>
                        <a:pt x="253834" y="62890"/>
                        <a:pt x="253925" y="69355"/>
                      </a:cubicBezTo>
                      <a:lnTo>
                        <a:pt x="253925" y="105987"/>
                      </a:lnTo>
                      <a:lnTo>
                        <a:pt x="75106" y="105987"/>
                      </a:lnTo>
                      <a:cubicBezTo>
                        <a:pt x="55773" y="105865"/>
                        <a:pt x="37138" y="113149"/>
                        <a:pt x="22995" y="126291"/>
                      </a:cubicBezTo>
                      <a:cubicBezTo>
                        <a:pt x="8215" y="138218"/>
                        <a:pt x="-252" y="156306"/>
                        <a:pt x="21" y="175305"/>
                      </a:cubicBezTo>
                      <a:lnTo>
                        <a:pt x="21" y="187657"/>
                      </a:lnTo>
                      <a:cubicBezTo>
                        <a:pt x="-465" y="206778"/>
                        <a:pt x="7638" y="225109"/>
                        <a:pt x="22115" y="237583"/>
                      </a:cubicBezTo>
                      <a:cubicBezTo>
                        <a:pt x="36713" y="250451"/>
                        <a:pt x="55621" y="257401"/>
                        <a:pt x="75106" y="257006"/>
                      </a:cubicBezTo>
                      <a:lnTo>
                        <a:pt x="301878" y="257006"/>
                      </a:lnTo>
                      <a:lnTo>
                        <a:pt x="301878" y="69355"/>
                      </a:lnTo>
                      <a:cubicBezTo>
                        <a:pt x="301878" y="50356"/>
                        <a:pt x="294412" y="34028"/>
                        <a:pt x="278933" y="20340"/>
                      </a:cubicBezTo>
                      <a:close/>
                      <a:moveTo>
                        <a:pt x="226853" y="210632"/>
                      </a:moveTo>
                      <a:lnTo>
                        <a:pt x="75106" y="210632"/>
                      </a:lnTo>
                      <a:cubicBezTo>
                        <a:pt x="57442" y="210632"/>
                        <a:pt x="48610" y="203136"/>
                        <a:pt x="48610" y="187657"/>
                      </a:cubicBezTo>
                      <a:lnTo>
                        <a:pt x="48610" y="175305"/>
                      </a:lnTo>
                      <a:cubicBezTo>
                        <a:pt x="48610" y="168689"/>
                        <a:pt x="51706" y="162467"/>
                        <a:pt x="57017" y="158522"/>
                      </a:cubicBezTo>
                      <a:cubicBezTo>
                        <a:pt x="62146" y="154273"/>
                        <a:pt x="68580" y="151936"/>
                        <a:pt x="75227" y="151906"/>
                      </a:cubicBezTo>
                      <a:lnTo>
                        <a:pt x="254047" y="151906"/>
                      </a:lnTo>
                      <a:lnTo>
                        <a:pt x="254047" y="187657"/>
                      </a:lnTo>
                      <a:cubicBezTo>
                        <a:pt x="253773" y="203136"/>
                        <a:pt x="244942" y="210632"/>
                        <a:pt x="226732" y="210632"/>
                      </a:cubicBezTo>
                      <a:lnTo>
                        <a:pt x="226853" y="210632"/>
                      </a:lnTo>
                      <a:close/>
                    </a:path>
                  </a:pathLst>
                </a:custGeom>
                <a:grpFill/>
                <a:ln w="3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0" name="Freeform: Shape 40">
                  <a:extLst>
                    <a:ext uri="{FF2B5EF4-FFF2-40B4-BE49-F238E27FC236}">
                      <a16:creationId xmlns:a16="http://schemas.microsoft.com/office/drawing/2014/main" id="{2CBA5AEC-509B-CBA9-BE7E-7A841658B706}"/>
                    </a:ext>
                  </a:extLst>
                </p:cNvPr>
                <p:cNvSpPr/>
                <p:nvPr/>
              </p:nvSpPr>
              <p:spPr>
                <a:xfrm>
                  <a:off x="8783359" y="5976196"/>
                  <a:ext cx="268351" cy="450146"/>
                </a:xfrm>
                <a:custGeom>
                  <a:avLst/>
                  <a:gdLst>
                    <a:gd name="connsiteX0" fmla="*/ 246954 w 268350"/>
                    <a:gd name="connsiteY0" fmla="*/ 211931 h 450145"/>
                    <a:gd name="connsiteX1" fmla="*/ 194055 w 268350"/>
                    <a:gd name="connsiteY1" fmla="*/ 192447 h 450145"/>
                    <a:gd name="connsiteX2" fmla="*/ 47679 w 268350"/>
                    <a:gd name="connsiteY2" fmla="*/ 192447 h 450145"/>
                    <a:gd name="connsiteX3" fmla="*/ 47679 w 268350"/>
                    <a:gd name="connsiteY3" fmla="*/ 0 h 450145"/>
                    <a:gd name="connsiteX4" fmla="*/ 0 w 268350"/>
                    <a:gd name="connsiteY4" fmla="*/ 0 h 450145"/>
                    <a:gd name="connsiteX5" fmla="*/ 0 w 268350"/>
                    <a:gd name="connsiteY5" fmla="*/ 450145 h 450145"/>
                    <a:gd name="connsiteX6" fmla="*/ 47709 w 268350"/>
                    <a:gd name="connsiteY6" fmla="*/ 450145 h 450145"/>
                    <a:gd name="connsiteX7" fmla="*/ 47709 w 268350"/>
                    <a:gd name="connsiteY7" fmla="*/ 238942 h 450145"/>
                    <a:gd name="connsiteX8" fmla="*/ 194086 w 268350"/>
                    <a:gd name="connsiteY8" fmla="*/ 238942 h 450145"/>
                    <a:gd name="connsiteX9" fmla="*/ 220308 w 268350"/>
                    <a:gd name="connsiteY9" fmla="*/ 261978 h 450145"/>
                    <a:gd name="connsiteX10" fmla="*/ 220308 w 268350"/>
                    <a:gd name="connsiteY10" fmla="*/ 450145 h 450145"/>
                    <a:gd name="connsiteX11" fmla="*/ 268351 w 268350"/>
                    <a:gd name="connsiteY11" fmla="*/ 450145 h 450145"/>
                    <a:gd name="connsiteX12" fmla="*/ 268351 w 268350"/>
                    <a:gd name="connsiteY12" fmla="*/ 261978 h 450145"/>
                    <a:gd name="connsiteX13" fmla="*/ 246954 w 268350"/>
                    <a:gd name="connsiteY13" fmla="*/ 211931 h 45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350" h="450145">
                      <a:moveTo>
                        <a:pt x="246954" y="211931"/>
                      </a:moveTo>
                      <a:cubicBezTo>
                        <a:pt x="232387" y="199033"/>
                        <a:pt x="213509" y="192083"/>
                        <a:pt x="194055" y="192447"/>
                      </a:cubicBezTo>
                      <a:lnTo>
                        <a:pt x="47679" y="192447"/>
                      </a:lnTo>
                      <a:lnTo>
                        <a:pt x="47679" y="0"/>
                      </a:lnTo>
                      <a:lnTo>
                        <a:pt x="0" y="0"/>
                      </a:lnTo>
                      <a:lnTo>
                        <a:pt x="0" y="450145"/>
                      </a:lnTo>
                      <a:lnTo>
                        <a:pt x="47709" y="450145"/>
                      </a:lnTo>
                      <a:lnTo>
                        <a:pt x="47709" y="238942"/>
                      </a:lnTo>
                      <a:lnTo>
                        <a:pt x="194086" y="238942"/>
                      </a:lnTo>
                      <a:cubicBezTo>
                        <a:pt x="211567" y="238942"/>
                        <a:pt x="220308" y="246469"/>
                        <a:pt x="220308" y="261978"/>
                      </a:cubicBezTo>
                      <a:lnTo>
                        <a:pt x="220308" y="450145"/>
                      </a:lnTo>
                      <a:lnTo>
                        <a:pt x="268351" y="450145"/>
                      </a:lnTo>
                      <a:lnTo>
                        <a:pt x="268351" y="261978"/>
                      </a:lnTo>
                      <a:cubicBezTo>
                        <a:pt x="268351" y="241583"/>
                        <a:pt x="261371" y="224769"/>
                        <a:pt x="246954" y="211931"/>
                      </a:cubicBezTo>
                      <a:close/>
                    </a:path>
                  </a:pathLst>
                </a:custGeom>
                <a:grpFill/>
                <a:ln w="3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1" name="Freeform: Shape 59">
                  <a:extLst>
                    <a:ext uri="{FF2B5EF4-FFF2-40B4-BE49-F238E27FC236}">
                      <a16:creationId xmlns:a16="http://schemas.microsoft.com/office/drawing/2014/main" id="{61BE732B-7426-EB00-3A2D-B572883A98E7}"/>
                    </a:ext>
                  </a:extLst>
                </p:cNvPr>
                <p:cNvSpPr/>
                <p:nvPr/>
              </p:nvSpPr>
              <p:spPr>
                <a:xfrm>
                  <a:off x="8126866" y="6165912"/>
                  <a:ext cx="276372" cy="260429"/>
                </a:xfrm>
                <a:custGeom>
                  <a:avLst/>
                  <a:gdLst>
                    <a:gd name="connsiteX0" fmla="*/ 203828 w 276372"/>
                    <a:gd name="connsiteY0" fmla="*/ 0 h 260429"/>
                    <a:gd name="connsiteX1" fmla="*/ 0 w 276372"/>
                    <a:gd name="connsiteY1" fmla="*/ 0 h 260429"/>
                    <a:gd name="connsiteX2" fmla="*/ 0 w 276372"/>
                    <a:gd name="connsiteY2" fmla="*/ 260096 h 260429"/>
                    <a:gd name="connsiteX3" fmla="*/ 54326 w 276372"/>
                    <a:gd name="connsiteY3" fmla="*/ 260096 h 260429"/>
                    <a:gd name="connsiteX4" fmla="*/ 54326 w 276372"/>
                    <a:gd name="connsiteY4" fmla="*/ 77998 h 260429"/>
                    <a:gd name="connsiteX5" fmla="*/ 72535 w 276372"/>
                    <a:gd name="connsiteY5" fmla="*/ 56056 h 260429"/>
                    <a:gd name="connsiteX6" fmla="*/ 203979 w 276372"/>
                    <a:gd name="connsiteY6" fmla="*/ 56056 h 260429"/>
                    <a:gd name="connsiteX7" fmla="*/ 216575 w 276372"/>
                    <a:gd name="connsiteY7" fmla="*/ 62702 h 260429"/>
                    <a:gd name="connsiteX8" fmla="*/ 222462 w 276372"/>
                    <a:gd name="connsiteY8" fmla="*/ 77877 h 260429"/>
                    <a:gd name="connsiteX9" fmla="*/ 222462 w 276372"/>
                    <a:gd name="connsiteY9" fmla="*/ 260430 h 260429"/>
                    <a:gd name="connsiteX10" fmla="*/ 276363 w 276372"/>
                    <a:gd name="connsiteY10" fmla="*/ 260430 h 260429"/>
                    <a:gd name="connsiteX11" fmla="*/ 276363 w 276372"/>
                    <a:gd name="connsiteY11" fmla="*/ 77998 h 260429"/>
                    <a:gd name="connsiteX12" fmla="*/ 255331 w 276372"/>
                    <a:gd name="connsiteY12" fmla="*/ 24007 h 260429"/>
                    <a:gd name="connsiteX13" fmla="*/ 203828 w 276372"/>
                    <a:gd name="connsiteY13" fmla="*/ 0 h 26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372" h="260429">
                      <a:moveTo>
                        <a:pt x="203828" y="0"/>
                      </a:moveTo>
                      <a:lnTo>
                        <a:pt x="0" y="0"/>
                      </a:lnTo>
                      <a:lnTo>
                        <a:pt x="0" y="260096"/>
                      </a:lnTo>
                      <a:lnTo>
                        <a:pt x="54326" y="260096"/>
                      </a:lnTo>
                      <a:lnTo>
                        <a:pt x="54326" y="77998"/>
                      </a:lnTo>
                      <a:cubicBezTo>
                        <a:pt x="54326" y="58666"/>
                        <a:pt x="63431" y="56056"/>
                        <a:pt x="72535" y="56056"/>
                      </a:cubicBezTo>
                      <a:lnTo>
                        <a:pt x="203979" y="56056"/>
                      </a:lnTo>
                      <a:cubicBezTo>
                        <a:pt x="208987" y="56177"/>
                        <a:pt x="213661" y="58635"/>
                        <a:pt x="216575" y="62702"/>
                      </a:cubicBezTo>
                      <a:cubicBezTo>
                        <a:pt x="220338" y="66860"/>
                        <a:pt x="222432" y="72262"/>
                        <a:pt x="222462" y="77877"/>
                      </a:cubicBezTo>
                      <a:lnTo>
                        <a:pt x="222462" y="260430"/>
                      </a:lnTo>
                      <a:lnTo>
                        <a:pt x="276363" y="260430"/>
                      </a:lnTo>
                      <a:lnTo>
                        <a:pt x="276363" y="77998"/>
                      </a:lnTo>
                      <a:cubicBezTo>
                        <a:pt x="276667" y="57937"/>
                        <a:pt x="269110" y="38574"/>
                        <a:pt x="255331" y="24007"/>
                      </a:cubicBezTo>
                      <a:cubicBezTo>
                        <a:pt x="241067" y="8073"/>
                        <a:pt x="223798" y="0"/>
                        <a:pt x="203828" y="0"/>
                      </a:cubicBezTo>
                      <a:close/>
                    </a:path>
                  </a:pathLst>
                </a:custGeom>
                <a:grpFill/>
                <a:ln w="3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2" name="Freeform: Shape 60">
                  <a:extLst>
                    <a:ext uri="{FF2B5EF4-FFF2-40B4-BE49-F238E27FC236}">
                      <a16:creationId xmlns:a16="http://schemas.microsoft.com/office/drawing/2014/main" id="{096146B7-CD3B-6B5F-8051-B8E330954B5D}"/>
                    </a:ext>
                  </a:extLst>
                </p:cNvPr>
                <p:cNvSpPr/>
                <p:nvPr/>
              </p:nvSpPr>
              <p:spPr>
                <a:xfrm>
                  <a:off x="8441569" y="6165688"/>
                  <a:ext cx="300422" cy="260657"/>
                </a:xfrm>
                <a:custGeom>
                  <a:avLst/>
                  <a:gdLst>
                    <a:gd name="connsiteX0" fmla="*/ 300362 w 300422"/>
                    <a:gd name="connsiteY0" fmla="*/ 206906 h 260657"/>
                    <a:gd name="connsiteX1" fmla="*/ 77717 w 300422"/>
                    <a:gd name="connsiteY1" fmla="*/ 206906 h 260657"/>
                    <a:gd name="connsiteX2" fmla="*/ 62785 w 300422"/>
                    <a:gd name="connsiteY2" fmla="*/ 201626 h 260657"/>
                    <a:gd name="connsiteX3" fmla="*/ 56169 w 300422"/>
                    <a:gd name="connsiteY3" fmla="*/ 188636 h 260657"/>
                    <a:gd name="connsiteX4" fmla="*/ 56169 w 300422"/>
                    <a:gd name="connsiteY4" fmla="*/ 72185 h 260657"/>
                    <a:gd name="connsiteX5" fmla="*/ 77596 w 300422"/>
                    <a:gd name="connsiteY5" fmla="*/ 54187 h 260657"/>
                    <a:gd name="connsiteX6" fmla="*/ 300240 w 300422"/>
                    <a:gd name="connsiteY6" fmla="*/ 54187 h 260657"/>
                    <a:gd name="connsiteX7" fmla="*/ 300240 w 300422"/>
                    <a:gd name="connsiteY7" fmla="*/ 13 h 260657"/>
                    <a:gd name="connsiteX8" fmla="*/ 77717 w 300422"/>
                    <a:gd name="connsiteY8" fmla="*/ 13 h 260657"/>
                    <a:gd name="connsiteX9" fmla="*/ 23088 w 300422"/>
                    <a:gd name="connsiteY9" fmla="*/ 20105 h 260657"/>
                    <a:gd name="connsiteX10" fmla="*/ 22 w 300422"/>
                    <a:gd name="connsiteY10" fmla="*/ 72185 h 260657"/>
                    <a:gd name="connsiteX11" fmla="*/ 22 w 300422"/>
                    <a:gd name="connsiteY11" fmla="*/ 188484 h 260657"/>
                    <a:gd name="connsiteX12" fmla="*/ 23938 w 300422"/>
                    <a:gd name="connsiteY12" fmla="*/ 239684 h 260657"/>
                    <a:gd name="connsiteX13" fmla="*/ 77778 w 300422"/>
                    <a:gd name="connsiteY13" fmla="*/ 260656 h 260657"/>
                    <a:gd name="connsiteX14" fmla="*/ 300422 w 300422"/>
                    <a:gd name="connsiteY14" fmla="*/ 260656 h 260657"/>
                    <a:gd name="connsiteX15" fmla="*/ 300362 w 300422"/>
                    <a:gd name="connsiteY15" fmla="*/ 206906 h 2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422" h="260657">
                      <a:moveTo>
                        <a:pt x="300362" y="206906"/>
                      </a:moveTo>
                      <a:lnTo>
                        <a:pt x="77717" y="206906"/>
                      </a:lnTo>
                      <a:cubicBezTo>
                        <a:pt x="72285" y="206906"/>
                        <a:pt x="67004" y="205055"/>
                        <a:pt x="62785" y="201626"/>
                      </a:cubicBezTo>
                      <a:cubicBezTo>
                        <a:pt x="58627" y="198621"/>
                        <a:pt x="56169" y="193765"/>
                        <a:pt x="56169" y="188636"/>
                      </a:cubicBezTo>
                      <a:lnTo>
                        <a:pt x="56169" y="72185"/>
                      </a:lnTo>
                      <a:cubicBezTo>
                        <a:pt x="56169" y="63808"/>
                        <a:pt x="58597" y="54187"/>
                        <a:pt x="77596" y="54187"/>
                      </a:cubicBezTo>
                      <a:lnTo>
                        <a:pt x="300240" y="54187"/>
                      </a:lnTo>
                      <a:lnTo>
                        <a:pt x="300240" y="13"/>
                      </a:lnTo>
                      <a:lnTo>
                        <a:pt x="77717" y="13"/>
                      </a:lnTo>
                      <a:cubicBezTo>
                        <a:pt x="57626" y="-351"/>
                        <a:pt x="38141" y="6812"/>
                        <a:pt x="23088" y="20105"/>
                      </a:cubicBezTo>
                      <a:cubicBezTo>
                        <a:pt x="7974" y="33125"/>
                        <a:pt x="-494" y="52245"/>
                        <a:pt x="22" y="72185"/>
                      </a:cubicBezTo>
                      <a:lnTo>
                        <a:pt x="22" y="188484"/>
                      </a:lnTo>
                      <a:cubicBezTo>
                        <a:pt x="-220" y="208303"/>
                        <a:pt x="8581" y="227150"/>
                        <a:pt x="23938" y="239684"/>
                      </a:cubicBezTo>
                      <a:cubicBezTo>
                        <a:pt x="38566" y="253281"/>
                        <a:pt x="57808" y="260777"/>
                        <a:pt x="77778" y="260656"/>
                      </a:cubicBezTo>
                      <a:lnTo>
                        <a:pt x="300422" y="260656"/>
                      </a:lnTo>
                      <a:lnTo>
                        <a:pt x="300362" y="206906"/>
                      </a:lnTo>
                      <a:close/>
                    </a:path>
                  </a:pathLst>
                </a:custGeom>
                <a:grpFill/>
                <a:ln w="3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3" name="Freeform: Shape 61">
                  <a:extLst>
                    <a:ext uri="{FF2B5EF4-FFF2-40B4-BE49-F238E27FC236}">
                      <a16:creationId xmlns:a16="http://schemas.microsoft.com/office/drawing/2014/main" id="{464B0293-DAA3-A451-528D-0A34DA908E22}"/>
                    </a:ext>
                  </a:extLst>
                </p:cNvPr>
                <p:cNvSpPr/>
                <p:nvPr/>
              </p:nvSpPr>
              <p:spPr>
                <a:xfrm>
                  <a:off x="7828443" y="6169639"/>
                  <a:ext cx="260657" cy="256714"/>
                </a:xfrm>
                <a:custGeom>
                  <a:avLst/>
                  <a:gdLst>
                    <a:gd name="connsiteX0" fmla="*/ 206906 w 260656"/>
                    <a:gd name="connsiteY0" fmla="*/ 30 h 256714"/>
                    <a:gd name="connsiteX1" fmla="*/ 206906 w 260656"/>
                    <a:gd name="connsiteY1" fmla="*/ 190686 h 256714"/>
                    <a:gd name="connsiteX2" fmla="*/ 201625 w 260656"/>
                    <a:gd name="connsiteY2" fmla="*/ 203373 h 256714"/>
                    <a:gd name="connsiteX3" fmla="*/ 188636 w 260656"/>
                    <a:gd name="connsiteY3" fmla="*/ 208987 h 256714"/>
                    <a:gd name="connsiteX4" fmla="*/ 72185 w 260656"/>
                    <a:gd name="connsiteY4" fmla="*/ 208987 h 256714"/>
                    <a:gd name="connsiteX5" fmla="*/ 54187 w 260656"/>
                    <a:gd name="connsiteY5" fmla="*/ 190778 h 256714"/>
                    <a:gd name="connsiteX6" fmla="*/ 54187 w 260656"/>
                    <a:gd name="connsiteY6" fmla="*/ 152 h 256714"/>
                    <a:gd name="connsiteX7" fmla="*/ 13 w 260656"/>
                    <a:gd name="connsiteY7" fmla="*/ 152 h 256714"/>
                    <a:gd name="connsiteX8" fmla="*/ 13 w 260656"/>
                    <a:gd name="connsiteY8" fmla="*/ 190686 h 256714"/>
                    <a:gd name="connsiteX9" fmla="*/ 20105 w 260656"/>
                    <a:gd name="connsiteY9" fmla="*/ 237091 h 256714"/>
                    <a:gd name="connsiteX10" fmla="*/ 72185 w 260656"/>
                    <a:gd name="connsiteY10" fmla="*/ 256697 h 256714"/>
                    <a:gd name="connsiteX11" fmla="*/ 188484 w 260656"/>
                    <a:gd name="connsiteY11" fmla="*/ 256697 h 256714"/>
                    <a:gd name="connsiteX12" fmla="*/ 239684 w 260656"/>
                    <a:gd name="connsiteY12" fmla="*/ 236393 h 256714"/>
                    <a:gd name="connsiteX13" fmla="*/ 260655 w 260656"/>
                    <a:gd name="connsiteY13" fmla="*/ 190656 h 256714"/>
                    <a:gd name="connsiteX14" fmla="*/ 260655 w 260656"/>
                    <a:gd name="connsiteY14" fmla="*/ 0 h 256714"/>
                    <a:gd name="connsiteX15" fmla="*/ 206906 w 260656"/>
                    <a:gd name="connsiteY15" fmla="*/ 61 h 2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656" h="256714">
                      <a:moveTo>
                        <a:pt x="206906" y="30"/>
                      </a:moveTo>
                      <a:lnTo>
                        <a:pt x="206906" y="190686"/>
                      </a:lnTo>
                      <a:cubicBezTo>
                        <a:pt x="206906" y="195300"/>
                        <a:pt x="205055" y="199791"/>
                        <a:pt x="201625" y="203373"/>
                      </a:cubicBezTo>
                      <a:cubicBezTo>
                        <a:pt x="198621" y="206893"/>
                        <a:pt x="193765" y="208987"/>
                        <a:pt x="188636" y="208987"/>
                      </a:cubicBezTo>
                      <a:lnTo>
                        <a:pt x="72185" y="208987"/>
                      </a:lnTo>
                      <a:cubicBezTo>
                        <a:pt x="63808" y="208987"/>
                        <a:pt x="54187" y="206924"/>
                        <a:pt x="54187" y="190778"/>
                      </a:cubicBezTo>
                      <a:lnTo>
                        <a:pt x="54187" y="152"/>
                      </a:lnTo>
                      <a:lnTo>
                        <a:pt x="13" y="152"/>
                      </a:lnTo>
                      <a:lnTo>
                        <a:pt x="13" y="190686"/>
                      </a:lnTo>
                      <a:cubicBezTo>
                        <a:pt x="-351" y="207743"/>
                        <a:pt x="6812" y="224283"/>
                        <a:pt x="20105" y="237091"/>
                      </a:cubicBezTo>
                      <a:cubicBezTo>
                        <a:pt x="33125" y="249929"/>
                        <a:pt x="52245" y="257122"/>
                        <a:pt x="72185" y="256697"/>
                      </a:cubicBezTo>
                      <a:lnTo>
                        <a:pt x="188484" y="256697"/>
                      </a:lnTo>
                      <a:cubicBezTo>
                        <a:pt x="208302" y="256909"/>
                        <a:pt x="227149" y="249413"/>
                        <a:pt x="239684" y="236393"/>
                      </a:cubicBezTo>
                      <a:cubicBezTo>
                        <a:pt x="253280" y="223980"/>
                        <a:pt x="260777" y="207622"/>
                        <a:pt x="260655" y="190656"/>
                      </a:cubicBezTo>
                      <a:lnTo>
                        <a:pt x="260655" y="0"/>
                      </a:lnTo>
                      <a:lnTo>
                        <a:pt x="206906" y="61"/>
                      </a:lnTo>
                      <a:close/>
                    </a:path>
                  </a:pathLst>
                </a:custGeom>
                <a:grpFill/>
                <a:ln w="3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36" name="TextBox 35">
                <a:extLst>
                  <a:ext uri="{FF2B5EF4-FFF2-40B4-BE49-F238E27FC236}">
                    <a16:creationId xmlns:a16="http://schemas.microsoft.com/office/drawing/2014/main" id="{848E37A5-780C-8CB7-4D97-BF9674B781C5}"/>
                  </a:ext>
                </a:extLst>
              </p:cNvPr>
              <p:cNvSpPr txBox="1"/>
              <p:nvPr/>
            </p:nvSpPr>
            <p:spPr>
              <a:xfrm>
                <a:off x="10003077" y="2491199"/>
                <a:ext cx="1939265"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Customer PS On-Ramp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From application eval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 production deployment</a:t>
                </a:r>
              </a:p>
            </p:txBody>
          </p:sp>
        </p:grpSp>
      </p:grpSp>
      <p:sp>
        <p:nvSpPr>
          <p:cNvPr id="85" name="Freeform 84">
            <a:extLst>
              <a:ext uri="{FF2B5EF4-FFF2-40B4-BE49-F238E27FC236}">
                <a16:creationId xmlns:a16="http://schemas.microsoft.com/office/drawing/2014/main" id="{3E3BD18A-B7DD-A8C2-1576-2000FD97BA6C}"/>
              </a:ext>
            </a:extLst>
          </p:cNvPr>
          <p:cNvSpPr/>
          <p:nvPr/>
        </p:nvSpPr>
        <p:spPr>
          <a:xfrm>
            <a:off x="12006689" y="5487459"/>
            <a:ext cx="0" cy="593320"/>
          </a:xfrm>
          <a:custGeom>
            <a:avLst/>
            <a:gdLst>
              <a:gd name="connsiteX0" fmla="*/ 0 w 0"/>
              <a:gd name="connsiteY0" fmla="*/ 789709 h 789709"/>
              <a:gd name="connsiteX1" fmla="*/ 0 w 0"/>
              <a:gd name="connsiteY1" fmla="*/ 0 h 789709"/>
            </a:gdLst>
            <a:ahLst/>
            <a:cxnLst>
              <a:cxn ang="0">
                <a:pos x="connsiteX0" y="connsiteY0"/>
              </a:cxn>
              <a:cxn ang="0">
                <a:pos x="connsiteX1" y="connsiteY1"/>
              </a:cxn>
            </a:cxnLst>
            <a:rect l="l" t="t" r="r" b="b"/>
            <a:pathLst>
              <a:path h="789709">
                <a:moveTo>
                  <a:pt x="0" y="789709"/>
                </a:moveTo>
                <a:lnTo>
                  <a:pt x="0" y="0"/>
                </a:ln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86" name="Picture 116">
            <a:extLst>
              <a:ext uri="{FF2B5EF4-FFF2-40B4-BE49-F238E27FC236}">
                <a16:creationId xmlns:a16="http://schemas.microsoft.com/office/drawing/2014/main" id="{66508484-74CD-7941-0BB5-3A5FE3801A01}"/>
              </a:ext>
            </a:extLst>
          </p:cNvPr>
          <p:cNvPicPr>
            <a:picLocks/>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9666" b="-9666"/>
          <a:stretch/>
        </p:blipFill>
        <p:spPr bwMode="gray">
          <a:xfrm>
            <a:off x="10553955" y="4136640"/>
            <a:ext cx="1211621" cy="218370"/>
          </a:xfrm>
          <a:prstGeom prst="rect">
            <a:avLst/>
          </a:prstGeom>
        </p:spPr>
      </p:pic>
      <p:pic>
        <p:nvPicPr>
          <p:cNvPr id="87" name="Picture 86" descr="Logo&#10;&#10;Description automatically generated">
            <a:extLst>
              <a:ext uri="{FF2B5EF4-FFF2-40B4-BE49-F238E27FC236}">
                <a16:creationId xmlns:a16="http://schemas.microsoft.com/office/drawing/2014/main" id="{E467D243-6593-D2BC-BC96-29F954B55617}"/>
              </a:ext>
            </a:extLst>
          </p:cNvPr>
          <p:cNvPicPr>
            <a:picLocks noChangeAspect="1"/>
          </p:cNvPicPr>
          <p:nvPr/>
        </p:nvPicPr>
        <p:blipFill>
          <a:blip r:embed="rId10"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52271" y="4142456"/>
            <a:ext cx="752361" cy="214961"/>
          </a:xfrm>
          <a:prstGeom prst="rect">
            <a:avLst/>
          </a:prstGeom>
        </p:spPr>
      </p:pic>
      <p:pic>
        <p:nvPicPr>
          <p:cNvPr id="88" name="Picture 4">
            <a:extLst>
              <a:ext uri="{FF2B5EF4-FFF2-40B4-BE49-F238E27FC236}">
                <a16:creationId xmlns:a16="http://schemas.microsoft.com/office/drawing/2014/main" id="{EE9E0A2F-CE67-DD1D-31E2-E4C77B4F0F02}"/>
              </a:ext>
            </a:extLst>
          </p:cNvPr>
          <p:cNvPicPr>
            <a:picLocks noChangeAspect="1" noChangeArrowheads="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bwMode="auto">
          <a:xfrm>
            <a:off x="9888815" y="4591748"/>
            <a:ext cx="629075" cy="125815"/>
          </a:xfrm>
          <a:prstGeom prst="rect">
            <a:avLst/>
          </a:prstGeom>
          <a:noFill/>
          <a:extLst>
            <a:ext uri="{909E8E84-426E-40DD-AFC4-6F175D3DCCD1}">
              <a14:hiddenFill xmlns:a14="http://schemas.microsoft.com/office/drawing/2010/main">
                <a:solidFill>
                  <a:srgbClr val="FFFFFF"/>
                </a:solidFill>
              </a14:hiddenFill>
            </a:ext>
          </a:extLst>
        </p:spPr>
      </p:pic>
      <p:pic>
        <p:nvPicPr>
          <p:cNvPr id="89" name="Graphic 26">
            <a:extLst>
              <a:ext uri="{FF2B5EF4-FFF2-40B4-BE49-F238E27FC236}">
                <a16:creationId xmlns:a16="http://schemas.microsoft.com/office/drawing/2014/main" id="{357936D2-F9CC-6D25-BC58-34FCC54EB74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944345" y="4546432"/>
            <a:ext cx="560461" cy="167680"/>
          </a:xfrm>
          <a:prstGeom prst="rect">
            <a:avLst/>
          </a:prstGeom>
        </p:spPr>
      </p:pic>
      <p:grpSp>
        <p:nvGrpSpPr>
          <p:cNvPr id="90" name="Group 89">
            <a:extLst>
              <a:ext uri="{FF2B5EF4-FFF2-40B4-BE49-F238E27FC236}">
                <a16:creationId xmlns:a16="http://schemas.microsoft.com/office/drawing/2014/main" id="{F1F76A5A-01EE-E177-DC31-B328D81A9E08}"/>
              </a:ext>
            </a:extLst>
          </p:cNvPr>
          <p:cNvGrpSpPr/>
          <p:nvPr/>
        </p:nvGrpSpPr>
        <p:grpSpPr>
          <a:xfrm>
            <a:off x="10855730" y="4564943"/>
            <a:ext cx="923278" cy="179424"/>
            <a:chOff x="8227695" y="2559053"/>
            <a:chExt cx="1033739" cy="200890"/>
          </a:xfrm>
        </p:grpSpPr>
        <p:sp>
          <p:nvSpPr>
            <p:cNvPr id="91" name="Freeform: Shape 102">
              <a:extLst>
                <a:ext uri="{FF2B5EF4-FFF2-40B4-BE49-F238E27FC236}">
                  <a16:creationId xmlns:a16="http://schemas.microsoft.com/office/drawing/2014/main" id="{C933744D-B105-AD20-FCA4-046788E127E1}"/>
                </a:ext>
              </a:extLst>
            </p:cNvPr>
            <p:cNvSpPr/>
            <p:nvPr/>
          </p:nvSpPr>
          <p:spPr>
            <a:xfrm>
              <a:off x="8272689" y="2659821"/>
              <a:ext cx="29876" cy="25104"/>
            </a:xfrm>
            <a:custGeom>
              <a:avLst/>
              <a:gdLst>
                <a:gd name="connsiteX0" fmla="*/ 44027 w 52927"/>
                <a:gd name="connsiteY0" fmla="*/ 5095 h 44474"/>
                <a:gd name="connsiteX1" fmla="*/ 51186 w 52927"/>
                <a:gd name="connsiteY1" fmla="*/ 15556 h 44474"/>
                <a:gd name="connsiteX2" fmla="*/ 52941 w 52927"/>
                <a:gd name="connsiteY2" fmla="*/ 27124 h 44474"/>
                <a:gd name="connsiteX3" fmla="*/ 44230 w 52927"/>
                <a:gd name="connsiteY3" fmla="*/ 39385 h 44474"/>
                <a:gd name="connsiteX4" fmla="*/ 6387 w 52927"/>
                <a:gd name="connsiteY4" fmla="*/ 38450 h 44474"/>
                <a:gd name="connsiteX5" fmla="*/ 562 w 52927"/>
                <a:gd name="connsiteY5" fmla="*/ 18881 h 44474"/>
                <a:gd name="connsiteX6" fmla="*/ 4657 w 52927"/>
                <a:gd name="connsiteY6" fmla="*/ 8282 h 44474"/>
                <a:gd name="connsiteX7" fmla="*/ 11639 w 52927"/>
                <a:gd name="connsiteY7" fmla="*/ 3814 h 44474"/>
                <a:gd name="connsiteX8" fmla="*/ 30231 w 52927"/>
                <a:gd name="connsiteY8" fmla="*/ -100 h 44474"/>
                <a:gd name="connsiteX9" fmla="*/ 44027 w 52927"/>
                <a:gd name="connsiteY9" fmla="*/ 5095 h 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27" h="44474">
                  <a:moveTo>
                    <a:pt x="44027" y="5095"/>
                  </a:moveTo>
                  <a:cubicBezTo>
                    <a:pt x="47880" y="7693"/>
                    <a:pt x="47715" y="12923"/>
                    <a:pt x="51186" y="15556"/>
                  </a:cubicBezTo>
                  <a:lnTo>
                    <a:pt x="52941" y="27124"/>
                  </a:lnTo>
                  <a:lnTo>
                    <a:pt x="44230" y="39385"/>
                  </a:lnTo>
                  <a:cubicBezTo>
                    <a:pt x="33155" y="44962"/>
                    <a:pt x="16675" y="47386"/>
                    <a:pt x="6387" y="38450"/>
                  </a:cubicBezTo>
                  <a:cubicBezTo>
                    <a:pt x="562" y="33393"/>
                    <a:pt x="-952" y="26120"/>
                    <a:pt x="562" y="18881"/>
                  </a:cubicBezTo>
                  <a:lnTo>
                    <a:pt x="4657" y="8282"/>
                  </a:lnTo>
                  <a:cubicBezTo>
                    <a:pt x="6960" y="6758"/>
                    <a:pt x="10064" y="6377"/>
                    <a:pt x="11639" y="3814"/>
                  </a:cubicBezTo>
                  <a:cubicBezTo>
                    <a:pt x="17057" y="454"/>
                    <a:pt x="24010" y="1181"/>
                    <a:pt x="30231" y="-100"/>
                  </a:cubicBezTo>
                  <a:cubicBezTo>
                    <a:pt x="34884" y="1355"/>
                    <a:pt x="41878" y="-1035"/>
                    <a:pt x="44027" y="5095"/>
                  </a:cubicBezTo>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2" name="Freeform: Shape 103">
              <a:extLst>
                <a:ext uri="{FF2B5EF4-FFF2-40B4-BE49-F238E27FC236}">
                  <a16:creationId xmlns:a16="http://schemas.microsoft.com/office/drawing/2014/main" id="{88B70004-06F9-DDEE-A6A6-FD5B09884FC5}"/>
                </a:ext>
              </a:extLst>
            </p:cNvPr>
            <p:cNvSpPr/>
            <p:nvPr/>
          </p:nvSpPr>
          <p:spPr>
            <a:xfrm>
              <a:off x="8250911" y="2700903"/>
              <a:ext cx="46642" cy="54217"/>
            </a:xfrm>
            <a:custGeom>
              <a:avLst/>
              <a:gdLst>
                <a:gd name="connsiteX0" fmla="*/ 53916 w 82630"/>
                <a:gd name="connsiteY0" fmla="*/ 307 h 96048"/>
                <a:gd name="connsiteX1" fmla="*/ 63172 w 82630"/>
                <a:gd name="connsiteY1" fmla="*/ 2177 h 96048"/>
                <a:gd name="connsiteX2" fmla="*/ 72112 w 82630"/>
                <a:gd name="connsiteY2" fmla="*/ 10594 h 96048"/>
                <a:gd name="connsiteX3" fmla="*/ 80047 w 82630"/>
                <a:gd name="connsiteY3" fmla="*/ 32934 h 96048"/>
                <a:gd name="connsiteX4" fmla="*/ 81216 w 82630"/>
                <a:gd name="connsiteY4" fmla="*/ 44122 h 96048"/>
                <a:gd name="connsiteX5" fmla="*/ 82603 w 82630"/>
                <a:gd name="connsiteY5" fmla="*/ 44884 h 96048"/>
                <a:gd name="connsiteX6" fmla="*/ 80466 w 82630"/>
                <a:gd name="connsiteY6" fmla="*/ 58080 h 96048"/>
                <a:gd name="connsiteX7" fmla="*/ 73650 w 82630"/>
                <a:gd name="connsiteY7" fmla="*/ 79139 h 96048"/>
                <a:gd name="connsiteX8" fmla="*/ 66517 w 82630"/>
                <a:gd name="connsiteY8" fmla="*/ 84196 h 96048"/>
                <a:gd name="connsiteX9" fmla="*/ 52146 w 82630"/>
                <a:gd name="connsiteY9" fmla="*/ 93895 h 96048"/>
                <a:gd name="connsiteX10" fmla="*/ 34866 w 82630"/>
                <a:gd name="connsiteY10" fmla="*/ 95522 h 96048"/>
                <a:gd name="connsiteX11" fmla="*/ 24629 w 82630"/>
                <a:gd name="connsiteY11" fmla="*/ 91435 h 96048"/>
                <a:gd name="connsiteX12" fmla="*/ 8545 w 82630"/>
                <a:gd name="connsiteY12" fmla="*/ 81010 h 96048"/>
                <a:gd name="connsiteX13" fmla="*/ 1563 w 82630"/>
                <a:gd name="connsiteY13" fmla="*/ 70411 h 96048"/>
                <a:gd name="connsiteX14" fmla="*/ 1131 w 82630"/>
                <a:gd name="connsiteY14" fmla="*/ 54201 h 96048"/>
                <a:gd name="connsiteX15" fmla="*/ 13 w 82630"/>
                <a:gd name="connsiteY15" fmla="*/ 44884 h 96048"/>
                <a:gd name="connsiteX16" fmla="*/ 3661 w 82630"/>
                <a:gd name="connsiteY16" fmla="*/ 28848 h 96048"/>
                <a:gd name="connsiteX17" fmla="*/ 14341 w 82630"/>
                <a:gd name="connsiteY17" fmla="*/ 16170 h 96048"/>
                <a:gd name="connsiteX18" fmla="*/ 34675 w 82630"/>
                <a:gd name="connsiteY18" fmla="*/ 1416 h 96048"/>
                <a:gd name="connsiteX19" fmla="*/ 42839 w 82630"/>
                <a:gd name="connsiteY19" fmla="*/ -39 h 96048"/>
                <a:gd name="connsiteX20" fmla="*/ 53916 w 82630"/>
                <a:gd name="connsiteY20" fmla="*/ 307 h 9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630" h="96048">
                  <a:moveTo>
                    <a:pt x="53916" y="307"/>
                  </a:moveTo>
                  <a:cubicBezTo>
                    <a:pt x="57387" y="307"/>
                    <a:pt x="59892" y="2766"/>
                    <a:pt x="63172" y="2177"/>
                  </a:cubicBezTo>
                  <a:cubicBezTo>
                    <a:pt x="67851" y="3840"/>
                    <a:pt x="67253" y="9278"/>
                    <a:pt x="72112" y="10594"/>
                  </a:cubicBezTo>
                  <a:cubicBezTo>
                    <a:pt x="75799" y="17625"/>
                    <a:pt x="78101" y="25314"/>
                    <a:pt x="80047" y="32934"/>
                  </a:cubicBezTo>
                  <a:cubicBezTo>
                    <a:pt x="78699" y="37402"/>
                    <a:pt x="82603" y="40000"/>
                    <a:pt x="81216" y="44122"/>
                  </a:cubicBezTo>
                  <a:lnTo>
                    <a:pt x="82603" y="44884"/>
                  </a:lnTo>
                  <a:cubicBezTo>
                    <a:pt x="82819" y="49144"/>
                    <a:pt x="82196" y="53993"/>
                    <a:pt x="80466" y="58080"/>
                  </a:cubicBezTo>
                  <a:cubicBezTo>
                    <a:pt x="81216" y="65943"/>
                    <a:pt x="77135" y="72455"/>
                    <a:pt x="73650" y="79139"/>
                  </a:cubicBezTo>
                  <a:cubicBezTo>
                    <a:pt x="71171" y="80629"/>
                    <a:pt x="69988" y="84924"/>
                    <a:pt x="66517" y="84196"/>
                  </a:cubicBezTo>
                  <a:cubicBezTo>
                    <a:pt x="60260" y="86067"/>
                    <a:pt x="59701" y="94968"/>
                    <a:pt x="52146" y="93895"/>
                  </a:cubicBezTo>
                  <a:cubicBezTo>
                    <a:pt x="47316" y="97393"/>
                    <a:pt x="40691" y="95315"/>
                    <a:pt x="34866" y="95522"/>
                  </a:cubicBezTo>
                  <a:cubicBezTo>
                    <a:pt x="31586" y="93895"/>
                    <a:pt x="26932" y="94276"/>
                    <a:pt x="24629" y="91435"/>
                  </a:cubicBezTo>
                  <a:cubicBezTo>
                    <a:pt x="18768" y="89219"/>
                    <a:pt x="13566" y="85097"/>
                    <a:pt x="8545" y="81010"/>
                  </a:cubicBezTo>
                  <a:cubicBezTo>
                    <a:pt x="6574" y="76888"/>
                    <a:pt x="2136" y="75018"/>
                    <a:pt x="1563" y="70411"/>
                  </a:cubicBezTo>
                  <a:cubicBezTo>
                    <a:pt x="3279" y="64800"/>
                    <a:pt x="-409" y="59743"/>
                    <a:pt x="1131" y="54201"/>
                  </a:cubicBezTo>
                  <a:lnTo>
                    <a:pt x="13" y="44884"/>
                  </a:lnTo>
                  <a:lnTo>
                    <a:pt x="3661" y="28848"/>
                  </a:lnTo>
                  <a:cubicBezTo>
                    <a:pt x="9893" y="25626"/>
                    <a:pt x="8098" y="18422"/>
                    <a:pt x="14341" y="16170"/>
                  </a:cubicBezTo>
                  <a:cubicBezTo>
                    <a:pt x="18220" y="7615"/>
                    <a:pt x="27480" y="5710"/>
                    <a:pt x="34675" y="1416"/>
                  </a:cubicBezTo>
                  <a:cubicBezTo>
                    <a:pt x="37436" y="896"/>
                    <a:pt x="40691" y="2385"/>
                    <a:pt x="42839" y="-39"/>
                  </a:cubicBezTo>
                  <a:cubicBezTo>
                    <a:pt x="46732" y="-628"/>
                    <a:pt x="50419" y="3321"/>
                    <a:pt x="53916" y="307"/>
                  </a:cubicBezTo>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3" name="Freeform: Shape 104">
              <a:extLst>
                <a:ext uri="{FF2B5EF4-FFF2-40B4-BE49-F238E27FC236}">
                  <a16:creationId xmlns:a16="http://schemas.microsoft.com/office/drawing/2014/main" id="{E620F113-78A5-FA59-CABF-49DBF326212F}"/>
                </a:ext>
              </a:extLst>
            </p:cNvPr>
            <p:cNvSpPr/>
            <p:nvPr/>
          </p:nvSpPr>
          <p:spPr>
            <a:xfrm>
              <a:off x="8227695" y="2559053"/>
              <a:ext cx="260333" cy="200890"/>
            </a:xfrm>
            <a:custGeom>
              <a:avLst/>
              <a:gdLst>
                <a:gd name="connsiteX0" fmla="*/ 411303 w 461195"/>
                <a:gd name="connsiteY0" fmla="*/ 3433 h 355888"/>
                <a:gd name="connsiteX1" fmla="*/ 375380 w 461195"/>
                <a:gd name="connsiteY1" fmla="*/ 69588 h 355888"/>
                <a:gd name="connsiteX2" fmla="*/ 349809 w 461195"/>
                <a:gd name="connsiteY2" fmla="*/ 102562 h 355888"/>
                <a:gd name="connsiteX3" fmla="*/ 328102 w 461195"/>
                <a:gd name="connsiteY3" fmla="*/ 127154 h 355888"/>
                <a:gd name="connsiteX4" fmla="*/ 339916 w 461195"/>
                <a:gd name="connsiteY4" fmla="*/ 139450 h 355888"/>
                <a:gd name="connsiteX5" fmla="*/ 357184 w 461195"/>
                <a:gd name="connsiteY5" fmla="*/ 159747 h 355888"/>
                <a:gd name="connsiteX6" fmla="*/ 366505 w 461195"/>
                <a:gd name="connsiteY6" fmla="*/ 165358 h 355888"/>
                <a:gd name="connsiteX7" fmla="*/ 393603 w 461195"/>
                <a:gd name="connsiteY7" fmla="*/ 198505 h 355888"/>
                <a:gd name="connsiteX8" fmla="*/ 400800 w 461195"/>
                <a:gd name="connsiteY8" fmla="*/ 209692 h 355888"/>
                <a:gd name="connsiteX9" fmla="*/ 420192 w 461195"/>
                <a:gd name="connsiteY9" fmla="*/ 238960 h 355888"/>
                <a:gd name="connsiteX10" fmla="*/ 433557 w 461195"/>
                <a:gd name="connsiteY10" fmla="*/ 267120 h 355888"/>
                <a:gd name="connsiteX11" fmla="*/ 443488 w 461195"/>
                <a:gd name="connsiteY11" fmla="*/ 284230 h 355888"/>
                <a:gd name="connsiteX12" fmla="*/ 460718 w 461195"/>
                <a:gd name="connsiteY12" fmla="*/ 322260 h 355888"/>
                <a:gd name="connsiteX13" fmla="*/ 458798 w 461195"/>
                <a:gd name="connsiteY13" fmla="*/ 329881 h 355888"/>
                <a:gd name="connsiteX14" fmla="*/ 450812 w 461195"/>
                <a:gd name="connsiteY14" fmla="*/ 328738 h 355888"/>
                <a:gd name="connsiteX15" fmla="*/ 405085 w 461195"/>
                <a:gd name="connsiteY15" fmla="*/ 306605 h 355888"/>
                <a:gd name="connsiteX16" fmla="*/ 358341 w 461195"/>
                <a:gd name="connsiteY16" fmla="*/ 274151 h 355888"/>
                <a:gd name="connsiteX17" fmla="*/ 344811 w 461195"/>
                <a:gd name="connsiteY17" fmla="*/ 263552 h 355888"/>
                <a:gd name="connsiteX18" fmla="*/ 304438 w 461195"/>
                <a:gd name="connsiteY18" fmla="*/ 234665 h 355888"/>
                <a:gd name="connsiteX19" fmla="*/ 284651 w 461195"/>
                <a:gd name="connsiteY19" fmla="*/ 220153 h 355888"/>
                <a:gd name="connsiteX20" fmla="*/ 273029 w 461195"/>
                <a:gd name="connsiteY20" fmla="*/ 212325 h 355888"/>
                <a:gd name="connsiteX21" fmla="*/ 241251 w 461195"/>
                <a:gd name="connsiteY21" fmla="*/ 191231 h 355888"/>
                <a:gd name="connsiteX22" fmla="*/ 240260 w 461195"/>
                <a:gd name="connsiteY22" fmla="*/ 196461 h 355888"/>
                <a:gd name="connsiteX23" fmla="*/ 229553 w 461195"/>
                <a:gd name="connsiteY23" fmla="*/ 221642 h 355888"/>
                <a:gd name="connsiteX24" fmla="*/ 218172 w 461195"/>
                <a:gd name="connsiteY24" fmla="*/ 250321 h 355888"/>
                <a:gd name="connsiteX25" fmla="*/ 191582 w 461195"/>
                <a:gd name="connsiteY25" fmla="*/ 297461 h 355888"/>
                <a:gd name="connsiteX26" fmla="*/ 154362 w 461195"/>
                <a:gd name="connsiteY26" fmla="*/ 345709 h 355888"/>
                <a:gd name="connsiteX27" fmla="*/ 141188 w 461195"/>
                <a:gd name="connsiteY27" fmla="*/ 355789 h 355888"/>
                <a:gd name="connsiteX28" fmla="*/ 135352 w 461195"/>
                <a:gd name="connsiteY28" fmla="*/ 352983 h 355888"/>
                <a:gd name="connsiteX29" fmla="*/ 133037 w 461195"/>
                <a:gd name="connsiteY29" fmla="*/ 339544 h 355888"/>
                <a:gd name="connsiteX30" fmla="*/ 135161 w 461195"/>
                <a:gd name="connsiteY30" fmla="*/ 322053 h 355888"/>
                <a:gd name="connsiteX31" fmla="*/ 134207 w 461195"/>
                <a:gd name="connsiteY31" fmla="*/ 319455 h 355888"/>
                <a:gd name="connsiteX32" fmla="*/ 136903 w 461195"/>
                <a:gd name="connsiteY32" fmla="*/ 295972 h 355888"/>
                <a:gd name="connsiteX33" fmla="*/ 140743 w 461195"/>
                <a:gd name="connsiteY33" fmla="*/ 279208 h 355888"/>
                <a:gd name="connsiteX34" fmla="*/ 146618 w 461195"/>
                <a:gd name="connsiteY34" fmla="*/ 256832 h 355888"/>
                <a:gd name="connsiteX35" fmla="*/ 149505 w 461195"/>
                <a:gd name="connsiteY35" fmla="*/ 241385 h 355888"/>
                <a:gd name="connsiteX36" fmla="*/ 157096 w 461195"/>
                <a:gd name="connsiteY36" fmla="*/ 227218 h 355888"/>
                <a:gd name="connsiteX37" fmla="*/ 157643 w 461195"/>
                <a:gd name="connsiteY37" fmla="*/ 217520 h 355888"/>
                <a:gd name="connsiteX38" fmla="*/ 173347 w 461195"/>
                <a:gd name="connsiteY38" fmla="*/ 171904 h 355888"/>
                <a:gd name="connsiteX39" fmla="*/ 171440 w 461195"/>
                <a:gd name="connsiteY39" fmla="*/ 170172 h 355888"/>
                <a:gd name="connsiteX40" fmla="*/ 138645 w 461195"/>
                <a:gd name="connsiteY40" fmla="*/ 169099 h 355888"/>
                <a:gd name="connsiteX41" fmla="*/ 86916 w 461195"/>
                <a:gd name="connsiteY41" fmla="*/ 163314 h 355888"/>
                <a:gd name="connsiteX42" fmla="*/ 65757 w 461195"/>
                <a:gd name="connsiteY42" fmla="*/ 159019 h 355888"/>
                <a:gd name="connsiteX43" fmla="*/ 53166 w 461195"/>
                <a:gd name="connsiteY43" fmla="*/ 157911 h 355888"/>
                <a:gd name="connsiteX44" fmla="*/ 27530 w 461195"/>
                <a:gd name="connsiteY44" fmla="*/ 150637 h 355888"/>
                <a:gd name="connsiteX45" fmla="*/ 11815 w 461195"/>
                <a:gd name="connsiteY45" fmla="*/ 147104 h 355888"/>
                <a:gd name="connsiteX46" fmla="*/ 13 w 461195"/>
                <a:gd name="connsiteY46" fmla="*/ 140385 h 355888"/>
                <a:gd name="connsiteX47" fmla="*/ 13 w 461195"/>
                <a:gd name="connsiteY47" fmla="*/ 138723 h 355888"/>
                <a:gd name="connsiteX48" fmla="*/ 39180 w 461195"/>
                <a:gd name="connsiteY48" fmla="*/ 117664 h 355888"/>
                <a:gd name="connsiteX49" fmla="*/ 82630 w 461195"/>
                <a:gd name="connsiteY49" fmla="*/ 110355 h 355888"/>
                <a:gd name="connsiteX50" fmla="*/ 110720 w 461195"/>
                <a:gd name="connsiteY50" fmla="*/ 109801 h 355888"/>
                <a:gd name="connsiteX51" fmla="*/ 159411 w 461195"/>
                <a:gd name="connsiteY51" fmla="*/ 113196 h 355888"/>
                <a:gd name="connsiteX52" fmla="*/ 175306 w 461195"/>
                <a:gd name="connsiteY52" fmla="*/ 116140 h 355888"/>
                <a:gd name="connsiteX53" fmla="*/ 175102 w 461195"/>
                <a:gd name="connsiteY53" fmla="*/ 113923 h 355888"/>
                <a:gd name="connsiteX54" fmla="*/ 159767 w 461195"/>
                <a:gd name="connsiteY54" fmla="*/ 93799 h 355888"/>
                <a:gd name="connsiteX55" fmla="*/ 139612 w 461195"/>
                <a:gd name="connsiteY55" fmla="*/ 55976 h 355888"/>
                <a:gd name="connsiteX56" fmla="*/ 136687 w 461195"/>
                <a:gd name="connsiteY56" fmla="*/ 41256 h 355888"/>
                <a:gd name="connsiteX57" fmla="*/ 139230 w 461195"/>
                <a:gd name="connsiteY57" fmla="*/ 36026 h 355888"/>
                <a:gd name="connsiteX58" fmla="*/ 149505 w 461195"/>
                <a:gd name="connsiteY58" fmla="*/ 34917 h 355888"/>
                <a:gd name="connsiteX59" fmla="*/ 178396 w 461195"/>
                <a:gd name="connsiteY59" fmla="*/ 42364 h 355888"/>
                <a:gd name="connsiteX60" fmla="*/ 208266 w 461195"/>
                <a:gd name="connsiteY60" fmla="*/ 56738 h 355888"/>
                <a:gd name="connsiteX61" fmla="*/ 242370 w 461195"/>
                <a:gd name="connsiteY61" fmla="*/ 81676 h 355888"/>
                <a:gd name="connsiteX62" fmla="*/ 251463 w 461195"/>
                <a:gd name="connsiteY62" fmla="*/ 83339 h 355888"/>
                <a:gd name="connsiteX63" fmla="*/ 257337 w 461195"/>
                <a:gd name="connsiteY63" fmla="*/ 78905 h 355888"/>
                <a:gd name="connsiteX64" fmla="*/ 294773 w 461195"/>
                <a:gd name="connsiteY64" fmla="*/ 59509 h 355888"/>
                <a:gd name="connsiteX65" fmla="*/ 310223 w 461195"/>
                <a:gd name="connsiteY65" fmla="*/ 47975 h 355888"/>
                <a:gd name="connsiteX66" fmla="*/ 321134 w 461195"/>
                <a:gd name="connsiteY66" fmla="*/ 43126 h 355888"/>
                <a:gd name="connsiteX67" fmla="*/ 342039 w 461195"/>
                <a:gd name="connsiteY67" fmla="*/ 29722 h 355888"/>
                <a:gd name="connsiteX68" fmla="*/ 352148 w 461195"/>
                <a:gd name="connsiteY68" fmla="*/ 25254 h 355888"/>
                <a:gd name="connsiteX69" fmla="*/ 388199 w 461195"/>
                <a:gd name="connsiteY69" fmla="*/ 6446 h 355888"/>
                <a:gd name="connsiteX70" fmla="*/ 403712 w 461195"/>
                <a:gd name="connsiteY70" fmla="*/ -100 h 355888"/>
                <a:gd name="connsiteX71" fmla="*/ 411304 w 461195"/>
                <a:gd name="connsiteY71" fmla="*/ 3433 h 35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61195" h="355888">
                  <a:moveTo>
                    <a:pt x="411303" y="3433"/>
                  </a:moveTo>
                  <a:cubicBezTo>
                    <a:pt x="409739" y="29722"/>
                    <a:pt x="387257" y="47421"/>
                    <a:pt x="375380" y="69588"/>
                  </a:cubicBezTo>
                  <a:cubicBezTo>
                    <a:pt x="370396" y="82819"/>
                    <a:pt x="358341" y="90613"/>
                    <a:pt x="349809" y="102562"/>
                  </a:cubicBezTo>
                  <a:cubicBezTo>
                    <a:pt x="342039" y="110217"/>
                    <a:pt x="334473" y="118599"/>
                    <a:pt x="328102" y="127154"/>
                  </a:cubicBezTo>
                  <a:cubicBezTo>
                    <a:pt x="329285" y="133284"/>
                    <a:pt x="336024" y="134982"/>
                    <a:pt x="339916" y="139450"/>
                  </a:cubicBezTo>
                  <a:cubicBezTo>
                    <a:pt x="348639" y="144472"/>
                    <a:pt x="349592" y="153962"/>
                    <a:pt x="357184" y="159747"/>
                  </a:cubicBezTo>
                  <a:cubicBezTo>
                    <a:pt x="361622" y="159747"/>
                    <a:pt x="361622" y="166120"/>
                    <a:pt x="366505" y="165358"/>
                  </a:cubicBezTo>
                  <a:cubicBezTo>
                    <a:pt x="376779" y="175991"/>
                    <a:pt x="385121" y="186971"/>
                    <a:pt x="393603" y="198505"/>
                  </a:cubicBezTo>
                  <a:cubicBezTo>
                    <a:pt x="394976" y="202627"/>
                    <a:pt x="397125" y="206679"/>
                    <a:pt x="400800" y="209692"/>
                  </a:cubicBezTo>
                  <a:cubicBezTo>
                    <a:pt x="407603" y="219183"/>
                    <a:pt x="413224" y="229262"/>
                    <a:pt x="420192" y="238960"/>
                  </a:cubicBezTo>
                  <a:cubicBezTo>
                    <a:pt x="421197" y="249766"/>
                    <a:pt x="430670" y="257006"/>
                    <a:pt x="433557" y="267120"/>
                  </a:cubicBezTo>
                  <a:cubicBezTo>
                    <a:pt x="437855" y="272488"/>
                    <a:pt x="439584" y="278827"/>
                    <a:pt x="443488" y="284230"/>
                  </a:cubicBezTo>
                  <a:cubicBezTo>
                    <a:pt x="449477" y="296907"/>
                    <a:pt x="453572" y="310103"/>
                    <a:pt x="460718" y="322260"/>
                  </a:cubicBezTo>
                  <a:cubicBezTo>
                    <a:pt x="462079" y="325031"/>
                    <a:pt x="460337" y="327837"/>
                    <a:pt x="458798" y="329881"/>
                  </a:cubicBezTo>
                  <a:cubicBezTo>
                    <a:pt x="456077" y="331924"/>
                    <a:pt x="453979" y="328183"/>
                    <a:pt x="450812" y="328738"/>
                  </a:cubicBezTo>
                  <a:cubicBezTo>
                    <a:pt x="434981" y="323161"/>
                    <a:pt x="419798" y="315160"/>
                    <a:pt x="405085" y="306605"/>
                  </a:cubicBezTo>
                  <a:cubicBezTo>
                    <a:pt x="389928" y="294828"/>
                    <a:pt x="373257" y="286481"/>
                    <a:pt x="358341" y="274151"/>
                  </a:cubicBezTo>
                  <a:cubicBezTo>
                    <a:pt x="352517" y="272661"/>
                    <a:pt x="350203" y="266150"/>
                    <a:pt x="344811" y="263552"/>
                  </a:cubicBezTo>
                  <a:cubicBezTo>
                    <a:pt x="330429" y="254962"/>
                    <a:pt x="318959" y="242701"/>
                    <a:pt x="304438" y="234665"/>
                  </a:cubicBezTo>
                  <a:cubicBezTo>
                    <a:pt x="297863" y="229816"/>
                    <a:pt x="291251" y="225209"/>
                    <a:pt x="284651" y="220153"/>
                  </a:cubicBezTo>
                  <a:cubicBezTo>
                    <a:pt x="279603" y="219564"/>
                    <a:pt x="277899" y="213987"/>
                    <a:pt x="273029" y="212325"/>
                  </a:cubicBezTo>
                  <a:cubicBezTo>
                    <a:pt x="262157" y="205986"/>
                    <a:pt x="252302" y="197189"/>
                    <a:pt x="241251" y="191231"/>
                  </a:cubicBezTo>
                  <a:cubicBezTo>
                    <a:pt x="240260" y="192755"/>
                    <a:pt x="241251" y="194972"/>
                    <a:pt x="240260" y="196461"/>
                  </a:cubicBezTo>
                  <a:cubicBezTo>
                    <a:pt x="232884" y="203354"/>
                    <a:pt x="234855" y="213987"/>
                    <a:pt x="229553" y="221642"/>
                  </a:cubicBezTo>
                  <a:cubicBezTo>
                    <a:pt x="229400" y="232622"/>
                    <a:pt x="221427" y="240657"/>
                    <a:pt x="218172" y="250321"/>
                  </a:cubicBezTo>
                  <a:cubicBezTo>
                    <a:pt x="209042" y="265976"/>
                    <a:pt x="201068" y="282013"/>
                    <a:pt x="191582" y="297461"/>
                  </a:cubicBezTo>
                  <a:cubicBezTo>
                    <a:pt x="178955" y="313498"/>
                    <a:pt x="172203" y="332859"/>
                    <a:pt x="154362" y="345709"/>
                  </a:cubicBezTo>
                  <a:cubicBezTo>
                    <a:pt x="150484" y="350385"/>
                    <a:pt x="146033" y="352775"/>
                    <a:pt x="141188" y="355789"/>
                  </a:cubicBezTo>
                  <a:cubicBezTo>
                    <a:pt x="139040" y="355200"/>
                    <a:pt x="135937" y="355546"/>
                    <a:pt x="135352" y="352983"/>
                  </a:cubicBezTo>
                  <a:cubicBezTo>
                    <a:pt x="133215" y="349104"/>
                    <a:pt x="135937" y="343077"/>
                    <a:pt x="133037" y="339544"/>
                  </a:cubicBezTo>
                  <a:cubicBezTo>
                    <a:pt x="135517" y="334175"/>
                    <a:pt x="133978" y="328045"/>
                    <a:pt x="135161" y="322053"/>
                  </a:cubicBezTo>
                  <a:lnTo>
                    <a:pt x="134207" y="319455"/>
                  </a:lnTo>
                  <a:cubicBezTo>
                    <a:pt x="134398" y="311246"/>
                    <a:pt x="138645" y="304354"/>
                    <a:pt x="136903" y="295972"/>
                  </a:cubicBezTo>
                  <a:cubicBezTo>
                    <a:pt x="139230" y="290776"/>
                    <a:pt x="140197" y="284957"/>
                    <a:pt x="140743" y="279208"/>
                  </a:cubicBezTo>
                  <a:cubicBezTo>
                    <a:pt x="143528" y="272107"/>
                    <a:pt x="145855" y="264452"/>
                    <a:pt x="146618" y="256832"/>
                  </a:cubicBezTo>
                  <a:cubicBezTo>
                    <a:pt x="149111" y="252364"/>
                    <a:pt x="150077" y="246615"/>
                    <a:pt x="149505" y="241385"/>
                  </a:cubicBezTo>
                  <a:cubicBezTo>
                    <a:pt x="151425" y="236570"/>
                    <a:pt x="151832" y="230751"/>
                    <a:pt x="157096" y="227218"/>
                  </a:cubicBezTo>
                  <a:cubicBezTo>
                    <a:pt x="157846" y="224032"/>
                    <a:pt x="157096" y="220880"/>
                    <a:pt x="157643" y="217520"/>
                  </a:cubicBezTo>
                  <a:cubicBezTo>
                    <a:pt x="162895" y="202246"/>
                    <a:pt x="169291" y="187525"/>
                    <a:pt x="173347" y="171904"/>
                  </a:cubicBezTo>
                  <a:cubicBezTo>
                    <a:pt x="173347" y="170761"/>
                    <a:pt x="172203" y="170415"/>
                    <a:pt x="171440" y="170172"/>
                  </a:cubicBezTo>
                  <a:cubicBezTo>
                    <a:pt x="159995" y="169618"/>
                    <a:pt x="149327" y="171904"/>
                    <a:pt x="138645" y="169099"/>
                  </a:cubicBezTo>
                  <a:cubicBezTo>
                    <a:pt x="121173" y="168891"/>
                    <a:pt x="103551" y="166639"/>
                    <a:pt x="86916" y="163314"/>
                  </a:cubicBezTo>
                  <a:cubicBezTo>
                    <a:pt x="80099" y="161998"/>
                    <a:pt x="71949" y="162726"/>
                    <a:pt x="65757" y="159019"/>
                  </a:cubicBezTo>
                  <a:cubicBezTo>
                    <a:pt x="61676" y="159192"/>
                    <a:pt x="56983" y="159955"/>
                    <a:pt x="53166" y="157911"/>
                  </a:cubicBezTo>
                  <a:cubicBezTo>
                    <a:pt x="45182" y="154136"/>
                    <a:pt x="35493" y="154724"/>
                    <a:pt x="27530" y="150637"/>
                  </a:cubicBezTo>
                  <a:cubicBezTo>
                    <a:pt x="21529" y="151399"/>
                    <a:pt x="17283" y="147624"/>
                    <a:pt x="11815" y="147104"/>
                  </a:cubicBezTo>
                  <a:cubicBezTo>
                    <a:pt x="6588" y="147485"/>
                    <a:pt x="3690" y="143156"/>
                    <a:pt x="13" y="140385"/>
                  </a:cubicBezTo>
                  <a:lnTo>
                    <a:pt x="13" y="138723"/>
                  </a:lnTo>
                  <a:cubicBezTo>
                    <a:pt x="9706" y="126011"/>
                    <a:pt x="25216" y="122513"/>
                    <a:pt x="39180" y="117664"/>
                  </a:cubicBezTo>
                  <a:cubicBezTo>
                    <a:pt x="52953" y="113542"/>
                    <a:pt x="68287" y="113196"/>
                    <a:pt x="82630" y="110355"/>
                  </a:cubicBezTo>
                  <a:cubicBezTo>
                    <a:pt x="91735" y="108901"/>
                    <a:pt x="101604" y="111325"/>
                    <a:pt x="110720" y="109801"/>
                  </a:cubicBezTo>
                  <a:cubicBezTo>
                    <a:pt x="127201" y="110182"/>
                    <a:pt x="143109" y="112780"/>
                    <a:pt x="159411" y="113196"/>
                  </a:cubicBezTo>
                  <a:cubicBezTo>
                    <a:pt x="164853" y="113923"/>
                    <a:pt x="169863" y="116347"/>
                    <a:pt x="175306" y="116140"/>
                  </a:cubicBezTo>
                  <a:lnTo>
                    <a:pt x="175102" y="113923"/>
                  </a:lnTo>
                  <a:lnTo>
                    <a:pt x="159767" y="93799"/>
                  </a:lnTo>
                  <a:cubicBezTo>
                    <a:pt x="154019" y="80776"/>
                    <a:pt x="143338" y="69761"/>
                    <a:pt x="139612" y="55976"/>
                  </a:cubicBezTo>
                  <a:cubicBezTo>
                    <a:pt x="136140" y="51889"/>
                    <a:pt x="139421" y="45758"/>
                    <a:pt x="136687" y="41256"/>
                  </a:cubicBezTo>
                  <a:cubicBezTo>
                    <a:pt x="136522" y="39212"/>
                    <a:pt x="138277" y="37757"/>
                    <a:pt x="139230" y="36026"/>
                  </a:cubicBezTo>
                  <a:cubicBezTo>
                    <a:pt x="142549" y="34744"/>
                    <a:pt x="146212" y="36995"/>
                    <a:pt x="149505" y="34917"/>
                  </a:cubicBezTo>
                  <a:cubicBezTo>
                    <a:pt x="159411" y="37169"/>
                    <a:pt x="168516" y="40528"/>
                    <a:pt x="178396" y="42364"/>
                  </a:cubicBezTo>
                  <a:cubicBezTo>
                    <a:pt x="188670" y="46278"/>
                    <a:pt x="199161" y="50227"/>
                    <a:pt x="208266" y="56738"/>
                  </a:cubicBezTo>
                  <a:cubicBezTo>
                    <a:pt x="219698" y="64531"/>
                    <a:pt x="233495" y="69588"/>
                    <a:pt x="242370" y="81676"/>
                  </a:cubicBezTo>
                  <a:cubicBezTo>
                    <a:pt x="244736" y="83754"/>
                    <a:pt x="248385" y="84101"/>
                    <a:pt x="251463" y="83339"/>
                  </a:cubicBezTo>
                  <a:cubicBezTo>
                    <a:pt x="254197" y="82993"/>
                    <a:pt x="254807" y="79806"/>
                    <a:pt x="257337" y="78905"/>
                  </a:cubicBezTo>
                  <a:cubicBezTo>
                    <a:pt x="269329" y="71632"/>
                    <a:pt x="282909" y="67545"/>
                    <a:pt x="294773" y="59509"/>
                  </a:cubicBezTo>
                  <a:cubicBezTo>
                    <a:pt x="299542" y="54833"/>
                    <a:pt x="307362" y="54314"/>
                    <a:pt x="310223" y="47975"/>
                  </a:cubicBezTo>
                  <a:cubicBezTo>
                    <a:pt x="313949" y="46278"/>
                    <a:pt x="317268" y="44061"/>
                    <a:pt x="321134" y="43126"/>
                  </a:cubicBezTo>
                  <a:cubicBezTo>
                    <a:pt x="327937" y="38485"/>
                    <a:pt x="334702" y="33428"/>
                    <a:pt x="342039" y="29722"/>
                  </a:cubicBezTo>
                  <a:cubicBezTo>
                    <a:pt x="345956" y="29306"/>
                    <a:pt x="349033" y="27263"/>
                    <a:pt x="352148" y="25254"/>
                  </a:cubicBezTo>
                  <a:cubicBezTo>
                    <a:pt x="364165" y="18915"/>
                    <a:pt x="376779" y="13685"/>
                    <a:pt x="388199" y="6446"/>
                  </a:cubicBezTo>
                  <a:cubicBezTo>
                    <a:pt x="390729" y="-100"/>
                    <a:pt x="398270" y="1389"/>
                    <a:pt x="403712" y="-100"/>
                  </a:cubicBezTo>
                  <a:cubicBezTo>
                    <a:pt x="406421" y="454"/>
                    <a:pt x="410121" y="73"/>
                    <a:pt x="411304" y="3433"/>
                  </a:cubicBezTo>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4" name="Freeform: Shape 105">
              <a:extLst>
                <a:ext uri="{FF2B5EF4-FFF2-40B4-BE49-F238E27FC236}">
                  <a16:creationId xmlns:a16="http://schemas.microsoft.com/office/drawing/2014/main" id="{268CBFBD-7532-473A-A068-FF5CDDCC7EF1}"/>
                </a:ext>
              </a:extLst>
            </p:cNvPr>
            <p:cNvSpPr/>
            <p:nvPr/>
          </p:nvSpPr>
          <p:spPr>
            <a:xfrm>
              <a:off x="8537566" y="2732376"/>
              <a:ext cx="723868" cy="2717"/>
            </a:xfrm>
            <a:custGeom>
              <a:avLst/>
              <a:gdLst>
                <a:gd name="connsiteX0" fmla="*/ 13 w 1282377"/>
                <a:gd name="connsiteY0" fmla="*/ 4714 h 4814"/>
                <a:gd name="connsiteX1" fmla="*/ 1282391 w 1282377"/>
                <a:gd name="connsiteY1" fmla="*/ 4714 h 4814"/>
                <a:gd name="connsiteX2" fmla="*/ 1282391 w 1282377"/>
                <a:gd name="connsiteY2" fmla="*/ -100 h 4814"/>
                <a:gd name="connsiteX3" fmla="*/ 13 w 1282377"/>
                <a:gd name="connsiteY3" fmla="*/ -100 h 4814"/>
              </a:gdLst>
              <a:ahLst/>
              <a:cxnLst>
                <a:cxn ang="0">
                  <a:pos x="connsiteX0" y="connsiteY0"/>
                </a:cxn>
                <a:cxn ang="0">
                  <a:pos x="connsiteX1" y="connsiteY1"/>
                </a:cxn>
                <a:cxn ang="0">
                  <a:pos x="connsiteX2" y="connsiteY2"/>
                </a:cxn>
                <a:cxn ang="0">
                  <a:pos x="connsiteX3" y="connsiteY3"/>
                </a:cxn>
              </a:cxnLst>
              <a:rect l="l" t="t" r="r" b="b"/>
              <a:pathLst>
                <a:path w="1282377" h="4814">
                  <a:moveTo>
                    <a:pt x="13" y="4714"/>
                  </a:moveTo>
                  <a:lnTo>
                    <a:pt x="1282391" y="4714"/>
                  </a:lnTo>
                  <a:lnTo>
                    <a:pt x="1282391" y="-100"/>
                  </a:lnTo>
                  <a:lnTo>
                    <a:pt x="13" y="-100"/>
                  </a:ln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5" name="Freeform: Shape 106">
              <a:extLst>
                <a:ext uri="{FF2B5EF4-FFF2-40B4-BE49-F238E27FC236}">
                  <a16:creationId xmlns:a16="http://schemas.microsoft.com/office/drawing/2014/main" id="{0EB5B3A8-CF82-9ABE-7F84-83713129801B}"/>
                </a:ext>
              </a:extLst>
            </p:cNvPr>
            <p:cNvSpPr/>
            <p:nvPr/>
          </p:nvSpPr>
          <p:spPr>
            <a:xfrm>
              <a:off x="8537566" y="2734996"/>
              <a:ext cx="723868" cy="2698"/>
            </a:xfrm>
            <a:custGeom>
              <a:avLst/>
              <a:gdLst>
                <a:gd name="connsiteX0" fmla="*/ 13 w 1282377"/>
                <a:gd name="connsiteY0" fmla="*/ 4680 h 4779"/>
                <a:gd name="connsiteX1" fmla="*/ 1282391 w 1282377"/>
                <a:gd name="connsiteY1" fmla="*/ 4680 h 4779"/>
                <a:gd name="connsiteX2" fmla="*/ 1282391 w 1282377"/>
                <a:gd name="connsiteY2" fmla="*/ -100 h 4779"/>
                <a:gd name="connsiteX3" fmla="*/ 13 w 1282377"/>
                <a:gd name="connsiteY3" fmla="*/ -100 h 4779"/>
              </a:gdLst>
              <a:ahLst/>
              <a:cxnLst>
                <a:cxn ang="0">
                  <a:pos x="connsiteX0" y="connsiteY0"/>
                </a:cxn>
                <a:cxn ang="0">
                  <a:pos x="connsiteX1" y="connsiteY1"/>
                </a:cxn>
                <a:cxn ang="0">
                  <a:pos x="connsiteX2" y="connsiteY2"/>
                </a:cxn>
                <a:cxn ang="0">
                  <a:pos x="connsiteX3" y="connsiteY3"/>
                </a:cxn>
              </a:cxnLst>
              <a:rect l="l" t="t" r="r" b="b"/>
              <a:pathLst>
                <a:path w="1282377" h="4779">
                  <a:moveTo>
                    <a:pt x="13" y="4680"/>
                  </a:moveTo>
                  <a:lnTo>
                    <a:pt x="1282391" y="4680"/>
                  </a:lnTo>
                  <a:lnTo>
                    <a:pt x="1282391" y="-100"/>
                  </a:lnTo>
                  <a:lnTo>
                    <a:pt x="13" y="-100"/>
                  </a:ln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6" name="Freeform: Shape 107">
              <a:extLst>
                <a:ext uri="{FF2B5EF4-FFF2-40B4-BE49-F238E27FC236}">
                  <a16:creationId xmlns:a16="http://schemas.microsoft.com/office/drawing/2014/main" id="{3568609F-F3FB-792F-ED1E-9B0CBB249F5D}"/>
                </a:ext>
              </a:extLst>
            </p:cNvPr>
            <p:cNvSpPr/>
            <p:nvPr/>
          </p:nvSpPr>
          <p:spPr>
            <a:xfrm>
              <a:off x="9027688" y="2631393"/>
              <a:ext cx="70070" cy="73044"/>
            </a:xfrm>
            <a:custGeom>
              <a:avLst/>
              <a:gdLst>
                <a:gd name="connsiteX0" fmla="*/ 75139 w 124133"/>
                <a:gd name="connsiteY0" fmla="*/ 106338 h 129401"/>
                <a:gd name="connsiteX1" fmla="*/ 54323 w 124133"/>
                <a:gd name="connsiteY1" fmla="*/ 111429 h 129401"/>
                <a:gd name="connsiteX2" fmla="*/ 30136 w 124133"/>
                <a:gd name="connsiteY2" fmla="*/ 87287 h 129401"/>
                <a:gd name="connsiteX3" fmla="*/ 59294 w 124133"/>
                <a:gd name="connsiteY3" fmla="*/ 61033 h 129401"/>
                <a:gd name="connsiteX4" fmla="*/ 74173 w 124133"/>
                <a:gd name="connsiteY4" fmla="*/ 62488 h 129401"/>
                <a:gd name="connsiteX5" fmla="*/ 21111 w 124133"/>
                <a:gd name="connsiteY5" fmla="*/ 33566 h 129401"/>
                <a:gd name="connsiteX6" fmla="*/ 51858 w 124133"/>
                <a:gd name="connsiteY6" fmla="*/ 17807 h 129401"/>
                <a:gd name="connsiteX7" fmla="*/ 74173 w 124133"/>
                <a:gd name="connsiteY7" fmla="*/ 51751 h 129401"/>
                <a:gd name="connsiteX8" fmla="*/ 59589 w 124133"/>
                <a:gd name="connsiteY8" fmla="*/ 50885 h 129401"/>
                <a:gd name="connsiteX9" fmla="*/ 13 w 124133"/>
                <a:gd name="connsiteY9" fmla="*/ 94700 h 129401"/>
                <a:gd name="connsiteX10" fmla="*/ 41913 w 124133"/>
                <a:gd name="connsiteY10" fmla="*/ 129301 h 129401"/>
                <a:gd name="connsiteX11" fmla="*/ 76055 w 124133"/>
                <a:gd name="connsiteY11" fmla="*/ 114685 h 129401"/>
                <a:gd name="connsiteX12" fmla="*/ 100926 w 124133"/>
                <a:gd name="connsiteY12" fmla="*/ 129301 h 129401"/>
                <a:gd name="connsiteX13" fmla="*/ 124147 w 124133"/>
                <a:gd name="connsiteY13" fmla="*/ 111429 h 129401"/>
                <a:gd name="connsiteX14" fmla="*/ 119493 w 124133"/>
                <a:gd name="connsiteY14" fmla="*/ 106961 h 129401"/>
                <a:gd name="connsiteX15" fmla="*/ 112969 w 124133"/>
                <a:gd name="connsiteY15" fmla="*/ 108138 h 129401"/>
                <a:gd name="connsiteX16" fmla="*/ 103698 w 124133"/>
                <a:gd name="connsiteY16" fmla="*/ 90543 h 129401"/>
                <a:gd name="connsiteX17" fmla="*/ 103698 w 124133"/>
                <a:gd name="connsiteY17" fmla="*/ 80083 h 129401"/>
                <a:gd name="connsiteX18" fmla="*/ 104884 w 124133"/>
                <a:gd name="connsiteY18" fmla="*/ 36892 h 129401"/>
                <a:gd name="connsiteX19" fmla="*/ 53714 w 124133"/>
                <a:gd name="connsiteY19" fmla="*/ -100 h 129401"/>
                <a:gd name="connsiteX20" fmla="*/ 13671 w 124133"/>
                <a:gd name="connsiteY20" fmla="*/ 5269 h 129401"/>
                <a:gd name="connsiteX21" fmla="*/ 13671 w 124133"/>
                <a:gd name="connsiteY21" fmla="*/ 33566 h 12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133" h="129401">
                  <a:moveTo>
                    <a:pt x="75139" y="106338"/>
                  </a:moveTo>
                  <a:cubicBezTo>
                    <a:pt x="70143" y="109316"/>
                    <a:pt x="63976" y="111429"/>
                    <a:pt x="54323" y="111429"/>
                  </a:cubicBezTo>
                  <a:cubicBezTo>
                    <a:pt x="41314" y="111429"/>
                    <a:pt x="30136" y="100969"/>
                    <a:pt x="30136" y="87287"/>
                  </a:cubicBezTo>
                  <a:cubicBezTo>
                    <a:pt x="30136" y="68203"/>
                    <a:pt x="45016" y="61033"/>
                    <a:pt x="59294" y="61033"/>
                  </a:cubicBezTo>
                  <a:cubicBezTo>
                    <a:pt x="64866" y="61033"/>
                    <a:pt x="70753" y="61899"/>
                    <a:pt x="74173" y="62488"/>
                  </a:cubicBezTo>
                  <a:close/>
                  <a:moveTo>
                    <a:pt x="21111" y="33566"/>
                  </a:moveTo>
                  <a:cubicBezTo>
                    <a:pt x="28878" y="22552"/>
                    <a:pt x="36646" y="17807"/>
                    <a:pt x="51858" y="17807"/>
                  </a:cubicBezTo>
                  <a:cubicBezTo>
                    <a:pt x="72941" y="17807"/>
                    <a:pt x="74173" y="35645"/>
                    <a:pt x="74173" y="51751"/>
                  </a:cubicBezTo>
                  <a:cubicBezTo>
                    <a:pt x="69837" y="51751"/>
                    <a:pt x="64571" y="50885"/>
                    <a:pt x="59589" y="50885"/>
                  </a:cubicBezTo>
                  <a:cubicBezTo>
                    <a:pt x="31358" y="50885"/>
                    <a:pt x="13" y="63111"/>
                    <a:pt x="13" y="94700"/>
                  </a:cubicBezTo>
                  <a:cubicBezTo>
                    <a:pt x="13" y="116763"/>
                    <a:pt x="20804" y="129301"/>
                    <a:pt x="41913" y="129301"/>
                  </a:cubicBezTo>
                  <a:cubicBezTo>
                    <a:pt x="55556" y="129301"/>
                    <a:pt x="65501" y="122132"/>
                    <a:pt x="76055" y="114685"/>
                  </a:cubicBezTo>
                  <a:cubicBezTo>
                    <a:pt x="79757" y="122132"/>
                    <a:pt x="89075" y="127812"/>
                    <a:pt x="100926" y="129301"/>
                  </a:cubicBezTo>
                  <a:lnTo>
                    <a:pt x="124147" y="111429"/>
                  </a:lnTo>
                  <a:lnTo>
                    <a:pt x="119493" y="106961"/>
                  </a:lnTo>
                  <a:cubicBezTo>
                    <a:pt x="117306" y="107515"/>
                    <a:pt x="114534" y="108138"/>
                    <a:pt x="112969" y="108138"/>
                  </a:cubicBezTo>
                  <a:cubicBezTo>
                    <a:pt x="106142" y="108138"/>
                    <a:pt x="103698" y="104259"/>
                    <a:pt x="103698" y="90543"/>
                  </a:cubicBezTo>
                  <a:lnTo>
                    <a:pt x="103698" y="80083"/>
                  </a:lnTo>
                  <a:cubicBezTo>
                    <a:pt x="104005" y="63111"/>
                    <a:pt x="104884" y="47629"/>
                    <a:pt x="104884" y="36892"/>
                  </a:cubicBezTo>
                  <a:cubicBezTo>
                    <a:pt x="104884" y="7070"/>
                    <a:pt x="81321" y="-100"/>
                    <a:pt x="53714" y="-100"/>
                  </a:cubicBezTo>
                  <a:cubicBezTo>
                    <a:pt x="39126" y="-100"/>
                    <a:pt x="26730" y="1701"/>
                    <a:pt x="13671" y="5269"/>
                  </a:cubicBezTo>
                  <a:lnTo>
                    <a:pt x="13671" y="33566"/>
                  </a:ln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7" name="Freeform: Shape 108">
              <a:extLst>
                <a:ext uri="{FF2B5EF4-FFF2-40B4-BE49-F238E27FC236}">
                  <a16:creationId xmlns:a16="http://schemas.microsoft.com/office/drawing/2014/main" id="{E1EDD3AF-F3F4-D9BB-3004-E7393AAFAA6C}"/>
                </a:ext>
              </a:extLst>
            </p:cNvPr>
            <p:cNvSpPr/>
            <p:nvPr/>
          </p:nvSpPr>
          <p:spPr>
            <a:xfrm>
              <a:off x="8534872" y="2577960"/>
              <a:ext cx="117674" cy="124640"/>
            </a:xfrm>
            <a:custGeom>
              <a:avLst/>
              <a:gdLst>
                <a:gd name="connsiteX0" fmla="*/ 204323 w 208467"/>
                <a:gd name="connsiteY0" fmla="*/ 52824 h 220806"/>
                <a:gd name="connsiteX1" fmla="*/ 190983 w 208467"/>
                <a:gd name="connsiteY1" fmla="*/ 52824 h 220806"/>
                <a:gd name="connsiteX2" fmla="*/ 122533 w 208467"/>
                <a:gd name="connsiteY2" fmla="*/ 12750 h 220806"/>
                <a:gd name="connsiteX3" fmla="*/ 44240 w 208467"/>
                <a:gd name="connsiteY3" fmla="*/ 106926 h 220806"/>
                <a:gd name="connsiteX4" fmla="*/ 135580 w 208467"/>
                <a:gd name="connsiteY4" fmla="*/ 207857 h 220806"/>
                <a:gd name="connsiteX5" fmla="*/ 198626 w 208467"/>
                <a:gd name="connsiteY5" fmla="*/ 175749 h 220806"/>
                <a:gd name="connsiteX6" fmla="*/ 208481 w 208467"/>
                <a:gd name="connsiteY6" fmla="*/ 179732 h 220806"/>
                <a:gd name="connsiteX7" fmla="*/ 198626 w 208467"/>
                <a:gd name="connsiteY7" fmla="*/ 213675 h 220806"/>
                <a:gd name="connsiteX8" fmla="*/ 136571 w 208467"/>
                <a:gd name="connsiteY8" fmla="*/ 220707 h 220806"/>
                <a:gd name="connsiteX9" fmla="*/ 13 w 208467"/>
                <a:gd name="connsiteY9" fmla="*/ 109385 h 220806"/>
                <a:gd name="connsiteX10" fmla="*/ 121948 w 208467"/>
                <a:gd name="connsiteY10" fmla="*/ -100 h 220806"/>
                <a:gd name="connsiteX11" fmla="*/ 201779 w 208467"/>
                <a:gd name="connsiteY11" fmla="*/ 12161 h 22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467" h="220806">
                  <a:moveTo>
                    <a:pt x="204323" y="52824"/>
                  </a:moveTo>
                  <a:lnTo>
                    <a:pt x="190983" y="52824"/>
                  </a:lnTo>
                  <a:cubicBezTo>
                    <a:pt x="181129" y="24076"/>
                    <a:pt x="149911" y="12750"/>
                    <a:pt x="122533" y="12750"/>
                  </a:cubicBezTo>
                  <a:cubicBezTo>
                    <a:pt x="67154" y="12750"/>
                    <a:pt x="44240" y="55560"/>
                    <a:pt x="44240" y="106926"/>
                  </a:cubicBezTo>
                  <a:cubicBezTo>
                    <a:pt x="44240" y="193171"/>
                    <a:pt x="109181" y="207857"/>
                    <a:pt x="135580" y="207857"/>
                  </a:cubicBezTo>
                  <a:cubicBezTo>
                    <a:pt x="161393" y="207857"/>
                    <a:pt x="184575" y="197154"/>
                    <a:pt x="198626" y="175749"/>
                  </a:cubicBezTo>
                  <a:lnTo>
                    <a:pt x="208481" y="179732"/>
                  </a:lnTo>
                  <a:lnTo>
                    <a:pt x="198626" y="213675"/>
                  </a:lnTo>
                  <a:cubicBezTo>
                    <a:pt x="173156" y="218282"/>
                    <a:pt x="157235" y="220707"/>
                    <a:pt x="136571" y="220707"/>
                  </a:cubicBezTo>
                  <a:cubicBezTo>
                    <a:pt x="41697" y="220707"/>
                    <a:pt x="13" y="164457"/>
                    <a:pt x="13" y="109385"/>
                  </a:cubicBezTo>
                  <a:cubicBezTo>
                    <a:pt x="13" y="46382"/>
                    <a:pt x="50623" y="-100"/>
                    <a:pt x="121948" y="-100"/>
                  </a:cubicBezTo>
                  <a:cubicBezTo>
                    <a:pt x="163263" y="-100"/>
                    <a:pt x="179183" y="6619"/>
                    <a:pt x="201779" y="12161"/>
                  </a:cubicBez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8" name="Freeform: Shape 109">
              <a:extLst>
                <a:ext uri="{FF2B5EF4-FFF2-40B4-BE49-F238E27FC236}">
                  <a16:creationId xmlns:a16="http://schemas.microsoft.com/office/drawing/2014/main" id="{11F0131C-6C25-A775-EEB4-7082D147D103}"/>
                </a:ext>
              </a:extLst>
            </p:cNvPr>
            <p:cNvSpPr/>
            <p:nvPr/>
          </p:nvSpPr>
          <p:spPr>
            <a:xfrm>
              <a:off x="8662856" y="2631257"/>
              <a:ext cx="70178" cy="73180"/>
            </a:xfrm>
            <a:custGeom>
              <a:avLst/>
              <a:gdLst>
                <a:gd name="connsiteX0" fmla="*/ 13696 w 124325"/>
                <a:gd name="connsiteY0" fmla="*/ 33636 h 129643"/>
                <a:gd name="connsiteX1" fmla="*/ 13696 w 124325"/>
                <a:gd name="connsiteY1" fmla="*/ 5268 h 129643"/>
                <a:gd name="connsiteX2" fmla="*/ 53790 w 124325"/>
                <a:gd name="connsiteY2" fmla="*/ -100 h 129643"/>
                <a:gd name="connsiteX3" fmla="*/ 105062 w 124325"/>
                <a:gd name="connsiteY3" fmla="*/ 36926 h 129643"/>
                <a:gd name="connsiteX4" fmla="*/ 103804 w 124325"/>
                <a:gd name="connsiteY4" fmla="*/ 80256 h 129643"/>
                <a:gd name="connsiteX5" fmla="*/ 103804 w 124325"/>
                <a:gd name="connsiteY5" fmla="*/ 90716 h 129643"/>
                <a:gd name="connsiteX6" fmla="*/ 113175 w 124325"/>
                <a:gd name="connsiteY6" fmla="*/ 108346 h 129643"/>
                <a:gd name="connsiteX7" fmla="*/ 119671 w 124325"/>
                <a:gd name="connsiteY7" fmla="*/ 107134 h 129643"/>
                <a:gd name="connsiteX8" fmla="*/ 124339 w 124325"/>
                <a:gd name="connsiteY8" fmla="*/ 111602 h 129643"/>
                <a:gd name="connsiteX9" fmla="*/ 101043 w 124325"/>
                <a:gd name="connsiteY9" fmla="*/ 129544 h 129643"/>
                <a:gd name="connsiteX10" fmla="*/ 76121 w 124325"/>
                <a:gd name="connsiteY10" fmla="*/ 114893 h 129643"/>
                <a:gd name="connsiteX11" fmla="*/ 41976 w 124325"/>
                <a:gd name="connsiteY11" fmla="*/ 129544 h 129643"/>
                <a:gd name="connsiteX12" fmla="*/ 13 w 124325"/>
                <a:gd name="connsiteY12" fmla="*/ 94838 h 129643"/>
                <a:gd name="connsiteX13" fmla="*/ 59690 w 124325"/>
                <a:gd name="connsiteY13" fmla="*/ 50988 h 129643"/>
                <a:gd name="connsiteX14" fmla="*/ 74264 w 124325"/>
                <a:gd name="connsiteY14" fmla="*/ 51854 h 129643"/>
                <a:gd name="connsiteX15" fmla="*/ 51908 w 124325"/>
                <a:gd name="connsiteY15" fmla="*/ 17841 h 129643"/>
                <a:gd name="connsiteX16" fmla="*/ 21122 w 124325"/>
                <a:gd name="connsiteY16" fmla="*/ 33636 h 129643"/>
                <a:gd name="connsiteX17" fmla="*/ 74264 w 124325"/>
                <a:gd name="connsiteY17" fmla="*/ 62626 h 129643"/>
                <a:gd name="connsiteX18" fmla="*/ 59334 w 124325"/>
                <a:gd name="connsiteY18" fmla="*/ 61137 h 129643"/>
                <a:gd name="connsiteX19" fmla="*/ 30138 w 124325"/>
                <a:gd name="connsiteY19" fmla="*/ 87426 h 129643"/>
                <a:gd name="connsiteX20" fmla="*/ 54400 w 124325"/>
                <a:gd name="connsiteY20" fmla="*/ 111637 h 129643"/>
                <a:gd name="connsiteX21" fmla="*/ 75256 w 124325"/>
                <a:gd name="connsiteY21" fmla="*/ 106545 h 12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325" h="129643">
                  <a:moveTo>
                    <a:pt x="13696" y="33636"/>
                  </a:moveTo>
                  <a:lnTo>
                    <a:pt x="13696" y="5268"/>
                  </a:lnTo>
                  <a:cubicBezTo>
                    <a:pt x="26717" y="1701"/>
                    <a:pt x="39141" y="-100"/>
                    <a:pt x="53790" y="-100"/>
                  </a:cubicBezTo>
                  <a:cubicBezTo>
                    <a:pt x="81434" y="-100"/>
                    <a:pt x="105062" y="7070"/>
                    <a:pt x="105062" y="36926"/>
                  </a:cubicBezTo>
                  <a:cubicBezTo>
                    <a:pt x="105062" y="47698"/>
                    <a:pt x="104132" y="63250"/>
                    <a:pt x="103804" y="80256"/>
                  </a:cubicBezTo>
                  <a:lnTo>
                    <a:pt x="103804" y="90716"/>
                  </a:lnTo>
                  <a:cubicBezTo>
                    <a:pt x="103804" y="104467"/>
                    <a:pt x="106294" y="108346"/>
                    <a:pt x="113175" y="108346"/>
                  </a:cubicBezTo>
                  <a:cubicBezTo>
                    <a:pt x="114700" y="108346"/>
                    <a:pt x="117483" y="107757"/>
                    <a:pt x="119671" y="107134"/>
                  </a:cubicBezTo>
                  <a:lnTo>
                    <a:pt x="124339" y="111602"/>
                  </a:lnTo>
                  <a:lnTo>
                    <a:pt x="101043" y="129544"/>
                  </a:lnTo>
                  <a:cubicBezTo>
                    <a:pt x="89191" y="128089"/>
                    <a:pt x="79884" y="122374"/>
                    <a:pt x="76121" y="114893"/>
                  </a:cubicBezTo>
                  <a:cubicBezTo>
                    <a:pt x="65592" y="122374"/>
                    <a:pt x="55621" y="129544"/>
                    <a:pt x="41976" y="129544"/>
                  </a:cubicBezTo>
                  <a:cubicBezTo>
                    <a:pt x="20842" y="129544"/>
                    <a:pt x="13" y="116971"/>
                    <a:pt x="13" y="94838"/>
                  </a:cubicBezTo>
                  <a:cubicBezTo>
                    <a:pt x="13" y="63215"/>
                    <a:pt x="31409" y="50988"/>
                    <a:pt x="59690" y="50988"/>
                  </a:cubicBezTo>
                  <a:cubicBezTo>
                    <a:pt x="64636" y="50988"/>
                    <a:pt x="69939" y="51854"/>
                    <a:pt x="74264" y="51854"/>
                  </a:cubicBezTo>
                  <a:cubicBezTo>
                    <a:pt x="74264" y="35749"/>
                    <a:pt x="73028" y="17841"/>
                    <a:pt x="51908" y="17841"/>
                  </a:cubicBezTo>
                  <a:cubicBezTo>
                    <a:pt x="36661" y="17841"/>
                    <a:pt x="28904" y="22621"/>
                    <a:pt x="21122" y="33636"/>
                  </a:cubicBezTo>
                  <a:close/>
                  <a:moveTo>
                    <a:pt x="74264" y="62626"/>
                  </a:moveTo>
                  <a:cubicBezTo>
                    <a:pt x="70880" y="62003"/>
                    <a:pt x="64954" y="61137"/>
                    <a:pt x="59334" y="61137"/>
                  </a:cubicBezTo>
                  <a:cubicBezTo>
                    <a:pt x="45067" y="61137"/>
                    <a:pt x="30138" y="68341"/>
                    <a:pt x="30138" y="87426"/>
                  </a:cubicBezTo>
                  <a:cubicBezTo>
                    <a:pt x="30138" y="101177"/>
                    <a:pt x="41379" y="111637"/>
                    <a:pt x="54400" y="111637"/>
                  </a:cubicBezTo>
                  <a:cubicBezTo>
                    <a:pt x="64027" y="111637"/>
                    <a:pt x="70245" y="109524"/>
                    <a:pt x="75256" y="106545"/>
                  </a:cubicBez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9" name="Freeform: Shape 110">
              <a:extLst>
                <a:ext uri="{FF2B5EF4-FFF2-40B4-BE49-F238E27FC236}">
                  <a16:creationId xmlns:a16="http://schemas.microsoft.com/office/drawing/2014/main" id="{0B570D8C-8908-3B0B-EF47-43FDFFBD2B96}"/>
                </a:ext>
              </a:extLst>
            </p:cNvPr>
            <p:cNvSpPr/>
            <p:nvPr/>
          </p:nvSpPr>
          <p:spPr>
            <a:xfrm>
              <a:off x="8735474" y="2602966"/>
              <a:ext cx="33671" cy="99829"/>
            </a:xfrm>
            <a:custGeom>
              <a:avLst/>
              <a:gdLst>
                <a:gd name="connsiteX0" fmla="*/ 46289 w 59651"/>
                <a:gd name="connsiteY0" fmla="*/ 50365 h 176853"/>
                <a:gd name="connsiteX1" fmla="*/ 47547 w 59651"/>
                <a:gd name="connsiteY1" fmla="*/ 113680 h 176853"/>
                <a:gd name="connsiteX2" fmla="*/ 47547 w 59651"/>
                <a:gd name="connsiteY2" fmla="*/ 157322 h 176853"/>
                <a:gd name="connsiteX3" fmla="*/ 59665 w 59651"/>
                <a:gd name="connsiteY3" fmla="*/ 170761 h 176853"/>
                <a:gd name="connsiteX4" fmla="*/ 59665 w 59651"/>
                <a:gd name="connsiteY4" fmla="*/ 176753 h 176853"/>
                <a:gd name="connsiteX5" fmla="*/ 31650 w 59651"/>
                <a:gd name="connsiteY5" fmla="*/ 175818 h 176853"/>
                <a:gd name="connsiteX6" fmla="*/ 6501 w 59651"/>
                <a:gd name="connsiteY6" fmla="*/ 176753 h 176853"/>
                <a:gd name="connsiteX7" fmla="*/ 6501 w 59651"/>
                <a:gd name="connsiteY7" fmla="*/ 170761 h 176853"/>
                <a:gd name="connsiteX8" fmla="*/ 17384 w 59651"/>
                <a:gd name="connsiteY8" fmla="*/ 157322 h 176853"/>
                <a:gd name="connsiteX9" fmla="*/ 17384 w 59651"/>
                <a:gd name="connsiteY9" fmla="*/ 120296 h 176853"/>
                <a:gd name="connsiteX10" fmla="*/ 13036 w 59651"/>
                <a:gd name="connsiteY10" fmla="*/ 80533 h 176853"/>
                <a:gd name="connsiteX11" fmla="*/ 13 w 59651"/>
                <a:gd name="connsiteY11" fmla="*/ 71285 h 176853"/>
                <a:gd name="connsiteX12" fmla="*/ 13 w 59651"/>
                <a:gd name="connsiteY12" fmla="*/ 65293 h 176853"/>
                <a:gd name="connsiteX13" fmla="*/ 40096 w 59651"/>
                <a:gd name="connsiteY13" fmla="*/ 50365 h 176853"/>
                <a:gd name="connsiteX14" fmla="*/ 31081 w 59651"/>
                <a:gd name="connsiteY14" fmla="*/ -100 h 176853"/>
                <a:gd name="connsiteX15" fmla="*/ 48170 w 59651"/>
                <a:gd name="connsiteY15" fmla="*/ 15140 h 176853"/>
                <a:gd name="connsiteX16" fmla="*/ 31081 w 59651"/>
                <a:gd name="connsiteY16" fmla="*/ 30345 h 176853"/>
                <a:gd name="connsiteX17" fmla="*/ 13977 w 59651"/>
                <a:gd name="connsiteY17" fmla="*/ 15140 h 176853"/>
                <a:gd name="connsiteX18" fmla="*/ 31081 w 59651"/>
                <a:gd name="connsiteY18" fmla="*/ -100 h 17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651" h="176853">
                  <a:moveTo>
                    <a:pt x="46289" y="50365"/>
                  </a:moveTo>
                  <a:cubicBezTo>
                    <a:pt x="46289" y="62938"/>
                    <a:pt x="47547" y="89192"/>
                    <a:pt x="47547" y="113680"/>
                  </a:cubicBezTo>
                  <a:lnTo>
                    <a:pt x="47547" y="157322"/>
                  </a:lnTo>
                  <a:cubicBezTo>
                    <a:pt x="47547" y="167470"/>
                    <a:pt x="52546" y="168960"/>
                    <a:pt x="59665" y="170761"/>
                  </a:cubicBezTo>
                  <a:lnTo>
                    <a:pt x="59665" y="176753"/>
                  </a:lnTo>
                  <a:cubicBezTo>
                    <a:pt x="50358" y="176753"/>
                    <a:pt x="41051" y="175818"/>
                    <a:pt x="31650" y="175818"/>
                  </a:cubicBezTo>
                  <a:cubicBezTo>
                    <a:pt x="23309" y="175818"/>
                    <a:pt x="14929" y="176407"/>
                    <a:pt x="6501" y="176753"/>
                  </a:cubicBezTo>
                  <a:lnTo>
                    <a:pt x="6501" y="170761"/>
                  </a:lnTo>
                  <a:cubicBezTo>
                    <a:pt x="13977" y="168960"/>
                    <a:pt x="17384" y="167470"/>
                    <a:pt x="17384" y="157322"/>
                  </a:cubicBezTo>
                  <a:lnTo>
                    <a:pt x="17384" y="120296"/>
                  </a:lnTo>
                  <a:cubicBezTo>
                    <a:pt x="17384" y="98752"/>
                    <a:pt x="15567" y="86802"/>
                    <a:pt x="13036" y="80533"/>
                  </a:cubicBezTo>
                  <a:cubicBezTo>
                    <a:pt x="10557" y="74576"/>
                    <a:pt x="7442" y="72498"/>
                    <a:pt x="13" y="71285"/>
                  </a:cubicBezTo>
                  <a:lnTo>
                    <a:pt x="13" y="65293"/>
                  </a:lnTo>
                  <a:cubicBezTo>
                    <a:pt x="14309" y="62037"/>
                    <a:pt x="30800" y="56357"/>
                    <a:pt x="40096" y="50365"/>
                  </a:cubicBezTo>
                  <a:close/>
                  <a:moveTo>
                    <a:pt x="31081" y="-100"/>
                  </a:moveTo>
                  <a:cubicBezTo>
                    <a:pt x="40096" y="-100"/>
                    <a:pt x="48170" y="6169"/>
                    <a:pt x="48170" y="15140"/>
                  </a:cubicBezTo>
                  <a:cubicBezTo>
                    <a:pt x="48170" y="24111"/>
                    <a:pt x="40096" y="30345"/>
                    <a:pt x="31081" y="30345"/>
                  </a:cubicBezTo>
                  <a:cubicBezTo>
                    <a:pt x="22066" y="30345"/>
                    <a:pt x="13977" y="24111"/>
                    <a:pt x="13977" y="15140"/>
                  </a:cubicBezTo>
                  <a:cubicBezTo>
                    <a:pt x="13977" y="6169"/>
                    <a:pt x="22066" y="-100"/>
                    <a:pt x="31081" y="-100"/>
                  </a:cubicBezTo>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0" name="Freeform: Shape 111">
              <a:extLst>
                <a:ext uri="{FF2B5EF4-FFF2-40B4-BE49-F238E27FC236}">
                  <a16:creationId xmlns:a16="http://schemas.microsoft.com/office/drawing/2014/main" id="{DE5C045D-09F4-ADB9-D1EE-23465CE0BD54}"/>
                </a:ext>
              </a:extLst>
            </p:cNvPr>
            <p:cNvSpPr/>
            <p:nvPr/>
          </p:nvSpPr>
          <p:spPr>
            <a:xfrm>
              <a:off x="8776656" y="2633310"/>
              <a:ext cx="74744" cy="69465"/>
            </a:xfrm>
            <a:custGeom>
              <a:avLst/>
              <a:gdLst>
                <a:gd name="connsiteX0" fmla="*/ 2216 w 132413"/>
                <a:gd name="connsiteY0" fmla="*/ 117005 h 123062"/>
                <a:gd name="connsiteX1" fmla="*/ 22736 w 132413"/>
                <a:gd name="connsiteY1" fmla="*/ 102978 h 123062"/>
                <a:gd name="connsiteX2" fmla="*/ 52888 w 132413"/>
                <a:gd name="connsiteY2" fmla="*/ 65917 h 123062"/>
                <a:gd name="connsiteX3" fmla="*/ 17167 w 132413"/>
                <a:gd name="connsiteY3" fmla="*/ 19331 h 123062"/>
                <a:gd name="connsiteX4" fmla="*/ 13 w 132413"/>
                <a:gd name="connsiteY4" fmla="*/ 5857 h 123062"/>
                <a:gd name="connsiteX5" fmla="*/ 13 w 132413"/>
                <a:gd name="connsiteY5" fmla="*/ -100 h 123062"/>
                <a:gd name="connsiteX6" fmla="*/ 28320 w 132413"/>
                <a:gd name="connsiteY6" fmla="*/ 835 h 123062"/>
                <a:gd name="connsiteX7" fmla="*/ 56270 w 132413"/>
                <a:gd name="connsiteY7" fmla="*/ -100 h 123062"/>
                <a:gd name="connsiteX8" fmla="*/ 56270 w 132413"/>
                <a:gd name="connsiteY8" fmla="*/ 5857 h 123062"/>
                <a:gd name="connsiteX9" fmla="*/ 49760 w 132413"/>
                <a:gd name="connsiteY9" fmla="*/ 12750 h 123062"/>
                <a:gd name="connsiteX10" fmla="*/ 53472 w 132413"/>
                <a:gd name="connsiteY10" fmla="*/ 22309 h 123062"/>
                <a:gd name="connsiteX11" fmla="*/ 70601 w 132413"/>
                <a:gd name="connsiteY11" fmla="*/ 44685 h 123062"/>
                <a:gd name="connsiteX12" fmla="*/ 85798 w 132413"/>
                <a:gd name="connsiteY12" fmla="*/ 25288 h 123062"/>
                <a:gd name="connsiteX13" fmla="*/ 90488 w 132413"/>
                <a:gd name="connsiteY13" fmla="*/ 15451 h 123062"/>
                <a:gd name="connsiteX14" fmla="*/ 81779 w 132413"/>
                <a:gd name="connsiteY14" fmla="*/ 5857 h 123062"/>
                <a:gd name="connsiteX15" fmla="*/ 81779 w 132413"/>
                <a:gd name="connsiteY15" fmla="*/ -100 h 123062"/>
                <a:gd name="connsiteX16" fmla="*/ 106625 w 132413"/>
                <a:gd name="connsiteY16" fmla="*/ 835 h 123062"/>
                <a:gd name="connsiteX17" fmla="*/ 131219 w 132413"/>
                <a:gd name="connsiteY17" fmla="*/ -100 h 123062"/>
                <a:gd name="connsiteX18" fmla="*/ 131219 w 132413"/>
                <a:gd name="connsiteY18" fmla="*/ 5857 h 123062"/>
                <a:gd name="connsiteX19" fmla="*/ 105735 w 132413"/>
                <a:gd name="connsiteY19" fmla="*/ 24111 h 123062"/>
                <a:gd name="connsiteX20" fmla="*/ 79285 w 132413"/>
                <a:gd name="connsiteY20" fmla="*/ 56357 h 123062"/>
                <a:gd name="connsiteX21" fmla="*/ 112868 w 132413"/>
                <a:gd name="connsiteY21" fmla="*/ 101176 h 123062"/>
                <a:gd name="connsiteX22" fmla="*/ 132427 w 132413"/>
                <a:gd name="connsiteY22" fmla="*/ 117005 h 123062"/>
                <a:gd name="connsiteX23" fmla="*/ 132427 w 132413"/>
                <a:gd name="connsiteY23" fmla="*/ 122963 h 123062"/>
                <a:gd name="connsiteX24" fmla="*/ 104783 w 132413"/>
                <a:gd name="connsiteY24" fmla="*/ 122062 h 123062"/>
                <a:gd name="connsiteX25" fmla="*/ 77111 w 132413"/>
                <a:gd name="connsiteY25" fmla="*/ 122963 h 123062"/>
                <a:gd name="connsiteX26" fmla="*/ 77111 w 132413"/>
                <a:gd name="connsiteY26" fmla="*/ 117005 h 123062"/>
                <a:gd name="connsiteX27" fmla="*/ 83329 w 132413"/>
                <a:gd name="connsiteY27" fmla="*/ 110390 h 123062"/>
                <a:gd name="connsiteX28" fmla="*/ 78333 w 132413"/>
                <a:gd name="connsiteY28" fmla="*/ 100276 h 123062"/>
                <a:gd name="connsiteX29" fmla="*/ 61561 w 132413"/>
                <a:gd name="connsiteY29" fmla="*/ 77277 h 123062"/>
                <a:gd name="connsiteX30" fmla="*/ 44764 w 132413"/>
                <a:gd name="connsiteY30" fmla="*/ 99064 h 123062"/>
                <a:gd name="connsiteX31" fmla="*/ 40453 w 132413"/>
                <a:gd name="connsiteY31" fmla="*/ 110147 h 123062"/>
                <a:gd name="connsiteX32" fmla="*/ 46988 w 132413"/>
                <a:gd name="connsiteY32" fmla="*/ 117005 h 123062"/>
                <a:gd name="connsiteX33" fmla="*/ 46988 w 132413"/>
                <a:gd name="connsiteY33" fmla="*/ 122963 h 123062"/>
                <a:gd name="connsiteX34" fmla="*/ 22383 w 132413"/>
                <a:gd name="connsiteY34" fmla="*/ 122062 h 123062"/>
                <a:gd name="connsiteX35" fmla="*/ 2216 w 132413"/>
                <a:gd name="connsiteY35" fmla="*/ 122963 h 12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413" h="123062">
                  <a:moveTo>
                    <a:pt x="2216" y="117005"/>
                  </a:moveTo>
                  <a:cubicBezTo>
                    <a:pt x="12132" y="115516"/>
                    <a:pt x="18670" y="108069"/>
                    <a:pt x="22736" y="102978"/>
                  </a:cubicBezTo>
                  <a:lnTo>
                    <a:pt x="52888" y="65917"/>
                  </a:lnTo>
                  <a:lnTo>
                    <a:pt x="17167" y="19331"/>
                  </a:lnTo>
                  <a:cubicBezTo>
                    <a:pt x="11205" y="11849"/>
                    <a:pt x="9017" y="9771"/>
                    <a:pt x="13" y="5857"/>
                  </a:cubicBezTo>
                  <a:lnTo>
                    <a:pt x="13" y="-100"/>
                  </a:lnTo>
                  <a:cubicBezTo>
                    <a:pt x="9360" y="177"/>
                    <a:pt x="18998" y="835"/>
                    <a:pt x="28320" y="835"/>
                  </a:cubicBezTo>
                  <a:cubicBezTo>
                    <a:pt x="37641" y="835"/>
                    <a:pt x="46988" y="211"/>
                    <a:pt x="56270" y="-100"/>
                  </a:cubicBezTo>
                  <a:lnTo>
                    <a:pt x="56270" y="5857"/>
                  </a:lnTo>
                  <a:cubicBezTo>
                    <a:pt x="52557" y="7624"/>
                    <a:pt x="49760" y="8282"/>
                    <a:pt x="49760" y="12750"/>
                  </a:cubicBezTo>
                  <a:cubicBezTo>
                    <a:pt x="49760" y="14828"/>
                    <a:pt x="50686" y="18707"/>
                    <a:pt x="53472" y="22309"/>
                  </a:cubicBezTo>
                  <a:lnTo>
                    <a:pt x="70601" y="44685"/>
                  </a:lnTo>
                  <a:lnTo>
                    <a:pt x="85798" y="25288"/>
                  </a:lnTo>
                  <a:cubicBezTo>
                    <a:pt x="88902" y="21132"/>
                    <a:pt x="90488" y="17530"/>
                    <a:pt x="90488" y="15451"/>
                  </a:cubicBezTo>
                  <a:cubicBezTo>
                    <a:pt x="90488" y="9771"/>
                    <a:pt x="86739" y="7624"/>
                    <a:pt x="81779" y="5857"/>
                  </a:cubicBezTo>
                  <a:lnTo>
                    <a:pt x="81779" y="-100"/>
                  </a:lnTo>
                  <a:cubicBezTo>
                    <a:pt x="90145" y="177"/>
                    <a:pt x="98234" y="835"/>
                    <a:pt x="106625" y="835"/>
                  </a:cubicBezTo>
                  <a:cubicBezTo>
                    <a:pt x="114714" y="835"/>
                    <a:pt x="123131" y="211"/>
                    <a:pt x="131219" y="-100"/>
                  </a:cubicBezTo>
                  <a:lnTo>
                    <a:pt x="131219" y="5857"/>
                  </a:lnTo>
                  <a:cubicBezTo>
                    <a:pt x="119061" y="8559"/>
                    <a:pt x="112551" y="15728"/>
                    <a:pt x="105735" y="24111"/>
                  </a:cubicBezTo>
                  <a:lnTo>
                    <a:pt x="79285" y="56357"/>
                  </a:lnTo>
                  <a:lnTo>
                    <a:pt x="112868" y="101176"/>
                  </a:lnTo>
                  <a:cubicBezTo>
                    <a:pt x="117511" y="107134"/>
                    <a:pt x="124644" y="114615"/>
                    <a:pt x="132427" y="117005"/>
                  </a:cubicBezTo>
                  <a:lnTo>
                    <a:pt x="132427" y="122963"/>
                  </a:lnTo>
                  <a:cubicBezTo>
                    <a:pt x="123131" y="122651"/>
                    <a:pt x="114076" y="122062"/>
                    <a:pt x="104783" y="122062"/>
                  </a:cubicBezTo>
                  <a:cubicBezTo>
                    <a:pt x="95437" y="122062"/>
                    <a:pt x="86407" y="122651"/>
                    <a:pt x="77111" y="122963"/>
                  </a:cubicBezTo>
                  <a:lnTo>
                    <a:pt x="77111" y="117005"/>
                  </a:lnTo>
                  <a:cubicBezTo>
                    <a:pt x="80521" y="116693"/>
                    <a:pt x="83329" y="113438"/>
                    <a:pt x="83329" y="110390"/>
                  </a:cubicBezTo>
                  <a:cubicBezTo>
                    <a:pt x="83329" y="108658"/>
                    <a:pt x="80849" y="103878"/>
                    <a:pt x="78333" y="100276"/>
                  </a:cubicBezTo>
                  <a:lnTo>
                    <a:pt x="61561" y="77277"/>
                  </a:lnTo>
                  <a:lnTo>
                    <a:pt x="44764" y="99064"/>
                  </a:lnTo>
                  <a:cubicBezTo>
                    <a:pt x="42853" y="101765"/>
                    <a:pt x="40453" y="107446"/>
                    <a:pt x="40453" y="110147"/>
                  </a:cubicBezTo>
                  <a:cubicBezTo>
                    <a:pt x="40453" y="114858"/>
                    <a:pt x="42853" y="116417"/>
                    <a:pt x="46988" y="117005"/>
                  </a:cubicBezTo>
                  <a:lnTo>
                    <a:pt x="46988" y="122963"/>
                  </a:lnTo>
                  <a:cubicBezTo>
                    <a:pt x="38888" y="122651"/>
                    <a:pt x="30457" y="122062"/>
                    <a:pt x="22383" y="122062"/>
                  </a:cubicBezTo>
                  <a:cubicBezTo>
                    <a:pt x="15592" y="122062"/>
                    <a:pt x="9017" y="122651"/>
                    <a:pt x="2216" y="122963"/>
                  </a:cubicBez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1" name="Freeform: Shape 112">
              <a:extLst>
                <a:ext uri="{FF2B5EF4-FFF2-40B4-BE49-F238E27FC236}">
                  <a16:creationId xmlns:a16="http://schemas.microsoft.com/office/drawing/2014/main" id="{53FA6827-7D98-44CC-FD1F-729FEF40F63B}"/>
                </a:ext>
              </a:extLst>
            </p:cNvPr>
            <p:cNvSpPr/>
            <p:nvPr/>
          </p:nvSpPr>
          <p:spPr>
            <a:xfrm>
              <a:off x="8856098" y="2631257"/>
              <a:ext cx="70208" cy="73180"/>
            </a:xfrm>
            <a:custGeom>
              <a:avLst/>
              <a:gdLst>
                <a:gd name="connsiteX0" fmla="*/ 13721 w 124378"/>
                <a:gd name="connsiteY0" fmla="*/ 33636 h 129643"/>
                <a:gd name="connsiteX1" fmla="*/ 13721 w 124378"/>
                <a:gd name="connsiteY1" fmla="*/ 5268 h 129643"/>
                <a:gd name="connsiteX2" fmla="*/ 53829 w 124378"/>
                <a:gd name="connsiteY2" fmla="*/ -100 h 129643"/>
                <a:gd name="connsiteX3" fmla="*/ 105137 w 124378"/>
                <a:gd name="connsiteY3" fmla="*/ 36926 h 129643"/>
                <a:gd name="connsiteX4" fmla="*/ 103868 w 124378"/>
                <a:gd name="connsiteY4" fmla="*/ 80256 h 129643"/>
                <a:gd name="connsiteX5" fmla="*/ 103868 w 124378"/>
                <a:gd name="connsiteY5" fmla="*/ 90716 h 129643"/>
                <a:gd name="connsiteX6" fmla="*/ 113189 w 124378"/>
                <a:gd name="connsiteY6" fmla="*/ 108346 h 129643"/>
                <a:gd name="connsiteX7" fmla="*/ 119724 w 124378"/>
                <a:gd name="connsiteY7" fmla="*/ 107134 h 129643"/>
                <a:gd name="connsiteX8" fmla="*/ 124392 w 124378"/>
                <a:gd name="connsiteY8" fmla="*/ 111602 h 129643"/>
                <a:gd name="connsiteX9" fmla="*/ 101017 w 124378"/>
                <a:gd name="connsiteY9" fmla="*/ 129544 h 129643"/>
                <a:gd name="connsiteX10" fmla="*/ 76210 w 124378"/>
                <a:gd name="connsiteY10" fmla="*/ 114893 h 129643"/>
                <a:gd name="connsiteX11" fmla="*/ 42053 w 124378"/>
                <a:gd name="connsiteY11" fmla="*/ 129544 h 129643"/>
                <a:gd name="connsiteX12" fmla="*/ 13 w 124378"/>
                <a:gd name="connsiteY12" fmla="*/ 94838 h 129643"/>
                <a:gd name="connsiteX13" fmla="*/ 59716 w 124378"/>
                <a:gd name="connsiteY13" fmla="*/ 50988 h 129643"/>
                <a:gd name="connsiteX14" fmla="*/ 74339 w 124378"/>
                <a:gd name="connsiteY14" fmla="*/ 51854 h 129643"/>
                <a:gd name="connsiteX15" fmla="*/ 51973 w 124378"/>
                <a:gd name="connsiteY15" fmla="*/ 17841 h 129643"/>
                <a:gd name="connsiteX16" fmla="*/ 21201 w 124378"/>
                <a:gd name="connsiteY16" fmla="*/ 33636 h 129643"/>
                <a:gd name="connsiteX17" fmla="*/ 74339 w 124378"/>
                <a:gd name="connsiteY17" fmla="*/ 62626 h 129643"/>
                <a:gd name="connsiteX18" fmla="*/ 59424 w 124378"/>
                <a:gd name="connsiteY18" fmla="*/ 61137 h 129643"/>
                <a:gd name="connsiteX19" fmla="*/ 30216 w 124378"/>
                <a:gd name="connsiteY19" fmla="*/ 87426 h 129643"/>
                <a:gd name="connsiteX20" fmla="*/ 54438 w 124378"/>
                <a:gd name="connsiteY20" fmla="*/ 111637 h 129643"/>
                <a:gd name="connsiteX21" fmla="*/ 75305 w 124378"/>
                <a:gd name="connsiteY21" fmla="*/ 106545 h 12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378" h="129643">
                  <a:moveTo>
                    <a:pt x="13721" y="33636"/>
                  </a:moveTo>
                  <a:lnTo>
                    <a:pt x="13721" y="5268"/>
                  </a:lnTo>
                  <a:cubicBezTo>
                    <a:pt x="26781" y="1701"/>
                    <a:pt x="39180" y="-100"/>
                    <a:pt x="53829" y="-100"/>
                  </a:cubicBezTo>
                  <a:cubicBezTo>
                    <a:pt x="81498" y="-100"/>
                    <a:pt x="105137" y="7070"/>
                    <a:pt x="105137" y="36926"/>
                  </a:cubicBezTo>
                  <a:cubicBezTo>
                    <a:pt x="105137" y="47698"/>
                    <a:pt x="104171" y="63250"/>
                    <a:pt x="103868" y="80256"/>
                  </a:cubicBezTo>
                  <a:lnTo>
                    <a:pt x="103868" y="90716"/>
                  </a:lnTo>
                  <a:cubicBezTo>
                    <a:pt x="103868" y="104467"/>
                    <a:pt x="106358" y="108346"/>
                    <a:pt x="113189" y="108346"/>
                  </a:cubicBezTo>
                  <a:cubicBezTo>
                    <a:pt x="114750" y="108346"/>
                    <a:pt x="117525" y="107757"/>
                    <a:pt x="119724" y="107134"/>
                  </a:cubicBezTo>
                  <a:lnTo>
                    <a:pt x="124392" y="111602"/>
                  </a:lnTo>
                  <a:lnTo>
                    <a:pt x="101017" y="129544"/>
                  </a:lnTo>
                  <a:cubicBezTo>
                    <a:pt x="89269" y="128089"/>
                    <a:pt x="79959" y="122374"/>
                    <a:pt x="76210" y="114893"/>
                  </a:cubicBezTo>
                  <a:cubicBezTo>
                    <a:pt x="65631" y="122374"/>
                    <a:pt x="55671" y="129544"/>
                    <a:pt x="42053" y="129544"/>
                  </a:cubicBezTo>
                  <a:cubicBezTo>
                    <a:pt x="20894" y="129544"/>
                    <a:pt x="13" y="116971"/>
                    <a:pt x="13" y="94838"/>
                  </a:cubicBezTo>
                  <a:cubicBezTo>
                    <a:pt x="13" y="63215"/>
                    <a:pt x="31398" y="50988"/>
                    <a:pt x="59716" y="50988"/>
                  </a:cubicBezTo>
                  <a:cubicBezTo>
                    <a:pt x="64715" y="50988"/>
                    <a:pt x="69978" y="51854"/>
                    <a:pt x="74339" y="51854"/>
                  </a:cubicBezTo>
                  <a:cubicBezTo>
                    <a:pt x="74339" y="35749"/>
                    <a:pt x="73117" y="17841"/>
                    <a:pt x="51973" y="17841"/>
                  </a:cubicBezTo>
                  <a:cubicBezTo>
                    <a:pt x="36711" y="17841"/>
                    <a:pt x="28943" y="22621"/>
                    <a:pt x="21201" y="33636"/>
                  </a:cubicBezTo>
                  <a:close/>
                  <a:moveTo>
                    <a:pt x="74339" y="62626"/>
                  </a:moveTo>
                  <a:cubicBezTo>
                    <a:pt x="70944" y="62003"/>
                    <a:pt x="65043" y="61137"/>
                    <a:pt x="59424" y="61137"/>
                  </a:cubicBezTo>
                  <a:cubicBezTo>
                    <a:pt x="45106" y="61137"/>
                    <a:pt x="30216" y="68341"/>
                    <a:pt x="30216" y="87426"/>
                  </a:cubicBezTo>
                  <a:cubicBezTo>
                    <a:pt x="30216" y="101177"/>
                    <a:pt x="41430" y="111637"/>
                    <a:pt x="54438" y="111637"/>
                  </a:cubicBezTo>
                  <a:cubicBezTo>
                    <a:pt x="64066" y="111637"/>
                    <a:pt x="70345" y="109524"/>
                    <a:pt x="75305" y="106545"/>
                  </a:cubicBez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2" name="Freeform: Shape 113">
              <a:extLst>
                <a:ext uri="{FF2B5EF4-FFF2-40B4-BE49-F238E27FC236}">
                  <a16:creationId xmlns:a16="http://schemas.microsoft.com/office/drawing/2014/main" id="{9050F9AB-2DEE-7E36-0395-717EAF5D05FD}"/>
                </a:ext>
              </a:extLst>
            </p:cNvPr>
            <p:cNvSpPr/>
            <p:nvPr/>
          </p:nvSpPr>
          <p:spPr>
            <a:xfrm>
              <a:off x="8931877" y="2585272"/>
              <a:ext cx="86205" cy="117464"/>
            </a:xfrm>
            <a:custGeom>
              <a:avLst/>
              <a:gdLst>
                <a:gd name="connsiteX0" fmla="*/ 52503 w 152717"/>
                <a:gd name="connsiteY0" fmla="*/ 16594 h 208095"/>
                <a:gd name="connsiteX1" fmla="*/ 64892 w 152717"/>
                <a:gd name="connsiteY1" fmla="*/ 10637 h 208095"/>
                <a:gd name="connsiteX2" fmla="*/ 111138 w 152717"/>
                <a:gd name="connsiteY2" fmla="*/ 54175 h 208095"/>
                <a:gd name="connsiteX3" fmla="*/ 64892 w 152717"/>
                <a:gd name="connsiteY3" fmla="*/ 96535 h 208095"/>
                <a:gd name="connsiteX4" fmla="*/ 50967 w 152717"/>
                <a:gd name="connsiteY4" fmla="*/ 95912 h 208095"/>
                <a:gd name="connsiteX5" fmla="*/ 17712 w 152717"/>
                <a:gd name="connsiteY5" fmla="*/ 182676 h 208095"/>
                <a:gd name="connsiteX6" fmla="*/ 13 w 152717"/>
                <a:gd name="connsiteY6" fmla="*/ 201449 h 208095"/>
                <a:gd name="connsiteX7" fmla="*/ 13 w 152717"/>
                <a:gd name="connsiteY7" fmla="*/ 206852 h 208095"/>
                <a:gd name="connsiteX8" fmla="*/ 53408 w 152717"/>
                <a:gd name="connsiteY8" fmla="*/ 206852 h 208095"/>
                <a:gd name="connsiteX9" fmla="*/ 66160 w 152717"/>
                <a:gd name="connsiteY9" fmla="*/ 207441 h 208095"/>
                <a:gd name="connsiteX10" fmla="*/ 78877 w 152717"/>
                <a:gd name="connsiteY10" fmla="*/ 207995 h 208095"/>
                <a:gd name="connsiteX11" fmla="*/ 152731 w 152717"/>
                <a:gd name="connsiteY11" fmla="*/ 157045 h 208095"/>
                <a:gd name="connsiteX12" fmla="*/ 103965 w 152717"/>
                <a:gd name="connsiteY12" fmla="*/ 102458 h 208095"/>
                <a:gd name="connsiteX13" fmla="*/ 103965 w 152717"/>
                <a:gd name="connsiteY13" fmla="*/ 101869 h 208095"/>
                <a:gd name="connsiteX14" fmla="*/ 148982 w 152717"/>
                <a:gd name="connsiteY14" fmla="*/ 52963 h 208095"/>
                <a:gd name="connsiteX15" fmla="*/ 72645 w 152717"/>
                <a:gd name="connsiteY15" fmla="*/ -100 h 208095"/>
                <a:gd name="connsiteX16" fmla="*/ 44111 w 152717"/>
                <a:gd name="connsiteY16" fmla="*/ 1077 h 208095"/>
                <a:gd name="connsiteX17" fmla="*/ 3459 w 152717"/>
                <a:gd name="connsiteY17" fmla="*/ -100 h 208095"/>
                <a:gd name="connsiteX18" fmla="*/ 3459 w 152717"/>
                <a:gd name="connsiteY18" fmla="*/ 6481 h 208095"/>
                <a:gd name="connsiteX19" fmla="*/ 16836 w 152717"/>
                <a:gd name="connsiteY19" fmla="*/ 21686 h 208095"/>
                <a:gd name="connsiteX20" fmla="*/ 17712 w 152717"/>
                <a:gd name="connsiteY20" fmla="*/ 122166 h 208095"/>
                <a:gd name="connsiteX21" fmla="*/ 50967 w 152717"/>
                <a:gd name="connsiteY21" fmla="*/ 108727 h 208095"/>
                <a:gd name="connsiteX22" fmla="*/ 67674 w 152717"/>
                <a:gd name="connsiteY22" fmla="*/ 108415 h 208095"/>
                <a:gd name="connsiteX23" fmla="*/ 114851 w 152717"/>
                <a:gd name="connsiteY23" fmla="*/ 155867 h 208095"/>
                <a:gd name="connsiteX24" fmla="*/ 72328 w 152717"/>
                <a:gd name="connsiteY24" fmla="*/ 197292 h 208095"/>
                <a:gd name="connsiteX25" fmla="*/ 50967 w 152717"/>
                <a:gd name="connsiteY25" fmla="*/ 178208 h 20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717" h="208095">
                  <a:moveTo>
                    <a:pt x="52503" y="16594"/>
                  </a:moveTo>
                  <a:cubicBezTo>
                    <a:pt x="52503" y="10949"/>
                    <a:pt x="56205" y="10637"/>
                    <a:pt x="64892" y="10637"/>
                  </a:cubicBezTo>
                  <a:cubicBezTo>
                    <a:pt x="98421" y="10637"/>
                    <a:pt x="111138" y="27955"/>
                    <a:pt x="111138" y="54175"/>
                  </a:cubicBezTo>
                  <a:cubicBezTo>
                    <a:pt x="111138" y="80117"/>
                    <a:pt x="92495" y="96535"/>
                    <a:pt x="64892" y="96535"/>
                  </a:cubicBezTo>
                  <a:cubicBezTo>
                    <a:pt x="60858" y="96535"/>
                    <a:pt x="56471" y="96258"/>
                    <a:pt x="50967" y="95912"/>
                  </a:cubicBezTo>
                  <a:close/>
                  <a:moveTo>
                    <a:pt x="17712" y="182676"/>
                  </a:moveTo>
                  <a:cubicBezTo>
                    <a:pt x="17712" y="195526"/>
                    <a:pt x="13707" y="199960"/>
                    <a:pt x="13" y="201449"/>
                  </a:cubicBezTo>
                  <a:lnTo>
                    <a:pt x="13" y="206852"/>
                  </a:lnTo>
                  <a:lnTo>
                    <a:pt x="53408" y="206852"/>
                  </a:lnTo>
                  <a:cubicBezTo>
                    <a:pt x="57744" y="206852"/>
                    <a:pt x="62116" y="207164"/>
                    <a:pt x="66160" y="207441"/>
                  </a:cubicBezTo>
                  <a:cubicBezTo>
                    <a:pt x="70511" y="207718"/>
                    <a:pt x="74847" y="207995"/>
                    <a:pt x="78877" y="207995"/>
                  </a:cubicBezTo>
                  <a:cubicBezTo>
                    <a:pt x="112702" y="207995"/>
                    <a:pt x="152731" y="195526"/>
                    <a:pt x="152731" y="157045"/>
                  </a:cubicBezTo>
                  <a:cubicBezTo>
                    <a:pt x="152731" y="126045"/>
                    <a:pt x="133151" y="110217"/>
                    <a:pt x="103965" y="102458"/>
                  </a:cubicBezTo>
                  <a:lnTo>
                    <a:pt x="103965" y="101869"/>
                  </a:lnTo>
                  <a:cubicBezTo>
                    <a:pt x="127276" y="94700"/>
                    <a:pt x="148982" y="78317"/>
                    <a:pt x="148982" y="52963"/>
                  </a:cubicBezTo>
                  <a:cubicBezTo>
                    <a:pt x="148982" y="14204"/>
                    <a:pt x="107361" y="-100"/>
                    <a:pt x="72645" y="-100"/>
                  </a:cubicBezTo>
                  <a:cubicBezTo>
                    <a:pt x="65209" y="-100"/>
                    <a:pt x="58075" y="1077"/>
                    <a:pt x="44111" y="1077"/>
                  </a:cubicBezTo>
                  <a:cubicBezTo>
                    <a:pt x="31701" y="1077"/>
                    <a:pt x="18984" y="-100"/>
                    <a:pt x="3459" y="-100"/>
                  </a:cubicBezTo>
                  <a:lnTo>
                    <a:pt x="3459" y="6481"/>
                  </a:lnTo>
                  <a:cubicBezTo>
                    <a:pt x="11840" y="7658"/>
                    <a:pt x="16836" y="10325"/>
                    <a:pt x="16836" y="21686"/>
                  </a:cubicBezTo>
                  <a:cubicBezTo>
                    <a:pt x="16836" y="48529"/>
                    <a:pt x="17712" y="86387"/>
                    <a:pt x="17712" y="122166"/>
                  </a:cubicBezTo>
                  <a:close/>
                  <a:moveTo>
                    <a:pt x="50967" y="108727"/>
                  </a:moveTo>
                  <a:cubicBezTo>
                    <a:pt x="57437" y="108727"/>
                    <a:pt x="62397" y="108415"/>
                    <a:pt x="67674" y="108415"/>
                  </a:cubicBezTo>
                  <a:cubicBezTo>
                    <a:pt x="97444" y="108415"/>
                    <a:pt x="114851" y="128712"/>
                    <a:pt x="114851" y="155867"/>
                  </a:cubicBezTo>
                  <a:cubicBezTo>
                    <a:pt x="114851" y="178797"/>
                    <a:pt x="99034" y="197292"/>
                    <a:pt x="72328" y="197292"/>
                  </a:cubicBezTo>
                  <a:cubicBezTo>
                    <a:pt x="53116" y="197292"/>
                    <a:pt x="50967" y="194314"/>
                    <a:pt x="50967" y="178208"/>
                  </a:cubicBez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3" name="Freeform: Shape 114">
              <a:extLst>
                <a:ext uri="{FF2B5EF4-FFF2-40B4-BE49-F238E27FC236}">
                  <a16:creationId xmlns:a16="http://schemas.microsoft.com/office/drawing/2014/main" id="{C929DFDB-D74A-B3DD-E34D-D4E5E43D466D}"/>
                </a:ext>
              </a:extLst>
            </p:cNvPr>
            <p:cNvSpPr/>
            <p:nvPr/>
          </p:nvSpPr>
          <p:spPr>
            <a:xfrm>
              <a:off x="9100611" y="2631276"/>
              <a:ext cx="78296" cy="71499"/>
            </a:xfrm>
            <a:custGeom>
              <a:avLst/>
              <a:gdLst>
                <a:gd name="connsiteX0" fmla="*/ 13 w 138707"/>
                <a:gd name="connsiteY0" fmla="*/ 20751 h 126665"/>
                <a:gd name="connsiteX1" fmla="*/ 13656 w 138707"/>
                <a:gd name="connsiteY1" fmla="*/ 34467 h 126665"/>
                <a:gd name="connsiteX2" fmla="*/ 15221 w 138707"/>
                <a:gd name="connsiteY2" fmla="*/ 77381 h 126665"/>
                <a:gd name="connsiteX3" fmla="*/ 15221 w 138707"/>
                <a:gd name="connsiteY3" fmla="*/ 106615 h 126665"/>
                <a:gd name="connsiteX4" fmla="*/ 3737 w 138707"/>
                <a:gd name="connsiteY4" fmla="*/ 120608 h 126665"/>
                <a:gd name="connsiteX5" fmla="*/ 3737 w 138707"/>
                <a:gd name="connsiteY5" fmla="*/ 126565 h 126665"/>
                <a:gd name="connsiteX6" fmla="*/ 30097 w 138707"/>
                <a:gd name="connsiteY6" fmla="*/ 125699 h 126665"/>
                <a:gd name="connsiteX7" fmla="*/ 56803 w 138707"/>
                <a:gd name="connsiteY7" fmla="*/ 126565 h 126665"/>
                <a:gd name="connsiteX8" fmla="*/ 56803 w 138707"/>
                <a:gd name="connsiteY8" fmla="*/ 120608 h 126665"/>
                <a:gd name="connsiteX9" fmla="*/ 45294 w 138707"/>
                <a:gd name="connsiteY9" fmla="*/ 106615 h 126665"/>
                <a:gd name="connsiteX10" fmla="*/ 45294 w 138707"/>
                <a:gd name="connsiteY10" fmla="*/ 82161 h 126665"/>
                <a:gd name="connsiteX11" fmla="*/ 45943 w 138707"/>
                <a:gd name="connsiteY11" fmla="*/ 30899 h 126665"/>
                <a:gd name="connsiteX12" fmla="*/ 71985 w 138707"/>
                <a:gd name="connsiteY12" fmla="*/ 16872 h 126665"/>
                <a:gd name="connsiteX13" fmla="*/ 97430 w 138707"/>
                <a:gd name="connsiteY13" fmla="*/ 55041 h 126665"/>
                <a:gd name="connsiteX14" fmla="*/ 97430 w 138707"/>
                <a:gd name="connsiteY14" fmla="*/ 106615 h 126665"/>
                <a:gd name="connsiteX15" fmla="*/ 86241 w 138707"/>
                <a:gd name="connsiteY15" fmla="*/ 120608 h 126665"/>
                <a:gd name="connsiteX16" fmla="*/ 86241 w 138707"/>
                <a:gd name="connsiteY16" fmla="*/ 126565 h 126665"/>
                <a:gd name="connsiteX17" fmla="*/ 115716 w 138707"/>
                <a:gd name="connsiteY17" fmla="*/ 125699 h 126665"/>
                <a:gd name="connsiteX18" fmla="*/ 138720 w 138707"/>
                <a:gd name="connsiteY18" fmla="*/ 126565 h 126665"/>
                <a:gd name="connsiteX19" fmla="*/ 138720 w 138707"/>
                <a:gd name="connsiteY19" fmla="*/ 120608 h 126665"/>
                <a:gd name="connsiteX20" fmla="*/ 127528 w 138707"/>
                <a:gd name="connsiteY20" fmla="*/ 106615 h 126665"/>
                <a:gd name="connsiteX21" fmla="*/ 127528 w 138707"/>
                <a:gd name="connsiteY21" fmla="*/ 43403 h 126665"/>
                <a:gd name="connsiteX22" fmla="*/ 84713 w 138707"/>
                <a:gd name="connsiteY22" fmla="*/ 454 h 126665"/>
                <a:gd name="connsiteX23" fmla="*/ 46858 w 138707"/>
                <a:gd name="connsiteY23" fmla="*/ 14794 h 126665"/>
                <a:gd name="connsiteX24" fmla="*/ 47467 w 138707"/>
                <a:gd name="connsiteY24" fmla="*/ -100 h 126665"/>
                <a:gd name="connsiteX25" fmla="*/ 41275 w 138707"/>
                <a:gd name="connsiteY25" fmla="*/ -100 h 126665"/>
                <a:gd name="connsiteX26" fmla="*/ 13 w 138707"/>
                <a:gd name="connsiteY26" fmla="*/ 14794 h 1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8707" h="126665">
                  <a:moveTo>
                    <a:pt x="13" y="20751"/>
                  </a:moveTo>
                  <a:cubicBezTo>
                    <a:pt x="9335" y="20751"/>
                    <a:pt x="13656" y="25808"/>
                    <a:pt x="13656" y="34467"/>
                  </a:cubicBezTo>
                  <a:cubicBezTo>
                    <a:pt x="13656" y="43992"/>
                    <a:pt x="15221" y="60132"/>
                    <a:pt x="15221" y="77381"/>
                  </a:cubicBezTo>
                  <a:lnTo>
                    <a:pt x="15221" y="106615"/>
                  </a:lnTo>
                  <a:cubicBezTo>
                    <a:pt x="15221" y="116763"/>
                    <a:pt x="11494" y="117940"/>
                    <a:pt x="3737" y="120608"/>
                  </a:cubicBezTo>
                  <a:lnTo>
                    <a:pt x="3737" y="126565"/>
                  </a:lnTo>
                  <a:cubicBezTo>
                    <a:pt x="12449" y="126565"/>
                    <a:pt x="21388" y="125699"/>
                    <a:pt x="30097" y="125699"/>
                  </a:cubicBezTo>
                  <a:cubicBezTo>
                    <a:pt x="39090" y="125699"/>
                    <a:pt x="47813" y="126288"/>
                    <a:pt x="56803" y="126565"/>
                  </a:cubicBezTo>
                  <a:lnTo>
                    <a:pt x="56803" y="120608"/>
                  </a:lnTo>
                  <a:cubicBezTo>
                    <a:pt x="48448" y="119707"/>
                    <a:pt x="45294" y="117352"/>
                    <a:pt x="45294" y="106615"/>
                  </a:cubicBezTo>
                  <a:lnTo>
                    <a:pt x="45294" y="82161"/>
                  </a:lnTo>
                  <a:cubicBezTo>
                    <a:pt x="45294" y="58920"/>
                    <a:pt x="45943" y="42225"/>
                    <a:pt x="45943" y="30899"/>
                  </a:cubicBezTo>
                  <a:cubicBezTo>
                    <a:pt x="45943" y="19851"/>
                    <a:pt x="65778" y="16872"/>
                    <a:pt x="71985" y="16872"/>
                  </a:cubicBezTo>
                  <a:cubicBezTo>
                    <a:pt x="94024" y="16872"/>
                    <a:pt x="97430" y="38935"/>
                    <a:pt x="97430" y="55041"/>
                  </a:cubicBezTo>
                  <a:lnTo>
                    <a:pt x="97430" y="106615"/>
                  </a:lnTo>
                  <a:cubicBezTo>
                    <a:pt x="97430" y="116763"/>
                    <a:pt x="94925" y="118841"/>
                    <a:pt x="86241" y="120608"/>
                  </a:cubicBezTo>
                  <a:lnTo>
                    <a:pt x="86241" y="126565"/>
                  </a:lnTo>
                  <a:cubicBezTo>
                    <a:pt x="96222" y="126565"/>
                    <a:pt x="105811" y="125699"/>
                    <a:pt x="115716" y="125699"/>
                  </a:cubicBezTo>
                  <a:cubicBezTo>
                    <a:pt x="123523" y="125699"/>
                    <a:pt x="130949" y="126288"/>
                    <a:pt x="138720" y="126565"/>
                  </a:cubicBezTo>
                  <a:lnTo>
                    <a:pt x="138720" y="120608"/>
                  </a:lnTo>
                  <a:cubicBezTo>
                    <a:pt x="130022" y="118252"/>
                    <a:pt x="127528" y="116174"/>
                    <a:pt x="127528" y="106615"/>
                  </a:cubicBezTo>
                  <a:lnTo>
                    <a:pt x="127528" y="43403"/>
                  </a:lnTo>
                  <a:cubicBezTo>
                    <a:pt x="127528" y="18084"/>
                    <a:pt x="115424" y="454"/>
                    <a:pt x="84713" y="454"/>
                  </a:cubicBezTo>
                  <a:cubicBezTo>
                    <a:pt x="71668" y="454"/>
                    <a:pt x="57719" y="7936"/>
                    <a:pt x="46858" y="14794"/>
                  </a:cubicBezTo>
                  <a:cubicBezTo>
                    <a:pt x="47190" y="9702"/>
                    <a:pt x="47190" y="4957"/>
                    <a:pt x="47467" y="-100"/>
                  </a:cubicBezTo>
                  <a:lnTo>
                    <a:pt x="41275" y="-100"/>
                  </a:lnTo>
                  <a:cubicBezTo>
                    <a:pt x="29513" y="7000"/>
                    <a:pt x="18335" y="11503"/>
                    <a:pt x="13" y="14794"/>
                  </a:cubicBez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4" name="Freeform: Shape 115">
              <a:extLst>
                <a:ext uri="{FF2B5EF4-FFF2-40B4-BE49-F238E27FC236}">
                  <a16:creationId xmlns:a16="http://schemas.microsoft.com/office/drawing/2014/main" id="{757BDD38-4278-93B0-4F29-567BE1269E38}"/>
                </a:ext>
              </a:extLst>
            </p:cNvPr>
            <p:cNvSpPr/>
            <p:nvPr/>
          </p:nvSpPr>
          <p:spPr>
            <a:xfrm>
              <a:off x="9180427" y="2583277"/>
              <a:ext cx="80923" cy="119302"/>
            </a:xfrm>
            <a:custGeom>
              <a:avLst/>
              <a:gdLst>
                <a:gd name="connsiteX0" fmla="*/ 143374 w 143360"/>
                <a:gd name="connsiteY0" fmla="*/ 205294 h 211351"/>
                <a:gd name="connsiteX1" fmla="*/ 118895 w 143360"/>
                <a:gd name="connsiteY1" fmla="*/ 188599 h 211351"/>
                <a:gd name="connsiteX2" fmla="*/ 71996 w 143360"/>
                <a:gd name="connsiteY2" fmla="*/ 135813 h 211351"/>
                <a:gd name="connsiteX3" fmla="*/ 95902 w 143360"/>
                <a:gd name="connsiteY3" fmla="*/ 111672 h 211351"/>
                <a:gd name="connsiteX4" fmla="*/ 124756 w 143360"/>
                <a:gd name="connsiteY4" fmla="*/ 94353 h 211351"/>
                <a:gd name="connsiteX5" fmla="*/ 124756 w 143360"/>
                <a:gd name="connsiteY5" fmla="*/ 88430 h 211351"/>
                <a:gd name="connsiteX6" fmla="*/ 101485 w 143360"/>
                <a:gd name="connsiteY6" fmla="*/ 89331 h 211351"/>
                <a:gd name="connsiteX7" fmla="*/ 76030 w 143360"/>
                <a:gd name="connsiteY7" fmla="*/ 88430 h 211351"/>
                <a:gd name="connsiteX8" fmla="*/ 76030 w 143360"/>
                <a:gd name="connsiteY8" fmla="*/ 94353 h 211351"/>
                <a:gd name="connsiteX9" fmla="*/ 81635 w 143360"/>
                <a:gd name="connsiteY9" fmla="*/ 102147 h 211351"/>
                <a:gd name="connsiteX10" fmla="*/ 73550 w 143360"/>
                <a:gd name="connsiteY10" fmla="*/ 116140 h 211351"/>
                <a:gd name="connsiteX11" fmla="*/ 48116 w 143360"/>
                <a:gd name="connsiteY11" fmla="*/ 140316 h 211351"/>
                <a:gd name="connsiteX12" fmla="*/ 48116 w 143360"/>
                <a:gd name="connsiteY12" fmla="*/ -100 h 211351"/>
                <a:gd name="connsiteX13" fmla="*/ 41289 w 143360"/>
                <a:gd name="connsiteY13" fmla="*/ -100 h 211351"/>
                <a:gd name="connsiteX14" fmla="*/ 13 w 143360"/>
                <a:gd name="connsiteY14" fmla="*/ 18049 h 211351"/>
                <a:gd name="connsiteX15" fmla="*/ 13 w 143360"/>
                <a:gd name="connsiteY15" fmla="*/ 24907 h 211351"/>
                <a:gd name="connsiteX16" fmla="*/ 15578 w 143360"/>
                <a:gd name="connsiteY16" fmla="*/ 44304 h 211351"/>
                <a:gd name="connsiteX17" fmla="*/ 18054 w 143360"/>
                <a:gd name="connsiteY17" fmla="*/ 95289 h 211351"/>
                <a:gd name="connsiteX18" fmla="*/ 18054 w 143360"/>
                <a:gd name="connsiteY18" fmla="*/ 191889 h 211351"/>
                <a:gd name="connsiteX19" fmla="*/ 6242 w 143360"/>
                <a:gd name="connsiteY19" fmla="*/ 205294 h 211351"/>
                <a:gd name="connsiteX20" fmla="*/ 6242 w 143360"/>
                <a:gd name="connsiteY20" fmla="*/ 211251 h 211351"/>
                <a:gd name="connsiteX21" fmla="*/ 31038 w 143360"/>
                <a:gd name="connsiteY21" fmla="*/ 210385 h 211351"/>
                <a:gd name="connsiteX22" fmla="*/ 58659 w 143360"/>
                <a:gd name="connsiteY22" fmla="*/ 211251 h 211351"/>
                <a:gd name="connsiteX23" fmla="*/ 58659 w 143360"/>
                <a:gd name="connsiteY23" fmla="*/ 205294 h 211351"/>
                <a:gd name="connsiteX24" fmla="*/ 48116 w 143360"/>
                <a:gd name="connsiteY24" fmla="*/ 191300 h 211351"/>
                <a:gd name="connsiteX25" fmla="*/ 48116 w 143360"/>
                <a:gd name="connsiteY25" fmla="*/ 150430 h 211351"/>
                <a:gd name="connsiteX26" fmla="*/ 48754 w 143360"/>
                <a:gd name="connsiteY26" fmla="*/ 150430 h 211351"/>
                <a:gd name="connsiteX27" fmla="*/ 80694 w 143360"/>
                <a:gd name="connsiteY27" fmla="*/ 184131 h 211351"/>
                <a:gd name="connsiteX28" fmla="*/ 89698 w 143360"/>
                <a:gd name="connsiteY28" fmla="*/ 199925 h 211351"/>
                <a:gd name="connsiteX29" fmla="*/ 84738 w 143360"/>
                <a:gd name="connsiteY29" fmla="*/ 205294 h 211351"/>
                <a:gd name="connsiteX30" fmla="*/ 84738 w 143360"/>
                <a:gd name="connsiteY30" fmla="*/ 211251 h 211351"/>
                <a:gd name="connsiteX31" fmla="*/ 116365 w 143360"/>
                <a:gd name="connsiteY31" fmla="*/ 210385 h 211351"/>
                <a:gd name="connsiteX32" fmla="*/ 143374 w 143360"/>
                <a:gd name="connsiteY32" fmla="*/ 211251 h 21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360" h="211351">
                  <a:moveTo>
                    <a:pt x="143374" y="205294"/>
                  </a:moveTo>
                  <a:cubicBezTo>
                    <a:pt x="134088" y="202627"/>
                    <a:pt x="122914" y="193102"/>
                    <a:pt x="118895" y="188599"/>
                  </a:cubicBezTo>
                  <a:lnTo>
                    <a:pt x="71996" y="135813"/>
                  </a:lnTo>
                  <a:lnTo>
                    <a:pt x="95902" y="111672"/>
                  </a:lnTo>
                  <a:cubicBezTo>
                    <a:pt x="103331" y="104225"/>
                    <a:pt x="113593" y="97367"/>
                    <a:pt x="124756" y="94353"/>
                  </a:cubicBezTo>
                  <a:lnTo>
                    <a:pt x="124756" y="88430"/>
                  </a:lnTo>
                  <a:cubicBezTo>
                    <a:pt x="117024" y="89019"/>
                    <a:pt x="109257" y="89331"/>
                    <a:pt x="101485" y="89331"/>
                  </a:cubicBezTo>
                  <a:cubicBezTo>
                    <a:pt x="93130" y="89331"/>
                    <a:pt x="84396" y="89019"/>
                    <a:pt x="76030" y="88430"/>
                  </a:cubicBezTo>
                  <a:lnTo>
                    <a:pt x="76030" y="94353"/>
                  </a:lnTo>
                  <a:cubicBezTo>
                    <a:pt x="78852" y="95600"/>
                    <a:pt x="81635" y="99168"/>
                    <a:pt x="81635" y="102147"/>
                  </a:cubicBezTo>
                  <a:cubicBezTo>
                    <a:pt x="81635" y="105437"/>
                    <a:pt x="80070" y="109905"/>
                    <a:pt x="73550" y="116140"/>
                  </a:cubicBezTo>
                  <a:lnTo>
                    <a:pt x="48116" y="140316"/>
                  </a:lnTo>
                  <a:lnTo>
                    <a:pt x="48116" y="-100"/>
                  </a:lnTo>
                  <a:lnTo>
                    <a:pt x="41289" y="-100"/>
                  </a:lnTo>
                  <a:cubicBezTo>
                    <a:pt x="30122" y="7936"/>
                    <a:pt x="15578" y="14170"/>
                    <a:pt x="13" y="18049"/>
                  </a:cubicBezTo>
                  <a:lnTo>
                    <a:pt x="13" y="24907"/>
                  </a:lnTo>
                  <a:cubicBezTo>
                    <a:pt x="7767" y="24907"/>
                    <a:pt x="14904" y="32077"/>
                    <a:pt x="15578" y="44304"/>
                  </a:cubicBezTo>
                  <a:cubicBezTo>
                    <a:pt x="16479" y="55630"/>
                    <a:pt x="18054" y="78005"/>
                    <a:pt x="18054" y="95289"/>
                  </a:cubicBezTo>
                  <a:lnTo>
                    <a:pt x="18054" y="191889"/>
                  </a:lnTo>
                  <a:cubicBezTo>
                    <a:pt x="18054" y="198436"/>
                    <a:pt x="15578" y="203804"/>
                    <a:pt x="6242" y="205294"/>
                  </a:cubicBezTo>
                  <a:lnTo>
                    <a:pt x="6242" y="211251"/>
                  </a:lnTo>
                  <a:cubicBezTo>
                    <a:pt x="14608" y="210697"/>
                    <a:pt x="22686" y="210385"/>
                    <a:pt x="31038" y="210385"/>
                  </a:cubicBezTo>
                  <a:cubicBezTo>
                    <a:pt x="40359" y="210385"/>
                    <a:pt x="49363" y="211251"/>
                    <a:pt x="58659" y="211251"/>
                  </a:cubicBezTo>
                  <a:lnTo>
                    <a:pt x="58659" y="205294"/>
                  </a:lnTo>
                  <a:cubicBezTo>
                    <a:pt x="51220" y="203804"/>
                    <a:pt x="48116" y="200271"/>
                    <a:pt x="48116" y="191300"/>
                  </a:cubicBezTo>
                  <a:lnTo>
                    <a:pt x="48116" y="150430"/>
                  </a:lnTo>
                  <a:lnTo>
                    <a:pt x="48754" y="150430"/>
                  </a:lnTo>
                  <a:lnTo>
                    <a:pt x="80694" y="184131"/>
                  </a:lnTo>
                  <a:cubicBezTo>
                    <a:pt x="85986" y="189776"/>
                    <a:pt x="89698" y="196704"/>
                    <a:pt x="89698" y="199925"/>
                  </a:cubicBezTo>
                  <a:cubicBezTo>
                    <a:pt x="89698" y="202904"/>
                    <a:pt x="87499" y="205294"/>
                    <a:pt x="84738" y="205294"/>
                  </a:cubicBezTo>
                  <a:lnTo>
                    <a:pt x="84738" y="211251"/>
                  </a:lnTo>
                  <a:cubicBezTo>
                    <a:pt x="95318" y="211251"/>
                    <a:pt x="105821" y="210385"/>
                    <a:pt x="116365" y="210385"/>
                  </a:cubicBezTo>
                  <a:cubicBezTo>
                    <a:pt x="125380" y="210385"/>
                    <a:pt x="134395" y="210974"/>
                    <a:pt x="143374" y="211251"/>
                  </a:cubicBez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5" name="Freeform: Shape 119">
              <a:extLst>
                <a:ext uri="{FF2B5EF4-FFF2-40B4-BE49-F238E27FC236}">
                  <a16:creationId xmlns:a16="http://schemas.microsoft.com/office/drawing/2014/main" id="{A441977E-77D5-EA43-743F-8285B6C5FA01}"/>
                </a:ext>
              </a:extLst>
            </p:cNvPr>
            <p:cNvSpPr/>
            <p:nvPr/>
          </p:nvSpPr>
          <p:spPr>
            <a:xfrm>
              <a:off x="8537566" y="2734996"/>
              <a:ext cx="723868" cy="2698"/>
            </a:xfrm>
            <a:custGeom>
              <a:avLst/>
              <a:gdLst>
                <a:gd name="connsiteX0" fmla="*/ 13 w 1282377"/>
                <a:gd name="connsiteY0" fmla="*/ 4680 h 4779"/>
                <a:gd name="connsiteX1" fmla="*/ 1282391 w 1282377"/>
                <a:gd name="connsiteY1" fmla="*/ 4680 h 4779"/>
                <a:gd name="connsiteX2" fmla="*/ 1282391 w 1282377"/>
                <a:gd name="connsiteY2" fmla="*/ -100 h 4779"/>
                <a:gd name="connsiteX3" fmla="*/ 13 w 1282377"/>
                <a:gd name="connsiteY3" fmla="*/ -100 h 4779"/>
              </a:gdLst>
              <a:ahLst/>
              <a:cxnLst>
                <a:cxn ang="0">
                  <a:pos x="connsiteX0" y="connsiteY0"/>
                </a:cxn>
                <a:cxn ang="0">
                  <a:pos x="connsiteX1" y="connsiteY1"/>
                </a:cxn>
                <a:cxn ang="0">
                  <a:pos x="connsiteX2" y="connsiteY2"/>
                </a:cxn>
                <a:cxn ang="0">
                  <a:pos x="connsiteX3" y="connsiteY3"/>
                </a:cxn>
              </a:cxnLst>
              <a:rect l="l" t="t" r="r" b="b"/>
              <a:pathLst>
                <a:path w="1282377" h="4779">
                  <a:moveTo>
                    <a:pt x="13" y="4680"/>
                  </a:moveTo>
                  <a:lnTo>
                    <a:pt x="1282391" y="4680"/>
                  </a:lnTo>
                  <a:lnTo>
                    <a:pt x="1282391" y="-100"/>
                  </a:lnTo>
                  <a:lnTo>
                    <a:pt x="13" y="-100"/>
                  </a:lnTo>
                  <a:close/>
                </a:path>
              </a:pathLst>
            </a:custGeom>
            <a:solidFill>
              <a:schemeClr val="bg1"/>
            </a:solidFill>
            <a:ln w="12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106" name="Group 105">
            <a:extLst>
              <a:ext uri="{FF2B5EF4-FFF2-40B4-BE49-F238E27FC236}">
                <a16:creationId xmlns:a16="http://schemas.microsoft.com/office/drawing/2014/main" id="{A2C3F08F-366F-9D99-90B6-6509D4B63789}"/>
              </a:ext>
            </a:extLst>
          </p:cNvPr>
          <p:cNvGrpSpPr>
            <a:grpSpLocks noChangeAspect="1"/>
          </p:cNvGrpSpPr>
          <p:nvPr/>
        </p:nvGrpSpPr>
        <p:grpSpPr>
          <a:xfrm>
            <a:off x="7408899" y="3694110"/>
            <a:ext cx="411233" cy="319102"/>
            <a:chOff x="10743040" y="2595427"/>
            <a:chExt cx="986977" cy="765860"/>
          </a:xfrm>
        </p:grpSpPr>
        <p:sp>
          <p:nvSpPr>
            <p:cNvPr id="107" name="Freeform: Shape 3">
              <a:extLst>
                <a:ext uri="{FF2B5EF4-FFF2-40B4-BE49-F238E27FC236}">
                  <a16:creationId xmlns:a16="http://schemas.microsoft.com/office/drawing/2014/main" id="{C0C985DC-70DD-D062-F18D-624D39BCB06F}"/>
                </a:ext>
              </a:extLst>
            </p:cNvPr>
            <p:cNvSpPr/>
            <p:nvPr/>
          </p:nvSpPr>
          <p:spPr>
            <a:xfrm>
              <a:off x="10793024" y="3246070"/>
              <a:ext cx="889550" cy="115217"/>
            </a:xfrm>
            <a:custGeom>
              <a:avLst/>
              <a:gdLst>
                <a:gd name="connsiteX0" fmla="*/ 129725 w 889550"/>
                <a:gd name="connsiteY0" fmla="*/ 113897 h 115217"/>
                <a:gd name="connsiteX1" fmla="*/ 129725 w 889550"/>
                <a:gd name="connsiteY1" fmla="*/ 63065 h 115217"/>
                <a:gd name="connsiteX2" fmla="*/ 97532 w 889550"/>
                <a:gd name="connsiteY2" fmla="*/ 30872 h 115217"/>
                <a:gd name="connsiteX3" fmla="*/ 68728 w 889550"/>
                <a:gd name="connsiteY3" fmla="*/ 45274 h 115217"/>
                <a:gd name="connsiteX4" fmla="*/ 41617 w 889550"/>
                <a:gd name="connsiteY4" fmla="*/ 30872 h 115217"/>
                <a:gd name="connsiteX5" fmla="*/ 17896 w 889550"/>
                <a:gd name="connsiteY5" fmla="*/ 42733 h 115217"/>
                <a:gd name="connsiteX6" fmla="*/ 17896 w 889550"/>
                <a:gd name="connsiteY6" fmla="*/ 32566 h 115217"/>
                <a:gd name="connsiteX7" fmla="*/ 105 w 889550"/>
                <a:gd name="connsiteY7" fmla="*/ 32566 h 115217"/>
                <a:gd name="connsiteX8" fmla="*/ 105 w 889550"/>
                <a:gd name="connsiteY8" fmla="*/ 113897 h 115217"/>
                <a:gd name="connsiteX9" fmla="*/ 17896 w 889550"/>
                <a:gd name="connsiteY9" fmla="*/ 113897 h 115217"/>
                <a:gd name="connsiteX10" fmla="*/ 17896 w 889550"/>
                <a:gd name="connsiteY10" fmla="*/ 68995 h 115217"/>
                <a:gd name="connsiteX11" fmla="*/ 37382 w 889550"/>
                <a:gd name="connsiteY11" fmla="*/ 47816 h 115217"/>
                <a:gd name="connsiteX12" fmla="*/ 55173 w 889550"/>
                <a:gd name="connsiteY12" fmla="*/ 68995 h 115217"/>
                <a:gd name="connsiteX13" fmla="*/ 55173 w 889550"/>
                <a:gd name="connsiteY13" fmla="*/ 113897 h 115217"/>
                <a:gd name="connsiteX14" fmla="*/ 72964 w 889550"/>
                <a:gd name="connsiteY14" fmla="*/ 113897 h 115217"/>
                <a:gd name="connsiteX15" fmla="*/ 72964 w 889550"/>
                <a:gd name="connsiteY15" fmla="*/ 68995 h 115217"/>
                <a:gd name="connsiteX16" fmla="*/ 92449 w 889550"/>
                <a:gd name="connsiteY16" fmla="*/ 47816 h 115217"/>
                <a:gd name="connsiteX17" fmla="*/ 110240 w 889550"/>
                <a:gd name="connsiteY17" fmla="*/ 68995 h 115217"/>
                <a:gd name="connsiteX18" fmla="*/ 110240 w 889550"/>
                <a:gd name="connsiteY18" fmla="*/ 113897 h 115217"/>
                <a:gd name="connsiteX19" fmla="*/ 129725 w 889550"/>
                <a:gd name="connsiteY19" fmla="*/ 113897 h 115217"/>
                <a:gd name="connsiteX20" fmla="*/ 393202 w 889550"/>
                <a:gd name="connsiteY20" fmla="*/ 32566 h 115217"/>
                <a:gd name="connsiteX21" fmla="*/ 364397 w 889550"/>
                <a:gd name="connsiteY21" fmla="*/ 32566 h 115217"/>
                <a:gd name="connsiteX22" fmla="*/ 364397 w 889550"/>
                <a:gd name="connsiteY22" fmla="*/ 7998 h 115217"/>
                <a:gd name="connsiteX23" fmla="*/ 346606 w 889550"/>
                <a:gd name="connsiteY23" fmla="*/ 7998 h 115217"/>
                <a:gd name="connsiteX24" fmla="*/ 346606 w 889550"/>
                <a:gd name="connsiteY24" fmla="*/ 32566 h 115217"/>
                <a:gd name="connsiteX25" fmla="*/ 330510 w 889550"/>
                <a:gd name="connsiteY25" fmla="*/ 32566 h 115217"/>
                <a:gd name="connsiteX26" fmla="*/ 330510 w 889550"/>
                <a:gd name="connsiteY26" fmla="*/ 48663 h 115217"/>
                <a:gd name="connsiteX27" fmla="*/ 346606 w 889550"/>
                <a:gd name="connsiteY27" fmla="*/ 48663 h 115217"/>
                <a:gd name="connsiteX28" fmla="*/ 346606 w 889550"/>
                <a:gd name="connsiteY28" fmla="*/ 85939 h 115217"/>
                <a:gd name="connsiteX29" fmla="*/ 374563 w 889550"/>
                <a:gd name="connsiteY29" fmla="*/ 115591 h 115217"/>
                <a:gd name="connsiteX30" fmla="*/ 396590 w 889550"/>
                <a:gd name="connsiteY30" fmla="*/ 109661 h 115217"/>
                <a:gd name="connsiteX31" fmla="*/ 391507 w 889550"/>
                <a:gd name="connsiteY31" fmla="*/ 94411 h 115217"/>
                <a:gd name="connsiteX32" fmla="*/ 376258 w 889550"/>
                <a:gd name="connsiteY32" fmla="*/ 98647 h 115217"/>
                <a:gd name="connsiteX33" fmla="*/ 364397 w 889550"/>
                <a:gd name="connsiteY33" fmla="*/ 85092 h 115217"/>
                <a:gd name="connsiteX34" fmla="*/ 364397 w 889550"/>
                <a:gd name="connsiteY34" fmla="*/ 48663 h 115217"/>
                <a:gd name="connsiteX35" fmla="*/ 393202 w 889550"/>
                <a:gd name="connsiteY35" fmla="*/ 48663 h 115217"/>
                <a:gd name="connsiteX36" fmla="*/ 393202 w 889550"/>
                <a:gd name="connsiteY36" fmla="*/ 32566 h 115217"/>
                <a:gd name="connsiteX37" fmla="*/ 544002 w 889550"/>
                <a:gd name="connsiteY37" fmla="*/ 30872 h 115217"/>
                <a:gd name="connsiteX38" fmla="*/ 522822 w 889550"/>
                <a:gd name="connsiteY38" fmla="*/ 42733 h 115217"/>
                <a:gd name="connsiteX39" fmla="*/ 522822 w 889550"/>
                <a:gd name="connsiteY39" fmla="*/ 32566 h 115217"/>
                <a:gd name="connsiteX40" fmla="*/ 505031 w 889550"/>
                <a:gd name="connsiteY40" fmla="*/ 32566 h 115217"/>
                <a:gd name="connsiteX41" fmla="*/ 505031 w 889550"/>
                <a:gd name="connsiteY41" fmla="*/ 113897 h 115217"/>
                <a:gd name="connsiteX42" fmla="*/ 522822 w 889550"/>
                <a:gd name="connsiteY42" fmla="*/ 113897 h 115217"/>
                <a:gd name="connsiteX43" fmla="*/ 522822 w 889550"/>
                <a:gd name="connsiteY43" fmla="*/ 68148 h 115217"/>
                <a:gd name="connsiteX44" fmla="*/ 539766 w 889550"/>
                <a:gd name="connsiteY44" fmla="*/ 46969 h 115217"/>
                <a:gd name="connsiteX45" fmla="*/ 550779 w 889550"/>
                <a:gd name="connsiteY45" fmla="*/ 48663 h 115217"/>
                <a:gd name="connsiteX46" fmla="*/ 555863 w 889550"/>
                <a:gd name="connsiteY46" fmla="*/ 31719 h 115217"/>
                <a:gd name="connsiteX47" fmla="*/ 544002 w 889550"/>
                <a:gd name="connsiteY47" fmla="*/ 30872 h 115217"/>
                <a:gd name="connsiteX48" fmla="*/ 544002 w 889550"/>
                <a:gd name="connsiteY48" fmla="*/ 30872 h 115217"/>
                <a:gd name="connsiteX49" fmla="*/ 316107 w 889550"/>
                <a:gd name="connsiteY49" fmla="*/ 39344 h 115217"/>
                <a:gd name="connsiteX50" fmla="*/ 283067 w 889550"/>
                <a:gd name="connsiteY50" fmla="*/ 30872 h 115217"/>
                <a:gd name="connsiteX51" fmla="*/ 249179 w 889550"/>
                <a:gd name="connsiteY51" fmla="*/ 57135 h 115217"/>
                <a:gd name="connsiteX52" fmla="*/ 277136 w 889550"/>
                <a:gd name="connsiteY52" fmla="*/ 80856 h 115217"/>
                <a:gd name="connsiteX53" fmla="*/ 285608 w 889550"/>
                <a:gd name="connsiteY53" fmla="*/ 81703 h 115217"/>
                <a:gd name="connsiteX54" fmla="*/ 300011 w 889550"/>
                <a:gd name="connsiteY54" fmla="*/ 90175 h 115217"/>
                <a:gd name="connsiteX55" fmla="*/ 281372 w 889550"/>
                <a:gd name="connsiteY55" fmla="*/ 100341 h 115217"/>
                <a:gd name="connsiteX56" fmla="*/ 254262 w 889550"/>
                <a:gd name="connsiteY56" fmla="*/ 91870 h 115217"/>
                <a:gd name="connsiteX57" fmla="*/ 245791 w 889550"/>
                <a:gd name="connsiteY57" fmla="*/ 105425 h 115217"/>
                <a:gd name="connsiteX58" fmla="*/ 280525 w 889550"/>
                <a:gd name="connsiteY58" fmla="*/ 115591 h 115217"/>
                <a:gd name="connsiteX59" fmla="*/ 317802 w 889550"/>
                <a:gd name="connsiteY59" fmla="*/ 89328 h 115217"/>
                <a:gd name="connsiteX60" fmla="*/ 289844 w 889550"/>
                <a:gd name="connsiteY60" fmla="*/ 64759 h 115217"/>
                <a:gd name="connsiteX61" fmla="*/ 281372 w 889550"/>
                <a:gd name="connsiteY61" fmla="*/ 63912 h 115217"/>
                <a:gd name="connsiteX62" fmla="*/ 267818 w 889550"/>
                <a:gd name="connsiteY62" fmla="*/ 56287 h 115217"/>
                <a:gd name="connsiteX63" fmla="*/ 283067 w 889550"/>
                <a:gd name="connsiteY63" fmla="*/ 46969 h 115217"/>
                <a:gd name="connsiteX64" fmla="*/ 308483 w 889550"/>
                <a:gd name="connsiteY64" fmla="*/ 53746 h 115217"/>
                <a:gd name="connsiteX65" fmla="*/ 316107 w 889550"/>
                <a:gd name="connsiteY65" fmla="*/ 39344 h 115217"/>
                <a:gd name="connsiteX66" fmla="*/ 788840 w 889550"/>
                <a:gd name="connsiteY66" fmla="*/ 30872 h 115217"/>
                <a:gd name="connsiteX67" fmla="*/ 767660 w 889550"/>
                <a:gd name="connsiteY67" fmla="*/ 42733 h 115217"/>
                <a:gd name="connsiteX68" fmla="*/ 767660 w 889550"/>
                <a:gd name="connsiteY68" fmla="*/ 32566 h 115217"/>
                <a:gd name="connsiteX69" fmla="*/ 749869 w 889550"/>
                <a:gd name="connsiteY69" fmla="*/ 32566 h 115217"/>
                <a:gd name="connsiteX70" fmla="*/ 749869 w 889550"/>
                <a:gd name="connsiteY70" fmla="*/ 113897 h 115217"/>
                <a:gd name="connsiteX71" fmla="*/ 767660 w 889550"/>
                <a:gd name="connsiteY71" fmla="*/ 113897 h 115217"/>
                <a:gd name="connsiteX72" fmla="*/ 767660 w 889550"/>
                <a:gd name="connsiteY72" fmla="*/ 68148 h 115217"/>
                <a:gd name="connsiteX73" fmla="*/ 784604 w 889550"/>
                <a:gd name="connsiteY73" fmla="*/ 46969 h 115217"/>
                <a:gd name="connsiteX74" fmla="*/ 795617 w 889550"/>
                <a:gd name="connsiteY74" fmla="*/ 48663 h 115217"/>
                <a:gd name="connsiteX75" fmla="*/ 800701 w 889550"/>
                <a:gd name="connsiteY75" fmla="*/ 31719 h 115217"/>
                <a:gd name="connsiteX76" fmla="*/ 788840 w 889550"/>
                <a:gd name="connsiteY76" fmla="*/ 30872 h 115217"/>
                <a:gd name="connsiteX77" fmla="*/ 788840 w 889550"/>
                <a:gd name="connsiteY77" fmla="*/ 30872 h 115217"/>
                <a:gd name="connsiteX78" fmla="*/ 561793 w 889550"/>
                <a:gd name="connsiteY78" fmla="*/ 73231 h 115217"/>
                <a:gd name="connsiteX79" fmla="*/ 605000 w 889550"/>
                <a:gd name="connsiteY79" fmla="*/ 115591 h 115217"/>
                <a:gd name="connsiteX80" fmla="*/ 633804 w 889550"/>
                <a:gd name="connsiteY80" fmla="*/ 106272 h 115217"/>
                <a:gd name="connsiteX81" fmla="*/ 625332 w 889550"/>
                <a:gd name="connsiteY81" fmla="*/ 91870 h 115217"/>
                <a:gd name="connsiteX82" fmla="*/ 604152 w 889550"/>
                <a:gd name="connsiteY82" fmla="*/ 99494 h 115217"/>
                <a:gd name="connsiteX83" fmla="*/ 579584 w 889550"/>
                <a:gd name="connsiteY83" fmla="*/ 73231 h 115217"/>
                <a:gd name="connsiteX84" fmla="*/ 604152 w 889550"/>
                <a:gd name="connsiteY84" fmla="*/ 46969 h 115217"/>
                <a:gd name="connsiteX85" fmla="*/ 625332 w 889550"/>
                <a:gd name="connsiteY85" fmla="*/ 54593 h 115217"/>
                <a:gd name="connsiteX86" fmla="*/ 633804 w 889550"/>
                <a:gd name="connsiteY86" fmla="*/ 40191 h 115217"/>
                <a:gd name="connsiteX87" fmla="*/ 605000 w 889550"/>
                <a:gd name="connsiteY87" fmla="*/ 30872 h 115217"/>
                <a:gd name="connsiteX88" fmla="*/ 561793 w 889550"/>
                <a:gd name="connsiteY88" fmla="*/ 73231 h 115217"/>
                <a:gd name="connsiteX89" fmla="*/ 561793 w 889550"/>
                <a:gd name="connsiteY89" fmla="*/ 73231 h 115217"/>
                <a:gd name="connsiteX90" fmla="*/ 726148 w 889550"/>
                <a:gd name="connsiteY90" fmla="*/ 73231 h 115217"/>
                <a:gd name="connsiteX91" fmla="*/ 726148 w 889550"/>
                <a:gd name="connsiteY91" fmla="*/ 32566 h 115217"/>
                <a:gd name="connsiteX92" fmla="*/ 708357 w 889550"/>
                <a:gd name="connsiteY92" fmla="*/ 32566 h 115217"/>
                <a:gd name="connsiteX93" fmla="*/ 708357 w 889550"/>
                <a:gd name="connsiteY93" fmla="*/ 42733 h 115217"/>
                <a:gd name="connsiteX94" fmla="*/ 682941 w 889550"/>
                <a:gd name="connsiteY94" fmla="*/ 30872 h 115217"/>
                <a:gd name="connsiteX95" fmla="*/ 642276 w 889550"/>
                <a:gd name="connsiteY95" fmla="*/ 73231 h 115217"/>
                <a:gd name="connsiteX96" fmla="*/ 682941 w 889550"/>
                <a:gd name="connsiteY96" fmla="*/ 115591 h 115217"/>
                <a:gd name="connsiteX97" fmla="*/ 708357 w 889550"/>
                <a:gd name="connsiteY97" fmla="*/ 103730 h 115217"/>
                <a:gd name="connsiteX98" fmla="*/ 708357 w 889550"/>
                <a:gd name="connsiteY98" fmla="*/ 113897 h 115217"/>
                <a:gd name="connsiteX99" fmla="*/ 726148 w 889550"/>
                <a:gd name="connsiteY99" fmla="*/ 113897 h 115217"/>
                <a:gd name="connsiteX100" fmla="*/ 726148 w 889550"/>
                <a:gd name="connsiteY100" fmla="*/ 73231 h 115217"/>
                <a:gd name="connsiteX101" fmla="*/ 660914 w 889550"/>
                <a:gd name="connsiteY101" fmla="*/ 73231 h 115217"/>
                <a:gd name="connsiteX102" fmla="*/ 685483 w 889550"/>
                <a:gd name="connsiteY102" fmla="*/ 46969 h 115217"/>
                <a:gd name="connsiteX103" fmla="*/ 710051 w 889550"/>
                <a:gd name="connsiteY103" fmla="*/ 73231 h 115217"/>
                <a:gd name="connsiteX104" fmla="*/ 685483 w 889550"/>
                <a:gd name="connsiteY104" fmla="*/ 99494 h 115217"/>
                <a:gd name="connsiteX105" fmla="*/ 660914 w 889550"/>
                <a:gd name="connsiteY105" fmla="*/ 73231 h 115217"/>
                <a:gd name="connsiteX106" fmla="*/ 660914 w 889550"/>
                <a:gd name="connsiteY106" fmla="*/ 73231 h 115217"/>
                <a:gd name="connsiteX107" fmla="*/ 448269 w 889550"/>
                <a:gd name="connsiteY107" fmla="*/ 30872 h 115217"/>
                <a:gd name="connsiteX108" fmla="*/ 407604 w 889550"/>
                <a:gd name="connsiteY108" fmla="*/ 73231 h 115217"/>
                <a:gd name="connsiteX109" fmla="*/ 449116 w 889550"/>
                <a:gd name="connsiteY109" fmla="*/ 115591 h 115217"/>
                <a:gd name="connsiteX110" fmla="*/ 482157 w 889550"/>
                <a:gd name="connsiteY110" fmla="*/ 104577 h 115217"/>
                <a:gd name="connsiteX111" fmla="*/ 473685 w 889550"/>
                <a:gd name="connsiteY111" fmla="*/ 91870 h 115217"/>
                <a:gd name="connsiteX112" fmla="*/ 449964 w 889550"/>
                <a:gd name="connsiteY112" fmla="*/ 100341 h 115217"/>
                <a:gd name="connsiteX113" fmla="*/ 425395 w 889550"/>
                <a:gd name="connsiteY113" fmla="*/ 80856 h 115217"/>
                <a:gd name="connsiteX114" fmla="*/ 485546 w 889550"/>
                <a:gd name="connsiteY114" fmla="*/ 80856 h 115217"/>
                <a:gd name="connsiteX115" fmla="*/ 485546 w 889550"/>
                <a:gd name="connsiteY115" fmla="*/ 74078 h 115217"/>
                <a:gd name="connsiteX116" fmla="*/ 448269 w 889550"/>
                <a:gd name="connsiteY116" fmla="*/ 30872 h 115217"/>
                <a:gd name="connsiteX117" fmla="*/ 448269 w 889550"/>
                <a:gd name="connsiteY117" fmla="*/ 30872 h 115217"/>
                <a:gd name="connsiteX118" fmla="*/ 448269 w 889550"/>
                <a:gd name="connsiteY118" fmla="*/ 46121 h 115217"/>
                <a:gd name="connsiteX119" fmla="*/ 468602 w 889550"/>
                <a:gd name="connsiteY119" fmla="*/ 65607 h 115217"/>
                <a:gd name="connsiteX120" fmla="*/ 426242 w 889550"/>
                <a:gd name="connsiteY120" fmla="*/ 65607 h 115217"/>
                <a:gd name="connsiteX121" fmla="*/ 448269 w 889550"/>
                <a:gd name="connsiteY121" fmla="*/ 46121 h 115217"/>
                <a:gd name="connsiteX122" fmla="*/ 448269 w 889550"/>
                <a:gd name="connsiteY122" fmla="*/ 46121 h 115217"/>
                <a:gd name="connsiteX123" fmla="*/ 889656 w 889550"/>
                <a:gd name="connsiteY123" fmla="*/ 73231 h 115217"/>
                <a:gd name="connsiteX124" fmla="*/ 889656 w 889550"/>
                <a:gd name="connsiteY124" fmla="*/ 373 h 115217"/>
                <a:gd name="connsiteX125" fmla="*/ 871865 w 889550"/>
                <a:gd name="connsiteY125" fmla="*/ 373 h 115217"/>
                <a:gd name="connsiteX126" fmla="*/ 871865 w 889550"/>
                <a:gd name="connsiteY126" fmla="*/ 42733 h 115217"/>
                <a:gd name="connsiteX127" fmla="*/ 846449 w 889550"/>
                <a:gd name="connsiteY127" fmla="*/ 30872 h 115217"/>
                <a:gd name="connsiteX128" fmla="*/ 805784 w 889550"/>
                <a:gd name="connsiteY128" fmla="*/ 73231 h 115217"/>
                <a:gd name="connsiteX129" fmla="*/ 846449 w 889550"/>
                <a:gd name="connsiteY129" fmla="*/ 115591 h 115217"/>
                <a:gd name="connsiteX130" fmla="*/ 871865 w 889550"/>
                <a:gd name="connsiteY130" fmla="*/ 103730 h 115217"/>
                <a:gd name="connsiteX131" fmla="*/ 871865 w 889550"/>
                <a:gd name="connsiteY131" fmla="*/ 113897 h 115217"/>
                <a:gd name="connsiteX132" fmla="*/ 889656 w 889550"/>
                <a:gd name="connsiteY132" fmla="*/ 113897 h 115217"/>
                <a:gd name="connsiteX133" fmla="*/ 889656 w 889550"/>
                <a:gd name="connsiteY133" fmla="*/ 73231 h 115217"/>
                <a:gd name="connsiteX134" fmla="*/ 824422 w 889550"/>
                <a:gd name="connsiteY134" fmla="*/ 73231 h 115217"/>
                <a:gd name="connsiteX135" fmla="*/ 848990 w 889550"/>
                <a:gd name="connsiteY135" fmla="*/ 46969 h 115217"/>
                <a:gd name="connsiteX136" fmla="*/ 873559 w 889550"/>
                <a:gd name="connsiteY136" fmla="*/ 73231 h 115217"/>
                <a:gd name="connsiteX137" fmla="*/ 848990 w 889550"/>
                <a:gd name="connsiteY137" fmla="*/ 99494 h 115217"/>
                <a:gd name="connsiteX138" fmla="*/ 824422 w 889550"/>
                <a:gd name="connsiteY138" fmla="*/ 73231 h 115217"/>
                <a:gd name="connsiteX139" fmla="*/ 824422 w 889550"/>
                <a:gd name="connsiteY139" fmla="*/ 73231 h 115217"/>
                <a:gd name="connsiteX140" fmla="*/ 229694 w 889550"/>
                <a:gd name="connsiteY140" fmla="*/ 73231 h 115217"/>
                <a:gd name="connsiteX141" fmla="*/ 229694 w 889550"/>
                <a:gd name="connsiteY141" fmla="*/ 32566 h 115217"/>
                <a:gd name="connsiteX142" fmla="*/ 211903 w 889550"/>
                <a:gd name="connsiteY142" fmla="*/ 32566 h 115217"/>
                <a:gd name="connsiteX143" fmla="*/ 211903 w 889550"/>
                <a:gd name="connsiteY143" fmla="*/ 42733 h 115217"/>
                <a:gd name="connsiteX144" fmla="*/ 186487 w 889550"/>
                <a:gd name="connsiteY144" fmla="*/ 30872 h 115217"/>
                <a:gd name="connsiteX145" fmla="*/ 145822 w 889550"/>
                <a:gd name="connsiteY145" fmla="*/ 73231 h 115217"/>
                <a:gd name="connsiteX146" fmla="*/ 186487 w 889550"/>
                <a:gd name="connsiteY146" fmla="*/ 115591 h 115217"/>
                <a:gd name="connsiteX147" fmla="*/ 211903 w 889550"/>
                <a:gd name="connsiteY147" fmla="*/ 103730 h 115217"/>
                <a:gd name="connsiteX148" fmla="*/ 211903 w 889550"/>
                <a:gd name="connsiteY148" fmla="*/ 113897 h 115217"/>
                <a:gd name="connsiteX149" fmla="*/ 229694 w 889550"/>
                <a:gd name="connsiteY149" fmla="*/ 113897 h 115217"/>
                <a:gd name="connsiteX150" fmla="*/ 229694 w 889550"/>
                <a:gd name="connsiteY150" fmla="*/ 73231 h 115217"/>
                <a:gd name="connsiteX151" fmla="*/ 163613 w 889550"/>
                <a:gd name="connsiteY151" fmla="*/ 73231 h 115217"/>
                <a:gd name="connsiteX152" fmla="*/ 188181 w 889550"/>
                <a:gd name="connsiteY152" fmla="*/ 46969 h 115217"/>
                <a:gd name="connsiteX153" fmla="*/ 212750 w 889550"/>
                <a:gd name="connsiteY153" fmla="*/ 73231 h 115217"/>
                <a:gd name="connsiteX154" fmla="*/ 188181 w 889550"/>
                <a:gd name="connsiteY154" fmla="*/ 99494 h 115217"/>
                <a:gd name="connsiteX155" fmla="*/ 163613 w 889550"/>
                <a:gd name="connsiteY155" fmla="*/ 73231 h 11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889550" h="115217">
                  <a:moveTo>
                    <a:pt x="129725" y="113897"/>
                  </a:moveTo>
                  <a:lnTo>
                    <a:pt x="129725" y="63065"/>
                  </a:lnTo>
                  <a:cubicBezTo>
                    <a:pt x="129725" y="43580"/>
                    <a:pt x="117865" y="30872"/>
                    <a:pt x="97532" y="30872"/>
                  </a:cubicBezTo>
                  <a:cubicBezTo>
                    <a:pt x="87366" y="30872"/>
                    <a:pt x="76352" y="34261"/>
                    <a:pt x="68728" y="45274"/>
                  </a:cubicBezTo>
                  <a:cubicBezTo>
                    <a:pt x="62797" y="35955"/>
                    <a:pt x="54325" y="30872"/>
                    <a:pt x="41617" y="30872"/>
                  </a:cubicBezTo>
                  <a:cubicBezTo>
                    <a:pt x="33146" y="30872"/>
                    <a:pt x="24674" y="33413"/>
                    <a:pt x="17896" y="42733"/>
                  </a:cubicBezTo>
                  <a:lnTo>
                    <a:pt x="17896" y="32566"/>
                  </a:lnTo>
                  <a:lnTo>
                    <a:pt x="105" y="32566"/>
                  </a:lnTo>
                  <a:lnTo>
                    <a:pt x="105" y="113897"/>
                  </a:lnTo>
                  <a:lnTo>
                    <a:pt x="17896" y="113897"/>
                  </a:lnTo>
                  <a:lnTo>
                    <a:pt x="17896" y="68995"/>
                  </a:lnTo>
                  <a:cubicBezTo>
                    <a:pt x="17896" y="54593"/>
                    <a:pt x="25521" y="47816"/>
                    <a:pt x="37382" y="47816"/>
                  </a:cubicBezTo>
                  <a:cubicBezTo>
                    <a:pt x="49242" y="47816"/>
                    <a:pt x="55173" y="55440"/>
                    <a:pt x="55173" y="68995"/>
                  </a:cubicBezTo>
                  <a:lnTo>
                    <a:pt x="55173" y="113897"/>
                  </a:lnTo>
                  <a:lnTo>
                    <a:pt x="72964" y="113897"/>
                  </a:lnTo>
                  <a:lnTo>
                    <a:pt x="72964" y="68995"/>
                  </a:lnTo>
                  <a:cubicBezTo>
                    <a:pt x="72964" y="54593"/>
                    <a:pt x="81436" y="47816"/>
                    <a:pt x="92449" y="47816"/>
                  </a:cubicBezTo>
                  <a:cubicBezTo>
                    <a:pt x="104310" y="47816"/>
                    <a:pt x="110240" y="55440"/>
                    <a:pt x="110240" y="68995"/>
                  </a:cubicBezTo>
                  <a:lnTo>
                    <a:pt x="110240" y="113897"/>
                  </a:lnTo>
                  <a:lnTo>
                    <a:pt x="129725" y="113897"/>
                  </a:lnTo>
                  <a:close/>
                  <a:moveTo>
                    <a:pt x="393202" y="32566"/>
                  </a:moveTo>
                  <a:lnTo>
                    <a:pt x="364397" y="32566"/>
                  </a:lnTo>
                  <a:lnTo>
                    <a:pt x="364397" y="7998"/>
                  </a:lnTo>
                  <a:lnTo>
                    <a:pt x="346606" y="7998"/>
                  </a:lnTo>
                  <a:lnTo>
                    <a:pt x="346606" y="32566"/>
                  </a:lnTo>
                  <a:lnTo>
                    <a:pt x="330510" y="32566"/>
                  </a:lnTo>
                  <a:lnTo>
                    <a:pt x="330510" y="48663"/>
                  </a:lnTo>
                  <a:lnTo>
                    <a:pt x="346606" y="48663"/>
                  </a:lnTo>
                  <a:lnTo>
                    <a:pt x="346606" y="85939"/>
                  </a:lnTo>
                  <a:cubicBezTo>
                    <a:pt x="346606" y="104577"/>
                    <a:pt x="354231" y="115591"/>
                    <a:pt x="374563" y="115591"/>
                  </a:cubicBezTo>
                  <a:cubicBezTo>
                    <a:pt x="382188" y="115591"/>
                    <a:pt x="390660" y="113049"/>
                    <a:pt x="396590" y="109661"/>
                  </a:cubicBezTo>
                  <a:lnTo>
                    <a:pt x="391507" y="94411"/>
                  </a:lnTo>
                  <a:cubicBezTo>
                    <a:pt x="386424" y="97800"/>
                    <a:pt x="380494" y="98647"/>
                    <a:pt x="376258" y="98647"/>
                  </a:cubicBezTo>
                  <a:cubicBezTo>
                    <a:pt x="367786" y="98647"/>
                    <a:pt x="364397" y="93564"/>
                    <a:pt x="364397" y="85092"/>
                  </a:cubicBezTo>
                  <a:lnTo>
                    <a:pt x="364397" y="48663"/>
                  </a:lnTo>
                  <a:lnTo>
                    <a:pt x="393202" y="48663"/>
                  </a:lnTo>
                  <a:lnTo>
                    <a:pt x="393202" y="32566"/>
                  </a:lnTo>
                  <a:close/>
                  <a:moveTo>
                    <a:pt x="544002" y="30872"/>
                  </a:moveTo>
                  <a:cubicBezTo>
                    <a:pt x="533836" y="30872"/>
                    <a:pt x="527058" y="35955"/>
                    <a:pt x="522822" y="42733"/>
                  </a:cubicBezTo>
                  <a:lnTo>
                    <a:pt x="522822" y="32566"/>
                  </a:lnTo>
                  <a:lnTo>
                    <a:pt x="505031" y="32566"/>
                  </a:lnTo>
                  <a:lnTo>
                    <a:pt x="505031" y="113897"/>
                  </a:lnTo>
                  <a:lnTo>
                    <a:pt x="522822" y="113897"/>
                  </a:lnTo>
                  <a:lnTo>
                    <a:pt x="522822" y="68148"/>
                  </a:lnTo>
                  <a:cubicBezTo>
                    <a:pt x="522822" y="54593"/>
                    <a:pt x="528752" y="46969"/>
                    <a:pt x="539766" y="46969"/>
                  </a:cubicBezTo>
                  <a:cubicBezTo>
                    <a:pt x="543155" y="46969"/>
                    <a:pt x="547391" y="47816"/>
                    <a:pt x="550779" y="48663"/>
                  </a:cubicBezTo>
                  <a:lnTo>
                    <a:pt x="555863" y="31719"/>
                  </a:lnTo>
                  <a:cubicBezTo>
                    <a:pt x="552474" y="30872"/>
                    <a:pt x="547391" y="30872"/>
                    <a:pt x="544002" y="30872"/>
                  </a:cubicBezTo>
                  <a:lnTo>
                    <a:pt x="544002" y="30872"/>
                  </a:lnTo>
                  <a:close/>
                  <a:moveTo>
                    <a:pt x="316107" y="39344"/>
                  </a:moveTo>
                  <a:cubicBezTo>
                    <a:pt x="307635" y="33413"/>
                    <a:pt x="295775" y="30872"/>
                    <a:pt x="283067" y="30872"/>
                  </a:cubicBezTo>
                  <a:cubicBezTo>
                    <a:pt x="262734" y="30872"/>
                    <a:pt x="249179" y="41038"/>
                    <a:pt x="249179" y="57135"/>
                  </a:cubicBezTo>
                  <a:cubicBezTo>
                    <a:pt x="249179" y="70690"/>
                    <a:pt x="259346" y="78314"/>
                    <a:pt x="277136" y="80856"/>
                  </a:cubicBezTo>
                  <a:lnTo>
                    <a:pt x="285608" y="81703"/>
                  </a:lnTo>
                  <a:cubicBezTo>
                    <a:pt x="294928" y="83398"/>
                    <a:pt x="300011" y="85939"/>
                    <a:pt x="300011" y="90175"/>
                  </a:cubicBezTo>
                  <a:cubicBezTo>
                    <a:pt x="300011" y="96105"/>
                    <a:pt x="293233" y="100341"/>
                    <a:pt x="281372" y="100341"/>
                  </a:cubicBezTo>
                  <a:cubicBezTo>
                    <a:pt x="269512" y="100341"/>
                    <a:pt x="260193" y="96105"/>
                    <a:pt x="254262" y="91870"/>
                  </a:cubicBezTo>
                  <a:lnTo>
                    <a:pt x="245791" y="105425"/>
                  </a:lnTo>
                  <a:cubicBezTo>
                    <a:pt x="255110" y="112202"/>
                    <a:pt x="267818" y="115591"/>
                    <a:pt x="280525" y="115591"/>
                  </a:cubicBezTo>
                  <a:cubicBezTo>
                    <a:pt x="304247" y="115591"/>
                    <a:pt x="317802" y="104577"/>
                    <a:pt x="317802" y="89328"/>
                  </a:cubicBezTo>
                  <a:cubicBezTo>
                    <a:pt x="317802" y="74926"/>
                    <a:pt x="306788" y="67301"/>
                    <a:pt x="289844" y="64759"/>
                  </a:cubicBezTo>
                  <a:lnTo>
                    <a:pt x="281372" y="63912"/>
                  </a:lnTo>
                  <a:cubicBezTo>
                    <a:pt x="273748" y="63065"/>
                    <a:pt x="267818" y="61371"/>
                    <a:pt x="267818" y="56287"/>
                  </a:cubicBezTo>
                  <a:cubicBezTo>
                    <a:pt x="267818" y="50357"/>
                    <a:pt x="273748" y="46969"/>
                    <a:pt x="283067" y="46969"/>
                  </a:cubicBezTo>
                  <a:cubicBezTo>
                    <a:pt x="293233" y="46969"/>
                    <a:pt x="303399" y="51205"/>
                    <a:pt x="308483" y="53746"/>
                  </a:cubicBezTo>
                  <a:lnTo>
                    <a:pt x="316107" y="39344"/>
                  </a:lnTo>
                  <a:close/>
                  <a:moveTo>
                    <a:pt x="788840" y="30872"/>
                  </a:moveTo>
                  <a:cubicBezTo>
                    <a:pt x="778674" y="30872"/>
                    <a:pt x="771896" y="35955"/>
                    <a:pt x="767660" y="42733"/>
                  </a:cubicBezTo>
                  <a:lnTo>
                    <a:pt x="767660" y="32566"/>
                  </a:lnTo>
                  <a:lnTo>
                    <a:pt x="749869" y="32566"/>
                  </a:lnTo>
                  <a:lnTo>
                    <a:pt x="749869" y="113897"/>
                  </a:lnTo>
                  <a:lnTo>
                    <a:pt x="767660" y="113897"/>
                  </a:lnTo>
                  <a:lnTo>
                    <a:pt x="767660" y="68148"/>
                  </a:lnTo>
                  <a:cubicBezTo>
                    <a:pt x="767660" y="54593"/>
                    <a:pt x="773590" y="46969"/>
                    <a:pt x="784604" y="46969"/>
                  </a:cubicBezTo>
                  <a:cubicBezTo>
                    <a:pt x="787993" y="46969"/>
                    <a:pt x="792229" y="47816"/>
                    <a:pt x="795617" y="48663"/>
                  </a:cubicBezTo>
                  <a:lnTo>
                    <a:pt x="800701" y="31719"/>
                  </a:lnTo>
                  <a:cubicBezTo>
                    <a:pt x="797312" y="30872"/>
                    <a:pt x="792229" y="30872"/>
                    <a:pt x="788840" y="30872"/>
                  </a:cubicBezTo>
                  <a:lnTo>
                    <a:pt x="788840" y="30872"/>
                  </a:lnTo>
                  <a:close/>
                  <a:moveTo>
                    <a:pt x="561793" y="73231"/>
                  </a:moveTo>
                  <a:cubicBezTo>
                    <a:pt x="561793" y="97800"/>
                    <a:pt x="578737" y="115591"/>
                    <a:pt x="605000" y="115591"/>
                  </a:cubicBezTo>
                  <a:cubicBezTo>
                    <a:pt x="616860" y="115591"/>
                    <a:pt x="625332" y="113049"/>
                    <a:pt x="633804" y="106272"/>
                  </a:cubicBezTo>
                  <a:lnTo>
                    <a:pt x="625332" y="91870"/>
                  </a:lnTo>
                  <a:cubicBezTo>
                    <a:pt x="618555" y="96953"/>
                    <a:pt x="611777" y="99494"/>
                    <a:pt x="604152" y="99494"/>
                  </a:cubicBezTo>
                  <a:cubicBezTo>
                    <a:pt x="589750" y="99494"/>
                    <a:pt x="579584" y="89328"/>
                    <a:pt x="579584" y="73231"/>
                  </a:cubicBezTo>
                  <a:cubicBezTo>
                    <a:pt x="579584" y="57982"/>
                    <a:pt x="589750" y="47816"/>
                    <a:pt x="604152" y="46969"/>
                  </a:cubicBezTo>
                  <a:cubicBezTo>
                    <a:pt x="611777" y="46969"/>
                    <a:pt x="618555" y="49510"/>
                    <a:pt x="625332" y="54593"/>
                  </a:cubicBezTo>
                  <a:lnTo>
                    <a:pt x="633804" y="40191"/>
                  </a:lnTo>
                  <a:cubicBezTo>
                    <a:pt x="625332" y="33413"/>
                    <a:pt x="616860" y="30872"/>
                    <a:pt x="605000" y="30872"/>
                  </a:cubicBezTo>
                  <a:cubicBezTo>
                    <a:pt x="578737" y="30872"/>
                    <a:pt x="561793" y="48663"/>
                    <a:pt x="561793" y="73231"/>
                  </a:cubicBezTo>
                  <a:lnTo>
                    <a:pt x="561793" y="73231"/>
                  </a:lnTo>
                  <a:close/>
                  <a:moveTo>
                    <a:pt x="726148" y="73231"/>
                  </a:moveTo>
                  <a:lnTo>
                    <a:pt x="726148" y="32566"/>
                  </a:lnTo>
                  <a:lnTo>
                    <a:pt x="708357" y="32566"/>
                  </a:lnTo>
                  <a:lnTo>
                    <a:pt x="708357" y="42733"/>
                  </a:lnTo>
                  <a:cubicBezTo>
                    <a:pt x="702426" y="35108"/>
                    <a:pt x="693955" y="30872"/>
                    <a:pt x="682941" y="30872"/>
                  </a:cubicBezTo>
                  <a:cubicBezTo>
                    <a:pt x="660067" y="30872"/>
                    <a:pt x="642276" y="48663"/>
                    <a:pt x="642276" y="73231"/>
                  </a:cubicBezTo>
                  <a:cubicBezTo>
                    <a:pt x="642276" y="97800"/>
                    <a:pt x="660067" y="115591"/>
                    <a:pt x="682941" y="115591"/>
                  </a:cubicBezTo>
                  <a:cubicBezTo>
                    <a:pt x="694802" y="115591"/>
                    <a:pt x="703274" y="111355"/>
                    <a:pt x="708357" y="103730"/>
                  </a:cubicBezTo>
                  <a:lnTo>
                    <a:pt x="708357" y="113897"/>
                  </a:lnTo>
                  <a:lnTo>
                    <a:pt x="726148" y="113897"/>
                  </a:lnTo>
                  <a:lnTo>
                    <a:pt x="726148" y="73231"/>
                  </a:lnTo>
                  <a:close/>
                  <a:moveTo>
                    <a:pt x="660914" y="73231"/>
                  </a:moveTo>
                  <a:cubicBezTo>
                    <a:pt x="660914" y="58829"/>
                    <a:pt x="670233" y="46969"/>
                    <a:pt x="685483" y="46969"/>
                  </a:cubicBezTo>
                  <a:cubicBezTo>
                    <a:pt x="699885" y="46969"/>
                    <a:pt x="710051" y="57982"/>
                    <a:pt x="710051" y="73231"/>
                  </a:cubicBezTo>
                  <a:cubicBezTo>
                    <a:pt x="710051" y="87634"/>
                    <a:pt x="699885" y="99494"/>
                    <a:pt x="685483" y="99494"/>
                  </a:cubicBezTo>
                  <a:cubicBezTo>
                    <a:pt x="670233" y="98647"/>
                    <a:pt x="660914" y="87634"/>
                    <a:pt x="660914" y="73231"/>
                  </a:cubicBezTo>
                  <a:lnTo>
                    <a:pt x="660914" y="73231"/>
                  </a:lnTo>
                  <a:close/>
                  <a:moveTo>
                    <a:pt x="448269" y="30872"/>
                  </a:moveTo>
                  <a:cubicBezTo>
                    <a:pt x="424548" y="30872"/>
                    <a:pt x="407604" y="47816"/>
                    <a:pt x="407604" y="73231"/>
                  </a:cubicBezTo>
                  <a:cubicBezTo>
                    <a:pt x="407604" y="98647"/>
                    <a:pt x="424548" y="115591"/>
                    <a:pt x="449116" y="115591"/>
                  </a:cubicBezTo>
                  <a:cubicBezTo>
                    <a:pt x="460977" y="115591"/>
                    <a:pt x="472838" y="112202"/>
                    <a:pt x="482157" y="104577"/>
                  </a:cubicBezTo>
                  <a:lnTo>
                    <a:pt x="473685" y="91870"/>
                  </a:lnTo>
                  <a:cubicBezTo>
                    <a:pt x="466907" y="96953"/>
                    <a:pt x="458436" y="100341"/>
                    <a:pt x="449964" y="100341"/>
                  </a:cubicBezTo>
                  <a:cubicBezTo>
                    <a:pt x="438950" y="100341"/>
                    <a:pt x="427937" y="95258"/>
                    <a:pt x="425395" y="80856"/>
                  </a:cubicBezTo>
                  <a:lnTo>
                    <a:pt x="485546" y="80856"/>
                  </a:lnTo>
                  <a:cubicBezTo>
                    <a:pt x="485546" y="78314"/>
                    <a:pt x="485546" y="76620"/>
                    <a:pt x="485546" y="74078"/>
                  </a:cubicBezTo>
                  <a:cubicBezTo>
                    <a:pt x="486393" y="47816"/>
                    <a:pt x="471143" y="30872"/>
                    <a:pt x="448269" y="30872"/>
                  </a:cubicBezTo>
                  <a:lnTo>
                    <a:pt x="448269" y="30872"/>
                  </a:lnTo>
                  <a:close/>
                  <a:moveTo>
                    <a:pt x="448269" y="46121"/>
                  </a:moveTo>
                  <a:cubicBezTo>
                    <a:pt x="459283" y="46121"/>
                    <a:pt x="466907" y="52899"/>
                    <a:pt x="468602" y="65607"/>
                  </a:cubicBezTo>
                  <a:lnTo>
                    <a:pt x="426242" y="65607"/>
                  </a:lnTo>
                  <a:cubicBezTo>
                    <a:pt x="427937" y="54593"/>
                    <a:pt x="435561" y="46121"/>
                    <a:pt x="448269" y="46121"/>
                  </a:cubicBezTo>
                  <a:lnTo>
                    <a:pt x="448269" y="46121"/>
                  </a:lnTo>
                  <a:close/>
                  <a:moveTo>
                    <a:pt x="889656" y="73231"/>
                  </a:moveTo>
                  <a:lnTo>
                    <a:pt x="889656" y="373"/>
                  </a:lnTo>
                  <a:lnTo>
                    <a:pt x="871865" y="373"/>
                  </a:lnTo>
                  <a:lnTo>
                    <a:pt x="871865" y="42733"/>
                  </a:lnTo>
                  <a:cubicBezTo>
                    <a:pt x="865934" y="35108"/>
                    <a:pt x="857462" y="30872"/>
                    <a:pt x="846449" y="30872"/>
                  </a:cubicBezTo>
                  <a:cubicBezTo>
                    <a:pt x="823575" y="30872"/>
                    <a:pt x="805784" y="48663"/>
                    <a:pt x="805784" y="73231"/>
                  </a:cubicBezTo>
                  <a:cubicBezTo>
                    <a:pt x="805784" y="97800"/>
                    <a:pt x="823575" y="115591"/>
                    <a:pt x="846449" y="115591"/>
                  </a:cubicBezTo>
                  <a:cubicBezTo>
                    <a:pt x="858310" y="115591"/>
                    <a:pt x="866781" y="111355"/>
                    <a:pt x="871865" y="103730"/>
                  </a:cubicBezTo>
                  <a:lnTo>
                    <a:pt x="871865" y="113897"/>
                  </a:lnTo>
                  <a:lnTo>
                    <a:pt x="889656" y="113897"/>
                  </a:lnTo>
                  <a:lnTo>
                    <a:pt x="889656" y="73231"/>
                  </a:lnTo>
                  <a:close/>
                  <a:moveTo>
                    <a:pt x="824422" y="73231"/>
                  </a:moveTo>
                  <a:cubicBezTo>
                    <a:pt x="824422" y="58829"/>
                    <a:pt x="833741" y="46969"/>
                    <a:pt x="848990" y="46969"/>
                  </a:cubicBezTo>
                  <a:cubicBezTo>
                    <a:pt x="863393" y="46969"/>
                    <a:pt x="873559" y="57982"/>
                    <a:pt x="873559" y="73231"/>
                  </a:cubicBezTo>
                  <a:cubicBezTo>
                    <a:pt x="873559" y="87634"/>
                    <a:pt x="863393" y="99494"/>
                    <a:pt x="848990" y="99494"/>
                  </a:cubicBezTo>
                  <a:cubicBezTo>
                    <a:pt x="833741" y="98647"/>
                    <a:pt x="824422" y="87634"/>
                    <a:pt x="824422" y="73231"/>
                  </a:cubicBezTo>
                  <a:lnTo>
                    <a:pt x="824422" y="73231"/>
                  </a:lnTo>
                  <a:close/>
                  <a:moveTo>
                    <a:pt x="229694" y="73231"/>
                  </a:moveTo>
                  <a:lnTo>
                    <a:pt x="229694" y="32566"/>
                  </a:lnTo>
                  <a:lnTo>
                    <a:pt x="211903" y="32566"/>
                  </a:lnTo>
                  <a:lnTo>
                    <a:pt x="211903" y="42733"/>
                  </a:lnTo>
                  <a:cubicBezTo>
                    <a:pt x="205972" y="35108"/>
                    <a:pt x="197501" y="30872"/>
                    <a:pt x="186487" y="30872"/>
                  </a:cubicBezTo>
                  <a:cubicBezTo>
                    <a:pt x="163613" y="30872"/>
                    <a:pt x="145822" y="48663"/>
                    <a:pt x="145822" y="73231"/>
                  </a:cubicBezTo>
                  <a:cubicBezTo>
                    <a:pt x="145822" y="97800"/>
                    <a:pt x="163613" y="115591"/>
                    <a:pt x="186487" y="115591"/>
                  </a:cubicBezTo>
                  <a:cubicBezTo>
                    <a:pt x="198348" y="115591"/>
                    <a:pt x="206820" y="111355"/>
                    <a:pt x="211903" y="103730"/>
                  </a:cubicBezTo>
                  <a:lnTo>
                    <a:pt x="211903" y="113897"/>
                  </a:lnTo>
                  <a:lnTo>
                    <a:pt x="229694" y="113897"/>
                  </a:lnTo>
                  <a:lnTo>
                    <a:pt x="229694" y="73231"/>
                  </a:lnTo>
                  <a:close/>
                  <a:moveTo>
                    <a:pt x="163613" y="73231"/>
                  </a:moveTo>
                  <a:cubicBezTo>
                    <a:pt x="163613" y="58829"/>
                    <a:pt x="172932" y="46969"/>
                    <a:pt x="188181" y="46969"/>
                  </a:cubicBezTo>
                  <a:cubicBezTo>
                    <a:pt x="202584" y="46969"/>
                    <a:pt x="212750" y="57982"/>
                    <a:pt x="212750" y="73231"/>
                  </a:cubicBezTo>
                  <a:cubicBezTo>
                    <a:pt x="212750" y="87634"/>
                    <a:pt x="202584" y="99494"/>
                    <a:pt x="188181" y="99494"/>
                  </a:cubicBezTo>
                  <a:cubicBezTo>
                    <a:pt x="172932" y="98647"/>
                    <a:pt x="163613" y="87634"/>
                    <a:pt x="163613" y="73231"/>
                  </a:cubicBezTo>
                  <a:close/>
                </a:path>
              </a:pathLst>
            </a:custGeom>
            <a:solidFill>
              <a:schemeClr val="bg1"/>
            </a:solidFill>
            <a:ln w="84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nvGrpSpPr>
            <p:cNvPr id="108" name="Group 107">
              <a:extLst>
                <a:ext uri="{FF2B5EF4-FFF2-40B4-BE49-F238E27FC236}">
                  <a16:creationId xmlns:a16="http://schemas.microsoft.com/office/drawing/2014/main" id="{B7D3B783-AC25-E56E-AD47-5E561EB5F79E}"/>
                </a:ext>
              </a:extLst>
            </p:cNvPr>
            <p:cNvGrpSpPr/>
            <p:nvPr/>
          </p:nvGrpSpPr>
          <p:grpSpPr>
            <a:xfrm>
              <a:off x="10743040" y="2595427"/>
              <a:ext cx="986977" cy="609976"/>
              <a:chOff x="10743040" y="2595427"/>
              <a:chExt cx="986977" cy="609976"/>
            </a:xfrm>
          </p:grpSpPr>
          <p:sp>
            <p:nvSpPr>
              <p:cNvPr id="109" name="Freeform: Shape 8">
                <a:extLst>
                  <a:ext uri="{FF2B5EF4-FFF2-40B4-BE49-F238E27FC236}">
                    <a16:creationId xmlns:a16="http://schemas.microsoft.com/office/drawing/2014/main" id="{F2E6B229-88C0-400C-9296-5F4CE5655A29}"/>
                  </a:ext>
                </a:extLst>
              </p:cNvPr>
              <p:cNvSpPr/>
              <p:nvPr/>
            </p:nvSpPr>
            <p:spPr>
              <a:xfrm>
                <a:off x="11103096" y="2660661"/>
                <a:ext cx="266865" cy="479509"/>
              </a:xfrm>
              <a:custGeom>
                <a:avLst/>
                <a:gdLst>
                  <a:gd name="connsiteX0" fmla="*/ 104 w 266865"/>
                  <a:gd name="connsiteY0" fmla="*/ 12 h 479509"/>
                  <a:gd name="connsiteX1" fmla="*/ 266969 w 266865"/>
                  <a:gd name="connsiteY1" fmla="*/ 12 h 479509"/>
                  <a:gd name="connsiteX2" fmla="*/ 266969 w 266865"/>
                  <a:gd name="connsiteY2" fmla="*/ 479522 h 479509"/>
                  <a:gd name="connsiteX3" fmla="*/ 104 w 266865"/>
                  <a:gd name="connsiteY3" fmla="*/ 479522 h 479509"/>
                </a:gdLst>
                <a:ahLst/>
                <a:cxnLst>
                  <a:cxn ang="0">
                    <a:pos x="connsiteX0" y="connsiteY0"/>
                  </a:cxn>
                  <a:cxn ang="0">
                    <a:pos x="connsiteX1" y="connsiteY1"/>
                  </a:cxn>
                  <a:cxn ang="0">
                    <a:pos x="connsiteX2" y="connsiteY2"/>
                  </a:cxn>
                  <a:cxn ang="0">
                    <a:pos x="connsiteX3" y="connsiteY3"/>
                  </a:cxn>
                </a:cxnLst>
                <a:rect l="l" t="t" r="r" b="b"/>
                <a:pathLst>
                  <a:path w="266865" h="479509">
                    <a:moveTo>
                      <a:pt x="104" y="12"/>
                    </a:moveTo>
                    <a:lnTo>
                      <a:pt x="266969" y="12"/>
                    </a:lnTo>
                    <a:lnTo>
                      <a:pt x="266969" y="479522"/>
                    </a:lnTo>
                    <a:lnTo>
                      <a:pt x="104" y="479522"/>
                    </a:lnTo>
                    <a:close/>
                  </a:path>
                </a:pathLst>
              </a:custGeom>
              <a:solidFill>
                <a:schemeClr val="bg1">
                  <a:lumMod val="65000"/>
                </a:schemeClr>
              </a:solidFill>
              <a:ln w="84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10" name="Freeform: Shape 9">
                <a:extLst>
                  <a:ext uri="{FF2B5EF4-FFF2-40B4-BE49-F238E27FC236}">
                    <a16:creationId xmlns:a16="http://schemas.microsoft.com/office/drawing/2014/main" id="{9AACD7E6-4A49-8928-7A01-1161FDD1506F}"/>
                  </a:ext>
                </a:extLst>
              </p:cNvPr>
              <p:cNvSpPr/>
              <p:nvPr/>
            </p:nvSpPr>
            <p:spPr>
              <a:xfrm>
                <a:off x="10743040" y="2595427"/>
                <a:ext cx="493064" cy="609976"/>
              </a:xfrm>
              <a:custGeom>
                <a:avLst/>
                <a:gdLst>
                  <a:gd name="connsiteX0" fmla="*/ 376883 w 493064"/>
                  <a:gd name="connsiteY0" fmla="*/ 305001 h 609976"/>
                  <a:gd name="connsiteX1" fmla="*/ 492948 w 493064"/>
                  <a:gd name="connsiteY1" fmla="*/ 65246 h 609976"/>
                  <a:gd name="connsiteX2" fmla="*/ 304872 w 493064"/>
                  <a:gd name="connsiteY2" fmla="*/ 12 h 609976"/>
                  <a:gd name="connsiteX3" fmla="*/ -117 w 493064"/>
                  <a:gd name="connsiteY3" fmla="*/ 305001 h 609976"/>
                  <a:gd name="connsiteX4" fmla="*/ 304872 w 493064"/>
                  <a:gd name="connsiteY4" fmla="*/ 609989 h 609976"/>
                  <a:gd name="connsiteX5" fmla="*/ 492948 w 493064"/>
                  <a:gd name="connsiteY5" fmla="*/ 544756 h 609976"/>
                  <a:gd name="connsiteX6" fmla="*/ 376883 w 493064"/>
                  <a:gd name="connsiteY6" fmla="*/ 305001 h 60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064" h="609976">
                    <a:moveTo>
                      <a:pt x="376883" y="305001"/>
                    </a:moveTo>
                    <a:cubicBezTo>
                      <a:pt x="376883" y="207574"/>
                      <a:pt x="422631" y="121160"/>
                      <a:pt x="492948" y="65246"/>
                    </a:cubicBezTo>
                    <a:cubicBezTo>
                      <a:pt x="441269" y="24581"/>
                      <a:pt x="376036" y="12"/>
                      <a:pt x="304872" y="12"/>
                    </a:cubicBezTo>
                    <a:cubicBezTo>
                      <a:pt x="136281" y="12"/>
                      <a:pt x="-117" y="136410"/>
                      <a:pt x="-117" y="305001"/>
                    </a:cubicBezTo>
                    <a:cubicBezTo>
                      <a:pt x="-117" y="473591"/>
                      <a:pt x="136281" y="609989"/>
                      <a:pt x="304872" y="609989"/>
                    </a:cubicBezTo>
                    <a:cubicBezTo>
                      <a:pt x="376036" y="609989"/>
                      <a:pt x="441269" y="585421"/>
                      <a:pt x="492948" y="544756"/>
                    </a:cubicBezTo>
                    <a:cubicBezTo>
                      <a:pt x="422631" y="489688"/>
                      <a:pt x="376883" y="402427"/>
                      <a:pt x="376883" y="305001"/>
                    </a:cubicBezTo>
                    <a:close/>
                  </a:path>
                </a:pathLst>
              </a:custGeom>
              <a:solidFill>
                <a:schemeClr val="bg1">
                  <a:lumMod val="95000"/>
                </a:schemeClr>
              </a:solidFill>
              <a:ln w="84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11" name="Freeform: Shape 10">
                <a:extLst>
                  <a:ext uri="{FF2B5EF4-FFF2-40B4-BE49-F238E27FC236}">
                    <a16:creationId xmlns:a16="http://schemas.microsoft.com/office/drawing/2014/main" id="{75CA97ED-7643-7B0C-3484-29097DC5F6B8}"/>
                  </a:ext>
                </a:extLst>
              </p:cNvPr>
              <p:cNvSpPr/>
              <p:nvPr/>
            </p:nvSpPr>
            <p:spPr>
              <a:xfrm>
                <a:off x="11236952" y="2595427"/>
                <a:ext cx="493065" cy="609976"/>
              </a:xfrm>
              <a:custGeom>
                <a:avLst/>
                <a:gdLst>
                  <a:gd name="connsiteX0" fmla="*/ 493390 w 493065"/>
                  <a:gd name="connsiteY0" fmla="*/ 305001 h 609976"/>
                  <a:gd name="connsiteX1" fmla="*/ 188402 w 493065"/>
                  <a:gd name="connsiteY1" fmla="*/ 609989 h 609976"/>
                  <a:gd name="connsiteX2" fmla="*/ 325 w 493065"/>
                  <a:gd name="connsiteY2" fmla="*/ 544756 h 609976"/>
                  <a:gd name="connsiteX3" fmla="*/ 116390 w 493065"/>
                  <a:gd name="connsiteY3" fmla="*/ 305001 h 609976"/>
                  <a:gd name="connsiteX4" fmla="*/ 325 w 493065"/>
                  <a:gd name="connsiteY4" fmla="*/ 65246 h 609976"/>
                  <a:gd name="connsiteX5" fmla="*/ 188402 w 493065"/>
                  <a:gd name="connsiteY5" fmla="*/ 12 h 609976"/>
                  <a:gd name="connsiteX6" fmla="*/ 493390 w 493065"/>
                  <a:gd name="connsiteY6" fmla="*/ 305001 h 60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065" h="609976">
                    <a:moveTo>
                      <a:pt x="493390" y="305001"/>
                    </a:moveTo>
                    <a:cubicBezTo>
                      <a:pt x="493390" y="473591"/>
                      <a:pt x="356993" y="609989"/>
                      <a:pt x="188402" y="609989"/>
                    </a:cubicBezTo>
                    <a:cubicBezTo>
                      <a:pt x="117237" y="609989"/>
                      <a:pt x="52004" y="585421"/>
                      <a:pt x="325" y="544756"/>
                    </a:cubicBezTo>
                    <a:cubicBezTo>
                      <a:pt x="71489" y="488841"/>
                      <a:pt x="116390" y="402427"/>
                      <a:pt x="116390" y="305001"/>
                    </a:cubicBezTo>
                    <a:cubicBezTo>
                      <a:pt x="116390" y="207574"/>
                      <a:pt x="70642" y="121160"/>
                      <a:pt x="325" y="65246"/>
                    </a:cubicBezTo>
                    <a:cubicBezTo>
                      <a:pt x="52004" y="24581"/>
                      <a:pt x="117237" y="12"/>
                      <a:pt x="188402" y="12"/>
                    </a:cubicBezTo>
                    <a:cubicBezTo>
                      <a:pt x="356993" y="12"/>
                      <a:pt x="493390" y="137257"/>
                      <a:pt x="493390" y="305001"/>
                    </a:cubicBezTo>
                    <a:close/>
                  </a:path>
                </a:pathLst>
              </a:custGeom>
              <a:solidFill>
                <a:schemeClr val="bg1">
                  <a:lumMod val="75000"/>
                </a:schemeClr>
              </a:solidFill>
              <a:ln w="84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grpSp>
      <p:pic>
        <p:nvPicPr>
          <p:cNvPr id="112" name="Picture 4" descr="Download: Case study - VINCI Energies">
            <a:extLst>
              <a:ext uri="{FF2B5EF4-FFF2-40B4-BE49-F238E27FC236}">
                <a16:creationId xmlns:a16="http://schemas.microsoft.com/office/drawing/2014/main" id="{CBDFCA7E-4CE6-914B-171F-5AEAB802BCCC}"/>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778529" y="3551689"/>
            <a:ext cx="1058974" cy="59405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basf-logo | Y.K.T.G.">
            <a:extLst>
              <a:ext uri="{FF2B5EF4-FFF2-40B4-BE49-F238E27FC236}">
                <a16:creationId xmlns:a16="http://schemas.microsoft.com/office/drawing/2014/main" id="{C956E8D5-B292-7301-0C70-C3B0934854D6}"/>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5897885" y="4113202"/>
            <a:ext cx="642063" cy="21550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4" descr="ArcelorMittal Dofasco is part of the world's leading steel and mining  company | ArcelorMittal">
            <a:extLst>
              <a:ext uri="{FF2B5EF4-FFF2-40B4-BE49-F238E27FC236}">
                <a16:creationId xmlns:a16="http://schemas.microsoft.com/office/drawing/2014/main" id="{528F93D7-8E00-4AA3-B03B-039DD6CB580A}"/>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9503998" y="4044926"/>
            <a:ext cx="689696" cy="40252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6" descr="NEC - CCS Presentation Systems">
            <a:extLst>
              <a:ext uri="{FF2B5EF4-FFF2-40B4-BE49-F238E27FC236}">
                <a16:creationId xmlns:a16="http://schemas.microsoft.com/office/drawing/2014/main" id="{30665F59-8D06-787B-7CC1-844B3A994402}"/>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179887" y="3786809"/>
            <a:ext cx="609012" cy="162607"/>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6">
            <a:extLst>
              <a:ext uri="{FF2B5EF4-FFF2-40B4-BE49-F238E27FC236}">
                <a16:creationId xmlns:a16="http://schemas.microsoft.com/office/drawing/2014/main" id="{276866C0-8BC8-9714-23F1-BE3B2C863A72}"/>
              </a:ext>
            </a:extLst>
          </p:cNvPr>
          <p:cNvPicPr>
            <a:picLocks noChangeAspect="1"/>
          </p:cNvPicPr>
          <p:nvPr/>
        </p:nvPicPr>
        <p:blipFill rotWithShape="1">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t="-22904" b="-22904"/>
          <a:stretch/>
        </p:blipFill>
        <p:spPr>
          <a:xfrm>
            <a:off x="8829815" y="4555357"/>
            <a:ext cx="693469" cy="198596"/>
          </a:xfrm>
          <a:prstGeom prst="rect">
            <a:avLst/>
          </a:prstGeom>
        </p:spPr>
      </p:pic>
      <p:pic>
        <p:nvPicPr>
          <p:cNvPr id="117" name="Picture 116" descr="A black and white logo&#10;&#10;Description automatically generated">
            <a:extLst>
              <a:ext uri="{FF2B5EF4-FFF2-40B4-BE49-F238E27FC236}">
                <a16:creationId xmlns:a16="http://schemas.microsoft.com/office/drawing/2014/main" id="{1799228A-9E16-B4AE-522D-FC7E21FB4A7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644008" y="4031425"/>
            <a:ext cx="951722" cy="339446"/>
          </a:xfrm>
          <a:prstGeom prst="rect">
            <a:avLst/>
          </a:prstGeom>
        </p:spPr>
      </p:pic>
      <p:pic>
        <p:nvPicPr>
          <p:cNvPr id="118" name="Picture 117" descr="A white text on a black background&#10;&#10;Description automatically generated">
            <a:extLst>
              <a:ext uri="{FF2B5EF4-FFF2-40B4-BE49-F238E27FC236}">
                <a16:creationId xmlns:a16="http://schemas.microsoft.com/office/drawing/2014/main" id="{11558324-7B01-FA25-F9F9-61A33ED4487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903488" y="4149177"/>
            <a:ext cx="1245023" cy="240972"/>
          </a:xfrm>
          <a:prstGeom prst="rect">
            <a:avLst/>
          </a:prstGeom>
        </p:spPr>
      </p:pic>
      <p:pic>
        <p:nvPicPr>
          <p:cNvPr id="119" name="Picture 118" descr="A white and black logo&#10;&#10;Description automatically generated">
            <a:extLst>
              <a:ext uri="{FF2B5EF4-FFF2-40B4-BE49-F238E27FC236}">
                <a16:creationId xmlns:a16="http://schemas.microsoft.com/office/drawing/2014/main" id="{93D5F531-6F19-4858-10FD-CB765D3E9F7E}"/>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100973" y="3759608"/>
            <a:ext cx="450530" cy="222262"/>
          </a:xfrm>
          <a:prstGeom prst="rect">
            <a:avLst/>
          </a:prstGeom>
        </p:spPr>
      </p:pic>
      <p:pic>
        <p:nvPicPr>
          <p:cNvPr id="120" name="Graphic 119">
            <a:extLst>
              <a:ext uri="{FF2B5EF4-FFF2-40B4-BE49-F238E27FC236}">
                <a16:creationId xmlns:a16="http://schemas.microsoft.com/office/drawing/2014/main" id="{7F4C660E-9B0C-EAB9-75B4-9E03528D597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39944" y="3753841"/>
            <a:ext cx="930235" cy="218024"/>
          </a:xfrm>
          <a:prstGeom prst="rect">
            <a:avLst/>
          </a:prstGeom>
        </p:spPr>
      </p:pic>
      <p:pic>
        <p:nvPicPr>
          <p:cNvPr id="121" name="Graphic 120">
            <a:extLst>
              <a:ext uri="{FF2B5EF4-FFF2-40B4-BE49-F238E27FC236}">
                <a16:creationId xmlns:a16="http://schemas.microsoft.com/office/drawing/2014/main" id="{E0FEB5F8-900D-AE4A-FC2E-55F4EA8A6A0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643492" y="4526017"/>
            <a:ext cx="1000592" cy="218796"/>
          </a:xfrm>
          <a:prstGeom prst="rect">
            <a:avLst/>
          </a:prstGeom>
        </p:spPr>
      </p:pic>
      <p:pic>
        <p:nvPicPr>
          <p:cNvPr id="122" name="Picture 121">
            <a:extLst>
              <a:ext uri="{FF2B5EF4-FFF2-40B4-BE49-F238E27FC236}">
                <a16:creationId xmlns:a16="http://schemas.microsoft.com/office/drawing/2014/main" id="{7EA132D9-7A0F-1E8B-374F-4253E1A6667A}"/>
              </a:ext>
            </a:extLst>
          </p:cNvPr>
          <p:cNvPicPr>
            <a:picLocks noChangeAspect="1"/>
          </p:cNvPicPr>
          <p:nvPr/>
        </p:nvPicPr>
        <p:blipFill>
          <a:blip r:embed="rId28"/>
          <a:stretch>
            <a:fillRect/>
          </a:stretch>
        </p:blipFill>
        <p:spPr>
          <a:xfrm>
            <a:off x="5739488" y="4391904"/>
            <a:ext cx="814832" cy="458343"/>
          </a:xfrm>
          <a:prstGeom prst="rect">
            <a:avLst/>
          </a:prstGeom>
        </p:spPr>
      </p:pic>
      <p:pic>
        <p:nvPicPr>
          <p:cNvPr id="123" name="Graphic 122">
            <a:extLst>
              <a:ext uri="{FF2B5EF4-FFF2-40B4-BE49-F238E27FC236}">
                <a16:creationId xmlns:a16="http://schemas.microsoft.com/office/drawing/2014/main" id="{F37BE492-9D99-3833-4235-9016081B858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514684" y="4500108"/>
            <a:ext cx="1256353" cy="294458"/>
          </a:xfrm>
          <a:prstGeom prst="rect">
            <a:avLst/>
          </a:prstGeom>
        </p:spPr>
      </p:pic>
      <p:sp>
        <p:nvSpPr>
          <p:cNvPr id="5" name="Rectangle 4">
            <a:extLst>
              <a:ext uri="{FF2B5EF4-FFF2-40B4-BE49-F238E27FC236}">
                <a16:creationId xmlns:a16="http://schemas.microsoft.com/office/drawing/2014/main" id="{07BDAD5C-8AB6-5C8C-2EF6-C0201CD48BCB}"/>
              </a:ext>
            </a:extLst>
          </p:cNvPr>
          <p:cNvSpPr/>
          <p:nvPr/>
        </p:nvSpPr>
        <p:spPr>
          <a:xfrm>
            <a:off x="403009" y="1282226"/>
            <a:ext cx="3764707" cy="4701287"/>
          </a:xfrm>
          <a:prstGeom prst="rect">
            <a:avLst/>
          </a:prstGeom>
        </p:spPr>
        <p:txBody>
          <a:bodyPr wrap="square" lIns="0" tIns="0" rIns="0" bIns="0" anchor="ctr">
            <a:spAutoFit/>
          </a:bodyPr>
          <a:lstStyle/>
          <a:p>
            <a:pPr marL="0" marR="0" lvl="4"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Open Sans"/>
                <a:ea typeface="Open Sans"/>
                <a:cs typeface="Open Sans"/>
              </a:rPr>
              <a:t>ESTABLISHED PRODUCT PORTFOLIO:</a:t>
            </a:r>
          </a:p>
          <a:p>
            <a:pPr marL="172720" marR="0" lvl="5" indent="-168275" algn="l" defTabSz="914400" rtl="0" eaLnBrk="1" fontAlgn="auto" latinLnBrk="0" hangingPunct="1">
              <a:lnSpc>
                <a:spcPct val="100000"/>
              </a:lnSpc>
              <a:spcBef>
                <a:spcPts val="0"/>
              </a:spcBef>
              <a:spcAft>
                <a:spcPts val="0"/>
              </a:spcAft>
              <a:buClr>
                <a:srgbClr val="F3782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World’s largest Quantum Computer</a:t>
            </a:r>
            <a:endParaRPr lang="en-US" sz="1200" b="0" i="0" u="none" strike="noStrike" kern="1200" cap="none" spc="0" normalizeH="0" baseline="0" noProof="0" dirty="0">
              <a:ln>
                <a:noFill/>
              </a:ln>
              <a:solidFill>
                <a:prstClr val="white"/>
              </a:solidFill>
              <a:effectLst/>
              <a:uLnTx/>
              <a:uFillTx/>
              <a:latin typeface="Open Sans"/>
              <a:ea typeface="Open Sans"/>
              <a:cs typeface="Open Sans"/>
            </a:endParaRPr>
          </a:p>
          <a:p>
            <a:pPr marL="172720" marR="0" lvl="5" indent="-168275" algn="l" defTabSz="914400" rtl="0" eaLnBrk="1" fontAlgn="auto" latinLnBrk="0" hangingPunct="1">
              <a:lnSpc>
                <a:spcPct val="100000"/>
              </a:lnSpc>
              <a:spcBef>
                <a:spcPts val="0"/>
              </a:spcBef>
              <a:spcAft>
                <a:spcPts val="0"/>
              </a:spcAft>
              <a:buClr>
                <a:srgbClr val="F3782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Accessible through production-grade cloud service</a:t>
            </a:r>
            <a:endParaRPr lang="en-US" sz="1200" b="0" i="0" u="none" strike="noStrike" kern="1200" cap="none" spc="0" normalizeH="0" baseline="0" noProof="0" dirty="0">
              <a:ln>
                <a:noFill/>
              </a:ln>
              <a:solidFill>
                <a:prstClr val="white"/>
              </a:solidFill>
              <a:effectLst/>
              <a:uLnTx/>
              <a:uFillTx/>
              <a:latin typeface="Open Sans"/>
              <a:ea typeface="Open Sans"/>
              <a:cs typeface="Open Sans"/>
            </a:endParaRPr>
          </a:p>
          <a:p>
            <a:pPr marL="172720" lvl="5" indent="-168275">
              <a:buClr>
                <a:srgbClr val="F37820"/>
              </a:buClr>
              <a:buFont typeface="Arial" panose="020B0604020202020204" pitchFamily="34" charset="0"/>
              <a:buChar char="•"/>
              <a:defRPr/>
            </a:pPr>
            <a:r>
              <a:rPr lang="en-US" sz="1200" dirty="0">
                <a:solidFill>
                  <a:prstClr val="white"/>
                </a:solidFill>
                <a:latin typeface="Open Sans"/>
                <a:ea typeface="Open Sans"/>
                <a:cs typeface="Open Sans"/>
              </a:rPr>
              <a:t>Quantum supremacy paper under peer review</a:t>
            </a:r>
          </a:p>
          <a:p>
            <a:pPr marL="0" marR="0" lvl="4" indent="0" algn="l" defTabSz="914400" rtl="0" eaLnBrk="1" fontAlgn="auto" latinLnBrk="0" hangingPunct="1">
              <a:lnSpc>
                <a:spcPct val="100000"/>
              </a:lnSpc>
              <a:spcBef>
                <a:spcPts val="0"/>
              </a:spcBef>
              <a:spcAft>
                <a:spcPts val="300"/>
              </a:spcAft>
              <a:buClr>
                <a:srgbClr val="F37820"/>
              </a:buClr>
              <a:buSzTx/>
              <a:buFontTx/>
              <a:buNone/>
              <a:tabLst/>
              <a:defRPr/>
            </a:pPr>
            <a:endParaRPr kumimoji="0" lang="en-US" sz="1000" b="0" i="0" u="none" strike="noStrike" kern="1200" cap="none" spc="0" normalizeH="0" baseline="0" noProof="0" dirty="0">
              <a:ln>
                <a:noFill/>
              </a:ln>
              <a:solidFill>
                <a:prstClr val="white"/>
              </a:solidFill>
              <a:effectLst/>
              <a:uLnTx/>
              <a:uFillTx/>
              <a:latin typeface="Open Sans"/>
              <a:ea typeface="Open Sans"/>
              <a:cs typeface="Open Sans"/>
            </a:endParaRPr>
          </a:p>
          <a:p>
            <a:pPr marL="0" lvl="4">
              <a:spcAft>
                <a:spcPts val="600"/>
              </a:spcAft>
              <a:buClr>
                <a:srgbClr val="F37820"/>
              </a:buClr>
              <a:defRPr/>
            </a:pPr>
            <a:r>
              <a:rPr kumimoji="0" lang="en-US" sz="1400" b="1" i="0" u="none" strike="noStrike" kern="1200" cap="none" spc="0" normalizeH="0" baseline="0" noProof="0" dirty="0">
                <a:ln>
                  <a:noFill/>
                </a:ln>
                <a:solidFill>
                  <a:schemeClr val="accent3"/>
                </a:solidFill>
                <a:effectLst/>
                <a:uLnTx/>
                <a:uFillTx/>
                <a:latin typeface="Open Sans"/>
                <a:ea typeface="Open Sans"/>
                <a:cs typeface="Open Sans"/>
              </a:rPr>
              <a:t>GROWING COMMERCIAL ADOPTION:</a:t>
            </a:r>
            <a:r>
              <a:rPr lang="en-US" sz="1400" b="1" dirty="0">
                <a:solidFill>
                  <a:schemeClr val="accent3"/>
                </a:solidFill>
                <a:latin typeface="Open Sans"/>
                <a:ea typeface="Open Sans"/>
                <a:cs typeface="Open Sans"/>
              </a:rPr>
              <a:t> </a:t>
            </a:r>
            <a:endParaRPr lang="en-US" sz="14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a:p>
            <a:pPr marL="171450" marR="0" lvl="4" indent="-171450" algn="l" defTabSz="914400" rtl="0" eaLnBrk="1" fontAlgn="auto" latinLnBrk="0" hangingPunct="1">
              <a:lnSpc>
                <a:spcPct val="100000"/>
              </a:lnSpc>
              <a:spcBef>
                <a:spcPts val="0"/>
              </a:spcBef>
              <a:buClr>
                <a:srgbClr val="F3782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1</a:t>
            </a:r>
            <a:r>
              <a:rPr kumimoji="0" lang="en-US" sz="1200" b="0" i="0" u="none" strike="noStrike" kern="1200" cap="none" spc="0" normalizeH="0" baseline="30000" noProof="0" dirty="0">
                <a:ln>
                  <a:noFill/>
                </a:ln>
                <a:solidFill>
                  <a:prstClr val="white"/>
                </a:solidFill>
                <a:effectLst/>
                <a:uLnTx/>
                <a:uFillTx/>
                <a:latin typeface="Open Sans"/>
                <a:ea typeface="Open Sans"/>
                <a:cs typeface="Open Sans"/>
              </a:rPr>
              <a:t>st</a:t>
            </a: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 commercial Quantum Computing company</a:t>
            </a:r>
            <a:endParaRPr lang="en-US" sz="1200" b="0" i="0" u="none" strike="noStrike" kern="1200" cap="none" spc="0" normalizeH="0" baseline="0" noProof="0" dirty="0">
              <a:ln>
                <a:noFill/>
              </a:ln>
              <a:solidFill>
                <a:prstClr val="white"/>
              </a:solidFill>
              <a:effectLst/>
              <a:uLnTx/>
              <a:uFillTx/>
              <a:latin typeface="Open Sans"/>
              <a:ea typeface="Open Sans"/>
              <a:cs typeface="Open Sans"/>
            </a:endParaRPr>
          </a:p>
          <a:p>
            <a:pPr marL="172720" marR="0" lvl="5" indent="-168275" algn="l" defTabSz="914400" rtl="0" eaLnBrk="1" fontAlgn="auto" latinLnBrk="0" hangingPunct="1">
              <a:lnSpc>
                <a:spcPct val="100000"/>
              </a:lnSpc>
              <a:spcBef>
                <a:spcPts val="0"/>
              </a:spcBef>
              <a:spcAft>
                <a:spcPts val="0"/>
              </a:spcAft>
              <a:buClr>
                <a:srgbClr val="F3782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30+ proven business use cases</a:t>
            </a:r>
            <a:endParaRPr lang="en-US" sz="1200" b="0" i="0" u="none" strike="noStrike" kern="1200" cap="none" spc="0" normalizeH="0" baseline="0" noProof="0" dirty="0">
              <a:ln>
                <a:noFill/>
              </a:ln>
              <a:solidFill>
                <a:prstClr val="white"/>
              </a:solidFill>
              <a:effectLst/>
              <a:uLnTx/>
              <a:uFillTx/>
              <a:latin typeface="Open Sans"/>
              <a:ea typeface="Open Sans"/>
              <a:cs typeface="Open Sans"/>
            </a:endParaRPr>
          </a:p>
          <a:p>
            <a:pPr marL="172720" marR="0" lvl="5" indent="-168275" algn="l" defTabSz="914400" rtl="0" eaLnBrk="1" fontAlgn="auto" latinLnBrk="0" hangingPunct="1">
              <a:lnSpc>
                <a:spcPct val="100000"/>
              </a:lnSpc>
              <a:spcBef>
                <a:spcPts val="0"/>
              </a:spcBef>
              <a:spcAft>
                <a:spcPts val="0"/>
              </a:spcAft>
              <a:buClr>
                <a:srgbClr val="F3782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Initial applications moving into production</a:t>
            </a:r>
            <a:endParaRPr lang="en-US" sz="1200" b="0" i="0" u="none" strike="noStrike" kern="1200" cap="none" spc="0" normalizeH="0" baseline="0" noProof="0" dirty="0">
              <a:ln>
                <a:noFill/>
              </a:ln>
              <a:solidFill>
                <a:prstClr val="white"/>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
                <a:srgbClr val="F37820"/>
              </a:buClr>
              <a:buSzTx/>
              <a:buFontTx/>
              <a:buNone/>
              <a:tabLst/>
              <a:defRPr/>
            </a:pPr>
            <a:endParaRPr kumimoji="0" lang="en-US" sz="1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lvl="4">
              <a:spcAft>
                <a:spcPts val="600"/>
              </a:spcAft>
              <a:buClr>
                <a:srgbClr val="F37820"/>
              </a:buClr>
              <a:defRPr/>
            </a:pPr>
            <a:r>
              <a:rPr kumimoji="0" lang="en-US" sz="1400" b="1" i="0" u="none" strike="noStrike" kern="1200" cap="none" spc="0" normalizeH="0" baseline="0" noProof="0" dirty="0">
                <a:ln>
                  <a:noFill/>
                </a:ln>
                <a:solidFill>
                  <a:schemeClr val="accent3"/>
                </a:solidFill>
                <a:effectLst/>
                <a:uLnTx/>
                <a:uFillTx/>
                <a:latin typeface="Open Sans"/>
                <a:ea typeface="Open Sans"/>
                <a:cs typeface="Open Sans"/>
              </a:rPr>
              <a:t>HIGH-VALUE CONSULTATIVE SERVICES:</a:t>
            </a:r>
            <a:r>
              <a:rPr lang="en-US" sz="1400" b="1" dirty="0">
                <a:solidFill>
                  <a:schemeClr val="accent3"/>
                </a:solidFill>
                <a:latin typeface="Open Sans"/>
                <a:ea typeface="Open Sans"/>
                <a:cs typeface="Open Sans"/>
              </a:rPr>
              <a:t> </a:t>
            </a:r>
            <a:endParaRPr lang="en-US" sz="14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2720" marR="0" lvl="5" indent="-168275" algn="l" defTabSz="914400" rtl="0" eaLnBrk="1" fontAlgn="auto" latinLnBrk="0" hangingPunct="1">
              <a:lnSpc>
                <a:spcPct val="100000"/>
              </a:lnSpc>
              <a:spcBef>
                <a:spcPts val="0"/>
              </a:spcBef>
              <a:spcAft>
                <a:spcPts val="0"/>
              </a:spcAft>
              <a:buClr>
                <a:srgbClr val="F3782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20+ successful POC engagements in 18 months</a:t>
            </a:r>
            <a:endParaRPr lang="en-US" sz="1200" b="0" i="0" u="none" strike="noStrike" kern="1200" cap="none" spc="0" normalizeH="0" baseline="0" noProof="0" dirty="0">
              <a:ln>
                <a:noFill/>
              </a:ln>
              <a:solidFill>
                <a:prstClr val="white"/>
              </a:solidFill>
              <a:effectLst/>
              <a:uLnTx/>
              <a:uFillTx/>
              <a:latin typeface="Open Sans"/>
              <a:ea typeface="Open Sans"/>
              <a:cs typeface="Open Sans"/>
            </a:endParaRPr>
          </a:p>
          <a:p>
            <a:pPr marL="172720" marR="0" lvl="5" indent="-168275" algn="l" defTabSz="914400" rtl="0" eaLnBrk="1" fontAlgn="auto" latinLnBrk="0" hangingPunct="1">
              <a:lnSpc>
                <a:spcPct val="100000"/>
              </a:lnSpc>
              <a:spcBef>
                <a:spcPts val="0"/>
              </a:spcBef>
              <a:spcAft>
                <a:spcPts val="0"/>
              </a:spcAft>
              <a:buClr>
                <a:srgbClr val="F3782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Open Sans"/>
                <a:ea typeface="Open Sans"/>
                <a:cs typeface="Open Sans"/>
              </a:rPr>
              <a:t>Advisory services to aid in production deployment</a:t>
            </a:r>
            <a:endParaRPr lang="en-US" sz="1200" b="0" i="0" u="none" strike="noStrike" kern="1200" cap="none" spc="0" normalizeH="0" baseline="0" noProof="0" dirty="0">
              <a:ln>
                <a:noFill/>
              </a:ln>
              <a:solidFill>
                <a:prstClr val="white"/>
              </a:solidFill>
              <a:effectLst/>
              <a:uLnTx/>
              <a:uFillTx/>
              <a:latin typeface="Open Sans"/>
              <a:ea typeface="Open Sans"/>
              <a:cs typeface="Open Sans"/>
            </a:endParaRPr>
          </a:p>
          <a:p>
            <a:pPr marL="117475" marR="0" lvl="5" indent="-112395" algn="l" defTabSz="914400" rtl="0" eaLnBrk="1" fontAlgn="auto" latinLnBrk="0" hangingPunct="1">
              <a:lnSpc>
                <a:spcPct val="100000"/>
              </a:lnSpc>
              <a:spcBef>
                <a:spcPts val="0"/>
              </a:spcBef>
              <a:spcAft>
                <a:spcPts val="600"/>
              </a:spcAft>
              <a:buClrTx/>
              <a:buSzTx/>
              <a:buFontTx/>
              <a:buNone/>
              <a:tabLst/>
              <a:defRPr/>
            </a:pPr>
            <a:endParaRPr kumimoji="0" lang="en-US" sz="1000" b="1" i="0" u="none" strike="noStrike" kern="1200" cap="none" spc="0" normalizeH="0" baseline="0" noProof="0" dirty="0">
              <a:ln>
                <a:noFill/>
              </a:ln>
              <a:solidFill>
                <a:srgbClr val="FF7006"/>
              </a:solidFill>
              <a:effectLst/>
              <a:uLnTx/>
              <a:uFillTx/>
              <a:latin typeface="Open Sans"/>
              <a:ea typeface="Open Sans"/>
              <a:cs typeface="Open Sans"/>
            </a:endParaRPr>
          </a:p>
          <a:p>
            <a:pPr marL="117475" marR="0" lvl="5" indent="-11239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7006"/>
                </a:solidFill>
                <a:effectLst/>
                <a:uLnTx/>
                <a:uFillTx/>
                <a:latin typeface="Open Sans"/>
                <a:ea typeface="Open Sans"/>
                <a:cs typeface="Open Sans"/>
              </a:rPr>
              <a:t>INDUSTRY PERSPECTIVE:</a:t>
            </a:r>
            <a:endParaRPr lang="en-US" sz="1200" b="1" i="0" u="none" strike="noStrike" kern="100" cap="none" spc="0" normalizeH="0" baseline="0" noProof="0" dirty="0">
              <a:ln>
                <a:noFill/>
              </a:ln>
              <a:solidFill>
                <a:srgbClr val="FF7006"/>
              </a:solidFill>
              <a:effectLst/>
              <a:uLnTx/>
              <a:uFillTx/>
              <a:latin typeface="Open Sans"/>
              <a:ea typeface="Open Sans"/>
              <a:cs typeface="Open Sans"/>
            </a:endParaRPr>
          </a:p>
          <a:p>
            <a:pPr marL="0" marR="0">
              <a:spcBef>
                <a:spcPts val="0"/>
              </a:spcBef>
              <a:spcAft>
                <a:spcPts val="800"/>
              </a:spcAft>
            </a:pPr>
            <a:r>
              <a:rPr lang="en-US" sz="1200"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a:t>
            </a:r>
            <a:r>
              <a:rPr lang="en-US" sz="1200" dirty="0">
                <a:solidFill>
                  <a:prstClr val="white"/>
                </a:solidFill>
                <a:latin typeface="Open Sans"/>
                <a:ea typeface="Open Sans"/>
                <a:cs typeface="Open Sans"/>
              </a:rPr>
              <a:t>We believe that today’s quantum technology can play a key role in ensuring optimal and efficient construction and operation of buildings and are eager to use D-Wave’s quantum solutions in support of that effort.” </a:t>
            </a:r>
            <a:br>
              <a:rPr lang="en-US" sz="1200" dirty="0">
                <a:solidFill>
                  <a:prstClr val="white"/>
                </a:solidFill>
                <a:latin typeface="Open Sans"/>
                <a:ea typeface="Open Sans"/>
                <a:cs typeface="Open Sans"/>
              </a:rPr>
            </a:br>
            <a:br>
              <a:rPr lang="en-US" sz="1200" dirty="0">
                <a:solidFill>
                  <a:prstClr val="white"/>
                </a:solidFill>
                <a:latin typeface="Open Sans"/>
                <a:ea typeface="Open Sans"/>
                <a:cs typeface="Open Sans"/>
              </a:rPr>
            </a:br>
            <a:r>
              <a:rPr lang="en-US" sz="1200" i="1" dirty="0">
                <a:solidFill>
                  <a:prstClr val="white"/>
                </a:solidFill>
                <a:latin typeface="Open Sans"/>
                <a:ea typeface="Open Sans"/>
                <a:cs typeface="Open Sans"/>
              </a:rPr>
              <a:t>—Dr. Reinhard Schlemmer, Member of the Board of VINCI Energies</a:t>
            </a:r>
          </a:p>
        </p:txBody>
      </p:sp>
      <p:sp>
        <p:nvSpPr>
          <p:cNvPr id="6" name="Rectangle 5">
            <a:extLst>
              <a:ext uri="{FF2B5EF4-FFF2-40B4-BE49-F238E27FC236}">
                <a16:creationId xmlns:a16="http://schemas.microsoft.com/office/drawing/2014/main" id="{57BBB269-4EA6-77FA-39AF-24C78A2C6BD5}"/>
              </a:ext>
            </a:extLst>
          </p:cNvPr>
          <p:cNvSpPr/>
          <p:nvPr/>
        </p:nvSpPr>
        <p:spPr>
          <a:xfrm>
            <a:off x="4469245" y="5513482"/>
            <a:ext cx="1877440" cy="656314"/>
          </a:xfrm>
          <a:prstGeom prst="rect">
            <a:avLst/>
          </a:prstGeom>
        </p:spPr>
        <p:txBody>
          <a:bodyPr wrap="square" lIns="0" tIns="0" rIns="0" bIns="0"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Open Sans Semibold"/>
                <a:ea typeface="Open Sans Semibold"/>
                <a:cs typeface="Open Sans Semibold"/>
              </a:rPr>
              <a:t>3</a:t>
            </a:r>
            <a:r>
              <a:rPr kumimoji="0" lang="en-GB" sz="1200" b="1" i="0" u="none" strike="noStrike" kern="1200" cap="none" spc="0" normalizeH="0" baseline="30000" noProof="0" dirty="0">
                <a:ln>
                  <a:noFill/>
                </a:ln>
                <a:solidFill>
                  <a:srgbClr val="FFFFFF"/>
                </a:solidFill>
                <a:effectLst/>
                <a:uLnTx/>
                <a:uFillTx/>
                <a:latin typeface="Open Sans Semibold"/>
                <a:ea typeface="Open Sans Semibold"/>
                <a:cs typeface="Open Sans Semibold"/>
              </a:rPr>
              <a:t>rd</a:t>
            </a:r>
            <a:r>
              <a:rPr kumimoji="0" lang="en-GB" sz="1200" b="1" i="0" u="none" strike="noStrike" kern="1200" cap="none" spc="0" normalizeH="0" baseline="0" noProof="0" dirty="0">
                <a:ln>
                  <a:noFill/>
                </a:ln>
                <a:solidFill>
                  <a:srgbClr val="FFFFFF"/>
                </a:solidFill>
                <a:effectLst/>
                <a:uLnTx/>
                <a:uFillTx/>
                <a:latin typeface="Open Sans Semibold"/>
                <a:ea typeface="Open Sans Semibold"/>
                <a:cs typeface="Open Sans Semibold"/>
              </a:rPr>
              <a:t> largest</a:t>
            </a:r>
            <a:r>
              <a:rPr kumimoji="0" lang="en-GB" sz="1200" b="1" i="0" u="none" strike="noStrike" kern="1200" cap="none" spc="0" normalizeH="0" baseline="0" noProof="0" dirty="0">
                <a:ln>
                  <a:noFill/>
                </a:ln>
                <a:solidFill>
                  <a:srgbClr val="FF0000"/>
                </a:solidFill>
                <a:effectLst/>
                <a:uLnTx/>
                <a:uFillTx/>
                <a:latin typeface="Open Sans Semibold"/>
                <a:ea typeface="Open Sans Semibold"/>
                <a:cs typeface="Open Sans Semibold"/>
              </a:rPr>
              <a:t> </a:t>
            </a:r>
            <a:r>
              <a:rPr kumimoji="0" lang="en-GB" sz="1200" b="1" i="0" u="none" strike="noStrike" kern="1200" cap="none" spc="0" normalizeH="0" baseline="0" noProof="0" dirty="0">
                <a:ln>
                  <a:noFill/>
                </a:ln>
                <a:solidFill>
                  <a:srgbClr val="FFFFFF"/>
                </a:solidFill>
                <a:effectLst/>
                <a:uLnTx/>
                <a:uFillTx/>
                <a:latin typeface="Open Sans Semibold"/>
                <a:ea typeface="Open Sans Semibold"/>
                <a:cs typeface="Open Sans Semibold"/>
              </a:rPr>
              <a:t>quantum patent portfolio globally </a:t>
            </a:r>
            <a:br>
              <a:rPr kumimoji="0" lang="en-GB" sz="1200" b="1" i="0" u="none" strike="noStrike" kern="1200" cap="none" spc="0" normalizeH="0" baseline="0" noProof="0" dirty="0">
                <a:ln>
                  <a:noFill/>
                </a:ln>
                <a:solidFill>
                  <a:prstClr val="black"/>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br>
            <a:endParaRPr kumimoji="0" lang="en-US" sz="1200" b="1" i="0"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C401E4A6-8BE2-454A-B082-45DA082A4CFF}"/>
              </a:ext>
            </a:extLst>
          </p:cNvPr>
          <p:cNvSpPr txBox="1"/>
          <p:nvPr/>
        </p:nvSpPr>
        <p:spPr>
          <a:xfrm>
            <a:off x="5326295" y="6003756"/>
            <a:ext cx="1077267" cy="107722"/>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dirty="0">
                <a:ln>
                  <a:noFill/>
                </a:ln>
                <a:solidFill>
                  <a:srgbClr val="FFFFFF"/>
                </a:solidFill>
                <a:effectLst/>
                <a:uLnTx/>
                <a:uFillTx/>
                <a:latin typeface="Open Sans Semibold"/>
                <a:ea typeface="Open Sans Semibold"/>
                <a:cs typeface="Open Sans Semibold"/>
              </a:rPr>
              <a:t>(Source: </a:t>
            </a:r>
            <a:r>
              <a:rPr kumimoji="0" lang="en-GB" sz="700" b="0" i="1" u="none" strike="noStrike" kern="1200" cap="none" spc="0" normalizeH="0" baseline="0" noProof="0" dirty="0" err="1">
                <a:ln>
                  <a:noFill/>
                </a:ln>
                <a:solidFill>
                  <a:srgbClr val="FFFFFF"/>
                </a:solidFill>
                <a:effectLst/>
                <a:uLnTx/>
                <a:uFillTx/>
                <a:latin typeface="Open Sans Semibold"/>
                <a:ea typeface="Open Sans Semibold"/>
                <a:cs typeface="Open Sans Semibold"/>
              </a:rPr>
              <a:t>GlobalData</a:t>
            </a:r>
            <a:r>
              <a:rPr kumimoji="0" lang="en-GB" sz="700" b="0" i="1" u="none" strike="noStrike" kern="1200" cap="none" spc="0" normalizeH="0" baseline="0" noProof="0" dirty="0">
                <a:ln>
                  <a:noFill/>
                </a:ln>
                <a:solidFill>
                  <a:srgbClr val="FFFFFF"/>
                </a:solidFill>
                <a:effectLst/>
                <a:uLnTx/>
                <a:uFillTx/>
                <a:latin typeface="Open Sans Semibold"/>
                <a:ea typeface="Open Sans Semibold"/>
                <a:cs typeface="Open Sans Semibold"/>
              </a:rPr>
              <a:t>)</a:t>
            </a:r>
            <a:endParaRPr kumimoji="0" lang="en-US" sz="700" b="0" i="1" u="none" strike="noStrike" kern="1200" cap="none" spc="0" normalizeH="0" baseline="0" noProof="0" dirty="0">
              <a:ln>
                <a:noFill/>
              </a:ln>
              <a:solidFill>
                <a:prstClr val="black"/>
              </a:solidFill>
              <a:effectLst/>
              <a:uLnTx/>
              <a:uFillTx/>
              <a:latin typeface="Open Sans Semibold"/>
              <a:ea typeface="Open Sans Semibold"/>
              <a:cs typeface="Open Sans Semibold"/>
            </a:endParaRPr>
          </a:p>
        </p:txBody>
      </p:sp>
    </p:spTree>
    <p:custDataLst>
      <p:tags r:id="rId1"/>
    </p:custDataLst>
    <p:extLst>
      <p:ext uri="{BB962C8B-B14F-4D97-AF65-F5344CB8AC3E}">
        <p14:creationId xmlns:p14="http://schemas.microsoft.com/office/powerpoint/2010/main" val="1771897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2D5D3D9E-BE8F-3E1A-72B8-D38672A9BADE}"/>
              </a:ext>
            </a:extLst>
          </p:cNvPr>
          <p:cNvSpPr/>
          <p:nvPr/>
        </p:nvSpPr>
        <p:spPr>
          <a:xfrm rot="374110">
            <a:off x="520339" y="-1612699"/>
            <a:ext cx="13705971" cy="7612489"/>
          </a:xfrm>
          <a:prstGeom prst="ellipse">
            <a:avLst/>
          </a:prstGeom>
          <a: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a:blipFill>
          <a:ln>
            <a:solidFill>
              <a:schemeClr val="accent2">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7">
            <a:extLst>
              <a:ext uri="{FF2B5EF4-FFF2-40B4-BE49-F238E27FC236}">
                <a16:creationId xmlns:a16="http://schemas.microsoft.com/office/drawing/2014/main" id="{C8201B5A-0CF2-663D-CC1B-621E168DC16F}"/>
              </a:ext>
            </a:extLst>
          </p:cNvPr>
          <p:cNvSpPr/>
          <p:nvPr/>
        </p:nvSpPr>
        <p:spPr>
          <a:xfrm rot="5400000">
            <a:off x="2666999" y="-2667001"/>
            <a:ext cx="6858000" cy="12192003"/>
          </a:xfrm>
          <a:prstGeom prst="roundRect">
            <a:avLst>
              <a:gd name="adj" fmla="val 0"/>
            </a:avLst>
          </a:prstGeom>
          <a:gradFill flip="none" rotWithShape="1">
            <a:gsLst>
              <a:gs pos="29000">
                <a:schemeClr val="tx1"/>
              </a:gs>
              <a:gs pos="97000">
                <a:schemeClr val="tx1">
                  <a:alpha val="0"/>
                </a:schemeClr>
              </a:gs>
            </a:gsLst>
            <a:lin ang="1800000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4" name="Picture 53" descr="A screenshot of a computer&#10;&#10;Description automatically generated with medium confidence">
            <a:extLst>
              <a:ext uri="{FF2B5EF4-FFF2-40B4-BE49-F238E27FC236}">
                <a16:creationId xmlns:a16="http://schemas.microsoft.com/office/drawing/2014/main" id="{BF086C4E-08F0-33F0-7F7A-0072BEECD6DA}"/>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0" y="3554445"/>
            <a:ext cx="12192001" cy="3303555"/>
          </a:xfrm>
          <a:prstGeom prst="rect">
            <a:avLst/>
          </a:prstGeom>
        </p:spPr>
      </p:pic>
      <p:sp>
        <p:nvSpPr>
          <p:cNvPr id="2" name="Title 1">
            <a:extLst>
              <a:ext uri="{FF2B5EF4-FFF2-40B4-BE49-F238E27FC236}">
                <a16:creationId xmlns:a16="http://schemas.microsoft.com/office/drawing/2014/main" id="{22D40CDF-A994-E13E-600A-5639C440B841}"/>
              </a:ext>
            </a:extLst>
          </p:cNvPr>
          <p:cNvSpPr>
            <a:spLocks noGrp="1"/>
          </p:cNvSpPr>
          <p:nvPr>
            <p:ph type="title"/>
          </p:nvPr>
        </p:nvSpPr>
        <p:spPr>
          <a:xfrm>
            <a:off x="609600" y="126957"/>
            <a:ext cx="10392607" cy="775597"/>
          </a:xfrm>
          <a:prstGeom prst="rect">
            <a:avLst/>
          </a:prstGeom>
        </p:spPr>
        <p:txBody>
          <a:bodyPr/>
          <a:lstStyle/>
          <a:p>
            <a:r>
              <a:rPr lang="en-US" sz="2800" b="1" spc="0" dirty="0">
                <a:solidFill>
                  <a:schemeClr val="bg1"/>
                </a:solidFill>
              </a:rPr>
              <a:t>COMPLETED CALIBRATION OF 4400+ QUBIT</a:t>
            </a:r>
            <a:br>
              <a:rPr lang="en-US" sz="2800" b="1" spc="0" dirty="0">
                <a:solidFill>
                  <a:schemeClr val="bg1"/>
                </a:solidFill>
              </a:rPr>
            </a:br>
            <a:r>
              <a:rPr lang="en-US" sz="2800" b="1" spc="0" dirty="0">
                <a:solidFill>
                  <a:schemeClr val="bg1"/>
                </a:solidFill>
              </a:rPr>
              <a:t>ADVANTAGE2™ PROTOTYPE</a:t>
            </a:r>
          </a:p>
        </p:txBody>
      </p:sp>
      <p:sp>
        <p:nvSpPr>
          <p:cNvPr id="6" name="TextBox 5">
            <a:extLst>
              <a:ext uri="{FF2B5EF4-FFF2-40B4-BE49-F238E27FC236}">
                <a16:creationId xmlns:a16="http://schemas.microsoft.com/office/drawing/2014/main" id="{564C6CFE-F957-418F-141C-11C968819931}"/>
              </a:ext>
            </a:extLst>
          </p:cNvPr>
          <p:cNvSpPr txBox="1"/>
          <p:nvPr/>
        </p:nvSpPr>
        <p:spPr>
          <a:xfrm>
            <a:off x="516533" y="1483000"/>
            <a:ext cx="9169334" cy="1231106"/>
          </a:xfrm>
          <a:prstGeom prst="rect">
            <a:avLst/>
          </a:prstGeom>
          <a:noFill/>
        </p:spPr>
        <p:txBody>
          <a:bodyPr wrap="square">
            <a:spAutoFit/>
          </a:bodyPr>
          <a:lstStyle/>
          <a:p>
            <a:pPr>
              <a:spcBef>
                <a:spcPts val="1200"/>
              </a:spcBef>
            </a:pPr>
            <a:r>
              <a:rPr lang="en-US" sz="1600">
                <a:solidFill>
                  <a:schemeClr val="bg1"/>
                </a:solidFill>
              </a:rPr>
              <a:t>Completion of </a:t>
            </a:r>
            <a:r>
              <a:rPr lang="en-US" sz="1600" b="1">
                <a:solidFill>
                  <a:schemeClr val="accent3"/>
                </a:solidFill>
              </a:rPr>
              <a:t>calibrating a 4400+ qubit Advantage2 processor</a:t>
            </a:r>
            <a:r>
              <a:rPr lang="en-US" sz="1600" b="1">
                <a:solidFill>
                  <a:schemeClr val="bg1"/>
                </a:solidFill>
              </a:rPr>
              <a:t> </a:t>
            </a:r>
            <a:r>
              <a:rPr lang="en-US" sz="1600">
                <a:solidFill>
                  <a:schemeClr val="bg1"/>
                </a:solidFill>
              </a:rPr>
              <a:t>as a key part of ongoing development of sixth-generation annealing quantum computer</a:t>
            </a:r>
          </a:p>
          <a:p>
            <a:pPr>
              <a:spcBef>
                <a:spcPts val="1200"/>
              </a:spcBef>
            </a:pPr>
            <a:r>
              <a:rPr lang="en-US" sz="1600">
                <a:solidFill>
                  <a:schemeClr val="bg1"/>
                </a:solidFill>
              </a:rPr>
              <a:t>This comes on the heels of launching the 1,200+ qubit Advantage2 prototype and making it accessible in D-Wave’s Leap</a:t>
            </a:r>
            <a:r>
              <a:rPr lang="en-US" sz="1600" b="1" spc="0">
                <a:solidFill>
                  <a:schemeClr val="bg1"/>
                </a:solidFill>
              </a:rPr>
              <a:t>™</a:t>
            </a:r>
            <a:r>
              <a:rPr lang="en-US" sz="1600">
                <a:solidFill>
                  <a:schemeClr val="bg1"/>
                </a:solidFill>
              </a:rPr>
              <a:t> quantum cloud service earlier this year</a:t>
            </a:r>
          </a:p>
        </p:txBody>
      </p:sp>
      <p:grpSp>
        <p:nvGrpSpPr>
          <p:cNvPr id="55" name="Group 54">
            <a:extLst>
              <a:ext uri="{FF2B5EF4-FFF2-40B4-BE49-F238E27FC236}">
                <a16:creationId xmlns:a16="http://schemas.microsoft.com/office/drawing/2014/main" id="{1FDC0616-2450-3F81-CB85-0F10136E12EC}"/>
              </a:ext>
            </a:extLst>
          </p:cNvPr>
          <p:cNvGrpSpPr/>
          <p:nvPr/>
        </p:nvGrpSpPr>
        <p:grpSpPr>
          <a:xfrm>
            <a:off x="515923" y="3078652"/>
            <a:ext cx="8124738" cy="2222405"/>
            <a:chOff x="515923" y="3078652"/>
            <a:chExt cx="8124738" cy="2222405"/>
          </a:xfrm>
        </p:grpSpPr>
        <p:grpSp>
          <p:nvGrpSpPr>
            <p:cNvPr id="32" name="Group 31">
              <a:extLst>
                <a:ext uri="{FF2B5EF4-FFF2-40B4-BE49-F238E27FC236}">
                  <a16:creationId xmlns:a16="http://schemas.microsoft.com/office/drawing/2014/main" id="{EDA5726B-5EB4-0703-E697-B64BF26D3D60}"/>
                </a:ext>
              </a:extLst>
            </p:cNvPr>
            <p:cNvGrpSpPr/>
            <p:nvPr/>
          </p:nvGrpSpPr>
          <p:grpSpPr>
            <a:xfrm>
              <a:off x="815193" y="3573549"/>
              <a:ext cx="6897862" cy="1727508"/>
              <a:chOff x="815193" y="4211112"/>
              <a:chExt cx="6897862" cy="1727508"/>
            </a:xfrm>
          </p:grpSpPr>
          <p:grpSp>
            <p:nvGrpSpPr>
              <p:cNvPr id="28" name="Group 27">
                <a:extLst>
                  <a:ext uri="{FF2B5EF4-FFF2-40B4-BE49-F238E27FC236}">
                    <a16:creationId xmlns:a16="http://schemas.microsoft.com/office/drawing/2014/main" id="{DF913801-CCF0-4F0D-FB8F-9B461B02A050}"/>
                  </a:ext>
                </a:extLst>
              </p:cNvPr>
              <p:cNvGrpSpPr/>
              <p:nvPr/>
            </p:nvGrpSpPr>
            <p:grpSpPr>
              <a:xfrm>
                <a:off x="815193" y="4211112"/>
                <a:ext cx="4906406" cy="415153"/>
                <a:chOff x="815193" y="3548381"/>
                <a:chExt cx="4906406" cy="415153"/>
              </a:xfrm>
            </p:grpSpPr>
            <p:sp>
              <p:nvSpPr>
                <p:cNvPr id="8" name="Text Placeholder 1">
                  <a:extLst>
                    <a:ext uri="{FF2B5EF4-FFF2-40B4-BE49-F238E27FC236}">
                      <a16:creationId xmlns:a16="http://schemas.microsoft.com/office/drawing/2014/main" id="{4026B26E-A8CA-C3D8-1108-53FACFA10459}"/>
                    </a:ext>
                  </a:extLst>
                </p:cNvPr>
                <p:cNvSpPr txBox="1">
                  <a:spLocks/>
                </p:cNvSpPr>
                <p:nvPr/>
              </p:nvSpPr>
              <p:spPr>
                <a:xfrm>
                  <a:off x="1154964" y="3548381"/>
                  <a:ext cx="4566635" cy="41515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228600" algn="l" rtl="0">
                    <a:lnSpc>
                      <a:spcPct val="100000"/>
                    </a:lnSpc>
                    <a:spcBef>
                      <a:spcPts val="0"/>
                    </a:spcBef>
                    <a:spcAft>
                      <a:spcPts val="0"/>
                    </a:spcAft>
                    <a:buClr>
                      <a:schemeClr val="accent3"/>
                    </a:buClr>
                    <a:buSzPts val="1200"/>
                    <a:buFont typeface="Arial"/>
                    <a:buNone/>
                    <a:defRPr sz="1200" b="1" i="0" u="none" strike="noStrike" cap="none">
                      <a:solidFill>
                        <a:schemeClr val="accent3"/>
                      </a:solidFill>
                      <a:latin typeface="Open Sans"/>
                      <a:ea typeface="Open Sans"/>
                      <a:cs typeface="Open Sans"/>
                      <a:sym typeface="Open Sans"/>
                    </a:defRPr>
                  </a:lvl1pPr>
                  <a:lvl2pPr marL="914400" marR="0" lvl="1" indent="-228600" algn="l" rtl="0">
                    <a:lnSpc>
                      <a:spcPct val="100000"/>
                    </a:lnSpc>
                    <a:spcBef>
                      <a:spcPts val="400"/>
                    </a:spcBef>
                    <a:spcAft>
                      <a:spcPts val="0"/>
                    </a:spcAft>
                    <a:buClr>
                      <a:schemeClr val="accent3"/>
                    </a:buClr>
                    <a:buSzPts val="900"/>
                    <a:buFont typeface="Arial"/>
                    <a:buNone/>
                    <a:defRPr sz="900" b="1" i="0" u="none" strike="noStrike" cap="none">
                      <a:solidFill>
                        <a:schemeClr val="lt1"/>
                      </a:solidFill>
                      <a:latin typeface="Open Sans"/>
                      <a:ea typeface="Open Sans"/>
                      <a:cs typeface="Open Sans"/>
                      <a:sym typeface="Open Sans"/>
                    </a:defRPr>
                  </a:lvl2pPr>
                  <a:lvl3pPr marL="1371600" marR="0" lvl="2" indent="-228600" algn="l" rtl="0">
                    <a:lnSpc>
                      <a:spcPct val="100000"/>
                    </a:lnSpc>
                    <a:spcBef>
                      <a:spcPts val="400"/>
                    </a:spcBef>
                    <a:spcAft>
                      <a:spcPts val="0"/>
                    </a:spcAft>
                    <a:buClr>
                      <a:schemeClr val="accent3"/>
                    </a:buClr>
                    <a:buSzPts val="900"/>
                    <a:buFont typeface="Arial"/>
                    <a:buNone/>
                    <a:defRPr sz="900" b="1" i="0" u="none" strike="noStrike" cap="none">
                      <a:solidFill>
                        <a:schemeClr val="lt1"/>
                      </a:solidFill>
                      <a:latin typeface="Open Sans"/>
                      <a:ea typeface="Open Sans"/>
                      <a:cs typeface="Open Sans"/>
                      <a:sym typeface="Open Sans"/>
                    </a:defRPr>
                  </a:lvl3pPr>
                  <a:lvl4pPr marL="1828800" marR="0" lvl="3" indent="-228600" algn="l" rtl="0">
                    <a:lnSpc>
                      <a:spcPct val="100000"/>
                    </a:lnSpc>
                    <a:spcBef>
                      <a:spcPts val="400"/>
                    </a:spcBef>
                    <a:spcAft>
                      <a:spcPts val="0"/>
                    </a:spcAft>
                    <a:buClr>
                      <a:schemeClr val="accent3"/>
                    </a:buClr>
                    <a:buSzPts val="900"/>
                    <a:buFont typeface="Arial"/>
                    <a:buNone/>
                    <a:defRPr sz="900" b="0" i="0" u="none" strike="noStrike" cap="none">
                      <a:solidFill>
                        <a:schemeClr val="lt1"/>
                      </a:solidFill>
                      <a:latin typeface="Open Sans"/>
                      <a:ea typeface="Open Sans"/>
                      <a:cs typeface="Open Sans"/>
                      <a:sym typeface="Open Sans"/>
                    </a:defRPr>
                  </a:lvl4pPr>
                  <a:lvl5pPr marL="2286000" marR="0" lvl="4" indent="-228600" algn="l" rtl="0">
                    <a:lnSpc>
                      <a:spcPct val="100000"/>
                    </a:lnSpc>
                    <a:spcBef>
                      <a:spcPts val="400"/>
                    </a:spcBef>
                    <a:spcAft>
                      <a:spcPts val="0"/>
                    </a:spcAft>
                    <a:buClr>
                      <a:schemeClr val="accent3"/>
                    </a:buClr>
                    <a:buSzPts val="900"/>
                    <a:buFont typeface="Arial"/>
                    <a:buNone/>
                    <a:defRPr sz="900" b="0" i="0" u="none" strike="noStrike" cap="none">
                      <a:solidFill>
                        <a:schemeClr val="lt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r>
                    <a:rPr lang="en-US" sz="1600"/>
                    <a:t>GREATER COHERENCE</a:t>
                  </a:r>
                </a:p>
                <a:p>
                  <a:r>
                    <a:rPr lang="en-US" sz="1600" b="0" kern="1200">
                      <a:solidFill>
                        <a:prstClr val="white"/>
                      </a:solidFill>
                      <a:latin typeface="Open Sans" panose="020B0606030504020204" pitchFamily="34" charset="0"/>
                      <a:ea typeface="Open Sans" panose="020B0606030504020204" pitchFamily="34" charset="0"/>
                      <a:cs typeface="Open Sans" panose="020B0606030504020204" pitchFamily="34" charset="0"/>
                    </a:rPr>
                    <a:t>Doubled to drive faster time-to-solution</a:t>
                  </a:r>
                </a:p>
                <a:p>
                  <a:endParaRPr lang="en-US" sz="1600"/>
                </a:p>
              </p:txBody>
            </p:sp>
            <p:sp>
              <p:nvSpPr>
                <p:cNvPr id="3" name="Oval 2">
                  <a:extLst>
                    <a:ext uri="{FF2B5EF4-FFF2-40B4-BE49-F238E27FC236}">
                      <a16:creationId xmlns:a16="http://schemas.microsoft.com/office/drawing/2014/main" id="{06F18EE8-382B-3264-B9BF-8A1CD98AB082}"/>
                    </a:ext>
                  </a:extLst>
                </p:cNvPr>
                <p:cNvSpPr/>
                <p:nvPr/>
              </p:nvSpPr>
              <p:spPr>
                <a:xfrm>
                  <a:off x="815193" y="3561834"/>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27" name="Group 26">
                <a:extLst>
                  <a:ext uri="{FF2B5EF4-FFF2-40B4-BE49-F238E27FC236}">
                    <a16:creationId xmlns:a16="http://schemas.microsoft.com/office/drawing/2014/main" id="{7173D815-2411-1252-71C3-ADFA5A56392E}"/>
                  </a:ext>
                </a:extLst>
              </p:cNvPr>
              <p:cNvGrpSpPr/>
              <p:nvPr/>
            </p:nvGrpSpPr>
            <p:grpSpPr>
              <a:xfrm>
                <a:off x="815193" y="4844043"/>
                <a:ext cx="6897862" cy="405715"/>
                <a:chOff x="815193" y="4281980"/>
                <a:chExt cx="6897862" cy="405715"/>
              </a:xfrm>
            </p:grpSpPr>
            <p:sp>
              <p:nvSpPr>
                <p:cNvPr id="10" name="Text Placeholder 1">
                  <a:extLst>
                    <a:ext uri="{FF2B5EF4-FFF2-40B4-BE49-F238E27FC236}">
                      <a16:creationId xmlns:a16="http://schemas.microsoft.com/office/drawing/2014/main" id="{F46DBB02-EE46-1415-9C5A-662D9412B238}"/>
                    </a:ext>
                  </a:extLst>
                </p:cNvPr>
                <p:cNvSpPr txBox="1">
                  <a:spLocks/>
                </p:cNvSpPr>
                <p:nvPr/>
              </p:nvSpPr>
              <p:spPr>
                <a:xfrm>
                  <a:off x="1154964" y="4281980"/>
                  <a:ext cx="6558091" cy="4057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228600" algn="l" rtl="0">
                    <a:lnSpc>
                      <a:spcPct val="100000"/>
                    </a:lnSpc>
                    <a:spcBef>
                      <a:spcPts val="0"/>
                    </a:spcBef>
                    <a:spcAft>
                      <a:spcPts val="0"/>
                    </a:spcAft>
                    <a:buClr>
                      <a:schemeClr val="accent3"/>
                    </a:buClr>
                    <a:buSzPts val="1200"/>
                    <a:buFont typeface="Arial"/>
                    <a:buNone/>
                    <a:defRPr sz="1200" b="1" i="0" u="none" strike="noStrike" cap="none">
                      <a:solidFill>
                        <a:schemeClr val="accent3"/>
                      </a:solidFill>
                      <a:latin typeface="Open Sans"/>
                      <a:ea typeface="Open Sans"/>
                      <a:cs typeface="Open Sans"/>
                      <a:sym typeface="Open Sans"/>
                    </a:defRPr>
                  </a:lvl1pPr>
                  <a:lvl2pPr marL="914400" marR="0" lvl="1" indent="-228600" algn="l" rtl="0">
                    <a:lnSpc>
                      <a:spcPct val="100000"/>
                    </a:lnSpc>
                    <a:spcBef>
                      <a:spcPts val="400"/>
                    </a:spcBef>
                    <a:spcAft>
                      <a:spcPts val="0"/>
                    </a:spcAft>
                    <a:buClr>
                      <a:schemeClr val="accent3"/>
                    </a:buClr>
                    <a:buSzPts val="900"/>
                    <a:buFont typeface="Arial"/>
                    <a:buNone/>
                    <a:defRPr sz="900" b="1" i="0" u="none" strike="noStrike" cap="none">
                      <a:solidFill>
                        <a:schemeClr val="lt1"/>
                      </a:solidFill>
                      <a:latin typeface="Open Sans"/>
                      <a:ea typeface="Open Sans"/>
                      <a:cs typeface="Open Sans"/>
                      <a:sym typeface="Open Sans"/>
                    </a:defRPr>
                  </a:lvl2pPr>
                  <a:lvl3pPr marL="1371600" marR="0" lvl="2" indent="-228600" algn="l" rtl="0">
                    <a:lnSpc>
                      <a:spcPct val="100000"/>
                    </a:lnSpc>
                    <a:spcBef>
                      <a:spcPts val="400"/>
                    </a:spcBef>
                    <a:spcAft>
                      <a:spcPts val="0"/>
                    </a:spcAft>
                    <a:buClr>
                      <a:schemeClr val="accent3"/>
                    </a:buClr>
                    <a:buSzPts val="900"/>
                    <a:buFont typeface="Arial"/>
                    <a:buNone/>
                    <a:defRPr sz="900" b="1" i="0" u="none" strike="noStrike" cap="none">
                      <a:solidFill>
                        <a:schemeClr val="lt1"/>
                      </a:solidFill>
                      <a:latin typeface="Open Sans"/>
                      <a:ea typeface="Open Sans"/>
                      <a:cs typeface="Open Sans"/>
                      <a:sym typeface="Open Sans"/>
                    </a:defRPr>
                  </a:lvl3pPr>
                  <a:lvl4pPr marL="1828800" marR="0" lvl="3" indent="-228600" algn="l" rtl="0">
                    <a:lnSpc>
                      <a:spcPct val="100000"/>
                    </a:lnSpc>
                    <a:spcBef>
                      <a:spcPts val="400"/>
                    </a:spcBef>
                    <a:spcAft>
                      <a:spcPts val="0"/>
                    </a:spcAft>
                    <a:buClr>
                      <a:schemeClr val="accent3"/>
                    </a:buClr>
                    <a:buSzPts val="900"/>
                    <a:buFont typeface="Arial"/>
                    <a:buNone/>
                    <a:defRPr sz="900" b="0" i="0" u="none" strike="noStrike" cap="none">
                      <a:solidFill>
                        <a:schemeClr val="lt1"/>
                      </a:solidFill>
                      <a:latin typeface="Open Sans"/>
                      <a:ea typeface="Open Sans"/>
                      <a:cs typeface="Open Sans"/>
                      <a:sym typeface="Open Sans"/>
                    </a:defRPr>
                  </a:lvl4pPr>
                  <a:lvl5pPr marL="2286000" marR="0" lvl="4" indent="-228600" algn="l" rtl="0">
                    <a:lnSpc>
                      <a:spcPct val="100000"/>
                    </a:lnSpc>
                    <a:spcBef>
                      <a:spcPts val="400"/>
                    </a:spcBef>
                    <a:spcAft>
                      <a:spcPts val="0"/>
                    </a:spcAft>
                    <a:buClr>
                      <a:schemeClr val="accent3"/>
                    </a:buClr>
                    <a:buSzPts val="900"/>
                    <a:buFont typeface="Arial"/>
                    <a:buNone/>
                    <a:defRPr sz="900" b="0" i="0" u="none" strike="noStrike" cap="none">
                      <a:solidFill>
                        <a:schemeClr val="lt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r>
                    <a:rPr lang="en-US" sz="1600"/>
                    <a:t>GREATER CONNECTIVITY</a:t>
                  </a:r>
                </a:p>
                <a:p>
                  <a:r>
                    <a:rPr lang="en-US" sz="1600" b="0" kern="1200">
                      <a:solidFill>
                        <a:prstClr val="white"/>
                      </a:solidFill>
                      <a:latin typeface="Open Sans" panose="020B0606030504020204" pitchFamily="34" charset="0"/>
                      <a:ea typeface="Open Sans" panose="020B0606030504020204" pitchFamily="34" charset="0"/>
                      <a:cs typeface="Open Sans" panose="020B0606030504020204" pitchFamily="34" charset="0"/>
                      <a:sym typeface="Arial"/>
                    </a:rPr>
                    <a:t>20-way connectivity to enable solutions to larger problems</a:t>
                  </a:r>
                </a:p>
              </p:txBody>
            </p:sp>
            <p:sp>
              <p:nvSpPr>
                <p:cNvPr id="5" name="Oval 4">
                  <a:extLst>
                    <a:ext uri="{FF2B5EF4-FFF2-40B4-BE49-F238E27FC236}">
                      <a16:creationId xmlns:a16="http://schemas.microsoft.com/office/drawing/2014/main" id="{E6DD5942-FA93-687B-76B2-B493AB2B1400}"/>
                    </a:ext>
                  </a:extLst>
                </p:cNvPr>
                <p:cNvSpPr/>
                <p:nvPr/>
              </p:nvSpPr>
              <p:spPr>
                <a:xfrm>
                  <a:off x="815193" y="4282316"/>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29" name="Group 28">
                <a:extLst>
                  <a:ext uri="{FF2B5EF4-FFF2-40B4-BE49-F238E27FC236}">
                    <a16:creationId xmlns:a16="http://schemas.microsoft.com/office/drawing/2014/main" id="{6B76295C-0F64-6D01-7EA0-DECA22280DC6}"/>
                  </a:ext>
                </a:extLst>
              </p:cNvPr>
              <p:cNvGrpSpPr/>
              <p:nvPr/>
            </p:nvGrpSpPr>
            <p:grpSpPr>
              <a:xfrm>
                <a:off x="815193" y="5475924"/>
                <a:ext cx="5396263" cy="462696"/>
                <a:chOff x="815193" y="5006140"/>
                <a:chExt cx="5396263" cy="462696"/>
              </a:xfrm>
            </p:grpSpPr>
            <p:sp>
              <p:nvSpPr>
                <p:cNvPr id="16" name="Text Placeholder 1">
                  <a:extLst>
                    <a:ext uri="{FF2B5EF4-FFF2-40B4-BE49-F238E27FC236}">
                      <a16:creationId xmlns:a16="http://schemas.microsoft.com/office/drawing/2014/main" id="{F8990042-DEFE-07CA-DADD-F12007A30E0A}"/>
                    </a:ext>
                  </a:extLst>
                </p:cNvPr>
                <p:cNvSpPr txBox="1">
                  <a:spLocks/>
                </p:cNvSpPr>
                <p:nvPr/>
              </p:nvSpPr>
              <p:spPr>
                <a:xfrm>
                  <a:off x="1154964" y="5006140"/>
                  <a:ext cx="5056492" cy="4626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228600" algn="l" rtl="0">
                    <a:lnSpc>
                      <a:spcPct val="100000"/>
                    </a:lnSpc>
                    <a:spcBef>
                      <a:spcPts val="0"/>
                    </a:spcBef>
                    <a:spcAft>
                      <a:spcPts val="0"/>
                    </a:spcAft>
                    <a:buClr>
                      <a:schemeClr val="accent3"/>
                    </a:buClr>
                    <a:buSzPts val="1200"/>
                    <a:buFont typeface="Arial"/>
                    <a:buNone/>
                    <a:defRPr sz="1200" b="1" i="0" u="none" strike="noStrike" cap="none">
                      <a:solidFill>
                        <a:schemeClr val="accent3"/>
                      </a:solidFill>
                      <a:latin typeface="Open Sans"/>
                      <a:ea typeface="Open Sans"/>
                      <a:cs typeface="Open Sans"/>
                      <a:sym typeface="Open Sans"/>
                    </a:defRPr>
                  </a:lvl1pPr>
                  <a:lvl2pPr marL="914400" marR="0" lvl="1" indent="-228600" algn="l" rtl="0">
                    <a:lnSpc>
                      <a:spcPct val="100000"/>
                    </a:lnSpc>
                    <a:spcBef>
                      <a:spcPts val="400"/>
                    </a:spcBef>
                    <a:spcAft>
                      <a:spcPts val="0"/>
                    </a:spcAft>
                    <a:buClr>
                      <a:schemeClr val="accent3"/>
                    </a:buClr>
                    <a:buSzPts val="900"/>
                    <a:buFont typeface="Arial"/>
                    <a:buNone/>
                    <a:defRPr sz="900" b="1" i="0" u="none" strike="noStrike" cap="none">
                      <a:solidFill>
                        <a:schemeClr val="lt1"/>
                      </a:solidFill>
                      <a:latin typeface="Open Sans"/>
                      <a:ea typeface="Open Sans"/>
                      <a:cs typeface="Open Sans"/>
                      <a:sym typeface="Open Sans"/>
                    </a:defRPr>
                  </a:lvl2pPr>
                  <a:lvl3pPr marL="1371600" marR="0" lvl="2" indent="-228600" algn="l" rtl="0">
                    <a:lnSpc>
                      <a:spcPct val="100000"/>
                    </a:lnSpc>
                    <a:spcBef>
                      <a:spcPts val="400"/>
                    </a:spcBef>
                    <a:spcAft>
                      <a:spcPts val="0"/>
                    </a:spcAft>
                    <a:buClr>
                      <a:schemeClr val="accent3"/>
                    </a:buClr>
                    <a:buSzPts val="900"/>
                    <a:buFont typeface="Arial"/>
                    <a:buNone/>
                    <a:defRPr sz="900" b="1" i="0" u="none" strike="noStrike" cap="none">
                      <a:solidFill>
                        <a:schemeClr val="lt1"/>
                      </a:solidFill>
                      <a:latin typeface="Open Sans"/>
                      <a:ea typeface="Open Sans"/>
                      <a:cs typeface="Open Sans"/>
                      <a:sym typeface="Open Sans"/>
                    </a:defRPr>
                  </a:lvl3pPr>
                  <a:lvl4pPr marL="1828800" marR="0" lvl="3" indent="-228600" algn="l" rtl="0">
                    <a:lnSpc>
                      <a:spcPct val="100000"/>
                    </a:lnSpc>
                    <a:spcBef>
                      <a:spcPts val="400"/>
                    </a:spcBef>
                    <a:spcAft>
                      <a:spcPts val="0"/>
                    </a:spcAft>
                    <a:buClr>
                      <a:schemeClr val="accent3"/>
                    </a:buClr>
                    <a:buSzPts val="900"/>
                    <a:buFont typeface="Arial"/>
                    <a:buNone/>
                    <a:defRPr sz="900" b="0" i="0" u="none" strike="noStrike" cap="none">
                      <a:solidFill>
                        <a:schemeClr val="lt1"/>
                      </a:solidFill>
                      <a:latin typeface="Open Sans"/>
                      <a:ea typeface="Open Sans"/>
                      <a:cs typeface="Open Sans"/>
                      <a:sym typeface="Open Sans"/>
                    </a:defRPr>
                  </a:lvl4pPr>
                  <a:lvl5pPr marL="2286000" marR="0" lvl="4" indent="-228600" algn="l" rtl="0">
                    <a:lnSpc>
                      <a:spcPct val="100000"/>
                    </a:lnSpc>
                    <a:spcBef>
                      <a:spcPts val="400"/>
                    </a:spcBef>
                    <a:spcAft>
                      <a:spcPts val="0"/>
                    </a:spcAft>
                    <a:buClr>
                      <a:schemeClr val="accent3"/>
                    </a:buClr>
                    <a:buSzPts val="900"/>
                    <a:buFont typeface="Arial"/>
                    <a:buNone/>
                    <a:defRPr sz="900" b="0" i="0" u="none" strike="noStrike" cap="none">
                      <a:solidFill>
                        <a:schemeClr val="lt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r>
                    <a:rPr lang="en-US" sz="1600"/>
                    <a:t>INCREASED ENERGY SCALE</a:t>
                  </a:r>
                </a:p>
                <a:p>
                  <a:r>
                    <a:rPr lang="en-US" sz="1600" b="0" kern="1200">
                      <a:solidFill>
                        <a:prstClr val="white"/>
                      </a:solidFill>
                      <a:latin typeface="Open Sans" panose="020B0606030504020204" pitchFamily="34" charset="0"/>
                      <a:ea typeface="Open Sans" panose="020B0606030504020204" pitchFamily="34" charset="0"/>
                      <a:cs typeface="Open Sans" panose="020B0606030504020204" pitchFamily="34" charset="0"/>
                    </a:rPr>
                    <a:t>Increased by 40% to deliver higher-quality solutions</a:t>
                  </a:r>
                </a:p>
              </p:txBody>
            </p:sp>
            <p:sp>
              <p:nvSpPr>
                <p:cNvPr id="9" name="Oval 8">
                  <a:extLst>
                    <a:ext uri="{FF2B5EF4-FFF2-40B4-BE49-F238E27FC236}">
                      <a16:creationId xmlns:a16="http://schemas.microsoft.com/office/drawing/2014/main" id="{4F314BFF-4D92-F1F2-542E-D9383F0225D5}"/>
                    </a:ext>
                  </a:extLst>
                </p:cNvPr>
                <p:cNvSpPr/>
                <p:nvPr/>
              </p:nvSpPr>
              <p:spPr>
                <a:xfrm>
                  <a:off x="815193" y="5019541"/>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grpSp>
        <p:sp>
          <p:nvSpPr>
            <p:cNvPr id="31" name="TextBox 30">
              <a:extLst>
                <a:ext uri="{FF2B5EF4-FFF2-40B4-BE49-F238E27FC236}">
                  <a16:creationId xmlns:a16="http://schemas.microsoft.com/office/drawing/2014/main" id="{567C2C71-896F-E20E-AABD-8051249900E5}"/>
                </a:ext>
              </a:extLst>
            </p:cNvPr>
            <p:cNvSpPr txBox="1"/>
            <p:nvPr/>
          </p:nvSpPr>
          <p:spPr>
            <a:xfrm>
              <a:off x="515923" y="3078652"/>
              <a:ext cx="8124738" cy="400110"/>
            </a:xfrm>
            <a:prstGeom prst="rect">
              <a:avLst/>
            </a:prstGeom>
            <a:noFill/>
          </p:spPr>
          <p:txBody>
            <a:bodyPr wrap="square">
              <a:spAutoFit/>
            </a:bodyPr>
            <a:lstStyle/>
            <a:p>
              <a:pPr>
                <a:spcBef>
                  <a:spcPts val="600"/>
                </a:spcBef>
              </a:pPr>
              <a:r>
                <a:rPr lang="en-US" sz="2000" b="1">
                  <a:solidFill>
                    <a:schemeClr val="bg1"/>
                  </a:solidFill>
                </a:rPr>
                <a:t>Advantage2 is expected to fuel customer success with:</a:t>
              </a:r>
            </a:p>
          </p:txBody>
        </p:sp>
      </p:grpSp>
      <p:sp>
        <p:nvSpPr>
          <p:cNvPr id="4" name="Slide Number Placeholder 2">
            <a:extLst>
              <a:ext uri="{FF2B5EF4-FFF2-40B4-BE49-F238E27FC236}">
                <a16:creationId xmlns:a16="http://schemas.microsoft.com/office/drawing/2014/main" id="{6DD1D90D-4DCA-01F0-EF2B-73B49E933A35}"/>
              </a:ext>
            </a:extLst>
          </p:cNvPr>
          <p:cNvSpPr txBox="1">
            <a:spLocks/>
          </p:cNvSpPr>
          <p:nvPr/>
        </p:nvSpPr>
        <p:spPr>
          <a:xfrm>
            <a:off x="282829" y="6513406"/>
            <a:ext cx="145874" cy="138499"/>
          </a:xfrm>
          <a:prstGeom prst="rect">
            <a:avLst/>
          </a:prstGeom>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4761E-D847-45BA-9800-73CA03969F49}" type="slidenum">
              <a:rPr lang="en-US" sz="900" smtClean="0">
                <a:solidFill>
                  <a:schemeClr val="bg1"/>
                </a:solidFill>
                <a:latin typeface="+mj-lt"/>
              </a:rPr>
              <a:pPr algn="ctr"/>
              <a:t>4</a:t>
            </a:fld>
            <a:endParaRPr lang="en-US" sz="900">
              <a:solidFill>
                <a:schemeClr val="bg1"/>
              </a:solidFill>
              <a:latin typeface="+mj-lt"/>
            </a:endParaRPr>
          </a:p>
        </p:txBody>
      </p:sp>
      <p:sp>
        <p:nvSpPr>
          <p:cNvPr id="7" name="Footer Placeholder 1">
            <a:extLst>
              <a:ext uri="{FF2B5EF4-FFF2-40B4-BE49-F238E27FC236}">
                <a16:creationId xmlns:a16="http://schemas.microsoft.com/office/drawing/2014/main" id="{E1D63808-CF0A-0D84-4101-750076BABB12}"/>
              </a:ext>
            </a:extLst>
          </p:cNvPr>
          <p:cNvSpPr txBox="1">
            <a:spLocks/>
          </p:cNvSpPr>
          <p:nvPr/>
        </p:nvSpPr>
        <p:spPr>
          <a:xfrm>
            <a:off x="524465" y="6521100"/>
            <a:ext cx="1091646" cy="123111"/>
          </a:xfrm>
          <a:prstGeom prst="rect">
            <a:avLst/>
          </a:prstGeom>
        </p:spPr>
        <p:txBody>
          <a:bodyPr wrap="non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effectLst/>
                <a:latin typeface="+mj-lt"/>
                <a:ea typeface="Open Sans" panose="020B0606030504020204" pitchFamily="34" charset="0"/>
                <a:cs typeface="Open Sans" panose="020B0606030504020204" pitchFamily="34" charset="0"/>
              </a:rPr>
              <a:t>COPYRIGHT © D-WAVE</a:t>
            </a:r>
            <a:endParaRPr lang="en-US" sz="800" spc="100">
              <a:solidFill>
                <a:schemeClr val="bg1"/>
              </a:solidFill>
              <a:latin typeface="+mj-lt"/>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983CFF8F-9DC0-227F-F6B3-03B787290314}"/>
              </a:ext>
            </a:extLst>
          </p:cNvPr>
          <p:cNvGrpSpPr>
            <a:grpSpLocks noChangeAspect="1"/>
          </p:cNvGrpSpPr>
          <p:nvPr/>
        </p:nvGrpSpPr>
        <p:grpSpPr>
          <a:xfrm>
            <a:off x="11521440" y="182881"/>
            <a:ext cx="393192" cy="634335"/>
            <a:chOff x="11352054" y="135812"/>
            <a:chExt cx="643706" cy="1038489"/>
          </a:xfrm>
        </p:grpSpPr>
        <p:sp>
          <p:nvSpPr>
            <p:cNvPr id="24" name="Freeform: Shape 19">
              <a:extLst>
                <a:ext uri="{FF2B5EF4-FFF2-40B4-BE49-F238E27FC236}">
                  <a16:creationId xmlns:a16="http://schemas.microsoft.com/office/drawing/2014/main" id="{30B83D73-8D32-EA7B-5ADC-86A1C252D5D4}"/>
                </a:ext>
              </a:extLst>
            </p:cNvPr>
            <p:cNvSpPr/>
            <p:nvPr/>
          </p:nvSpPr>
          <p:spPr>
            <a:xfrm>
              <a:off x="11748041" y="926582"/>
              <a:ext cx="247719" cy="247719"/>
            </a:xfrm>
            <a:custGeom>
              <a:avLst/>
              <a:gdLst>
                <a:gd name="connsiteX0" fmla="*/ 247720 w 247719"/>
                <a:gd name="connsiteY0" fmla="*/ 123833 h 247719"/>
                <a:gd name="connsiteX1" fmla="*/ 123886 w 247719"/>
                <a:gd name="connsiteY1" fmla="*/ 247720 h 247719"/>
                <a:gd name="connsiteX2" fmla="*/ 0 w 247719"/>
                <a:gd name="connsiteY2" fmla="*/ 123886 h 247719"/>
                <a:gd name="connsiteX3" fmla="*/ 123833 w 247719"/>
                <a:gd name="connsiteY3" fmla="*/ 0 h 247719"/>
                <a:gd name="connsiteX4" fmla="*/ 247720 w 247719"/>
                <a:gd name="connsiteY4" fmla="*/ 123833 h 24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19" h="247719">
                  <a:moveTo>
                    <a:pt x="247720" y="123833"/>
                  </a:moveTo>
                  <a:cubicBezTo>
                    <a:pt x="247734" y="192239"/>
                    <a:pt x="192292" y="247705"/>
                    <a:pt x="123886" y="247720"/>
                  </a:cubicBezTo>
                  <a:cubicBezTo>
                    <a:pt x="55480" y="247734"/>
                    <a:pt x="15" y="192292"/>
                    <a:pt x="0" y="123886"/>
                  </a:cubicBezTo>
                  <a:cubicBezTo>
                    <a:pt x="-15" y="55480"/>
                    <a:pt x="55428" y="15"/>
                    <a:pt x="123833" y="0"/>
                  </a:cubicBezTo>
                  <a:cubicBezTo>
                    <a:pt x="192227" y="15"/>
                    <a:pt x="247676" y="55439"/>
                    <a:pt x="247720" y="123833"/>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sp>
          <p:nvSpPr>
            <p:cNvPr id="25" name="Freeform: Shape 20">
              <a:extLst>
                <a:ext uri="{FF2B5EF4-FFF2-40B4-BE49-F238E27FC236}">
                  <a16:creationId xmlns:a16="http://schemas.microsoft.com/office/drawing/2014/main" id="{930C16DD-D46A-4D3F-7699-8216E30367C7}"/>
                </a:ext>
              </a:extLst>
            </p:cNvPr>
            <p:cNvSpPr/>
            <p:nvPr/>
          </p:nvSpPr>
          <p:spPr>
            <a:xfrm>
              <a:off x="11748041" y="531138"/>
              <a:ext cx="247719" cy="247719"/>
            </a:xfrm>
            <a:custGeom>
              <a:avLst/>
              <a:gdLst>
                <a:gd name="connsiteX0" fmla="*/ 247720 w 247719"/>
                <a:gd name="connsiteY0" fmla="*/ 123926 h 247719"/>
                <a:gd name="connsiteX1" fmla="*/ 123794 w 247719"/>
                <a:gd name="connsiteY1" fmla="*/ 247720 h 247719"/>
                <a:gd name="connsiteX2" fmla="*/ 0 w 247719"/>
                <a:gd name="connsiteY2" fmla="*/ 123794 h 247719"/>
                <a:gd name="connsiteX3" fmla="*/ 123833 w 247719"/>
                <a:gd name="connsiteY3" fmla="*/ 0 h 247719"/>
                <a:gd name="connsiteX4" fmla="*/ 247720 w 247719"/>
                <a:gd name="connsiteY4" fmla="*/ 123833 h 247719"/>
                <a:gd name="connsiteX5" fmla="*/ 247720 w 247719"/>
                <a:gd name="connsiteY5" fmla="*/ 123926 h 2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19" h="247719">
                  <a:moveTo>
                    <a:pt x="247720" y="123926"/>
                  </a:moveTo>
                  <a:cubicBezTo>
                    <a:pt x="247683" y="192332"/>
                    <a:pt x="192200" y="247757"/>
                    <a:pt x="123794" y="247720"/>
                  </a:cubicBezTo>
                  <a:cubicBezTo>
                    <a:pt x="55388" y="247683"/>
                    <a:pt x="-37" y="192199"/>
                    <a:pt x="0" y="123794"/>
                  </a:cubicBezTo>
                  <a:cubicBezTo>
                    <a:pt x="37" y="55424"/>
                    <a:pt x="55463" y="15"/>
                    <a:pt x="123833" y="0"/>
                  </a:cubicBezTo>
                  <a:cubicBezTo>
                    <a:pt x="192239" y="-15"/>
                    <a:pt x="247705" y="55428"/>
                    <a:pt x="247720" y="123833"/>
                  </a:cubicBezTo>
                  <a:cubicBezTo>
                    <a:pt x="247720" y="123864"/>
                    <a:pt x="247720" y="123895"/>
                    <a:pt x="247720" y="123926"/>
                  </a:cubicBezTo>
                  <a:close/>
                </a:path>
              </a:pathLst>
            </a:custGeom>
            <a:solidFill>
              <a:srgbClr val="2A7DE1"/>
            </a:solidFill>
            <a:ln w="1310" cap="flat">
              <a:noFill/>
              <a:prstDash val="solid"/>
              <a:miter/>
            </a:ln>
          </p:spPr>
          <p:txBody>
            <a:bodyPr rtlCol="0" anchor="ctr"/>
            <a:lstStyle/>
            <a:p>
              <a:endParaRPr lang="en-US">
                <a:latin typeface="Open Sans" panose="020B0606030504020204" pitchFamily="34" charset="0"/>
              </a:endParaRPr>
            </a:p>
          </p:txBody>
        </p:sp>
        <p:sp>
          <p:nvSpPr>
            <p:cNvPr id="26" name="Freeform: Shape 21">
              <a:extLst>
                <a:ext uri="{FF2B5EF4-FFF2-40B4-BE49-F238E27FC236}">
                  <a16:creationId xmlns:a16="http://schemas.microsoft.com/office/drawing/2014/main" id="{C73A89E9-3013-FD23-E88B-A9EC0B1BB2F9}"/>
                </a:ext>
              </a:extLst>
            </p:cNvPr>
            <p:cNvSpPr/>
            <p:nvPr/>
          </p:nvSpPr>
          <p:spPr>
            <a:xfrm>
              <a:off x="11352054" y="531138"/>
              <a:ext cx="247745" cy="247745"/>
            </a:xfrm>
            <a:custGeom>
              <a:avLst/>
              <a:gdLst>
                <a:gd name="connsiteX0" fmla="*/ 247746 w 247745"/>
                <a:gd name="connsiteY0" fmla="*/ 123926 h 247745"/>
                <a:gd name="connsiteX1" fmla="*/ 123820 w 247745"/>
                <a:gd name="connsiteY1" fmla="*/ 247746 h 247745"/>
                <a:gd name="connsiteX2" fmla="*/ 0 w 247745"/>
                <a:gd name="connsiteY2" fmla="*/ 123820 h 247745"/>
                <a:gd name="connsiteX3" fmla="*/ 123926 w 247745"/>
                <a:gd name="connsiteY3" fmla="*/ 0 h 247745"/>
                <a:gd name="connsiteX4" fmla="*/ 247746 w 247745"/>
                <a:gd name="connsiteY4" fmla="*/ 123926 h 24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45" h="247745">
                  <a:moveTo>
                    <a:pt x="247746" y="123926"/>
                  </a:moveTo>
                  <a:cubicBezTo>
                    <a:pt x="247717" y="192340"/>
                    <a:pt x="192234" y="247775"/>
                    <a:pt x="123820" y="247746"/>
                  </a:cubicBezTo>
                  <a:cubicBezTo>
                    <a:pt x="55407" y="247717"/>
                    <a:pt x="-29" y="192234"/>
                    <a:pt x="0" y="123820"/>
                  </a:cubicBezTo>
                  <a:cubicBezTo>
                    <a:pt x="29" y="55406"/>
                    <a:pt x="55513" y="-29"/>
                    <a:pt x="123926" y="0"/>
                  </a:cubicBezTo>
                  <a:cubicBezTo>
                    <a:pt x="192340" y="29"/>
                    <a:pt x="247775" y="55512"/>
                    <a:pt x="247746" y="123926"/>
                  </a:cubicBezTo>
                  <a:close/>
                </a:path>
              </a:pathLst>
            </a:custGeom>
            <a:solidFill>
              <a:schemeClr val="bg1"/>
            </a:solidFill>
            <a:ln w="1310" cap="flat">
              <a:noFill/>
              <a:prstDash val="solid"/>
              <a:miter/>
            </a:ln>
            <a:effectLst>
              <a:glow rad="63500">
                <a:schemeClr val="bg1">
                  <a:alpha val="30000"/>
                </a:schemeClr>
              </a:glow>
            </a:effectLst>
          </p:spPr>
          <p:txBody>
            <a:bodyPr rtlCol="0" anchor="ctr"/>
            <a:lstStyle/>
            <a:p>
              <a:endParaRPr lang="en-US">
                <a:latin typeface="Open Sans" panose="020B0606030504020204" pitchFamily="34" charset="0"/>
              </a:endParaRPr>
            </a:p>
          </p:txBody>
        </p:sp>
        <p:sp>
          <p:nvSpPr>
            <p:cNvPr id="30" name="Freeform: Shape 22">
              <a:extLst>
                <a:ext uri="{FF2B5EF4-FFF2-40B4-BE49-F238E27FC236}">
                  <a16:creationId xmlns:a16="http://schemas.microsoft.com/office/drawing/2014/main" id="{E2F94B06-864C-2B94-F9C4-ACEBECB599BB}"/>
                </a:ext>
              </a:extLst>
            </p:cNvPr>
            <p:cNvSpPr/>
            <p:nvPr/>
          </p:nvSpPr>
          <p:spPr>
            <a:xfrm>
              <a:off x="11352054" y="135812"/>
              <a:ext cx="247745" cy="247745"/>
            </a:xfrm>
            <a:custGeom>
              <a:avLst/>
              <a:gdLst>
                <a:gd name="connsiteX0" fmla="*/ 247746 w 247745"/>
                <a:gd name="connsiteY0" fmla="*/ 123847 h 247745"/>
                <a:gd name="connsiteX1" fmla="*/ 123899 w 247745"/>
                <a:gd name="connsiteY1" fmla="*/ 247746 h 247745"/>
                <a:gd name="connsiteX2" fmla="*/ 0 w 247745"/>
                <a:gd name="connsiteY2" fmla="*/ 123899 h 247745"/>
                <a:gd name="connsiteX3" fmla="*/ 123847 w 247745"/>
                <a:gd name="connsiteY3" fmla="*/ 0 h 247745"/>
                <a:gd name="connsiteX4" fmla="*/ 123926 w 247745"/>
                <a:gd name="connsiteY4" fmla="*/ 0 h 247745"/>
                <a:gd name="connsiteX5" fmla="*/ 247746 w 247745"/>
                <a:gd name="connsiteY5" fmla="*/ 123847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45" h="247745">
                  <a:moveTo>
                    <a:pt x="247746" y="123847"/>
                  </a:moveTo>
                  <a:cubicBezTo>
                    <a:pt x="247761" y="192260"/>
                    <a:pt x="192313" y="247731"/>
                    <a:pt x="123899" y="247746"/>
                  </a:cubicBezTo>
                  <a:cubicBezTo>
                    <a:pt x="55486" y="247761"/>
                    <a:pt x="15" y="192313"/>
                    <a:pt x="0" y="123899"/>
                  </a:cubicBezTo>
                  <a:cubicBezTo>
                    <a:pt x="-15" y="55486"/>
                    <a:pt x="55433" y="15"/>
                    <a:pt x="123847" y="0"/>
                  </a:cubicBezTo>
                  <a:cubicBezTo>
                    <a:pt x="123873" y="0"/>
                    <a:pt x="123899" y="0"/>
                    <a:pt x="123926" y="0"/>
                  </a:cubicBezTo>
                  <a:cubicBezTo>
                    <a:pt x="192311" y="22"/>
                    <a:pt x="247738" y="55461"/>
                    <a:pt x="247746" y="123847"/>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grpSp>
    </p:spTree>
    <p:extLst>
      <p:ext uri="{BB962C8B-B14F-4D97-AF65-F5344CB8AC3E}">
        <p14:creationId xmlns:p14="http://schemas.microsoft.com/office/powerpoint/2010/main" val="2723405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F5C46-64A3-F7E2-371F-85F71529C1FC}"/>
            </a:ext>
          </a:extLst>
        </p:cNvPr>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36DFB4BC-D018-E95C-5D6F-E8267CA1856A}"/>
              </a:ext>
            </a:extLst>
          </p:cNvPr>
          <p:cNvSpPr/>
          <p:nvPr/>
        </p:nvSpPr>
        <p:spPr>
          <a:xfrm rot="5400000">
            <a:off x="2667000" y="-2667000"/>
            <a:ext cx="6858000" cy="12192003"/>
          </a:xfrm>
          <a:prstGeom prst="roundRect">
            <a:avLst>
              <a:gd name="adj" fmla="val 0"/>
            </a:avLst>
          </a:prstGeom>
          <a:blipFill dpi="0" rotWithShape="0">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Rounded Corners 7">
            <a:extLst>
              <a:ext uri="{FF2B5EF4-FFF2-40B4-BE49-F238E27FC236}">
                <a16:creationId xmlns:a16="http://schemas.microsoft.com/office/drawing/2014/main" id="{58C44276-AC7E-98C5-10B4-A2FCE9479BD2}"/>
              </a:ext>
            </a:extLst>
          </p:cNvPr>
          <p:cNvSpPr/>
          <p:nvPr/>
        </p:nvSpPr>
        <p:spPr>
          <a:xfrm rot="5400000">
            <a:off x="2667004" y="-2667001"/>
            <a:ext cx="6858000" cy="12192003"/>
          </a:xfrm>
          <a:prstGeom prst="roundRect">
            <a:avLst>
              <a:gd name="adj" fmla="val 0"/>
            </a:avLst>
          </a:prstGeom>
          <a:gradFill flip="none" rotWithShape="1">
            <a:gsLst>
              <a:gs pos="20000">
                <a:schemeClr val="tx1"/>
              </a:gs>
              <a:gs pos="100000">
                <a:schemeClr val="tx1">
                  <a:alpha val="18467"/>
                </a:schemeClr>
              </a:gs>
            </a:gsLst>
            <a:lin ang="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C720D428-D13F-1C4E-C610-7E854DA97CDD}"/>
              </a:ext>
            </a:extLst>
          </p:cNvPr>
          <p:cNvSpPr>
            <a:spLocks noGrp="1"/>
          </p:cNvSpPr>
          <p:nvPr>
            <p:ph type="title"/>
          </p:nvPr>
        </p:nvSpPr>
        <p:spPr>
          <a:xfrm>
            <a:off x="591312" y="315598"/>
            <a:ext cx="9299381" cy="387798"/>
          </a:xfrm>
          <a:prstGeom prst="rect">
            <a:avLst/>
          </a:prstGeom>
        </p:spPr>
        <p:txBody>
          <a:bodyPr/>
          <a:lstStyle/>
          <a:p>
            <a:r>
              <a:rPr lang="en-US" sz="2800" b="1" spc="0" dirty="0">
                <a:solidFill>
                  <a:schemeClr val="bg1"/>
                </a:solidFill>
              </a:rPr>
              <a:t>FURTHER PROGRESS ON QUANTUM AI SOLUTIONS</a:t>
            </a:r>
          </a:p>
        </p:txBody>
      </p:sp>
      <p:sp>
        <p:nvSpPr>
          <p:cNvPr id="25" name="TextBox 24">
            <a:extLst>
              <a:ext uri="{FF2B5EF4-FFF2-40B4-BE49-F238E27FC236}">
                <a16:creationId xmlns:a16="http://schemas.microsoft.com/office/drawing/2014/main" id="{7ED8A6E5-FF5A-103A-9FF3-6A9E9D980A69}"/>
              </a:ext>
            </a:extLst>
          </p:cNvPr>
          <p:cNvSpPr txBox="1"/>
          <p:nvPr/>
        </p:nvSpPr>
        <p:spPr>
          <a:xfrm>
            <a:off x="815026" y="1464036"/>
            <a:ext cx="8438701" cy="1154162"/>
          </a:xfrm>
          <a:prstGeom prst="rect">
            <a:avLst/>
          </a:prstGeom>
          <a:noFill/>
        </p:spPr>
        <p:txBody>
          <a:bodyPr wrap="square">
            <a:spAutoFit/>
          </a:bodyPr>
          <a:lstStyle/>
          <a:p>
            <a:pPr>
              <a:spcBef>
                <a:spcPts val="600"/>
              </a:spcBef>
            </a:pPr>
            <a:r>
              <a:rPr lang="en-US" sz="1600" dirty="0">
                <a:solidFill>
                  <a:schemeClr val="bg1"/>
                </a:solidFill>
              </a:rPr>
              <a:t>D-Wave continued to make rapid progress on exploring generative AI architectures that directly use quantum processing unit (QPU) samples from quantum distributions to facilitate </a:t>
            </a:r>
            <a:r>
              <a:rPr lang="en-US" sz="1600" b="1" dirty="0">
                <a:solidFill>
                  <a:schemeClr val="accent3"/>
                </a:solidFill>
              </a:rPr>
              <a:t>faster and more energy-efficient model training and inference</a:t>
            </a:r>
          </a:p>
          <a:p>
            <a:pPr>
              <a:spcBef>
                <a:spcPts val="600"/>
              </a:spcBef>
            </a:pPr>
            <a:endParaRPr lang="en-US" sz="1600" dirty="0">
              <a:solidFill>
                <a:schemeClr val="bg1"/>
              </a:solidFill>
            </a:endParaRPr>
          </a:p>
        </p:txBody>
      </p:sp>
      <p:grpSp>
        <p:nvGrpSpPr>
          <p:cNvPr id="31" name="Group 30">
            <a:extLst>
              <a:ext uri="{FF2B5EF4-FFF2-40B4-BE49-F238E27FC236}">
                <a16:creationId xmlns:a16="http://schemas.microsoft.com/office/drawing/2014/main" id="{88ABE83A-88C3-8004-9525-071B853A5778}"/>
              </a:ext>
            </a:extLst>
          </p:cNvPr>
          <p:cNvGrpSpPr/>
          <p:nvPr/>
        </p:nvGrpSpPr>
        <p:grpSpPr>
          <a:xfrm>
            <a:off x="810986" y="2642192"/>
            <a:ext cx="9426318" cy="938719"/>
            <a:chOff x="511882" y="3581400"/>
            <a:chExt cx="6951475" cy="938719"/>
          </a:xfrm>
        </p:grpSpPr>
        <p:sp>
          <p:nvSpPr>
            <p:cNvPr id="27" name="TextBox 26">
              <a:extLst>
                <a:ext uri="{FF2B5EF4-FFF2-40B4-BE49-F238E27FC236}">
                  <a16:creationId xmlns:a16="http://schemas.microsoft.com/office/drawing/2014/main" id="{D83CDDE7-D580-ABC4-3CAD-197C3D400943}"/>
                </a:ext>
              </a:extLst>
            </p:cNvPr>
            <p:cNvSpPr txBox="1"/>
            <p:nvPr/>
          </p:nvSpPr>
          <p:spPr>
            <a:xfrm>
              <a:off x="511882" y="3927391"/>
              <a:ext cx="5287556" cy="338554"/>
            </a:xfrm>
            <a:prstGeom prst="rect">
              <a:avLst/>
            </a:prstGeom>
            <a:noFill/>
          </p:spPr>
          <p:txBody>
            <a:bodyPr wrap="square">
              <a:spAutoFit/>
            </a:bodyPr>
            <a:lstStyle/>
            <a:p>
              <a:pPr marR="0" lvl="0">
                <a:spcBef>
                  <a:spcPts val="1200"/>
                </a:spcBef>
                <a:buSzPts val="1100"/>
                <a:tabLst>
                  <a:tab pos="457200" algn="l"/>
                </a:tabLst>
              </a:pPr>
              <a:endParaRPr lang="en-US" sz="1600">
                <a:solidFill>
                  <a:schemeClr val="bg1"/>
                </a:solidFill>
              </a:endParaRPr>
            </a:p>
          </p:txBody>
        </p:sp>
        <p:sp>
          <p:nvSpPr>
            <p:cNvPr id="28" name="TextBox 27">
              <a:extLst>
                <a:ext uri="{FF2B5EF4-FFF2-40B4-BE49-F238E27FC236}">
                  <a16:creationId xmlns:a16="http://schemas.microsoft.com/office/drawing/2014/main" id="{4A66D99F-05F5-7D56-E5BA-BF84A2595E6B}"/>
                </a:ext>
              </a:extLst>
            </p:cNvPr>
            <p:cNvSpPr txBox="1"/>
            <p:nvPr/>
          </p:nvSpPr>
          <p:spPr>
            <a:xfrm>
              <a:off x="515923" y="3581400"/>
              <a:ext cx="6947434" cy="938719"/>
            </a:xfrm>
            <a:prstGeom prst="rect">
              <a:avLst/>
            </a:prstGeom>
            <a:noFill/>
          </p:spPr>
          <p:txBody>
            <a:bodyPr wrap="square">
              <a:spAutoFit/>
            </a:bodyPr>
            <a:lstStyle/>
            <a:p>
              <a:pPr>
                <a:spcBef>
                  <a:spcPts val="600"/>
                </a:spcBef>
              </a:pPr>
              <a:r>
                <a:rPr lang="en-US" sz="1600" dirty="0">
                  <a:solidFill>
                    <a:schemeClr val="bg1"/>
                  </a:solidFill>
                </a:rPr>
                <a:t>Completed initial designs of </a:t>
              </a:r>
              <a:r>
                <a:rPr lang="en-US" sz="1600" b="1" dirty="0">
                  <a:solidFill>
                    <a:schemeClr val="accent3"/>
                  </a:solidFill>
                </a:rPr>
                <a:t>transformer and diffusion architectures </a:t>
              </a:r>
              <a:r>
                <a:rPr lang="en-US" sz="1600" dirty="0">
                  <a:solidFill>
                    <a:schemeClr val="bg1"/>
                  </a:solidFill>
                </a:rPr>
                <a:t>– moving toward benchmarking the role of the QPU</a:t>
              </a:r>
            </a:p>
            <a:p>
              <a:pPr>
                <a:spcBef>
                  <a:spcPts val="600"/>
                </a:spcBef>
              </a:pPr>
              <a:endParaRPr lang="en-US" sz="1600" dirty="0">
                <a:solidFill>
                  <a:schemeClr val="bg1"/>
                </a:solidFill>
              </a:endParaRPr>
            </a:p>
          </p:txBody>
        </p:sp>
      </p:grpSp>
      <p:grpSp>
        <p:nvGrpSpPr>
          <p:cNvPr id="33" name="Group 32">
            <a:extLst>
              <a:ext uri="{FF2B5EF4-FFF2-40B4-BE49-F238E27FC236}">
                <a16:creationId xmlns:a16="http://schemas.microsoft.com/office/drawing/2014/main" id="{F87DA7E8-6AB2-DAD6-4323-EB2799B5ADCE}"/>
              </a:ext>
            </a:extLst>
          </p:cNvPr>
          <p:cNvGrpSpPr/>
          <p:nvPr/>
        </p:nvGrpSpPr>
        <p:grpSpPr>
          <a:xfrm>
            <a:off x="810986" y="3479269"/>
            <a:ext cx="7694046" cy="1184940"/>
            <a:chOff x="511882" y="4953000"/>
            <a:chExt cx="7694046" cy="1184940"/>
          </a:xfrm>
        </p:grpSpPr>
        <p:sp>
          <p:nvSpPr>
            <p:cNvPr id="6" name="TextBox 5">
              <a:extLst>
                <a:ext uri="{FF2B5EF4-FFF2-40B4-BE49-F238E27FC236}">
                  <a16:creationId xmlns:a16="http://schemas.microsoft.com/office/drawing/2014/main" id="{3C1A072A-C256-BC5E-0CB0-521F40CC9D80}"/>
                </a:ext>
              </a:extLst>
            </p:cNvPr>
            <p:cNvSpPr txBox="1"/>
            <p:nvPr/>
          </p:nvSpPr>
          <p:spPr>
            <a:xfrm>
              <a:off x="511882" y="5295201"/>
              <a:ext cx="7470584" cy="338554"/>
            </a:xfrm>
            <a:prstGeom prst="rect">
              <a:avLst/>
            </a:prstGeom>
            <a:noFill/>
          </p:spPr>
          <p:txBody>
            <a:bodyPr wrap="square">
              <a:spAutoFit/>
            </a:bodyPr>
            <a:lstStyle/>
            <a:p>
              <a:pPr marR="0" lvl="0">
                <a:spcBef>
                  <a:spcPts val="1200"/>
                </a:spcBef>
                <a:buSzPts val="1100"/>
                <a:tabLst>
                  <a:tab pos="457200" algn="l"/>
                </a:tabLst>
              </a:pPr>
              <a:endParaRPr lang="en-US" sz="1600">
                <a:solidFill>
                  <a:schemeClr val="bg1"/>
                </a:solidFill>
              </a:endParaRPr>
            </a:p>
          </p:txBody>
        </p:sp>
        <p:sp>
          <p:nvSpPr>
            <p:cNvPr id="30" name="TextBox 29">
              <a:extLst>
                <a:ext uri="{FF2B5EF4-FFF2-40B4-BE49-F238E27FC236}">
                  <a16:creationId xmlns:a16="http://schemas.microsoft.com/office/drawing/2014/main" id="{60BBDF0D-1D39-13A3-E00D-C702E239080A}"/>
                </a:ext>
              </a:extLst>
            </p:cNvPr>
            <p:cNvSpPr txBox="1"/>
            <p:nvPr/>
          </p:nvSpPr>
          <p:spPr>
            <a:xfrm>
              <a:off x="515923" y="4953000"/>
              <a:ext cx="7690005" cy="1184940"/>
            </a:xfrm>
            <a:prstGeom prst="rect">
              <a:avLst/>
            </a:prstGeom>
            <a:noFill/>
          </p:spPr>
          <p:txBody>
            <a:bodyPr wrap="square">
              <a:spAutoFit/>
            </a:bodyPr>
            <a:lstStyle/>
            <a:p>
              <a:pPr>
                <a:spcBef>
                  <a:spcPts val="600"/>
                </a:spcBef>
              </a:pPr>
              <a:r>
                <a:rPr lang="en-US" sz="1600">
                  <a:solidFill>
                    <a:schemeClr val="bg1"/>
                  </a:solidFill>
                </a:rPr>
                <a:t>Supporting several customers that are </a:t>
              </a:r>
              <a:r>
                <a:rPr lang="en-US" sz="1600" b="1">
                  <a:solidFill>
                    <a:schemeClr val="accent3"/>
                  </a:solidFill>
                </a:rPr>
                <a:t>investigating restricted Boltzmann machine architectures</a:t>
              </a:r>
              <a:r>
                <a:rPr lang="en-US" sz="1600">
                  <a:solidFill>
                    <a:schemeClr val="accent3"/>
                  </a:solidFill>
                </a:rPr>
                <a:t>,</a:t>
              </a:r>
              <a:r>
                <a:rPr lang="en-US" sz="1600">
                  <a:solidFill>
                    <a:schemeClr val="bg1"/>
                  </a:solidFill>
                </a:rPr>
                <a:t> a canonical machine learning approach for generative AI, that use samples from the QPU</a:t>
              </a:r>
            </a:p>
            <a:p>
              <a:pPr>
                <a:spcBef>
                  <a:spcPts val="600"/>
                </a:spcBef>
              </a:pPr>
              <a:endParaRPr lang="en-US" sz="1600">
                <a:solidFill>
                  <a:schemeClr val="bg1"/>
                </a:solidFill>
              </a:endParaRPr>
            </a:p>
          </p:txBody>
        </p:sp>
      </p:grpSp>
      <p:sp>
        <p:nvSpPr>
          <p:cNvPr id="34" name="Oval 33">
            <a:extLst>
              <a:ext uri="{FF2B5EF4-FFF2-40B4-BE49-F238E27FC236}">
                <a16:creationId xmlns:a16="http://schemas.microsoft.com/office/drawing/2014/main" id="{50547024-4BB0-FDB0-B87A-0BEDF99B5C22}"/>
              </a:ext>
            </a:extLst>
          </p:cNvPr>
          <p:cNvSpPr/>
          <p:nvPr/>
        </p:nvSpPr>
        <p:spPr>
          <a:xfrm>
            <a:off x="601550" y="1526773"/>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5" name="Oval 34">
            <a:extLst>
              <a:ext uri="{FF2B5EF4-FFF2-40B4-BE49-F238E27FC236}">
                <a16:creationId xmlns:a16="http://schemas.microsoft.com/office/drawing/2014/main" id="{CD7B6833-F8C7-EAA7-4E72-4D68AE0956D1}"/>
              </a:ext>
            </a:extLst>
          </p:cNvPr>
          <p:cNvSpPr/>
          <p:nvPr/>
        </p:nvSpPr>
        <p:spPr>
          <a:xfrm>
            <a:off x="601550" y="2701435"/>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6" name="Oval 35">
            <a:extLst>
              <a:ext uri="{FF2B5EF4-FFF2-40B4-BE49-F238E27FC236}">
                <a16:creationId xmlns:a16="http://schemas.microsoft.com/office/drawing/2014/main" id="{41BF45FF-DFB7-48EE-EFED-7236189104F8}"/>
              </a:ext>
            </a:extLst>
          </p:cNvPr>
          <p:cNvSpPr/>
          <p:nvPr/>
        </p:nvSpPr>
        <p:spPr>
          <a:xfrm>
            <a:off x="593004" y="3543338"/>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 name="Slide Number Placeholder 2">
            <a:extLst>
              <a:ext uri="{FF2B5EF4-FFF2-40B4-BE49-F238E27FC236}">
                <a16:creationId xmlns:a16="http://schemas.microsoft.com/office/drawing/2014/main" id="{B4A9830E-298C-0C47-EE87-A497D3EB82CE}"/>
              </a:ext>
            </a:extLst>
          </p:cNvPr>
          <p:cNvSpPr txBox="1">
            <a:spLocks/>
          </p:cNvSpPr>
          <p:nvPr/>
        </p:nvSpPr>
        <p:spPr>
          <a:xfrm>
            <a:off x="282829" y="6513406"/>
            <a:ext cx="145874" cy="138499"/>
          </a:xfrm>
          <a:prstGeom prst="rect">
            <a:avLst/>
          </a:prstGeom>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4761E-D847-45BA-9800-73CA03969F49}" type="slidenum">
              <a:rPr lang="en-US" sz="900" smtClean="0">
                <a:solidFill>
                  <a:schemeClr val="bg1"/>
                </a:solidFill>
                <a:latin typeface="+mj-lt"/>
              </a:rPr>
              <a:pPr algn="ctr"/>
              <a:t>5</a:t>
            </a:fld>
            <a:endParaRPr lang="en-US" sz="900">
              <a:solidFill>
                <a:schemeClr val="bg1"/>
              </a:solidFill>
              <a:latin typeface="+mj-lt"/>
            </a:endParaRPr>
          </a:p>
        </p:txBody>
      </p:sp>
      <p:sp>
        <p:nvSpPr>
          <p:cNvPr id="5" name="Footer Placeholder 1">
            <a:extLst>
              <a:ext uri="{FF2B5EF4-FFF2-40B4-BE49-F238E27FC236}">
                <a16:creationId xmlns:a16="http://schemas.microsoft.com/office/drawing/2014/main" id="{2E503173-D1EF-CE12-3111-BD9E4ECA5207}"/>
              </a:ext>
            </a:extLst>
          </p:cNvPr>
          <p:cNvSpPr txBox="1">
            <a:spLocks/>
          </p:cNvSpPr>
          <p:nvPr/>
        </p:nvSpPr>
        <p:spPr>
          <a:xfrm>
            <a:off x="524465" y="6521100"/>
            <a:ext cx="1091646" cy="123111"/>
          </a:xfrm>
          <a:prstGeom prst="rect">
            <a:avLst/>
          </a:prstGeom>
        </p:spPr>
        <p:txBody>
          <a:bodyPr wrap="non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effectLst/>
                <a:latin typeface="+mj-lt"/>
                <a:ea typeface="Open Sans" panose="020B0606030504020204" pitchFamily="34" charset="0"/>
                <a:cs typeface="Open Sans" panose="020B0606030504020204" pitchFamily="34" charset="0"/>
              </a:rPr>
              <a:t>COPYRIGHT © D-WAVE</a:t>
            </a:r>
            <a:endParaRPr lang="en-US" sz="800" spc="100">
              <a:solidFill>
                <a:schemeClr val="bg1"/>
              </a:solidFill>
              <a:latin typeface="+mj-lt"/>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E5E5EB75-38B8-D466-D1DB-0A38AC0AF64C}"/>
              </a:ext>
            </a:extLst>
          </p:cNvPr>
          <p:cNvGrpSpPr>
            <a:grpSpLocks noChangeAspect="1"/>
          </p:cNvGrpSpPr>
          <p:nvPr/>
        </p:nvGrpSpPr>
        <p:grpSpPr>
          <a:xfrm>
            <a:off x="10928995" y="6514106"/>
            <a:ext cx="1103287" cy="143865"/>
            <a:chOff x="5428511" y="6321352"/>
            <a:chExt cx="1334978" cy="174077"/>
          </a:xfrm>
        </p:grpSpPr>
        <p:sp>
          <p:nvSpPr>
            <p:cNvPr id="22" name="Freeform 5">
              <a:extLst>
                <a:ext uri="{FF2B5EF4-FFF2-40B4-BE49-F238E27FC236}">
                  <a16:creationId xmlns:a16="http://schemas.microsoft.com/office/drawing/2014/main" id="{A36DDCCC-987A-EAE6-8F79-AA0580C209A7}"/>
                </a:ext>
              </a:extLst>
            </p:cNvPr>
            <p:cNvSpPr>
              <a:spLocks/>
            </p:cNvSpPr>
            <p:nvPr/>
          </p:nvSpPr>
          <p:spPr bwMode="auto">
            <a:xfrm>
              <a:off x="6127169" y="6321352"/>
              <a:ext cx="201129" cy="174076"/>
            </a:xfrm>
            <a:custGeom>
              <a:avLst/>
              <a:gdLst>
                <a:gd name="T0" fmla="*/ 385 w 414"/>
                <a:gd name="T1" fmla="*/ 325 h 352"/>
                <a:gd name="T2" fmla="*/ 385 w 414"/>
                <a:gd name="T3" fmla="*/ 325 h 352"/>
                <a:gd name="T4" fmla="*/ 311 w 414"/>
                <a:gd name="T5" fmla="*/ 352 h 352"/>
                <a:gd name="T6" fmla="*/ 103 w 414"/>
                <a:gd name="T7" fmla="*/ 352 h 352"/>
                <a:gd name="T8" fmla="*/ 30 w 414"/>
                <a:gd name="T9" fmla="*/ 325 h 352"/>
                <a:gd name="T10" fmla="*/ 0 w 414"/>
                <a:gd name="T11" fmla="*/ 257 h 352"/>
                <a:gd name="T12" fmla="*/ 0 w 414"/>
                <a:gd name="T13" fmla="*/ 240 h 352"/>
                <a:gd name="T14" fmla="*/ 31 w 414"/>
                <a:gd name="T15" fmla="*/ 173 h 352"/>
                <a:gd name="T16" fmla="*/ 103 w 414"/>
                <a:gd name="T17" fmla="*/ 145 h 352"/>
                <a:gd name="T18" fmla="*/ 236 w 414"/>
                <a:gd name="T19" fmla="*/ 145 h 352"/>
                <a:gd name="T20" fmla="*/ 236 w 414"/>
                <a:gd name="T21" fmla="*/ 208 h 352"/>
                <a:gd name="T22" fmla="*/ 103 w 414"/>
                <a:gd name="T23" fmla="*/ 208 h 352"/>
                <a:gd name="T24" fmla="*/ 78 w 414"/>
                <a:gd name="T25" fmla="*/ 217 h 352"/>
                <a:gd name="T26" fmla="*/ 66 w 414"/>
                <a:gd name="T27" fmla="*/ 240 h 352"/>
                <a:gd name="T28" fmla="*/ 66 w 414"/>
                <a:gd name="T29" fmla="*/ 257 h 352"/>
                <a:gd name="T30" fmla="*/ 103 w 414"/>
                <a:gd name="T31" fmla="*/ 288 h 352"/>
                <a:gd name="T32" fmla="*/ 311 w 414"/>
                <a:gd name="T33" fmla="*/ 288 h 352"/>
                <a:gd name="T34" fmla="*/ 348 w 414"/>
                <a:gd name="T35" fmla="*/ 257 h 352"/>
                <a:gd name="T36" fmla="*/ 348 w 414"/>
                <a:gd name="T37" fmla="*/ 94 h 352"/>
                <a:gd name="T38" fmla="*/ 337 w 414"/>
                <a:gd name="T39" fmla="*/ 72 h 352"/>
                <a:gd name="T40" fmla="*/ 311 w 414"/>
                <a:gd name="T41" fmla="*/ 62 h 352"/>
                <a:gd name="T42" fmla="*/ 6 w 414"/>
                <a:gd name="T43" fmla="*/ 62 h 352"/>
                <a:gd name="T44" fmla="*/ 6 w 414"/>
                <a:gd name="T45" fmla="*/ 0 h 352"/>
                <a:gd name="T46" fmla="*/ 311 w 414"/>
                <a:gd name="T47" fmla="*/ 0 h 352"/>
                <a:gd name="T48" fmla="*/ 383 w 414"/>
                <a:gd name="T49" fmla="*/ 27 h 352"/>
                <a:gd name="T50" fmla="*/ 414 w 414"/>
                <a:gd name="T51" fmla="*/ 94 h 352"/>
                <a:gd name="T52" fmla="*/ 414 w 414"/>
                <a:gd name="T53" fmla="*/ 257 h 352"/>
                <a:gd name="T54" fmla="*/ 385 w 414"/>
                <a:gd name="T55" fmla="*/ 32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352">
                  <a:moveTo>
                    <a:pt x="385" y="325"/>
                  </a:moveTo>
                  <a:lnTo>
                    <a:pt x="385" y="325"/>
                  </a:lnTo>
                  <a:cubicBezTo>
                    <a:pt x="365" y="343"/>
                    <a:pt x="340" y="352"/>
                    <a:pt x="311" y="352"/>
                  </a:cubicBezTo>
                  <a:lnTo>
                    <a:pt x="103" y="352"/>
                  </a:lnTo>
                  <a:cubicBezTo>
                    <a:pt x="74" y="352"/>
                    <a:pt x="50" y="343"/>
                    <a:pt x="30" y="325"/>
                  </a:cubicBezTo>
                  <a:cubicBezTo>
                    <a:pt x="10" y="308"/>
                    <a:pt x="0" y="285"/>
                    <a:pt x="0" y="257"/>
                  </a:cubicBezTo>
                  <a:lnTo>
                    <a:pt x="0" y="240"/>
                  </a:lnTo>
                  <a:cubicBezTo>
                    <a:pt x="0" y="213"/>
                    <a:pt x="10" y="191"/>
                    <a:pt x="31" y="173"/>
                  </a:cubicBezTo>
                  <a:cubicBezTo>
                    <a:pt x="52" y="154"/>
                    <a:pt x="76" y="145"/>
                    <a:pt x="103" y="145"/>
                  </a:cubicBezTo>
                  <a:lnTo>
                    <a:pt x="236" y="145"/>
                  </a:lnTo>
                  <a:lnTo>
                    <a:pt x="236" y="208"/>
                  </a:lnTo>
                  <a:lnTo>
                    <a:pt x="103" y="208"/>
                  </a:lnTo>
                  <a:cubicBezTo>
                    <a:pt x="94" y="208"/>
                    <a:pt x="86" y="211"/>
                    <a:pt x="78" y="217"/>
                  </a:cubicBezTo>
                  <a:cubicBezTo>
                    <a:pt x="70" y="224"/>
                    <a:pt x="66" y="231"/>
                    <a:pt x="66" y="240"/>
                  </a:cubicBezTo>
                  <a:lnTo>
                    <a:pt x="66" y="257"/>
                  </a:lnTo>
                  <a:cubicBezTo>
                    <a:pt x="66" y="278"/>
                    <a:pt x="79" y="288"/>
                    <a:pt x="103" y="288"/>
                  </a:cubicBezTo>
                  <a:lnTo>
                    <a:pt x="311" y="288"/>
                  </a:lnTo>
                  <a:cubicBezTo>
                    <a:pt x="336" y="288"/>
                    <a:pt x="348" y="278"/>
                    <a:pt x="348" y="257"/>
                  </a:cubicBezTo>
                  <a:lnTo>
                    <a:pt x="348" y="94"/>
                  </a:lnTo>
                  <a:cubicBezTo>
                    <a:pt x="348" y="86"/>
                    <a:pt x="345" y="79"/>
                    <a:pt x="337" y="72"/>
                  </a:cubicBezTo>
                  <a:cubicBezTo>
                    <a:pt x="329" y="65"/>
                    <a:pt x="320" y="62"/>
                    <a:pt x="311" y="62"/>
                  </a:cubicBezTo>
                  <a:lnTo>
                    <a:pt x="6" y="62"/>
                  </a:lnTo>
                  <a:lnTo>
                    <a:pt x="6" y="0"/>
                  </a:lnTo>
                  <a:lnTo>
                    <a:pt x="311" y="0"/>
                  </a:lnTo>
                  <a:cubicBezTo>
                    <a:pt x="339" y="0"/>
                    <a:pt x="362" y="8"/>
                    <a:pt x="383" y="27"/>
                  </a:cubicBezTo>
                  <a:cubicBezTo>
                    <a:pt x="404" y="46"/>
                    <a:pt x="414" y="68"/>
                    <a:pt x="414" y="94"/>
                  </a:cubicBezTo>
                  <a:lnTo>
                    <a:pt x="414" y="257"/>
                  </a:lnTo>
                  <a:cubicBezTo>
                    <a:pt x="414" y="285"/>
                    <a:pt x="405" y="308"/>
                    <a:pt x="385" y="3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6">
              <a:extLst>
                <a:ext uri="{FF2B5EF4-FFF2-40B4-BE49-F238E27FC236}">
                  <a16:creationId xmlns:a16="http://schemas.microsoft.com/office/drawing/2014/main" id="{FAC73AB9-F438-6159-76E3-1FEFF9855D6F}"/>
                </a:ext>
              </a:extLst>
            </p:cNvPr>
            <p:cNvSpPr>
              <a:spLocks noChangeAspect="1"/>
            </p:cNvSpPr>
            <p:nvPr/>
          </p:nvSpPr>
          <p:spPr bwMode="auto">
            <a:xfrm>
              <a:off x="6342412" y="6321352"/>
              <a:ext cx="208186" cy="174076"/>
            </a:xfrm>
            <a:custGeom>
              <a:avLst/>
              <a:gdLst>
                <a:gd name="T0" fmla="*/ 362 w 429"/>
                <a:gd name="T1" fmla="*/ 257 h 352"/>
                <a:gd name="T2" fmla="*/ 362 w 429"/>
                <a:gd name="T3" fmla="*/ 257 h 352"/>
                <a:gd name="T4" fmla="*/ 259 w 429"/>
                <a:gd name="T5" fmla="*/ 352 h 352"/>
                <a:gd name="T6" fmla="*/ 169 w 429"/>
                <a:gd name="T7" fmla="*/ 352 h 352"/>
                <a:gd name="T8" fmla="*/ 66 w 429"/>
                <a:gd name="T9" fmla="*/ 257 h 352"/>
                <a:gd name="T10" fmla="*/ 0 w 429"/>
                <a:gd name="T11" fmla="*/ 0 h 352"/>
                <a:gd name="T12" fmla="*/ 71 w 429"/>
                <a:gd name="T13" fmla="*/ 0 h 352"/>
                <a:gd name="T14" fmla="*/ 135 w 429"/>
                <a:gd name="T15" fmla="*/ 245 h 352"/>
                <a:gd name="T16" fmla="*/ 179 w 429"/>
                <a:gd name="T17" fmla="*/ 288 h 352"/>
                <a:gd name="T18" fmla="*/ 249 w 429"/>
                <a:gd name="T19" fmla="*/ 288 h 352"/>
                <a:gd name="T20" fmla="*/ 295 w 429"/>
                <a:gd name="T21" fmla="*/ 245 h 352"/>
                <a:gd name="T22" fmla="*/ 358 w 429"/>
                <a:gd name="T23" fmla="*/ 0 h 352"/>
                <a:gd name="T24" fmla="*/ 429 w 429"/>
                <a:gd name="T25" fmla="*/ 0 h 352"/>
                <a:gd name="T26" fmla="*/ 362 w 429"/>
                <a:gd name="T27" fmla="*/ 2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9" h="352">
                  <a:moveTo>
                    <a:pt x="362" y="257"/>
                  </a:moveTo>
                  <a:lnTo>
                    <a:pt x="362" y="257"/>
                  </a:lnTo>
                  <a:cubicBezTo>
                    <a:pt x="346" y="321"/>
                    <a:pt x="312" y="352"/>
                    <a:pt x="259" y="352"/>
                  </a:cubicBezTo>
                  <a:lnTo>
                    <a:pt x="169" y="352"/>
                  </a:lnTo>
                  <a:cubicBezTo>
                    <a:pt x="116" y="352"/>
                    <a:pt x="82" y="321"/>
                    <a:pt x="66" y="257"/>
                  </a:cubicBezTo>
                  <a:lnTo>
                    <a:pt x="0" y="0"/>
                  </a:lnTo>
                  <a:lnTo>
                    <a:pt x="71" y="0"/>
                  </a:lnTo>
                  <a:lnTo>
                    <a:pt x="135" y="245"/>
                  </a:lnTo>
                  <a:cubicBezTo>
                    <a:pt x="142" y="274"/>
                    <a:pt x="157" y="288"/>
                    <a:pt x="179" y="288"/>
                  </a:cubicBezTo>
                  <a:lnTo>
                    <a:pt x="249" y="288"/>
                  </a:lnTo>
                  <a:cubicBezTo>
                    <a:pt x="272" y="288"/>
                    <a:pt x="287" y="274"/>
                    <a:pt x="295" y="245"/>
                  </a:cubicBezTo>
                  <a:lnTo>
                    <a:pt x="358" y="0"/>
                  </a:lnTo>
                  <a:lnTo>
                    <a:pt x="429" y="0"/>
                  </a:lnTo>
                  <a:lnTo>
                    <a:pt x="362" y="2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7">
              <a:extLst>
                <a:ext uri="{FF2B5EF4-FFF2-40B4-BE49-F238E27FC236}">
                  <a16:creationId xmlns:a16="http://schemas.microsoft.com/office/drawing/2014/main" id="{F954EA1F-8CCC-CCCA-E2E0-7B566D37D73B}"/>
                </a:ext>
              </a:extLst>
            </p:cNvPr>
            <p:cNvSpPr>
              <a:spLocks/>
            </p:cNvSpPr>
            <p:nvPr/>
          </p:nvSpPr>
          <p:spPr bwMode="auto">
            <a:xfrm>
              <a:off x="6562360" y="6321352"/>
              <a:ext cx="201129" cy="174076"/>
            </a:xfrm>
            <a:custGeom>
              <a:avLst/>
              <a:gdLst>
                <a:gd name="T0" fmla="*/ 383 w 415"/>
                <a:gd name="T1" fmla="*/ 179 h 352"/>
                <a:gd name="T2" fmla="*/ 383 w 415"/>
                <a:gd name="T3" fmla="*/ 179 h 352"/>
                <a:gd name="T4" fmla="*/ 312 w 415"/>
                <a:gd name="T5" fmla="*/ 207 h 352"/>
                <a:gd name="T6" fmla="*/ 179 w 415"/>
                <a:gd name="T7" fmla="*/ 207 h 352"/>
                <a:gd name="T8" fmla="*/ 179 w 415"/>
                <a:gd name="T9" fmla="*/ 143 h 352"/>
                <a:gd name="T10" fmla="*/ 312 w 415"/>
                <a:gd name="T11" fmla="*/ 143 h 352"/>
                <a:gd name="T12" fmla="*/ 336 w 415"/>
                <a:gd name="T13" fmla="*/ 134 h 352"/>
                <a:gd name="T14" fmla="*/ 348 w 415"/>
                <a:gd name="T15" fmla="*/ 111 h 352"/>
                <a:gd name="T16" fmla="*/ 348 w 415"/>
                <a:gd name="T17" fmla="*/ 94 h 352"/>
                <a:gd name="T18" fmla="*/ 312 w 415"/>
                <a:gd name="T19" fmla="*/ 62 h 352"/>
                <a:gd name="T20" fmla="*/ 103 w 415"/>
                <a:gd name="T21" fmla="*/ 62 h 352"/>
                <a:gd name="T22" fmla="*/ 66 w 415"/>
                <a:gd name="T23" fmla="*/ 94 h 352"/>
                <a:gd name="T24" fmla="*/ 66 w 415"/>
                <a:gd name="T25" fmla="*/ 256 h 352"/>
                <a:gd name="T26" fmla="*/ 78 w 415"/>
                <a:gd name="T27" fmla="*/ 279 h 352"/>
                <a:gd name="T28" fmla="*/ 103 w 415"/>
                <a:gd name="T29" fmla="*/ 288 h 352"/>
                <a:gd name="T30" fmla="*/ 409 w 415"/>
                <a:gd name="T31" fmla="*/ 288 h 352"/>
                <a:gd name="T32" fmla="*/ 409 w 415"/>
                <a:gd name="T33" fmla="*/ 352 h 352"/>
                <a:gd name="T34" fmla="*/ 103 w 415"/>
                <a:gd name="T35" fmla="*/ 352 h 352"/>
                <a:gd name="T36" fmla="*/ 31 w 415"/>
                <a:gd name="T37" fmla="*/ 324 h 352"/>
                <a:gd name="T38" fmla="*/ 0 w 415"/>
                <a:gd name="T39" fmla="*/ 256 h 352"/>
                <a:gd name="T40" fmla="*/ 0 w 415"/>
                <a:gd name="T41" fmla="*/ 94 h 352"/>
                <a:gd name="T42" fmla="*/ 30 w 415"/>
                <a:gd name="T43" fmla="*/ 26 h 352"/>
                <a:gd name="T44" fmla="*/ 103 w 415"/>
                <a:gd name="T45" fmla="*/ 0 h 352"/>
                <a:gd name="T46" fmla="*/ 312 w 415"/>
                <a:gd name="T47" fmla="*/ 0 h 352"/>
                <a:gd name="T48" fmla="*/ 385 w 415"/>
                <a:gd name="T49" fmla="*/ 25 h 352"/>
                <a:gd name="T50" fmla="*/ 415 w 415"/>
                <a:gd name="T51" fmla="*/ 94 h 352"/>
                <a:gd name="T52" fmla="*/ 415 w 415"/>
                <a:gd name="T53" fmla="*/ 111 h 352"/>
                <a:gd name="T54" fmla="*/ 383 w 415"/>
                <a:gd name="T55" fmla="*/ 17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352">
                  <a:moveTo>
                    <a:pt x="383" y="179"/>
                  </a:moveTo>
                  <a:lnTo>
                    <a:pt x="383" y="179"/>
                  </a:lnTo>
                  <a:cubicBezTo>
                    <a:pt x="362" y="197"/>
                    <a:pt x="339" y="207"/>
                    <a:pt x="312" y="207"/>
                  </a:cubicBezTo>
                  <a:lnTo>
                    <a:pt x="179" y="207"/>
                  </a:lnTo>
                  <a:lnTo>
                    <a:pt x="179" y="143"/>
                  </a:lnTo>
                  <a:lnTo>
                    <a:pt x="312" y="143"/>
                  </a:lnTo>
                  <a:cubicBezTo>
                    <a:pt x="320" y="143"/>
                    <a:pt x="328" y="140"/>
                    <a:pt x="336" y="134"/>
                  </a:cubicBezTo>
                  <a:cubicBezTo>
                    <a:pt x="344" y="127"/>
                    <a:pt x="348" y="120"/>
                    <a:pt x="348" y="111"/>
                  </a:cubicBezTo>
                  <a:lnTo>
                    <a:pt x="348" y="94"/>
                  </a:lnTo>
                  <a:cubicBezTo>
                    <a:pt x="348" y="73"/>
                    <a:pt x="336" y="62"/>
                    <a:pt x="312" y="62"/>
                  </a:cubicBezTo>
                  <a:lnTo>
                    <a:pt x="103" y="62"/>
                  </a:lnTo>
                  <a:cubicBezTo>
                    <a:pt x="78" y="62"/>
                    <a:pt x="66" y="73"/>
                    <a:pt x="66" y="94"/>
                  </a:cubicBezTo>
                  <a:lnTo>
                    <a:pt x="66" y="256"/>
                  </a:lnTo>
                  <a:cubicBezTo>
                    <a:pt x="66" y="265"/>
                    <a:pt x="70" y="273"/>
                    <a:pt x="78" y="279"/>
                  </a:cubicBezTo>
                  <a:cubicBezTo>
                    <a:pt x="86" y="285"/>
                    <a:pt x="94" y="288"/>
                    <a:pt x="103" y="288"/>
                  </a:cubicBezTo>
                  <a:lnTo>
                    <a:pt x="409" y="288"/>
                  </a:lnTo>
                  <a:lnTo>
                    <a:pt x="409" y="352"/>
                  </a:lnTo>
                  <a:lnTo>
                    <a:pt x="103" y="352"/>
                  </a:lnTo>
                  <a:cubicBezTo>
                    <a:pt x="76" y="352"/>
                    <a:pt x="52" y="342"/>
                    <a:pt x="31" y="324"/>
                  </a:cubicBezTo>
                  <a:cubicBezTo>
                    <a:pt x="10" y="305"/>
                    <a:pt x="0" y="283"/>
                    <a:pt x="0" y="256"/>
                  </a:cubicBezTo>
                  <a:lnTo>
                    <a:pt x="0" y="94"/>
                  </a:lnTo>
                  <a:cubicBezTo>
                    <a:pt x="0" y="66"/>
                    <a:pt x="10" y="43"/>
                    <a:pt x="30" y="26"/>
                  </a:cubicBezTo>
                  <a:cubicBezTo>
                    <a:pt x="50" y="8"/>
                    <a:pt x="74" y="0"/>
                    <a:pt x="103" y="0"/>
                  </a:cubicBezTo>
                  <a:lnTo>
                    <a:pt x="312" y="0"/>
                  </a:lnTo>
                  <a:cubicBezTo>
                    <a:pt x="340" y="0"/>
                    <a:pt x="365" y="8"/>
                    <a:pt x="385" y="25"/>
                  </a:cubicBezTo>
                  <a:cubicBezTo>
                    <a:pt x="405" y="43"/>
                    <a:pt x="415" y="66"/>
                    <a:pt x="415" y="94"/>
                  </a:cubicBezTo>
                  <a:lnTo>
                    <a:pt x="415" y="111"/>
                  </a:lnTo>
                  <a:cubicBezTo>
                    <a:pt x="415" y="137"/>
                    <a:pt x="405" y="160"/>
                    <a:pt x="383" y="17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8">
              <a:extLst>
                <a:ext uri="{FF2B5EF4-FFF2-40B4-BE49-F238E27FC236}">
                  <a16:creationId xmlns:a16="http://schemas.microsoft.com/office/drawing/2014/main" id="{FC6ECD2C-31A1-E8C0-6389-1CCEC18D7C1C}"/>
                </a:ext>
              </a:extLst>
            </p:cNvPr>
            <p:cNvSpPr>
              <a:spLocks/>
            </p:cNvSpPr>
            <p:nvPr/>
          </p:nvSpPr>
          <p:spPr bwMode="auto">
            <a:xfrm>
              <a:off x="567080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6" y="84"/>
                    <a:pt x="42" y="84"/>
                  </a:cubicBezTo>
                  <a:cubicBezTo>
                    <a:pt x="19" y="84"/>
                    <a:pt x="0" y="65"/>
                    <a:pt x="0" y="42"/>
                  </a:cubicBezTo>
                  <a:cubicBezTo>
                    <a:pt x="0" y="19"/>
                    <a:pt x="19" y="0"/>
                    <a:pt x="42" y="0"/>
                  </a:cubicBezTo>
                  <a:cubicBezTo>
                    <a:pt x="66"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9">
              <a:extLst>
                <a:ext uri="{FF2B5EF4-FFF2-40B4-BE49-F238E27FC236}">
                  <a16:creationId xmlns:a16="http://schemas.microsoft.com/office/drawing/2014/main" id="{5F10940B-E473-B263-E76F-0D8DC27703D1}"/>
                </a:ext>
              </a:extLst>
            </p:cNvPr>
            <p:cNvSpPr>
              <a:spLocks/>
            </p:cNvSpPr>
            <p:nvPr/>
          </p:nvSpPr>
          <p:spPr bwMode="auto">
            <a:xfrm>
              <a:off x="5670806" y="6321352"/>
              <a:ext cx="41167" cy="41167"/>
            </a:xfrm>
            <a:custGeom>
              <a:avLst/>
              <a:gdLst>
                <a:gd name="T0" fmla="*/ 84 w 84"/>
                <a:gd name="T1" fmla="*/ 41 h 83"/>
                <a:gd name="T2" fmla="*/ 84 w 84"/>
                <a:gd name="T3" fmla="*/ 41 h 83"/>
                <a:gd name="T4" fmla="*/ 42 w 84"/>
                <a:gd name="T5" fmla="*/ 83 h 83"/>
                <a:gd name="T6" fmla="*/ 0 w 84"/>
                <a:gd name="T7" fmla="*/ 41 h 83"/>
                <a:gd name="T8" fmla="*/ 42 w 84"/>
                <a:gd name="T9" fmla="*/ 0 h 83"/>
                <a:gd name="T10" fmla="*/ 84 w 84"/>
                <a:gd name="T11" fmla="*/ 41 h 83"/>
              </a:gdLst>
              <a:ahLst/>
              <a:cxnLst>
                <a:cxn ang="0">
                  <a:pos x="T0" y="T1"/>
                </a:cxn>
                <a:cxn ang="0">
                  <a:pos x="T2" y="T3"/>
                </a:cxn>
                <a:cxn ang="0">
                  <a:pos x="T4" y="T5"/>
                </a:cxn>
                <a:cxn ang="0">
                  <a:pos x="T6" y="T7"/>
                </a:cxn>
                <a:cxn ang="0">
                  <a:pos x="T8" y="T9"/>
                </a:cxn>
                <a:cxn ang="0">
                  <a:pos x="T10" y="T11"/>
                </a:cxn>
              </a:cxnLst>
              <a:rect l="0" t="0" r="r" b="b"/>
              <a:pathLst>
                <a:path w="84" h="83">
                  <a:moveTo>
                    <a:pt x="84" y="41"/>
                  </a:moveTo>
                  <a:lnTo>
                    <a:pt x="84" y="41"/>
                  </a:lnTo>
                  <a:cubicBezTo>
                    <a:pt x="84" y="64"/>
                    <a:pt x="66" y="83"/>
                    <a:pt x="42" y="83"/>
                  </a:cubicBezTo>
                  <a:cubicBezTo>
                    <a:pt x="19" y="83"/>
                    <a:pt x="0" y="64"/>
                    <a:pt x="0" y="41"/>
                  </a:cubicBezTo>
                  <a:cubicBezTo>
                    <a:pt x="0" y="18"/>
                    <a:pt x="19" y="0"/>
                    <a:pt x="42" y="0"/>
                  </a:cubicBezTo>
                  <a:cubicBezTo>
                    <a:pt x="66" y="0"/>
                    <a:pt x="84" y="18"/>
                    <a:pt x="84" y="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10">
              <a:extLst>
                <a:ext uri="{FF2B5EF4-FFF2-40B4-BE49-F238E27FC236}">
                  <a16:creationId xmlns:a16="http://schemas.microsoft.com/office/drawing/2014/main" id="{934EC55D-E803-AB4C-B2F9-39295F7DC69C}"/>
                </a:ext>
              </a:extLst>
            </p:cNvPr>
            <p:cNvSpPr>
              <a:spLocks/>
            </p:cNvSpPr>
            <p:nvPr/>
          </p:nvSpPr>
          <p:spPr bwMode="auto">
            <a:xfrm>
              <a:off x="5739026" y="6453086"/>
              <a:ext cx="41167" cy="42343"/>
            </a:xfrm>
            <a:custGeom>
              <a:avLst/>
              <a:gdLst>
                <a:gd name="T0" fmla="*/ 84 w 84"/>
                <a:gd name="T1" fmla="*/ 42 h 85"/>
                <a:gd name="T2" fmla="*/ 84 w 84"/>
                <a:gd name="T3" fmla="*/ 42 h 85"/>
                <a:gd name="T4" fmla="*/ 42 w 84"/>
                <a:gd name="T5" fmla="*/ 85 h 85"/>
                <a:gd name="T6" fmla="*/ 0 w 84"/>
                <a:gd name="T7" fmla="*/ 42 h 85"/>
                <a:gd name="T8" fmla="*/ 42 w 84"/>
                <a:gd name="T9" fmla="*/ 0 h 85"/>
                <a:gd name="T10" fmla="*/ 84 w 84"/>
                <a:gd name="T11" fmla="*/ 42 h 85"/>
              </a:gdLst>
              <a:ahLst/>
              <a:cxnLst>
                <a:cxn ang="0">
                  <a:pos x="T0" y="T1"/>
                </a:cxn>
                <a:cxn ang="0">
                  <a:pos x="T2" y="T3"/>
                </a:cxn>
                <a:cxn ang="0">
                  <a:pos x="T4" y="T5"/>
                </a:cxn>
                <a:cxn ang="0">
                  <a:pos x="T6" y="T7"/>
                </a:cxn>
                <a:cxn ang="0">
                  <a:pos x="T8" y="T9"/>
                </a:cxn>
                <a:cxn ang="0">
                  <a:pos x="T10" y="T11"/>
                </a:cxn>
              </a:cxnLst>
              <a:rect l="0" t="0" r="r" b="b"/>
              <a:pathLst>
                <a:path w="84" h="85">
                  <a:moveTo>
                    <a:pt x="84" y="42"/>
                  </a:moveTo>
                  <a:lnTo>
                    <a:pt x="84" y="42"/>
                  </a:lnTo>
                  <a:cubicBezTo>
                    <a:pt x="84" y="66"/>
                    <a:pt x="65" y="85"/>
                    <a:pt x="42" y="85"/>
                  </a:cubicBezTo>
                  <a:cubicBezTo>
                    <a:pt x="19" y="85"/>
                    <a:pt x="0" y="66"/>
                    <a:pt x="0" y="42"/>
                  </a:cubicBezTo>
                  <a:cubicBezTo>
                    <a:pt x="0" y="19"/>
                    <a:pt x="19" y="0"/>
                    <a:pt x="42" y="0"/>
                  </a:cubicBezTo>
                  <a:cubicBezTo>
                    <a:pt x="65"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11">
              <a:extLst>
                <a:ext uri="{FF2B5EF4-FFF2-40B4-BE49-F238E27FC236}">
                  <a16:creationId xmlns:a16="http://schemas.microsoft.com/office/drawing/2014/main" id="{F2344746-67C8-F202-912E-D374B0C80C1F}"/>
                </a:ext>
              </a:extLst>
            </p:cNvPr>
            <p:cNvSpPr>
              <a:spLocks/>
            </p:cNvSpPr>
            <p:nvPr/>
          </p:nvSpPr>
          <p:spPr bwMode="auto">
            <a:xfrm>
              <a:off x="573902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5" y="84"/>
                    <a:pt x="42" y="84"/>
                  </a:cubicBezTo>
                  <a:cubicBezTo>
                    <a:pt x="19" y="84"/>
                    <a:pt x="0" y="65"/>
                    <a:pt x="0" y="42"/>
                  </a:cubicBezTo>
                  <a:cubicBezTo>
                    <a:pt x="0" y="19"/>
                    <a:pt x="19" y="0"/>
                    <a:pt x="42" y="0"/>
                  </a:cubicBezTo>
                  <a:cubicBezTo>
                    <a:pt x="65" y="0"/>
                    <a:pt x="84" y="19"/>
                    <a:pt x="84" y="42"/>
                  </a:cubicBezTo>
                  <a:close/>
                </a:path>
              </a:pathLst>
            </a:custGeom>
            <a:solidFill>
              <a:srgbClr val="2A7D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12">
              <a:extLst>
                <a:ext uri="{FF2B5EF4-FFF2-40B4-BE49-F238E27FC236}">
                  <a16:creationId xmlns:a16="http://schemas.microsoft.com/office/drawing/2014/main" id="{99D56A64-F1BE-3172-2792-0189D4F2C99D}"/>
                </a:ext>
              </a:extLst>
            </p:cNvPr>
            <p:cNvSpPr>
              <a:spLocks/>
            </p:cNvSpPr>
            <p:nvPr/>
          </p:nvSpPr>
          <p:spPr bwMode="auto">
            <a:xfrm>
              <a:off x="5797835" y="6321352"/>
              <a:ext cx="187015" cy="172901"/>
            </a:xfrm>
            <a:custGeom>
              <a:avLst/>
              <a:gdLst>
                <a:gd name="T0" fmla="*/ 318 w 384"/>
                <a:gd name="T1" fmla="*/ 256 h 351"/>
                <a:gd name="T2" fmla="*/ 318 w 384"/>
                <a:gd name="T3" fmla="*/ 256 h 351"/>
                <a:gd name="T4" fmla="*/ 316 w 384"/>
                <a:gd name="T5" fmla="*/ 262 h 351"/>
                <a:gd name="T6" fmla="*/ 215 w 384"/>
                <a:gd name="T7" fmla="*/ 351 h 351"/>
                <a:gd name="T8" fmla="*/ 169 w 384"/>
                <a:gd name="T9" fmla="*/ 351 h 351"/>
                <a:gd name="T10" fmla="*/ 66 w 384"/>
                <a:gd name="T11" fmla="*/ 256 h 351"/>
                <a:gd name="T12" fmla="*/ 0 w 384"/>
                <a:gd name="T13" fmla="*/ 0 h 351"/>
                <a:gd name="T14" fmla="*/ 71 w 384"/>
                <a:gd name="T15" fmla="*/ 0 h 351"/>
                <a:gd name="T16" fmla="*/ 135 w 384"/>
                <a:gd name="T17" fmla="*/ 244 h 351"/>
                <a:gd name="T18" fmla="*/ 179 w 384"/>
                <a:gd name="T19" fmla="*/ 287 h 351"/>
                <a:gd name="T20" fmla="*/ 206 w 384"/>
                <a:gd name="T21" fmla="*/ 287 h 351"/>
                <a:gd name="T22" fmla="*/ 251 w 384"/>
                <a:gd name="T23" fmla="*/ 244 h 351"/>
                <a:gd name="T24" fmla="*/ 318 w 384"/>
                <a:gd name="T25" fmla="*/ 193 h 351"/>
                <a:gd name="T26" fmla="*/ 384 w 384"/>
                <a:gd name="T27" fmla="*/ 242 h 351"/>
                <a:gd name="T28" fmla="*/ 384 w 384"/>
                <a:gd name="T29"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51">
                  <a:moveTo>
                    <a:pt x="318" y="256"/>
                  </a:moveTo>
                  <a:lnTo>
                    <a:pt x="318" y="256"/>
                  </a:lnTo>
                  <a:lnTo>
                    <a:pt x="316" y="262"/>
                  </a:lnTo>
                  <a:cubicBezTo>
                    <a:pt x="299" y="321"/>
                    <a:pt x="266" y="351"/>
                    <a:pt x="215" y="351"/>
                  </a:cubicBezTo>
                  <a:lnTo>
                    <a:pt x="169" y="351"/>
                  </a:lnTo>
                  <a:cubicBezTo>
                    <a:pt x="116" y="351"/>
                    <a:pt x="83" y="319"/>
                    <a:pt x="66" y="256"/>
                  </a:cubicBezTo>
                  <a:lnTo>
                    <a:pt x="0" y="0"/>
                  </a:lnTo>
                  <a:lnTo>
                    <a:pt x="71" y="0"/>
                  </a:lnTo>
                  <a:lnTo>
                    <a:pt x="135" y="244"/>
                  </a:lnTo>
                  <a:cubicBezTo>
                    <a:pt x="142" y="273"/>
                    <a:pt x="157" y="287"/>
                    <a:pt x="179" y="287"/>
                  </a:cubicBezTo>
                  <a:lnTo>
                    <a:pt x="206" y="287"/>
                  </a:lnTo>
                  <a:cubicBezTo>
                    <a:pt x="228" y="287"/>
                    <a:pt x="244" y="273"/>
                    <a:pt x="251" y="244"/>
                  </a:cubicBezTo>
                  <a:cubicBezTo>
                    <a:pt x="251" y="244"/>
                    <a:pt x="267" y="193"/>
                    <a:pt x="318" y="193"/>
                  </a:cubicBezTo>
                  <a:cubicBezTo>
                    <a:pt x="318" y="193"/>
                    <a:pt x="367" y="188"/>
                    <a:pt x="384" y="242"/>
                  </a:cubicBezTo>
                  <a:lnTo>
                    <a:pt x="384" y="244"/>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13">
              <a:extLst>
                <a:ext uri="{FF2B5EF4-FFF2-40B4-BE49-F238E27FC236}">
                  <a16:creationId xmlns:a16="http://schemas.microsoft.com/office/drawing/2014/main" id="{155C4D58-ED25-382E-62FC-EBA796B428BC}"/>
                </a:ext>
              </a:extLst>
            </p:cNvPr>
            <p:cNvSpPr>
              <a:spLocks/>
            </p:cNvSpPr>
            <p:nvPr/>
          </p:nvSpPr>
          <p:spPr bwMode="auto">
            <a:xfrm>
              <a:off x="5951917" y="6321352"/>
              <a:ext cx="155257" cy="172901"/>
            </a:xfrm>
            <a:custGeom>
              <a:avLst/>
              <a:gdLst>
                <a:gd name="T0" fmla="*/ 67 w 319"/>
                <a:gd name="T1" fmla="*/ 244 h 351"/>
                <a:gd name="T2" fmla="*/ 67 w 319"/>
                <a:gd name="T3" fmla="*/ 244 h 351"/>
                <a:gd name="T4" fmla="*/ 113 w 319"/>
                <a:gd name="T5" fmla="*/ 287 h 351"/>
                <a:gd name="T6" fmla="*/ 140 w 319"/>
                <a:gd name="T7" fmla="*/ 287 h 351"/>
                <a:gd name="T8" fmla="*/ 185 w 319"/>
                <a:gd name="T9" fmla="*/ 244 h 351"/>
                <a:gd name="T10" fmla="*/ 248 w 319"/>
                <a:gd name="T11" fmla="*/ 0 h 351"/>
                <a:gd name="T12" fmla="*/ 319 w 319"/>
                <a:gd name="T13" fmla="*/ 0 h 351"/>
                <a:gd name="T14" fmla="*/ 252 w 319"/>
                <a:gd name="T15" fmla="*/ 256 h 351"/>
                <a:gd name="T16" fmla="*/ 149 w 319"/>
                <a:gd name="T17" fmla="*/ 351 h 351"/>
                <a:gd name="T18" fmla="*/ 103 w 319"/>
                <a:gd name="T19" fmla="*/ 351 h 351"/>
                <a:gd name="T20" fmla="*/ 0 w 319"/>
                <a:gd name="T21" fmla="*/ 256 h 351"/>
                <a:gd name="T22" fmla="*/ 67 w 319"/>
                <a:gd name="T23"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51">
                  <a:moveTo>
                    <a:pt x="67" y="244"/>
                  </a:moveTo>
                  <a:lnTo>
                    <a:pt x="67" y="244"/>
                  </a:lnTo>
                  <a:cubicBezTo>
                    <a:pt x="74" y="272"/>
                    <a:pt x="91" y="287"/>
                    <a:pt x="113" y="287"/>
                  </a:cubicBezTo>
                  <a:lnTo>
                    <a:pt x="140" y="287"/>
                  </a:lnTo>
                  <a:cubicBezTo>
                    <a:pt x="162" y="287"/>
                    <a:pt x="178" y="273"/>
                    <a:pt x="185" y="244"/>
                  </a:cubicBezTo>
                  <a:lnTo>
                    <a:pt x="248" y="0"/>
                  </a:lnTo>
                  <a:lnTo>
                    <a:pt x="319" y="0"/>
                  </a:lnTo>
                  <a:lnTo>
                    <a:pt x="252" y="256"/>
                  </a:lnTo>
                  <a:cubicBezTo>
                    <a:pt x="236" y="319"/>
                    <a:pt x="202" y="351"/>
                    <a:pt x="149" y="351"/>
                  </a:cubicBezTo>
                  <a:lnTo>
                    <a:pt x="103" y="351"/>
                  </a:lnTo>
                  <a:cubicBezTo>
                    <a:pt x="51" y="351"/>
                    <a:pt x="17" y="319"/>
                    <a:pt x="0" y="256"/>
                  </a:cubicBezTo>
                  <a:lnTo>
                    <a:pt x="67" y="24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Freeform 14">
              <a:extLst>
                <a:ext uri="{FF2B5EF4-FFF2-40B4-BE49-F238E27FC236}">
                  <a16:creationId xmlns:a16="http://schemas.microsoft.com/office/drawing/2014/main" id="{9ADC301F-3052-6D89-79F7-58D00FCBA681}"/>
                </a:ext>
              </a:extLst>
            </p:cNvPr>
            <p:cNvSpPr>
              <a:spLocks noEditPoints="1"/>
            </p:cNvSpPr>
            <p:nvPr/>
          </p:nvSpPr>
          <p:spPr bwMode="auto">
            <a:xfrm>
              <a:off x="5428511" y="6321352"/>
              <a:ext cx="207010" cy="174076"/>
            </a:xfrm>
            <a:custGeom>
              <a:avLst/>
              <a:gdLst>
                <a:gd name="T0" fmla="*/ 360 w 426"/>
                <a:gd name="T1" fmla="*/ 94 h 353"/>
                <a:gd name="T2" fmla="*/ 360 w 426"/>
                <a:gd name="T3" fmla="*/ 94 h 353"/>
                <a:gd name="T4" fmla="*/ 349 w 426"/>
                <a:gd name="T5" fmla="*/ 72 h 353"/>
                <a:gd name="T6" fmla="*/ 324 w 426"/>
                <a:gd name="T7" fmla="*/ 62 h 353"/>
                <a:gd name="T8" fmla="*/ 65 w 426"/>
                <a:gd name="T9" fmla="*/ 62 h 353"/>
                <a:gd name="T10" fmla="*/ 65 w 426"/>
                <a:gd name="T11" fmla="*/ 289 h 353"/>
                <a:gd name="T12" fmla="*/ 324 w 426"/>
                <a:gd name="T13" fmla="*/ 289 h 353"/>
                <a:gd name="T14" fmla="*/ 360 w 426"/>
                <a:gd name="T15" fmla="*/ 257 h 353"/>
                <a:gd name="T16" fmla="*/ 360 w 426"/>
                <a:gd name="T17" fmla="*/ 94 h 353"/>
                <a:gd name="T18" fmla="*/ 397 w 426"/>
                <a:gd name="T19" fmla="*/ 326 h 353"/>
                <a:gd name="T20" fmla="*/ 397 w 426"/>
                <a:gd name="T21" fmla="*/ 326 h 353"/>
                <a:gd name="T22" fmla="*/ 324 w 426"/>
                <a:gd name="T23" fmla="*/ 353 h 353"/>
                <a:gd name="T24" fmla="*/ 0 w 426"/>
                <a:gd name="T25" fmla="*/ 353 h 353"/>
                <a:gd name="T26" fmla="*/ 0 w 426"/>
                <a:gd name="T27" fmla="*/ 0 h 353"/>
                <a:gd name="T28" fmla="*/ 324 w 426"/>
                <a:gd name="T29" fmla="*/ 0 h 353"/>
                <a:gd name="T30" fmla="*/ 395 w 426"/>
                <a:gd name="T31" fmla="*/ 27 h 353"/>
                <a:gd name="T32" fmla="*/ 426 w 426"/>
                <a:gd name="T33" fmla="*/ 94 h 353"/>
                <a:gd name="T34" fmla="*/ 426 w 426"/>
                <a:gd name="T35" fmla="*/ 257 h 353"/>
                <a:gd name="T36" fmla="*/ 397 w 426"/>
                <a:gd name="T37"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6" h="353">
                  <a:moveTo>
                    <a:pt x="360" y="94"/>
                  </a:moveTo>
                  <a:lnTo>
                    <a:pt x="360" y="94"/>
                  </a:lnTo>
                  <a:cubicBezTo>
                    <a:pt x="360" y="86"/>
                    <a:pt x="357" y="79"/>
                    <a:pt x="349" y="72"/>
                  </a:cubicBezTo>
                  <a:cubicBezTo>
                    <a:pt x="341" y="65"/>
                    <a:pt x="333" y="62"/>
                    <a:pt x="324" y="62"/>
                  </a:cubicBezTo>
                  <a:lnTo>
                    <a:pt x="65" y="62"/>
                  </a:lnTo>
                  <a:lnTo>
                    <a:pt x="65" y="289"/>
                  </a:lnTo>
                  <a:lnTo>
                    <a:pt x="324" y="289"/>
                  </a:lnTo>
                  <a:cubicBezTo>
                    <a:pt x="348" y="289"/>
                    <a:pt x="360" y="279"/>
                    <a:pt x="360" y="257"/>
                  </a:cubicBezTo>
                  <a:lnTo>
                    <a:pt x="360" y="94"/>
                  </a:lnTo>
                  <a:close/>
                  <a:moveTo>
                    <a:pt x="397" y="326"/>
                  </a:moveTo>
                  <a:lnTo>
                    <a:pt x="397" y="326"/>
                  </a:lnTo>
                  <a:cubicBezTo>
                    <a:pt x="377" y="344"/>
                    <a:pt x="353" y="353"/>
                    <a:pt x="324" y="353"/>
                  </a:cubicBezTo>
                  <a:lnTo>
                    <a:pt x="0" y="353"/>
                  </a:lnTo>
                  <a:lnTo>
                    <a:pt x="0" y="0"/>
                  </a:lnTo>
                  <a:lnTo>
                    <a:pt x="324" y="0"/>
                  </a:lnTo>
                  <a:cubicBezTo>
                    <a:pt x="351" y="0"/>
                    <a:pt x="374" y="8"/>
                    <a:pt x="395" y="27"/>
                  </a:cubicBezTo>
                  <a:cubicBezTo>
                    <a:pt x="416" y="46"/>
                    <a:pt x="426" y="68"/>
                    <a:pt x="426" y="94"/>
                  </a:cubicBezTo>
                  <a:lnTo>
                    <a:pt x="426" y="257"/>
                  </a:lnTo>
                  <a:cubicBezTo>
                    <a:pt x="426" y="285"/>
                    <a:pt x="417" y="308"/>
                    <a:pt x="397" y="3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2" name="Group 41">
            <a:extLst>
              <a:ext uri="{FF2B5EF4-FFF2-40B4-BE49-F238E27FC236}">
                <a16:creationId xmlns:a16="http://schemas.microsoft.com/office/drawing/2014/main" id="{626B232A-473C-A830-7EDA-8805E2BC647F}"/>
              </a:ext>
            </a:extLst>
          </p:cNvPr>
          <p:cNvGrpSpPr>
            <a:grpSpLocks noChangeAspect="1"/>
          </p:cNvGrpSpPr>
          <p:nvPr/>
        </p:nvGrpSpPr>
        <p:grpSpPr>
          <a:xfrm>
            <a:off x="11521440" y="182881"/>
            <a:ext cx="393192" cy="634335"/>
            <a:chOff x="11352054" y="135812"/>
            <a:chExt cx="643706" cy="1038489"/>
          </a:xfrm>
        </p:grpSpPr>
        <p:sp>
          <p:nvSpPr>
            <p:cNvPr id="43" name="Freeform: Shape 19">
              <a:extLst>
                <a:ext uri="{FF2B5EF4-FFF2-40B4-BE49-F238E27FC236}">
                  <a16:creationId xmlns:a16="http://schemas.microsoft.com/office/drawing/2014/main" id="{BEEC1311-1848-B385-C3CD-5EC9D347327F}"/>
                </a:ext>
              </a:extLst>
            </p:cNvPr>
            <p:cNvSpPr/>
            <p:nvPr/>
          </p:nvSpPr>
          <p:spPr>
            <a:xfrm>
              <a:off x="11748041" y="926582"/>
              <a:ext cx="247719" cy="247719"/>
            </a:xfrm>
            <a:custGeom>
              <a:avLst/>
              <a:gdLst>
                <a:gd name="connsiteX0" fmla="*/ 247720 w 247719"/>
                <a:gd name="connsiteY0" fmla="*/ 123833 h 247719"/>
                <a:gd name="connsiteX1" fmla="*/ 123886 w 247719"/>
                <a:gd name="connsiteY1" fmla="*/ 247720 h 247719"/>
                <a:gd name="connsiteX2" fmla="*/ 0 w 247719"/>
                <a:gd name="connsiteY2" fmla="*/ 123886 h 247719"/>
                <a:gd name="connsiteX3" fmla="*/ 123833 w 247719"/>
                <a:gd name="connsiteY3" fmla="*/ 0 h 247719"/>
                <a:gd name="connsiteX4" fmla="*/ 247720 w 247719"/>
                <a:gd name="connsiteY4" fmla="*/ 123833 h 24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19" h="247719">
                  <a:moveTo>
                    <a:pt x="247720" y="123833"/>
                  </a:moveTo>
                  <a:cubicBezTo>
                    <a:pt x="247734" y="192239"/>
                    <a:pt x="192292" y="247705"/>
                    <a:pt x="123886" y="247720"/>
                  </a:cubicBezTo>
                  <a:cubicBezTo>
                    <a:pt x="55480" y="247734"/>
                    <a:pt x="15" y="192292"/>
                    <a:pt x="0" y="123886"/>
                  </a:cubicBezTo>
                  <a:cubicBezTo>
                    <a:pt x="-15" y="55480"/>
                    <a:pt x="55428" y="15"/>
                    <a:pt x="123833" y="0"/>
                  </a:cubicBezTo>
                  <a:cubicBezTo>
                    <a:pt x="192227" y="15"/>
                    <a:pt x="247676" y="55439"/>
                    <a:pt x="247720" y="123833"/>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sp>
          <p:nvSpPr>
            <p:cNvPr id="44" name="Freeform: Shape 20">
              <a:extLst>
                <a:ext uri="{FF2B5EF4-FFF2-40B4-BE49-F238E27FC236}">
                  <a16:creationId xmlns:a16="http://schemas.microsoft.com/office/drawing/2014/main" id="{377AA483-72D7-95BE-BBCD-9AA0FA18BE08}"/>
                </a:ext>
              </a:extLst>
            </p:cNvPr>
            <p:cNvSpPr/>
            <p:nvPr/>
          </p:nvSpPr>
          <p:spPr>
            <a:xfrm>
              <a:off x="11748041" y="531138"/>
              <a:ext cx="247719" cy="247719"/>
            </a:xfrm>
            <a:custGeom>
              <a:avLst/>
              <a:gdLst>
                <a:gd name="connsiteX0" fmla="*/ 247720 w 247719"/>
                <a:gd name="connsiteY0" fmla="*/ 123926 h 247719"/>
                <a:gd name="connsiteX1" fmla="*/ 123794 w 247719"/>
                <a:gd name="connsiteY1" fmla="*/ 247720 h 247719"/>
                <a:gd name="connsiteX2" fmla="*/ 0 w 247719"/>
                <a:gd name="connsiteY2" fmla="*/ 123794 h 247719"/>
                <a:gd name="connsiteX3" fmla="*/ 123833 w 247719"/>
                <a:gd name="connsiteY3" fmla="*/ 0 h 247719"/>
                <a:gd name="connsiteX4" fmla="*/ 247720 w 247719"/>
                <a:gd name="connsiteY4" fmla="*/ 123833 h 247719"/>
                <a:gd name="connsiteX5" fmla="*/ 247720 w 247719"/>
                <a:gd name="connsiteY5" fmla="*/ 123926 h 2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19" h="247719">
                  <a:moveTo>
                    <a:pt x="247720" y="123926"/>
                  </a:moveTo>
                  <a:cubicBezTo>
                    <a:pt x="247683" y="192332"/>
                    <a:pt x="192200" y="247757"/>
                    <a:pt x="123794" y="247720"/>
                  </a:cubicBezTo>
                  <a:cubicBezTo>
                    <a:pt x="55388" y="247683"/>
                    <a:pt x="-37" y="192199"/>
                    <a:pt x="0" y="123794"/>
                  </a:cubicBezTo>
                  <a:cubicBezTo>
                    <a:pt x="37" y="55424"/>
                    <a:pt x="55463" y="15"/>
                    <a:pt x="123833" y="0"/>
                  </a:cubicBezTo>
                  <a:cubicBezTo>
                    <a:pt x="192239" y="-15"/>
                    <a:pt x="247705" y="55428"/>
                    <a:pt x="247720" y="123833"/>
                  </a:cubicBezTo>
                  <a:cubicBezTo>
                    <a:pt x="247720" y="123864"/>
                    <a:pt x="247720" y="123895"/>
                    <a:pt x="247720" y="123926"/>
                  </a:cubicBezTo>
                  <a:close/>
                </a:path>
              </a:pathLst>
            </a:custGeom>
            <a:solidFill>
              <a:srgbClr val="2A7DE1"/>
            </a:solidFill>
            <a:ln w="1310" cap="flat">
              <a:noFill/>
              <a:prstDash val="solid"/>
              <a:miter/>
            </a:ln>
          </p:spPr>
          <p:txBody>
            <a:bodyPr rtlCol="0" anchor="ctr"/>
            <a:lstStyle/>
            <a:p>
              <a:endParaRPr lang="en-US">
                <a:latin typeface="Open Sans" panose="020B0606030504020204" pitchFamily="34" charset="0"/>
              </a:endParaRPr>
            </a:p>
          </p:txBody>
        </p:sp>
        <p:sp>
          <p:nvSpPr>
            <p:cNvPr id="45" name="Freeform: Shape 21">
              <a:extLst>
                <a:ext uri="{FF2B5EF4-FFF2-40B4-BE49-F238E27FC236}">
                  <a16:creationId xmlns:a16="http://schemas.microsoft.com/office/drawing/2014/main" id="{EBDC31CE-E31B-AB12-4E49-2F5FCBF7FD0F}"/>
                </a:ext>
              </a:extLst>
            </p:cNvPr>
            <p:cNvSpPr/>
            <p:nvPr/>
          </p:nvSpPr>
          <p:spPr>
            <a:xfrm>
              <a:off x="11352054" y="531138"/>
              <a:ext cx="247745" cy="247745"/>
            </a:xfrm>
            <a:custGeom>
              <a:avLst/>
              <a:gdLst>
                <a:gd name="connsiteX0" fmla="*/ 247746 w 247745"/>
                <a:gd name="connsiteY0" fmla="*/ 123926 h 247745"/>
                <a:gd name="connsiteX1" fmla="*/ 123820 w 247745"/>
                <a:gd name="connsiteY1" fmla="*/ 247746 h 247745"/>
                <a:gd name="connsiteX2" fmla="*/ 0 w 247745"/>
                <a:gd name="connsiteY2" fmla="*/ 123820 h 247745"/>
                <a:gd name="connsiteX3" fmla="*/ 123926 w 247745"/>
                <a:gd name="connsiteY3" fmla="*/ 0 h 247745"/>
                <a:gd name="connsiteX4" fmla="*/ 247746 w 247745"/>
                <a:gd name="connsiteY4" fmla="*/ 123926 h 24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45" h="247745">
                  <a:moveTo>
                    <a:pt x="247746" y="123926"/>
                  </a:moveTo>
                  <a:cubicBezTo>
                    <a:pt x="247717" y="192340"/>
                    <a:pt x="192234" y="247775"/>
                    <a:pt x="123820" y="247746"/>
                  </a:cubicBezTo>
                  <a:cubicBezTo>
                    <a:pt x="55407" y="247717"/>
                    <a:pt x="-29" y="192234"/>
                    <a:pt x="0" y="123820"/>
                  </a:cubicBezTo>
                  <a:cubicBezTo>
                    <a:pt x="29" y="55406"/>
                    <a:pt x="55513" y="-29"/>
                    <a:pt x="123926" y="0"/>
                  </a:cubicBezTo>
                  <a:cubicBezTo>
                    <a:pt x="192340" y="29"/>
                    <a:pt x="247775" y="55512"/>
                    <a:pt x="247746" y="123926"/>
                  </a:cubicBezTo>
                  <a:close/>
                </a:path>
              </a:pathLst>
            </a:custGeom>
            <a:solidFill>
              <a:schemeClr val="bg1"/>
            </a:solidFill>
            <a:ln w="1310" cap="flat">
              <a:noFill/>
              <a:prstDash val="solid"/>
              <a:miter/>
            </a:ln>
            <a:effectLst>
              <a:glow rad="63500">
                <a:schemeClr val="bg1">
                  <a:alpha val="30000"/>
                </a:schemeClr>
              </a:glow>
            </a:effectLst>
          </p:spPr>
          <p:txBody>
            <a:bodyPr rtlCol="0" anchor="ctr"/>
            <a:lstStyle/>
            <a:p>
              <a:endParaRPr lang="en-US">
                <a:latin typeface="Open Sans" panose="020B0606030504020204" pitchFamily="34" charset="0"/>
              </a:endParaRPr>
            </a:p>
          </p:txBody>
        </p:sp>
        <p:sp>
          <p:nvSpPr>
            <p:cNvPr id="46" name="Freeform: Shape 22">
              <a:extLst>
                <a:ext uri="{FF2B5EF4-FFF2-40B4-BE49-F238E27FC236}">
                  <a16:creationId xmlns:a16="http://schemas.microsoft.com/office/drawing/2014/main" id="{B8B8B311-4AA3-EE5E-9266-6DD43FB5BFE1}"/>
                </a:ext>
              </a:extLst>
            </p:cNvPr>
            <p:cNvSpPr/>
            <p:nvPr/>
          </p:nvSpPr>
          <p:spPr>
            <a:xfrm>
              <a:off x="11352054" y="135812"/>
              <a:ext cx="247745" cy="247745"/>
            </a:xfrm>
            <a:custGeom>
              <a:avLst/>
              <a:gdLst>
                <a:gd name="connsiteX0" fmla="*/ 247746 w 247745"/>
                <a:gd name="connsiteY0" fmla="*/ 123847 h 247745"/>
                <a:gd name="connsiteX1" fmla="*/ 123899 w 247745"/>
                <a:gd name="connsiteY1" fmla="*/ 247746 h 247745"/>
                <a:gd name="connsiteX2" fmla="*/ 0 w 247745"/>
                <a:gd name="connsiteY2" fmla="*/ 123899 h 247745"/>
                <a:gd name="connsiteX3" fmla="*/ 123847 w 247745"/>
                <a:gd name="connsiteY3" fmla="*/ 0 h 247745"/>
                <a:gd name="connsiteX4" fmla="*/ 123926 w 247745"/>
                <a:gd name="connsiteY4" fmla="*/ 0 h 247745"/>
                <a:gd name="connsiteX5" fmla="*/ 247746 w 247745"/>
                <a:gd name="connsiteY5" fmla="*/ 123847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45" h="247745">
                  <a:moveTo>
                    <a:pt x="247746" y="123847"/>
                  </a:moveTo>
                  <a:cubicBezTo>
                    <a:pt x="247761" y="192260"/>
                    <a:pt x="192313" y="247731"/>
                    <a:pt x="123899" y="247746"/>
                  </a:cubicBezTo>
                  <a:cubicBezTo>
                    <a:pt x="55486" y="247761"/>
                    <a:pt x="15" y="192313"/>
                    <a:pt x="0" y="123899"/>
                  </a:cubicBezTo>
                  <a:cubicBezTo>
                    <a:pt x="-15" y="55486"/>
                    <a:pt x="55433" y="15"/>
                    <a:pt x="123847" y="0"/>
                  </a:cubicBezTo>
                  <a:cubicBezTo>
                    <a:pt x="123873" y="0"/>
                    <a:pt x="123899" y="0"/>
                    <a:pt x="123926" y="0"/>
                  </a:cubicBezTo>
                  <a:cubicBezTo>
                    <a:pt x="192311" y="22"/>
                    <a:pt x="247738" y="55461"/>
                    <a:pt x="247746" y="123847"/>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grpSp>
    </p:spTree>
    <p:extLst>
      <p:ext uri="{BB962C8B-B14F-4D97-AF65-F5344CB8AC3E}">
        <p14:creationId xmlns:p14="http://schemas.microsoft.com/office/powerpoint/2010/main" val="1586277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744AF-8D1C-8225-05E1-6CF2769F099B}"/>
            </a:ext>
          </a:extLst>
        </p:cNvPr>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87C3D462-12E7-8E3B-7651-BBE55B147D16}"/>
              </a:ext>
            </a:extLst>
          </p:cNvPr>
          <p:cNvSpPr/>
          <p:nvPr/>
        </p:nvSpPr>
        <p:spPr>
          <a:xfrm rot="5400000">
            <a:off x="2667000" y="-2667000"/>
            <a:ext cx="6858000" cy="12192003"/>
          </a:xfrm>
          <a:prstGeom prst="roundRect">
            <a:avLst>
              <a:gd name="adj" fmla="val 0"/>
            </a:avLst>
          </a:prstGeom>
          <a:blipFill dpi="0" rotWithShape="0">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7">
            <a:extLst>
              <a:ext uri="{FF2B5EF4-FFF2-40B4-BE49-F238E27FC236}">
                <a16:creationId xmlns:a16="http://schemas.microsoft.com/office/drawing/2014/main" id="{A1F3C991-BF98-41F9-7FDA-B63762CFB195}"/>
              </a:ext>
            </a:extLst>
          </p:cNvPr>
          <p:cNvSpPr/>
          <p:nvPr/>
        </p:nvSpPr>
        <p:spPr>
          <a:xfrm rot="5400000">
            <a:off x="2667001" y="-2680166"/>
            <a:ext cx="6858000" cy="12192003"/>
          </a:xfrm>
          <a:prstGeom prst="roundRect">
            <a:avLst>
              <a:gd name="adj" fmla="val 0"/>
            </a:avLst>
          </a:prstGeom>
          <a:gradFill flip="none" rotWithShape="1">
            <a:gsLst>
              <a:gs pos="25000">
                <a:schemeClr val="tx1"/>
              </a:gs>
              <a:gs pos="100000">
                <a:schemeClr val="tx1">
                  <a:alpha val="28000"/>
                </a:schemeClr>
              </a:gs>
            </a:gsLst>
            <a:lin ang="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8">
            <a:extLst>
              <a:ext uri="{FF2B5EF4-FFF2-40B4-BE49-F238E27FC236}">
                <a16:creationId xmlns:a16="http://schemas.microsoft.com/office/drawing/2014/main" id="{FAC350FC-D5B5-DD9D-E714-A809929D8E8C}"/>
              </a:ext>
            </a:extLst>
          </p:cNvPr>
          <p:cNvSpPr>
            <a:spLocks noGrp="1"/>
          </p:cNvSpPr>
          <p:nvPr>
            <p:ph type="title"/>
          </p:nvPr>
        </p:nvSpPr>
        <p:spPr>
          <a:xfrm>
            <a:off x="600457" y="306257"/>
            <a:ext cx="8864600" cy="775597"/>
          </a:xfrm>
          <a:prstGeom prst="rect">
            <a:avLst/>
          </a:prstGeom>
        </p:spPr>
        <p:txBody>
          <a:bodyPr/>
          <a:lstStyle/>
          <a:p>
            <a:r>
              <a:rPr lang="en-US" sz="2800" b="1" spc="0" dirty="0">
                <a:solidFill>
                  <a:schemeClr val="bg1"/>
                </a:solidFill>
                <a:effectLst/>
              </a:rPr>
              <a:t>INTRODUCTION OF SERVICE-LEVEL AGREEMENTS (SLAS) FOR LEAP CLOUD SERVICE CUSTOMERS</a:t>
            </a:r>
            <a:endParaRPr lang="en-US" sz="2800" spc="0" dirty="0">
              <a:solidFill>
                <a:schemeClr val="bg1"/>
              </a:solidFill>
              <a:effectLst/>
            </a:endParaRPr>
          </a:p>
        </p:txBody>
      </p:sp>
      <p:grpSp>
        <p:nvGrpSpPr>
          <p:cNvPr id="40" name="Group 39">
            <a:extLst>
              <a:ext uri="{FF2B5EF4-FFF2-40B4-BE49-F238E27FC236}">
                <a16:creationId xmlns:a16="http://schemas.microsoft.com/office/drawing/2014/main" id="{97AED3E2-045D-72E1-AC58-EB72A8D03336}"/>
              </a:ext>
            </a:extLst>
          </p:cNvPr>
          <p:cNvGrpSpPr/>
          <p:nvPr/>
        </p:nvGrpSpPr>
        <p:grpSpPr>
          <a:xfrm>
            <a:off x="808954" y="1464276"/>
            <a:ext cx="10097986" cy="568183"/>
            <a:chOff x="509853" y="1464276"/>
            <a:chExt cx="7316093" cy="568183"/>
          </a:xfrm>
        </p:grpSpPr>
        <p:sp>
          <p:nvSpPr>
            <p:cNvPr id="28" name="TextBox 27">
              <a:extLst>
                <a:ext uri="{FF2B5EF4-FFF2-40B4-BE49-F238E27FC236}">
                  <a16:creationId xmlns:a16="http://schemas.microsoft.com/office/drawing/2014/main" id="{D10A5734-D029-88BC-F3D3-693D25F319B1}"/>
                </a:ext>
              </a:extLst>
            </p:cNvPr>
            <p:cNvSpPr txBox="1"/>
            <p:nvPr/>
          </p:nvSpPr>
          <p:spPr>
            <a:xfrm>
              <a:off x="515923" y="1464276"/>
              <a:ext cx="7310023" cy="338554"/>
            </a:xfrm>
            <a:prstGeom prst="rect">
              <a:avLst/>
            </a:prstGeom>
            <a:noFill/>
          </p:spPr>
          <p:txBody>
            <a:bodyPr wrap="square">
              <a:spAutoFit/>
            </a:bodyPr>
            <a:lstStyle/>
            <a:p>
              <a:pPr>
                <a:spcBef>
                  <a:spcPts val="600"/>
                </a:spcBef>
              </a:pPr>
              <a:r>
                <a:rPr lang="en-US" sz="1600" b="1">
                  <a:solidFill>
                    <a:schemeClr val="accent3"/>
                  </a:solidFill>
                </a:rPr>
                <a:t>New SLAs for Leap quantum cloud service customers</a:t>
              </a:r>
            </a:p>
          </p:txBody>
        </p:sp>
        <p:sp>
          <p:nvSpPr>
            <p:cNvPr id="29" name="TextBox 28">
              <a:extLst>
                <a:ext uri="{FF2B5EF4-FFF2-40B4-BE49-F238E27FC236}">
                  <a16:creationId xmlns:a16="http://schemas.microsoft.com/office/drawing/2014/main" id="{F89DC9E5-ADD5-6176-BFBE-CD898FDA2112}"/>
                </a:ext>
              </a:extLst>
            </p:cNvPr>
            <p:cNvSpPr txBox="1"/>
            <p:nvPr/>
          </p:nvSpPr>
          <p:spPr>
            <a:xfrm>
              <a:off x="509853" y="1693905"/>
              <a:ext cx="551200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600">
                  <a:solidFill>
                    <a:schemeClr val="bg1"/>
                  </a:solidFill>
                </a:rPr>
                <a:t>who are transitioning applications into production</a:t>
              </a:r>
            </a:p>
          </p:txBody>
        </p:sp>
      </p:grpSp>
      <p:grpSp>
        <p:nvGrpSpPr>
          <p:cNvPr id="39" name="Group 38">
            <a:extLst>
              <a:ext uri="{FF2B5EF4-FFF2-40B4-BE49-F238E27FC236}">
                <a16:creationId xmlns:a16="http://schemas.microsoft.com/office/drawing/2014/main" id="{141A3AAF-C900-1A86-3ACD-008F4E9FF66F}"/>
              </a:ext>
            </a:extLst>
          </p:cNvPr>
          <p:cNvGrpSpPr/>
          <p:nvPr/>
        </p:nvGrpSpPr>
        <p:grpSpPr>
          <a:xfrm>
            <a:off x="808954" y="2327770"/>
            <a:ext cx="9686768" cy="682483"/>
            <a:chOff x="509853" y="2347784"/>
            <a:chExt cx="7452177" cy="682483"/>
          </a:xfrm>
        </p:grpSpPr>
        <p:sp>
          <p:nvSpPr>
            <p:cNvPr id="30" name="TextBox 29">
              <a:extLst>
                <a:ext uri="{FF2B5EF4-FFF2-40B4-BE49-F238E27FC236}">
                  <a16:creationId xmlns:a16="http://schemas.microsoft.com/office/drawing/2014/main" id="{B902C3BA-A4B5-8988-CA8E-F2F7F3C74FFF}"/>
                </a:ext>
              </a:extLst>
            </p:cNvPr>
            <p:cNvSpPr txBox="1"/>
            <p:nvPr/>
          </p:nvSpPr>
          <p:spPr>
            <a:xfrm>
              <a:off x="515924" y="2347784"/>
              <a:ext cx="7446106" cy="338554"/>
            </a:xfrm>
            <a:prstGeom prst="rect">
              <a:avLst/>
            </a:prstGeom>
            <a:noFill/>
          </p:spPr>
          <p:txBody>
            <a:bodyPr wrap="square">
              <a:spAutoFit/>
            </a:bodyPr>
            <a:lstStyle/>
            <a:p>
              <a:pPr>
                <a:spcBef>
                  <a:spcPts val="600"/>
                </a:spcBef>
              </a:pPr>
              <a:r>
                <a:rPr lang="en-US" sz="1600" dirty="0">
                  <a:solidFill>
                    <a:schemeClr val="bg1"/>
                  </a:solidFill>
                </a:rPr>
                <a:t>We believe D-Wave is the</a:t>
              </a:r>
              <a:r>
                <a:rPr lang="en-US" sz="1600" b="1" dirty="0">
                  <a:solidFill>
                    <a:schemeClr val="bg1"/>
                  </a:solidFill>
                </a:rPr>
                <a:t> </a:t>
              </a:r>
              <a:r>
                <a:rPr lang="en-US" sz="1600" b="1" dirty="0">
                  <a:solidFill>
                    <a:schemeClr val="accent3"/>
                  </a:solidFill>
                </a:rPr>
                <a:t>only quantum computing company providing formal SLAs </a:t>
              </a:r>
            </a:p>
          </p:txBody>
        </p:sp>
        <p:sp>
          <p:nvSpPr>
            <p:cNvPr id="31" name="TextBox 30">
              <a:extLst>
                <a:ext uri="{FF2B5EF4-FFF2-40B4-BE49-F238E27FC236}">
                  <a16:creationId xmlns:a16="http://schemas.microsoft.com/office/drawing/2014/main" id="{F9CD412C-B355-88B7-2F8A-FFF5F6C98DD1}"/>
                </a:ext>
              </a:extLst>
            </p:cNvPr>
            <p:cNvSpPr txBox="1"/>
            <p:nvPr/>
          </p:nvSpPr>
          <p:spPr>
            <a:xfrm>
              <a:off x="509853" y="2691713"/>
              <a:ext cx="52978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lang="en-US" sz="1600">
                <a:solidFill>
                  <a:schemeClr val="accent3"/>
                </a:solidFill>
              </a:endParaRPr>
            </a:p>
          </p:txBody>
        </p:sp>
      </p:grpSp>
      <p:grpSp>
        <p:nvGrpSpPr>
          <p:cNvPr id="38" name="Group 37">
            <a:extLst>
              <a:ext uri="{FF2B5EF4-FFF2-40B4-BE49-F238E27FC236}">
                <a16:creationId xmlns:a16="http://schemas.microsoft.com/office/drawing/2014/main" id="{5A6B9057-FB89-7850-0FAE-02E9DF0E2BB4}"/>
              </a:ext>
            </a:extLst>
          </p:cNvPr>
          <p:cNvGrpSpPr/>
          <p:nvPr/>
        </p:nvGrpSpPr>
        <p:grpSpPr>
          <a:xfrm>
            <a:off x="815025" y="2943983"/>
            <a:ext cx="9833579" cy="830997"/>
            <a:chOff x="515924" y="3239531"/>
            <a:chExt cx="9833579" cy="830997"/>
          </a:xfrm>
        </p:grpSpPr>
        <p:sp>
          <p:nvSpPr>
            <p:cNvPr id="33" name="TextBox 32">
              <a:extLst>
                <a:ext uri="{FF2B5EF4-FFF2-40B4-BE49-F238E27FC236}">
                  <a16:creationId xmlns:a16="http://schemas.microsoft.com/office/drawing/2014/main" id="{85A5427A-5DE2-8D0A-F289-E35654C10077}"/>
                </a:ext>
              </a:extLst>
            </p:cNvPr>
            <p:cNvSpPr txBox="1"/>
            <p:nvPr/>
          </p:nvSpPr>
          <p:spPr>
            <a:xfrm>
              <a:off x="515924" y="3239531"/>
              <a:ext cx="9462036" cy="830997"/>
            </a:xfrm>
            <a:prstGeom prst="rect">
              <a:avLst/>
            </a:prstGeom>
            <a:noFill/>
          </p:spPr>
          <p:txBody>
            <a:bodyPr wrap="square">
              <a:spAutoFit/>
            </a:bodyPr>
            <a:lstStyle/>
            <a:p>
              <a:pPr>
                <a:spcBef>
                  <a:spcPts val="600"/>
                </a:spcBef>
              </a:pPr>
              <a:r>
                <a:rPr lang="en-US" sz="1600" dirty="0">
                  <a:solidFill>
                    <a:schemeClr val="bg1"/>
                  </a:solidFill>
                </a:rPr>
                <a:t>Offering SLAs reflects the high levels of </a:t>
              </a:r>
              <a:r>
                <a:rPr lang="en-US" sz="1600" b="1" dirty="0">
                  <a:solidFill>
                    <a:schemeClr val="accent3"/>
                  </a:solidFill>
                </a:rPr>
                <a:t>availability</a:t>
              </a:r>
              <a:r>
                <a:rPr lang="en-US" sz="1600" dirty="0">
                  <a:solidFill>
                    <a:schemeClr val="accent3"/>
                  </a:solidFill>
                </a:rPr>
                <a:t>, </a:t>
              </a:r>
              <a:r>
                <a:rPr lang="en-US" sz="1600" b="1" dirty="0">
                  <a:solidFill>
                    <a:schemeClr val="accent3"/>
                  </a:solidFill>
                </a:rPr>
                <a:t>reliability and performance of Leap quantum cloud service </a:t>
              </a:r>
              <a:r>
                <a:rPr lang="en-US" sz="1600" dirty="0">
                  <a:solidFill>
                    <a:schemeClr val="bg1"/>
                  </a:solidFill>
                </a:rPr>
                <a:t>and its ability to support requirements for commercial-grade applications as customers move into production deployments</a:t>
              </a:r>
            </a:p>
          </p:txBody>
        </p:sp>
        <p:sp>
          <p:nvSpPr>
            <p:cNvPr id="34" name="TextBox 33">
              <a:extLst>
                <a:ext uri="{FF2B5EF4-FFF2-40B4-BE49-F238E27FC236}">
                  <a16:creationId xmlns:a16="http://schemas.microsoft.com/office/drawing/2014/main" id="{EDC0C8D7-C3E0-4F54-2EF9-25C7B346C46B}"/>
                </a:ext>
              </a:extLst>
            </p:cNvPr>
            <p:cNvSpPr txBox="1"/>
            <p:nvPr/>
          </p:nvSpPr>
          <p:spPr>
            <a:xfrm>
              <a:off x="545583" y="3569603"/>
              <a:ext cx="98039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lang="en-US" sz="1600">
                <a:solidFill>
                  <a:schemeClr val="bg1"/>
                </a:solidFill>
              </a:endParaRPr>
            </a:p>
          </p:txBody>
        </p:sp>
      </p:grpSp>
      <p:sp>
        <p:nvSpPr>
          <p:cNvPr id="35" name="TextBox 34">
            <a:extLst>
              <a:ext uri="{FF2B5EF4-FFF2-40B4-BE49-F238E27FC236}">
                <a16:creationId xmlns:a16="http://schemas.microsoft.com/office/drawing/2014/main" id="{4AB64F0F-AD89-3F4B-4F26-FE1D01A5857A}"/>
              </a:ext>
            </a:extLst>
          </p:cNvPr>
          <p:cNvSpPr txBox="1"/>
          <p:nvPr/>
        </p:nvSpPr>
        <p:spPr>
          <a:xfrm>
            <a:off x="815024" y="4020694"/>
            <a:ext cx="10089607" cy="938719"/>
          </a:xfrm>
          <a:prstGeom prst="rect">
            <a:avLst/>
          </a:prstGeom>
          <a:noFill/>
        </p:spPr>
        <p:txBody>
          <a:bodyPr wrap="square">
            <a:spAutoFit/>
          </a:bodyPr>
          <a:lstStyle/>
          <a:p>
            <a:pPr>
              <a:spcBef>
                <a:spcPts val="600"/>
              </a:spcBef>
            </a:pPr>
            <a:r>
              <a:rPr lang="en-US" sz="1600">
                <a:solidFill>
                  <a:schemeClr val="bg1"/>
                </a:solidFill>
              </a:rPr>
              <a:t>Our monitoring data shows that the Leap service has consistently </a:t>
            </a:r>
            <a:r>
              <a:rPr lang="en-US" sz="1600" b="1">
                <a:solidFill>
                  <a:schemeClr val="accent3"/>
                </a:solidFill>
              </a:rPr>
              <a:t>exceeded 99.9% availability over the past two years</a:t>
            </a:r>
            <a:r>
              <a:rPr lang="en-US" sz="1600">
                <a:solidFill>
                  <a:schemeClr val="accent3"/>
                </a:solidFill>
              </a:rPr>
              <a:t>, </a:t>
            </a:r>
            <a:r>
              <a:rPr lang="en-US" sz="1600">
                <a:solidFill>
                  <a:schemeClr val="bg1"/>
                </a:solidFill>
              </a:rPr>
              <a:t>meaning that the service is highly reliable even during periods of high demand</a:t>
            </a:r>
          </a:p>
          <a:p>
            <a:pPr>
              <a:spcBef>
                <a:spcPts val="600"/>
              </a:spcBef>
            </a:pPr>
            <a:endParaRPr lang="en-US" sz="1600" b="1">
              <a:solidFill>
                <a:schemeClr val="bg1"/>
              </a:solidFill>
            </a:endParaRPr>
          </a:p>
        </p:txBody>
      </p:sp>
      <p:sp>
        <p:nvSpPr>
          <p:cNvPr id="41" name="Oval 40">
            <a:extLst>
              <a:ext uri="{FF2B5EF4-FFF2-40B4-BE49-F238E27FC236}">
                <a16:creationId xmlns:a16="http://schemas.microsoft.com/office/drawing/2014/main" id="{EAFE2E8B-DD24-BD62-B134-7A1144E270FE}"/>
              </a:ext>
            </a:extLst>
          </p:cNvPr>
          <p:cNvSpPr/>
          <p:nvPr/>
        </p:nvSpPr>
        <p:spPr>
          <a:xfrm>
            <a:off x="601550" y="1521019"/>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2" name="Oval 41">
            <a:extLst>
              <a:ext uri="{FF2B5EF4-FFF2-40B4-BE49-F238E27FC236}">
                <a16:creationId xmlns:a16="http://schemas.microsoft.com/office/drawing/2014/main" id="{C7D1F9BB-8142-EBF9-16A4-0DDF01DA5B76}"/>
              </a:ext>
            </a:extLst>
          </p:cNvPr>
          <p:cNvSpPr/>
          <p:nvPr/>
        </p:nvSpPr>
        <p:spPr>
          <a:xfrm>
            <a:off x="601550" y="2385520"/>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3" name="Oval 42">
            <a:extLst>
              <a:ext uri="{FF2B5EF4-FFF2-40B4-BE49-F238E27FC236}">
                <a16:creationId xmlns:a16="http://schemas.microsoft.com/office/drawing/2014/main" id="{3DA38C5D-817A-9885-9C20-1E23659FE1C6}"/>
              </a:ext>
            </a:extLst>
          </p:cNvPr>
          <p:cNvSpPr/>
          <p:nvPr/>
        </p:nvSpPr>
        <p:spPr>
          <a:xfrm>
            <a:off x="601550" y="4083330"/>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4" name="Oval 43">
            <a:extLst>
              <a:ext uri="{FF2B5EF4-FFF2-40B4-BE49-F238E27FC236}">
                <a16:creationId xmlns:a16="http://schemas.microsoft.com/office/drawing/2014/main" id="{34F192BA-1ECD-196D-0320-A5D12FD4904C}"/>
              </a:ext>
            </a:extLst>
          </p:cNvPr>
          <p:cNvSpPr/>
          <p:nvPr/>
        </p:nvSpPr>
        <p:spPr>
          <a:xfrm>
            <a:off x="601550" y="2998216"/>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 name="Slide Number Placeholder 2">
            <a:extLst>
              <a:ext uri="{FF2B5EF4-FFF2-40B4-BE49-F238E27FC236}">
                <a16:creationId xmlns:a16="http://schemas.microsoft.com/office/drawing/2014/main" id="{18190EE4-2BC3-2B07-7B4F-EF10F3A3692D}"/>
              </a:ext>
            </a:extLst>
          </p:cNvPr>
          <p:cNvSpPr txBox="1">
            <a:spLocks/>
          </p:cNvSpPr>
          <p:nvPr/>
        </p:nvSpPr>
        <p:spPr>
          <a:xfrm>
            <a:off x="282829" y="6513406"/>
            <a:ext cx="145874" cy="138499"/>
          </a:xfrm>
          <a:prstGeom prst="rect">
            <a:avLst/>
          </a:prstGeom>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4761E-D847-45BA-9800-73CA03969F49}" type="slidenum">
              <a:rPr lang="en-US" sz="900" smtClean="0">
                <a:solidFill>
                  <a:schemeClr val="bg1"/>
                </a:solidFill>
                <a:latin typeface="+mj-lt"/>
              </a:rPr>
              <a:pPr algn="ctr"/>
              <a:t>6</a:t>
            </a:fld>
            <a:endParaRPr lang="en-US" sz="900">
              <a:solidFill>
                <a:schemeClr val="bg1"/>
              </a:solidFill>
              <a:latin typeface="+mj-lt"/>
            </a:endParaRPr>
          </a:p>
        </p:txBody>
      </p:sp>
      <p:sp>
        <p:nvSpPr>
          <p:cNvPr id="3" name="Footer Placeholder 1">
            <a:extLst>
              <a:ext uri="{FF2B5EF4-FFF2-40B4-BE49-F238E27FC236}">
                <a16:creationId xmlns:a16="http://schemas.microsoft.com/office/drawing/2014/main" id="{7A61B52F-A067-0986-4DAD-0C5EE27EAD4D}"/>
              </a:ext>
            </a:extLst>
          </p:cNvPr>
          <p:cNvSpPr txBox="1">
            <a:spLocks/>
          </p:cNvSpPr>
          <p:nvPr/>
        </p:nvSpPr>
        <p:spPr>
          <a:xfrm>
            <a:off x="524465" y="6521100"/>
            <a:ext cx="1091646" cy="123111"/>
          </a:xfrm>
          <a:prstGeom prst="rect">
            <a:avLst/>
          </a:prstGeom>
        </p:spPr>
        <p:txBody>
          <a:bodyPr wrap="non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effectLst/>
                <a:latin typeface="+mj-lt"/>
                <a:ea typeface="Open Sans" panose="020B0606030504020204" pitchFamily="34" charset="0"/>
                <a:cs typeface="Open Sans" panose="020B0606030504020204" pitchFamily="34" charset="0"/>
              </a:rPr>
              <a:t>COPYRIGHT © D-WAVE</a:t>
            </a:r>
            <a:endParaRPr lang="en-US" sz="800" spc="100">
              <a:solidFill>
                <a:schemeClr val="bg1"/>
              </a:solidFill>
              <a:latin typeface="+mj-lt"/>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1ACE10D3-F054-83E3-BAD3-C26D98D24146}"/>
              </a:ext>
            </a:extLst>
          </p:cNvPr>
          <p:cNvGrpSpPr>
            <a:grpSpLocks noChangeAspect="1"/>
          </p:cNvGrpSpPr>
          <p:nvPr/>
        </p:nvGrpSpPr>
        <p:grpSpPr>
          <a:xfrm>
            <a:off x="10928995" y="6514106"/>
            <a:ext cx="1103287" cy="143865"/>
            <a:chOff x="5428511" y="6321352"/>
            <a:chExt cx="1334978" cy="174077"/>
          </a:xfrm>
        </p:grpSpPr>
        <p:sp>
          <p:nvSpPr>
            <p:cNvPr id="7" name="Freeform 5">
              <a:extLst>
                <a:ext uri="{FF2B5EF4-FFF2-40B4-BE49-F238E27FC236}">
                  <a16:creationId xmlns:a16="http://schemas.microsoft.com/office/drawing/2014/main" id="{82D9FEB6-818B-EA35-D554-B046F2CE7FD1}"/>
                </a:ext>
              </a:extLst>
            </p:cNvPr>
            <p:cNvSpPr>
              <a:spLocks/>
            </p:cNvSpPr>
            <p:nvPr/>
          </p:nvSpPr>
          <p:spPr bwMode="auto">
            <a:xfrm>
              <a:off x="6127169" y="6321352"/>
              <a:ext cx="201129" cy="174076"/>
            </a:xfrm>
            <a:custGeom>
              <a:avLst/>
              <a:gdLst>
                <a:gd name="T0" fmla="*/ 385 w 414"/>
                <a:gd name="T1" fmla="*/ 325 h 352"/>
                <a:gd name="T2" fmla="*/ 385 w 414"/>
                <a:gd name="T3" fmla="*/ 325 h 352"/>
                <a:gd name="T4" fmla="*/ 311 w 414"/>
                <a:gd name="T5" fmla="*/ 352 h 352"/>
                <a:gd name="T6" fmla="*/ 103 w 414"/>
                <a:gd name="T7" fmla="*/ 352 h 352"/>
                <a:gd name="T8" fmla="*/ 30 w 414"/>
                <a:gd name="T9" fmla="*/ 325 h 352"/>
                <a:gd name="T10" fmla="*/ 0 w 414"/>
                <a:gd name="T11" fmla="*/ 257 h 352"/>
                <a:gd name="T12" fmla="*/ 0 w 414"/>
                <a:gd name="T13" fmla="*/ 240 h 352"/>
                <a:gd name="T14" fmla="*/ 31 w 414"/>
                <a:gd name="T15" fmla="*/ 173 h 352"/>
                <a:gd name="T16" fmla="*/ 103 w 414"/>
                <a:gd name="T17" fmla="*/ 145 h 352"/>
                <a:gd name="T18" fmla="*/ 236 w 414"/>
                <a:gd name="T19" fmla="*/ 145 h 352"/>
                <a:gd name="T20" fmla="*/ 236 w 414"/>
                <a:gd name="T21" fmla="*/ 208 h 352"/>
                <a:gd name="T22" fmla="*/ 103 w 414"/>
                <a:gd name="T23" fmla="*/ 208 h 352"/>
                <a:gd name="T24" fmla="*/ 78 w 414"/>
                <a:gd name="T25" fmla="*/ 217 h 352"/>
                <a:gd name="T26" fmla="*/ 66 w 414"/>
                <a:gd name="T27" fmla="*/ 240 h 352"/>
                <a:gd name="T28" fmla="*/ 66 w 414"/>
                <a:gd name="T29" fmla="*/ 257 h 352"/>
                <a:gd name="T30" fmla="*/ 103 w 414"/>
                <a:gd name="T31" fmla="*/ 288 h 352"/>
                <a:gd name="T32" fmla="*/ 311 w 414"/>
                <a:gd name="T33" fmla="*/ 288 h 352"/>
                <a:gd name="T34" fmla="*/ 348 w 414"/>
                <a:gd name="T35" fmla="*/ 257 h 352"/>
                <a:gd name="T36" fmla="*/ 348 w 414"/>
                <a:gd name="T37" fmla="*/ 94 h 352"/>
                <a:gd name="T38" fmla="*/ 337 w 414"/>
                <a:gd name="T39" fmla="*/ 72 h 352"/>
                <a:gd name="T40" fmla="*/ 311 w 414"/>
                <a:gd name="T41" fmla="*/ 62 h 352"/>
                <a:gd name="T42" fmla="*/ 6 w 414"/>
                <a:gd name="T43" fmla="*/ 62 h 352"/>
                <a:gd name="T44" fmla="*/ 6 w 414"/>
                <a:gd name="T45" fmla="*/ 0 h 352"/>
                <a:gd name="T46" fmla="*/ 311 w 414"/>
                <a:gd name="T47" fmla="*/ 0 h 352"/>
                <a:gd name="T48" fmla="*/ 383 w 414"/>
                <a:gd name="T49" fmla="*/ 27 h 352"/>
                <a:gd name="T50" fmla="*/ 414 w 414"/>
                <a:gd name="T51" fmla="*/ 94 h 352"/>
                <a:gd name="T52" fmla="*/ 414 w 414"/>
                <a:gd name="T53" fmla="*/ 257 h 352"/>
                <a:gd name="T54" fmla="*/ 385 w 414"/>
                <a:gd name="T55" fmla="*/ 32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352">
                  <a:moveTo>
                    <a:pt x="385" y="325"/>
                  </a:moveTo>
                  <a:lnTo>
                    <a:pt x="385" y="325"/>
                  </a:lnTo>
                  <a:cubicBezTo>
                    <a:pt x="365" y="343"/>
                    <a:pt x="340" y="352"/>
                    <a:pt x="311" y="352"/>
                  </a:cubicBezTo>
                  <a:lnTo>
                    <a:pt x="103" y="352"/>
                  </a:lnTo>
                  <a:cubicBezTo>
                    <a:pt x="74" y="352"/>
                    <a:pt x="50" y="343"/>
                    <a:pt x="30" y="325"/>
                  </a:cubicBezTo>
                  <a:cubicBezTo>
                    <a:pt x="10" y="308"/>
                    <a:pt x="0" y="285"/>
                    <a:pt x="0" y="257"/>
                  </a:cubicBezTo>
                  <a:lnTo>
                    <a:pt x="0" y="240"/>
                  </a:lnTo>
                  <a:cubicBezTo>
                    <a:pt x="0" y="213"/>
                    <a:pt x="10" y="191"/>
                    <a:pt x="31" y="173"/>
                  </a:cubicBezTo>
                  <a:cubicBezTo>
                    <a:pt x="52" y="154"/>
                    <a:pt x="76" y="145"/>
                    <a:pt x="103" y="145"/>
                  </a:cubicBezTo>
                  <a:lnTo>
                    <a:pt x="236" y="145"/>
                  </a:lnTo>
                  <a:lnTo>
                    <a:pt x="236" y="208"/>
                  </a:lnTo>
                  <a:lnTo>
                    <a:pt x="103" y="208"/>
                  </a:lnTo>
                  <a:cubicBezTo>
                    <a:pt x="94" y="208"/>
                    <a:pt x="86" y="211"/>
                    <a:pt x="78" y="217"/>
                  </a:cubicBezTo>
                  <a:cubicBezTo>
                    <a:pt x="70" y="224"/>
                    <a:pt x="66" y="231"/>
                    <a:pt x="66" y="240"/>
                  </a:cubicBezTo>
                  <a:lnTo>
                    <a:pt x="66" y="257"/>
                  </a:lnTo>
                  <a:cubicBezTo>
                    <a:pt x="66" y="278"/>
                    <a:pt x="79" y="288"/>
                    <a:pt x="103" y="288"/>
                  </a:cubicBezTo>
                  <a:lnTo>
                    <a:pt x="311" y="288"/>
                  </a:lnTo>
                  <a:cubicBezTo>
                    <a:pt x="336" y="288"/>
                    <a:pt x="348" y="278"/>
                    <a:pt x="348" y="257"/>
                  </a:cubicBezTo>
                  <a:lnTo>
                    <a:pt x="348" y="94"/>
                  </a:lnTo>
                  <a:cubicBezTo>
                    <a:pt x="348" y="86"/>
                    <a:pt x="345" y="79"/>
                    <a:pt x="337" y="72"/>
                  </a:cubicBezTo>
                  <a:cubicBezTo>
                    <a:pt x="329" y="65"/>
                    <a:pt x="320" y="62"/>
                    <a:pt x="311" y="62"/>
                  </a:cubicBezTo>
                  <a:lnTo>
                    <a:pt x="6" y="62"/>
                  </a:lnTo>
                  <a:lnTo>
                    <a:pt x="6" y="0"/>
                  </a:lnTo>
                  <a:lnTo>
                    <a:pt x="311" y="0"/>
                  </a:lnTo>
                  <a:cubicBezTo>
                    <a:pt x="339" y="0"/>
                    <a:pt x="362" y="8"/>
                    <a:pt x="383" y="27"/>
                  </a:cubicBezTo>
                  <a:cubicBezTo>
                    <a:pt x="404" y="46"/>
                    <a:pt x="414" y="68"/>
                    <a:pt x="414" y="94"/>
                  </a:cubicBezTo>
                  <a:lnTo>
                    <a:pt x="414" y="257"/>
                  </a:lnTo>
                  <a:cubicBezTo>
                    <a:pt x="414" y="285"/>
                    <a:pt x="405" y="308"/>
                    <a:pt x="385" y="3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Freeform 6">
              <a:extLst>
                <a:ext uri="{FF2B5EF4-FFF2-40B4-BE49-F238E27FC236}">
                  <a16:creationId xmlns:a16="http://schemas.microsoft.com/office/drawing/2014/main" id="{419B6F0E-0087-A658-3962-AE3955E600F8}"/>
                </a:ext>
              </a:extLst>
            </p:cNvPr>
            <p:cNvSpPr>
              <a:spLocks noChangeAspect="1"/>
            </p:cNvSpPr>
            <p:nvPr/>
          </p:nvSpPr>
          <p:spPr bwMode="auto">
            <a:xfrm>
              <a:off x="6342412" y="6321352"/>
              <a:ext cx="208186" cy="174076"/>
            </a:xfrm>
            <a:custGeom>
              <a:avLst/>
              <a:gdLst>
                <a:gd name="T0" fmla="*/ 362 w 429"/>
                <a:gd name="T1" fmla="*/ 257 h 352"/>
                <a:gd name="T2" fmla="*/ 362 w 429"/>
                <a:gd name="T3" fmla="*/ 257 h 352"/>
                <a:gd name="T4" fmla="*/ 259 w 429"/>
                <a:gd name="T5" fmla="*/ 352 h 352"/>
                <a:gd name="T6" fmla="*/ 169 w 429"/>
                <a:gd name="T7" fmla="*/ 352 h 352"/>
                <a:gd name="T8" fmla="*/ 66 w 429"/>
                <a:gd name="T9" fmla="*/ 257 h 352"/>
                <a:gd name="T10" fmla="*/ 0 w 429"/>
                <a:gd name="T11" fmla="*/ 0 h 352"/>
                <a:gd name="T12" fmla="*/ 71 w 429"/>
                <a:gd name="T13" fmla="*/ 0 h 352"/>
                <a:gd name="T14" fmla="*/ 135 w 429"/>
                <a:gd name="T15" fmla="*/ 245 h 352"/>
                <a:gd name="T16" fmla="*/ 179 w 429"/>
                <a:gd name="T17" fmla="*/ 288 h 352"/>
                <a:gd name="T18" fmla="*/ 249 w 429"/>
                <a:gd name="T19" fmla="*/ 288 h 352"/>
                <a:gd name="T20" fmla="*/ 295 w 429"/>
                <a:gd name="T21" fmla="*/ 245 h 352"/>
                <a:gd name="T22" fmla="*/ 358 w 429"/>
                <a:gd name="T23" fmla="*/ 0 h 352"/>
                <a:gd name="T24" fmla="*/ 429 w 429"/>
                <a:gd name="T25" fmla="*/ 0 h 352"/>
                <a:gd name="T26" fmla="*/ 362 w 429"/>
                <a:gd name="T27" fmla="*/ 2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9" h="352">
                  <a:moveTo>
                    <a:pt x="362" y="257"/>
                  </a:moveTo>
                  <a:lnTo>
                    <a:pt x="362" y="257"/>
                  </a:lnTo>
                  <a:cubicBezTo>
                    <a:pt x="346" y="321"/>
                    <a:pt x="312" y="352"/>
                    <a:pt x="259" y="352"/>
                  </a:cubicBezTo>
                  <a:lnTo>
                    <a:pt x="169" y="352"/>
                  </a:lnTo>
                  <a:cubicBezTo>
                    <a:pt x="116" y="352"/>
                    <a:pt x="82" y="321"/>
                    <a:pt x="66" y="257"/>
                  </a:cubicBezTo>
                  <a:lnTo>
                    <a:pt x="0" y="0"/>
                  </a:lnTo>
                  <a:lnTo>
                    <a:pt x="71" y="0"/>
                  </a:lnTo>
                  <a:lnTo>
                    <a:pt x="135" y="245"/>
                  </a:lnTo>
                  <a:cubicBezTo>
                    <a:pt x="142" y="274"/>
                    <a:pt x="157" y="288"/>
                    <a:pt x="179" y="288"/>
                  </a:cubicBezTo>
                  <a:lnTo>
                    <a:pt x="249" y="288"/>
                  </a:lnTo>
                  <a:cubicBezTo>
                    <a:pt x="272" y="288"/>
                    <a:pt x="287" y="274"/>
                    <a:pt x="295" y="245"/>
                  </a:cubicBezTo>
                  <a:lnTo>
                    <a:pt x="358" y="0"/>
                  </a:lnTo>
                  <a:lnTo>
                    <a:pt x="429" y="0"/>
                  </a:lnTo>
                  <a:lnTo>
                    <a:pt x="362" y="2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7">
              <a:extLst>
                <a:ext uri="{FF2B5EF4-FFF2-40B4-BE49-F238E27FC236}">
                  <a16:creationId xmlns:a16="http://schemas.microsoft.com/office/drawing/2014/main" id="{754B1B9E-064B-38F2-0268-2BD55506B848}"/>
                </a:ext>
              </a:extLst>
            </p:cNvPr>
            <p:cNvSpPr>
              <a:spLocks/>
            </p:cNvSpPr>
            <p:nvPr/>
          </p:nvSpPr>
          <p:spPr bwMode="auto">
            <a:xfrm>
              <a:off x="6562360" y="6321352"/>
              <a:ext cx="201129" cy="174076"/>
            </a:xfrm>
            <a:custGeom>
              <a:avLst/>
              <a:gdLst>
                <a:gd name="T0" fmla="*/ 383 w 415"/>
                <a:gd name="T1" fmla="*/ 179 h 352"/>
                <a:gd name="T2" fmla="*/ 383 w 415"/>
                <a:gd name="T3" fmla="*/ 179 h 352"/>
                <a:gd name="T4" fmla="*/ 312 w 415"/>
                <a:gd name="T5" fmla="*/ 207 h 352"/>
                <a:gd name="T6" fmla="*/ 179 w 415"/>
                <a:gd name="T7" fmla="*/ 207 h 352"/>
                <a:gd name="T8" fmla="*/ 179 w 415"/>
                <a:gd name="T9" fmla="*/ 143 h 352"/>
                <a:gd name="T10" fmla="*/ 312 w 415"/>
                <a:gd name="T11" fmla="*/ 143 h 352"/>
                <a:gd name="T12" fmla="*/ 336 w 415"/>
                <a:gd name="T13" fmla="*/ 134 h 352"/>
                <a:gd name="T14" fmla="*/ 348 w 415"/>
                <a:gd name="T15" fmla="*/ 111 h 352"/>
                <a:gd name="T16" fmla="*/ 348 w 415"/>
                <a:gd name="T17" fmla="*/ 94 h 352"/>
                <a:gd name="T18" fmla="*/ 312 w 415"/>
                <a:gd name="T19" fmla="*/ 62 h 352"/>
                <a:gd name="T20" fmla="*/ 103 w 415"/>
                <a:gd name="T21" fmla="*/ 62 h 352"/>
                <a:gd name="T22" fmla="*/ 66 w 415"/>
                <a:gd name="T23" fmla="*/ 94 h 352"/>
                <a:gd name="T24" fmla="*/ 66 w 415"/>
                <a:gd name="T25" fmla="*/ 256 h 352"/>
                <a:gd name="T26" fmla="*/ 78 w 415"/>
                <a:gd name="T27" fmla="*/ 279 h 352"/>
                <a:gd name="T28" fmla="*/ 103 w 415"/>
                <a:gd name="T29" fmla="*/ 288 h 352"/>
                <a:gd name="T30" fmla="*/ 409 w 415"/>
                <a:gd name="T31" fmla="*/ 288 h 352"/>
                <a:gd name="T32" fmla="*/ 409 w 415"/>
                <a:gd name="T33" fmla="*/ 352 h 352"/>
                <a:gd name="T34" fmla="*/ 103 w 415"/>
                <a:gd name="T35" fmla="*/ 352 h 352"/>
                <a:gd name="T36" fmla="*/ 31 w 415"/>
                <a:gd name="T37" fmla="*/ 324 h 352"/>
                <a:gd name="T38" fmla="*/ 0 w 415"/>
                <a:gd name="T39" fmla="*/ 256 h 352"/>
                <a:gd name="T40" fmla="*/ 0 w 415"/>
                <a:gd name="T41" fmla="*/ 94 h 352"/>
                <a:gd name="T42" fmla="*/ 30 w 415"/>
                <a:gd name="T43" fmla="*/ 26 h 352"/>
                <a:gd name="T44" fmla="*/ 103 w 415"/>
                <a:gd name="T45" fmla="*/ 0 h 352"/>
                <a:gd name="T46" fmla="*/ 312 w 415"/>
                <a:gd name="T47" fmla="*/ 0 h 352"/>
                <a:gd name="T48" fmla="*/ 385 w 415"/>
                <a:gd name="T49" fmla="*/ 25 h 352"/>
                <a:gd name="T50" fmla="*/ 415 w 415"/>
                <a:gd name="T51" fmla="*/ 94 h 352"/>
                <a:gd name="T52" fmla="*/ 415 w 415"/>
                <a:gd name="T53" fmla="*/ 111 h 352"/>
                <a:gd name="T54" fmla="*/ 383 w 415"/>
                <a:gd name="T55" fmla="*/ 17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352">
                  <a:moveTo>
                    <a:pt x="383" y="179"/>
                  </a:moveTo>
                  <a:lnTo>
                    <a:pt x="383" y="179"/>
                  </a:lnTo>
                  <a:cubicBezTo>
                    <a:pt x="362" y="197"/>
                    <a:pt x="339" y="207"/>
                    <a:pt x="312" y="207"/>
                  </a:cubicBezTo>
                  <a:lnTo>
                    <a:pt x="179" y="207"/>
                  </a:lnTo>
                  <a:lnTo>
                    <a:pt x="179" y="143"/>
                  </a:lnTo>
                  <a:lnTo>
                    <a:pt x="312" y="143"/>
                  </a:lnTo>
                  <a:cubicBezTo>
                    <a:pt x="320" y="143"/>
                    <a:pt x="328" y="140"/>
                    <a:pt x="336" y="134"/>
                  </a:cubicBezTo>
                  <a:cubicBezTo>
                    <a:pt x="344" y="127"/>
                    <a:pt x="348" y="120"/>
                    <a:pt x="348" y="111"/>
                  </a:cubicBezTo>
                  <a:lnTo>
                    <a:pt x="348" y="94"/>
                  </a:lnTo>
                  <a:cubicBezTo>
                    <a:pt x="348" y="73"/>
                    <a:pt x="336" y="62"/>
                    <a:pt x="312" y="62"/>
                  </a:cubicBezTo>
                  <a:lnTo>
                    <a:pt x="103" y="62"/>
                  </a:lnTo>
                  <a:cubicBezTo>
                    <a:pt x="78" y="62"/>
                    <a:pt x="66" y="73"/>
                    <a:pt x="66" y="94"/>
                  </a:cubicBezTo>
                  <a:lnTo>
                    <a:pt x="66" y="256"/>
                  </a:lnTo>
                  <a:cubicBezTo>
                    <a:pt x="66" y="265"/>
                    <a:pt x="70" y="273"/>
                    <a:pt x="78" y="279"/>
                  </a:cubicBezTo>
                  <a:cubicBezTo>
                    <a:pt x="86" y="285"/>
                    <a:pt x="94" y="288"/>
                    <a:pt x="103" y="288"/>
                  </a:cubicBezTo>
                  <a:lnTo>
                    <a:pt x="409" y="288"/>
                  </a:lnTo>
                  <a:lnTo>
                    <a:pt x="409" y="352"/>
                  </a:lnTo>
                  <a:lnTo>
                    <a:pt x="103" y="352"/>
                  </a:lnTo>
                  <a:cubicBezTo>
                    <a:pt x="76" y="352"/>
                    <a:pt x="52" y="342"/>
                    <a:pt x="31" y="324"/>
                  </a:cubicBezTo>
                  <a:cubicBezTo>
                    <a:pt x="10" y="305"/>
                    <a:pt x="0" y="283"/>
                    <a:pt x="0" y="256"/>
                  </a:cubicBezTo>
                  <a:lnTo>
                    <a:pt x="0" y="94"/>
                  </a:lnTo>
                  <a:cubicBezTo>
                    <a:pt x="0" y="66"/>
                    <a:pt x="10" y="43"/>
                    <a:pt x="30" y="26"/>
                  </a:cubicBezTo>
                  <a:cubicBezTo>
                    <a:pt x="50" y="8"/>
                    <a:pt x="74" y="0"/>
                    <a:pt x="103" y="0"/>
                  </a:cubicBezTo>
                  <a:lnTo>
                    <a:pt x="312" y="0"/>
                  </a:lnTo>
                  <a:cubicBezTo>
                    <a:pt x="340" y="0"/>
                    <a:pt x="365" y="8"/>
                    <a:pt x="385" y="25"/>
                  </a:cubicBezTo>
                  <a:cubicBezTo>
                    <a:pt x="405" y="43"/>
                    <a:pt x="415" y="66"/>
                    <a:pt x="415" y="94"/>
                  </a:cubicBezTo>
                  <a:lnTo>
                    <a:pt x="415" y="111"/>
                  </a:lnTo>
                  <a:cubicBezTo>
                    <a:pt x="415" y="137"/>
                    <a:pt x="405" y="160"/>
                    <a:pt x="383" y="17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8">
              <a:extLst>
                <a:ext uri="{FF2B5EF4-FFF2-40B4-BE49-F238E27FC236}">
                  <a16:creationId xmlns:a16="http://schemas.microsoft.com/office/drawing/2014/main" id="{FF5E36D9-B45B-BC5E-B008-6B6C597D32BD}"/>
                </a:ext>
              </a:extLst>
            </p:cNvPr>
            <p:cNvSpPr>
              <a:spLocks/>
            </p:cNvSpPr>
            <p:nvPr/>
          </p:nvSpPr>
          <p:spPr bwMode="auto">
            <a:xfrm>
              <a:off x="567080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6" y="84"/>
                    <a:pt x="42" y="84"/>
                  </a:cubicBezTo>
                  <a:cubicBezTo>
                    <a:pt x="19" y="84"/>
                    <a:pt x="0" y="65"/>
                    <a:pt x="0" y="42"/>
                  </a:cubicBezTo>
                  <a:cubicBezTo>
                    <a:pt x="0" y="19"/>
                    <a:pt x="19" y="0"/>
                    <a:pt x="42" y="0"/>
                  </a:cubicBezTo>
                  <a:cubicBezTo>
                    <a:pt x="66"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9">
              <a:extLst>
                <a:ext uri="{FF2B5EF4-FFF2-40B4-BE49-F238E27FC236}">
                  <a16:creationId xmlns:a16="http://schemas.microsoft.com/office/drawing/2014/main" id="{B8A34BA4-5B40-AE86-13BF-F68C663F2C9B}"/>
                </a:ext>
              </a:extLst>
            </p:cNvPr>
            <p:cNvSpPr>
              <a:spLocks/>
            </p:cNvSpPr>
            <p:nvPr/>
          </p:nvSpPr>
          <p:spPr bwMode="auto">
            <a:xfrm>
              <a:off x="5670806" y="6321352"/>
              <a:ext cx="41167" cy="41167"/>
            </a:xfrm>
            <a:custGeom>
              <a:avLst/>
              <a:gdLst>
                <a:gd name="T0" fmla="*/ 84 w 84"/>
                <a:gd name="T1" fmla="*/ 41 h 83"/>
                <a:gd name="T2" fmla="*/ 84 w 84"/>
                <a:gd name="T3" fmla="*/ 41 h 83"/>
                <a:gd name="T4" fmla="*/ 42 w 84"/>
                <a:gd name="T5" fmla="*/ 83 h 83"/>
                <a:gd name="T6" fmla="*/ 0 w 84"/>
                <a:gd name="T7" fmla="*/ 41 h 83"/>
                <a:gd name="T8" fmla="*/ 42 w 84"/>
                <a:gd name="T9" fmla="*/ 0 h 83"/>
                <a:gd name="T10" fmla="*/ 84 w 84"/>
                <a:gd name="T11" fmla="*/ 41 h 83"/>
              </a:gdLst>
              <a:ahLst/>
              <a:cxnLst>
                <a:cxn ang="0">
                  <a:pos x="T0" y="T1"/>
                </a:cxn>
                <a:cxn ang="0">
                  <a:pos x="T2" y="T3"/>
                </a:cxn>
                <a:cxn ang="0">
                  <a:pos x="T4" y="T5"/>
                </a:cxn>
                <a:cxn ang="0">
                  <a:pos x="T6" y="T7"/>
                </a:cxn>
                <a:cxn ang="0">
                  <a:pos x="T8" y="T9"/>
                </a:cxn>
                <a:cxn ang="0">
                  <a:pos x="T10" y="T11"/>
                </a:cxn>
              </a:cxnLst>
              <a:rect l="0" t="0" r="r" b="b"/>
              <a:pathLst>
                <a:path w="84" h="83">
                  <a:moveTo>
                    <a:pt x="84" y="41"/>
                  </a:moveTo>
                  <a:lnTo>
                    <a:pt x="84" y="41"/>
                  </a:lnTo>
                  <a:cubicBezTo>
                    <a:pt x="84" y="64"/>
                    <a:pt x="66" y="83"/>
                    <a:pt x="42" y="83"/>
                  </a:cubicBezTo>
                  <a:cubicBezTo>
                    <a:pt x="19" y="83"/>
                    <a:pt x="0" y="64"/>
                    <a:pt x="0" y="41"/>
                  </a:cubicBezTo>
                  <a:cubicBezTo>
                    <a:pt x="0" y="18"/>
                    <a:pt x="19" y="0"/>
                    <a:pt x="42" y="0"/>
                  </a:cubicBezTo>
                  <a:cubicBezTo>
                    <a:pt x="66" y="0"/>
                    <a:pt x="84" y="18"/>
                    <a:pt x="84" y="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10">
              <a:extLst>
                <a:ext uri="{FF2B5EF4-FFF2-40B4-BE49-F238E27FC236}">
                  <a16:creationId xmlns:a16="http://schemas.microsoft.com/office/drawing/2014/main" id="{65CF1DB7-6F67-2545-79C4-CA5043F8F072}"/>
                </a:ext>
              </a:extLst>
            </p:cNvPr>
            <p:cNvSpPr>
              <a:spLocks/>
            </p:cNvSpPr>
            <p:nvPr/>
          </p:nvSpPr>
          <p:spPr bwMode="auto">
            <a:xfrm>
              <a:off x="5739026" y="6453086"/>
              <a:ext cx="41167" cy="42343"/>
            </a:xfrm>
            <a:custGeom>
              <a:avLst/>
              <a:gdLst>
                <a:gd name="T0" fmla="*/ 84 w 84"/>
                <a:gd name="T1" fmla="*/ 42 h 85"/>
                <a:gd name="T2" fmla="*/ 84 w 84"/>
                <a:gd name="T3" fmla="*/ 42 h 85"/>
                <a:gd name="T4" fmla="*/ 42 w 84"/>
                <a:gd name="T5" fmla="*/ 85 h 85"/>
                <a:gd name="T6" fmla="*/ 0 w 84"/>
                <a:gd name="T7" fmla="*/ 42 h 85"/>
                <a:gd name="T8" fmla="*/ 42 w 84"/>
                <a:gd name="T9" fmla="*/ 0 h 85"/>
                <a:gd name="T10" fmla="*/ 84 w 84"/>
                <a:gd name="T11" fmla="*/ 42 h 85"/>
              </a:gdLst>
              <a:ahLst/>
              <a:cxnLst>
                <a:cxn ang="0">
                  <a:pos x="T0" y="T1"/>
                </a:cxn>
                <a:cxn ang="0">
                  <a:pos x="T2" y="T3"/>
                </a:cxn>
                <a:cxn ang="0">
                  <a:pos x="T4" y="T5"/>
                </a:cxn>
                <a:cxn ang="0">
                  <a:pos x="T6" y="T7"/>
                </a:cxn>
                <a:cxn ang="0">
                  <a:pos x="T8" y="T9"/>
                </a:cxn>
                <a:cxn ang="0">
                  <a:pos x="T10" y="T11"/>
                </a:cxn>
              </a:cxnLst>
              <a:rect l="0" t="0" r="r" b="b"/>
              <a:pathLst>
                <a:path w="84" h="85">
                  <a:moveTo>
                    <a:pt x="84" y="42"/>
                  </a:moveTo>
                  <a:lnTo>
                    <a:pt x="84" y="42"/>
                  </a:lnTo>
                  <a:cubicBezTo>
                    <a:pt x="84" y="66"/>
                    <a:pt x="65" y="85"/>
                    <a:pt x="42" y="85"/>
                  </a:cubicBezTo>
                  <a:cubicBezTo>
                    <a:pt x="19" y="85"/>
                    <a:pt x="0" y="66"/>
                    <a:pt x="0" y="42"/>
                  </a:cubicBezTo>
                  <a:cubicBezTo>
                    <a:pt x="0" y="19"/>
                    <a:pt x="19" y="0"/>
                    <a:pt x="42" y="0"/>
                  </a:cubicBezTo>
                  <a:cubicBezTo>
                    <a:pt x="65" y="0"/>
                    <a:pt x="84" y="19"/>
                    <a:pt x="84" y="4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11">
              <a:extLst>
                <a:ext uri="{FF2B5EF4-FFF2-40B4-BE49-F238E27FC236}">
                  <a16:creationId xmlns:a16="http://schemas.microsoft.com/office/drawing/2014/main" id="{F033E15F-D92A-4DE5-9DF3-6EE42E1AF8FA}"/>
                </a:ext>
              </a:extLst>
            </p:cNvPr>
            <p:cNvSpPr>
              <a:spLocks/>
            </p:cNvSpPr>
            <p:nvPr/>
          </p:nvSpPr>
          <p:spPr bwMode="auto">
            <a:xfrm>
              <a:off x="5739026" y="6387219"/>
              <a:ext cx="41167" cy="41167"/>
            </a:xfrm>
            <a:custGeom>
              <a:avLst/>
              <a:gdLst>
                <a:gd name="T0" fmla="*/ 84 w 84"/>
                <a:gd name="T1" fmla="*/ 42 h 84"/>
                <a:gd name="T2" fmla="*/ 84 w 84"/>
                <a:gd name="T3" fmla="*/ 42 h 84"/>
                <a:gd name="T4" fmla="*/ 42 w 84"/>
                <a:gd name="T5" fmla="*/ 84 h 84"/>
                <a:gd name="T6" fmla="*/ 0 w 84"/>
                <a:gd name="T7" fmla="*/ 42 h 84"/>
                <a:gd name="T8" fmla="*/ 42 w 84"/>
                <a:gd name="T9" fmla="*/ 0 h 84"/>
                <a:gd name="T10" fmla="*/ 84 w 84"/>
                <a:gd name="T11" fmla="*/ 42 h 84"/>
              </a:gdLst>
              <a:ahLst/>
              <a:cxnLst>
                <a:cxn ang="0">
                  <a:pos x="T0" y="T1"/>
                </a:cxn>
                <a:cxn ang="0">
                  <a:pos x="T2" y="T3"/>
                </a:cxn>
                <a:cxn ang="0">
                  <a:pos x="T4" y="T5"/>
                </a:cxn>
                <a:cxn ang="0">
                  <a:pos x="T6" y="T7"/>
                </a:cxn>
                <a:cxn ang="0">
                  <a:pos x="T8" y="T9"/>
                </a:cxn>
                <a:cxn ang="0">
                  <a:pos x="T10" y="T11"/>
                </a:cxn>
              </a:cxnLst>
              <a:rect l="0" t="0" r="r" b="b"/>
              <a:pathLst>
                <a:path w="84" h="84">
                  <a:moveTo>
                    <a:pt x="84" y="42"/>
                  </a:moveTo>
                  <a:lnTo>
                    <a:pt x="84" y="42"/>
                  </a:lnTo>
                  <a:cubicBezTo>
                    <a:pt x="84" y="65"/>
                    <a:pt x="65" y="84"/>
                    <a:pt x="42" y="84"/>
                  </a:cubicBezTo>
                  <a:cubicBezTo>
                    <a:pt x="19" y="84"/>
                    <a:pt x="0" y="65"/>
                    <a:pt x="0" y="42"/>
                  </a:cubicBezTo>
                  <a:cubicBezTo>
                    <a:pt x="0" y="19"/>
                    <a:pt x="19" y="0"/>
                    <a:pt x="42" y="0"/>
                  </a:cubicBezTo>
                  <a:cubicBezTo>
                    <a:pt x="65" y="0"/>
                    <a:pt x="84" y="19"/>
                    <a:pt x="84" y="42"/>
                  </a:cubicBezTo>
                  <a:close/>
                </a:path>
              </a:pathLst>
            </a:custGeom>
            <a:solidFill>
              <a:srgbClr val="2A7DE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12">
              <a:extLst>
                <a:ext uri="{FF2B5EF4-FFF2-40B4-BE49-F238E27FC236}">
                  <a16:creationId xmlns:a16="http://schemas.microsoft.com/office/drawing/2014/main" id="{D3A591C4-C70A-AFB8-14DA-4A92B0B8A3DA}"/>
                </a:ext>
              </a:extLst>
            </p:cNvPr>
            <p:cNvSpPr>
              <a:spLocks/>
            </p:cNvSpPr>
            <p:nvPr/>
          </p:nvSpPr>
          <p:spPr bwMode="auto">
            <a:xfrm>
              <a:off x="5797835" y="6321352"/>
              <a:ext cx="187015" cy="172901"/>
            </a:xfrm>
            <a:custGeom>
              <a:avLst/>
              <a:gdLst>
                <a:gd name="T0" fmla="*/ 318 w 384"/>
                <a:gd name="T1" fmla="*/ 256 h 351"/>
                <a:gd name="T2" fmla="*/ 318 w 384"/>
                <a:gd name="T3" fmla="*/ 256 h 351"/>
                <a:gd name="T4" fmla="*/ 316 w 384"/>
                <a:gd name="T5" fmla="*/ 262 h 351"/>
                <a:gd name="T6" fmla="*/ 215 w 384"/>
                <a:gd name="T7" fmla="*/ 351 h 351"/>
                <a:gd name="T8" fmla="*/ 169 w 384"/>
                <a:gd name="T9" fmla="*/ 351 h 351"/>
                <a:gd name="T10" fmla="*/ 66 w 384"/>
                <a:gd name="T11" fmla="*/ 256 h 351"/>
                <a:gd name="T12" fmla="*/ 0 w 384"/>
                <a:gd name="T13" fmla="*/ 0 h 351"/>
                <a:gd name="T14" fmla="*/ 71 w 384"/>
                <a:gd name="T15" fmla="*/ 0 h 351"/>
                <a:gd name="T16" fmla="*/ 135 w 384"/>
                <a:gd name="T17" fmla="*/ 244 h 351"/>
                <a:gd name="T18" fmla="*/ 179 w 384"/>
                <a:gd name="T19" fmla="*/ 287 h 351"/>
                <a:gd name="T20" fmla="*/ 206 w 384"/>
                <a:gd name="T21" fmla="*/ 287 h 351"/>
                <a:gd name="T22" fmla="*/ 251 w 384"/>
                <a:gd name="T23" fmla="*/ 244 h 351"/>
                <a:gd name="T24" fmla="*/ 318 w 384"/>
                <a:gd name="T25" fmla="*/ 193 h 351"/>
                <a:gd name="T26" fmla="*/ 384 w 384"/>
                <a:gd name="T27" fmla="*/ 242 h 351"/>
                <a:gd name="T28" fmla="*/ 384 w 384"/>
                <a:gd name="T29"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51">
                  <a:moveTo>
                    <a:pt x="318" y="256"/>
                  </a:moveTo>
                  <a:lnTo>
                    <a:pt x="318" y="256"/>
                  </a:lnTo>
                  <a:lnTo>
                    <a:pt x="316" y="262"/>
                  </a:lnTo>
                  <a:cubicBezTo>
                    <a:pt x="299" y="321"/>
                    <a:pt x="266" y="351"/>
                    <a:pt x="215" y="351"/>
                  </a:cubicBezTo>
                  <a:lnTo>
                    <a:pt x="169" y="351"/>
                  </a:lnTo>
                  <a:cubicBezTo>
                    <a:pt x="116" y="351"/>
                    <a:pt x="83" y="319"/>
                    <a:pt x="66" y="256"/>
                  </a:cubicBezTo>
                  <a:lnTo>
                    <a:pt x="0" y="0"/>
                  </a:lnTo>
                  <a:lnTo>
                    <a:pt x="71" y="0"/>
                  </a:lnTo>
                  <a:lnTo>
                    <a:pt x="135" y="244"/>
                  </a:lnTo>
                  <a:cubicBezTo>
                    <a:pt x="142" y="273"/>
                    <a:pt x="157" y="287"/>
                    <a:pt x="179" y="287"/>
                  </a:cubicBezTo>
                  <a:lnTo>
                    <a:pt x="206" y="287"/>
                  </a:lnTo>
                  <a:cubicBezTo>
                    <a:pt x="228" y="287"/>
                    <a:pt x="244" y="273"/>
                    <a:pt x="251" y="244"/>
                  </a:cubicBezTo>
                  <a:cubicBezTo>
                    <a:pt x="251" y="244"/>
                    <a:pt x="267" y="193"/>
                    <a:pt x="318" y="193"/>
                  </a:cubicBezTo>
                  <a:cubicBezTo>
                    <a:pt x="318" y="193"/>
                    <a:pt x="367" y="188"/>
                    <a:pt x="384" y="242"/>
                  </a:cubicBezTo>
                  <a:lnTo>
                    <a:pt x="384" y="244"/>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13">
              <a:extLst>
                <a:ext uri="{FF2B5EF4-FFF2-40B4-BE49-F238E27FC236}">
                  <a16:creationId xmlns:a16="http://schemas.microsoft.com/office/drawing/2014/main" id="{8FFA0C45-349F-FA41-DFFC-693495E53BBB}"/>
                </a:ext>
              </a:extLst>
            </p:cNvPr>
            <p:cNvSpPr>
              <a:spLocks/>
            </p:cNvSpPr>
            <p:nvPr/>
          </p:nvSpPr>
          <p:spPr bwMode="auto">
            <a:xfrm>
              <a:off x="5951917" y="6321352"/>
              <a:ext cx="155257" cy="172901"/>
            </a:xfrm>
            <a:custGeom>
              <a:avLst/>
              <a:gdLst>
                <a:gd name="T0" fmla="*/ 67 w 319"/>
                <a:gd name="T1" fmla="*/ 244 h 351"/>
                <a:gd name="T2" fmla="*/ 67 w 319"/>
                <a:gd name="T3" fmla="*/ 244 h 351"/>
                <a:gd name="T4" fmla="*/ 113 w 319"/>
                <a:gd name="T5" fmla="*/ 287 h 351"/>
                <a:gd name="T6" fmla="*/ 140 w 319"/>
                <a:gd name="T7" fmla="*/ 287 h 351"/>
                <a:gd name="T8" fmla="*/ 185 w 319"/>
                <a:gd name="T9" fmla="*/ 244 h 351"/>
                <a:gd name="T10" fmla="*/ 248 w 319"/>
                <a:gd name="T11" fmla="*/ 0 h 351"/>
                <a:gd name="T12" fmla="*/ 319 w 319"/>
                <a:gd name="T13" fmla="*/ 0 h 351"/>
                <a:gd name="T14" fmla="*/ 252 w 319"/>
                <a:gd name="T15" fmla="*/ 256 h 351"/>
                <a:gd name="T16" fmla="*/ 149 w 319"/>
                <a:gd name="T17" fmla="*/ 351 h 351"/>
                <a:gd name="T18" fmla="*/ 103 w 319"/>
                <a:gd name="T19" fmla="*/ 351 h 351"/>
                <a:gd name="T20" fmla="*/ 0 w 319"/>
                <a:gd name="T21" fmla="*/ 256 h 351"/>
                <a:gd name="T22" fmla="*/ 67 w 319"/>
                <a:gd name="T23" fmla="*/ 2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51">
                  <a:moveTo>
                    <a:pt x="67" y="244"/>
                  </a:moveTo>
                  <a:lnTo>
                    <a:pt x="67" y="244"/>
                  </a:lnTo>
                  <a:cubicBezTo>
                    <a:pt x="74" y="272"/>
                    <a:pt x="91" y="287"/>
                    <a:pt x="113" y="287"/>
                  </a:cubicBezTo>
                  <a:lnTo>
                    <a:pt x="140" y="287"/>
                  </a:lnTo>
                  <a:cubicBezTo>
                    <a:pt x="162" y="287"/>
                    <a:pt x="178" y="273"/>
                    <a:pt x="185" y="244"/>
                  </a:cubicBezTo>
                  <a:lnTo>
                    <a:pt x="248" y="0"/>
                  </a:lnTo>
                  <a:lnTo>
                    <a:pt x="319" y="0"/>
                  </a:lnTo>
                  <a:lnTo>
                    <a:pt x="252" y="256"/>
                  </a:lnTo>
                  <a:cubicBezTo>
                    <a:pt x="236" y="319"/>
                    <a:pt x="202" y="351"/>
                    <a:pt x="149" y="351"/>
                  </a:cubicBezTo>
                  <a:lnTo>
                    <a:pt x="103" y="351"/>
                  </a:lnTo>
                  <a:cubicBezTo>
                    <a:pt x="51" y="351"/>
                    <a:pt x="17" y="319"/>
                    <a:pt x="0" y="256"/>
                  </a:cubicBezTo>
                  <a:lnTo>
                    <a:pt x="67" y="24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Freeform 14">
              <a:extLst>
                <a:ext uri="{FF2B5EF4-FFF2-40B4-BE49-F238E27FC236}">
                  <a16:creationId xmlns:a16="http://schemas.microsoft.com/office/drawing/2014/main" id="{F9EE4A20-60A5-8700-E066-8E5E4282205E}"/>
                </a:ext>
              </a:extLst>
            </p:cNvPr>
            <p:cNvSpPr>
              <a:spLocks noEditPoints="1"/>
            </p:cNvSpPr>
            <p:nvPr/>
          </p:nvSpPr>
          <p:spPr bwMode="auto">
            <a:xfrm>
              <a:off x="5428511" y="6321352"/>
              <a:ext cx="207010" cy="174076"/>
            </a:xfrm>
            <a:custGeom>
              <a:avLst/>
              <a:gdLst>
                <a:gd name="T0" fmla="*/ 360 w 426"/>
                <a:gd name="T1" fmla="*/ 94 h 353"/>
                <a:gd name="T2" fmla="*/ 360 w 426"/>
                <a:gd name="T3" fmla="*/ 94 h 353"/>
                <a:gd name="T4" fmla="*/ 349 w 426"/>
                <a:gd name="T5" fmla="*/ 72 h 353"/>
                <a:gd name="T6" fmla="*/ 324 w 426"/>
                <a:gd name="T7" fmla="*/ 62 h 353"/>
                <a:gd name="T8" fmla="*/ 65 w 426"/>
                <a:gd name="T9" fmla="*/ 62 h 353"/>
                <a:gd name="T10" fmla="*/ 65 w 426"/>
                <a:gd name="T11" fmla="*/ 289 h 353"/>
                <a:gd name="T12" fmla="*/ 324 w 426"/>
                <a:gd name="T13" fmla="*/ 289 h 353"/>
                <a:gd name="T14" fmla="*/ 360 w 426"/>
                <a:gd name="T15" fmla="*/ 257 h 353"/>
                <a:gd name="T16" fmla="*/ 360 w 426"/>
                <a:gd name="T17" fmla="*/ 94 h 353"/>
                <a:gd name="T18" fmla="*/ 397 w 426"/>
                <a:gd name="T19" fmla="*/ 326 h 353"/>
                <a:gd name="T20" fmla="*/ 397 w 426"/>
                <a:gd name="T21" fmla="*/ 326 h 353"/>
                <a:gd name="T22" fmla="*/ 324 w 426"/>
                <a:gd name="T23" fmla="*/ 353 h 353"/>
                <a:gd name="T24" fmla="*/ 0 w 426"/>
                <a:gd name="T25" fmla="*/ 353 h 353"/>
                <a:gd name="T26" fmla="*/ 0 w 426"/>
                <a:gd name="T27" fmla="*/ 0 h 353"/>
                <a:gd name="T28" fmla="*/ 324 w 426"/>
                <a:gd name="T29" fmla="*/ 0 h 353"/>
                <a:gd name="T30" fmla="*/ 395 w 426"/>
                <a:gd name="T31" fmla="*/ 27 h 353"/>
                <a:gd name="T32" fmla="*/ 426 w 426"/>
                <a:gd name="T33" fmla="*/ 94 h 353"/>
                <a:gd name="T34" fmla="*/ 426 w 426"/>
                <a:gd name="T35" fmla="*/ 257 h 353"/>
                <a:gd name="T36" fmla="*/ 397 w 426"/>
                <a:gd name="T37" fmla="*/ 3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6" h="353">
                  <a:moveTo>
                    <a:pt x="360" y="94"/>
                  </a:moveTo>
                  <a:lnTo>
                    <a:pt x="360" y="94"/>
                  </a:lnTo>
                  <a:cubicBezTo>
                    <a:pt x="360" y="86"/>
                    <a:pt x="357" y="79"/>
                    <a:pt x="349" y="72"/>
                  </a:cubicBezTo>
                  <a:cubicBezTo>
                    <a:pt x="341" y="65"/>
                    <a:pt x="333" y="62"/>
                    <a:pt x="324" y="62"/>
                  </a:cubicBezTo>
                  <a:lnTo>
                    <a:pt x="65" y="62"/>
                  </a:lnTo>
                  <a:lnTo>
                    <a:pt x="65" y="289"/>
                  </a:lnTo>
                  <a:lnTo>
                    <a:pt x="324" y="289"/>
                  </a:lnTo>
                  <a:cubicBezTo>
                    <a:pt x="348" y="289"/>
                    <a:pt x="360" y="279"/>
                    <a:pt x="360" y="257"/>
                  </a:cubicBezTo>
                  <a:lnTo>
                    <a:pt x="360" y="94"/>
                  </a:lnTo>
                  <a:close/>
                  <a:moveTo>
                    <a:pt x="397" y="326"/>
                  </a:moveTo>
                  <a:lnTo>
                    <a:pt x="397" y="326"/>
                  </a:lnTo>
                  <a:cubicBezTo>
                    <a:pt x="377" y="344"/>
                    <a:pt x="353" y="353"/>
                    <a:pt x="324" y="353"/>
                  </a:cubicBezTo>
                  <a:lnTo>
                    <a:pt x="0" y="353"/>
                  </a:lnTo>
                  <a:lnTo>
                    <a:pt x="0" y="0"/>
                  </a:lnTo>
                  <a:lnTo>
                    <a:pt x="324" y="0"/>
                  </a:lnTo>
                  <a:cubicBezTo>
                    <a:pt x="351" y="0"/>
                    <a:pt x="374" y="8"/>
                    <a:pt x="395" y="27"/>
                  </a:cubicBezTo>
                  <a:cubicBezTo>
                    <a:pt x="416" y="46"/>
                    <a:pt x="426" y="68"/>
                    <a:pt x="426" y="94"/>
                  </a:cubicBezTo>
                  <a:lnTo>
                    <a:pt x="426" y="257"/>
                  </a:lnTo>
                  <a:cubicBezTo>
                    <a:pt x="426" y="285"/>
                    <a:pt x="417" y="308"/>
                    <a:pt x="397" y="32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268D728B-F0FB-CBB2-AF15-2F86F415B13F}"/>
              </a:ext>
            </a:extLst>
          </p:cNvPr>
          <p:cNvGrpSpPr>
            <a:grpSpLocks noChangeAspect="1"/>
          </p:cNvGrpSpPr>
          <p:nvPr/>
        </p:nvGrpSpPr>
        <p:grpSpPr>
          <a:xfrm>
            <a:off x="11521440" y="182881"/>
            <a:ext cx="393192" cy="634335"/>
            <a:chOff x="11352054" y="135812"/>
            <a:chExt cx="643706" cy="1038489"/>
          </a:xfrm>
        </p:grpSpPr>
        <p:sp>
          <p:nvSpPr>
            <p:cNvPr id="47" name="Freeform: Shape 19">
              <a:extLst>
                <a:ext uri="{FF2B5EF4-FFF2-40B4-BE49-F238E27FC236}">
                  <a16:creationId xmlns:a16="http://schemas.microsoft.com/office/drawing/2014/main" id="{64A4140E-47D0-7D30-5E7D-46168A73DD2D}"/>
                </a:ext>
              </a:extLst>
            </p:cNvPr>
            <p:cNvSpPr/>
            <p:nvPr/>
          </p:nvSpPr>
          <p:spPr>
            <a:xfrm>
              <a:off x="11748041" y="926582"/>
              <a:ext cx="247719" cy="247719"/>
            </a:xfrm>
            <a:custGeom>
              <a:avLst/>
              <a:gdLst>
                <a:gd name="connsiteX0" fmla="*/ 247720 w 247719"/>
                <a:gd name="connsiteY0" fmla="*/ 123833 h 247719"/>
                <a:gd name="connsiteX1" fmla="*/ 123886 w 247719"/>
                <a:gd name="connsiteY1" fmla="*/ 247720 h 247719"/>
                <a:gd name="connsiteX2" fmla="*/ 0 w 247719"/>
                <a:gd name="connsiteY2" fmla="*/ 123886 h 247719"/>
                <a:gd name="connsiteX3" fmla="*/ 123833 w 247719"/>
                <a:gd name="connsiteY3" fmla="*/ 0 h 247719"/>
                <a:gd name="connsiteX4" fmla="*/ 247720 w 247719"/>
                <a:gd name="connsiteY4" fmla="*/ 123833 h 24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19" h="247719">
                  <a:moveTo>
                    <a:pt x="247720" y="123833"/>
                  </a:moveTo>
                  <a:cubicBezTo>
                    <a:pt x="247734" y="192239"/>
                    <a:pt x="192292" y="247705"/>
                    <a:pt x="123886" y="247720"/>
                  </a:cubicBezTo>
                  <a:cubicBezTo>
                    <a:pt x="55480" y="247734"/>
                    <a:pt x="15" y="192292"/>
                    <a:pt x="0" y="123886"/>
                  </a:cubicBezTo>
                  <a:cubicBezTo>
                    <a:pt x="-15" y="55480"/>
                    <a:pt x="55428" y="15"/>
                    <a:pt x="123833" y="0"/>
                  </a:cubicBezTo>
                  <a:cubicBezTo>
                    <a:pt x="192227" y="15"/>
                    <a:pt x="247676" y="55439"/>
                    <a:pt x="247720" y="123833"/>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sp>
          <p:nvSpPr>
            <p:cNvPr id="48" name="Freeform: Shape 20">
              <a:extLst>
                <a:ext uri="{FF2B5EF4-FFF2-40B4-BE49-F238E27FC236}">
                  <a16:creationId xmlns:a16="http://schemas.microsoft.com/office/drawing/2014/main" id="{4575A0DE-527D-89E1-2B24-420611062E23}"/>
                </a:ext>
              </a:extLst>
            </p:cNvPr>
            <p:cNvSpPr/>
            <p:nvPr/>
          </p:nvSpPr>
          <p:spPr>
            <a:xfrm>
              <a:off x="11748041" y="531138"/>
              <a:ext cx="247719" cy="247719"/>
            </a:xfrm>
            <a:custGeom>
              <a:avLst/>
              <a:gdLst>
                <a:gd name="connsiteX0" fmla="*/ 247720 w 247719"/>
                <a:gd name="connsiteY0" fmla="*/ 123926 h 247719"/>
                <a:gd name="connsiteX1" fmla="*/ 123794 w 247719"/>
                <a:gd name="connsiteY1" fmla="*/ 247720 h 247719"/>
                <a:gd name="connsiteX2" fmla="*/ 0 w 247719"/>
                <a:gd name="connsiteY2" fmla="*/ 123794 h 247719"/>
                <a:gd name="connsiteX3" fmla="*/ 123833 w 247719"/>
                <a:gd name="connsiteY3" fmla="*/ 0 h 247719"/>
                <a:gd name="connsiteX4" fmla="*/ 247720 w 247719"/>
                <a:gd name="connsiteY4" fmla="*/ 123833 h 247719"/>
                <a:gd name="connsiteX5" fmla="*/ 247720 w 247719"/>
                <a:gd name="connsiteY5" fmla="*/ 123926 h 2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19" h="247719">
                  <a:moveTo>
                    <a:pt x="247720" y="123926"/>
                  </a:moveTo>
                  <a:cubicBezTo>
                    <a:pt x="247683" y="192332"/>
                    <a:pt x="192200" y="247757"/>
                    <a:pt x="123794" y="247720"/>
                  </a:cubicBezTo>
                  <a:cubicBezTo>
                    <a:pt x="55388" y="247683"/>
                    <a:pt x="-37" y="192199"/>
                    <a:pt x="0" y="123794"/>
                  </a:cubicBezTo>
                  <a:cubicBezTo>
                    <a:pt x="37" y="55424"/>
                    <a:pt x="55463" y="15"/>
                    <a:pt x="123833" y="0"/>
                  </a:cubicBezTo>
                  <a:cubicBezTo>
                    <a:pt x="192239" y="-15"/>
                    <a:pt x="247705" y="55428"/>
                    <a:pt x="247720" y="123833"/>
                  </a:cubicBezTo>
                  <a:cubicBezTo>
                    <a:pt x="247720" y="123864"/>
                    <a:pt x="247720" y="123895"/>
                    <a:pt x="247720" y="123926"/>
                  </a:cubicBezTo>
                  <a:close/>
                </a:path>
              </a:pathLst>
            </a:custGeom>
            <a:solidFill>
              <a:srgbClr val="2A7DE1"/>
            </a:solidFill>
            <a:ln w="1310" cap="flat">
              <a:noFill/>
              <a:prstDash val="solid"/>
              <a:miter/>
            </a:ln>
          </p:spPr>
          <p:txBody>
            <a:bodyPr rtlCol="0" anchor="ctr"/>
            <a:lstStyle/>
            <a:p>
              <a:endParaRPr lang="en-US">
                <a:latin typeface="Open Sans" panose="020B0606030504020204" pitchFamily="34" charset="0"/>
              </a:endParaRPr>
            </a:p>
          </p:txBody>
        </p:sp>
        <p:sp>
          <p:nvSpPr>
            <p:cNvPr id="49" name="Freeform: Shape 21">
              <a:extLst>
                <a:ext uri="{FF2B5EF4-FFF2-40B4-BE49-F238E27FC236}">
                  <a16:creationId xmlns:a16="http://schemas.microsoft.com/office/drawing/2014/main" id="{9E23D347-7100-1AFB-C08D-325A5292A62F}"/>
                </a:ext>
              </a:extLst>
            </p:cNvPr>
            <p:cNvSpPr/>
            <p:nvPr/>
          </p:nvSpPr>
          <p:spPr>
            <a:xfrm>
              <a:off x="11352054" y="531138"/>
              <a:ext cx="247745" cy="247745"/>
            </a:xfrm>
            <a:custGeom>
              <a:avLst/>
              <a:gdLst>
                <a:gd name="connsiteX0" fmla="*/ 247746 w 247745"/>
                <a:gd name="connsiteY0" fmla="*/ 123926 h 247745"/>
                <a:gd name="connsiteX1" fmla="*/ 123820 w 247745"/>
                <a:gd name="connsiteY1" fmla="*/ 247746 h 247745"/>
                <a:gd name="connsiteX2" fmla="*/ 0 w 247745"/>
                <a:gd name="connsiteY2" fmla="*/ 123820 h 247745"/>
                <a:gd name="connsiteX3" fmla="*/ 123926 w 247745"/>
                <a:gd name="connsiteY3" fmla="*/ 0 h 247745"/>
                <a:gd name="connsiteX4" fmla="*/ 247746 w 247745"/>
                <a:gd name="connsiteY4" fmla="*/ 123926 h 24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45" h="247745">
                  <a:moveTo>
                    <a:pt x="247746" y="123926"/>
                  </a:moveTo>
                  <a:cubicBezTo>
                    <a:pt x="247717" y="192340"/>
                    <a:pt x="192234" y="247775"/>
                    <a:pt x="123820" y="247746"/>
                  </a:cubicBezTo>
                  <a:cubicBezTo>
                    <a:pt x="55407" y="247717"/>
                    <a:pt x="-29" y="192234"/>
                    <a:pt x="0" y="123820"/>
                  </a:cubicBezTo>
                  <a:cubicBezTo>
                    <a:pt x="29" y="55406"/>
                    <a:pt x="55513" y="-29"/>
                    <a:pt x="123926" y="0"/>
                  </a:cubicBezTo>
                  <a:cubicBezTo>
                    <a:pt x="192340" y="29"/>
                    <a:pt x="247775" y="55512"/>
                    <a:pt x="247746" y="123926"/>
                  </a:cubicBezTo>
                  <a:close/>
                </a:path>
              </a:pathLst>
            </a:custGeom>
            <a:solidFill>
              <a:schemeClr val="bg1"/>
            </a:solidFill>
            <a:ln w="1310" cap="flat">
              <a:noFill/>
              <a:prstDash val="solid"/>
              <a:miter/>
            </a:ln>
            <a:effectLst>
              <a:glow rad="63500">
                <a:schemeClr val="bg1">
                  <a:alpha val="30000"/>
                </a:schemeClr>
              </a:glow>
            </a:effectLst>
          </p:spPr>
          <p:txBody>
            <a:bodyPr rtlCol="0" anchor="ctr"/>
            <a:lstStyle/>
            <a:p>
              <a:endParaRPr lang="en-US">
                <a:latin typeface="Open Sans" panose="020B0606030504020204" pitchFamily="34" charset="0"/>
              </a:endParaRPr>
            </a:p>
          </p:txBody>
        </p:sp>
        <p:sp>
          <p:nvSpPr>
            <p:cNvPr id="50" name="Freeform: Shape 22">
              <a:extLst>
                <a:ext uri="{FF2B5EF4-FFF2-40B4-BE49-F238E27FC236}">
                  <a16:creationId xmlns:a16="http://schemas.microsoft.com/office/drawing/2014/main" id="{7992DB2D-CE80-85AF-D152-67A37A7644B0}"/>
                </a:ext>
              </a:extLst>
            </p:cNvPr>
            <p:cNvSpPr/>
            <p:nvPr/>
          </p:nvSpPr>
          <p:spPr>
            <a:xfrm>
              <a:off x="11352054" y="135812"/>
              <a:ext cx="247745" cy="247745"/>
            </a:xfrm>
            <a:custGeom>
              <a:avLst/>
              <a:gdLst>
                <a:gd name="connsiteX0" fmla="*/ 247746 w 247745"/>
                <a:gd name="connsiteY0" fmla="*/ 123847 h 247745"/>
                <a:gd name="connsiteX1" fmla="*/ 123899 w 247745"/>
                <a:gd name="connsiteY1" fmla="*/ 247746 h 247745"/>
                <a:gd name="connsiteX2" fmla="*/ 0 w 247745"/>
                <a:gd name="connsiteY2" fmla="*/ 123899 h 247745"/>
                <a:gd name="connsiteX3" fmla="*/ 123847 w 247745"/>
                <a:gd name="connsiteY3" fmla="*/ 0 h 247745"/>
                <a:gd name="connsiteX4" fmla="*/ 123926 w 247745"/>
                <a:gd name="connsiteY4" fmla="*/ 0 h 247745"/>
                <a:gd name="connsiteX5" fmla="*/ 247746 w 247745"/>
                <a:gd name="connsiteY5" fmla="*/ 123847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45" h="247745">
                  <a:moveTo>
                    <a:pt x="247746" y="123847"/>
                  </a:moveTo>
                  <a:cubicBezTo>
                    <a:pt x="247761" y="192260"/>
                    <a:pt x="192313" y="247731"/>
                    <a:pt x="123899" y="247746"/>
                  </a:cubicBezTo>
                  <a:cubicBezTo>
                    <a:pt x="55486" y="247761"/>
                    <a:pt x="15" y="192313"/>
                    <a:pt x="0" y="123899"/>
                  </a:cubicBezTo>
                  <a:cubicBezTo>
                    <a:pt x="-15" y="55486"/>
                    <a:pt x="55433" y="15"/>
                    <a:pt x="123847" y="0"/>
                  </a:cubicBezTo>
                  <a:cubicBezTo>
                    <a:pt x="123873" y="0"/>
                    <a:pt x="123899" y="0"/>
                    <a:pt x="123926" y="0"/>
                  </a:cubicBezTo>
                  <a:cubicBezTo>
                    <a:pt x="192311" y="22"/>
                    <a:pt x="247738" y="55461"/>
                    <a:pt x="247746" y="123847"/>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grpSp>
    </p:spTree>
    <p:extLst>
      <p:ext uri="{BB962C8B-B14F-4D97-AF65-F5344CB8AC3E}">
        <p14:creationId xmlns:p14="http://schemas.microsoft.com/office/powerpoint/2010/main" val="1271011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4D4C-4FB7-98BA-6679-1869C7ACFD28}"/>
              </a:ext>
            </a:extLst>
          </p:cNvPr>
          <p:cNvSpPr>
            <a:spLocks noGrp="1"/>
          </p:cNvSpPr>
          <p:nvPr>
            <p:ph type="title"/>
          </p:nvPr>
        </p:nvSpPr>
        <p:spPr>
          <a:xfrm>
            <a:off x="609600" y="112358"/>
            <a:ext cx="9953440" cy="1163395"/>
          </a:xfrm>
          <a:prstGeom prst="rect">
            <a:avLst/>
          </a:prstGeom>
        </p:spPr>
        <p:txBody>
          <a:bodyPr/>
          <a:lstStyle/>
          <a:p>
            <a:r>
              <a:rPr lang="en-US" sz="2800" b="1" spc="0" dirty="0">
                <a:solidFill>
                  <a:schemeClr val="bg1"/>
                </a:solidFill>
              </a:rPr>
              <a:t>JAPAN’S LARGEST MOBILE PHONE OPERATOR PLANS TO MOVE QUANTUM APPLICATION INTO PRODUCTION</a:t>
            </a:r>
          </a:p>
        </p:txBody>
      </p:sp>
      <p:sp>
        <p:nvSpPr>
          <p:cNvPr id="3" name="TextBox 2">
            <a:extLst>
              <a:ext uri="{FF2B5EF4-FFF2-40B4-BE49-F238E27FC236}">
                <a16:creationId xmlns:a16="http://schemas.microsoft.com/office/drawing/2014/main" id="{20688B0D-8CFB-02F2-FDE3-ABAEA8B691EF}"/>
              </a:ext>
            </a:extLst>
          </p:cNvPr>
          <p:cNvSpPr txBox="1"/>
          <p:nvPr/>
        </p:nvSpPr>
        <p:spPr>
          <a:xfrm>
            <a:off x="815362" y="1820684"/>
            <a:ext cx="5681737" cy="338554"/>
          </a:xfrm>
          <a:prstGeom prst="rect">
            <a:avLst/>
          </a:prstGeom>
          <a:noFill/>
        </p:spPr>
        <p:txBody>
          <a:bodyPr wrap="square" rtlCol="0">
            <a:spAutoFit/>
          </a:bodyPr>
          <a:lstStyle/>
          <a:p>
            <a:pPr marR="0" lvl="0">
              <a:spcBef>
                <a:spcPts val="1200"/>
              </a:spcBef>
              <a:buSzPts val="1100"/>
              <a:tabLst>
                <a:tab pos="457200" algn="l"/>
              </a:tabLst>
            </a:pPr>
            <a:endParaRPr lang="en-US" sz="1600">
              <a:solidFill>
                <a:schemeClr val="bg1"/>
              </a:solidFill>
            </a:endParaRPr>
          </a:p>
        </p:txBody>
      </p:sp>
      <p:sp>
        <p:nvSpPr>
          <p:cNvPr id="6" name="Rectangle: Rounded Corners 7">
            <a:extLst>
              <a:ext uri="{FF2B5EF4-FFF2-40B4-BE49-F238E27FC236}">
                <a16:creationId xmlns:a16="http://schemas.microsoft.com/office/drawing/2014/main" id="{4BA3A996-BA40-8BB1-D780-4F2AF4F77196}"/>
              </a:ext>
            </a:extLst>
          </p:cNvPr>
          <p:cNvSpPr/>
          <p:nvPr/>
        </p:nvSpPr>
        <p:spPr>
          <a:xfrm rot="5400000">
            <a:off x="7945005" y="565150"/>
            <a:ext cx="2640445" cy="4634345"/>
          </a:xfrm>
          <a:prstGeom prst="roundRect">
            <a:avLst>
              <a:gd name="adj" fmla="val 4537"/>
            </a:avLst>
          </a:prstGeom>
          <a:blipFill dpi="0" rotWithShape="0">
            <a:blip r:embed="rId3" cstate="screen">
              <a:extLst>
                <a:ext uri="{28A0092B-C50C-407E-A947-70E740481C1C}">
                  <a14:useLocalDpi xmlns:a14="http://schemas.microsoft.com/office/drawing/2010/main"/>
                </a:ext>
              </a:extLst>
            </a:blip>
            <a:srcRect/>
            <a:stretch>
              <a:fillRect/>
            </a:stretch>
          </a:blipFill>
          <a:ln w="25400">
            <a:noFill/>
          </a:ln>
          <a:effectLst>
            <a:outerShdw blurRad="203222" dist="45997" dir="2700000" algn="tl" rotWithShape="0">
              <a:prstClr val="black">
                <a:alpha val="8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Oval 41">
            <a:extLst>
              <a:ext uri="{FF2B5EF4-FFF2-40B4-BE49-F238E27FC236}">
                <a16:creationId xmlns:a16="http://schemas.microsoft.com/office/drawing/2014/main" id="{62C2BED9-6F34-06AD-1CB1-D864DFA06235}"/>
              </a:ext>
            </a:extLst>
          </p:cNvPr>
          <p:cNvSpPr/>
          <p:nvPr/>
        </p:nvSpPr>
        <p:spPr>
          <a:xfrm>
            <a:off x="601550" y="1533684"/>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3" name="Oval 42">
            <a:extLst>
              <a:ext uri="{FF2B5EF4-FFF2-40B4-BE49-F238E27FC236}">
                <a16:creationId xmlns:a16="http://schemas.microsoft.com/office/drawing/2014/main" id="{B78AC744-0C44-16E6-F884-515C90B93848}"/>
              </a:ext>
            </a:extLst>
          </p:cNvPr>
          <p:cNvSpPr/>
          <p:nvPr/>
        </p:nvSpPr>
        <p:spPr>
          <a:xfrm>
            <a:off x="601550" y="3244258"/>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6" name="TextBox 45">
            <a:extLst>
              <a:ext uri="{FF2B5EF4-FFF2-40B4-BE49-F238E27FC236}">
                <a16:creationId xmlns:a16="http://schemas.microsoft.com/office/drawing/2014/main" id="{1249FD81-F5CA-EE47-0537-07819CD1D94A}"/>
              </a:ext>
            </a:extLst>
          </p:cNvPr>
          <p:cNvSpPr txBox="1"/>
          <p:nvPr/>
        </p:nvSpPr>
        <p:spPr>
          <a:xfrm>
            <a:off x="815362" y="3782390"/>
            <a:ext cx="5824720" cy="338554"/>
          </a:xfrm>
          <a:prstGeom prst="rect">
            <a:avLst/>
          </a:prstGeom>
          <a:noFill/>
        </p:spPr>
        <p:txBody>
          <a:bodyPr wrap="square" rtlCol="0">
            <a:spAutoFit/>
          </a:bodyPr>
          <a:lstStyle/>
          <a:p>
            <a:pPr marR="0" lvl="0">
              <a:spcBef>
                <a:spcPts val="1200"/>
              </a:spcBef>
              <a:buSzPts val="1100"/>
              <a:tabLst>
                <a:tab pos="457200" algn="l"/>
              </a:tabLst>
            </a:pPr>
            <a:endParaRPr lang="en-US" sz="1600">
              <a:solidFill>
                <a:schemeClr val="accent3"/>
              </a:solidFill>
            </a:endParaRPr>
          </a:p>
        </p:txBody>
      </p:sp>
      <p:sp>
        <p:nvSpPr>
          <p:cNvPr id="47" name="TextBox 46">
            <a:extLst>
              <a:ext uri="{FF2B5EF4-FFF2-40B4-BE49-F238E27FC236}">
                <a16:creationId xmlns:a16="http://schemas.microsoft.com/office/drawing/2014/main" id="{E2E54CEF-9A64-A57C-1109-24F5174DAEDC}"/>
              </a:ext>
            </a:extLst>
          </p:cNvPr>
          <p:cNvSpPr txBox="1"/>
          <p:nvPr/>
        </p:nvSpPr>
        <p:spPr>
          <a:xfrm>
            <a:off x="815025" y="1472747"/>
            <a:ext cx="5436688" cy="1323439"/>
          </a:xfrm>
          <a:prstGeom prst="rect">
            <a:avLst/>
          </a:prstGeom>
          <a:noFill/>
        </p:spPr>
        <p:txBody>
          <a:bodyPr wrap="square">
            <a:spAutoFit/>
          </a:bodyPr>
          <a:lstStyle/>
          <a:p>
            <a:pPr>
              <a:spcBef>
                <a:spcPts val="600"/>
              </a:spcBef>
            </a:pPr>
            <a:r>
              <a:rPr lang="en-US" sz="1600" b="1" dirty="0">
                <a:solidFill>
                  <a:schemeClr val="bg1"/>
                </a:solidFill>
              </a:rPr>
              <a:t>NTT DOCOMO</a:t>
            </a:r>
            <a:r>
              <a:rPr lang="en-US" sz="1600" dirty="0">
                <a:solidFill>
                  <a:schemeClr val="bg1"/>
                </a:solidFill>
              </a:rPr>
              <a:t>, Japan’s largest wireless carrier </a:t>
            </a:r>
            <a:br>
              <a:rPr lang="en-US" sz="1600" b="1" dirty="0">
                <a:solidFill>
                  <a:schemeClr val="bg1"/>
                </a:solidFill>
              </a:rPr>
            </a:br>
            <a:r>
              <a:rPr lang="en-US" sz="1600" dirty="0">
                <a:solidFill>
                  <a:schemeClr val="bg1"/>
                </a:solidFill>
              </a:rPr>
              <a:t>with more than 87 million subscribers, is planning</a:t>
            </a:r>
            <a:r>
              <a:rPr lang="en-US" sz="1600" dirty="0">
                <a:solidFill>
                  <a:schemeClr val="accent3"/>
                </a:solidFill>
              </a:rPr>
              <a:t> </a:t>
            </a:r>
            <a:r>
              <a:rPr lang="en-US" sz="1600" b="1" dirty="0">
                <a:solidFill>
                  <a:schemeClr val="accent3"/>
                </a:solidFill>
              </a:rPr>
              <a:t>production deployment of a hybrid-quantum application, built with D-Wave technology</a:t>
            </a:r>
            <a:r>
              <a:rPr lang="en-US" sz="1600" dirty="0">
                <a:solidFill>
                  <a:schemeClr val="accent3"/>
                </a:solidFill>
              </a:rPr>
              <a:t>, </a:t>
            </a:r>
            <a:r>
              <a:rPr lang="en-US" sz="1600" dirty="0">
                <a:solidFill>
                  <a:schemeClr val="bg1"/>
                </a:solidFill>
              </a:rPr>
              <a:t>for optimizing mobile network performance</a:t>
            </a:r>
            <a:endParaRPr lang="en-US" sz="1600" b="1" dirty="0">
              <a:solidFill>
                <a:schemeClr val="bg1"/>
              </a:solidFill>
            </a:endParaRPr>
          </a:p>
        </p:txBody>
      </p:sp>
      <p:sp>
        <p:nvSpPr>
          <p:cNvPr id="48" name="TextBox 47">
            <a:extLst>
              <a:ext uri="{FF2B5EF4-FFF2-40B4-BE49-F238E27FC236}">
                <a16:creationId xmlns:a16="http://schemas.microsoft.com/office/drawing/2014/main" id="{C1EC9748-FD6A-BA9B-7075-E57C960BEF21}"/>
              </a:ext>
            </a:extLst>
          </p:cNvPr>
          <p:cNvSpPr txBox="1"/>
          <p:nvPr/>
        </p:nvSpPr>
        <p:spPr>
          <a:xfrm>
            <a:off x="815025" y="3191665"/>
            <a:ext cx="5649783" cy="1708160"/>
          </a:xfrm>
          <a:prstGeom prst="rect">
            <a:avLst/>
          </a:prstGeom>
          <a:noFill/>
        </p:spPr>
        <p:txBody>
          <a:bodyPr wrap="square">
            <a:spAutoFit/>
          </a:bodyPr>
          <a:lstStyle/>
          <a:p>
            <a:pPr>
              <a:spcBef>
                <a:spcPts val="600"/>
              </a:spcBef>
            </a:pPr>
            <a:r>
              <a:rPr lang="en-US" sz="1600" dirty="0">
                <a:solidFill>
                  <a:schemeClr val="bg1"/>
                </a:solidFill>
              </a:rPr>
              <a:t>Using D-Wave’s annealing quantum computing solutions, NTT DOCOMO found that it can reduce network signal congestion across base stations, potentially</a:t>
            </a:r>
            <a:r>
              <a:rPr lang="en-US" sz="1600" dirty="0">
                <a:solidFill>
                  <a:schemeClr val="accent3"/>
                </a:solidFill>
              </a:rPr>
              <a:t> </a:t>
            </a:r>
            <a:r>
              <a:rPr lang="en-US" sz="1600" b="1" dirty="0">
                <a:solidFill>
                  <a:schemeClr val="accent3"/>
                </a:solidFill>
              </a:rPr>
              <a:t>leading to more efficient signal transmission and equipment cost savings </a:t>
            </a:r>
          </a:p>
          <a:p>
            <a:pPr>
              <a:spcBef>
                <a:spcPts val="600"/>
              </a:spcBef>
            </a:pPr>
            <a:endParaRPr lang="en-US" b="1" dirty="0">
              <a:solidFill>
                <a:schemeClr val="bg1"/>
              </a:solidFill>
            </a:endParaRPr>
          </a:p>
        </p:txBody>
      </p:sp>
    </p:spTree>
    <p:extLst>
      <p:ext uri="{BB962C8B-B14F-4D97-AF65-F5344CB8AC3E}">
        <p14:creationId xmlns:p14="http://schemas.microsoft.com/office/powerpoint/2010/main" val="332720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86B5851E-4238-8ABD-BB68-953F036B007A}"/>
              </a:ext>
            </a:extLst>
          </p:cNvPr>
          <p:cNvSpPr/>
          <p:nvPr/>
        </p:nvSpPr>
        <p:spPr>
          <a:xfrm rot="374110">
            <a:off x="520339" y="-1612699"/>
            <a:ext cx="13705971" cy="7612489"/>
          </a:xfrm>
          <a:prstGeom prst="ellipse">
            <a:avLst/>
          </a:prstGeom>
          <a: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a:blipFill>
          <a:ln>
            <a:solidFill>
              <a:schemeClr val="accent2">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
            <a:extLst>
              <a:ext uri="{FF2B5EF4-FFF2-40B4-BE49-F238E27FC236}">
                <a16:creationId xmlns:a16="http://schemas.microsoft.com/office/drawing/2014/main" id="{55509C77-DEBE-C31E-B07F-60E7A5739D95}"/>
              </a:ext>
            </a:extLst>
          </p:cNvPr>
          <p:cNvSpPr/>
          <p:nvPr/>
        </p:nvSpPr>
        <p:spPr>
          <a:xfrm rot="5400000">
            <a:off x="2666999" y="-2667002"/>
            <a:ext cx="6858000" cy="12192003"/>
          </a:xfrm>
          <a:prstGeom prst="roundRect">
            <a:avLst>
              <a:gd name="adj" fmla="val 0"/>
            </a:avLst>
          </a:prstGeom>
          <a:gradFill flip="none" rotWithShape="1">
            <a:gsLst>
              <a:gs pos="26000">
                <a:schemeClr val="tx1"/>
              </a:gs>
              <a:gs pos="94000">
                <a:schemeClr val="tx1">
                  <a:alpha val="0"/>
                </a:schemeClr>
              </a:gs>
            </a:gsLst>
            <a:lin ang="1800000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17BEB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a:lnSpc>
                <a:spcPct val="100000"/>
              </a:lnSpc>
              <a:spcBef>
                <a:spcPts val="0"/>
              </a:spcBef>
              <a:spcAft>
                <a:spcPts val="0"/>
              </a:spcAft>
              <a:buNone/>
              <a:tabLst/>
              <a:defRPr/>
            </a:pPr>
            <a:endParaRPr lang="en-US" sz="1600">
              <a:solidFill>
                <a:schemeClr val="accent6">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descr="A screenshot of a computer&#10;&#10;Description automatically generated with medium confidence">
            <a:extLst>
              <a:ext uri="{FF2B5EF4-FFF2-40B4-BE49-F238E27FC236}">
                <a16:creationId xmlns:a16="http://schemas.microsoft.com/office/drawing/2014/main" id="{7E0C3A9D-4622-FB49-A817-D4D379A9F6B4}"/>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0" y="3554445"/>
            <a:ext cx="12192001" cy="3303555"/>
          </a:xfrm>
          <a:prstGeom prst="rect">
            <a:avLst/>
          </a:prstGeom>
        </p:spPr>
      </p:pic>
      <p:pic>
        <p:nvPicPr>
          <p:cNvPr id="10" name="Picture 9" descr="A white circle with black text&#10;&#10;Description automatically generated">
            <a:extLst>
              <a:ext uri="{FF2B5EF4-FFF2-40B4-BE49-F238E27FC236}">
                <a16:creationId xmlns:a16="http://schemas.microsoft.com/office/drawing/2014/main" id="{B9DD74A8-6ABD-CF12-4727-E1D4DACB6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913" y="295353"/>
            <a:ext cx="5890071" cy="5890071"/>
          </a:xfrm>
          <a:prstGeom prst="rect">
            <a:avLst/>
          </a:prstGeom>
          <a:effectLst>
            <a:outerShdw blurRad="379740" dist="79407" dir="2700000" algn="tl" rotWithShape="0">
              <a:prstClr val="black">
                <a:alpha val="40000"/>
              </a:prstClr>
            </a:outerShdw>
          </a:effectLst>
        </p:spPr>
      </p:pic>
      <p:sp>
        <p:nvSpPr>
          <p:cNvPr id="2" name="Title 1">
            <a:extLst>
              <a:ext uri="{FF2B5EF4-FFF2-40B4-BE49-F238E27FC236}">
                <a16:creationId xmlns:a16="http://schemas.microsoft.com/office/drawing/2014/main" id="{7509E540-06B6-A098-E2A9-F7F1373BC7C6}"/>
              </a:ext>
            </a:extLst>
          </p:cNvPr>
          <p:cNvSpPr>
            <a:spLocks noGrp="1"/>
          </p:cNvSpPr>
          <p:nvPr>
            <p:ph type="title"/>
          </p:nvPr>
        </p:nvSpPr>
        <p:spPr>
          <a:xfrm>
            <a:off x="591312" y="306256"/>
            <a:ext cx="9753599" cy="775597"/>
          </a:xfrm>
          <a:prstGeom prst="rect">
            <a:avLst/>
          </a:prstGeom>
        </p:spPr>
        <p:txBody>
          <a:bodyPr/>
          <a:lstStyle/>
          <a:p>
            <a:r>
              <a:rPr lang="en-US" sz="2800" b="1" spc="0" dirty="0">
                <a:solidFill>
                  <a:schemeClr val="bg1"/>
                </a:solidFill>
              </a:rPr>
              <a:t>D-WAVE DEEMED “AWARDABLE” ON </a:t>
            </a:r>
            <a:br>
              <a:rPr lang="en-US" sz="2800" b="1" spc="0" dirty="0">
                <a:solidFill>
                  <a:schemeClr val="bg1"/>
                </a:solidFill>
              </a:rPr>
            </a:br>
            <a:r>
              <a:rPr lang="en-US" sz="2800" b="1" spc="0" dirty="0">
                <a:solidFill>
                  <a:schemeClr val="bg1"/>
                </a:solidFill>
              </a:rPr>
              <a:t>US DEPT. OF DEFENSE “TRADEWINDS MARKETPLACE”</a:t>
            </a:r>
          </a:p>
        </p:txBody>
      </p:sp>
      <p:grpSp>
        <p:nvGrpSpPr>
          <p:cNvPr id="47" name="Group 46">
            <a:extLst>
              <a:ext uri="{FF2B5EF4-FFF2-40B4-BE49-F238E27FC236}">
                <a16:creationId xmlns:a16="http://schemas.microsoft.com/office/drawing/2014/main" id="{0C4FCB1F-67ED-E065-EBE5-3A472599AB33}"/>
              </a:ext>
            </a:extLst>
          </p:cNvPr>
          <p:cNvGrpSpPr/>
          <p:nvPr/>
        </p:nvGrpSpPr>
        <p:grpSpPr>
          <a:xfrm>
            <a:off x="601550" y="1472747"/>
            <a:ext cx="6548280" cy="1400383"/>
            <a:chOff x="601550" y="1472747"/>
            <a:chExt cx="6548280" cy="1400383"/>
          </a:xfrm>
        </p:grpSpPr>
        <p:sp>
          <p:nvSpPr>
            <p:cNvPr id="39" name="Oval 38">
              <a:extLst>
                <a:ext uri="{FF2B5EF4-FFF2-40B4-BE49-F238E27FC236}">
                  <a16:creationId xmlns:a16="http://schemas.microsoft.com/office/drawing/2014/main" id="{AD404E02-0C19-2864-8537-B4ECB21D6C56}"/>
                </a:ext>
              </a:extLst>
            </p:cNvPr>
            <p:cNvSpPr/>
            <p:nvPr/>
          </p:nvSpPr>
          <p:spPr>
            <a:xfrm>
              <a:off x="601550" y="1547860"/>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a:ea typeface="+mn-ea"/>
                <a:cs typeface="+mn-cs"/>
              </a:endParaRPr>
            </a:p>
          </p:txBody>
        </p:sp>
        <p:sp>
          <p:nvSpPr>
            <p:cNvPr id="42" name="TextBox 41">
              <a:extLst>
                <a:ext uri="{FF2B5EF4-FFF2-40B4-BE49-F238E27FC236}">
                  <a16:creationId xmlns:a16="http://schemas.microsoft.com/office/drawing/2014/main" id="{7BAD4B76-E603-603F-C305-49A2BDEDF709}"/>
                </a:ext>
              </a:extLst>
            </p:cNvPr>
            <p:cNvSpPr txBox="1"/>
            <p:nvPr/>
          </p:nvSpPr>
          <p:spPr>
            <a:xfrm>
              <a:off x="815362" y="1810293"/>
              <a:ext cx="6334468" cy="338554"/>
            </a:xfrm>
            <a:prstGeom prst="rect">
              <a:avLst/>
            </a:prstGeom>
            <a:noFill/>
          </p:spPr>
          <p:txBody>
            <a:bodyPr wrap="square" rtlCol="0">
              <a:spAutoFit/>
            </a:bodyPr>
            <a:lstStyle/>
            <a:p>
              <a:pPr marR="0" lvl="0">
                <a:spcBef>
                  <a:spcPts val="1200"/>
                </a:spcBef>
                <a:buSzPts val="1200"/>
                <a:tabLst>
                  <a:tab pos="457200" algn="l"/>
                </a:tabLst>
              </a:pPr>
              <a:endParaRPr lang="en-US" sz="1600">
                <a:solidFill>
                  <a:schemeClr val="bg1"/>
                </a:solidFill>
              </a:endParaRPr>
            </a:p>
          </p:txBody>
        </p:sp>
        <p:sp>
          <p:nvSpPr>
            <p:cNvPr id="43" name="TextBox 42">
              <a:extLst>
                <a:ext uri="{FF2B5EF4-FFF2-40B4-BE49-F238E27FC236}">
                  <a16:creationId xmlns:a16="http://schemas.microsoft.com/office/drawing/2014/main" id="{C675B775-929D-B2D8-7278-0B7AB72A9729}"/>
                </a:ext>
              </a:extLst>
            </p:cNvPr>
            <p:cNvSpPr txBox="1"/>
            <p:nvPr/>
          </p:nvSpPr>
          <p:spPr>
            <a:xfrm>
              <a:off x="815025" y="1472747"/>
              <a:ext cx="5280975" cy="1400383"/>
            </a:xfrm>
            <a:prstGeom prst="rect">
              <a:avLst/>
            </a:prstGeom>
            <a:noFill/>
          </p:spPr>
          <p:txBody>
            <a:bodyPr wrap="square">
              <a:spAutoFit/>
            </a:bodyPr>
            <a:lstStyle/>
            <a:p>
              <a:pPr>
                <a:spcBef>
                  <a:spcPts val="600"/>
                </a:spcBef>
              </a:pPr>
              <a:r>
                <a:rPr lang="en-US" sz="1600" dirty="0">
                  <a:solidFill>
                    <a:schemeClr val="bg1"/>
                  </a:solidFill>
                </a:rPr>
                <a:t>D-Wave has been deemed “awardable” on the </a:t>
              </a:r>
              <a:r>
                <a:rPr lang="en-US" sz="1600" b="1" dirty="0">
                  <a:solidFill>
                    <a:schemeClr val="accent3"/>
                  </a:solidFill>
                </a:rPr>
                <a:t>US Department of Defense’s </a:t>
              </a:r>
              <a:r>
                <a:rPr lang="en-US" sz="1600" b="1" dirty="0">
                  <a:solidFill>
                    <a:schemeClr val="accent3"/>
                  </a:solidFill>
                  <a:hlinkClick r:id="rId6">
                    <a:extLst>
                      <a:ext uri="{A12FA001-AC4F-418D-AE19-62706E023703}">
                        <ahyp:hlinkClr xmlns:ahyp="http://schemas.microsoft.com/office/drawing/2018/hyperlinkcolor" val="tx"/>
                      </a:ext>
                    </a:extLst>
                  </a:hlinkClick>
                </a:rPr>
                <a:t>Tradewinds</a:t>
              </a:r>
              <a:r>
                <a:rPr lang="en-US" sz="1600" b="1" dirty="0">
                  <a:solidFill>
                    <a:schemeClr val="accent3"/>
                  </a:solidFill>
                </a:rPr>
                <a:t> buying platform,</a:t>
              </a:r>
              <a:r>
                <a:rPr lang="en-US" sz="1600" dirty="0">
                  <a:solidFill>
                    <a:schemeClr val="accent3"/>
                  </a:solidFill>
                </a:rPr>
                <a:t> </a:t>
              </a:r>
              <a:r>
                <a:rPr lang="en-US" sz="1600" dirty="0">
                  <a:solidFill>
                    <a:schemeClr val="bg1"/>
                  </a:solidFill>
                </a:rPr>
                <a:t>which is designed to accelerate the procurement and adoption of emerging technologies</a:t>
              </a:r>
            </a:p>
            <a:p>
              <a:pPr>
                <a:spcBef>
                  <a:spcPts val="600"/>
                </a:spcBef>
              </a:pPr>
              <a:endParaRPr lang="en-US" sz="1600" dirty="0">
                <a:solidFill>
                  <a:schemeClr val="bg1"/>
                </a:solidFill>
              </a:endParaRPr>
            </a:p>
          </p:txBody>
        </p:sp>
      </p:grpSp>
      <p:grpSp>
        <p:nvGrpSpPr>
          <p:cNvPr id="46" name="Group 45">
            <a:extLst>
              <a:ext uri="{FF2B5EF4-FFF2-40B4-BE49-F238E27FC236}">
                <a16:creationId xmlns:a16="http://schemas.microsoft.com/office/drawing/2014/main" id="{E1AF1BB4-9C5A-21D1-8E81-F8CE2BA07C81}"/>
              </a:ext>
            </a:extLst>
          </p:cNvPr>
          <p:cNvGrpSpPr/>
          <p:nvPr/>
        </p:nvGrpSpPr>
        <p:grpSpPr>
          <a:xfrm>
            <a:off x="601550" y="2917928"/>
            <a:ext cx="6071624" cy="1400383"/>
            <a:chOff x="601550" y="3257424"/>
            <a:chExt cx="6071624" cy="1400383"/>
          </a:xfrm>
        </p:grpSpPr>
        <p:sp>
          <p:nvSpPr>
            <p:cNvPr id="40" name="Oval 39">
              <a:extLst>
                <a:ext uri="{FF2B5EF4-FFF2-40B4-BE49-F238E27FC236}">
                  <a16:creationId xmlns:a16="http://schemas.microsoft.com/office/drawing/2014/main" id="{880CB410-5B4A-CB0C-8B8E-2B8D48F80775}"/>
                </a:ext>
              </a:extLst>
            </p:cNvPr>
            <p:cNvSpPr/>
            <p:nvPr/>
          </p:nvSpPr>
          <p:spPr>
            <a:xfrm>
              <a:off x="601550" y="3339113"/>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a:ea typeface="+mn-ea"/>
                <a:cs typeface="+mn-cs"/>
              </a:endParaRPr>
            </a:p>
          </p:txBody>
        </p:sp>
        <p:sp>
          <p:nvSpPr>
            <p:cNvPr id="44" name="TextBox 43">
              <a:extLst>
                <a:ext uri="{FF2B5EF4-FFF2-40B4-BE49-F238E27FC236}">
                  <a16:creationId xmlns:a16="http://schemas.microsoft.com/office/drawing/2014/main" id="{E290489F-9E60-71C5-C251-823EF2E15BC4}"/>
                </a:ext>
              </a:extLst>
            </p:cNvPr>
            <p:cNvSpPr txBox="1"/>
            <p:nvPr/>
          </p:nvSpPr>
          <p:spPr>
            <a:xfrm>
              <a:off x="815362" y="3287310"/>
              <a:ext cx="5857812" cy="338554"/>
            </a:xfrm>
            <a:prstGeom prst="rect">
              <a:avLst/>
            </a:prstGeom>
            <a:noFill/>
          </p:spPr>
          <p:txBody>
            <a:bodyPr wrap="square" rtlCol="0">
              <a:spAutoFit/>
            </a:bodyPr>
            <a:lstStyle/>
            <a:p>
              <a:pPr marR="0" lvl="0">
                <a:spcBef>
                  <a:spcPts val="1200"/>
                </a:spcBef>
                <a:buSzPts val="1200"/>
                <a:tabLst>
                  <a:tab pos="457200" algn="l"/>
                </a:tabLst>
              </a:pPr>
              <a:endParaRPr lang="en-US" sz="1600">
                <a:solidFill>
                  <a:schemeClr val="bg1"/>
                </a:solidFill>
              </a:endParaRPr>
            </a:p>
          </p:txBody>
        </p:sp>
        <p:sp>
          <p:nvSpPr>
            <p:cNvPr id="45" name="TextBox 44">
              <a:extLst>
                <a:ext uri="{FF2B5EF4-FFF2-40B4-BE49-F238E27FC236}">
                  <a16:creationId xmlns:a16="http://schemas.microsoft.com/office/drawing/2014/main" id="{4428BD5F-4932-706D-E391-A7546C874797}"/>
                </a:ext>
              </a:extLst>
            </p:cNvPr>
            <p:cNvSpPr txBox="1"/>
            <p:nvPr/>
          </p:nvSpPr>
          <p:spPr>
            <a:xfrm>
              <a:off x="815025" y="3257424"/>
              <a:ext cx="5330872" cy="1400383"/>
            </a:xfrm>
            <a:prstGeom prst="rect">
              <a:avLst/>
            </a:prstGeom>
            <a:noFill/>
          </p:spPr>
          <p:txBody>
            <a:bodyPr wrap="square">
              <a:spAutoFit/>
            </a:bodyPr>
            <a:lstStyle/>
            <a:p>
              <a:pPr>
                <a:spcBef>
                  <a:spcPts val="600"/>
                </a:spcBef>
              </a:pPr>
              <a:r>
                <a:rPr lang="en-US" sz="1600" dirty="0">
                  <a:solidFill>
                    <a:schemeClr val="bg1"/>
                  </a:solidFill>
                </a:rPr>
                <a:t>Marketplace </a:t>
              </a:r>
              <a:r>
                <a:rPr lang="en-US" sz="1600" b="1" dirty="0">
                  <a:solidFill>
                    <a:schemeClr val="accent3"/>
                  </a:solidFill>
                </a:rPr>
                <a:t>includes D-Wave’s annealing quantum computing products and services</a:t>
              </a:r>
              <a:r>
                <a:rPr lang="en-US" sz="1600" dirty="0">
                  <a:solidFill>
                    <a:schemeClr val="bg1"/>
                  </a:solidFill>
                </a:rPr>
                <a:t> alongside other offerings like Artificial Intelligence (AI)/Machine Learning (ML), data, and analytics capabilities</a:t>
              </a:r>
            </a:p>
            <a:p>
              <a:pPr>
                <a:spcBef>
                  <a:spcPts val="600"/>
                </a:spcBef>
              </a:pPr>
              <a:endParaRPr lang="en-US" sz="1600" b="1" dirty="0">
                <a:solidFill>
                  <a:schemeClr val="bg1"/>
                </a:solidFill>
              </a:endParaRPr>
            </a:p>
          </p:txBody>
        </p:sp>
      </p:grpSp>
      <p:sp>
        <p:nvSpPr>
          <p:cNvPr id="3" name="Slide Number Placeholder 2">
            <a:extLst>
              <a:ext uri="{FF2B5EF4-FFF2-40B4-BE49-F238E27FC236}">
                <a16:creationId xmlns:a16="http://schemas.microsoft.com/office/drawing/2014/main" id="{5272AA9B-C631-BF32-CC4A-A1D23494DBE1}"/>
              </a:ext>
            </a:extLst>
          </p:cNvPr>
          <p:cNvSpPr txBox="1">
            <a:spLocks/>
          </p:cNvSpPr>
          <p:nvPr/>
        </p:nvSpPr>
        <p:spPr>
          <a:xfrm>
            <a:off x="282829" y="6513406"/>
            <a:ext cx="145874" cy="138499"/>
          </a:xfrm>
          <a:prstGeom prst="rect">
            <a:avLst/>
          </a:prstGeom>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DC4761E-D847-45BA-9800-73CA03969F49}" type="slidenum">
              <a:rPr lang="en-US" sz="900" smtClean="0">
                <a:solidFill>
                  <a:schemeClr val="bg1"/>
                </a:solidFill>
                <a:latin typeface="+mj-lt"/>
              </a:rPr>
              <a:pPr algn="ctr"/>
              <a:t>8</a:t>
            </a:fld>
            <a:endParaRPr lang="en-US" sz="900">
              <a:solidFill>
                <a:schemeClr val="bg1"/>
              </a:solidFill>
              <a:latin typeface="+mj-lt"/>
            </a:endParaRPr>
          </a:p>
        </p:txBody>
      </p:sp>
      <p:sp>
        <p:nvSpPr>
          <p:cNvPr id="4" name="Footer Placeholder 1">
            <a:extLst>
              <a:ext uri="{FF2B5EF4-FFF2-40B4-BE49-F238E27FC236}">
                <a16:creationId xmlns:a16="http://schemas.microsoft.com/office/drawing/2014/main" id="{4B1DAE4F-AB26-D250-41F6-C71D6D0ABE57}"/>
              </a:ext>
            </a:extLst>
          </p:cNvPr>
          <p:cNvSpPr txBox="1">
            <a:spLocks/>
          </p:cNvSpPr>
          <p:nvPr/>
        </p:nvSpPr>
        <p:spPr>
          <a:xfrm>
            <a:off x="524465" y="6521100"/>
            <a:ext cx="1091646" cy="123111"/>
          </a:xfrm>
          <a:prstGeom prst="rect">
            <a:avLst/>
          </a:prstGeom>
        </p:spPr>
        <p:txBody>
          <a:bodyPr wrap="non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effectLst/>
                <a:latin typeface="+mj-lt"/>
                <a:ea typeface="Open Sans" panose="020B0606030504020204" pitchFamily="34" charset="0"/>
                <a:cs typeface="Open Sans" panose="020B0606030504020204" pitchFamily="34" charset="0"/>
              </a:rPr>
              <a:t>COPYRIGHT © D-WAVE</a:t>
            </a:r>
            <a:endParaRPr lang="en-US" sz="800" spc="100">
              <a:solidFill>
                <a:schemeClr val="bg1"/>
              </a:solidFill>
              <a:latin typeface="+mj-lt"/>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833C8887-9300-BB7C-9284-E9516B5A9AB7}"/>
              </a:ext>
            </a:extLst>
          </p:cNvPr>
          <p:cNvGrpSpPr>
            <a:grpSpLocks noChangeAspect="1"/>
          </p:cNvGrpSpPr>
          <p:nvPr/>
        </p:nvGrpSpPr>
        <p:grpSpPr>
          <a:xfrm>
            <a:off x="11521440" y="182881"/>
            <a:ext cx="393192" cy="634335"/>
            <a:chOff x="11352054" y="135812"/>
            <a:chExt cx="643706" cy="1038489"/>
          </a:xfrm>
        </p:grpSpPr>
        <p:sp>
          <p:nvSpPr>
            <p:cNvPr id="6" name="Freeform: Shape 19">
              <a:extLst>
                <a:ext uri="{FF2B5EF4-FFF2-40B4-BE49-F238E27FC236}">
                  <a16:creationId xmlns:a16="http://schemas.microsoft.com/office/drawing/2014/main" id="{BA53E3C9-0A5A-518F-8BDD-CF4782B8D750}"/>
                </a:ext>
              </a:extLst>
            </p:cNvPr>
            <p:cNvSpPr/>
            <p:nvPr/>
          </p:nvSpPr>
          <p:spPr>
            <a:xfrm>
              <a:off x="11748041" y="926582"/>
              <a:ext cx="247719" cy="247719"/>
            </a:xfrm>
            <a:custGeom>
              <a:avLst/>
              <a:gdLst>
                <a:gd name="connsiteX0" fmla="*/ 247720 w 247719"/>
                <a:gd name="connsiteY0" fmla="*/ 123833 h 247719"/>
                <a:gd name="connsiteX1" fmla="*/ 123886 w 247719"/>
                <a:gd name="connsiteY1" fmla="*/ 247720 h 247719"/>
                <a:gd name="connsiteX2" fmla="*/ 0 w 247719"/>
                <a:gd name="connsiteY2" fmla="*/ 123886 h 247719"/>
                <a:gd name="connsiteX3" fmla="*/ 123833 w 247719"/>
                <a:gd name="connsiteY3" fmla="*/ 0 h 247719"/>
                <a:gd name="connsiteX4" fmla="*/ 247720 w 247719"/>
                <a:gd name="connsiteY4" fmla="*/ 123833 h 24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19" h="247719">
                  <a:moveTo>
                    <a:pt x="247720" y="123833"/>
                  </a:moveTo>
                  <a:cubicBezTo>
                    <a:pt x="247734" y="192239"/>
                    <a:pt x="192292" y="247705"/>
                    <a:pt x="123886" y="247720"/>
                  </a:cubicBezTo>
                  <a:cubicBezTo>
                    <a:pt x="55480" y="247734"/>
                    <a:pt x="15" y="192292"/>
                    <a:pt x="0" y="123886"/>
                  </a:cubicBezTo>
                  <a:cubicBezTo>
                    <a:pt x="-15" y="55480"/>
                    <a:pt x="55428" y="15"/>
                    <a:pt x="123833" y="0"/>
                  </a:cubicBezTo>
                  <a:cubicBezTo>
                    <a:pt x="192227" y="15"/>
                    <a:pt x="247676" y="55439"/>
                    <a:pt x="247720" y="123833"/>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sp>
          <p:nvSpPr>
            <p:cNvPr id="7" name="Freeform: Shape 20">
              <a:extLst>
                <a:ext uri="{FF2B5EF4-FFF2-40B4-BE49-F238E27FC236}">
                  <a16:creationId xmlns:a16="http://schemas.microsoft.com/office/drawing/2014/main" id="{F6217556-461E-2870-099D-072DD8BE5FD2}"/>
                </a:ext>
              </a:extLst>
            </p:cNvPr>
            <p:cNvSpPr/>
            <p:nvPr/>
          </p:nvSpPr>
          <p:spPr>
            <a:xfrm>
              <a:off x="11748041" y="531138"/>
              <a:ext cx="247719" cy="247719"/>
            </a:xfrm>
            <a:custGeom>
              <a:avLst/>
              <a:gdLst>
                <a:gd name="connsiteX0" fmla="*/ 247720 w 247719"/>
                <a:gd name="connsiteY0" fmla="*/ 123926 h 247719"/>
                <a:gd name="connsiteX1" fmla="*/ 123794 w 247719"/>
                <a:gd name="connsiteY1" fmla="*/ 247720 h 247719"/>
                <a:gd name="connsiteX2" fmla="*/ 0 w 247719"/>
                <a:gd name="connsiteY2" fmla="*/ 123794 h 247719"/>
                <a:gd name="connsiteX3" fmla="*/ 123833 w 247719"/>
                <a:gd name="connsiteY3" fmla="*/ 0 h 247719"/>
                <a:gd name="connsiteX4" fmla="*/ 247720 w 247719"/>
                <a:gd name="connsiteY4" fmla="*/ 123833 h 247719"/>
                <a:gd name="connsiteX5" fmla="*/ 247720 w 247719"/>
                <a:gd name="connsiteY5" fmla="*/ 123926 h 2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19" h="247719">
                  <a:moveTo>
                    <a:pt x="247720" y="123926"/>
                  </a:moveTo>
                  <a:cubicBezTo>
                    <a:pt x="247683" y="192332"/>
                    <a:pt x="192200" y="247757"/>
                    <a:pt x="123794" y="247720"/>
                  </a:cubicBezTo>
                  <a:cubicBezTo>
                    <a:pt x="55388" y="247683"/>
                    <a:pt x="-37" y="192199"/>
                    <a:pt x="0" y="123794"/>
                  </a:cubicBezTo>
                  <a:cubicBezTo>
                    <a:pt x="37" y="55424"/>
                    <a:pt x="55463" y="15"/>
                    <a:pt x="123833" y="0"/>
                  </a:cubicBezTo>
                  <a:cubicBezTo>
                    <a:pt x="192239" y="-15"/>
                    <a:pt x="247705" y="55428"/>
                    <a:pt x="247720" y="123833"/>
                  </a:cubicBezTo>
                  <a:cubicBezTo>
                    <a:pt x="247720" y="123864"/>
                    <a:pt x="247720" y="123895"/>
                    <a:pt x="247720" y="123926"/>
                  </a:cubicBezTo>
                  <a:close/>
                </a:path>
              </a:pathLst>
            </a:custGeom>
            <a:solidFill>
              <a:srgbClr val="2A7DE1"/>
            </a:solidFill>
            <a:ln w="1310" cap="flat">
              <a:noFill/>
              <a:prstDash val="solid"/>
              <a:miter/>
            </a:ln>
          </p:spPr>
          <p:txBody>
            <a:bodyPr rtlCol="0" anchor="ctr"/>
            <a:lstStyle/>
            <a:p>
              <a:endParaRPr lang="en-US">
                <a:latin typeface="Open Sans" panose="020B0606030504020204" pitchFamily="34" charset="0"/>
              </a:endParaRPr>
            </a:p>
          </p:txBody>
        </p:sp>
        <p:sp>
          <p:nvSpPr>
            <p:cNvPr id="8" name="Freeform: Shape 21">
              <a:extLst>
                <a:ext uri="{FF2B5EF4-FFF2-40B4-BE49-F238E27FC236}">
                  <a16:creationId xmlns:a16="http://schemas.microsoft.com/office/drawing/2014/main" id="{95CC297D-703B-8CFD-2007-1C45E7D52BAB}"/>
                </a:ext>
              </a:extLst>
            </p:cNvPr>
            <p:cNvSpPr/>
            <p:nvPr/>
          </p:nvSpPr>
          <p:spPr>
            <a:xfrm>
              <a:off x="11352054" y="531138"/>
              <a:ext cx="247745" cy="247745"/>
            </a:xfrm>
            <a:custGeom>
              <a:avLst/>
              <a:gdLst>
                <a:gd name="connsiteX0" fmla="*/ 247746 w 247745"/>
                <a:gd name="connsiteY0" fmla="*/ 123926 h 247745"/>
                <a:gd name="connsiteX1" fmla="*/ 123820 w 247745"/>
                <a:gd name="connsiteY1" fmla="*/ 247746 h 247745"/>
                <a:gd name="connsiteX2" fmla="*/ 0 w 247745"/>
                <a:gd name="connsiteY2" fmla="*/ 123820 h 247745"/>
                <a:gd name="connsiteX3" fmla="*/ 123926 w 247745"/>
                <a:gd name="connsiteY3" fmla="*/ 0 h 247745"/>
                <a:gd name="connsiteX4" fmla="*/ 247746 w 247745"/>
                <a:gd name="connsiteY4" fmla="*/ 123926 h 24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45" h="247745">
                  <a:moveTo>
                    <a:pt x="247746" y="123926"/>
                  </a:moveTo>
                  <a:cubicBezTo>
                    <a:pt x="247717" y="192340"/>
                    <a:pt x="192234" y="247775"/>
                    <a:pt x="123820" y="247746"/>
                  </a:cubicBezTo>
                  <a:cubicBezTo>
                    <a:pt x="55407" y="247717"/>
                    <a:pt x="-29" y="192234"/>
                    <a:pt x="0" y="123820"/>
                  </a:cubicBezTo>
                  <a:cubicBezTo>
                    <a:pt x="29" y="55406"/>
                    <a:pt x="55513" y="-29"/>
                    <a:pt x="123926" y="0"/>
                  </a:cubicBezTo>
                  <a:cubicBezTo>
                    <a:pt x="192340" y="29"/>
                    <a:pt x="247775" y="55512"/>
                    <a:pt x="247746" y="123926"/>
                  </a:cubicBezTo>
                  <a:close/>
                </a:path>
              </a:pathLst>
            </a:custGeom>
            <a:solidFill>
              <a:schemeClr val="bg1"/>
            </a:solidFill>
            <a:ln w="1310" cap="flat">
              <a:noFill/>
              <a:prstDash val="solid"/>
              <a:miter/>
            </a:ln>
            <a:effectLst>
              <a:glow rad="63500">
                <a:schemeClr val="bg1">
                  <a:alpha val="30000"/>
                </a:schemeClr>
              </a:glow>
            </a:effectLst>
          </p:spPr>
          <p:txBody>
            <a:bodyPr rtlCol="0" anchor="ctr"/>
            <a:lstStyle/>
            <a:p>
              <a:endParaRPr lang="en-US">
                <a:latin typeface="Open Sans" panose="020B0606030504020204" pitchFamily="34" charset="0"/>
              </a:endParaRPr>
            </a:p>
          </p:txBody>
        </p:sp>
        <p:sp>
          <p:nvSpPr>
            <p:cNvPr id="9" name="Freeform: Shape 22">
              <a:extLst>
                <a:ext uri="{FF2B5EF4-FFF2-40B4-BE49-F238E27FC236}">
                  <a16:creationId xmlns:a16="http://schemas.microsoft.com/office/drawing/2014/main" id="{47F879B5-FFF2-3568-D47D-16A448476FD2}"/>
                </a:ext>
              </a:extLst>
            </p:cNvPr>
            <p:cNvSpPr/>
            <p:nvPr/>
          </p:nvSpPr>
          <p:spPr>
            <a:xfrm>
              <a:off x="11352054" y="135812"/>
              <a:ext cx="247745" cy="247745"/>
            </a:xfrm>
            <a:custGeom>
              <a:avLst/>
              <a:gdLst>
                <a:gd name="connsiteX0" fmla="*/ 247746 w 247745"/>
                <a:gd name="connsiteY0" fmla="*/ 123847 h 247745"/>
                <a:gd name="connsiteX1" fmla="*/ 123899 w 247745"/>
                <a:gd name="connsiteY1" fmla="*/ 247746 h 247745"/>
                <a:gd name="connsiteX2" fmla="*/ 0 w 247745"/>
                <a:gd name="connsiteY2" fmla="*/ 123899 h 247745"/>
                <a:gd name="connsiteX3" fmla="*/ 123847 w 247745"/>
                <a:gd name="connsiteY3" fmla="*/ 0 h 247745"/>
                <a:gd name="connsiteX4" fmla="*/ 123926 w 247745"/>
                <a:gd name="connsiteY4" fmla="*/ 0 h 247745"/>
                <a:gd name="connsiteX5" fmla="*/ 247746 w 247745"/>
                <a:gd name="connsiteY5" fmla="*/ 123847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45" h="247745">
                  <a:moveTo>
                    <a:pt x="247746" y="123847"/>
                  </a:moveTo>
                  <a:cubicBezTo>
                    <a:pt x="247761" y="192260"/>
                    <a:pt x="192313" y="247731"/>
                    <a:pt x="123899" y="247746"/>
                  </a:cubicBezTo>
                  <a:cubicBezTo>
                    <a:pt x="55486" y="247761"/>
                    <a:pt x="15" y="192313"/>
                    <a:pt x="0" y="123899"/>
                  </a:cubicBezTo>
                  <a:cubicBezTo>
                    <a:pt x="-15" y="55486"/>
                    <a:pt x="55433" y="15"/>
                    <a:pt x="123847" y="0"/>
                  </a:cubicBezTo>
                  <a:cubicBezTo>
                    <a:pt x="123873" y="0"/>
                    <a:pt x="123899" y="0"/>
                    <a:pt x="123926" y="0"/>
                  </a:cubicBezTo>
                  <a:cubicBezTo>
                    <a:pt x="192311" y="22"/>
                    <a:pt x="247738" y="55461"/>
                    <a:pt x="247746" y="123847"/>
                  </a:cubicBezTo>
                  <a:close/>
                </a:path>
              </a:pathLst>
            </a:custGeom>
            <a:solidFill>
              <a:schemeClr val="bg1"/>
            </a:solidFill>
            <a:ln w="1310" cap="flat">
              <a:noFill/>
              <a:prstDash val="solid"/>
              <a:miter/>
            </a:ln>
          </p:spPr>
          <p:txBody>
            <a:bodyPr rtlCol="0" anchor="ctr"/>
            <a:lstStyle/>
            <a:p>
              <a:endParaRPr lang="en-US">
                <a:latin typeface="Open Sans" panose="020B0606030504020204" pitchFamily="34" charset="0"/>
              </a:endParaRPr>
            </a:p>
          </p:txBody>
        </p:sp>
      </p:grpSp>
    </p:spTree>
    <p:extLst>
      <p:ext uri="{BB962C8B-B14F-4D97-AF65-F5344CB8AC3E}">
        <p14:creationId xmlns:p14="http://schemas.microsoft.com/office/powerpoint/2010/main" val="342799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5214-D51E-8025-446F-CF9123D6EDFD}"/>
              </a:ext>
            </a:extLst>
          </p:cNvPr>
          <p:cNvSpPr>
            <a:spLocks noGrp="1"/>
          </p:cNvSpPr>
          <p:nvPr>
            <p:ph type="title"/>
          </p:nvPr>
        </p:nvSpPr>
        <p:spPr>
          <a:xfrm>
            <a:off x="591312" y="314646"/>
            <a:ext cx="9299381" cy="775597"/>
          </a:xfrm>
          <a:prstGeom prst="rect">
            <a:avLst/>
          </a:prstGeom>
        </p:spPr>
        <p:txBody>
          <a:bodyPr/>
          <a:lstStyle/>
          <a:p>
            <a:r>
              <a:rPr lang="en-US" sz="2800" b="1" spc="0" dirty="0">
                <a:solidFill>
                  <a:schemeClr val="bg1"/>
                </a:solidFill>
              </a:rPr>
              <a:t>GO-TO-MARKET EFFORTS INCLUDE LAUNCH OF </a:t>
            </a:r>
            <a:br>
              <a:rPr lang="en-US" sz="2800" b="1" spc="0" dirty="0">
                <a:solidFill>
                  <a:schemeClr val="bg1"/>
                </a:solidFill>
              </a:rPr>
            </a:br>
            <a:r>
              <a:rPr lang="en-US" sz="2800" b="1" spc="0" dirty="0">
                <a:solidFill>
                  <a:schemeClr val="bg1"/>
                </a:solidFill>
              </a:rPr>
              <a:t>QUANTUM OPTIMIZATION MARKET CATEGORY</a:t>
            </a:r>
          </a:p>
        </p:txBody>
      </p:sp>
      <p:pic>
        <p:nvPicPr>
          <p:cNvPr id="10" name="Picture 9" descr="A computer with a black screen&#10;&#10;Description automatically generated">
            <a:extLst>
              <a:ext uri="{FF2B5EF4-FFF2-40B4-BE49-F238E27FC236}">
                <a16:creationId xmlns:a16="http://schemas.microsoft.com/office/drawing/2014/main" id="{BFA9CA57-96D2-BF91-1074-CAF77B5ECD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7752" y="957227"/>
            <a:ext cx="6537729" cy="4358486"/>
          </a:xfrm>
          <a:prstGeom prst="rect">
            <a:avLst/>
          </a:prstGeom>
        </p:spPr>
      </p:pic>
      <p:sp>
        <p:nvSpPr>
          <p:cNvPr id="22" name="Oval 21">
            <a:extLst>
              <a:ext uri="{FF2B5EF4-FFF2-40B4-BE49-F238E27FC236}">
                <a16:creationId xmlns:a16="http://schemas.microsoft.com/office/drawing/2014/main" id="{6244D3D9-6E32-87A7-ECFB-37AE3B993E82}"/>
              </a:ext>
            </a:extLst>
          </p:cNvPr>
          <p:cNvSpPr/>
          <p:nvPr/>
        </p:nvSpPr>
        <p:spPr>
          <a:xfrm>
            <a:off x="601550" y="1609171"/>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id="{421CD745-004E-CEC0-AAD9-CC4AE2757C93}"/>
              </a:ext>
            </a:extLst>
          </p:cNvPr>
          <p:cNvSpPr txBox="1"/>
          <p:nvPr/>
        </p:nvSpPr>
        <p:spPr>
          <a:xfrm>
            <a:off x="815025" y="1548234"/>
            <a:ext cx="4720013" cy="2662267"/>
          </a:xfrm>
          <a:prstGeom prst="rect">
            <a:avLst/>
          </a:prstGeom>
          <a:noFill/>
        </p:spPr>
        <p:txBody>
          <a:bodyPr wrap="square">
            <a:spAutoFit/>
          </a:bodyPr>
          <a:lstStyle/>
          <a:p>
            <a:pPr>
              <a:spcBef>
                <a:spcPts val="600"/>
              </a:spcBef>
            </a:pPr>
            <a:r>
              <a:rPr lang="en-US" sz="1600" u="none" strike="noStrike" kern="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Continued progress executing the company’s </a:t>
            </a:r>
            <a:r>
              <a:rPr lang="en-US" sz="16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aggressive go-to-market (GTM) growth strategy</a:t>
            </a:r>
            <a:r>
              <a:rPr lang="en-US" sz="1600" b="1" u="none" strike="noStrike" kern="8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a:t>
            </a:r>
            <a:r>
              <a:rPr lang="en-US" sz="1600" u="none" strike="noStrike" kern="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most notably launching the quantum optimization market category with a robust collection of website content and assets that showcase key use cases including workforce scheduling, vehicle routing, production scheduling, resource optimization, and cargo loading</a:t>
            </a:r>
            <a:endParaRPr lang="en-US" sz="1600" kern="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Bef>
                <a:spcPts val="600"/>
              </a:spcBef>
            </a:pPr>
            <a:endParaRPr lang="en-US" sz="1600" b="1" dirty="0">
              <a:solidFill>
                <a:schemeClr val="bg1"/>
              </a:solidFill>
            </a:endParaRPr>
          </a:p>
        </p:txBody>
      </p:sp>
      <p:sp>
        <p:nvSpPr>
          <p:cNvPr id="26" name="Oval 25">
            <a:extLst>
              <a:ext uri="{FF2B5EF4-FFF2-40B4-BE49-F238E27FC236}">
                <a16:creationId xmlns:a16="http://schemas.microsoft.com/office/drawing/2014/main" id="{902AE945-BD85-5CC4-F245-7CA5EF2C61EB}"/>
              </a:ext>
            </a:extLst>
          </p:cNvPr>
          <p:cNvSpPr/>
          <p:nvPr/>
        </p:nvSpPr>
        <p:spPr>
          <a:xfrm>
            <a:off x="601550" y="4254985"/>
            <a:ext cx="227254" cy="216023"/>
          </a:xfrm>
          <a:prstGeom prst="ellipse">
            <a:avLst/>
          </a:prstGeom>
          <a:solidFill>
            <a:schemeClr val="tx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id="{F4173BF3-ECF0-53B6-72E6-1A25FFD1D0EF}"/>
              </a:ext>
            </a:extLst>
          </p:cNvPr>
          <p:cNvSpPr txBox="1"/>
          <p:nvPr/>
        </p:nvSpPr>
        <p:spPr>
          <a:xfrm>
            <a:off x="815025" y="4194048"/>
            <a:ext cx="5280975" cy="1184940"/>
          </a:xfrm>
          <a:prstGeom prst="rect">
            <a:avLst/>
          </a:prstGeom>
          <a:noFill/>
        </p:spPr>
        <p:txBody>
          <a:bodyPr wrap="square">
            <a:spAutoFit/>
          </a:bodyPr>
          <a:lstStyle/>
          <a:p>
            <a:pPr>
              <a:spcBef>
                <a:spcPts val="600"/>
              </a:spcBef>
            </a:pPr>
            <a:r>
              <a:rPr lang="en-US" sz="1600" u="none" strike="noStrike" kern="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 addition, recent work on our systems in the area of </a:t>
            </a:r>
            <a:r>
              <a:rPr lang="en-US" sz="1600" b="1" u="none" strike="noStrike" kern="8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materials simulation </a:t>
            </a:r>
            <a:r>
              <a:rPr lang="en-US" sz="1600" u="none" strike="noStrike" kern="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has opened up new GTM efforts with research and government customers</a:t>
            </a:r>
          </a:p>
          <a:p>
            <a:pPr>
              <a:spcBef>
                <a:spcPts val="600"/>
              </a:spcBef>
            </a:pPr>
            <a:endParaRPr lang="en-US" sz="1600" b="1" dirty="0">
              <a:solidFill>
                <a:schemeClr val="bg1"/>
              </a:solidFill>
            </a:endParaRPr>
          </a:p>
        </p:txBody>
      </p:sp>
    </p:spTree>
    <p:extLst>
      <p:ext uri="{BB962C8B-B14F-4D97-AF65-F5344CB8AC3E}">
        <p14:creationId xmlns:p14="http://schemas.microsoft.com/office/powerpoint/2010/main" val="2784128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THOR_SLIDE_ID" val="d64678e1-4175-4a81-aed2-1a41e2861191"/>
</p:tagLst>
</file>

<file path=ppt/tags/tag2.xml><?xml version="1.0" encoding="utf-8"?>
<p:tagLst xmlns:a="http://schemas.openxmlformats.org/drawingml/2006/main" xmlns:r="http://schemas.openxmlformats.org/officeDocument/2006/relationships" xmlns:p="http://schemas.openxmlformats.org/presentationml/2006/main">
  <p:tag name="AUTHOR_SLIDE_ID" val="0146c102-7bb6-4019-b3ca-64da36cc204e|8117b99b-9ced-4e80-9628-d63171398827|2eb37af8-0c86-48a5-b90e-aec09a1580ed|227c23d4-9fb8-4291-8191-6ece21ad0e63|0cb4036c-5b65-4d66-88b8-96db0789bf74"/>
</p:tagLst>
</file>

<file path=ppt/tags/tag3.xml><?xml version="1.0" encoding="utf-8"?>
<p:tagLst xmlns:a="http://schemas.openxmlformats.org/drawingml/2006/main" xmlns:r="http://schemas.openxmlformats.org/officeDocument/2006/relationships" xmlns:p="http://schemas.openxmlformats.org/presentationml/2006/main">
  <p:tag name="AUTHOR_SLIDE_ID" val="a3dfd19c-6d43-455c-980e-655313866622"/>
</p:tagLst>
</file>

<file path=ppt/theme/theme1.xml><?xml version="1.0" encoding="utf-8"?>
<a:theme xmlns:a="http://schemas.openxmlformats.org/drawingml/2006/main" name="1_DWave-Master">
  <a:themeElements>
    <a:clrScheme name="DWave">
      <a:dk1>
        <a:sysClr val="windowText" lastClr="000000"/>
      </a:dk1>
      <a:lt1>
        <a:sysClr val="window" lastClr="FFFFFF"/>
      </a:lt1>
      <a:dk2>
        <a:srgbClr val="44546A"/>
      </a:dk2>
      <a:lt2>
        <a:srgbClr val="E7E6E6"/>
      </a:lt2>
      <a:accent1>
        <a:srgbClr val="2A7DE1"/>
      </a:accent1>
      <a:accent2>
        <a:srgbClr val="17BEBB"/>
      </a:accent2>
      <a:accent3>
        <a:srgbClr val="F37820"/>
      </a:accent3>
      <a:accent4>
        <a:srgbClr val="074C91"/>
      </a:accent4>
      <a:accent5>
        <a:srgbClr val="008C82"/>
      </a:accent5>
      <a:accent6>
        <a:srgbClr val="AF4904"/>
      </a:accent6>
      <a:hlink>
        <a:srgbClr val="03B8FF"/>
      </a:hlink>
      <a:folHlink>
        <a:srgbClr val="074C91"/>
      </a:folHlink>
    </a:clrScheme>
    <a:fontScheme name="DWav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3be20d8-eb03-4364-b9fb-e8b07dc0eb0b" xsi:nil="true"/>
    <lcf76f155ced4ddcb4097134ff3c332f xmlns="68452688-95ad-416f-91b4-e6690952bdee">
      <Terms xmlns="http://schemas.microsoft.com/office/infopath/2007/PartnerControls"/>
    </lcf76f155ced4ddcb4097134ff3c332f>
    <SharedWithUsers xmlns="d3be20d8-eb03-4364-b9fb-e8b07dc0eb0b">
      <UserInfo>
        <DisplayName>Victoria Brydon</DisplayName>
        <AccountId>72</AccountId>
        <AccountType/>
      </UserInfo>
      <UserInfo>
        <DisplayName>Alexander Condello</DisplayName>
        <AccountId>85</AccountId>
        <AccountType/>
      </UserInfo>
      <UserInfo>
        <DisplayName>Babette Mattheys</DisplayName>
        <AccountId>86</AccountId>
        <AccountType/>
      </UserInfo>
      <UserInfo>
        <DisplayName>Alan Baratz</DisplayName>
        <AccountId>87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EAD5E2A26F8D41B7EBD5B768FC96F7" ma:contentTypeVersion="17" ma:contentTypeDescription="Create a new document." ma:contentTypeScope="" ma:versionID="e08e9417a2ca720d23198fcf8a9ced3d">
  <xsd:schema xmlns:xsd="http://www.w3.org/2001/XMLSchema" xmlns:xs="http://www.w3.org/2001/XMLSchema" xmlns:p="http://schemas.microsoft.com/office/2006/metadata/properties" xmlns:ns2="68452688-95ad-416f-91b4-e6690952bdee" xmlns:ns3="d3be20d8-eb03-4364-b9fb-e8b07dc0eb0b" targetNamespace="http://schemas.microsoft.com/office/2006/metadata/properties" ma:root="true" ma:fieldsID="61c821b20ef29f05710feda1cb257392" ns2:_="" ns3:_="">
    <xsd:import namespace="68452688-95ad-416f-91b4-e6690952bdee"/>
    <xsd:import namespace="d3be20d8-eb03-4364-b9fb-e8b07dc0eb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52688-95ad-416f-91b4-e6690952b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0b4710f-aae2-43c7-acd3-53422ef1995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be20d8-eb03-4364-b9fb-e8b07dc0eb0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4192c54-d922-4b38-be69-dfe53446ccbb}" ma:internalName="TaxCatchAll" ma:showField="CatchAllData" ma:web="d3be20d8-eb03-4364-b9fb-e8b07dc0eb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2694B4-E0F1-46E3-A1F4-4F2F5DFDC279}">
  <ds:schemaRefs>
    <ds:schemaRef ds:uri="http://schemas.microsoft.com/office/infopath/2007/PartnerControls"/>
    <ds:schemaRef ds:uri="http://purl.org/dc/elements/1.1/"/>
    <ds:schemaRef ds:uri="http://www.w3.org/XML/1998/namespace"/>
    <ds:schemaRef ds:uri="http://schemas.microsoft.com/office/2006/metadata/properties"/>
    <ds:schemaRef ds:uri="http://purl.org/dc/dcmitype/"/>
    <ds:schemaRef ds:uri="http://schemas.microsoft.com/office/2006/documentManagement/types"/>
    <ds:schemaRef ds:uri="http://schemas.openxmlformats.org/package/2006/metadata/core-properties"/>
    <ds:schemaRef ds:uri="d3be20d8-eb03-4364-b9fb-e8b07dc0eb0b"/>
    <ds:schemaRef ds:uri="68452688-95ad-416f-91b4-e6690952bdee"/>
    <ds:schemaRef ds:uri="http://purl.org/dc/terms/"/>
  </ds:schemaRefs>
</ds:datastoreItem>
</file>

<file path=customXml/itemProps2.xml><?xml version="1.0" encoding="utf-8"?>
<ds:datastoreItem xmlns:ds="http://schemas.openxmlformats.org/officeDocument/2006/customXml" ds:itemID="{39DB6D00-4C75-49BE-9B61-7C458DE2D6C4}">
  <ds:schemaRefs>
    <ds:schemaRef ds:uri="68452688-95ad-416f-91b4-e6690952bdee"/>
    <ds:schemaRef ds:uri="d3be20d8-eb03-4364-b9fb-e8b07dc0eb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791CC3-7BE5-473D-8702-992EED1ED8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1247</Words>
  <Application>Microsoft Office PowerPoint</Application>
  <PresentationFormat>Widescreen</PresentationFormat>
  <Paragraphs>201</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Open Sans</vt:lpstr>
      <vt:lpstr>Calibri</vt:lpstr>
      <vt:lpstr>Arial</vt:lpstr>
      <vt:lpstr>Open Sans SemiBold</vt:lpstr>
      <vt:lpstr>1_DWave-Master</vt:lpstr>
      <vt:lpstr>PowerPoint Presentation</vt:lpstr>
      <vt:lpstr>Certain statements in this presentation are forward-looking, as defined in the Private Securities Litigation Reform Act of 1995. These statements involve risks, uncertainties, and other factors that may cause actual results to differ materially from the information expressed or implied by these forward-looking statements and may not be indicative of future results. These forward-looking statements are subject to a number of risks and uncertainties, including, among others, various factors beyond management’s control, including the risks set forth under the heading “Risk Factors” discussed under the caption “Item 1A. Risk Factors” in Part I of our most recent Annual Report on Form 10-K or any updates discussed under the caption “Item 1A. Risk Factors” in Part II of our Quarterly Reports on Form 10-Q and in our other filings with the SEC. Undue reliance should not be placed on the forward-looking statements in this presentation in making an investment decision, which are based on information available to us on the date hereof. We undertake no duty to update this information unless required by law.</vt:lpstr>
      <vt:lpstr>D-WAVE AT A GLANCE</vt:lpstr>
      <vt:lpstr>COMPLETED CALIBRATION OF 4400+ QUBIT ADVANTAGE2™ PROTOTYPE</vt:lpstr>
      <vt:lpstr>FURTHER PROGRESS ON QUANTUM AI SOLUTIONS</vt:lpstr>
      <vt:lpstr>INTRODUCTION OF SERVICE-LEVEL AGREEMENTS (SLAS) FOR LEAP CLOUD SERVICE CUSTOMERS</vt:lpstr>
      <vt:lpstr>JAPAN’S LARGEST MOBILE PHONE OPERATOR PLANS TO MOVE QUANTUM APPLICATION INTO PRODUCTION</vt:lpstr>
      <vt:lpstr>D-WAVE DEEMED “AWARDABLE” ON  US DEPT. OF DEFENSE “TRADEWINDS MARKETPLACE”</vt:lpstr>
      <vt:lpstr>GO-TO-MARKET EFFORTS INCLUDE LAUNCH OF  QUANTUM OPTIMIZATION MARKET CATEGORY</vt:lpstr>
      <vt:lpstr>BROADENED REACH WITH NEW PARTNERSHIPS</vt:lpstr>
      <vt:lpstr>NEW LEADERS BRING GROWTH MINDSET &amp; COMMERCIAL TECH EXPERTISE </vt:lpstr>
      <vt:lpstr>2024 Q3 FINANCIAL UPDATE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krantz</dc:creator>
  <cp:lastModifiedBy>Babette Mattheys</cp:lastModifiedBy>
  <cp:revision>8</cp:revision>
  <dcterms:created xsi:type="dcterms:W3CDTF">2021-01-25T22:11:54Z</dcterms:created>
  <dcterms:modified xsi:type="dcterms:W3CDTF">2024-11-14T14:23:24Z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0x010100CC6B65C91443DB4A87DC9BAEE14C71F1</vt:lpwstr>
  </property>
  <property fmtid="{D5CDD505-2E9C-101B-9397-08002B2CF9AE}" pid="3" name="MediaServiceImageTags">
    <vt:lpwstr/>
  </property>
</Properties>
</file>