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media/image18.jpg" ContentType="image/jpg"/>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2"/>
  </p:notesMasterIdLst>
  <p:handoutMasterIdLst>
    <p:handoutMasterId r:id="rId23"/>
  </p:handoutMasterIdLst>
  <p:sldIdLst>
    <p:sldId id="257" r:id="rId2"/>
    <p:sldId id="258" r:id="rId3"/>
    <p:sldId id="259" r:id="rId4"/>
    <p:sldId id="261" r:id="rId5"/>
    <p:sldId id="262" r:id="rId6"/>
    <p:sldId id="268" r:id="rId7"/>
    <p:sldId id="263" r:id="rId8"/>
    <p:sldId id="264" r:id="rId9"/>
    <p:sldId id="313" r:id="rId10"/>
    <p:sldId id="265" r:id="rId11"/>
    <p:sldId id="274" r:id="rId12"/>
    <p:sldId id="308" r:id="rId13"/>
    <p:sldId id="269" r:id="rId14"/>
    <p:sldId id="270" r:id="rId15"/>
    <p:sldId id="271" r:id="rId16"/>
    <p:sldId id="275" r:id="rId17"/>
    <p:sldId id="272" r:id="rId18"/>
    <p:sldId id="309" r:id="rId19"/>
    <p:sldId id="273" r:id="rId20"/>
    <p:sldId id="310"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4464" userDrawn="1">
          <p15:clr>
            <a:srgbClr val="A4A3A4"/>
          </p15:clr>
        </p15:guide>
        <p15:guide id="3" orient="horz" pos="2736" userDrawn="1">
          <p15:clr>
            <a:srgbClr val="A4A3A4"/>
          </p15:clr>
        </p15:guide>
        <p15:guide id="4" orient="horz" pos="1968" userDrawn="1">
          <p15:clr>
            <a:srgbClr val="A4A3A4"/>
          </p15:clr>
        </p15:guide>
        <p15:guide id="5" pos="5472" userDrawn="1">
          <p15:clr>
            <a:srgbClr val="A4A3A4"/>
          </p15:clr>
        </p15:guide>
        <p15:guide id="6" pos="1440" userDrawn="1">
          <p15:clr>
            <a:srgbClr val="A4A3A4"/>
          </p15:clr>
        </p15:guide>
        <p15:guide id="7" orient="horz" pos="1152" userDrawn="1">
          <p15:clr>
            <a:srgbClr val="A4A3A4"/>
          </p15:clr>
        </p15:guide>
        <p15:guide id="8" pos="28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85"/>
    <a:srgbClr val="9E480E"/>
    <a:srgbClr val="264478"/>
    <a:srgbClr val="70AD47"/>
    <a:srgbClr val="5B9BD5"/>
    <a:srgbClr val="FFC000"/>
    <a:srgbClr val="A5A5A5"/>
    <a:srgbClr val="ED7D31"/>
    <a:srgbClr val="4472C4"/>
    <a:srgbClr val="2B8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20" autoAdjust="0"/>
  </p:normalViewPr>
  <p:slideViewPr>
    <p:cSldViewPr snapToGrid="0" showGuides="1">
      <p:cViewPr varScale="1">
        <p:scale>
          <a:sx n="111" d="100"/>
          <a:sy n="111" d="100"/>
        </p:scale>
        <p:origin x="1572" y="96"/>
      </p:cViewPr>
      <p:guideLst>
        <p:guide orient="horz" pos="696"/>
        <p:guide pos="4464"/>
        <p:guide orient="horz" pos="2736"/>
        <p:guide orient="horz" pos="1968"/>
        <p:guide pos="5472"/>
        <p:guide pos="1440"/>
        <p:guide orient="horz" pos="1152"/>
        <p:guide pos="2856"/>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8" d="100"/>
          <a:sy n="88" d="100"/>
        </p:scale>
        <p:origin x="36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gborek400E\AppData\Local\Microsoft\Windows\INetCache\Content.Outlook\CI28PPBY\Capital%20Allocation%202015%20-%20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Sheet1!$I$6</c:f>
              <c:strCache>
                <c:ptCount val="1"/>
                <c:pt idx="0">
                  <c:v>Acquisitions</c:v>
                </c:pt>
              </c:strCache>
            </c:strRef>
          </c:tx>
          <c:spPr>
            <a:solidFill>
              <a:srgbClr val="0061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Sheet1!$A$7:$B$15</c:f>
              <c:strCache>
                <c:ptCount val="9"/>
                <c:pt idx="1">
                  <c:v>2015</c:v>
                </c:pt>
                <c:pt idx="2">
                  <c:v>2016</c:v>
                </c:pt>
                <c:pt idx="3">
                  <c:v>2017</c:v>
                </c:pt>
                <c:pt idx="4">
                  <c:v>2018</c:v>
                </c:pt>
                <c:pt idx="5">
                  <c:v>2019</c:v>
                </c:pt>
                <c:pt idx="6">
                  <c:v>2020</c:v>
                </c:pt>
                <c:pt idx="8">
                  <c:v>2015 -2020</c:v>
                </c:pt>
              </c:strCache>
            </c:strRef>
          </c:cat>
          <c:val>
            <c:numRef>
              <c:f>Sheet1!$I$7:$I$15</c:f>
              <c:numCache>
                <c:formatCode>#,##0.0%_);\(#,##0.0%\)</c:formatCode>
                <c:ptCount val="9"/>
                <c:pt idx="1">
                  <c:v>0.14990961293066782</c:v>
                </c:pt>
                <c:pt idx="2">
                  <c:v>0.60306780231444324</c:v>
                </c:pt>
                <c:pt idx="3">
                  <c:v>0.42206468170868039</c:v>
                </c:pt>
                <c:pt idx="4">
                  <c:v>0.20568252183664676</c:v>
                </c:pt>
                <c:pt idx="5">
                  <c:v>0.81930085310946699</c:v>
                </c:pt>
                <c:pt idx="6">
                  <c:v>0.22032963907715059</c:v>
                </c:pt>
                <c:pt idx="8">
                  <c:v>0.4461366996628261</c:v>
                </c:pt>
              </c:numCache>
            </c:numRef>
          </c:val>
          <c:extLst>
            <c:ext xmlns:c16="http://schemas.microsoft.com/office/drawing/2014/chart" uri="{C3380CC4-5D6E-409C-BE32-E72D297353CC}">
              <c16:uniqueId val="{00000000-D352-4A72-ACA8-599B2C2AA575}"/>
            </c:ext>
          </c:extLst>
        </c:ser>
        <c:ser>
          <c:idx val="1"/>
          <c:order val="1"/>
          <c:tx>
            <c:strRef>
              <c:f>Sheet1!$J$6</c:f>
              <c:strCache>
                <c:ptCount val="1"/>
                <c:pt idx="0">
                  <c:v>CAPEX</c:v>
                </c:pt>
              </c:strCache>
            </c:strRef>
          </c:tx>
          <c:spPr>
            <a:solidFill>
              <a:srgbClr val="99C0C5"/>
            </a:solidFill>
            <a:ln>
              <a:noFill/>
            </a:ln>
            <a:effectLst/>
          </c:spPr>
          <c:invertIfNegative val="0"/>
          <c:dLbls>
            <c:dLbl>
              <c:idx val="3"/>
              <c:tx>
                <c:rich>
                  <a:bodyPr/>
                  <a:lstStyle/>
                  <a:p>
                    <a:r>
                      <a:rPr lang="en-US" dirty="0"/>
                      <a:t>13.6%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352-4A72-ACA8-599B2C2AA57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Sheet1!$A$7:$B$15</c:f>
              <c:strCache>
                <c:ptCount val="9"/>
                <c:pt idx="1">
                  <c:v>2015</c:v>
                </c:pt>
                <c:pt idx="2">
                  <c:v>2016</c:v>
                </c:pt>
                <c:pt idx="3">
                  <c:v>2017</c:v>
                </c:pt>
                <c:pt idx="4">
                  <c:v>2018</c:v>
                </c:pt>
                <c:pt idx="5">
                  <c:v>2019</c:v>
                </c:pt>
                <c:pt idx="6">
                  <c:v>2020</c:v>
                </c:pt>
                <c:pt idx="8">
                  <c:v>2015 -2020</c:v>
                </c:pt>
              </c:strCache>
            </c:strRef>
          </c:cat>
          <c:val>
            <c:numRef>
              <c:f>Sheet1!$J$7:$J$15</c:f>
              <c:numCache>
                <c:formatCode>#,##0.0%_);\(#,##0.0%\)</c:formatCode>
                <c:ptCount val="9"/>
                <c:pt idx="1">
                  <c:v>0.18853679285410466</c:v>
                </c:pt>
                <c:pt idx="2">
                  <c:v>0.10264322882957516</c:v>
                </c:pt>
                <c:pt idx="3">
                  <c:v>0.13652753066397946</c:v>
                </c:pt>
                <c:pt idx="4">
                  <c:v>0.12406867878656444</c:v>
                </c:pt>
                <c:pt idx="5">
                  <c:v>0.13183726133895177</c:v>
                </c:pt>
                <c:pt idx="6">
                  <c:v>0.2098812966795448</c:v>
                </c:pt>
                <c:pt idx="8">
                  <c:v>0.14067993725320496</c:v>
                </c:pt>
              </c:numCache>
            </c:numRef>
          </c:val>
          <c:extLst>
            <c:ext xmlns:c16="http://schemas.microsoft.com/office/drawing/2014/chart" uri="{C3380CC4-5D6E-409C-BE32-E72D297353CC}">
              <c16:uniqueId val="{00000002-D352-4A72-ACA8-599B2C2AA575}"/>
            </c:ext>
          </c:extLst>
        </c:ser>
        <c:ser>
          <c:idx val="2"/>
          <c:order val="2"/>
          <c:tx>
            <c:strRef>
              <c:f>Sheet1!$K$6</c:f>
              <c:strCache>
                <c:ptCount val="1"/>
                <c:pt idx="0">
                  <c:v>Dividends</c:v>
                </c:pt>
              </c:strCache>
            </c:strRef>
          </c:tx>
          <c:spPr>
            <a:solidFill>
              <a:schemeClr val="bg1">
                <a:lumMod val="50000"/>
              </a:schemeClr>
            </a:solidFill>
            <a:ln>
              <a:noFill/>
            </a:ln>
            <a:effectLst/>
          </c:spPr>
          <c:invertIfNegative val="0"/>
          <c:dLbls>
            <c:dLbl>
              <c:idx val="8"/>
              <c:tx>
                <c:rich>
                  <a:bodyPr/>
                  <a:lstStyle/>
                  <a:p>
                    <a:r>
                      <a:rPr lang="en-US" dirty="0"/>
                      <a:t>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352-4A72-ACA8-599B2C2AA57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Sheet1!$A$7:$B$15</c:f>
              <c:strCache>
                <c:ptCount val="9"/>
                <c:pt idx="1">
                  <c:v>2015</c:v>
                </c:pt>
                <c:pt idx="2">
                  <c:v>2016</c:v>
                </c:pt>
                <c:pt idx="3">
                  <c:v>2017</c:v>
                </c:pt>
                <c:pt idx="4">
                  <c:v>2018</c:v>
                </c:pt>
                <c:pt idx="5">
                  <c:v>2019</c:v>
                </c:pt>
                <c:pt idx="6">
                  <c:v>2020</c:v>
                </c:pt>
                <c:pt idx="8">
                  <c:v>2015 -2020</c:v>
                </c:pt>
              </c:strCache>
            </c:strRef>
          </c:cat>
          <c:val>
            <c:numRef>
              <c:f>Sheet1!$K$7:$K$15</c:f>
              <c:numCache>
                <c:formatCode>#,##0.0%_);\(#,##0.0%\)</c:formatCode>
                <c:ptCount val="9"/>
                <c:pt idx="1">
                  <c:v>0.1068428328370906</c:v>
                </c:pt>
                <c:pt idx="2">
                  <c:v>5.0363735211121752E-2</c:v>
                </c:pt>
                <c:pt idx="3">
                  <c:v>7.4676040370959373E-2</c:v>
                </c:pt>
                <c:pt idx="4">
                  <c:v>5.3189819742440289E-2</c:v>
                </c:pt>
                <c:pt idx="5">
                  <c:v>4.8861885551581268E-2</c:v>
                </c:pt>
                <c:pt idx="6">
                  <c:v>7.7329984730018855E-2</c:v>
                </c:pt>
                <c:pt idx="8">
                  <c:v>6.3549160671462823E-2</c:v>
                </c:pt>
              </c:numCache>
            </c:numRef>
          </c:val>
          <c:extLst>
            <c:ext xmlns:c16="http://schemas.microsoft.com/office/drawing/2014/chart" uri="{C3380CC4-5D6E-409C-BE32-E72D297353CC}">
              <c16:uniqueId val="{00000004-D352-4A72-ACA8-599B2C2AA575}"/>
            </c:ext>
          </c:extLst>
        </c:ser>
        <c:ser>
          <c:idx val="3"/>
          <c:order val="3"/>
          <c:tx>
            <c:strRef>
              <c:f>Sheet1!$L$6</c:f>
              <c:strCache>
                <c:ptCount val="1"/>
                <c:pt idx="0">
                  <c:v>Share Repurchases</c:v>
                </c:pt>
              </c:strCache>
            </c:strRef>
          </c:tx>
          <c:spPr>
            <a:solidFill>
              <a:schemeClr val="bg1">
                <a:lumMod val="75000"/>
              </a:schemeClr>
            </a:solidFill>
            <a:ln>
              <a:noFill/>
            </a:ln>
            <a:effectLst/>
          </c:spPr>
          <c:invertIfNegative val="0"/>
          <c:dLbls>
            <c:dLbl>
              <c:idx val="1"/>
              <c:tx>
                <c:rich>
                  <a:bodyPr/>
                  <a:lstStyle/>
                  <a:p>
                    <a:r>
                      <a:rPr lang="en-US" dirty="0"/>
                      <a:t>55.4%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352-4A72-ACA8-599B2C2AA575}"/>
                </c:ext>
              </c:extLst>
            </c:dLbl>
            <c:dLbl>
              <c:idx val="5"/>
              <c:delete val="1"/>
              <c:extLst>
                <c:ext xmlns:c15="http://schemas.microsoft.com/office/drawing/2012/chart" uri="{CE6537A1-D6FC-4f65-9D91-7224C49458BB}"/>
                <c:ext xmlns:c16="http://schemas.microsoft.com/office/drawing/2014/chart" uri="{C3380CC4-5D6E-409C-BE32-E72D297353CC}">
                  <c16:uniqueId val="{00000006-D352-4A72-ACA8-599B2C2AA575}"/>
                </c:ext>
              </c:extLst>
            </c:dLbl>
            <c:dLbl>
              <c:idx val="6"/>
              <c:tx>
                <c:rich>
                  <a:bodyPr/>
                  <a:lstStyle/>
                  <a:p>
                    <a:r>
                      <a:rPr lang="en-US" dirty="0"/>
                      <a:t>49.3%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352-4A72-ACA8-599B2C2AA57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Sheet1!$A$7:$B$15</c:f>
              <c:strCache>
                <c:ptCount val="9"/>
                <c:pt idx="1">
                  <c:v>2015</c:v>
                </c:pt>
                <c:pt idx="2">
                  <c:v>2016</c:v>
                </c:pt>
                <c:pt idx="3">
                  <c:v>2017</c:v>
                </c:pt>
                <c:pt idx="4">
                  <c:v>2018</c:v>
                </c:pt>
                <c:pt idx="5">
                  <c:v>2019</c:v>
                </c:pt>
                <c:pt idx="6">
                  <c:v>2020</c:v>
                </c:pt>
                <c:pt idx="8">
                  <c:v>2015 -2020</c:v>
                </c:pt>
              </c:strCache>
            </c:strRef>
          </c:cat>
          <c:val>
            <c:numRef>
              <c:f>Sheet1!$L$7:$L$15</c:f>
              <c:numCache>
                <c:formatCode>#,##0.0%_);\(#,##0.0%\)</c:formatCode>
                <c:ptCount val="9"/>
                <c:pt idx="1">
                  <c:v>0.55471076137813702</c:v>
                </c:pt>
                <c:pt idx="2">
                  <c:v>0.2439252336448598</c:v>
                </c:pt>
                <c:pt idx="3">
                  <c:v>0.3667317472563808</c:v>
                </c:pt>
                <c:pt idx="4">
                  <c:v>0.61705897963434853</c:v>
                </c:pt>
                <c:pt idx="5">
                  <c:v>0</c:v>
                </c:pt>
                <c:pt idx="6">
                  <c:v>0.49245907951328577</c:v>
                </c:pt>
                <c:pt idx="8">
                  <c:v>0.34963420241250609</c:v>
                </c:pt>
              </c:numCache>
            </c:numRef>
          </c:val>
          <c:extLst>
            <c:ext xmlns:c16="http://schemas.microsoft.com/office/drawing/2014/chart" uri="{C3380CC4-5D6E-409C-BE32-E72D297353CC}">
              <c16:uniqueId val="{00000008-D352-4A72-ACA8-599B2C2AA575}"/>
            </c:ext>
          </c:extLst>
        </c:ser>
        <c:dLbls>
          <c:showLegendKey val="0"/>
          <c:showVal val="0"/>
          <c:showCatName val="0"/>
          <c:showSerName val="0"/>
          <c:showPercent val="0"/>
          <c:showBubbleSize val="0"/>
        </c:dLbls>
        <c:gapWidth val="50"/>
        <c:overlap val="100"/>
        <c:axId val="393482080"/>
        <c:axId val="223983456"/>
      </c:barChart>
      <c:catAx>
        <c:axId val="39348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23983456"/>
        <c:crosses val="autoZero"/>
        <c:auto val="1"/>
        <c:lblAlgn val="ctr"/>
        <c:lblOffset val="100"/>
        <c:noMultiLvlLbl val="0"/>
      </c:catAx>
      <c:valAx>
        <c:axId val="223983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93482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60D1C-3C3C-4583-A2B5-22AD581172B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E706EF-81AD-4584-9003-5E7226AF6B2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34D0173-9C9E-4ED1-B81B-BB191AA4208A}" type="datetimeFigureOut">
              <a:rPr lang="en-US" smtClean="0"/>
              <a:t>9/21/2021</a:t>
            </a:fld>
            <a:endParaRPr lang="en-US"/>
          </a:p>
        </p:txBody>
      </p:sp>
      <p:sp>
        <p:nvSpPr>
          <p:cNvPr id="4" name="Footer Placeholder 3">
            <a:extLst>
              <a:ext uri="{FF2B5EF4-FFF2-40B4-BE49-F238E27FC236}">
                <a16:creationId xmlns:a16="http://schemas.microsoft.com/office/drawing/2014/main" id="{1C7BFFB7-455E-4B38-80C2-C8E1DAF61FB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5BF98D-ABC9-4FB7-86F2-2CABEA89F33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D87DCBE-DDC2-4E26-9E3F-3F4C489E72A4}" type="slidenum">
              <a:rPr lang="en-US" smtClean="0"/>
              <a:t>‹#›</a:t>
            </a:fld>
            <a:endParaRPr lang="en-US"/>
          </a:p>
        </p:txBody>
      </p:sp>
    </p:spTree>
    <p:extLst>
      <p:ext uri="{BB962C8B-B14F-4D97-AF65-F5344CB8AC3E}">
        <p14:creationId xmlns:p14="http://schemas.microsoft.com/office/powerpoint/2010/main" val="212385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1147ADEA-8D0C-4241-B750-3D068BCEC047}" type="datetimeFigureOut">
              <a:rPr lang="en-US" smtClean="0"/>
              <a:t>9/21/2021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2C016BA0-3420-4D41-AD9A-BE91738ACEBA}" type="slidenum">
              <a:rPr lang="en-US" smtClean="0"/>
              <a:t>‹#›</a:t>
            </a:fld>
            <a:endParaRPr lang="en-US" dirty="0"/>
          </a:p>
        </p:txBody>
      </p:sp>
    </p:spTree>
    <p:extLst>
      <p:ext uri="{BB962C8B-B14F-4D97-AF65-F5344CB8AC3E}">
        <p14:creationId xmlns:p14="http://schemas.microsoft.com/office/powerpoint/2010/main" val="238608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a:t>
            </a:fld>
            <a:endParaRPr lang="en-US" dirty="0"/>
          </a:p>
        </p:txBody>
      </p:sp>
    </p:spTree>
    <p:extLst>
      <p:ext uri="{BB962C8B-B14F-4D97-AF65-F5344CB8AC3E}">
        <p14:creationId xmlns:p14="http://schemas.microsoft.com/office/powerpoint/2010/main" val="408685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15A1BE6-1077-4BDC-999B-FB175A896879}" type="slidenum">
              <a:rPr lang="en-US" smtClean="0">
                <a:solidFill>
                  <a:prstClr val="black"/>
                </a:solidFill>
              </a:rPr>
              <a:pPr/>
              <a:t>12</a:t>
            </a:fld>
            <a:endParaRPr lang="en-US" dirty="0">
              <a:solidFill>
                <a:prstClr val="black"/>
              </a:solidFill>
            </a:endParaRPr>
          </a:p>
        </p:txBody>
      </p:sp>
      <p:sp>
        <p:nvSpPr>
          <p:cNvPr id="3" name="Notes Placeholder 2"/>
          <p:cNvSpPr>
            <a:spLocks noGrp="1"/>
          </p:cNvSpPr>
          <p:nvPr>
            <p:ph type="body" idx="1"/>
          </p:nvPr>
        </p:nvSpPr>
        <p:spPr>
          <a:xfrm>
            <a:off x="672123" y="4332460"/>
            <a:ext cx="5374056" cy="3543657"/>
          </a:xfrm>
          <a:prstGeom prst="rect">
            <a:avLst/>
          </a:prstGeom>
        </p:spPr>
        <p:txBody>
          <a:bodyPr lIns="84957" tIns="42479" rIns="84957" bIns="42479"/>
          <a:lstStyle/>
          <a:p>
            <a:endParaRPr lang="en-US" dirty="0"/>
          </a:p>
        </p:txBody>
      </p:sp>
    </p:spTree>
    <p:extLst>
      <p:ext uri="{BB962C8B-B14F-4D97-AF65-F5344CB8AC3E}">
        <p14:creationId xmlns:p14="http://schemas.microsoft.com/office/powerpoint/2010/main" val="275583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18</a:t>
            </a:fld>
            <a:endParaRPr lang="en-US" dirty="0"/>
          </a:p>
        </p:txBody>
      </p:sp>
    </p:spTree>
    <p:extLst>
      <p:ext uri="{BB962C8B-B14F-4D97-AF65-F5344CB8AC3E}">
        <p14:creationId xmlns:p14="http://schemas.microsoft.com/office/powerpoint/2010/main" val="136511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20</a:t>
            </a:fld>
            <a:endParaRPr lang="en-US" dirty="0"/>
          </a:p>
        </p:txBody>
      </p:sp>
    </p:spTree>
    <p:extLst>
      <p:ext uri="{BB962C8B-B14F-4D97-AF65-F5344CB8AC3E}">
        <p14:creationId xmlns:p14="http://schemas.microsoft.com/office/powerpoint/2010/main" val="325527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2</a:t>
            </a:fld>
            <a:endParaRPr lang="en-US" dirty="0"/>
          </a:p>
        </p:txBody>
      </p:sp>
    </p:spTree>
    <p:extLst>
      <p:ext uri="{BB962C8B-B14F-4D97-AF65-F5344CB8AC3E}">
        <p14:creationId xmlns:p14="http://schemas.microsoft.com/office/powerpoint/2010/main" val="70133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3</a:t>
            </a:fld>
            <a:endParaRPr lang="en-US" dirty="0"/>
          </a:p>
        </p:txBody>
      </p:sp>
    </p:spTree>
    <p:extLst>
      <p:ext uri="{BB962C8B-B14F-4D97-AF65-F5344CB8AC3E}">
        <p14:creationId xmlns:p14="http://schemas.microsoft.com/office/powerpoint/2010/main" val="50394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4</a:t>
            </a:fld>
            <a:endParaRPr lang="en-US" dirty="0"/>
          </a:p>
        </p:txBody>
      </p:sp>
    </p:spTree>
    <p:extLst>
      <p:ext uri="{BB962C8B-B14F-4D97-AF65-F5344CB8AC3E}">
        <p14:creationId xmlns:p14="http://schemas.microsoft.com/office/powerpoint/2010/main" val="63194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5</a:t>
            </a:fld>
            <a:endParaRPr lang="en-US" dirty="0"/>
          </a:p>
        </p:txBody>
      </p:sp>
    </p:spTree>
    <p:extLst>
      <p:ext uri="{BB962C8B-B14F-4D97-AF65-F5344CB8AC3E}">
        <p14:creationId xmlns:p14="http://schemas.microsoft.com/office/powerpoint/2010/main" val="180568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7</a:t>
            </a:fld>
            <a:endParaRPr lang="en-US" dirty="0"/>
          </a:p>
        </p:txBody>
      </p:sp>
    </p:spTree>
    <p:extLst>
      <p:ext uri="{BB962C8B-B14F-4D97-AF65-F5344CB8AC3E}">
        <p14:creationId xmlns:p14="http://schemas.microsoft.com/office/powerpoint/2010/main" val="93134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8</a:t>
            </a:fld>
            <a:endParaRPr lang="en-US" dirty="0"/>
          </a:p>
        </p:txBody>
      </p:sp>
    </p:spTree>
    <p:extLst>
      <p:ext uri="{BB962C8B-B14F-4D97-AF65-F5344CB8AC3E}">
        <p14:creationId xmlns:p14="http://schemas.microsoft.com/office/powerpoint/2010/main" val="82452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9</a:t>
            </a:fld>
            <a:endParaRPr lang="en-US" dirty="0"/>
          </a:p>
        </p:txBody>
      </p:sp>
    </p:spTree>
    <p:extLst>
      <p:ext uri="{BB962C8B-B14F-4D97-AF65-F5344CB8AC3E}">
        <p14:creationId xmlns:p14="http://schemas.microsoft.com/office/powerpoint/2010/main" val="394555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10</a:t>
            </a:fld>
            <a:endParaRPr lang="en-US" dirty="0"/>
          </a:p>
        </p:txBody>
      </p:sp>
    </p:spTree>
    <p:extLst>
      <p:ext uri="{BB962C8B-B14F-4D97-AF65-F5344CB8AC3E}">
        <p14:creationId xmlns:p14="http://schemas.microsoft.com/office/powerpoint/2010/main" val="2603335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93A40E3C-358E-466A-BD14-DE40CE12E2AB}"/>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60609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F93872B-7420-4CDD-BDA9-A0C9D6E913AC}"/>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52114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3643D0-1DFF-42A8-BDAD-64D5407ACF46}"/>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Tree>
    <p:extLst>
      <p:ext uri="{BB962C8B-B14F-4D97-AF65-F5344CB8AC3E}">
        <p14:creationId xmlns:p14="http://schemas.microsoft.com/office/powerpoint/2010/main" val="3419890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descr="A picture containing sky, outdoor, dock&#10;&#10;Description automatically generated">
            <a:extLst>
              <a:ext uri="{FF2B5EF4-FFF2-40B4-BE49-F238E27FC236}">
                <a16:creationId xmlns:a16="http://schemas.microsoft.com/office/drawing/2014/main" id="{239757FE-3D87-4A38-9515-75F189188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532" t="35076" b="9458"/>
          <a:stretch/>
        </p:blipFill>
        <p:spPr>
          <a:xfrm>
            <a:off x="0" y="1613181"/>
            <a:ext cx="9144000" cy="5244814"/>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207860" y="5"/>
            <a:ext cx="448056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982" y="4992148"/>
            <a:ext cx="2645182" cy="1083116"/>
          </a:xfrm>
          <a:prstGeom prst="rect">
            <a:avLst/>
          </a:prstGeom>
        </p:spPr>
      </p:pic>
    </p:spTree>
    <p:extLst>
      <p:ext uri="{BB962C8B-B14F-4D97-AF65-F5344CB8AC3E}">
        <p14:creationId xmlns:p14="http://schemas.microsoft.com/office/powerpoint/2010/main" val="360213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733426-C92B-4861-9551-AFF6976188F6}"/>
              </a:ext>
            </a:extLst>
          </p:cNvPr>
          <p:cNvSpPr>
            <a:spLocks noGrp="1"/>
          </p:cNvSpPr>
          <p:nvPr>
            <p:ph type="body" sz="quarter" idx="11"/>
          </p:nvPr>
        </p:nvSpPr>
        <p:spPr>
          <a:xfrm>
            <a:off x="610337" y="1835429"/>
            <a:ext cx="4122174" cy="46399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A52B5ED6-C650-4531-9FDA-3A561EF709EA}"/>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50909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D5E87-F181-4693-8CB3-992FA82E137E}"/>
              </a:ext>
            </a:extLst>
          </p:cNvPr>
          <p:cNvGrpSpPr/>
          <p:nvPr userDrawn="1"/>
        </p:nvGrpSpPr>
        <p:grpSpPr>
          <a:xfrm>
            <a:off x="1" y="1"/>
            <a:ext cx="9212093" cy="6955276"/>
            <a:chOff x="1" y="1"/>
            <a:chExt cx="9135767" cy="6857998"/>
          </a:xfrm>
        </p:grpSpPr>
        <p:pic>
          <p:nvPicPr>
            <p:cNvPr id="8" name="Picture 7">
              <a:extLst>
                <a:ext uri="{FF2B5EF4-FFF2-40B4-BE49-F238E27FC236}">
                  <a16:creationId xmlns:a16="http://schemas.microsoft.com/office/drawing/2014/main" id="{360F0523-71EA-4AC0-A588-77FD59EA3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35766" cy="5116944"/>
            </a:xfrm>
            <a:prstGeom prst="rect">
              <a:avLst/>
            </a:prstGeom>
          </p:spPr>
        </p:pic>
        <p:pic>
          <p:nvPicPr>
            <p:cNvPr id="3" name="Picture 2">
              <a:extLst>
                <a:ext uri="{FF2B5EF4-FFF2-40B4-BE49-F238E27FC236}">
                  <a16:creationId xmlns:a16="http://schemas.microsoft.com/office/drawing/2014/main" id="{12733545-4F40-4ECF-B8BC-5E0659555B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293" r="31285"/>
            <a:stretch/>
          </p:blipFill>
          <p:spPr>
            <a:xfrm>
              <a:off x="1" y="1071418"/>
              <a:ext cx="9135766" cy="5786581"/>
            </a:xfrm>
            <a:prstGeom prst="rect">
              <a:avLst/>
            </a:prstGeom>
          </p:spPr>
        </p:pic>
      </p:grpSp>
    </p:spTree>
    <p:extLst>
      <p:ext uri="{BB962C8B-B14F-4D97-AF65-F5344CB8AC3E}">
        <p14:creationId xmlns:p14="http://schemas.microsoft.com/office/powerpoint/2010/main" val="2913467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a:extLst>
              <a:ext uri="{FF2B5EF4-FFF2-40B4-BE49-F238E27FC236}">
                <a16:creationId xmlns:a16="http://schemas.microsoft.com/office/drawing/2014/main" id="{4E979CDA-921C-43F7-A5AE-7EBD87A871DB}"/>
              </a:ext>
            </a:extLst>
          </p:cNvPr>
          <p:cNvSpPr/>
          <p:nvPr userDrawn="1"/>
        </p:nvSpPr>
        <p:spPr>
          <a:xfrm>
            <a:off x="4572000" y="-8087"/>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71AB2A96-BD35-458A-BC98-5E83EFF06B36}"/>
              </a:ext>
            </a:extLst>
          </p:cNvPr>
          <p:cNvSpPr txBox="1"/>
          <p:nvPr userDrawn="1"/>
        </p:nvSpPr>
        <p:spPr>
          <a:xfrm>
            <a:off x="4499172" y="104157"/>
            <a:ext cx="4329831" cy="230832"/>
          </a:xfrm>
          <a:prstGeom prst="rect">
            <a:avLst/>
          </a:prstGeom>
          <a:noFill/>
        </p:spPr>
        <p:txBody>
          <a:bodyPr wrap="square" rtlCol="0">
            <a:spAutoFit/>
          </a:bodyPr>
          <a:lstStyle/>
          <a:p>
            <a:r>
              <a:rPr lang="en-US" sz="900" b="1" dirty="0">
                <a:latin typeface="Verdana" panose="020B0604030504040204" pitchFamily="34" charset="0"/>
                <a:ea typeface="Verdana" panose="020B0604030504040204" pitchFamily="34" charset="0"/>
              </a:rPr>
              <a:t>D.A. DAVIDSON VIRTUAL CONFERENCE             </a:t>
            </a:r>
            <a:r>
              <a:rPr lang="en-US" sz="750" b="0" dirty="0">
                <a:latin typeface="Verdana" panose="020B0604030504040204" pitchFamily="34" charset="0"/>
                <a:ea typeface="Verdana" panose="020B0604030504040204" pitchFamily="34" charset="0"/>
              </a:rPr>
              <a:t>SEPTEMBER 23, </a:t>
            </a:r>
            <a:r>
              <a:rPr lang="en-US" sz="750" dirty="0">
                <a:latin typeface="Verdana" panose="020B0604030504040204" pitchFamily="34" charset="0"/>
                <a:ea typeface="Verdana" panose="020B0604030504040204" pitchFamily="34" charset="0"/>
              </a:rPr>
              <a:t>2021</a:t>
            </a:r>
          </a:p>
        </p:txBody>
      </p:sp>
      <p:pic>
        <p:nvPicPr>
          <p:cNvPr id="11" name="Picture 10" descr="Logo&#10;&#10;Description automatically generated">
            <a:extLst>
              <a:ext uri="{FF2B5EF4-FFF2-40B4-BE49-F238E27FC236}">
                <a16:creationId xmlns:a16="http://schemas.microsoft.com/office/drawing/2014/main" id="{A1BDDD50-F173-475A-AC85-28096D13E1B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12304" y="6175889"/>
            <a:ext cx="1731696" cy="709073"/>
          </a:xfrm>
          <a:prstGeom prst="rect">
            <a:avLst/>
          </a:prstGeom>
        </p:spPr>
      </p:pic>
      <p:sp>
        <p:nvSpPr>
          <p:cNvPr id="12" name="TextBox 11">
            <a:extLst>
              <a:ext uri="{FF2B5EF4-FFF2-40B4-BE49-F238E27FC236}">
                <a16:creationId xmlns:a16="http://schemas.microsoft.com/office/drawing/2014/main" id="{0314D7B1-3AD5-46ED-87DC-50FB8B5C10CC}"/>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
        <p:nvSpPr>
          <p:cNvPr id="14" name="Rectangle 13">
            <a:extLst>
              <a:ext uri="{FF2B5EF4-FFF2-40B4-BE49-F238E27FC236}">
                <a16:creationId xmlns:a16="http://schemas.microsoft.com/office/drawing/2014/main" id="{74043DDB-761E-4FB8-9C3F-4ED66F44FD5E}"/>
              </a:ext>
            </a:extLst>
          </p:cNvPr>
          <p:cNvSpPr/>
          <p:nvPr userDrawn="1"/>
        </p:nvSpPr>
        <p:spPr bwMode="auto">
          <a:xfrm rot="10800000">
            <a:off x="463942" y="1034910"/>
            <a:ext cx="8229600" cy="82296"/>
          </a:xfrm>
          <a:prstGeom prst="rect">
            <a:avLst/>
          </a:prstGeom>
          <a:gradFill flip="none" rotWithShape="1">
            <a:gsLst>
              <a:gs pos="10000">
                <a:srgbClr val="00616E"/>
              </a:gs>
              <a:gs pos="93000">
                <a:srgbClr val="FFCC00"/>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5" charset="0"/>
            </a:endParaRPr>
          </a:p>
        </p:txBody>
      </p:sp>
    </p:spTree>
    <p:extLst>
      <p:ext uri="{BB962C8B-B14F-4D97-AF65-F5344CB8AC3E}">
        <p14:creationId xmlns:p14="http://schemas.microsoft.com/office/powerpoint/2010/main" val="3066713370"/>
      </p:ext>
    </p:extLst>
  </p:cSld>
  <p:clrMap bg1="lt1" tx1="dk1" bg2="lt2" tx2="dk2" accent1="accent1" accent2="accent2" accent3="accent3" accent4="accent4" accent5="accent5" accent6="accent6" hlink="hlink" folHlink="folHlink"/>
  <p:sldLayoutIdLst>
    <p:sldLayoutId id="2147483655" r:id="rId1"/>
    <p:sldLayoutId id="2147483659" r:id="rId2"/>
    <p:sldLayoutId id="2147483660"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2000" b="1" kern="1200" cap="small" baseline="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007C85"/>
        </a:buClr>
        <a:buFont typeface="Verdana" panose="020B060403050404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007C85"/>
        </a:buClr>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007C85"/>
        </a:buClr>
        <a:buFont typeface="Verdana" panose="020B060403050404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007C85"/>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file:///\\zeus\Data_Marketing2\Confcalls\2021\2nd%20Qtr\RPOs%20by%20Market%20Sector%20Pie%20Chart%20-%20new%20font.xlsx!finqtr1!R28C4:R36C5" TargetMode="External"/><Relationship Id="rId5" Type="http://schemas.openxmlformats.org/officeDocument/2006/relationships/image" Target="../media/image12.emf"/><Relationship Id="rId4" Type="http://schemas.openxmlformats.org/officeDocument/2006/relationships/oleObject" Target="file:///\\zeus\Data_Marketing2\Confcalls\2021\2nd%20Qtr\RPOs%20by%20Market%20Sector%20Pie%20Chart.xlsx!finqtr1!%5bRPOs%20by%20Market%20Sector%20Pie%20Chart.xlsx%5dfinqtr1%20Chart%2022-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file:///\\zeus\Data_Marketing2\Confcalls\2021\2nd%20Qtr\income%20statement%206%20months%20-%20new%20font.xlsx!Six%20Month!R1C1:R27C9"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oleObject" Target="file:///\\zeus\Data_Marketing2\Confcalls\2021\2nd%20Qtr\balance%20sheet.xlsx!BalanceSheet!R1C1:R21C5"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proofpoint.com/v2/url?u=http-3A__www.sec.gov&amp;d=DwMGaQ&amp;c=GKdB6-XpYq_0W-WluyVHtw&amp;r=KzXk1V-WaNirOuehHJEb1lgdQEdjy6yTeCbbFmrxJj0&amp;m=J2V3i5xedGpYErT98-jaEE84ZVgZ0iXqXb9CYSi2HBg&amp;s=rM-el8JHoO42NSoxDxfhGnZ8_xckOuMZrbMFJ5aK_0Y&amp;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www.emcorgroup.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3030E6-228D-4E5D-A586-6B6B6E0075D8}"/>
              </a:ext>
            </a:extLst>
          </p:cNvPr>
          <p:cNvSpPr txBox="1"/>
          <p:nvPr/>
        </p:nvSpPr>
        <p:spPr>
          <a:xfrm>
            <a:off x="4108995" y="147731"/>
            <a:ext cx="4741714" cy="1208023"/>
          </a:xfrm>
          <a:prstGeom prst="rect">
            <a:avLst/>
          </a:prstGeom>
          <a:noFill/>
        </p:spPr>
        <p:txBody>
          <a:bodyPr wrap="square" rtlCol="0">
            <a:spAutoFit/>
          </a:bodyPr>
          <a:lstStyle/>
          <a:p>
            <a:r>
              <a:rPr lang="en-US" sz="1900" b="1" dirty="0">
                <a:solidFill>
                  <a:srgbClr val="007C85"/>
                </a:solidFill>
                <a:latin typeface="Verdana" panose="020B0604030504040204" pitchFamily="34" charset="0"/>
                <a:ea typeface="Verdana" panose="020B0604030504040204" pitchFamily="34" charset="0"/>
              </a:rPr>
              <a:t>D.A. DAVIDSON 20</a:t>
            </a:r>
            <a:r>
              <a:rPr lang="en-US" sz="1900" b="1" baseline="30000" dirty="0">
                <a:solidFill>
                  <a:srgbClr val="007C85"/>
                </a:solidFill>
                <a:latin typeface="Verdana" panose="020B0604030504040204" pitchFamily="34" charset="0"/>
                <a:ea typeface="Verdana" panose="020B0604030504040204" pitchFamily="34" charset="0"/>
              </a:rPr>
              <a:t>TH</a:t>
            </a:r>
            <a:r>
              <a:rPr lang="en-US" sz="1900" b="1" dirty="0">
                <a:solidFill>
                  <a:srgbClr val="007C85"/>
                </a:solidFill>
                <a:latin typeface="Verdana" panose="020B0604030504040204" pitchFamily="34" charset="0"/>
                <a:ea typeface="Verdana" panose="020B0604030504040204" pitchFamily="34" charset="0"/>
              </a:rPr>
              <a:t> ANNUAL DIVERSIFIED INDUSTRIALS &amp; SERVICES VIRTUAL CONFERENCE</a:t>
            </a:r>
          </a:p>
          <a:p>
            <a:pPr>
              <a:spcBef>
                <a:spcPts val="200"/>
              </a:spcBef>
            </a:pPr>
            <a:r>
              <a:rPr lang="en-US" sz="1400" dirty="0">
                <a:latin typeface="Verdana" panose="020B0604030504040204" pitchFamily="34" charset="0"/>
                <a:ea typeface="Verdana" panose="020B0604030504040204" pitchFamily="34" charset="0"/>
              </a:rPr>
              <a:t>SEPTEMBER 23, 2021</a:t>
            </a:r>
          </a:p>
        </p:txBody>
      </p:sp>
    </p:spTree>
    <p:extLst>
      <p:ext uri="{BB962C8B-B14F-4D97-AF65-F5344CB8AC3E}">
        <p14:creationId xmlns:p14="http://schemas.microsoft.com/office/powerpoint/2010/main" val="4195385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E56BE-6AC3-47F9-B1D6-02CD371A64EA}"/>
              </a:ext>
            </a:extLst>
          </p:cNvPr>
          <p:cNvSpPr>
            <a:spLocks noGrp="1"/>
          </p:cNvSpPr>
          <p:nvPr>
            <p:ph type="body" sz="quarter" idx="11"/>
          </p:nvPr>
        </p:nvSpPr>
        <p:spPr>
          <a:xfrm>
            <a:off x="463693" y="1378235"/>
            <a:ext cx="4122174" cy="4639959"/>
          </a:xfrm>
        </p:spPr>
        <p:txBody>
          <a:bodyPr>
            <a:noAutofit/>
          </a:bodyPr>
          <a:lstStyle/>
          <a:p>
            <a:pPr marL="0" indent="0">
              <a:buNone/>
            </a:pPr>
            <a:r>
              <a:rPr lang="en-US" sz="1600" b="1" i="1" dirty="0"/>
              <a:t>Growing demand stemming from maintenance deferrals, retrofit opportunities, efficiency upgrades, and IAQ</a:t>
            </a:r>
          </a:p>
          <a:p>
            <a:pPr>
              <a:lnSpc>
                <a:spcPct val="100000"/>
              </a:lnSpc>
              <a:spcBef>
                <a:spcPts val="1200"/>
              </a:spcBef>
            </a:pPr>
            <a:r>
              <a:rPr lang="en-US" sz="1600" dirty="0"/>
              <a:t>Mobile Mechanical Services</a:t>
            </a:r>
          </a:p>
          <a:p>
            <a:pPr>
              <a:lnSpc>
                <a:spcPct val="100000"/>
              </a:lnSpc>
            </a:pPr>
            <a:r>
              <a:rPr lang="en-US" sz="1600" dirty="0"/>
              <a:t>Building Automation &amp; Controls</a:t>
            </a:r>
          </a:p>
          <a:p>
            <a:pPr>
              <a:lnSpc>
                <a:spcPct val="100000"/>
              </a:lnSpc>
            </a:pPr>
            <a:r>
              <a:rPr lang="en-US" sz="1600" dirty="0"/>
              <a:t>Onsite Facilities Services</a:t>
            </a:r>
          </a:p>
          <a:p>
            <a:pPr>
              <a:lnSpc>
                <a:spcPct val="100000"/>
              </a:lnSpc>
            </a:pPr>
            <a:r>
              <a:rPr lang="en-US" sz="1600" dirty="0"/>
              <a:t>Government Services</a:t>
            </a:r>
          </a:p>
          <a:p>
            <a:pPr marL="0" indent="0">
              <a:lnSpc>
                <a:spcPct val="100000"/>
              </a:lnSpc>
              <a:buNone/>
            </a:pPr>
            <a:endParaRPr lang="en-US" sz="1600" dirty="0"/>
          </a:p>
          <a:p>
            <a:pPr marL="0" indent="0">
              <a:lnSpc>
                <a:spcPct val="100000"/>
              </a:lnSpc>
              <a:spcBef>
                <a:spcPts val="600"/>
              </a:spcBef>
              <a:buNone/>
            </a:pPr>
            <a:r>
              <a:rPr lang="en-US" sz="1600" b="1" dirty="0"/>
              <a:t>CUSTOMER BASE</a:t>
            </a:r>
          </a:p>
          <a:p>
            <a:r>
              <a:rPr lang="en-US" sz="1600" dirty="0"/>
              <a:t>Commercial Buildings</a:t>
            </a:r>
          </a:p>
          <a:p>
            <a:pPr>
              <a:lnSpc>
                <a:spcPct val="100000"/>
              </a:lnSpc>
            </a:pPr>
            <a:r>
              <a:rPr lang="en-US" sz="1600" dirty="0"/>
              <a:t>National Brands and Organizations</a:t>
            </a:r>
          </a:p>
          <a:p>
            <a:pPr>
              <a:lnSpc>
                <a:spcPct val="100000"/>
              </a:lnSpc>
            </a:pPr>
            <a:r>
              <a:rPr lang="en-US" sz="1600" dirty="0"/>
              <a:t>Federal, State, and Local Government</a:t>
            </a:r>
          </a:p>
          <a:p>
            <a:pPr>
              <a:lnSpc>
                <a:spcPct val="100000"/>
              </a:lnSpc>
            </a:pPr>
            <a:r>
              <a:rPr lang="en-US" sz="1600" dirty="0"/>
              <a:t>Specialized Environments</a:t>
            </a:r>
          </a:p>
        </p:txBody>
      </p:sp>
      <p:sp>
        <p:nvSpPr>
          <p:cNvPr id="9" name="Title 8">
            <a:extLst>
              <a:ext uri="{FF2B5EF4-FFF2-40B4-BE49-F238E27FC236}">
                <a16:creationId xmlns:a16="http://schemas.microsoft.com/office/drawing/2014/main" id="{082D1452-D81B-44B0-A8C2-E58DE4C70267}"/>
              </a:ext>
            </a:extLst>
          </p:cNvPr>
          <p:cNvSpPr>
            <a:spLocks noGrp="1"/>
          </p:cNvSpPr>
          <p:nvPr>
            <p:ph type="title"/>
          </p:nvPr>
        </p:nvSpPr>
        <p:spPr>
          <a:xfrm>
            <a:off x="362968" y="664242"/>
            <a:ext cx="8259602" cy="428759"/>
          </a:xfrm>
        </p:spPr>
        <p:txBody>
          <a:bodyPr/>
          <a:lstStyle/>
          <a:p>
            <a:r>
              <a:rPr lang="en-US" dirty="0"/>
              <a:t>MARKET OUTLOOK – MECHANICAL SERVICES</a:t>
            </a:r>
          </a:p>
        </p:txBody>
      </p:sp>
      <p:pic>
        <p:nvPicPr>
          <p:cNvPr id="6" name="Picture 5" descr="A picture containing text, road, outdoor, building&#10;&#10;Description automatically generated">
            <a:extLst>
              <a:ext uri="{FF2B5EF4-FFF2-40B4-BE49-F238E27FC236}">
                <a16:creationId xmlns:a16="http://schemas.microsoft.com/office/drawing/2014/main" id="{E5548A5C-F053-429F-B4AC-7BB0BF54114C}"/>
              </a:ext>
            </a:extLst>
          </p:cNvPr>
          <p:cNvPicPr>
            <a:picLocks noChangeAspect="1"/>
          </p:cNvPicPr>
          <p:nvPr/>
        </p:nvPicPr>
        <p:blipFill rotWithShape="1">
          <a:blip r:embed="rId3">
            <a:extLst>
              <a:ext uri="{28A0092B-C50C-407E-A947-70E740481C1C}">
                <a14:useLocalDpi xmlns:a14="http://schemas.microsoft.com/office/drawing/2010/main" val="0"/>
              </a:ext>
            </a:extLst>
          </a:blip>
          <a:srcRect l="17368" r="15663" b="17150"/>
          <a:stretch/>
        </p:blipFill>
        <p:spPr>
          <a:xfrm>
            <a:off x="4586593" y="1876839"/>
            <a:ext cx="4157966" cy="3428073"/>
          </a:xfrm>
          <a:prstGeom prst="rect">
            <a:avLst/>
          </a:prstGeom>
        </p:spPr>
      </p:pic>
    </p:spTree>
    <p:extLst>
      <p:ext uri="{BB962C8B-B14F-4D97-AF65-F5344CB8AC3E}">
        <p14:creationId xmlns:p14="http://schemas.microsoft.com/office/powerpoint/2010/main" val="83815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E31C3-F6CF-4FF3-BEB6-225F1A7D3E91}"/>
              </a:ext>
            </a:extLst>
          </p:cNvPr>
          <p:cNvSpPr>
            <a:spLocks noGrp="1"/>
          </p:cNvSpPr>
          <p:nvPr>
            <p:ph type="title"/>
          </p:nvPr>
        </p:nvSpPr>
        <p:spPr>
          <a:xfrm>
            <a:off x="378490" y="207039"/>
            <a:ext cx="8065526" cy="896311"/>
          </a:xfrm>
        </p:spPr>
        <p:txBody>
          <a:bodyPr/>
          <a:lstStyle/>
          <a:p>
            <a:r>
              <a:rPr lang="en-US" dirty="0"/>
              <a:t>CURRENT EMPHASIS ON HVAC INDOOR AIR QUALITY (IAQ) SOLUTIONS</a:t>
            </a:r>
          </a:p>
        </p:txBody>
      </p:sp>
      <p:sp>
        <p:nvSpPr>
          <p:cNvPr id="3" name="Text Box 4">
            <a:extLst>
              <a:ext uri="{FF2B5EF4-FFF2-40B4-BE49-F238E27FC236}">
                <a16:creationId xmlns:a16="http://schemas.microsoft.com/office/drawing/2014/main" id="{E01B6899-13F9-4D00-9EF9-A331EA3ADCCE}"/>
              </a:ext>
            </a:extLst>
          </p:cNvPr>
          <p:cNvSpPr txBox="1">
            <a:spLocks noChangeArrowheads="1"/>
          </p:cNvSpPr>
          <p:nvPr/>
        </p:nvSpPr>
        <p:spPr bwMode="auto">
          <a:xfrm>
            <a:off x="586813" y="1460742"/>
            <a:ext cx="387878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lvl="1" indent="0">
              <a:buClr>
                <a:srgbClr val="007C85"/>
              </a:buClr>
              <a:defRPr/>
            </a:pPr>
            <a:r>
              <a:rPr lang="en-US" altLang="en-US" sz="1200" b="1" dirty="0">
                <a:latin typeface="Verdana" panose="020B0604030504040204" pitchFamily="34" charset="0"/>
                <a:ea typeface="Verdana" panose="020B0604030504040204" pitchFamily="34" charset="0"/>
              </a:rPr>
              <a:t>EMCOR MECHANICAL HVAC CAPABILITIES</a:t>
            </a:r>
          </a:p>
          <a:p>
            <a:pPr marL="398462" lvl="1" indent="-171450">
              <a:buClr>
                <a:srgbClr val="007C85"/>
              </a:buClr>
              <a:buFont typeface="Verdana" panose="020B0604030504040204" pitchFamily="34" charset="0"/>
              <a:buChar char="»"/>
              <a:defRPr/>
            </a:pPr>
            <a:r>
              <a:rPr lang="en-US" altLang="en-US" sz="1200" dirty="0">
                <a:latin typeface="Verdana" panose="020B0604030504040204" pitchFamily="34" charset="0"/>
                <a:ea typeface="Verdana" panose="020B0604030504040204" pitchFamily="34" charset="0"/>
              </a:rPr>
              <a:t>Nationwide scope and expertise in all HVAC Systems </a:t>
            </a:r>
          </a:p>
          <a:p>
            <a:pPr marL="461963" lvl="1" indent="-234950">
              <a:buClr>
                <a:srgbClr val="007C85"/>
              </a:buClr>
              <a:buFont typeface="Arial" panose="020B0604020202020204" pitchFamily="34" charset="0"/>
              <a:buChar char="̶"/>
              <a:defRPr/>
            </a:pPr>
            <a:endParaRPr lang="en-US" altLang="en-US" sz="1200" dirty="0">
              <a:latin typeface="Verdana" panose="020B0604030504040204" pitchFamily="34" charset="0"/>
              <a:ea typeface="Verdana" panose="020B0604030504040204" pitchFamily="34" charset="0"/>
            </a:endParaRPr>
          </a:p>
          <a:p>
            <a:pPr marL="227013" lvl="1" indent="0">
              <a:buClr>
                <a:srgbClr val="007C85"/>
              </a:buClr>
              <a:tabLst>
                <a:tab pos="574675" algn="l"/>
              </a:tabLst>
              <a:defRPr/>
            </a:pPr>
            <a:r>
              <a:rPr lang="en-US" altLang="en-US" sz="1200" dirty="0">
                <a:latin typeface="Verdana" panose="020B0604030504040204" pitchFamily="34" charset="0"/>
                <a:ea typeface="Verdana" panose="020B0604030504040204" pitchFamily="34" charset="0"/>
              </a:rPr>
              <a:t>	</a:t>
            </a:r>
            <a:r>
              <a:rPr lang="en-US" altLang="en-US" sz="1200" b="1" dirty="0">
                <a:latin typeface="Verdana" panose="020B0604030504040204" pitchFamily="34" charset="0"/>
                <a:ea typeface="Verdana" panose="020B0604030504040204" pitchFamily="34" charset="0"/>
              </a:rPr>
              <a:t>New Construction</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Core</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Tenant Fit-Out</a:t>
            </a:r>
          </a:p>
          <a:p>
            <a:pPr marL="914400" lvl="2" indent="-169863">
              <a:buClr>
                <a:srgbClr val="007C85"/>
              </a:buClr>
              <a:buFont typeface="Arial" panose="020B0604020202020204" pitchFamily="34" charset="0"/>
              <a:buChar char="‒"/>
              <a:defRPr/>
            </a:pPr>
            <a:endParaRPr lang="en-US" altLang="en-US" sz="1200" dirty="0">
              <a:latin typeface="Verdana" panose="020B0604030504040204" pitchFamily="34" charset="0"/>
              <a:ea typeface="Verdana" panose="020B0604030504040204" pitchFamily="34" charset="0"/>
            </a:endParaRPr>
          </a:p>
          <a:p>
            <a:pPr marL="574675" lvl="1" indent="0">
              <a:buClr>
                <a:srgbClr val="007C85"/>
              </a:buClr>
              <a:tabLst>
                <a:tab pos="574675" algn="l"/>
              </a:tabLst>
              <a:defRPr/>
            </a:pPr>
            <a:r>
              <a:rPr lang="en-US" altLang="en-US" sz="1200" b="1" dirty="0">
                <a:latin typeface="Verdana" panose="020B0604030504040204" pitchFamily="34" charset="0"/>
                <a:ea typeface="Verdana" panose="020B0604030504040204" pitchFamily="34" charset="0"/>
              </a:rPr>
              <a:t>Mechanical Retrofit</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Equipment / System Replacement</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Energy Retrofit</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Building Control Systems</a:t>
            </a:r>
          </a:p>
          <a:p>
            <a:pPr marL="914400" lvl="2" indent="-169863">
              <a:buClr>
                <a:srgbClr val="007C85"/>
              </a:buClr>
              <a:buFont typeface="Arial" panose="020B0604020202020204" pitchFamily="34" charset="0"/>
              <a:buChar char="‒"/>
              <a:defRPr/>
            </a:pPr>
            <a:endParaRPr lang="en-US" altLang="en-US" sz="1200" dirty="0">
              <a:latin typeface="Verdana" panose="020B0604030504040204" pitchFamily="34" charset="0"/>
              <a:ea typeface="Verdana" panose="020B0604030504040204" pitchFamily="34" charset="0"/>
            </a:endParaRPr>
          </a:p>
          <a:p>
            <a:pPr marL="574675" lvl="1" indent="0">
              <a:buClr>
                <a:srgbClr val="007C85"/>
              </a:buClr>
              <a:tabLst>
                <a:tab pos="574675" algn="l"/>
              </a:tabLst>
              <a:defRPr/>
            </a:pPr>
            <a:r>
              <a:rPr lang="en-US" altLang="en-US" sz="1200" b="1" dirty="0">
                <a:latin typeface="Verdana" panose="020B0604030504040204" pitchFamily="34" charset="0"/>
                <a:ea typeface="Verdana" panose="020B0604030504040204" pitchFamily="34" charset="0"/>
              </a:rPr>
              <a:t>Building Wellness</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Energy / Efficiency Upgrades</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IAQ Solutions</a:t>
            </a:r>
          </a:p>
          <a:p>
            <a:pPr marL="1147763" lvl="3" indent="-117475">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Air Flow Circulation</a:t>
            </a:r>
          </a:p>
          <a:p>
            <a:pPr marL="1147763" lvl="3" indent="-117475">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Reduce Airborne Pathogens and Particulates</a:t>
            </a:r>
          </a:p>
          <a:p>
            <a:pPr marL="1147763" lvl="3" indent="-117475">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Keep Cooling Coils Clean</a:t>
            </a:r>
          </a:p>
          <a:p>
            <a:pPr marL="1147763" lvl="3" indent="-117475">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Reduce System Maintenance</a:t>
            </a:r>
          </a:p>
        </p:txBody>
      </p:sp>
      <p:sp>
        <p:nvSpPr>
          <p:cNvPr id="5" name="Text Box 4">
            <a:extLst>
              <a:ext uri="{FF2B5EF4-FFF2-40B4-BE49-F238E27FC236}">
                <a16:creationId xmlns:a16="http://schemas.microsoft.com/office/drawing/2014/main" id="{D9ACC624-EBFF-43AD-918A-3DE1F601F2D1}"/>
              </a:ext>
            </a:extLst>
          </p:cNvPr>
          <p:cNvSpPr txBox="1">
            <a:spLocks noChangeArrowheads="1"/>
          </p:cNvSpPr>
          <p:nvPr/>
        </p:nvSpPr>
        <p:spPr bwMode="auto">
          <a:xfrm>
            <a:off x="5043080" y="1460742"/>
            <a:ext cx="3733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lvl="1" indent="0">
              <a:buClr>
                <a:srgbClr val="007C85"/>
              </a:buClr>
              <a:defRPr/>
            </a:pPr>
            <a:r>
              <a:rPr lang="en-US" altLang="en-US" sz="1200" b="1" dirty="0">
                <a:latin typeface="Verdana" panose="020B0604030504040204" pitchFamily="34" charset="0"/>
                <a:ea typeface="Verdana" panose="020B0604030504040204" pitchFamily="34" charset="0"/>
              </a:rPr>
              <a:t>INDOOR AIR QUALITY </a:t>
            </a:r>
          </a:p>
          <a:p>
            <a:pPr marL="398462" lvl="1" indent="-171450">
              <a:buClr>
                <a:srgbClr val="007C85"/>
              </a:buClr>
              <a:buFont typeface="Verdana" panose="020B0604030504040204" pitchFamily="34" charset="0"/>
              <a:buChar char="»"/>
              <a:defRPr/>
            </a:pPr>
            <a:r>
              <a:rPr lang="en-US" altLang="en-US" sz="1200" dirty="0">
                <a:latin typeface="Verdana" panose="020B0604030504040204" pitchFamily="34" charset="0"/>
                <a:ea typeface="Verdana" panose="020B0604030504040204" pitchFamily="34" charset="0"/>
              </a:rPr>
              <a:t>A building’s indoor air quality significantly impacts the productivity, health, and comfort of its occupants through greater circulation and changeout of air in confined spaces  </a:t>
            </a:r>
          </a:p>
          <a:p>
            <a:pPr marL="227013" lvl="1" indent="0">
              <a:buClr>
                <a:srgbClr val="007C85"/>
              </a:buClr>
              <a:tabLst>
                <a:tab pos="574675" algn="l"/>
              </a:tabLst>
              <a:defRPr/>
            </a:pPr>
            <a:endParaRPr lang="en-US" altLang="en-US" sz="1200" dirty="0">
              <a:latin typeface="Verdana" panose="020B0604030504040204" pitchFamily="34" charset="0"/>
              <a:ea typeface="Verdana" panose="020B0604030504040204" pitchFamily="34" charset="0"/>
            </a:endParaRP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Filter Replacement</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UV Lamp Technology</a:t>
            </a:r>
          </a:p>
          <a:p>
            <a:pPr marL="1147763" lvl="3" indent="-117475">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Increase Surface Decontamination</a:t>
            </a:r>
          </a:p>
          <a:p>
            <a:pPr marL="1147763" lvl="3" indent="-117475">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Increase Airborne Inactivation</a:t>
            </a:r>
          </a:p>
          <a:p>
            <a:pPr marL="914400" lvl="2"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Needlepoint Bipolar Ionization Technology</a:t>
            </a:r>
          </a:p>
        </p:txBody>
      </p:sp>
      <p:sp>
        <p:nvSpPr>
          <p:cNvPr id="6" name="Text Box 4">
            <a:extLst>
              <a:ext uri="{FF2B5EF4-FFF2-40B4-BE49-F238E27FC236}">
                <a16:creationId xmlns:a16="http://schemas.microsoft.com/office/drawing/2014/main" id="{8208516E-9F03-427D-A119-9D6174F46497}"/>
              </a:ext>
            </a:extLst>
          </p:cNvPr>
          <p:cNvSpPr txBox="1">
            <a:spLocks noChangeArrowheads="1"/>
          </p:cNvSpPr>
          <p:nvPr/>
        </p:nvSpPr>
        <p:spPr bwMode="auto">
          <a:xfrm>
            <a:off x="5053872" y="4260076"/>
            <a:ext cx="38787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lvl="1" indent="0">
              <a:buClr>
                <a:srgbClr val="007C85"/>
              </a:buClr>
              <a:defRPr/>
            </a:pPr>
            <a:r>
              <a:rPr lang="en-US" altLang="en-US" sz="1200" b="1" dirty="0">
                <a:latin typeface="Verdana" panose="020B0604030504040204" pitchFamily="34" charset="0"/>
                <a:ea typeface="Verdana" panose="020B0604030504040204" pitchFamily="34" charset="0"/>
              </a:rPr>
              <a:t>RECENT CASE STUDY </a:t>
            </a:r>
          </a:p>
          <a:p>
            <a:pPr marL="396875" lvl="1"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Client: Large multi-state corporation</a:t>
            </a:r>
          </a:p>
          <a:p>
            <a:pPr marL="396875" lvl="1" indent="-169863" defTabSz="857250">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Goal: Demonstrate IAQ improvements to employees</a:t>
            </a:r>
          </a:p>
          <a:p>
            <a:pPr marL="396875" lvl="1"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Locations: 240 buildings (90+ sites)</a:t>
            </a:r>
          </a:p>
          <a:p>
            <a:pPr marL="396875" lvl="1" indent="-169863" defTabSz="102711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Assets: 1,000 mostly packaged units and split systems</a:t>
            </a:r>
          </a:p>
          <a:p>
            <a:pPr marL="396875" lvl="1" indent="-169863">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EMCOR Solutions</a:t>
            </a:r>
          </a:p>
          <a:p>
            <a:pPr marL="741362" lvl="2" indent="-171450">
              <a:buClr>
                <a:srgbClr val="007C85"/>
              </a:buClr>
              <a:buFont typeface="Arial" panose="020B0604020202020204" pitchFamily="34" charset="0"/>
              <a:buChar char="•"/>
              <a:defRPr/>
            </a:pPr>
            <a:r>
              <a:rPr lang="en-US" altLang="en-US" sz="1200" dirty="0">
                <a:latin typeface="Verdana" panose="020B0604030504040204" pitchFamily="34" charset="0"/>
                <a:ea typeface="Verdana" panose="020B0604030504040204" pitchFamily="34" charset="0"/>
              </a:rPr>
              <a:t>UV for Increased Surface Decontamination</a:t>
            </a:r>
          </a:p>
        </p:txBody>
      </p:sp>
      <p:sp>
        <p:nvSpPr>
          <p:cNvPr id="7" name="Oval 6">
            <a:extLst>
              <a:ext uri="{FF2B5EF4-FFF2-40B4-BE49-F238E27FC236}">
                <a16:creationId xmlns:a16="http://schemas.microsoft.com/office/drawing/2014/main" id="{B3D039AC-A514-4049-92C4-DC6D1BFBFD26}"/>
              </a:ext>
            </a:extLst>
          </p:cNvPr>
          <p:cNvSpPr/>
          <p:nvPr/>
        </p:nvSpPr>
        <p:spPr>
          <a:xfrm>
            <a:off x="310588" y="1428374"/>
            <a:ext cx="276225" cy="339150"/>
          </a:xfrm>
          <a:prstGeom prst="ellipse">
            <a:avLst/>
          </a:prstGeom>
          <a:solidFill>
            <a:srgbClr val="007C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5CA3BC3-D930-4EB1-AC5A-40F97C30F63D}"/>
              </a:ext>
            </a:extLst>
          </p:cNvPr>
          <p:cNvSpPr txBox="1"/>
          <p:nvPr/>
        </p:nvSpPr>
        <p:spPr>
          <a:xfrm>
            <a:off x="294404" y="1420282"/>
            <a:ext cx="31290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465702F6-B0C6-4C91-BE24-3CC62694DC0D}"/>
              </a:ext>
            </a:extLst>
          </p:cNvPr>
          <p:cNvSpPr/>
          <p:nvPr/>
        </p:nvSpPr>
        <p:spPr>
          <a:xfrm>
            <a:off x="4774006" y="1428374"/>
            <a:ext cx="276225" cy="339150"/>
          </a:xfrm>
          <a:prstGeom prst="ellipse">
            <a:avLst/>
          </a:prstGeom>
          <a:solidFill>
            <a:srgbClr val="007C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9881140-E7BE-4CFA-9467-AD4AD2AA3852}"/>
              </a:ext>
            </a:extLst>
          </p:cNvPr>
          <p:cNvSpPr txBox="1"/>
          <p:nvPr/>
        </p:nvSpPr>
        <p:spPr>
          <a:xfrm>
            <a:off x="4757822" y="1412190"/>
            <a:ext cx="31290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48662A37-9BB9-402C-AA91-6D7EE1BE5E2B}"/>
              </a:ext>
            </a:extLst>
          </p:cNvPr>
          <p:cNvSpPr/>
          <p:nvPr/>
        </p:nvSpPr>
        <p:spPr>
          <a:xfrm>
            <a:off x="4778740" y="4220126"/>
            <a:ext cx="276225" cy="339150"/>
          </a:xfrm>
          <a:prstGeom prst="ellipse">
            <a:avLst/>
          </a:prstGeom>
          <a:solidFill>
            <a:srgbClr val="007C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5D198B6-FAC3-46A1-A09D-4FDAA993894F}"/>
              </a:ext>
            </a:extLst>
          </p:cNvPr>
          <p:cNvSpPr txBox="1"/>
          <p:nvPr/>
        </p:nvSpPr>
        <p:spPr>
          <a:xfrm>
            <a:off x="4762556" y="4203942"/>
            <a:ext cx="31290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29832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947B4D2C-83A8-4BD2-BA10-233D2B277697}"/>
              </a:ext>
            </a:extLst>
          </p:cNvPr>
          <p:cNvGraphicFramePr>
            <a:graphicFrameLocks noChangeAspect="1"/>
          </p:cNvGraphicFramePr>
          <p:nvPr>
            <p:extLst>
              <p:ext uri="{D42A27DB-BD31-4B8C-83A1-F6EECF244321}">
                <p14:modId xmlns:p14="http://schemas.microsoft.com/office/powerpoint/2010/main" val="3819542721"/>
              </p:ext>
            </p:extLst>
          </p:nvPr>
        </p:nvGraphicFramePr>
        <p:xfrm>
          <a:off x="-130563" y="1957128"/>
          <a:ext cx="5802313" cy="4079875"/>
        </p:xfrm>
        <a:graphic>
          <a:graphicData uri="http://schemas.openxmlformats.org/presentationml/2006/ole">
            <mc:AlternateContent xmlns:mc="http://schemas.openxmlformats.org/markup-compatibility/2006">
              <mc:Choice xmlns:v="urn:schemas-microsoft-com:vml" Requires="v">
                <p:oleObj spid="_x0000_s1164" name="Worksheet" r:id="rId4" imgW="5801953" imgH="4079961" progId="Excel.Sheet.12">
                  <p:link updateAutomatic="1"/>
                </p:oleObj>
              </mc:Choice>
              <mc:Fallback>
                <p:oleObj name="Worksheet" r:id="rId4" imgW="5801953" imgH="4079961" progId="Excel.Sheet.12">
                  <p:link updateAutomatic="1"/>
                  <p:pic>
                    <p:nvPicPr>
                      <p:cNvPr id="5" name="Object 4">
                        <a:extLst>
                          <a:ext uri="{FF2B5EF4-FFF2-40B4-BE49-F238E27FC236}">
                            <a16:creationId xmlns:a16="http://schemas.microsoft.com/office/drawing/2014/main" id="{947B4D2C-83A8-4BD2-BA10-233D2B277697}"/>
                          </a:ext>
                        </a:extLst>
                      </p:cNvPr>
                      <p:cNvPicPr/>
                      <p:nvPr/>
                    </p:nvPicPr>
                    <p:blipFill>
                      <a:blip r:embed="rId5"/>
                      <a:stretch>
                        <a:fillRect/>
                      </a:stretch>
                    </p:blipFill>
                    <p:spPr>
                      <a:xfrm>
                        <a:off x="-130563" y="1957128"/>
                        <a:ext cx="5802313" cy="4079875"/>
                      </a:xfrm>
                      <a:prstGeom prst="rect">
                        <a:avLst/>
                      </a:prstGeom>
                    </p:spPr>
                  </p:pic>
                </p:oleObj>
              </mc:Fallback>
            </mc:AlternateContent>
          </a:graphicData>
        </a:graphic>
      </p:graphicFrame>
      <p:sp>
        <p:nvSpPr>
          <p:cNvPr id="31" name="Text Box 4"/>
          <p:cNvSpPr txBox="1">
            <a:spLocks noChangeArrowheads="1"/>
          </p:cNvSpPr>
          <p:nvPr/>
        </p:nvSpPr>
        <p:spPr bwMode="auto">
          <a:xfrm>
            <a:off x="470972" y="1391308"/>
            <a:ext cx="8366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257300" indent="-3429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228600" indent="-228600">
              <a:spcBef>
                <a:spcPts val="1200"/>
              </a:spcBef>
              <a:spcAft>
                <a:spcPts val="1200"/>
              </a:spcAft>
              <a:buClr>
                <a:srgbClr val="007C85"/>
              </a:buClr>
              <a:buFont typeface="Wingdings" pitchFamily="2" charset="2"/>
              <a:buChar char="§"/>
              <a:defRPr/>
            </a:pPr>
            <a:r>
              <a:rPr lang="en-US" altLang="en-US" sz="1800" dirty="0">
                <a:latin typeface="Verdana" panose="020B0604030504040204" pitchFamily="34" charset="0"/>
                <a:ea typeface="Verdana" panose="020B0604030504040204" pitchFamily="34" charset="0"/>
              </a:rPr>
              <a:t>Diverse Remaining Performance Obligations (RPOs) of $5.1 billion  </a:t>
            </a:r>
          </a:p>
        </p:txBody>
      </p:sp>
      <p:sp>
        <p:nvSpPr>
          <p:cNvPr id="82" name="Text Box 31"/>
          <p:cNvSpPr txBox="1">
            <a:spLocks noChangeArrowheads="1"/>
          </p:cNvSpPr>
          <p:nvPr/>
        </p:nvSpPr>
        <p:spPr bwMode="auto">
          <a:xfrm>
            <a:off x="2581218" y="5216373"/>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13%</a:t>
            </a:r>
          </a:p>
        </p:txBody>
      </p:sp>
      <p:sp>
        <p:nvSpPr>
          <p:cNvPr id="83" name="Text Box 32"/>
          <p:cNvSpPr txBox="1">
            <a:spLocks noChangeArrowheads="1"/>
          </p:cNvSpPr>
          <p:nvPr/>
        </p:nvSpPr>
        <p:spPr bwMode="auto">
          <a:xfrm>
            <a:off x="1064756" y="4125939"/>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solidFill>
                  <a:schemeClr val="bg1"/>
                </a:solidFill>
                <a:latin typeface="Verdana" panose="020B0604030504040204" pitchFamily="34" charset="0"/>
                <a:ea typeface="Verdana" panose="020B0604030504040204" pitchFamily="34" charset="0"/>
              </a:rPr>
              <a:t>10%</a:t>
            </a:r>
          </a:p>
        </p:txBody>
      </p:sp>
      <p:sp>
        <p:nvSpPr>
          <p:cNvPr id="84" name="Text Box 31"/>
          <p:cNvSpPr txBox="1">
            <a:spLocks noChangeArrowheads="1"/>
          </p:cNvSpPr>
          <p:nvPr/>
        </p:nvSpPr>
        <p:spPr bwMode="auto">
          <a:xfrm>
            <a:off x="3800418" y="3804313"/>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40%</a:t>
            </a:r>
          </a:p>
        </p:txBody>
      </p:sp>
      <p:sp>
        <p:nvSpPr>
          <p:cNvPr id="85" name="Text Box 32"/>
          <p:cNvSpPr txBox="1">
            <a:spLocks noChangeArrowheads="1"/>
          </p:cNvSpPr>
          <p:nvPr/>
        </p:nvSpPr>
        <p:spPr bwMode="auto">
          <a:xfrm>
            <a:off x="2184034" y="2524167"/>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7%</a:t>
            </a:r>
          </a:p>
        </p:txBody>
      </p:sp>
      <p:sp>
        <p:nvSpPr>
          <p:cNvPr id="86" name="Text Box 31"/>
          <p:cNvSpPr txBox="1">
            <a:spLocks noChangeArrowheads="1"/>
          </p:cNvSpPr>
          <p:nvPr/>
        </p:nvSpPr>
        <p:spPr bwMode="auto">
          <a:xfrm>
            <a:off x="1514418" y="2785777"/>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11%</a:t>
            </a:r>
          </a:p>
        </p:txBody>
      </p:sp>
      <p:sp>
        <p:nvSpPr>
          <p:cNvPr id="87" name="Text Box 32"/>
          <p:cNvSpPr txBox="1">
            <a:spLocks noChangeArrowheads="1"/>
          </p:cNvSpPr>
          <p:nvPr/>
        </p:nvSpPr>
        <p:spPr bwMode="auto">
          <a:xfrm>
            <a:off x="1514418" y="4956047"/>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12%</a:t>
            </a:r>
          </a:p>
        </p:txBody>
      </p:sp>
      <p:sp>
        <p:nvSpPr>
          <p:cNvPr id="88" name="Text Box 32"/>
          <p:cNvSpPr txBox="1">
            <a:spLocks noChangeArrowheads="1"/>
          </p:cNvSpPr>
          <p:nvPr/>
        </p:nvSpPr>
        <p:spPr bwMode="auto">
          <a:xfrm>
            <a:off x="3583537" y="5585667"/>
            <a:ext cx="462922" cy="261610"/>
          </a:xfrm>
          <a:prstGeom prst="rect">
            <a:avLst/>
          </a:prstGeom>
          <a:noFill/>
          <a:ln>
            <a:noFill/>
          </a:ln>
          <a:effec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a:t>
            </a:r>
          </a:p>
        </p:txBody>
      </p:sp>
      <p:sp>
        <p:nvSpPr>
          <p:cNvPr id="51" name="Text Box 24"/>
          <p:cNvSpPr txBox="1">
            <a:spLocks noChangeArrowheads="1"/>
          </p:cNvSpPr>
          <p:nvPr/>
        </p:nvSpPr>
        <p:spPr bwMode="auto">
          <a:xfrm>
            <a:off x="1067863" y="3413559"/>
            <a:ext cx="64135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8001">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6%</a:t>
            </a:r>
          </a:p>
        </p:txBody>
      </p:sp>
      <p:sp>
        <p:nvSpPr>
          <p:cNvPr id="40" name="Line 7"/>
          <p:cNvSpPr>
            <a:spLocks noChangeShapeType="1"/>
          </p:cNvSpPr>
          <p:nvPr/>
        </p:nvSpPr>
        <p:spPr bwMode="auto">
          <a:xfrm>
            <a:off x="8092180" y="5382877"/>
            <a:ext cx="640080" cy="0"/>
          </a:xfrm>
          <a:prstGeom prst="line">
            <a:avLst/>
          </a:prstGeom>
          <a:noFill/>
          <a:ln w="38100" cmpd="dbl">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cxnSp>
        <p:nvCxnSpPr>
          <p:cNvPr id="41" name="Straight Connector 40"/>
          <p:cNvCxnSpPr/>
          <p:nvPr/>
        </p:nvCxnSpPr>
        <p:spPr bwMode="auto">
          <a:xfrm>
            <a:off x="8089733" y="5114945"/>
            <a:ext cx="6400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32F4871-A303-4056-8FF8-F36DA1999EF4}"/>
              </a:ext>
            </a:extLst>
          </p:cNvPr>
          <p:cNvSpPr>
            <a:spLocks noChangeAspect="1"/>
          </p:cNvSpPr>
          <p:nvPr/>
        </p:nvSpPr>
        <p:spPr>
          <a:xfrm>
            <a:off x="5281710" y="3233304"/>
            <a:ext cx="138312" cy="1371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BAEB401-4D39-4712-8C4B-C654BC2F291E}"/>
              </a:ext>
            </a:extLst>
          </p:cNvPr>
          <p:cNvSpPr>
            <a:spLocks noChangeAspect="1"/>
          </p:cNvSpPr>
          <p:nvPr/>
        </p:nvSpPr>
        <p:spPr>
          <a:xfrm>
            <a:off x="5282991" y="3478582"/>
            <a:ext cx="138312" cy="137160"/>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87B9830-A75B-46CE-8EF1-3E3D32E84191}"/>
              </a:ext>
            </a:extLst>
          </p:cNvPr>
          <p:cNvSpPr>
            <a:spLocks noChangeAspect="1"/>
          </p:cNvSpPr>
          <p:nvPr/>
        </p:nvSpPr>
        <p:spPr>
          <a:xfrm>
            <a:off x="5279891" y="3717415"/>
            <a:ext cx="138312" cy="13716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EBAA136-7FE2-416D-AF09-45DC922B3259}"/>
              </a:ext>
            </a:extLst>
          </p:cNvPr>
          <p:cNvSpPr>
            <a:spLocks noChangeAspect="1"/>
          </p:cNvSpPr>
          <p:nvPr/>
        </p:nvSpPr>
        <p:spPr>
          <a:xfrm>
            <a:off x="5273064" y="3964058"/>
            <a:ext cx="138312" cy="13716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EB0EC3C-8A6E-4A3A-87E9-5931410AD682}"/>
              </a:ext>
            </a:extLst>
          </p:cNvPr>
          <p:cNvSpPr>
            <a:spLocks noChangeAspect="1"/>
          </p:cNvSpPr>
          <p:nvPr/>
        </p:nvSpPr>
        <p:spPr>
          <a:xfrm>
            <a:off x="5273618" y="4202926"/>
            <a:ext cx="138312" cy="13716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CD9724-4806-43FC-93D7-CA04494E39B2}"/>
              </a:ext>
            </a:extLst>
          </p:cNvPr>
          <p:cNvSpPr>
            <a:spLocks noChangeAspect="1"/>
          </p:cNvSpPr>
          <p:nvPr/>
        </p:nvSpPr>
        <p:spPr>
          <a:xfrm>
            <a:off x="5273618" y="4438550"/>
            <a:ext cx="138312" cy="13716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D7138A9-C37A-444C-B026-0EFB1BFF877A}"/>
              </a:ext>
            </a:extLst>
          </p:cNvPr>
          <p:cNvSpPr>
            <a:spLocks noChangeAspect="1"/>
          </p:cNvSpPr>
          <p:nvPr/>
        </p:nvSpPr>
        <p:spPr>
          <a:xfrm>
            <a:off x="5273618" y="4675796"/>
            <a:ext cx="138312" cy="1371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FE3C822-7BE9-47A7-9652-BB0D580236B2}"/>
              </a:ext>
            </a:extLst>
          </p:cNvPr>
          <p:cNvSpPr>
            <a:spLocks noChangeAspect="1"/>
          </p:cNvSpPr>
          <p:nvPr/>
        </p:nvSpPr>
        <p:spPr>
          <a:xfrm>
            <a:off x="5273618" y="4923598"/>
            <a:ext cx="138312" cy="13716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8">
            <a:extLst>
              <a:ext uri="{FF2B5EF4-FFF2-40B4-BE49-F238E27FC236}">
                <a16:creationId xmlns:a16="http://schemas.microsoft.com/office/drawing/2014/main" id="{2BC311EF-4910-460B-A00B-7C0DFCB8E6DF}"/>
              </a:ext>
            </a:extLst>
          </p:cNvPr>
          <p:cNvSpPr txBox="1">
            <a:spLocks/>
          </p:cNvSpPr>
          <p:nvPr/>
        </p:nvSpPr>
        <p:spPr>
          <a:xfrm>
            <a:off x="362973" y="655616"/>
            <a:ext cx="8259602" cy="428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b="1" kern="1200" cap="small" baseline="0">
                <a:solidFill>
                  <a:schemeClr val="tx1"/>
                </a:solidFill>
                <a:latin typeface="Verdana" panose="020B0604030504040204" pitchFamily="34" charset="0"/>
                <a:ea typeface="Verdana" panose="020B0604030504040204" pitchFamily="34" charset="0"/>
                <a:cs typeface="+mj-cs"/>
              </a:defRPr>
            </a:lvl1pPr>
          </a:lstStyle>
          <a:p>
            <a:r>
              <a:rPr lang="en-US" dirty="0"/>
              <a:t>RPOs BY MARKET SECTOR – 6/30/21 </a:t>
            </a:r>
          </a:p>
        </p:txBody>
      </p:sp>
      <p:sp>
        <p:nvSpPr>
          <p:cNvPr id="34" name="Text Box 2">
            <a:extLst>
              <a:ext uri="{FF2B5EF4-FFF2-40B4-BE49-F238E27FC236}">
                <a16:creationId xmlns:a16="http://schemas.microsoft.com/office/drawing/2014/main" id="{2BC3FE7F-F358-4C52-989A-CF29961BF19A}"/>
              </a:ext>
            </a:extLst>
          </p:cNvPr>
          <p:cNvSpPr txBox="1">
            <a:spLocks noChangeArrowheads="1"/>
          </p:cNvSpPr>
          <p:nvPr/>
        </p:nvSpPr>
        <p:spPr bwMode="auto">
          <a:xfrm>
            <a:off x="6043710" y="2501071"/>
            <a:ext cx="17922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900" dirty="0">
                <a:latin typeface="Verdana" panose="020B0604030504040204" pitchFamily="34" charset="0"/>
                <a:ea typeface="Verdana" panose="020B0604030504040204" pitchFamily="34" charset="0"/>
                <a:cs typeface="Arial" pitchFamily="34" charset="0"/>
              </a:rPr>
              <a:t>($ Millions) (Unaudited)</a:t>
            </a:r>
            <a:r>
              <a:rPr lang="en-US" altLang="en-US" sz="900" dirty="0">
                <a:latin typeface="Verdana" panose="020B0604030504040204" pitchFamily="34" charset="0"/>
                <a:ea typeface="Verdana" panose="020B0604030504040204" pitchFamily="34" charset="0"/>
              </a:rPr>
              <a:t> </a:t>
            </a:r>
          </a:p>
          <a:p>
            <a:pPr algn="ctr"/>
            <a:r>
              <a:rPr lang="en-US" altLang="en-US" sz="1400" b="1" u="sng" dirty="0">
                <a:latin typeface="Verdana" panose="020B0604030504040204" pitchFamily="34" charset="0"/>
                <a:ea typeface="Verdana" panose="020B0604030504040204" pitchFamily="34" charset="0"/>
              </a:rPr>
              <a:t>2021 – Qtr. 2</a:t>
            </a:r>
          </a:p>
        </p:txBody>
      </p:sp>
      <p:graphicFrame>
        <p:nvGraphicFramePr>
          <p:cNvPr id="2" name="Object 1">
            <a:extLst>
              <a:ext uri="{FF2B5EF4-FFF2-40B4-BE49-F238E27FC236}">
                <a16:creationId xmlns:a16="http://schemas.microsoft.com/office/drawing/2014/main" id="{B072E0D4-A6D1-4983-A54A-B840F88E7D36}"/>
              </a:ext>
            </a:extLst>
          </p:cNvPr>
          <p:cNvGraphicFramePr>
            <a:graphicFrameLocks noChangeAspect="1"/>
          </p:cNvGraphicFramePr>
          <p:nvPr>
            <p:extLst>
              <p:ext uri="{D42A27DB-BD31-4B8C-83A1-F6EECF244321}">
                <p14:modId xmlns:p14="http://schemas.microsoft.com/office/powerpoint/2010/main" val="225914906"/>
              </p:ext>
            </p:extLst>
          </p:nvPr>
        </p:nvGraphicFramePr>
        <p:xfrm>
          <a:off x="5584825" y="3152775"/>
          <a:ext cx="3149600" cy="2182813"/>
        </p:xfrm>
        <a:graphic>
          <a:graphicData uri="http://schemas.openxmlformats.org/presentationml/2006/ole">
            <mc:AlternateContent xmlns:mc="http://schemas.openxmlformats.org/markup-compatibility/2006">
              <mc:Choice xmlns:v="urn:schemas-microsoft-com:vml" Requires="v">
                <p:oleObj spid="_x0000_s1165" name="Worksheet" r:id="rId6" imgW="2981156" imgH="2066925" progId="Excel.Sheet.12">
                  <p:link updateAutomatic="1"/>
                </p:oleObj>
              </mc:Choice>
              <mc:Fallback>
                <p:oleObj name="Worksheet" r:id="rId6" imgW="2981156" imgH="2066925" progId="Excel.Sheet.12">
                  <p:link updateAutomatic="1"/>
                  <p:pic>
                    <p:nvPicPr>
                      <p:cNvPr id="0" name=""/>
                      <p:cNvPicPr/>
                      <p:nvPr/>
                    </p:nvPicPr>
                    <p:blipFill>
                      <a:blip r:embed="rId7"/>
                      <a:stretch>
                        <a:fillRect/>
                      </a:stretch>
                    </p:blipFill>
                    <p:spPr>
                      <a:xfrm>
                        <a:off x="5584825" y="3152775"/>
                        <a:ext cx="3149600" cy="2182813"/>
                      </a:xfrm>
                      <a:prstGeom prst="rect">
                        <a:avLst/>
                      </a:prstGeom>
                    </p:spPr>
                  </p:pic>
                </p:oleObj>
              </mc:Fallback>
            </mc:AlternateContent>
          </a:graphicData>
        </a:graphic>
      </p:graphicFrame>
    </p:spTree>
    <p:extLst>
      <p:ext uri="{BB962C8B-B14F-4D97-AF65-F5344CB8AC3E}">
        <p14:creationId xmlns:p14="http://schemas.microsoft.com/office/powerpoint/2010/main" val="195065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9583B1-F366-4745-A016-212409D5B2D2}"/>
              </a:ext>
            </a:extLst>
          </p:cNvPr>
          <p:cNvSpPr/>
          <p:nvPr/>
        </p:nvSpPr>
        <p:spPr>
          <a:xfrm>
            <a:off x="7405839" y="6046657"/>
            <a:ext cx="1738161" cy="811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B774FF4-FFDA-41A0-8F6E-9D26816B0851}"/>
              </a:ext>
            </a:extLst>
          </p:cNvPr>
          <p:cNvSpPr>
            <a:spLocks noGrp="1"/>
          </p:cNvSpPr>
          <p:nvPr>
            <p:ph type="title"/>
          </p:nvPr>
        </p:nvSpPr>
        <p:spPr>
          <a:xfrm>
            <a:off x="361240" y="615237"/>
            <a:ext cx="8065526" cy="470869"/>
          </a:xfrm>
        </p:spPr>
        <p:txBody>
          <a:bodyPr/>
          <a:lstStyle/>
          <a:p>
            <a:r>
              <a:rPr lang="en-US" dirty="0"/>
              <a:t>PRIORITIZING SUSTAINABILITY</a:t>
            </a:r>
          </a:p>
        </p:txBody>
      </p:sp>
      <p:graphicFrame>
        <p:nvGraphicFramePr>
          <p:cNvPr id="4" name="Table 3">
            <a:extLst>
              <a:ext uri="{FF2B5EF4-FFF2-40B4-BE49-F238E27FC236}">
                <a16:creationId xmlns:a16="http://schemas.microsoft.com/office/drawing/2014/main" id="{36389EC0-AF30-4A0B-A3D8-B30DB803DC28}"/>
              </a:ext>
            </a:extLst>
          </p:cNvPr>
          <p:cNvGraphicFramePr>
            <a:graphicFrameLocks noGrp="1"/>
          </p:cNvGraphicFramePr>
          <p:nvPr>
            <p:extLst>
              <p:ext uri="{D42A27DB-BD31-4B8C-83A1-F6EECF244321}">
                <p14:modId xmlns:p14="http://schemas.microsoft.com/office/powerpoint/2010/main" val="2208367136"/>
              </p:ext>
            </p:extLst>
          </p:nvPr>
        </p:nvGraphicFramePr>
        <p:xfrm>
          <a:off x="457200" y="1961067"/>
          <a:ext cx="8229600" cy="1524000"/>
        </p:xfrm>
        <a:graphic>
          <a:graphicData uri="http://schemas.openxmlformats.org/drawingml/2006/table">
            <a:tbl>
              <a:tblPr firstRow="1" bandRow="1">
                <a:tableStyleId>{5C22544A-7EE6-4342-B048-85BDC9FD1C3A}</a:tableStyleId>
              </a:tblPr>
              <a:tblGrid>
                <a:gridCol w="5960542">
                  <a:extLst>
                    <a:ext uri="{9D8B030D-6E8A-4147-A177-3AD203B41FA5}">
                      <a16:colId xmlns:a16="http://schemas.microsoft.com/office/drawing/2014/main" val="2033426893"/>
                    </a:ext>
                  </a:extLst>
                </a:gridCol>
                <a:gridCol w="2269058">
                  <a:extLst>
                    <a:ext uri="{9D8B030D-6E8A-4147-A177-3AD203B41FA5}">
                      <a16:colId xmlns:a16="http://schemas.microsoft.com/office/drawing/2014/main" val="4114164466"/>
                    </a:ext>
                  </a:extLst>
                </a:gridCol>
              </a:tblGrid>
              <a:tr h="1524000">
                <a:tc>
                  <a:txBody>
                    <a:bodyPr/>
                    <a:lstStyle/>
                    <a:p>
                      <a:pPr marL="171450" indent="-171450" algn="l" defTabSz="914400" rtl="0" eaLnBrk="1" latinLnBrk="0" hangingPunct="1">
                        <a:spcBef>
                          <a:spcPts val="1200"/>
                        </a:spcBef>
                        <a:spcAft>
                          <a:spcPts val="1200"/>
                        </a:spcAft>
                        <a:buClr>
                          <a:srgbClr val="007C85"/>
                        </a:buClr>
                        <a:buFont typeface="Verdana" panose="020B0604030504040204" pitchFamily="34" charset="0"/>
                        <a:buChar char="»"/>
                      </a:pPr>
                      <a:r>
                        <a:rPr lang="en-US" sz="1200" b="1" kern="0" dirty="0">
                          <a:solidFill>
                            <a:schemeClr val="tx1"/>
                          </a:solidFill>
                          <a:latin typeface="Arial Narrow" panose="020B0606020202030204" pitchFamily="34" charset="0"/>
                          <a:ea typeface="+mn-ea"/>
                          <a:cs typeface="Arial" panose="020B0604020202020204" pitchFamily="34" charset="0"/>
                        </a:rPr>
                        <a:t>Aligned our sustainability reporting with the Sustainability Accounting Standards Board (SASB) standard for the </a:t>
                      </a:r>
                      <a:r>
                        <a:rPr lang="en-US" sz="1200" b="1" i="1" kern="0" dirty="0">
                          <a:solidFill>
                            <a:schemeClr val="tx1"/>
                          </a:solidFill>
                          <a:latin typeface="Arial Narrow" panose="020B0606020202030204" pitchFamily="34" charset="0"/>
                          <a:ea typeface="+mn-ea"/>
                          <a:cs typeface="Arial" panose="020B0604020202020204" pitchFamily="34" charset="0"/>
                        </a:rPr>
                        <a:t>Engineering &amp; Construction Services</a:t>
                      </a:r>
                      <a:r>
                        <a:rPr lang="en-US" sz="1200" b="1" kern="0" dirty="0">
                          <a:solidFill>
                            <a:schemeClr val="tx1"/>
                          </a:solidFill>
                          <a:latin typeface="Arial Narrow" panose="020B0606020202030204" pitchFamily="34" charset="0"/>
                          <a:ea typeface="+mn-ea"/>
                          <a:cs typeface="Arial" panose="020B0604020202020204" pitchFamily="34" charset="0"/>
                        </a:rPr>
                        <a:t> industry, in-line with our shareholders’ expectations and our commitment to strong sustainability practices</a:t>
                      </a:r>
                    </a:p>
                    <a:p>
                      <a:pPr marL="171450" indent="-171450" algn="l" defTabSz="914400" rtl="0" eaLnBrk="1" latinLnBrk="0" hangingPunct="1">
                        <a:spcBef>
                          <a:spcPts val="1200"/>
                        </a:spcBef>
                        <a:spcAft>
                          <a:spcPts val="1200"/>
                        </a:spcAft>
                        <a:buClr>
                          <a:srgbClr val="007C85"/>
                        </a:buClr>
                        <a:buFont typeface="Verdana" panose="020B0604030504040204" pitchFamily="34" charset="0"/>
                        <a:buChar char="»"/>
                      </a:pPr>
                      <a:r>
                        <a:rPr lang="en-US" sz="1200" b="1" kern="0" dirty="0">
                          <a:solidFill>
                            <a:schemeClr val="tx1"/>
                          </a:solidFill>
                          <a:latin typeface="Arial Narrow" panose="020B0606020202030204" pitchFamily="34" charset="0"/>
                          <a:ea typeface="+mn-ea"/>
                          <a:cs typeface="Arial" panose="020B0604020202020204" pitchFamily="34" charset="0"/>
                        </a:rPr>
                        <a:t>Incorporated guidance from the recommendations of the Task Force on Climate-Related Financial Disclosures (TCFD) to disclose scope 1 and scope 2 greenhouse gas emissions metrics and set forward-looking reduction goals</a:t>
                      </a:r>
                    </a:p>
                  </a:txBody>
                  <a:tcPr anchor="ctr">
                    <a:lnL w="19050" cap="flat" cmpd="sng" algn="ctr">
                      <a:solidFill>
                        <a:srgbClr val="005359"/>
                      </a:solidFill>
                      <a:prstDash val="solid"/>
                      <a:round/>
                      <a:headEnd type="none" w="med" len="med"/>
                      <a:tailEnd type="none" w="med" len="med"/>
                    </a:lnL>
                    <a:lnT w="19050" cap="flat" cmpd="sng" algn="ctr">
                      <a:solidFill>
                        <a:srgbClr val="005359"/>
                      </a:solidFill>
                      <a:prstDash val="solid"/>
                      <a:round/>
                      <a:headEnd type="none" w="med" len="med"/>
                      <a:tailEnd type="none" w="med" len="med"/>
                    </a:lnT>
                    <a:lnB w="19050" cap="flat" cmpd="sng" algn="ctr">
                      <a:solidFill>
                        <a:srgbClr val="005359"/>
                      </a:solidFill>
                      <a:prstDash val="solid"/>
                      <a:round/>
                      <a:headEnd type="none" w="med" len="med"/>
                      <a:tailEnd type="none" w="med" len="med"/>
                    </a:lnB>
                    <a:noFill/>
                  </a:tcPr>
                </a:tc>
                <a:tc>
                  <a:txBody>
                    <a:bodyPr/>
                    <a:lstStyle/>
                    <a:p>
                      <a:pPr>
                        <a:spcBef>
                          <a:spcPts val="800"/>
                        </a:spcBef>
                        <a:spcAft>
                          <a:spcPts val="800"/>
                        </a:spcAft>
                      </a:pPr>
                      <a:endParaRPr lang="en-US" b="0" dirty="0"/>
                    </a:p>
                  </a:txBody>
                  <a:tcPr>
                    <a:lnR w="19050" cap="flat" cmpd="sng" algn="ctr">
                      <a:solidFill>
                        <a:srgbClr val="005359"/>
                      </a:solidFill>
                      <a:prstDash val="solid"/>
                      <a:round/>
                      <a:headEnd type="none" w="med" len="med"/>
                      <a:tailEnd type="none" w="med" len="med"/>
                    </a:lnR>
                    <a:lnT w="19050" cap="flat" cmpd="sng" algn="ctr">
                      <a:solidFill>
                        <a:srgbClr val="005359"/>
                      </a:solidFill>
                      <a:prstDash val="solid"/>
                      <a:round/>
                      <a:headEnd type="none" w="med" len="med"/>
                      <a:tailEnd type="none" w="med" len="med"/>
                    </a:lnT>
                    <a:lnB w="19050" cap="flat" cmpd="sng" algn="ctr">
                      <a:solidFill>
                        <a:srgbClr val="005359"/>
                      </a:solidFill>
                      <a:prstDash val="solid"/>
                      <a:round/>
                      <a:headEnd type="none" w="med" len="med"/>
                      <a:tailEnd type="none" w="med" len="med"/>
                    </a:lnB>
                    <a:noFill/>
                  </a:tcPr>
                </a:tc>
                <a:extLst>
                  <a:ext uri="{0D108BD9-81ED-4DB2-BD59-A6C34878D82A}">
                    <a16:rowId xmlns:a16="http://schemas.microsoft.com/office/drawing/2014/main" val="4289546348"/>
                  </a:ext>
                </a:extLst>
              </a:tr>
            </a:tbl>
          </a:graphicData>
        </a:graphic>
      </p:graphicFrame>
      <p:sp>
        <p:nvSpPr>
          <p:cNvPr id="6" name="TextBox 5">
            <a:extLst>
              <a:ext uri="{FF2B5EF4-FFF2-40B4-BE49-F238E27FC236}">
                <a16:creationId xmlns:a16="http://schemas.microsoft.com/office/drawing/2014/main" id="{9CDF9E54-4089-46FF-A91C-F224E9649212}"/>
              </a:ext>
            </a:extLst>
          </p:cNvPr>
          <p:cNvSpPr txBox="1"/>
          <p:nvPr/>
        </p:nvSpPr>
        <p:spPr>
          <a:xfrm>
            <a:off x="356556" y="1211102"/>
            <a:ext cx="8534400" cy="307754"/>
          </a:xfrm>
          <a:prstGeom prst="rect">
            <a:avLst/>
          </a:prstGeom>
          <a:noFill/>
        </p:spPr>
        <p:txBody>
          <a:bodyPr wrap="square" lIns="91418" tIns="45709" rIns="91418" bIns="45709" rtlCol="0">
            <a:spAutoFit/>
          </a:bodyPr>
          <a:lstStyle/>
          <a:p>
            <a:pPr defTabSz="914186"/>
            <a:r>
              <a:rPr lang="en-US" sz="1400" b="1" dirty="0">
                <a:solidFill>
                  <a:srgbClr val="005359"/>
                </a:solidFill>
                <a:latin typeface="Arial Narrow" panose="020B0606020202030204" pitchFamily="34" charset="0"/>
                <a:cs typeface="Arial" panose="020B0604020202020204" pitchFamily="34" charset="0"/>
              </a:rPr>
              <a:t>Our </a:t>
            </a:r>
            <a:r>
              <a:rPr lang="en-US" sz="1400" b="1" i="1" u="sng" dirty="0">
                <a:solidFill>
                  <a:srgbClr val="005359"/>
                </a:solidFill>
                <a:latin typeface="Arial Narrow" panose="020B0606020202030204" pitchFamily="34" charset="0"/>
                <a:cs typeface="Arial" panose="020B0604020202020204" pitchFamily="34" charset="0"/>
              </a:rPr>
              <a:t>Mission First</a:t>
            </a:r>
            <a:r>
              <a:rPr lang="en-US" sz="1400" b="1" dirty="0">
                <a:solidFill>
                  <a:srgbClr val="005359"/>
                </a:solidFill>
                <a:latin typeface="Arial Narrow" panose="020B0606020202030204" pitchFamily="34" charset="0"/>
                <a:cs typeface="Arial" panose="020B0604020202020204" pitchFamily="34" charset="0"/>
              </a:rPr>
              <a:t>, </a:t>
            </a:r>
            <a:r>
              <a:rPr lang="en-US" sz="1400" b="1" i="1" u="sng" dirty="0">
                <a:solidFill>
                  <a:srgbClr val="005359"/>
                </a:solidFill>
                <a:latin typeface="Arial Narrow" panose="020B0606020202030204" pitchFamily="34" charset="0"/>
                <a:cs typeface="Arial" panose="020B0604020202020204" pitchFamily="34" charset="0"/>
              </a:rPr>
              <a:t>People Always </a:t>
            </a:r>
            <a:r>
              <a:rPr lang="en-US" sz="1400" b="1" dirty="0">
                <a:solidFill>
                  <a:srgbClr val="005359"/>
                </a:solidFill>
                <a:latin typeface="Arial Narrow" panose="020B0606020202030204" pitchFamily="34" charset="0"/>
                <a:cs typeface="Arial" panose="020B0604020202020204" pitchFamily="34" charset="0"/>
              </a:rPr>
              <a:t>values continue to guide our sustainability strategy</a:t>
            </a:r>
            <a:endParaRPr lang="en-US" sz="1400" dirty="0">
              <a:solidFill>
                <a:srgbClr val="000000"/>
              </a:solidFill>
              <a:latin typeface="Arial Narrow" panose="020B0606020202030204" pitchFamily="34" charset="0"/>
            </a:endParaRPr>
          </a:p>
        </p:txBody>
      </p:sp>
      <p:pic>
        <p:nvPicPr>
          <p:cNvPr id="7" name="Picture 4" descr="SASB Unifies Accounting and Sustainability | The Graduate Baruchian">
            <a:extLst>
              <a:ext uri="{FF2B5EF4-FFF2-40B4-BE49-F238E27FC236}">
                <a16:creationId xmlns:a16="http://schemas.microsoft.com/office/drawing/2014/main" id="{1F3A04C7-2089-4B72-8BED-49B0245D7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2047330"/>
            <a:ext cx="621875" cy="6218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55FD32-C95E-4AA6-8A44-0CBE2CDA3E14}"/>
              </a:ext>
            </a:extLst>
          </p:cNvPr>
          <p:cNvSpPr/>
          <p:nvPr/>
        </p:nvSpPr>
        <p:spPr bwMode="auto">
          <a:xfrm>
            <a:off x="961692" y="4005045"/>
            <a:ext cx="2798816" cy="917852"/>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007474"/>
                </a:solidFill>
                <a:latin typeface="Arial Narrow" panose="020B0606020202030204" pitchFamily="34" charset="0"/>
              </a:rPr>
              <a:t>30-40%</a:t>
            </a:r>
          </a:p>
          <a:p>
            <a:pPr algn="ctr" defTabSz="914293" eaLnBrk="0" fontAlgn="base" hangingPunct="0">
              <a:spcBef>
                <a:spcPct val="0"/>
              </a:spcBef>
              <a:spcAft>
                <a:spcPct val="0"/>
              </a:spcAft>
            </a:pPr>
            <a:r>
              <a:rPr lang="en-US" sz="1100" b="1" i="1" dirty="0">
                <a:latin typeface="Arial Narrow" panose="020B0606020202030204" pitchFamily="34" charset="0"/>
              </a:rPr>
              <a:t>Per capita reduction in carbon-based fuel consumption across service fleet</a:t>
            </a:r>
          </a:p>
        </p:txBody>
      </p:sp>
      <p:sp>
        <p:nvSpPr>
          <p:cNvPr id="9" name="Rectangle 8">
            <a:extLst>
              <a:ext uri="{FF2B5EF4-FFF2-40B4-BE49-F238E27FC236}">
                <a16:creationId xmlns:a16="http://schemas.microsoft.com/office/drawing/2014/main" id="{FF7754A5-48E6-4BBA-8C91-8BF630D14087}"/>
              </a:ext>
            </a:extLst>
          </p:cNvPr>
          <p:cNvSpPr/>
          <p:nvPr/>
        </p:nvSpPr>
        <p:spPr bwMode="auto">
          <a:xfrm>
            <a:off x="875580" y="5120014"/>
            <a:ext cx="2971039" cy="827118"/>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007474"/>
                </a:solidFill>
                <a:latin typeface="Arial Narrow" panose="020B0606020202030204" pitchFamily="34" charset="0"/>
              </a:rPr>
              <a:t>20%</a:t>
            </a:r>
          </a:p>
          <a:p>
            <a:pPr algn="ctr" defTabSz="914293" eaLnBrk="0" fontAlgn="base" hangingPunct="0">
              <a:spcBef>
                <a:spcPct val="0"/>
              </a:spcBef>
              <a:spcAft>
                <a:spcPct val="0"/>
              </a:spcAft>
            </a:pPr>
            <a:r>
              <a:rPr lang="en-US" sz="1100" b="1" i="1" dirty="0">
                <a:latin typeface="Arial Narrow" panose="020B0606020202030204" pitchFamily="34" charset="0"/>
              </a:rPr>
              <a:t>Reduction in per capita greenhouse gas output</a:t>
            </a:r>
          </a:p>
        </p:txBody>
      </p:sp>
      <p:pic>
        <p:nvPicPr>
          <p:cNvPr id="10" name="Picture 8" descr="Expression of Support for the Task Force on Climate-related Financial  Disclosures (TCFD) Recommendations | News 2020 | Kubota Global Site">
            <a:extLst>
              <a:ext uri="{FF2B5EF4-FFF2-40B4-BE49-F238E27FC236}">
                <a16:creationId xmlns:a16="http://schemas.microsoft.com/office/drawing/2014/main" id="{EAC1BB4F-9B2E-4BA4-9429-FD56ED40A0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022" y="3023051"/>
            <a:ext cx="1415831" cy="2619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6241B0-B9FE-4D09-A1B6-7EAB3D13CD02}"/>
              </a:ext>
            </a:extLst>
          </p:cNvPr>
          <p:cNvSpPr txBox="1">
            <a:spLocks/>
          </p:cNvSpPr>
          <p:nvPr/>
        </p:nvSpPr>
        <p:spPr bwMode="black">
          <a:xfrm>
            <a:off x="448574" y="1611845"/>
            <a:ext cx="8247888" cy="324765"/>
          </a:xfrm>
          <a:prstGeom prst="rect">
            <a:avLst/>
          </a:prstGeom>
          <a:solidFill>
            <a:srgbClr val="00535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rIns="0" anchor="ctr"/>
          <a:lstStyle>
            <a:defPPr>
              <a:defRPr lang="en-US"/>
            </a:defPPr>
            <a:lvl1pPr algn="ctr">
              <a:defRPr sz="1600" b="1">
                <a:solidFill>
                  <a:schemeClr val="bg1"/>
                </a:solidFill>
                <a:latin typeface="Arial Narrow" panose="020B0606020202030204" pitchFamily="34" charset="0"/>
                <a:cs typeface="Arial" panose="020B0604020202020204" pitchFamily="34" charset="0"/>
              </a:defRPr>
            </a:lvl1pPr>
            <a:lvl2pPr>
              <a:defRPr>
                <a:solidFill>
                  <a:schemeClr val="lt1">
                    <a:hueOff val="0"/>
                    <a:satOff val="0"/>
                    <a:lumOff val="0"/>
                    <a:alphaOff val="0"/>
                  </a:schemeClr>
                </a:solidFill>
              </a:defRPr>
            </a:lvl2pPr>
            <a:lvl3pPr>
              <a:defRPr>
                <a:solidFill>
                  <a:schemeClr val="lt1">
                    <a:hueOff val="0"/>
                    <a:satOff val="0"/>
                    <a:lumOff val="0"/>
                    <a:alphaOff val="0"/>
                  </a:schemeClr>
                </a:solidFill>
              </a:defRPr>
            </a:lvl3pPr>
            <a:lvl4pPr>
              <a:defRPr>
                <a:solidFill>
                  <a:schemeClr val="lt1">
                    <a:hueOff val="0"/>
                    <a:satOff val="0"/>
                    <a:lumOff val="0"/>
                    <a:alphaOff val="0"/>
                  </a:schemeClr>
                </a:solidFill>
              </a:defRPr>
            </a:lvl4pPr>
            <a:lvl5pPr>
              <a:defRPr>
                <a:solidFill>
                  <a:schemeClr val="lt1">
                    <a:hueOff val="0"/>
                    <a:satOff val="0"/>
                    <a:lumOff val="0"/>
                    <a:alphaOff val="0"/>
                  </a:schemeClr>
                </a:solidFill>
              </a:defRPr>
            </a:lvl5pPr>
            <a:lvl6pPr>
              <a:defRPr>
                <a:solidFill>
                  <a:schemeClr val="lt1">
                    <a:hueOff val="0"/>
                    <a:satOff val="0"/>
                    <a:lumOff val="0"/>
                    <a:alphaOff val="0"/>
                  </a:schemeClr>
                </a:solidFill>
              </a:defRPr>
            </a:lvl6pPr>
            <a:lvl7pPr>
              <a:defRPr>
                <a:solidFill>
                  <a:schemeClr val="lt1">
                    <a:hueOff val="0"/>
                    <a:satOff val="0"/>
                    <a:lumOff val="0"/>
                    <a:alphaOff val="0"/>
                  </a:schemeClr>
                </a:solidFill>
              </a:defRPr>
            </a:lvl7pPr>
            <a:lvl8pPr>
              <a:defRPr>
                <a:solidFill>
                  <a:schemeClr val="lt1">
                    <a:hueOff val="0"/>
                    <a:satOff val="0"/>
                    <a:lumOff val="0"/>
                    <a:alphaOff val="0"/>
                  </a:schemeClr>
                </a:solidFill>
              </a:defRPr>
            </a:lvl8pPr>
            <a:lvl9pPr>
              <a:defRPr>
                <a:solidFill>
                  <a:schemeClr val="lt1">
                    <a:hueOff val="0"/>
                    <a:satOff val="0"/>
                    <a:lumOff val="0"/>
                    <a:alphaOff val="0"/>
                  </a:schemeClr>
                </a:solidFill>
              </a:defRPr>
            </a:lvl9pPr>
          </a:lstStyle>
          <a:p>
            <a:r>
              <a:rPr lang="en-US" sz="1400" dirty="0"/>
              <a:t>Recent Updates</a:t>
            </a:r>
          </a:p>
        </p:txBody>
      </p:sp>
      <p:sp>
        <p:nvSpPr>
          <p:cNvPr id="12" name="TextBox 11">
            <a:extLst>
              <a:ext uri="{FF2B5EF4-FFF2-40B4-BE49-F238E27FC236}">
                <a16:creationId xmlns:a16="http://schemas.microsoft.com/office/drawing/2014/main" id="{D08F3044-F1E5-4A03-9105-ED5E44FBE3AA}"/>
              </a:ext>
            </a:extLst>
          </p:cNvPr>
          <p:cNvSpPr txBox="1">
            <a:spLocks/>
          </p:cNvSpPr>
          <p:nvPr/>
        </p:nvSpPr>
        <p:spPr bwMode="black">
          <a:xfrm>
            <a:off x="448574" y="3627500"/>
            <a:ext cx="3822192" cy="324765"/>
          </a:xfrm>
          <a:prstGeom prst="rect">
            <a:avLst/>
          </a:prstGeom>
          <a:solidFill>
            <a:srgbClr val="007474"/>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rIns="0" anchor="ctr"/>
          <a:lstStyle>
            <a:defPPr>
              <a:defRPr lang="en-US"/>
            </a:defPPr>
            <a:lvl1pPr algn="ctr">
              <a:defRPr sz="1200" b="1">
                <a:solidFill>
                  <a:schemeClr val="bg1"/>
                </a:solidFill>
                <a:latin typeface="Arial Narrow" panose="020B0606020202030204" pitchFamily="34" charset="0"/>
                <a:cs typeface="Arial" panose="020B0604020202020204" pitchFamily="34" charset="0"/>
              </a:defRPr>
            </a:lvl1pPr>
          </a:lstStyle>
          <a:p>
            <a:r>
              <a:rPr lang="en-US" sz="1400" dirty="0"/>
              <a:t>Our 2035 Energy and Emissions Goals</a:t>
            </a:r>
          </a:p>
        </p:txBody>
      </p:sp>
      <p:sp>
        <p:nvSpPr>
          <p:cNvPr id="13" name="TextBox 12">
            <a:extLst>
              <a:ext uri="{FF2B5EF4-FFF2-40B4-BE49-F238E27FC236}">
                <a16:creationId xmlns:a16="http://schemas.microsoft.com/office/drawing/2014/main" id="{A417C6D9-A5F3-4697-96F7-0CA282C3C5A1}"/>
              </a:ext>
            </a:extLst>
          </p:cNvPr>
          <p:cNvSpPr txBox="1"/>
          <p:nvPr/>
        </p:nvSpPr>
        <p:spPr bwMode="black">
          <a:xfrm>
            <a:off x="4783092" y="3626541"/>
            <a:ext cx="3922776" cy="315637"/>
          </a:xfrm>
          <a:prstGeom prst="rect">
            <a:avLst/>
          </a:prstGeom>
          <a:solidFill>
            <a:srgbClr val="99C0C5"/>
          </a:solidFill>
          <a:ln w="19050">
            <a:noFill/>
          </a:ln>
        </p:spPr>
        <p:txBody>
          <a:bodyPr wrap="square" lIns="91418" tIns="45709" rIns="91418" bIns="45709" rtlCol="0" anchor="ctr">
            <a:noAutofit/>
          </a:bodyPr>
          <a:lstStyle/>
          <a:p>
            <a:pPr algn="ctr" defTabSz="914186"/>
            <a:r>
              <a:rPr lang="en-US" sz="1400" b="1" dirty="0">
                <a:solidFill>
                  <a:srgbClr val="FFFFFF"/>
                </a:solidFill>
                <a:latin typeface="Arial Narrow" panose="020B0606020202030204" pitchFamily="34" charset="0"/>
                <a:cs typeface="Arial" panose="020B0604020202020204" pitchFamily="34" charset="0"/>
              </a:rPr>
              <a:t>Committed to the Health &amp; Safety of our Workforce</a:t>
            </a:r>
          </a:p>
        </p:txBody>
      </p:sp>
      <p:sp>
        <p:nvSpPr>
          <p:cNvPr id="14" name="TextBox 13">
            <a:extLst>
              <a:ext uri="{FF2B5EF4-FFF2-40B4-BE49-F238E27FC236}">
                <a16:creationId xmlns:a16="http://schemas.microsoft.com/office/drawing/2014/main" id="{3A130AA8-EDE4-4B06-950B-C7BF57BDE609}"/>
              </a:ext>
            </a:extLst>
          </p:cNvPr>
          <p:cNvSpPr txBox="1"/>
          <p:nvPr/>
        </p:nvSpPr>
        <p:spPr>
          <a:xfrm>
            <a:off x="4783092" y="4002737"/>
            <a:ext cx="3922777" cy="646309"/>
          </a:xfrm>
          <a:prstGeom prst="rect">
            <a:avLst/>
          </a:prstGeom>
          <a:noFill/>
        </p:spPr>
        <p:txBody>
          <a:bodyPr wrap="square" lIns="91418" tIns="45709" rIns="91418" bIns="45709" rtlCol="0">
            <a:spAutoFit/>
          </a:bodyPr>
          <a:lstStyle/>
          <a:p>
            <a:pPr marL="182880" indent="-182880">
              <a:spcBef>
                <a:spcPts val="400"/>
              </a:spcBef>
              <a:spcAft>
                <a:spcPts val="400"/>
              </a:spcAft>
              <a:buClr>
                <a:srgbClr val="00828A"/>
              </a:buClr>
              <a:buSzPct val="100000"/>
              <a:buFont typeface="Wingdings" pitchFamily="2" charset="2"/>
              <a:buChar char="§"/>
              <a:tabLst>
                <a:tab pos="1257300" algn="l"/>
                <a:tab pos="6286500" algn="l"/>
              </a:tabLst>
            </a:pPr>
            <a:r>
              <a:rPr lang="en-US" sz="1200" dirty="0">
                <a:latin typeface="Arial Narrow" panose="020B0606020202030204" pitchFamily="34" charset="0"/>
              </a:rPr>
              <a:t>We maintain a strong commitment to safety throughout our operations, </a:t>
            </a:r>
            <a:r>
              <a:rPr lang="en-US" sz="1200" b="1" dirty="0">
                <a:latin typeface="Arial Narrow" panose="020B0606020202030204" pitchFamily="34" charset="0"/>
              </a:rPr>
              <a:t>striving for a zero injury environment and culture across our 85 operating subsidiaries</a:t>
            </a:r>
          </a:p>
        </p:txBody>
      </p:sp>
      <p:sp>
        <p:nvSpPr>
          <p:cNvPr id="15" name="TextBox 14">
            <a:extLst>
              <a:ext uri="{FF2B5EF4-FFF2-40B4-BE49-F238E27FC236}">
                <a16:creationId xmlns:a16="http://schemas.microsoft.com/office/drawing/2014/main" id="{25FCAC50-7E67-410B-8D66-5C838ED3AF6F}"/>
              </a:ext>
            </a:extLst>
          </p:cNvPr>
          <p:cNvSpPr txBox="1"/>
          <p:nvPr/>
        </p:nvSpPr>
        <p:spPr bwMode="black">
          <a:xfrm>
            <a:off x="448574" y="6139733"/>
            <a:ext cx="8238744" cy="286943"/>
          </a:xfrm>
          <a:prstGeom prst="rect">
            <a:avLst/>
          </a:prstGeom>
          <a:solidFill>
            <a:srgbClr val="FFCC00"/>
          </a:solidFill>
          <a:ln w="19050">
            <a:solidFill>
              <a:srgbClr val="FFCC00"/>
            </a:solidFill>
          </a:ln>
        </p:spPr>
        <p:txBody>
          <a:bodyPr wrap="square" lIns="91418" tIns="45709" rIns="91418" bIns="45709" rtlCol="0" anchor="ctr">
            <a:noAutofit/>
          </a:bodyPr>
          <a:lstStyle/>
          <a:p>
            <a:pPr algn="ctr" defTabSz="914186"/>
            <a:r>
              <a:rPr lang="en-US" sz="1100" b="1" i="1" dirty="0">
                <a:latin typeface="Arial Narrow" panose="020B0606020202030204" pitchFamily="34" charset="0"/>
                <a:cs typeface="Arial" panose="020B0604020202020204" pitchFamily="34" charset="0"/>
              </a:rPr>
              <a:t>Our Board and management team continue to oversee our ESG practices and guide our strategy as we progress our goals and initiatives</a:t>
            </a:r>
          </a:p>
        </p:txBody>
      </p:sp>
      <p:sp>
        <p:nvSpPr>
          <p:cNvPr id="16" name="TextBox 15">
            <a:extLst>
              <a:ext uri="{FF2B5EF4-FFF2-40B4-BE49-F238E27FC236}">
                <a16:creationId xmlns:a16="http://schemas.microsoft.com/office/drawing/2014/main" id="{373AB0AD-9083-464A-8010-25AD50D81212}"/>
              </a:ext>
            </a:extLst>
          </p:cNvPr>
          <p:cNvSpPr txBox="1"/>
          <p:nvPr/>
        </p:nvSpPr>
        <p:spPr bwMode="black">
          <a:xfrm>
            <a:off x="6237064" y="4758704"/>
            <a:ext cx="1014831" cy="315637"/>
          </a:xfrm>
          <a:prstGeom prst="rect">
            <a:avLst/>
          </a:prstGeom>
          <a:noFill/>
          <a:ln w="19050">
            <a:solidFill>
              <a:srgbClr val="99C0C5"/>
            </a:solidFill>
          </a:ln>
        </p:spPr>
        <p:txBody>
          <a:bodyPr wrap="square" lIns="91418" tIns="45709" rIns="91418" bIns="45709" rtlCol="0" anchor="ctr">
            <a:noAutofit/>
          </a:bodyPr>
          <a:lstStyle>
            <a:defPPr>
              <a:defRPr lang="en-US"/>
            </a:defPPr>
            <a:lvl1pPr algn="ctr" defTabSz="914186">
              <a:defRPr sz="1400" b="1">
                <a:latin typeface="Arial Narrow" panose="020B0606020202030204" pitchFamily="34" charset="0"/>
                <a:cs typeface="Arial" panose="020B0604020202020204" pitchFamily="34" charset="0"/>
              </a:defRPr>
            </a:lvl1pPr>
          </a:lstStyle>
          <a:p>
            <a:r>
              <a:rPr lang="en-US" sz="1050" dirty="0"/>
              <a:t>2020 Outcome</a:t>
            </a:r>
          </a:p>
          <a:p>
            <a:r>
              <a:rPr lang="en-US" sz="1050" dirty="0"/>
              <a:t>TRIR</a:t>
            </a:r>
          </a:p>
        </p:txBody>
      </p:sp>
      <p:sp>
        <p:nvSpPr>
          <p:cNvPr id="17" name="TextBox 16">
            <a:extLst>
              <a:ext uri="{FF2B5EF4-FFF2-40B4-BE49-F238E27FC236}">
                <a16:creationId xmlns:a16="http://schemas.microsoft.com/office/drawing/2014/main" id="{963CD178-AABF-4E4B-B7FF-F2FD576DD7E0}"/>
              </a:ext>
            </a:extLst>
          </p:cNvPr>
          <p:cNvSpPr txBox="1"/>
          <p:nvPr/>
        </p:nvSpPr>
        <p:spPr bwMode="black">
          <a:xfrm>
            <a:off x="4783092" y="4758704"/>
            <a:ext cx="1014831" cy="315637"/>
          </a:xfrm>
          <a:prstGeom prst="rect">
            <a:avLst/>
          </a:prstGeom>
          <a:noFill/>
          <a:ln w="19050">
            <a:solidFill>
              <a:srgbClr val="99C0C5"/>
            </a:solidFill>
          </a:ln>
        </p:spPr>
        <p:txBody>
          <a:bodyPr wrap="square" lIns="91418" tIns="45709" rIns="91418" bIns="45709" rtlCol="0" anchor="ctr">
            <a:noAutofit/>
          </a:bodyPr>
          <a:lstStyle/>
          <a:p>
            <a:pPr algn="ctr" defTabSz="914186"/>
            <a:r>
              <a:rPr lang="en-US" sz="1050" b="1" dirty="0">
                <a:latin typeface="Arial Narrow" panose="020B0606020202030204" pitchFamily="34" charset="0"/>
                <a:cs typeface="Arial" panose="020B0604020202020204" pitchFamily="34" charset="0"/>
              </a:rPr>
              <a:t>YTD – 6/30/21</a:t>
            </a:r>
          </a:p>
          <a:p>
            <a:pPr algn="ctr" defTabSz="914186"/>
            <a:r>
              <a:rPr lang="en-US" sz="1050" b="1" dirty="0">
                <a:latin typeface="Arial Narrow" panose="020B0606020202030204" pitchFamily="34" charset="0"/>
                <a:cs typeface="Arial" panose="020B0604020202020204" pitchFamily="34" charset="0"/>
              </a:rPr>
              <a:t>TRIR</a:t>
            </a:r>
          </a:p>
        </p:txBody>
      </p:sp>
      <p:sp>
        <p:nvSpPr>
          <p:cNvPr id="18" name="TextBox 17">
            <a:extLst>
              <a:ext uri="{FF2B5EF4-FFF2-40B4-BE49-F238E27FC236}">
                <a16:creationId xmlns:a16="http://schemas.microsoft.com/office/drawing/2014/main" id="{314A5058-506F-46B4-8B7E-4B90323997F5}"/>
              </a:ext>
            </a:extLst>
          </p:cNvPr>
          <p:cNvSpPr txBox="1"/>
          <p:nvPr/>
        </p:nvSpPr>
        <p:spPr bwMode="black">
          <a:xfrm>
            <a:off x="7682411" y="4758704"/>
            <a:ext cx="1014831" cy="315637"/>
          </a:xfrm>
          <a:prstGeom prst="rect">
            <a:avLst/>
          </a:prstGeom>
          <a:noFill/>
          <a:ln w="19050">
            <a:solidFill>
              <a:srgbClr val="99C0C5"/>
            </a:solidFill>
          </a:ln>
        </p:spPr>
        <p:txBody>
          <a:bodyPr wrap="square" lIns="91418" tIns="45709" rIns="91418" bIns="45709" rtlCol="0" anchor="ctr">
            <a:noAutofit/>
          </a:bodyPr>
          <a:lstStyle>
            <a:defPPr>
              <a:defRPr lang="en-US"/>
            </a:defPPr>
            <a:lvl1pPr algn="ctr" defTabSz="914186">
              <a:defRPr sz="1400" b="1">
                <a:latin typeface="Arial Narrow" panose="020B0606020202030204" pitchFamily="34" charset="0"/>
                <a:cs typeface="Arial" panose="020B0604020202020204" pitchFamily="34" charset="0"/>
              </a:defRPr>
            </a:lvl1pPr>
          </a:lstStyle>
          <a:p>
            <a:r>
              <a:rPr lang="en-US" sz="1050" dirty="0"/>
              <a:t>Industry Average</a:t>
            </a:r>
          </a:p>
        </p:txBody>
      </p:sp>
      <p:sp>
        <p:nvSpPr>
          <p:cNvPr id="19" name="Rectangle 18">
            <a:extLst>
              <a:ext uri="{FF2B5EF4-FFF2-40B4-BE49-F238E27FC236}">
                <a16:creationId xmlns:a16="http://schemas.microsoft.com/office/drawing/2014/main" id="{726DE75E-A6E0-4251-8249-AA8A698B0B96}"/>
              </a:ext>
            </a:extLst>
          </p:cNvPr>
          <p:cNvSpPr/>
          <p:nvPr/>
        </p:nvSpPr>
        <p:spPr bwMode="auto">
          <a:xfrm>
            <a:off x="4675507" y="5120014"/>
            <a:ext cx="1122416" cy="550563"/>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99C0C5"/>
                </a:solidFill>
                <a:latin typeface="Arial Narrow" panose="020B0606020202030204" pitchFamily="34" charset="0"/>
              </a:rPr>
              <a:t>1.15</a:t>
            </a:r>
            <a:endParaRPr lang="en-US" sz="1100" b="1" i="1" dirty="0">
              <a:solidFill>
                <a:srgbClr val="99C0C5"/>
              </a:solidFill>
              <a:latin typeface="Arial Narrow" panose="020B0606020202030204" pitchFamily="34" charset="0"/>
            </a:endParaRPr>
          </a:p>
        </p:txBody>
      </p:sp>
      <p:sp>
        <p:nvSpPr>
          <p:cNvPr id="20" name="Rectangle 19">
            <a:extLst>
              <a:ext uri="{FF2B5EF4-FFF2-40B4-BE49-F238E27FC236}">
                <a16:creationId xmlns:a16="http://schemas.microsoft.com/office/drawing/2014/main" id="{DEB3E465-DE79-4EF8-880C-2CC9EE9C786E}"/>
              </a:ext>
            </a:extLst>
          </p:cNvPr>
          <p:cNvSpPr/>
          <p:nvPr/>
        </p:nvSpPr>
        <p:spPr bwMode="auto">
          <a:xfrm>
            <a:off x="6162659" y="5120014"/>
            <a:ext cx="1122416" cy="550563"/>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99C0C5"/>
                </a:solidFill>
                <a:latin typeface="Arial Narrow" panose="020B0606020202030204" pitchFamily="34" charset="0"/>
              </a:rPr>
              <a:t>1.20</a:t>
            </a:r>
            <a:endParaRPr lang="en-US" sz="1100" b="1" i="1" dirty="0">
              <a:solidFill>
                <a:srgbClr val="99C0C5"/>
              </a:solidFill>
              <a:latin typeface="Arial Narrow" panose="020B0606020202030204" pitchFamily="34" charset="0"/>
            </a:endParaRPr>
          </a:p>
        </p:txBody>
      </p:sp>
      <p:sp>
        <p:nvSpPr>
          <p:cNvPr id="21" name="Rectangle 20">
            <a:extLst>
              <a:ext uri="{FF2B5EF4-FFF2-40B4-BE49-F238E27FC236}">
                <a16:creationId xmlns:a16="http://schemas.microsoft.com/office/drawing/2014/main" id="{065C585B-D3BF-4BBF-AA91-A83D8D181919}"/>
              </a:ext>
            </a:extLst>
          </p:cNvPr>
          <p:cNvSpPr/>
          <p:nvPr/>
        </p:nvSpPr>
        <p:spPr bwMode="auto">
          <a:xfrm>
            <a:off x="7679428" y="5120014"/>
            <a:ext cx="1122416" cy="550563"/>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99C0C5"/>
                </a:solidFill>
                <a:latin typeface="Arial Narrow" panose="020B0606020202030204" pitchFamily="34" charset="0"/>
              </a:rPr>
              <a:t>2.90</a:t>
            </a:r>
            <a:endParaRPr lang="en-US" sz="1100" b="1" i="1" dirty="0">
              <a:solidFill>
                <a:srgbClr val="99C0C5"/>
              </a:solidFill>
              <a:latin typeface="Arial Narrow" panose="020B0606020202030204" pitchFamily="34" charset="0"/>
            </a:endParaRPr>
          </a:p>
        </p:txBody>
      </p:sp>
      <p:sp>
        <p:nvSpPr>
          <p:cNvPr id="22" name="TextBox 21">
            <a:extLst>
              <a:ext uri="{FF2B5EF4-FFF2-40B4-BE49-F238E27FC236}">
                <a16:creationId xmlns:a16="http://schemas.microsoft.com/office/drawing/2014/main" id="{1B3E49E8-FD3A-4F5B-80DF-129B3C00DF80}"/>
              </a:ext>
            </a:extLst>
          </p:cNvPr>
          <p:cNvSpPr txBox="1"/>
          <p:nvPr/>
        </p:nvSpPr>
        <p:spPr>
          <a:xfrm>
            <a:off x="4783092" y="5618667"/>
            <a:ext cx="3922776" cy="400087"/>
          </a:xfrm>
          <a:prstGeom prst="rect">
            <a:avLst/>
          </a:prstGeom>
          <a:noFill/>
        </p:spPr>
        <p:txBody>
          <a:bodyPr wrap="square" lIns="91418" tIns="45709" rIns="91418" bIns="45709" rtlCol="0">
            <a:spAutoFit/>
          </a:bodyPr>
          <a:lstStyle/>
          <a:p>
            <a:pPr algn="ctr">
              <a:spcBef>
                <a:spcPts val="400"/>
              </a:spcBef>
              <a:spcAft>
                <a:spcPts val="400"/>
              </a:spcAft>
              <a:buClr>
                <a:srgbClr val="00828A"/>
              </a:buClr>
              <a:buSzPct val="100000"/>
              <a:tabLst>
                <a:tab pos="1257300" algn="l"/>
                <a:tab pos="6286500" algn="l"/>
              </a:tabLst>
            </a:pPr>
            <a:r>
              <a:rPr lang="en-US" sz="1000" i="1" dirty="0">
                <a:latin typeface="Arial Narrow" panose="020B0606020202030204" pitchFamily="34" charset="0"/>
              </a:rPr>
              <a:t>We maintain our position as an industry leader in safety and continue to make progress toward our goal of zero workplace injuries</a:t>
            </a:r>
            <a:endParaRPr lang="en-US" sz="1000" b="1" i="1" dirty="0">
              <a:latin typeface="Arial Narrow" panose="020B0606020202030204" pitchFamily="34" charset="0"/>
            </a:endParaRPr>
          </a:p>
        </p:txBody>
      </p:sp>
    </p:spTree>
    <p:extLst>
      <p:ext uri="{BB962C8B-B14F-4D97-AF65-F5344CB8AC3E}">
        <p14:creationId xmlns:p14="http://schemas.microsoft.com/office/powerpoint/2010/main" val="591225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4B542-E78B-4A3B-9297-C1D735378630}"/>
              </a:ext>
            </a:extLst>
          </p:cNvPr>
          <p:cNvSpPr>
            <a:spLocks noGrp="1"/>
          </p:cNvSpPr>
          <p:nvPr>
            <p:ph type="title"/>
          </p:nvPr>
        </p:nvSpPr>
        <p:spPr>
          <a:xfrm>
            <a:off x="361239" y="569356"/>
            <a:ext cx="8065526" cy="516749"/>
          </a:xfrm>
        </p:spPr>
        <p:txBody>
          <a:bodyPr/>
          <a:lstStyle/>
          <a:p>
            <a:r>
              <a:rPr lang="en-US" dirty="0"/>
              <a:t>KEY FINANCIAL DATA – INCOME STATEMENT</a:t>
            </a:r>
          </a:p>
        </p:txBody>
      </p:sp>
      <p:sp>
        <p:nvSpPr>
          <p:cNvPr id="3" name="Text Box 3">
            <a:extLst>
              <a:ext uri="{FF2B5EF4-FFF2-40B4-BE49-F238E27FC236}">
                <a16:creationId xmlns:a16="http://schemas.microsoft.com/office/drawing/2014/main" id="{9D53DA01-00EC-444B-8D07-8B956004B38B}"/>
              </a:ext>
            </a:extLst>
          </p:cNvPr>
          <p:cNvSpPr txBox="1">
            <a:spLocks noChangeArrowheads="1"/>
          </p:cNvSpPr>
          <p:nvPr/>
        </p:nvSpPr>
        <p:spPr bwMode="auto">
          <a:xfrm>
            <a:off x="370008" y="1095016"/>
            <a:ext cx="31325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000" dirty="0">
                <a:solidFill>
                  <a:prstClr val="black"/>
                </a:solidFill>
                <a:latin typeface="Verdana" panose="020B0604030504040204" pitchFamily="34" charset="0"/>
                <a:ea typeface="Verdana" panose="020B0604030504040204" pitchFamily="34" charset="0"/>
              </a:rPr>
              <a:t>($ Thousands, except per share information) </a:t>
            </a:r>
          </a:p>
        </p:txBody>
      </p:sp>
      <p:sp>
        <p:nvSpPr>
          <p:cNvPr id="5" name="Text Box 5">
            <a:extLst>
              <a:ext uri="{FF2B5EF4-FFF2-40B4-BE49-F238E27FC236}">
                <a16:creationId xmlns:a16="http://schemas.microsoft.com/office/drawing/2014/main" id="{1189628F-ED40-4F05-97D5-7E0B8EBFCE27}"/>
              </a:ext>
            </a:extLst>
          </p:cNvPr>
          <p:cNvSpPr txBox="1">
            <a:spLocks noChangeArrowheads="1"/>
          </p:cNvSpPr>
          <p:nvPr/>
        </p:nvSpPr>
        <p:spPr bwMode="auto">
          <a:xfrm>
            <a:off x="3255682" y="1095014"/>
            <a:ext cx="10038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000" dirty="0">
                <a:solidFill>
                  <a:prstClr val="black"/>
                </a:solidFill>
                <a:latin typeface="Verdana" panose="020B0604030504040204" pitchFamily="34" charset="0"/>
                <a:ea typeface="Verdana" panose="020B0604030504040204" pitchFamily="34" charset="0"/>
              </a:rPr>
              <a:t>(Unaudited) </a:t>
            </a:r>
          </a:p>
        </p:txBody>
      </p:sp>
      <p:sp>
        <p:nvSpPr>
          <p:cNvPr id="6" name="Text Box 5">
            <a:extLst>
              <a:ext uri="{FF2B5EF4-FFF2-40B4-BE49-F238E27FC236}">
                <a16:creationId xmlns:a16="http://schemas.microsoft.com/office/drawing/2014/main" id="{03841A3D-CDFD-4CD0-A0EA-E049FB5549FA}"/>
              </a:ext>
            </a:extLst>
          </p:cNvPr>
          <p:cNvSpPr txBox="1">
            <a:spLocks noChangeArrowheads="1"/>
          </p:cNvSpPr>
          <p:nvPr/>
        </p:nvSpPr>
        <p:spPr bwMode="auto">
          <a:xfrm>
            <a:off x="685800" y="6155980"/>
            <a:ext cx="6646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173038" indent="-173038"/>
            <a:r>
              <a:rPr lang="en-US" altLang="en-US" sz="1000" dirty="0">
                <a:latin typeface="Verdana" panose="020B0604030504040204" pitchFamily="34" charset="0"/>
                <a:ea typeface="Verdana" panose="020B0604030504040204" pitchFamily="34" charset="0"/>
              </a:rPr>
              <a:t>*  Excluding impairment loss on goodwill, identifiable intangible assets, and other long-lived assets in Qtr. 2 2020</a:t>
            </a:r>
          </a:p>
        </p:txBody>
      </p:sp>
      <p:graphicFrame>
        <p:nvGraphicFramePr>
          <p:cNvPr id="2" name="Object 1">
            <a:extLst>
              <a:ext uri="{FF2B5EF4-FFF2-40B4-BE49-F238E27FC236}">
                <a16:creationId xmlns:a16="http://schemas.microsoft.com/office/drawing/2014/main" id="{46ECF88D-6D37-4059-A6DA-5817B19A122A}"/>
              </a:ext>
            </a:extLst>
          </p:cNvPr>
          <p:cNvGraphicFramePr>
            <a:graphicFrameLocks noChangeAspect="1"/>
          </p:cNvGraphicFramePr>
          <p:nvPr>
            <p:extLst>
              <p:ext uri="{D42A27DB-BD31-4B8C-83A1-F6EECF244321}">
                <p14:modId xmlns:p14="http://schemas.microsoft.com/office/powerpoint/2010/main" val="4156405280"/>
              </p:ext>
            </p:extLst>
          </p:nvPr>
        </p:nvGraphicFramePr>
        <p:xfrm>
          <a:off x="433388" y="1511300"/>
          <a:ext cx="8293100" cy="4135438"/>
        </p:xfrm>
        <a:graphic>
          <a:graphicData uri="http://schemas.openxmlformats.org/presentationml/2006/ole">
            <mc:AlternateContent xmlns:mc="http://schemas.openxmlformats.org/markup-compatibility/2006">
              <mc:Choice xmlns:v="urn:schemas-microsoft-com:vml" Requires="v">
                <p:oleObj spid="_x0000_s2115" name="Worksheet" r:id="rId3" imgW="10239515" imgH="5105400" progId="Excel.Sheet.12">
                  <p:link updateAutomatic="1"/>
                </p:oleObj>
              </mc:Choice>
              <mc:Fallback>
                <p:oleObj name="Worksheet" r:id="rId3" imgW="10239515" imgH="5105400" progId="Excel.Sheet.12">
                  <p:link updateAutomatic="1"/>
                  <p:pic>
                    <p:nvPicPr>
                      <p:cNvPr id="0" name=""/>
                      <p:cNvPicPr/>
                      <p:nvPr/>
                    </p:nvPicPr>
                    <p:blipFill>
                      <a:blip r:embed="rId4"/>
                      <a:stretch>
                        <a:fillRect/>
                      </a:stretch>
                    </p:blipFill>
                    <p:spPr>
                      <a:xfrm>
                        <a:off x="433388" y="1511300"/>
                        <a:ext cx="8293100" cy="4135438"/>
                      </a:xfrm>
                      <a:prstGeom prst="rect">
                        <a:avLst/>
                      </a:prstGeom>
                    </p:spPr>
                  </p:pic>
                </p:oleObj>
              </mc:Fallback>
            </mc:AlternateContent>
          </a:graphicData>
        </a:graphic>
      </p:graphicFrame>
    </p:spTree>
    <p:extLst>
      <p:ext uri="{BB962C8B-B14F-4D97-AF65-F5344CB8AC3E}">
        <p14:creationId xmlns:p14="http://schemas.microsoft.com/office/powerpoint/2010/main" val="306773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A0BC5-B775-425E-94A5-598737E71495}"/>
              </a:ext>
            </a:extLst>
          </p:cNvPr>
          <p:cNvSpPr>
            <a:spLocks noGrp="1"/>
          </p:cNvSpPr>
          <p:nvPr>
            <p:ph type="title"/>
          </p:nvPr>
        </p:nvSpPr>
        <p:spPr>
          <a:xfrm>
            <a:off x="361242" y="517595"/>
            <a:ext cx="8065526" cy="568507"/>
          </a:xfrm>
        </p:spPr>
        <p:txBody>
          <a:bodyPr/>
          <a:lstStyle/>
          <a:p>
            <a:r>
              <a:rPr lang="en-US" dirty="0"/>
              <a:t>KEY FINANCIAL DATA – BALANCE SHEET </a:t>
            </a:r>
          </a:p>
        </p:txBody>
      </p:sp>
      <p:graphicFrame>
        <p:nvGraphicFramePr>
          <p:cNvPr id="3" name="Object 2">
            <a:extLst>
              <a:ext uri="{FF2B5EF4-FFF2-40B4-BE49-F238E27FC236}">
                <a16:creationId xmlns:a16="http://schemas.microsoft.com/office/drawing/2014/main" id="{58FC7FCB-CE6E-410D-AFA3-6231577B5D1D}"/>
              </a:ext>
            </a:extLst>
          </p:cNvPr>
          <p:cNvGraphicFramePr>
            <a:graphicFrameLocks noChangeAspect="1"/>
          </p:cNvGraphicFramePr>
          <p:nvPr>
            <p:extLst>
              <p:ext uri="{D42A27DB-BD31-4B8C-83A1-F6EECF244321}">
                <p14:modId xmlns:p14="http://schemas.microsoft.com/office/powerpoint/2010/main" val="2041484870"/>
              </p:ext>
            </p:extLst>
          </p:nvPr>
        </p:nvGraphicFramePr>
        <p:xfrm>
          <a:off x="1145844" y="1544128"/>
          <a:ext cx="6834850" cy="3974532"/>
        </p:xfrm>
        <a:graphic>
          <a:graphicData uri="http://schemas.openxmlformats.org/presentationml/2006/ole">
            <mc:AlternateContent xmlns:mc="http://schemas.openxmlformats.org/markup-compatibility/2006">
              <mc:Choice xmlns:v="urn:schemas-microsoft-com:vml" Requires="v">
                <p:oleObj spid="_x0000_s3139" name="Worksheet" r:id="rId3" imgW="6686418" imgH="3886200" progId="Excel.Sheet.12">
                  <p:link updateAutomatic="1"/>
                </p:oleObj>
              </mc:Choice>
              <mc:Fallback>
                <p:oleObj name="Worksheet" r:id="rId3" imgW="6686418" imgH="3886200" progId="Excel.Sheet.12">
                  <p:link updateAutomatic="1"/>
                  <p:pic>
                    <p:nvPicPr>
                      <p:cNvPr id="2" name="Object 1">
                        <a:extLst>
                          <a:ext uri="{FF2B5EF4-FFF2-40B4-BE49-F238E27FC236}">
                            <a16:creationId xmlns:a16="http://schemas.microsoft.com/office/drawing/2014/main" id="{2D575B25-A500-4828-A8F1-896D3D4A61DC}"/>
                          </a:ext>
                        </a:extLst>
                      </p:cNvPr>
                      <p:cNvPicPr/>
                      <p:nvPr/>
                    </p:nvPicPr>
                    <p:blipFill>
                      <a:blip r:embed="rId4"/>
                      <a:stretch>
                        <a:fillRect/>
                      </a:stretch>
                    </p:blipFill>
                    <p:spPr>
                      <a:xfrm>
                        <a:off x="1145844" y="1544128"/>
                        <a:ext cx="6834850" cy="3974532"/>
                      </a:xfrm>
                      <a:prstGeom prst="rect">
                        <a:avLst/>
                      </a:prstGeom>
                    </p:spPr>
                  </p:pic>
                </p:oleObj>
              </mc:Fallback>
            </mc:AlternateContent>
          </a:graphicData>
        </a:graphic>
      </p:graphicFrame>
      <p:sp>
        <p:nvSpPr>
          <p:cNvPr id="7" name="Text Box 3">
            <a:extLst>
              <a:ext uri="{FF2B5EF4-FFF2-40B4-BE49-F238E27FC236}">
                <a16:creationId xmlns:a16="http://schemas.microsoft.com/office/drawing/2014/main" id="{9D43BB58-1BB9-433F-8F4B-5F84F06BF764}"/>
              </a:ext>
            </a:extLst>
          </p:cNvPr>
          <p:cNvSpPr txBox="1">
            <a:spLocks noChangeArrowheads="1"/>
          </p:cNvSpPr>
          <p:nvPr/>
        </p:nvSpPr>
        <p:spPr bwMode="auto">
          <a:xfrm>
            <a:off x="370008" y="1095016"/>
            <a:ext cx="11657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000" dirty="0">
                <a:solidFill>
                  <a:prstClr val="black"/>
                </a:solidFill>
                <a:latin typeface="Verdana" panose="020B0604030504040204" pitchFamily="34" charset="0"/>
                <a:ea typeface="Verdana" panose="020B0604030504040204" pitchFamily="34" charset="0"/>
              </a:rPr>
              <a:t>($ Thousands) </a:t>
            </a:r>
          </a:p>
        </p:txBody>
      </p:sp>
    </p:spTree>
    <p:extLst>
      <p:ext uri="{BB962C8B-B14F-4D97-AF65-F5344CB8AC3E}">
        <p14:creationId xmlns:p14="http://schemas.microsoft.com/office/powerpoint/2010/main" val="372129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E825C-B536-4339-B246-9159D55545B8}"/>
              </a:ext>
            </a:extLst>
          </p:cNvPr>
          <p:cNvSpPr>
            <a:spLocks noGrp="1"/>
          </p:cNvSpPr>
          <p:nvPr>
            <p:ph type="title"/>
          </p:nvPr>
        </p:nvSpPr>
        <p:spPr>
          <a:xfrm>
            <a:off x="369864" y="534843"/>
            <a:ext cx="8065526" cy="551255"/>
          </a:xfrm>
        </p:spPr>
        <p:txBody>
          <a:bodyPr>
            <a:normAutofit/>
          </a:bodyPr>
          <a:lstStyle/>
          <a:p>
            <a:r>
              <a:rPr lang="en-US" dirty="0"/>
              <a:t>BALANCED CAPITAL ALLOCATOR</a:t>
            </a:r>
          </a:p>
        </p:txBody>
      </p:sp>
      <p:graphicFrame>
        <p:nvGraphicFramePr>
          <p:cNvPr id="3" name="Chart 2">
            <a:extLst>
              <a:ext uri="{FF2B5EF4-FFF2-40B4-BE49-F238E27FC236}">
                <a16:creationId xmlns:a16="http://schemas.microsoft.com/office/drawing/2014/main" id="{98745D67-D3F3-418E-BF95-133EC14D3847}"/>
              </a:ext>
            </a:extLst>
          </p:cNvPr>
          <p:cNvGraphicFramePr>
            <a:graphicFrameLocks/>
          </p:cNvGraphicFramePr>
          <p:nvPr>
            <p:extLst>
              <p:ext uri="{D42A27DB-BD31-4B8C-83A1-F6EECF244321}">
                <p14:modId xmlns:p14="http://schemas.microsoft.com/office/powerpoint/2010/main" val="238075460"/>
              </p:ext>
            </p:extLst>
          </p:nvPr>
        </p:nvGraphicFramePr>
        <p:xfrm>
          <a:off x="624779" y="1824522"/>
          <a:ext cx="7921487" cy="339918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EAF9B14B-594A-4880-AAB1-AFAF29284C7E}"/>
              </a:ext>
            </a:extLst>
          </p:cNvPr>
          <p:cNvCxnSpPr/>
          <p:nvPr/>
        </p:nvCxnSpPr>
        <p:spPr bwMode="auto">
          <a:xfrm>
            <a:off x="7451175" y="1977585"/>
            <a:ext cx="0" cy="1119146"/>
          </a:xfrm>
          <a:prstGeom prst="straightConnector1">
            <a:avLst/>
          </a:prstGeom>
          <a:solidFill>
            <a:srgbClr val="FF9801"/>
          </a:solidFill>
          <a:ln w="12700" cap="flat" cmpd="sng" algn="ctr">
            <a:solidFill>
              <a:srgbClr val="7F7F7F"/>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6" name="Group 5">
            <a:extLst>
              <a:ext uri="{FF2B5EF4-FFF2-40B4-BE49-F238E27FC236}">
                <a16:creationId xmlns:a16="http://schemas.microsoft.com/office/drawing/2014/main" id="{AE548BE4-CE94-4570-8521-B37839149B9C}"/>
              </a:ext>
            </a:extLst>
          </p:cNvPr>
          <p:cNvGrpSpPr/>
          <p:nvPr/>
        </p:nvGrpSpPr>
        <p:grpSpPr>
          <a:xfrm>
            <a:off x="7193280" y="2418286"/>
            <a:ext cx="655320" cy="237744"/>
            <a:chOff x="7193280" y="2186812"/>
            <a:chExt cx="655320" cy="237744"/>
          </a:xfrm>
        </p:grpSpPr>
        <p:sp>
          <p:nvSpPr>
            <p:cNvPr id="7" name="Oval 6">
              <a:extLst>
                <a:ext uri="{FF2B5EF4-FFF2-40B4-BE49-F238E27FC236}">
                  <a16:creationId xmlns:a16="http://schemas.microsoft.com/office/drawing/2014/main" id="{C86AC770-02F1-4D3E-9E5C-44B44265B222}"/>
                </a:ext>
              </a:extLst>
            </p:cNvPr>
            <p:cNvSpPr/>
            <p:nvPr/>
          </p:nvSpPr>
          <p:spPr bwMode="auto">
            <a:xfrm>
              <a:off x="7250007" y="2186812"/>
              <a:ext cx="402336" cy="237744"/>
            </a:xfrm>
            <a:prstGeom prst="ellipse">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Helvetica" pitchFamily="34" charset="0"/>
              </a:endParaRPr>
            </a:p>
          </p:txBody>
        </p:sp>
        <p:sp>
          <p:nvSpPr>
            <p:cNvPr id="8" name="TextBox 7">
              <a:extLst>
                <a:ext uri="{FF2B5EF4-FFF2-40B4-BE49-F238E27FC236}">
                  <a16:creationId xmlns:a16="http://schemas.microsoft.com/office/drawing/2014/main" id="{8EFAB999-7E8E-4C98-B17E-74836998B7D0}"/>
                </a:ext>
              </a:extLst>
            </p:cNvPr>
            <p:cNvSpPr txBox="1"/>
            <p:nvPr/>
          </p:nvSpPr>
          <p:spPr>
            <a:xfrm>
              <a:off x="7193280" y="2190268"/>
              <a:ext cx="65532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~40%</a:t>
              </a:r>
            </a:p>
          </p:txBody>
        </p:sp>
      </p:grpSp>
      <p:cxnSp>
        <p:nvCxnSpPr>
          <p:cNvPr id="9" name="Straight Arrow Connector 8">
            <a:extLst>
              <a:ext uri="{FF2B5EF4-FFF2-40B4-BE49-F238E27FC236}">
                <a16:creationId xmlns:a16="http://schemas.microsoft.com/office/drawing/2014/main" id="{8B6792C0-CFF6-496A-BE6D-2CC2F3467A5B}"/>
              </a:ext>
            </a:extLst>
          </p:cNvPr>
          <p:cNvCxnSpPr/>
          <p:nvPr/>
        </p:nvCxnSpPr>
        <p:spPr bwMode="auto">
          <a:xfrm>
            <a:off x="7449586" y="3189828"/>
            <a:ext cx="0" cy="1686007"/>
          </a:xfrm>
          <a:prstGeom prst="straightConnector1">
            <a:avLst/>
          </a:prstGeom>
          <a:solidFill>
            <a:srgbClr val="FF9801"/>
          </a:solidFill>
          <a:ln w="12700" cap="flat" cmpd="sng" algn="ctr">
            <a:solidFill>
              <a:srgbClr val="00616E"/>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0" name="Group 9">
            <a:extLst>
              <a:ext uri="{FF2B5EF4-FFF2-40B4-BE49-F238E27FC236}">
                <a16:creationId xmlns:a16="http://schemas.microsoft.com/office/drawing/2014/main" id="{F654CCB4-646E-43D2-8A83-1B16B715D352}"/>
              </a:ext>
            </a:extLst>
          </p:cNvPr>
          <p:cNvGrpSpPr/>
          <p:nvPr/>
        </p:nvGrpSpPr>
        <p:grpSpPr>
          <a:xfrm>
            <a:off x="7193280" y="3915356"/>
            <a:ext cx="655320" cy="234950"/>
            <a:chOff x="7193280" y="3683882"/>
            <a:chExt cx="655320" cy="234950"/>
          </a:xfrm>
        </p:grpSpPr>
        <p:sp>
          <p:nvSpPr>
            <p:cNvPr id="11" name="Oval 10">
              <a:extLst>
                <a:ext uri="{FF2B5EF4-FFF2-40B4-BE49-F238E27FC236}">
                  <a16:creationId xmlns:a16="http://schemas.microsoft.com/office/drawing/2014/main" id="{7B7E2A19-1F4B-4712-B5A3-00EDFB661782}"/>
                </a:ext>
              </a:extLst>
            </p:cNvPr>
            <p:cNvSpPr/>
            <p:nvPr/>
          </p:nvSpPr>
          <p:spPr bwMode="auto">
            <a:xfrm>
              <a:off x="7248417" y="3683882"/>
              <a:ext cx="405517" cy="234950"/>
            </a:xfrm>
            <a:prstGeom prst="ellipse">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50" i="0" u="none" strike="noStrike" cap="none" normalizeH="0" baseline="0" dirty="0">
                <a:ln>
                  <a:noFill/>
                </a:ln>
                <a:solidFill>
                  <a:srgbClr val="00616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F634FFF-D2A2-4BEA-BE63-58EDFB74C13B}"/>
                </a:ext>
              </a:extLst>
            </p:cNvPr>
            <p:cNvSpPr txBox="1"/>
            <p:nvPr/>
          </p:nvSpPr>
          <p:spPr>
            <a:xfrm>
              <a:off x="7193280" y="3687600"/>
              <a:ext cx="655320" cy="230832"/>
            </a:xfrm>
            <a:prstGeom prst="rect">
              <a:avLst/>
            </a:prstGeom>
            <a:noFill/>
          </p:spPr>
          <p:txBody>
            <a:bodyPr wrap="square" rtlCol="0">
              <a:spAutoFit/>
            </a:bodyPr>
            <a:lstStyle/>
            <a:p>
              <a:r>
                <a:rPr lang="en-US" sz="900" dirty="0">
                  <a:solidFill>
                    <a:srgbClr val="00616E"/>
                  </a:solidFill>
                  <a:latin typeface="Arial" panose="020B0604020202020204" pitchFamily="34" charset="0"/>
                  <a:cs typeface="Arial" panose="020B0604020202020204" pitchFamily="34" charset="0"/>
                </a:rPr>
                <a:t>~60%</a:t>
              </a:r>
            </a:p>
          </p:txBody>
        </p:sp>
      </p:grpSp>
      <p:sp>
        <p:nvSpPr>
          <p:cNvPr id="13" name="TextBox 12">
            <a:extLst>
              <a:ext uri="{FF2B5EF4-FFF2-40B4-BE49-F238E27FC236}">
                <a16:creationId xmlns:a16="http://schemas.microsoft.com/office/drawing/2014/main" id="{72981EDD-4263-4C84-9D9D-7EF20F94009A}"/>
              </a:ext>
            </a:extLst>
          </p:cNvPr>
          <p:cNvSpPr txBox="1"/>
          <p:nvPr/>
        </p:nvSpPr>
        <p:spPr>
          <a:xfrm>
            <a:off x="624779" y="1516247"/>
            <a:ext cx="7921487" cy="276999"/>
          </a:xfrm>
          <a:prstGeom prst="rect">
            <a:avLst/>
          </a:prstGeom>
          <a:solidFill>
            <a:srgbClr val="00616E"/>
          </a:solidFill>
        </p:spPr>
        <p:txBody>
          <a:bodyPr wrap="square" rtlCol="0">
            <a:spAutoFit/>
          </a:bodyPr>
          <a:lstStyle/>
          <a:p>
            <a:pPr algn="l"/>
            <a:r>
              <a:rPr lang="en-US" sz="1200" dirty="0">
                <a:solidFill>
                  <a:schemeClr val="bg1"/>
                </a:solidFill>
                <a:latin typeface="Arial" panose="020B0604020202020204" pitchFamily="34" charset="0"/>
                <a:cs typeface="Arial" panose="020B0604020202020204" pitchFamily="34" charset="0"/>
              </a:rPr>
              <a:t>EMCOR Capital Allocation by Year </a:t>
            </a:r>
            <a:r>
              <a:rPr lang="en-US" sz="1200" b="0" i="1" dirty="0">
                <a:solidFill>
                  <a:schemeClr val="bg1"/>
                </a:solidFill>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2A7B4886-E1B6-4E5F-A918-8BDF35AA7B8D}"/>
              </a:ext>
            </a:extLst>
          </p:cNvPr>
          <p:cNvGrpSpPr/>
          <p:nvPr/>
        </p:nvGrpSpPr>
        <p:grpSpPr>
          <a:xfrm>
            <a:off x="2221247" y="5587764"/>
            <a:ext cx="2245675" cy="623248"/>
            <a:chOff x="1415488" y="5196840"/>
            <a:chExt cx="2245675" cy="623248"/>
          </a:xfrm>
        </p:grpSpPr>
        <p:sp>
          <p:nvSpPr>
            <p:cNvPr id="15" name="TextBox 14">
              <a:extLst>
                <a:ext uri="{FF2B5EF4-FFF2-40B4-BE49-F238E27FC236}">
                  <a16:creationId xmlns:a16="http://schemas.microsoft.com/office/drawing/2014/main" id="{8F1579B6-A0AA-4ED1-9E31-BF898D05544F}"/>
                </a:ext>
              </a:extLst>
            </p:cNvPr>
            <p:cNvSpPr txBox="1"/>
            <p:nvPr/>
          </p:nvSpPr>
          <p:spPr>
            <a:xfrm>
              <a:off x="1415488"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00616E"/>
                  </a:solidFill>
                  <a:latin typeface="Arial" panose="020B0604020202020204" pitchFamily="34" charset="0"/>
                  <a:cs typeface="Arial" panose="020B0604020202020204" pitchFamily="34" charset="0"/>
                </a:rPr>
                <a:t>Business Reinvestment</a:t>
              </a:r>
            </a:p>
          </p:txBody>
        </p:sp>
        <p:grpSp>
          <p:nvGrpSpPr>
            <p:cNvPr id="16" name="Group 15">
              <a:extLst>
                <a:ext uri="{FF2B5EF4-FFF2-40B4-BE49-F238E27FC236}">
                  <a16:creationId xmlns:a16="http://schemas.microsoft.com/office/drawing/2014/main" id="{D2E94172-1F6F-4F59-BE44-E668045DA7D1}"/>
                </a:ext>
              </a:extLst>
            </p:cNvPr>
            <p:cNvGrpSpPr/>
            <p:nvPr/>
          </p:nvGrpSpPr>
          <p:grpSpPr>
            <a:xfrm>
              <a:off x="1665320" y="5450756"/>
              <a:ext cx="1995843" cy="369332"/>
              <a:chOff x="1851660" y="5565301"/>
              <a:chExt cx="1995843" cy="369332"/>
            </a:xfrm>
          </p:grpSpPr>
          <p:grpSp>
            <p:nvGrpSpPr>
              <p:cNvPr id="17" name="Group 16">
                <a:extLst>
                  <a:ext uri="{FF2B5EF4-FFF2-40B4-BE49-F238E27FC236}">
                    <a16:creationId xmlns:a16="http://schemas.microsoft.com/office/drawing/2014/main" id="{B40CC01E-3539-4DDA-B452-C5FAE9DB3AC6}"/>
                  </a:ext>
                </a:extLst>
              </p:cNvPr>
              <p:cNvGrpSpPr/>
              <p:nvPr/>
            </p:nvGrpSpPr>
            <p:grpSpPr>
              <a:xfrm>
                <a:off x="1851660" y="5565301"/>
                <a:ext cx="930108" cy="369332"/>
                <a:chOff x="1851660" y="5565301"/>
                <a:chExt cx="930108" cy="369332"/>
              </a:xfrm>
            </p:grpSpPr>
            <p:sp>
              <p:nvSpPr>
                <p:cNvPr id="21" name="Rectangle 20">
                  <a:extLst>
                    <a:ext uri="{FF2B5EF4-FFF2-40B4-BE49-F238E27FC236}">
                      <a16:creationId xmlns:a16="http://schemas.microsoft.com/office/drawing/2014/main" id="{FBCC0E3B-69FC-4EDF-BFBB-5F768AA6DD58}"/>
                    </a:ext>
                  </a:extLst>
                </p:cNvPr>
                <p:cNvSpPr/>
                <p:nvPr/>
              </p:nvSpPr>
              <p:spPr bwMode="auto">
                <a:xfrm>
                  <a:off x="1851660" y="5612137"/>
                  <a:ext cx="137160" cy="137160"/>
                </a:xfrm>
                <a:prstGeom prst="rect">
                  <a:avLst/>
                </a:prstGeom>
                <a:solidFill>
                  <a:srgbClr val="00616E"/>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22" name="TextBox 21">
                  <a:extLst>
                    <a:ext uri="{FF2B5EF4-FFF2-40B4-BE49-F238E27FC236}">
                      <a16:creationId xmlns:a16="http://schemas.microsoft.com/office/drawing/2014/main" id="{E2253922-910C-458F-938A-F84A80C347EE}"/>
                    </a:ext>
                  </a:extLst>
                </p:cNvPr>
                <p:cNvSpPr txBox="1"/>
                <p:nvPr/>
              </p:nvSpPr>
              <p:spPr>
                <a:xfrm>
                  <a:off x="1988510" y="5565301"/>
                  <a:ext cx="793258" cy="3693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Acquisitions</a:t>
                  </a:r>
                </a:p>
              </p:txBody>
            </p:sp>
          </p:grpSp>
          <p:grpSp>
            <p:nvGrpSpPr>
              <p:cNvPr id="18" name="Group 17">
                <a:extLst>
                  <a:ext uri="{FF2B5EF4-FFF2-40B4-BE49-F238E27FC236}">
                    <a16:creationId xmlns:a16="http://schemas.microsoft.com/office/drawing/2014/main" id="{CC9605E3-BCFC-46DE-8ADB-283679B37026}"/>
                  </a:ext>
                </a:extLst>
              </p:cNvPr>
              <p:cNvGrpSpPr/>
              <p:nvPr/>
            </p:nvGrpSpPr>
            <p:grpSpPr>
              <a:xfrm>
                <a:off x="2917706" y="5565301"/>
                <a:ext cx="929797" cy="230832"/>
                <a:chOff x="3116992" y="5565301"/>
                <a:chExt cx="929797" cy="230832"/>
              </a:xfrm>
            </p:grpSpPr>
            <p:sp>
              <p:nvSpPr>
                <p:cNvPr id="19" name="Rectangle 18">
                  <a:extLst>
                    <a:ext uri="{FF2B5EF4-FFF2-40B4-BE49-F238E27FC236}">
                      <a16:creationId xmlns:a16="http://schemas.microsoft.com/office/drawing/2014/main" id="{2744B280-185B-4B41-8C7B-25FD26688AF5}"/>
                    </a:ext>
                  </a:extLst>
                </p:cNvPr>
                <p:cNvSpPr/>
                <p:nvPr/>
              </p:nvSpPr>
              <p:spPr bwMode="auto">
                <a:xfrm>
                  <a:off x="3116992" y="5612137"/>
                  <a:ext cx="137160" cy="137160"/>
                </a:xfrm>
                <a:prstGeom prst="rect">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20" name="TextBox 19">
                  <a:extLst>
                    <a:ext uri="{FF2B5EF4-FFF2-40B4-BE49-F238E27FC236}">
                      <a16:creationId xmlns:a16="http://schemas.microsoft.com/office/drawing/2014/main" id="{DE7D6990-5455-4D51-9C9C-34F4FA30314F}"/>
                    </a:ext>
                  </a:extLst>
                </p:cNvPr>
                <p:cNvSpPr txBox="1"/>
                <p:nvPr/>
              </p:nvSpPr>
              <p:spPr>
                <a:xfrm>
                  <a:off x="3254152" y="5565301"/>
                  <a:ext cx="792637"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Capex</a:t>
                  </a:r>
                </a:p>
              </p:txBody>
            </p:sp>
          </p:grpSp>
        </p:grpSp>
      </p:grpSp>
      <p:grpSp>
        <p:nvGrpSpPr>
          <p:cNvPr id="23" name="Group 22">
            <a:extLst>
              <a:ext uri="{FF2B5EF4-FFF2-40B4-BE49-F238E27FC236}">
                <a16:creationId xmlns:a16="http://schemas.microsoft.com/office/drawing/2014/main" id="{C0E34579-C6C9-4272-9C8D-746707E27FEB}"/>
              </a:ext>
            </a:extLst>
          </p:cNvPr>
          <p:cNvGrpSpPr/>
          <p:nvPr/>
        </p:nvGrpSpPr>
        <p:grpSpPr>
          <a:xfrm>
            <a:off x="5323718" y="5597541"/>
            <a:ext cx="2372238" cy="484748"/>
            <a:chOff x="4665171" y="5196840"/>
            <a:chExt cx="2372238" cy="484748"/>
          </a:xfrm>
        </p:grpSpPr>
        <p:sp>
          <p:nvSpPr>
            <p:cNvPr id="24" name="TextBox 23">
              <a:extLst>
                <a:ext uri="{FF2B5EF4-FFF2-40B4-BE49-F238E27FC236}">
                  <a16:creationId xmlns:a16="http://schemas.microsoft.com/office/drawing/2014/main" id="{F7968F97-81F6-41FE-8F8A-BA66B9C22C9B}"/>
                </a:ext>
              </a:extLst>
            </p:cNvPr>
            <p:cNvSpPr txBox="1"/>
            <p:nvPr/>
          </p:nvSpPr>
          <p:spPr>
            <a:xfrm>
              <a:off x="4665171"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FFFFFF">
                      <a:lumMod val="50000"/>
                    </a:srgbClr>
                  </a:solidFill>
                  <a:latin typeface="Arial" panose="020B0604020202020204" pitchFamily="34" charset="0"/>
                  <a:cs typeface="Arial" panose="020B0604020202020204" pitchFamily="34" charset="0"/>
                </a:rPr>
                <a:t>Shareholder Return</a:t>
              </a:r>
            </a:p>
          </p:txBody>
        </p:sp>
        <p:grpSp>
          <p:nvGrpSpPr>
            <p:cNvPr id="25" name="Group 24">
              <a:extLst>
                <a:ext uri="{FF2B5EF4-FFF2-40B4-BE49-F238E27FC236}">
                  <a16:creationId xmlns:a16="http://schemas.microsoft.com/office/drawing/2014/main" id="{A9B6783F-81DC-476A-B856-2883DB52CB23}"/>
                </a:ext>
              </a:extLst>
            </p:cNvPr>
            <p:cNvGrpSpPr/>
            <p:nvPr/>
          </p:nvGrpSpPr>
          <p:grpSpPr>
            <a:xfrm>
              <a:off x="4737755" y="5450756"/>
              <a:ext cx="2299654" cy="230832"/>
              <a:chOff x="4903511" y="5565301"/>
              <a:chExt cx="2299654" cy="230832"/>
            </a:xfrm>
          </p:grpSpPr>
          <p:grpSp>
            <p:nvGrpSpPr>
              <p:cNvPr id="26" name="Group 25">
                <a:extLst>
                  <a:ext uri="{FF2B5EF4-FFF2-40B4-BE49-F238E27FC236}">
                    <a16:creationId xmlns:a16="http://schemas.microsoft.com/office/drawing/2014/main" id="{CDC95E3D-3464-4D49-9BD0-4D79B8574621}"/>
                  </a:ext>
                </a:extLst>
              </p:cNvPr>
              <p:cNvGrpSpPr/>
              <p:nvPr/>
            </p:nvGrpSpPr>
            <p:grpSpPr>
              <a:xfrm>
                <a:off x="4903511" y="5565301"/>
                <a:ext cx="822766" cy="230832"/>
                <a:chOff x="5111909" y="5565301"/>
                <a:chExt cx="822766" cy="230832"/>
              </a:xfrm>
            </p:grpSpPr>
            <p:sp>
              <p:nvSpPr>
                <p:cNvPr id="30" name="Rectangle 29">
                  <a:extLst>
                    <a:ext uri="{FF2B5EF4-FFF2-40B4-BE49-F238E27FC236}">
                      <a16:creationId xmlns:a16="http://schemas.microsoft.com/office/drawing/2014/main" id="{016C4D34-58B7-41A4-91C0-7D7D5490A259}"/>
                    </a:ext>
                  </a:extLst>
                </p:cNvPr>
                <p:cNvSpPr/>
                <p:nvPr/>
              </p:nvSpPr>
              <p:spPr bwMode="auto">
                <a:xfrm>
                  <a:off x="5111909" y="5612137"/>
                  <a:ext cx="137160" cy="137160"/>
                </a:xfrm>
                <a:prstGeom prst="rect">
                  <a:avLst/>
                </a:prstGeom>
                <a:solidFill>
                  <a:srgbClr val="7F7F7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31" name="TextBox 30">
                  <a:extLst>
                    <a:ext uri="{FF2B5EF4-FFF2-40B4-BE49-F238E27FC236}">
                      <a16:creationId xmlns:a16="http://schemas.microsoft.com/office/drawing/2014/main" id="{F00C0BF9-272D-4CDE-A6A6-C2B1A56A228F}"/>
                    </a:ext>
                  </a:extLst>
                </p:cNvPr>
                <p:cNvSpPr txBox="1"/>
                <p:nvPr/>
              </p:nvSpPr>
              <p:spPr>
                <a:xfrm>
                  <a:off x="5249069" y="5565301"/>
                  <a:ext cx="685606"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Dividends</a:t>
                  </a:r>
                </a:p>
              </p:txBody>
            </p:sp>
          </p:grpSp>
          <p:grpSp>
            <p:nvGrpSpPr>
              <p:cNvPr id="27" name="Group 26">
                <a:extLst>
                  <a:ext uri="{FF2B5EF4-FFF2-40B4-BE49-F238E27FC236}">
                    <a16:creationId xmlns:a16="http://schemas.microsoft.com/office/drawing/2014/main" id="{A1EC9332-CF45-4E0F-B8AA-A4D8338F25DD}"/>
                  </a:ext>
                </a:extLst>
              </p:cNvPr>
              <p:cNvGrpSpPr/>
              <p:nvPr/>
            </p:nvGrpSpPr>
            <p:grpSpPr>
              <a:xfrm>
                <a:off x="5863437" y="5565301"/>
                <a:ext cx="1339728" cy="230832"/>
                <a:chOff x="6465177" y="5565301"/>
                <a:chExt cx="1339728" cy="230832"/>
              </a:xfrm>
            </p:grpSpPr>
            <p:sp>
              <p:nvSpPr>
                <p:cNvPr id="28" name="Rectangle 27">
                  <a:extLst>
                    <a:ext uri="{FF2B5EF4-FFF2-40B4-BE49-F238E27FC236}">
                      <a16:creationId xmlns:a16="http://schemas.microsoft.com/office/drawing/2014/main" id="{4984AA19-CA82-4F3B-A869-B431CDD9CFC4}"/>
                    </a:ext>
                  </a:extLst>
                </p:cNvPr>
                <p:cNvSpPr/>
                <p:nvPr/>
              </p:nvSpPr>
              <p:spPr bwMode="auto">
                <a:xfrm>
                  <a:off x="6465177" y="5612137"/>
                  <a:ext cx="137160" cy="137160"/>
                </a:xfrm>
                <a:prstGeom prst="rect">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29" name="TextBox 28">
                  <a:extLst>
                    <a:ext uri="{FF2B5EF4-FFF2-40B4-BE49-F238E27FC236}">
                      <a16:creationId xmlns:a16="http://schemas.microsoft.com/office/drawing/2014/main" id="{02571F83-A7CC-4404-9BA9-1D4F14462ADF}"/>
                    </a:ext>
                  </a:extLst>
                </p:cNvPr>
                <p:cNvSpPr txBox="1"/>
                <p:nvPr/>
              </p:nvSpPr>
              <p:spPr>
                <a:xfrm>
                  <a:off x="6602337" y="5565301"/>
                  <a:ext cx="1202568"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Share Repurchases </a:t>
                  </a:r>
                </a:p>
              </p:txBody>
            </p:sp>
          </p:grpSp>
        </p:grpSp>
      </p:grpSp>
      <p:sp>
        <p:nvSpPr>
          <p:cNvPr id="2" name="TextBox 1">
            <a:extLst>
              <a:ext uri="{FF2B5EF4-FFF2-40B4-BE49-F238E27FC236}">
                <a16:creationId xmlns:a16="http://schemas.microsoft.com/office/drawing/2014/main" id="{868D6942-2E4A-4C7B-97D6-D0F04F7CF32C}"/>
              </a:ext>
            </a:extLst>
          </p:cNvPr>
          <p:cNvSpPr txBox="1"/>
          <p:nvPr/>
        </p:nvSpPr>
        <p:spPr>
          <a:xfrm>
            <a:off x="836764" y="5218989"/>
            <a:ext cx="5945858" cy="276999"/>
          </a:xfrm>
          <a:prstGeom prst="rect">
            <a:avLst/>
          </a:prstGeom>
          <a:noFill/>
        </p:spPr>
        <p:txBody>
          <a:bodyPr wrap="none" rtlCol="0">
            <a:spAutoFit/>
          </a:bodyPr>
          <a:lstStyle/>
          <a:p>
            <a:pPr defTabSz="1371600">
              <a:tabLst>
                <a:tab pos="1371600" algn="l"/>
                <a:tab pos="2173288" algn="l"/>
                <a:tab pos="2976563" algn="l"/>
                <a:tab pos="3770313" algn="l"/>
                <a:tab pos="4572000" algn="l"/>
                <a:tab pos="5373688" algn="l"/>
              </a:tabLst>
            </a:pPr>
            <a:r>
              <a:rPr lang="en-US" sz="1200" i="1" dirty="0">
                <a:latin typeface="Arial" panose="020B0604020202020204" pitchFamily="34" charset="0"/>
                <a:cs typeface="Arial" panose="020B0604020202020204" pitchFamily="34" charset="0"/>
              </a:rPr>
              <a:t>    % of Revenue	3%	5%	3%	4%	4%	3%</a:t>
            </a:r>
          </a:p>
        </p:txBody>
      </p:sp>
      <p:sp>
        <p:nvSpPr>
          <p:cNvPr id="32" name="TextBox 31">
            <a:extLst>
              <a:ext uri="{FF2B5EF4-FFF2-40B4-BE49-F238E27FC236}">
                <a16:creationId xmlns:a16="http://schemas.microsoft.com/office/drawing/2014/main" id="{C1519E80-8C38-4ED5-B396-2E1F43410C57}"/>
              </a:ext>
            </a:extLst>
          </p:cNvPr>
          <p:cNvSpPr txBox="1"/>
          <p:nvPr/>
        </p:nvSpPr>
        <p:spPr>
          <a:xfrm>
            <a:off x="7526817" y="4915602"/>
            <a:ext cx="1002197"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2015 - 2020</a:t>
            </a:r>
          </a:p>
        </p:txBody>
      </p:sp>
      <p:sp>
        <p:nvSpPr>
          <p:cNvPr id="33" name="Rectangle 32">
            <a:extLst>
              <a:ext uri="{FF2B5EF4-FFF2-40B4-BE49-F238E27FC236}">
                <a16:creationId xmlns:a16="http://schemas.microsoft.com/office/drawing/2014/main" id="{6C56B09D-2972-4910-BBDF-D380A435AD9A}"/>
              </a:ext>
            </a:extLst>
          </p:cNvPr>
          <p:cNvSpPr/>
          <p:nvPr/>
        </p:nvSpPr>
        <p:spPr>
          <a:xfrm>
            <a:off x="974784" y="5218989"/>
            <a:ext cx="5667555" cy="276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3764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BC43B-9565-47E7-8477-129D1CF67B7D}"/>
              </a:ext>
            </a:extLst>
          </p:cNvPr>
          <p:cNvSpPr>
            <a:spLocks noGrp="1"/>
          </p:cNvSpPr>
          <p:nvPr>
            <p:ph idx="1"/>
          </p:nvPr>
        </p:nvSpPr>
        <p:spPr>
          <a:xfrm>
            <a:off x="464753" y="1377061"/>
            <a:ext cx="8429085" cy="4865706"/>
          </a:xfrm>
        </p:spPr>
        <p:txBody>
          <a:bodyPr>
            <a:noAutofit/>
          </a:bodyPr>
          <a:lstStyle/>
          <a:p>
            <a:pPr>
              <a:lnSpc>
                <a:spcPct val="100000"/>
              </a:lnSpc>
              <a:spcBef>
                <a:spcPts val="600"/>
              </a:spcBef>
              <a:spcAft>
                <a:spcPts val="1200"/>
              </a:spcAft>
            </a:pPr>
            <a:r>
              <a:rPr lang="en-US" dirty="0"/>
              <a:t>First priority – continued focus on employee health and safety</a:t>
            </a:r>
          </a:p>
          <a:p>
            <a:pPr>
              <a:lnSpc>
                <a:spcPct val="100000"/>
              </a:lnSpc>
              <a:spcBef>
                <a:spcPts val="600"/>
              </a:spcBef>
              <a:spcAft>
                <a:spcPts val="1200"/>
              </a:spcAft>
            </a:pPr>
            <a:r>
              <a:rPr lang="en-US" dirty="0"/>
              <a:t>Remain essential service – no new COVID restrictions that would impact operations</a:t>
            </a:r>
          </a:p>
          <a:p>
            <a:pPr>
              <a:lnSpc>
                <a:spcPct val="100000"/>
              </a:lnSpc>
              <a:spcBef>
                <a:spcPts val="600"/>
              </a:spcBef>
              <a:spcAft>
                <a:spcPts val="1200"/>
              </a:spcAft>
            </a:pPr>
            <a:r>
              <a:rPr lang="en-US" dirty="0"/>
              <a:t>Bidding / bookings activity remains strong for both fast-paced and technically complex projects</a:t>
            </a:r>
          </a:p>
          <a:p>
            <a:pPr>
              <a:lnSpc>
                <a:spcPct val="100000"/>
              </a:lnSpc>
              <a:spcBef>
                <a:spcPts val="600"/>
              </a:spcBef>
              <a:spcAft>
                <a:spcPts val="1200"/>
              </a:spcAft>
            </a:pPr>
            <a:r>
              <a:rPr lang="en-US" dirty="0"/>
              <a:t>Small project bookings are strong</a:t>
            </a:r>
          </a:p>
          <a:p>
            <a:pPr>
              <a:lnSpc>
                <a:spcPct val="100000"/>
              </a:lnSpc>
              <a:spcBef>
                <a:spcPts val="600"/>
              </a:spcBef>
              <a:spcAft>
                <a:spcPts val="1200"/>
              </a:spcAft>
            </a:pPr>
            <a:r>
              <a:rPr lang="en-US" dirty="0"/>
              <a:t>Oil &amp; gas market remains challenged but outlook strengthens as year progresses into 2022</a:t>
            </a:r>
          </a:p>
          <a:p>
            <a:pPr>
              <a:lnSpc>
                <a:spcPct val="100000"/>
              </a:lnSpc>
              <a:spcBef>
                <a:spcPts val="600"/>
              </a:spcBef>
              <a:spcAft>
                <a:spcPts val="1200"/>
              </a:spcAft>
            </a:pPr>
            <a:r>
              <a:rPr lang="en-US" dirty="0"/>
              <a:t>U.K. remains strong and stable</a:t>
            </a:r>
          </a:p>
          <a:p>
            <a:pPr>
              <a:lnSpc>
                <a:spcPct val="100000"/>
              </a:lnSpc>
              <a:spcBef>
                <a:spcPts val="600"/>
              </a:spcBef>
              <a:spcAft>
                <a:spcPts val="1200"/>
              </a:spcAft>
            </a:pPr>
            <a:r>
              <a:rPr lang="en-US" dirty="0"/>
              <a:t>Maintain the flexibility provided by our strong and liquid balance sheet</a:t>
            </a:r>
          </a:p>
        </p:txBody>
      </p:sp>
      <p:sp>
        <p:nvSpPr>
          <p:cNvPr id="5" name="Title 4">
            <a:extLst>
              <a:ext uri="{FF2B5EF4-FFF2-40B4-BE49-F238E27FC236}">
                <a16:creationId xmlns:a16="http://schemas.microsoft.com/office/drawing/2014/main" id="{47D7C334-19AA-437F-9DB8-8C0DD97CA729}"/>
              </a:ext>
            </a:extLst>
          </p:cNvPr>
          <p:cNvSpPr>
            <a:spLocks noGrp="1"/>
          </p:cNvSpPr>
          <p:nvPr>
            <p:ph type="title"/>
          </p:nvPr>
        </p:nvSpPr>
        <p:spPr>
          <a:xfrm>
            <a:off x="369864" y="615233"/>
            <a:ext cx="8065526" cy="470869"/>
          </a:xfrm>
        </p:spPr>
        <p:txBody>
          <a:bodyPr/>
          <a:lstStyle/>
          <a:p>
            <a:r>
              <a:rPr lang="en-US" dirty="0"/>
              <a:t>REMAINING 2021 OUTLOOK</a:t>
            </a:r>
          </a:p>
        </p:txBody>
      </p:sp>
    </p:spTree>
    <p:extLst>
      <p:ext uri="{BB962C8B-B14F-4D97-AF65-F5344CB8AC3E}">
        <p14:creationId xmlns:p14="http://schemas.microsoft.com/office/powerpoint/2010/main" val="2508986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E825C-B536-4339-B246-9159D55545B8}"/>
              </a:ext>
            </a:extLst>
          </p:cNvPr>
          <p:cNvSpPr>
            <a:spLocks noGrp="1"/>
          </p:cNvSpPr>
          <p:nvPr>
            <p:ph type="title"/>
          </p:nvPr>
        </p:nvSpPr>
        <p:spPr>
          <a:xfrm>
            <a:off x="369864" y="534843"/>
            <a:ext cx="8065526" cy="551255"/>
          </a:xfrm>
        </p:spPr>
        <p:txBody>
          <a:bodyPr>
            <a:normAutofit/>
          </a:bodyPr>
          <a:lstStyle/>
          <a:p>
            <a:r>
              <a:rPr lang="en-US" dirty="0"/>
              <a:t>GUIDANCE ASSUMPTIONS UPDATE</a:t>
            </a:r>
          </a:p>
        </p:txBody>
      </p:sp>
      <p:grpSp>
        <p:nvGrpSpPr>
          <p:cNvPr id="34" name="object 4">
            <a:extLst>
              <a:ext uri="{FF2B5EF4-FFF2-40B4-BE49-F238E27FC236}">
                <a16:creationId xmlns:a16="http://schemas.microsoft.com/office/drawing/2014/main" id="{AA79B8BF-097D-4A8D-A805-C812E703D682}"/>
              </a:ext>
            </a:extLst>
          </p:cNvPr>
          <p:cNvGrpSpPr/>
          <p:nvPr/>
        </p:nvGrpSpPr>
        <p:grpSpPr>
          <a:xfrm>
            <a:off x="6712792" y="5759117"/>
            <a:ext cx="2362200" cy="1020444"/>
            <a:chOff x="7239000" y="6288023"/>
            <a:chExt cx="2362200" cy="1020444"/>
          </a:xfrm>
        </p:grpSpPr>
        <p:pic>
          <p:nvPicPr>
            <p:cNvPr id="35" name="object 5">
              <a:extLst>
                <a:ext uri="{FF2B5EF4-FFF2-40B4-BE49-F238E27FC236}">
                  <a16:creationId xmlns:a16="http://schemas.microsoft.com/office/drawing/2014/main" id="{E53F02A5-CFFD-4EAA-9D7F-66C95FB332C8}"/>
                </a:ext>
              </a:extLst>
            </p:cNvPr>
            <p:cNvPicPr/>
            <p:nvPr/>
          </p:nvPicPr>
          <p:blipFill>
            <a:blip r:embed="rId3" cstate="print"/>
            <a:stretch>
              <a:fillRect/>
            </a:stretch>
          </p:blipFill>
          <p:spPr>
            <a:xfrm>
              <a:off x="7813465" y="6732814"/>
              <a:ext cx="1563228" cy="366071"/>
            </a:xfrm>
            <a:prstGeom prst="rect">
              <a:avLst/>
            </a:prstGeom>
          </p:spPr>
        </p:pic>
        <p:sp>
          <p:nvSpPr>
            <p:cNvPr id="36" name="object 6">
              <a:extLst>
                <a:ext uri="{FF2B5EF4-FFF2-40B4-BE49-F238E27FC236}">
                  <a16:creationId xmlns:a16="http://schemas.microsoft.com/office/drawing/2014/main" id="{8D0A8CA2-0D25-4CCC-8B54-E7673FD90A5C}"/>
                </a:ext>
              </a:extLst>
            </p:cNvPr>
            <p:cNvSpPr/>
            <p:nvPr/>
          </p:nvSpPr>
          <p:spPr>
            <a:xfrm>
              <a:off x="7239000" y="6288023"/>
              <a:ext cx="2362200" cy="1020444"/>
            </a:xfrm>
            <a:custGeom>
              <a:avLst/>
              <a:gdLst/>
              <a:ahLst/>
              <a:cxnLst/>
              <a:rect l="l" t="t" r="r" b="b"/>
              <a:pathLst>
                <a:path w="2362200" h="1020445">
                  <a:moveTo>
                    <a:pt x="2362200" y="1020318"/>
                  </a:moveTo>
                  <a:lnTo>
                    <a:pt x="2362200" y="0"/>
                  </a:lnTo>
                  <a:lnTo>
                    <a:pt x="0" y="0"/>
                  </a:lnTo>
                  <a:lnTo>
                    <a:pt x="0" y="1020318"/>
                  </a:lnTo>
                  <a:lnTo>
                    <a:pt x="2362200" y="102031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37" name="object 8">
            <a:extLst>
              <a:ext uri="{FF2B5EF4-FFF2-40B4-BE49-F238E27FC236}">
                <a16:creationId xmlns:a16="http://schemas.microsoft.com/office/drawing/2014/main" id="{65E830ED-E0F6-4AF7-9610-5A9BA6278FD9}"/>
              </a:ext>
            </a:extLst>
          </p:cNvPr>
          <p:cNvSpPr txBox="1"/>
          <p:nvPr/>
        </p:nvSpPr>
        <p:spPr>
          <a:xfrm>
            <a:off x="109728" y="1212744"/>
            <a:ext cx="8922784" cy="258404"/>
          </a:xfrm>
          <a:prstGeom prst="rect">
            <a:avLst/>
          </a:prstGeom>
        </p:spPr>
        <p:txBody>
          <a:bodyPr vert="horz" wrap="square" lIns="0" tIns="12065" rIns="0" bIns="0" rtlCol="0">
            <a:spAutoFit/>
          </a:bodyPr>
          <a:lstStyle/>
          <a:p>
            <a:pPr marL="12700" algn="ctr">
              <a:spcBef>
                <a:spcPts val="95"/>
              </a:spcBef>
            </a:pPr>
            <a:r>
              <a:rPr lang="en-US" sz="1600" i="1" spc="-5" dirty="0">
                <a:solidFill>
                  <a:prstClr val="black"/>
                </a:solidFill>
                <a:latin typeface="Verdana" panose="020B0604030504040204" pitchFamily="34" charset="0"/>
                <a:ea typeface="Verdana" panose="020B0604030504040204" pitchFamily="34" charset="0"/>
                <a:cs typeface="Arial"/>
              </a:rPr>
              <a:t>Multiple assumptions are trending better than expected - supporting guidance raise</a:t>
            </a:r>
            <a:endParaRPr sz="1600" dirty="0">
              <a:solidFill>
                <a:prstClr val="black"/>
              </a:solidFill>
              <a:latin typeface="Verdana" panose="020B0604030504040204" pitchFamily="34" charset="0"/>
              <a:ea typeface="Verdana" panose="020B0604030504040204" pitchFamily="34" charset="0"/>
              <a:cs typeface="Arial"/>
            </a:endParaRPr>
          </a:p>
        </p:txBody>
      </p:sp>
      <p:sp>
        <p:nvSpPr>
          <p:cNvPr id="38" name="object 9">
            <a:extLst>
              <a:ext uri="{FF2B5EF4-FFF2-40B4-BE49-F238E27FC236}">
                <a16:creationId xmlns:a16="http://schemas.microsoft.com/office/drawing/2014/main" id="{4B0D4ABD-4157-4D28-96CB-E05576B83A00}"/>
              </a:ext>
            </a:extLst>
          </p:cNvPr>
          <p:cNvSpPr txBox="1"/>
          <p:nvPr/>
        </p:nvSpPr>
        <p:spPr>
          <a:xfrm>
            <a:off x="246328" y="4065039"/>
            <a:ext cx="3732849" cy="227626"/>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400" spc="-5" dirty="0">
                <a:solidFill>
                  <a:prstClr val="black"/>
                </a:solidFill>
                <a:latin typeface="Verdana" panose="020B0604030504040204" pitchFamily="34" charset="0"/>
                <a:ea typeface="Verdana" panose="020B0604030504040204" pitchFamily="34" charset="0"/>
                <a:cs typeface="Arial"/>
              </a:rPr>
              <a:t>Challenging refinery environment</a:t>
            </a:r>
            <a:endParaRPr sz="1400" dirty="0">
              <a:solidFill>
                <a:prstClr val="black"/>
              </a:solidFill>
              <a:latin typeface="Verdana" panose="020B0604030504040204" pitchFamily="34" charset="0"/>
              <a:ea typeface="Verdana" panose="020B0604030504040204" pitchFamily="34" charset="0"/>
              <a:cs typeface="Arial"/>
            </a:endParaRPr>
          </a:p>
        </p:txBody>
      </p:sp>
      <p:sp>
        <p:nvSpPr>
          <p:cNvPr id="39" name="object 10">
            <a:extLst>
              <a:ext uri="{FF2B5EF4-FFF2-40B4-BE49-F238E27FC236}">
                <a16:creationId xmlns:a16="http://schemas.microsoft.com/office/drawing/2014/main" id="{B0F1DE90-BFB3-48D3-A610-C9B470DA7AB9}"/>
              </a:ext>
            </a:extLst>
          </p:cNvPr>
          <p:cNvSpPr txBox="1"/>
          <p:nvPr/>
        </p:nvSpPr>
        <p:spPr>
          <a:xfrm>
            <a:off x="247279" y="3266525"/>
            <a:ext cx="4122301" cy="671338"/>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400" spc="-5" dirty="0">
                <a:solidFill>
                  <a:prstClr val="black"/>
                </a:solidFill>
                <a:latin typeface="Verdana" panose="020B0604030504040204" pitchFamily="34" charset="0"/>
                <a:ea typeface="Verdana" panose="020B0604030504040204" pitchFamily="34" charset="0"/>
                <a:cs typeface="Arial"/>
              </a:rPr>
              <a:t>Market for IAQ, energy efficiency, and small project work would be strong</a:t>
            </a:r>
          </a:p>
          <a:p>
            <a:pPr marL="469265" lvl="1">
              <a:spcBef>
                <a:spcPts val="95"/>
              </a:spcBef>
              <a:buClr>
                <a:srgbClr val="007B85"/>
              </a:buClr>
              <a:tabLst>
                <a:tab pos="354965" algn="l"/>
                <a:tab pos="356235" algn="l"/>
              </a:tabLst>
            </a:pPr>
            <a:endParaRPr sz="1400" dirty="0">
              <a:solidFill>
                <a:prstClr val="black"/>
              </a:solidFill>
              <a:latin typeface="Verdana" panose="020B0604030504040204" pitchFamily="34" charset="0"/>
              <a:ea typeface="Verdana" panose="020B0604030504040204" pitchFamily="34" charset="0"/>
              <a:cs typeface="Arial"/>
            </a:endParaRPr>
          </a:p>
        </p:txBody>
      </p:sp>
      <p:sp>
        <p:nvSpPr>
          <p:cNvPr id="40" name="object 11">
            <a:extLst>
              <a:ext uri="{FF2B5EF4-FFF2-40B4-BE49-F238E27FC236}">
                <a16:creationId xmlns:a16="http://schemas.microsoft.com/office/drawing/2014/main" id="{D82EA283-01BC-47A2-8002-39B7044BDD57}"/>
              </a:ext>
            </a:extLst>
          </p:cNvPr>
          <p:cNvSpPr txBox="1"/>
          <p:nvPr/>
        </p:nvSpPr>
        <p:spPr>
          <a:xfrm>
            <a:off x="245852" y="6182598"/>
            <a:ext cx="3790194" cy="443070"/>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400" spc="-10" dirty="0">
                <a:solidFill>
                  <a:prstClr val="black"/>
                </a:solidFill>
                <a:latin typeface="Verdana" panose="020B0604030504040204" pitchFamily="34" charset="0"/>
                <a:ea typeface="Verdana" panose="020B0604030504040204" pitchFamily="34" charset="0"/>
                <a:cs typeface="Arial"/>
              </a:rPr>
              <a:t>Stable to moderate price increases for materials </a:t>
            </a:r>
            <a:endParaRPr sz="1400" dirty="0">
              <a:solidFill>
                <a:prstClr val="black"/>
              </a:solidFill>
              <a:latin typeface="Verdana" panose="020B0604030504040204" pitchFamily="34" charset="0"/>
              <a:ea typeface="Verdana" panose="020B0604030504040204" pitchFamily="34" charset="0"/>
              <a:cs typeface="Arial"/>
            </a:endParaRPr>
          </a:p>
        </p:txBody>
      </p:sp>
      <p:sp>
        <p:nvSpPr>
          <p:cNvPr id="41" name="TextBox 40">
            <a:extLst>
              <a:ext uri="{FF2B5EF4-FFF2-40B4-BE49-F238E27FC236}">
                <a16:creationId xmlns:a16="http://schemas.microsoft.com/office/drawing/2014/main" id="{7EB472B7-1189-48FB-935D-324AADC07A93}"/>
              </a:ext>
            </a:extLst>
          </p:cNvPr>
          <p:cNvSpPr txBox="1"/>
          <p:nvPr/>
        </p:nvSpPr>
        <p:spPr>
          <a:xfrm>
            <a:off x="580210" y="1529914"/>
            <a:ext cx="3428675"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Original 2021 Assumptions</a:t>
            </a:r>
          </a:p>
        </p:txBody>
      </p:sp>
      <p:sp>
        <p:nvSpPr>
          <p:cNvPr id="42" name="TextBox 41">
            <a:extLst>
              <a:ext uri="{FF2B5EF4-FFF2-40B4-BE49-F238E27FC236}">
                <a16:creationId xmlns:a16="http://schemas.microsoft.com/office/drawing/2014/main" id="{E3E96FFA-92F5-4DAA-B512-75FA8A5CD621}"/>
              </a:ext>
            </a:extLst>
          </p:cNvPr>
          <p:cNvSpPr txBox="1"/>
          <p:nvPr/>
        </p:nvSpPr>
        <p:spPr>
          <a:xfrm>
            <a:off x="5876087" y="1529534"/>
            <a:ext cx="2339975"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Mid-Year Update</a:t>
            </a:r>
          </a:p>
        </p:txBody>
      </p:sp>
      <p:sp>
        <p:nvSpPr>
          <p:cNvPr id="43" name="TextBox 42">
            <a:extLst>
              <a:ext uri="{FF2B5EF4-FFF2-40B4-BE49-F238E27FC236}">
                <a16:creationId xmlns:a16="http://schemas.microsoft.com/office/drawing/2014/main" id="{41C09F72-1E25-4D5B-9461-6E3774DCCE7C}"/>
              </a:ext>
            </a:extLst>
          </p:cNvPr>
          <p:cNvSpPr txBox="1"/>
          <p:nvPr/>
        </p:nvSpPr>
        <p:spPr>
          <a:xfrm>
            <a:off x="5063135" y="1959665"/>
            <a:ext cx="2319484" cy="307777"/>
          </a:xfrm>
          <a:prstGeom prst="rect">
            <a:avLst/>
          </a:prstGeom>
          <a:noFill/>
        </p:spPr>
        <p:txBody>
          <a:bodyPr wrap="square" lIns="91440" tIns="45720" rIns="91440" bIns="45720" rtlCol="0" anchor="t">
            <a:spAutoFit/>
          </a:bodyPr>
          <a:lstStyle/>
          <a:p>
            <a:pPr marL="227013" indent="-2270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Up mid-single digits</a:t>
            </a:r>
          </a:p>
        </p:txBody>
      </p:sp>
      <p:cxnSp>
        <p:nvCxnSpPr>
          <p:cNvPr id="44" name="Straight Connector 43">
            <a:extLst>
              <a:ext uri="{FF2B5EF4-FFF2-40B4-BE49-F238E27FC236}">
                <a16:creationId xmlns:a16="http://schemas.microsoft.com/office/drawing/2014/main" id="{1E134187-B4FA-422D-93B1-59E32DBD7333}"/>
              </a:ext>
            </a:extLst>
          </p:cNvPr>
          <p:cNvCxnSpPr>
            <a:cxnSpLocks/>
          </p:cNvCxnSpPr>
          <p:nvPr/>
        </p:nvCxnSpPr>
        <p:spPr>
          <a:xfrm>
            <a:off x="132028" y="2387231"/>
            <a:ext cx="8805193" cy="0"/>
          </a:xfrm>
          <a:prstGeom prst="line">
            <a:avLst/>
          </a:prstGeom>
          <a:noFill/>
          <a:ln w="9525" cap="flat" cmpd="sng" algn="ctr">
            <a:solidFill>
              <a:sysClr val="windowText" lastClr="000000"/>
            </a:solidFill>
            <a:prstDash val="solid"/>
          </a:ln>
          <a:effectLst/>
        </p:spPr>
      </p:cxnSp>
      <p:sp>
        <p:nvSpPr>
          <p:cNvPr id="45" name="TextBox 44">
            <a:extLst>
              <a:ext uri="{FF2B5EF4-FFF2-40B4-BE49-F238E27FC236}">
                <a16:creationId xmlns:a16="http://schemas.microsoft.com/office/drawing/2014/main" id="{B8710A49-924B-4787-8688-7B78053034F5}"/>
              </a:ext>
            </a:extLst>
          </p:cNvPr>
          <p:cNvSpPr txBox="1"/>
          <p:nvPr/>
        </p:nvSpPr>
        <p:spPr>
          <a:xfrm>
            <a:off x="5056072" y="3216271"/>
            <a:ext cx="3790814" cy="307777"/>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Market even stronger than expected</a:t>
            </a:r>
          </a:p>
        </p:txBody>
      </p:sp>
      <p:pic>
        <p:nvPicPr>
          <p:cNvPr id="46" name="Graphic 45" descr="Arrow Up with solid fill">
            <a:extLst>
              <a:ext uri="{FF2B5EF4-FFF2-40B4-BE49-F238E27FC236}">
                <a16:creationId xmlns:a16="http://schemas.microsoft.com/office/drawing/2014/main" id="{AB9A783D-A353-4549-B6F4-528D046F0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9468" y="1799545"/>
            <a:ext cx="511486" cy="511486"/>
          </a:xfrm>
          <a:prstGeom prst="rect">
            <a:avLst/>
          </a:prstGeom>
        </p:spPr>
      </p:pic>
      <p:pic>
        <p:nvPicPr>
          <p:cNvPr id="47" name="Graphic 46" descr="Arrow Up with solid fill">
            <a:extLst>
              <a:ext uri="{FF2B5EF4-FFF2-40B4-BE49-F238E27FC236}">
                <a16:creationId xmlns:a16="http://schemas.microsoft.com/office/drawing/2014/main" id="{790AA418-DBB1-4BD3-82E7-5F623FC26B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9757" y="3221127"/>
            <a:ext cx="511486" cy="511486"/>
          </a:xfrm>
          <a:prstGeom prst="rect">
            <a:avLst/>
          </a:prstGeom>
        </p:spPr>
      </p:pic>
      <p:sp>
        <p:nvSpPr>
          <p:cNvPr id="48" name="TextBox 47">
            <a:extLst>
              <a:ext uri="{FF2B5EF4-FFF2-40B4-BE49-F238E27FC236}">
                <a16:creationId xmlns:a16="http://schemas.microsoft.com/office/drawing/2014/main" id="{14525F60-8506-437F-BB77-0039B033915D}"/>
              </a:ext>
            </a:extLst>
          </p:cNvPr>
          <p:cNvSpPr txBox="1"/>
          <p:nvPr/>
        </p:nvSpPr>
        <p:spPr>
          <a:xfrm>
            <a:off x="5056072" y="4024998"/>
            <a:ext cx="3648456" cy="307777"/>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Fundamentals improving into 2022</a:t>
            </a:r>
          </a:p>
        </p:txBody>
      </p:sp>
      <p:sp>
        <p:nvSpPr>
          <p:cNvPr id="49" name="TextBox 48">
            <a:extLst>
              <a:ext uri="{FF2B5EF4-FFF2-40B4-BE49-F238E27FC236}">
                <a16:creationId xmlns:a16="http://schemas.microsoft.com/office/drawing/2014/main" id="{9439BF1C-971C-4E09-B5A6-04DAC0C0E95C}"/>
              </a:ext>
            </a:extLst>
          </p:cNvPr>
          <p:cNvSpPr txBox="1"/>
          <p:nvPr/>
        </p:nvSpPr>
        <p:spPr>
          <a:xfrm>
            <a:off x="5054033" y="6149381"/>
            <a:ext cx="4107219" cy="523220"/>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Material prices have increased</a:t>
            </a:r>
          </a:p>
          <a:p>
            <a:pPr marL="227013" indent="-2143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Challenging supply-chain environment</a:t>
            </a:r>
          </a:p>
        </p:txBody>
      </p:sp>
      <p:sp>
        <p:nvSpPr>
          <p:cNvPr id="50" name="object 11">
            <a:extLst>
              <a:ext uri="{FF2B5EF4-FFF2-40B4-BE49-F238E27FC236}">
                <a16:creationId xmlns:a16="http://schemas.microsoft.com/office/drawing/2014/main" id="{F8EB1FAD-C98E-4736-A02C-2D0F76E4BB87}"/>
              </a:ext>
            </a:extLst>
          </p:cNvPr>
          <p:cNvSpPr txBox="1"/>
          <p:nvPr/>
        </p:nvSpPr>
        <p:spPr>
          <a:xfrm>
            <a:off x="246328" y="5626078"/>
            <a:ext cx="3543259" cy="227626"/>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400" spc="-10" dirty="0">
                <a:solidFill>
                  <a:prstClr val="black"/>
                </a:solidFill>
                <a:latin typeface="Verdana" panose="020B0604030504040204" pitchFamily="34" charset="0"/>
                <a:ea typeface="Verdana" panose="020B0604030504040204" pitchFamily="34" charset="0"/>
                <a:cs typeface="Arial"/>
              </a:rPr>
              <a:t>Labor market would be challenging</a:t>
            </a:r>
            <a:endParaRPr sz="1400" dirty="0">
              <a:solidFill>
                <a:prstClr val="black"/>
              </a:solidFill>
              <a:latin typeface="Verdana" panose="020B0604030504040204" pitchFamily="34" charset="0"/>
              <a:ea typeface="Verdana" panose="020B0604030504040204" pitchFamily="34" charset="0"/>
              <a:cs typeface="Arial"/>
            </a:endParaRPr>
          </a:p>
        </p:txBody>
      </p:sp>
      <p:sp>
        <p:nvSpPr>
          <p:cNvPr id="51" name="TextBox 50">
            <a:extLst>
              <a:ext uri="{FF2B5EF4-FFF2-40B4-BE49-F238E27FC236}">
                <a16:creationId xmlns:a16="http://schemas.microsoft.com/office/drawing/2014/main" id="{2A542513-E14A-438F-BC6F-F5D1964AC6E2}"/>
              </a:ext>
            </a:extLst>
          </p:cNvPr>
          <p:cNvSpPr txBox="1"/>
          <p:nvPr/>
        </p:nvSpPr>
        <p:spPr>
          <a:xfrm>
            <a:off x="5054509" y="5473428"/>
            <a:ext cx="3573819" cy="523220"/>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Continue to manage challenging labor market</a:t>
            </a:r>
          </a:p>
        </p:txBody>
      </p:sp>
      <p:pic>
        <p:nvPicPr>
          <p:cNvPr id="52" name="Graphic 51" descr="Arrow Down with solid fill">
            <a:extLst>
              <a:ext uri="{FF2B5EF4-FFF2-40B4-BE49-F238E27FC236}">
                <a16:creationId xmlns:a16="http://schemas.microsoft.com/office/drawing/2014/main" id="{4665EC6A-B45C-43C6-9687-1FA046D37D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380678" y="5506712"/>
            <a:ext cx="512064" cy="512064"/>
          </a:xfrm>
          <a:prstGeom prst="rect">
            <a:avLst/>
          </a:prstGeom>
        </p:spPr>
      </p:pic>
      <p:sp>
        <p:nvSpPr>
          <p:cNvPr id="53" name="Rectangle 52">
            <a:extLst>
              <a:ext uri="{FF2B5EF4-FFF2-40B4-BE49-F238E27FC236}">
                <a16:creationId xmlns:a16="http://schemas.microsoft.com/office/drawing/2014/main" id="{33272EB2-2E74-444F-9D93-C488B51CDBF5}"/>
              </a:ext>
            </a:extLst>
          </p:cNvPr>
          <p:cNvSpPr/>
          <p:nvPr/>
        </p:nvSpPr>
        <p:spPr>
          <a:xfrm>
            <a:off x="127456" y="1930446"/>
            <a:ext cx="4114602" cy="307777"/>
          </a:xfrm>
          <a:prstGeom prst="rect">
            <a:avLst/>
          </a:prstGeom>
        </p:spPr>
        <p:txBody>
          <a:bodyPr wrap="square">
            <a:spAutoFit/>
          </a:bodyPr>
          <a:lstStyle/>
          <a:p>
            <a:pPr marL="227013" indent="-227013">
              <a:spcBef>
                <a:spcPts val="95"/>
              </a:spcBef>
              <a:buClr>
                <a:srgbClr val="007B85"/>
              </a:buClr>
              <a:buFont typeface="Wingdings"/>
              <a:buChar char=""/>
              <a:tabLst>
                <a:tab pos="227013" algn="l"/>
              </a:tabLst>
            </a:pPr>
            <a:r>
              <a:rPr lang="en-US" sz="1400" spc="-5" dirty="0">
                <a:solidFill>
                  <a:prstClr val="black"/>
                </a:solidFill>
                <a:latin typeface="Verdana" panose="020B0604030504040204" pitchFamily="34" charset="0"/>
                <a:ea typeface="Verdana" panose="020B0604030504040204" pitchFamily="34" charset="0"/>
                <a:cs typeface="Arial"/>
              </a:rPr>
              <a:t>Non-res. market flat to modestly down</a:t>
            </a:r>
          </a:p>
        </p:txBody>
      </p:sp>
      <p:pic>
        <p:nvPicPr>
          <p:cNvPr id="54" name="Graphic 53" descr="Arrow Down with solid fill">
            <a:extLst>
              <a:ext uri="{FF2B5EF4-FFF2-40B4-BE49-F238E27FC236}">
                <a16:creationId xmlns:a16="http://schemas.microsoft.com/office/drawing/2014/main" id="{BCC057E5-219F-46FD-95E0-67F36281F4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80678" y="6154753"/>
            <a:ext cx="512064" cy="512064"/>
          </a:xfrm>
          <a:prstGeom prst="rect">
            <a:avLst/>
          </a:prstGeom>
        </p:spPr>
      </p:pic>
      <p:sp>
        <p:nvSpPr>
          <p:cNvPr id="55" name="object 10">
            <a:extLst>
              <a:ext uri="{FF2B5EF4-FFF2-40B4-BE49-F238E27FC236}">
                <a16:creationId xmlns:a16="http://schemas.microsoft.com/office/drawing/2014/main" id="{019BEDBA-7F67-4874-9B10-456BCD76BC19}"/>
              </a:ext>
            </a:extLst>
          </p:cNvPr>
          <p:cNvSpPr txBox="1"/>
          <p:nvPr/>
        </p:nvSpPr>
        <p:spPr>
          <a:xfrm>
            <a:off x="246328" y="4608781"/>
            <a:ext cx="3995730" cy="658514"/>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400" spc="-5" dirty="0">
                <a:solidFill>
                  <a:prstClr val="black"/>
                </a:solidFill>
                <a:latin typeface="Verdana" panose="020B0604030504040204" pitchFamily="34" charset="0"/>
                <a:ea typeface="Verdana" panose="020B0604030504040204" pitchFamily="34" charset="0"/>
                <a:cs typeface="Arial"/>
              </a:rPr>
              <a:t>Secular growth markets (infrastructure, data centers, healthcare, manufacturing) would be strong</a:t>
            </a:r>
            <a:endParaRPr sz="1400" dirty="0">
              <a:solidFill>
                <a:prstClr val="black"/>
              </a:solidFill>
              <a:latin typeface="Verdana" panose="020B0604030504040204" pitchFamily="34" charset="0"/>
              <a:ea typeface="Verdana" panose="020B0604030504040204" pitchFamily="34" charset="0"/>
              <a:cs typeface="Arial"/>
            </a:endParaRPr>
          </a:p>
        </p:txBody>
      </p:sp>
      <p:sp>
        <p:nvSpPr>
          <p:cNvPr id="56" name="object 10">
            <a:extLst>
              <a:ext uri="{FF2B5EF4-FFF2-40B4-BE49-F238E27FC236}">
                <a16:creationId xmlns:a16="http://schemas.microsoft.com/office/drawing/2014/main" id="{055D88DA-5097-4E53-9FC9-E1AA0F124A0E}"/>
              </a:ext>
            </a:extLst>
          </p:cNvPr>
          <p:cNvSpPr txBox="1"/>
          <p:nvPr/>
        </p:nvSpPr>
        <p:spPr>
          <a:xfrm>
            <a:off x="246328" y="2614812"/>
            <a:ext cx="4038127" cy="227626"/>
          </a:xfrm>
          <a:prstGeom prst="rect">
            <a:avLst/>
          </a:prstGeom>
        </p:spPr>
        <p:txBody>
          <a:bodyPr vert="horz" wrap="square" lIns="0" tIns="12065" rIns="0" bIns="0" rtlCol="0">
            <a:spAutoFit/>
          </a:bodyPr>
          <a:lstStyle/>
          <a:p>
            <a:pPr marL="227013" indent="-227013">
              <a:spcBef>
                <a:spcPts val="95"/>
              </a:spcBef>
              <a:buClr>
                <a:srgbClr val="007B85"/>
              </a:buClr>
              <a:buFont typeface="Wingdings"/>
              <a:buChar char=""/>
              <a:tabLst>
                <a:tab pos="227013" algn="l"/>
              </a:tabLst>
            </a:pPr>
            <a:r>
              <a:rPr lang="en-US" sz="1400" spc="-5" dirty="0">
                <a:solidFill>
                  <a:prstClr val="black"/>
                </a:solidFill>
                <a:latin typeface="Verdana" panose="020B0604030504040204" pitchFamily="34" charset="0"/>
                <a:ea typeface="Verdana" panose="020B0604030504040204" pitchFamily="34" charset="0"/>
                <a:cs typeface="Arial"/>
              </a:rPr>
              <a:t>Healthy organic revenue growth</a:t>
            </a:r>
            <a:endParaRPr sz="1400" dirty="0">
              <a:solidFill>
                <a:prstClr val="black"/>
              </a:solidFill>
              <a:latin typeface="Verdana" panose="020B0604030504040204" pitchFamily="34" charset="0"/>
              <a:ea typeface="Verdana" panose="020B0604030504040204" pitchFamily="34" charset="0"/>
              <a:cs typeface="Arial"/>
            </a:endParaRPr>
          </a:p>
        </p:txBody>
      </p:sp>
      <p:sp>
        <p:nvSpPr>
          <p:cNvPr id="57" name="TextBox 56">
            <a:extLst>
              <a:ext uri="{FF2B5EF4-FFF2-40B4-BE49-F238E27FC236}">
                <a16:creationId xmlns:a16="http://schemas.microsoft.com/office/drawing/2014/main" id="{DCBC9CB3-D4AE-4160-A284-83BA900A7803}"/>
              </a:ext>
            </a:extLst>
          </p:cNvPr>
          <p:cNvSpPr txBox="1"/>
          <p:nvPr/>
        </p:nvSpPr>
        <p:spPr>
          <a:xfrm>
            <a:off x="5054509" y="2480164"/>
            <a:ext cx="4060879" cy="523220"/>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Better than expected organic revenue growth</a:t>
            </a:r>
          </a:p>
        </p:txBody>
      </p:sp>
      <p:cxnSp>
        <p:nvCxnSpPr>
          <p:cNvPr id="58" name="Straight Connector 57">
            <a:extLst>
              <a:ext uri="{FF2B5EF4-FFF2-40B4-BE49-F238E27FC236}">
                <a16:creationId xmlns:a16="http://schemas.microsoft.com/office/drawing/2014/main" id="{E4706E0A-CADF-4A52-A9C8-A8117EAB8DB7}"/>
              </a:ext>
            </a:extLst>
          </p:cNvPr>
          <p:cNvCxnSpPr>
            <a:cxnSpLocks/>
          </p:cNvCxnSpPr>
          <p:nvPr/>
        </p:nvCxnSpPr>
        <p:spPr>
          <a:xfrm>
            <a:off x="127935" y="3106101"/>
            <a:ext cx="8805193" cy="0"/>
          </a:xfrm>
          <a:prstGeom prst="line">
            <a:avLst/>
          </a:prstGeom>
          <a:noFill/>
          <a:ln w="9525" cap="flat" cmpd="sng" algn="ctr">
            <a:solidFill>
              <a:sysClr val="windowText" lastClr="000000"/>
            </a:solidFill>
            <a:prstDash val="solid"/>
          </a:ln>
          <a:effectLst/>
        </p:spPr>
      </p:cxnSp>
      <p:cxnSp>
        <p:nvCxnSpPr>
          <p:cNvPr id="59" name="Straight Connector 58">
            <a:extLst>
              <a:ext uri="{FF2B5EF4-FFF2-40B4-BE49-F238E27FC236}">
                <a16:creationId xmlns:a16="http://schemas.microsoft.com/office/drawing/2014/main" id="{F6A7470D-8E06-4FB6-8AEC-56B2573EAEE0}"/>
              </a:ext>
            </a:extLst>
          </p:cNvPr>
          <p:cNvCxnSpPr>
            <a:cxnSpLocks/>
          </p:cNvCxnSpPr>
          <p:nvPr/>
        </p:nvCxnSpPr>
        <p:spPr>
          <a:xfrm>
            <a:off x="127935" y="3850849"/>
            <a:ext cx="8805193" cy="0"/>
          </a:xfrm>
          <a:prstGeom prst="line">
            <a:avLst/>
          </a:prstGeom>
          <a:noFill/>
          <a:ln w="9525" cap="flat" cmpd="sng" algn="ctr">
            <a:solidFill>
              <a:sysClr val="windowText" lastClr="000000"/>
            </a:solidFill>
            <a:prstDash val="solid"/>
          </a:ln>
          <a:effectLst/>
        </p:spPr>
      </p:cxnSp>
      <p:cxnSp>
        <p:nvCxnSpPr>
          <p:cNvPr id="60" name="Straight Connector 59">
            <a:extLst>
              <a:ext uri="{FF2B5EF4-FFF2-40B4-BE49-F238E27FC236}">
                <a16:creationId xmlns:a16="http://schemas.microsoft.com/office/drawing/2014/main" id="{EF6221AB-9DFF-4C67-82EE-60FEC951F50F}"/>
              </a:ext>
            </a:extLst>
          </p:cNvPr>
          <p:cNvCxnSpPr>
            <a:cxnSpLocks/>
          </p:cNvCxnSpPr>
          <p:nvPr/>
        </p:nvCxnSpPr>
        <p:spPr>
          <a:xfrm>
            <a:off x="127934" y="4516111"/>
            <a:ext cx="8805193" cy="0"/>
          </a:xfrm>
          <a:prstGeom prst="line">
            <a:avLst/>
          </a:prstGeom>
          <a:noFill/>
          <a:ln w="9525" cap="flat" cmpd="sng" algn="ctr">
            <a:solidFill>
              <a:sysClr val="windowText" lastClr="000000"/>
            </a:solidFill>
            <a:prstDash val="solid"/>
          </a:ln>
          <a:effectLst/>
        </p:spPr>
      </p:cxnSp>
      <p:cxnSp>
        <p:nvCxnSpPr>
          <p:cNvPr id="61" name="Straight Connector 60">
            <a:extLst>
              <a:ext uri="{FF2B5EF4-FFF2-40B4-BE49-F238E27FC236}">
                <a16:creationId xmlns:a16="http://schemas.microsoft.com/office/drawing/2014/main" id="{6DE50FB3-0DEB-4FE6-B671-5A77583C3E87}"/>
              </a:ext>
            </a:extLst>
          </p:cNvPr>
          <p:cNvCxnSpPr>
            <a:cxnSpLocks/>
          </p:cNvCxnSpPr>
          <p:nvPr/>
        </p:nvCxnSpPr>
        <p:spPr>
          <a:xfrm>
            <a:off x="127933" y="5396007"/>
            <a:ext cx="8805193" cy="0"/>
          </a:xfrm>
          <a:prstGeom prst="line">
            <a:avLst/>
          </a:prstGeom>
          <a:noFill/>
          <a:ln w="9525" cap="flat" cmpd="sng" algn="ctr">
            <a:solidFill>
              <a:sysClr val="windowText" lastClr="000000"/>
            </a:solidFill>
            <a:prstDash val="solid"/>
          </a:ln>
          <a:effectLst/>
        </p:spPr>
      </p:cxnSp>
      <p:cxnSp>
        <p:nvCxnSpPr>
          <p:cNvPr id="62" name="Straight Connector 61">
            <a:extLst>
              <a:ext uri="{FF2B5EF4-FFF2-40B4-BE49-F238E27FC236}">
                <a16:creationId xmlns:a16="http://schemas.microsoft.com/office/drawing/2014/main" id="{3B67B239-4F1C-4547-8DBC-BE81B06400ED}"/>
              </a:ext>
            </a:extLst>
          </p:cNvPr>
          <p:cNvCxnSpPr>
            <a:cxnSpLocks/>
          </p:cNvCxnSpPr>
          <p:nvPr/>
        </p:nvCxnSpPr>
        <p:spPr>
          <a:xfrm>
            <a:off x="127456" y="6064555"/>
            <a:ext cx="8805193" cy="0"/>
          </a:xfrm>
          <a:prstGeom prst="line">
            <a:avLst/>
          </a:prstGeom>
          <a:noFill/>
          <a:ln w="9525" cap="flat" cmpd="sng" algn="ctr">
            <a:solidFill>
              <a:sysClr val="windowText" lastClr="000000"/>
            </a:solidFill>
            <a:prstDash val="solid"/>
          </a:ln>
          <a:effectLst/>
        </p:spPr>
      </p:cxnSp>
      <p:pic>
        <p:nvPicPr>
          <p:cNvPr id="63" name="Graphic 62" descr="Arrow Up with solid fill">
            <a:extLst>
              <a:ext uri="{FF2B5EF4-FFF2-40B4-BE49-F238E27FC236}">
                <a16:creationId xmlns:a16="http://schemas.microsoft.com/office/drawing/2014/main" id="{DAF67923-C28D-423C-B4CE-8BE684EDA1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2464" y="2523580"/>
            <a:ext cx="511486" cy="511486"/>
          </a:xfrm>
          <a:prstGeom prst="rect">
            <a:avLst/>
          </a:prstGeom>
        </p:spPr>
      </p:pic>
      <p:sp>
        <p:nvSpPr>
          <p:cNvPr id="64" name="TextBox 63">
            <a:extLst>
              <a:ext uri="{FF2B5EF4-FFF2-40B4-BE49-F238E27FC236}">
                <a16:creationId xmlns:a16="http://schemas.microsoft.com/office/drawing/2014/main" id="{B50F8586-D043-453A-A139-0063C846660D}"/>
              </a:ext>
            </a:extLst>
          </p:cNvPr>
          <p:cNvSpPr txBox="1"/>
          <p:nvPr/>
        </p:nvSpPr>
        <p:spPr>
          <a:xfrm>
            <a:off x="5054509" y="4613647"/>
            <a:ext cx="3995731" cy="523220"/>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400" spc="-15" dirty="0">
                <a:solidFill>
                  <a:prstClr val="black"/>
                </a:solidFill>
                <a:latin typeface="Verdana" panose="020B0604030504040204" pitchFamily="34" charset="0"/>
                <a:ea typeface="Verdana" panose="020B0604030504040204" pitchFamily="34" charset="0"/>
                <a:cs typeface="Arial"/>
              </a:rPr>
              <a:t>Secular growth markets remain strong and continue to drive growth</a:t>
            </a:r>
          </a:p>
        </p:txBody>
      </p:sp>
      <p:pic>
        <p:nvPicPr>
          <p:cNvPr id="65" name="Graphic 64" descr="Arrow Down with solid fill">
            <a:extLst>
              <a:ext uri="{FF2B5EF4-FFF2-40B4-BE49-F238E27FC236}">
                <a16:creationId xmlns:a16="http://schemas.microsoft.com/office/drawing/2014/main" id="{81F72085-0C07-4987-8E11-A421203049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381988" y="4685531"/>
            <a:ext cx="512064" cy="512064"/>
          </a:xfrm>
          <a:prstGeom prst="rect">
            <a:avLst/>
          </a:prstGeom>
        </p:spPr>
      </p:pic>
      <p:pic>
        <p:nvPicPr>
          <p:cNvPr id="66" name="Graphic 65" descr="Arrow Down with solid fill">
            <a:extLst>
              <a:ext uri="{FF2B5EF4-FFF2-40B4-BE49-F238E27FC236}">
                <a16:creationId xmlns:a16="http://schemas.microsoft.com/office/drawing/2014/main" id="{E70AF873-5D35-4962-9C6C-C75F9D6A72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388776" y="3947655"/>
            <a:ext cx="512064" cy="512064"/>
          </a:xfrm>
          <a:prstGeom prst="rect">
            <a:avLst/>
          </a:prstGeom>
        </p:spPr>
      </p:pic>
    </p:spTree>
    <p:extLst>
      <p:ext uri="{BB962C8B-B14F-4D97-AF65-F5344CB8AC3E}">
        <p14:creationId xmlns:p14="http://schemas.microsoft.com/office/powerpoint/2010/main" val="216958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5FD6F1-73F0-4276-BDB2-70A42E20887D}"/>
              </a:ext>
            </a:extLst>
          </p:cNvPr>
          <p:cNvSpPr>
            <a:spLocks noGrp="1"/>
          </p:cNvSpPr>
          <p:nvPr>
            <p:ph idx="1"/>
          </p:nvPr>
        </p:nvSpPr>
        <p:spPr>
          <a:xfrm>
            <a:off x="628650" y="1635849"/>
            <a:ext cx="7886700" cy="4351338"/>
          </a:xfrm>
        </p:spPr>
        <p:txBody>
          <a:bodyPr>
            <a:normAutofit fontScale="85000" lnSpcReduction="20000"/>
          </a:bodyPr>
          <a:lstStyle/>
          <a:p>
            <a:pPr>
              <a:lnSpc>
                <a:spcPct val="120000"/>
              </a:lnSpc>
            </a:pPr>
            <a:r>
              <a:rPr lang="en-US" sz="2400" dirty="0"/>
              <a:t>Assuming the impact of the COVID-19 pandemic does not worsen, no major disruptions (e.g. stay-at-home orders or closures)</a:t>
            </a:r>
          </a:p>
          <a:p>
            <a:endParaRPr lang="en-US" sz="3000" dirty="0"/>
          </a:p>
          <a:p>
            <a:pPr marL="457200" lvl="1" indent="0">
              <a:buNone/>
            </a:pPr>
            <a:r>
              <a:rPr lang="en-US" sz="2200" dirty="0"/>
              <a:t>	</a:t>
            </a:r>
            <a:r>
              <a:rPr lang="en-US" sz="2400" dirty="0"/>
              <a:t>Revenues		~$9.5 Billion</a:t>
            </a:r>
          </a:p>
          <a:p>
            <a:pPr marL="457200" lvl="1" indent="0">
              <a:buNone/>
            </a:pPr>
            <a:endParaRPr lang="en-US" sz="2400" dirty="0"/>
          </a:p>
          <a:p>
            <a:pPr marL="457200" lvl="1" indent="0">
              <a:buNone/>
            </a:pPr>
            <a:endParaRPr lang="en-US" sz="2400" dirty="0"/>
          </a:p>
          <a:p>
            <a:pPr marL="457200" lvl="1" indent="0">
              <a:buNone/>
            </a:pPr>
            <a:r>
              <a:rPr lang="en-US" sz="2400" dirty="0"/>
              <a:t>	Diluted EPS</a:t>
            </a:r>
            <a:r>
              <a:rPr lang="en-US" sz="1900" dirty="0"/>
              <a:t>*	</a:t>
            </a:r>
            <a:r>
              <a:rPr lang="en-US" sz="2400" dirty="0"/>
              <a:t>	</a:t>
            </a:r>
            <a:r>
              <a:rPr lang="en-US" sz="2700" dirty="0"/>
              <a:t>  </a:t>
            </a:r>
            <a:r>
              <a:rPr lang="en-US" sz="2400" dirty="0"/>
              <a:t>$6.65 - $7.05 </a:t>
            </a:r>
          </a:p>
          <a:p>
            <a:pPr marL="457200" lvl="1"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300" dirty="0"/>
              <a:t>* Assumes 27% - 28% effective tax rate</a:t>
            </a:r>
          </a:p>
        </p:txBody>
      </p:sp>
      <p:sp>
        <p:nvSpPr>
          <p:cNvPr id="5" name="Title 4">
            <a:extLst>
              <a:ext uri="{FF2B5EF4-FFF2-40B4-BE49-F238E27FC236}">
                <a16:creationId xmlns:a16="http://schemas.microsoft.com/office/drawing/2014/main" id="{386EC539-6D6A-46D3-B4F2-CD74F1C0015A}"/>
              </a:ext>
            </a:extLst>
          </p:cNvPr>
          <p:cNvSpPr>
            <a:spLocks noGrp="1"/>
          </p:cNvSpPr>
          <p:nvPr>
            <p:ph type="title"/>
          </p:nvPr>
        </p:nvSpPr>
        <p:spPr>
          <a:xfrm>
            <a:off x="369865" y="615229"/>
            <a:ext cx="8065526" cy="470869"/>
          </a:xfrm>
        </p:spPr>
        <p:txBody>
          <a:bodyPr/>
          <a:lstStyle/>
          <a:p>
            <a:r>
              <a:rPr lang="en-US" dirty="0"/>
              <a:t>2021 GUIDANCE</a:t>
            </a:r>
          </a:p>
        </p:txBody>
      </p:sp>
    </p:spTree>
    <p:extLst>
      <p:ext uri="{BB962C8B-B14F-4D97-AF65-F5344CB8AC3E}">
        <p14:creationId xmlns:p14="http://schemas.microsoft.com/office/powerpoint/2010/main" val="381768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3AAC8-E015-47C3-9F97-79AB1107D710}"/>
              </a:ext>
            </a:extLst>
          </p:cNvPr>
          <p:cNvSpPr>
            <a:spLocks noGrp="1"/>
          </p:cNvSpPr>
          <p:nvPr>
            <p:ph type="body" sz="quarter" idx="11"/>
          </p:nvPr>
        </p:nvSpPr>
        <p:spPr>
          <a:xfrm>
            <a:off x="557689" y="1345506"/>
            <a:ext cx="8278450" cy="4960037"/>
          </a:xfrm>
        </p:spPr>
        <p:txBody>
          <a:bodyPr>
            <a:noAutofit/>
          </a:bodyPr>
          <a:lstStyle/>
          <a:p>
            <a:pPr marL="0" indent="0">
              <a:buNone/>
            </a:pPr>
            <a:r>
              <a:rPr lang="en-US" sz="1200" b="1" i="1" dirty="0"/>
              <a:t>Forward-Looking Statements</a:t>
            </a:r>
          </a:p>
          <a:p>
            <a:pPr marL="0" indent="0" algn="just">
              <a:buNone/>
            </a:pPr>
            <a:r>
              <a:rPr lang="en-US" sz="1200" i="1" dirty="0"/>
              <a:t>This material and related presentation contain certain forward-looking statements.  Any such comments speak only as of the date on the cover of this slide deck and EMCOR assumes no obligation to update any such forward-looking statements, unless required by law. These forward-looking statements may include statements regarding anticipated future operating and financial performance, the nature and impact of our remaining performance obligations, our ability to pursue acquisitions, our ability to return capital to shareholders, market opportunities, market growth, and customer trends. These forward-looking statements involve risks and uncertainties that could cause actual results to differ materially from those anticipated (whether expressly or implied) by the forward-looking statements. Accordingly, these statements are no guarantee of future performance or events. Such risks and uncertainties include, but are not limited to, adverse effects of general economic conditions, changes in the political environment, changes in the specific markets for EMCOR’s services, adverse business conditions, availability of adequate levels of surety bonding, increased competition, unfavorable labor productivity, mix of business, and the impact of the COVID-19 pandemic on our revenue and operations. Certain of the risk factors associated with EMCOR’s business are also discussed in Part I, Item 1A. “Risk Factors,” of the Company’s 2020 Form 10-K, and in other reports filed from time to time with the Securities and Exchange Commission and available at </a:t>
            </a:r>
            <a:r>
              <a:rPr lang="en-US" sz="1200" i="1" u="sng" dirty="0">
                <a:solidFill>
                  <a:srgbClr val="0563C1"/>
                </a:solidFill>
                <a:hlinkClick r:id="rId3"/>
              </a:rPr>
              <a:t>www.sec.gov</a:t>
            </a:r>
            <a:r>
              <a:rPr lang="en-US" sz="1200" i="1" dirty="0"/>
              <a:t> and </a:t>
            </a:r>
            <a:r>
              <a:rPr lang="en-US" sz="1200" i="1" u="sng" dirty="0">
                <a:solidFill>
                  <a:srgbClr val="0563C1"/>
                </a:solidFill>
                <a:hlinkClick r:id="rId4"/>
              </a:rPr>
              <a:t>www.emcorgroup.com</a:t>
            </a:r>
            <a:r>
              <a:rPr lang="en-US" sz="1200" i="1" dirty="0"/>
              <a:t>. Such risk factors should be taken into account in evaluating any forward-looking statements.</a:t>
            </a:r>
            <a:endParaRPr lang="en-US" sz="1200" dirty="0"/>
          </a:p>
          <a:p>
            <a:pPr marL="0" indent="0">
              <a:buNone/>
            </a:pPr>
            <a:r>
              <a:rPr lang="en-US" sz="1200" b="1" i="1" dirty="0"/>
              <a:t>Non-GAAP Measures</a:t>
            </a:r>
          </a:p>
          <a:p>
            <a:pPr marL="0" indent="0" algn="just">
              <a:buNone/>
            </a:pPr>
            <a:r>
              <a:rPr lang="en-US" sz="1200" i="1" dirty="0"/>
              <a:t>This material and related presentation may include certain financial measures that were not prepared in accordance with U.S. generally accepted accounting principles (GAAP).  The Company uses these non-GAAP measures as key performance indicators for the purpose of evaluating performance internally. We also believe that these non-GAAP measures provide investors with useful information with respect to our ongoing operations. Any non-GAAP financial measures presented are not, and should not be viewed as, substitutes for financial measures required by GAAP, have no standardized meaning prescribed by GAAP and may not be comparable to the calculation of similar measures of other companies. </a:t>
            </a:r>
          </a:p>
          <a:p>
            <a:pPr marL="0" indent="0">
              <a:buNone/>
            </a:pPr>
            <a:endParaRPr lang="en-US" sz="1200" b="1" i="1" dirty="0"/>
          </a:p>
        </p:txBody>
      </p:sp>
      <p:sp>
        <p:nvSpPr>
          <p:cNvPr id="4" name="Title 3">
            <a:extLst>
              <a:ext uri="{FF2B5EF4-FFF2-40B4-BE49-F238E27FC236}">
                <a16:creationId xmlns:a16="http://schemas.microsoft.com/office/drawing/2014/main" id="{0C484B28-4AA2-4164-A503-AB094155E442}"/>
              </a:ext>
            </a:extLst>
          </p:cNvPr>
          <p:cNvSpPr>
            <a:spLocks noGrp="1"/>
          </p:cNvSpPr>
          <p:nvPr>
            <p:ph type="title"/>
          </p:nvPr>
        </p:nvSpPr>
        <p:spPr>
          <a:xfrm>
            <a:off x="362973" y="388190"/>
            <a:ext cx="8259602" cy="704809"/>
          </a:xfrm>
        </p:spPr>
        <p:txBody>
          <a:bodyPr/>
          <a:lstStyle/>
          <a:p>
            <a:r>
              <a:rPr lang="en-US" dirty="0"/>
              <a:t>FORWARD-LOOKING STATEMENTS AND NON-GAAP FINANCIAL DISCLOSURES</a:t>
            </a:r>
          </a:p>
        </p:txBody>
      </p:sp>
    </p:spTree>
    <p:extLst>
      <p:ext uri="{BB962C8B-B14F-4D97-AF65-F5344CB8AC3E}">
        <p14:creationId xmlns:p14="http://schemas.microsoft.com/office/powerpoint/2010/main" val="138058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42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7EB4FE-7471-4353-B781-C28FEF601FFD}"/>
              </a:ext>
            </a:extLst>
          </p:cNvPr>
          <p:cNvSpPr>
            <a:spLocks noGrp="1"/>
          </p:cNvSpPr>
          <p:nvPr>
            <p:ph type="body" sz="quarter" idx="11"/>
          </p:nvPr>
        </p:nvSpPr>
        <p:spPr>
          <a:xfrm>
            <a:off x="463695" y="1568019"/>
            <a:ext cx="4122174" cy="3974457"/>
          </a:xfrm>
        </p:spPr>
        <p:txBody>
          <a:bodyPr>
            <a:normAutofit/>
          </a:bodyPr>
          <a:lstStyle/>
          <a:p>
            <a:pPr>
              <a:lnSpc>
                <a:spcPct val="100000"/>
              </a:lnSpc>
              <a:spcBef>
                <a:spcPts val="1200"/>
              </a:spcBef>
              <a:spcAft>
                <a:spcPts val="1800"/>
              </a:spcAft>
            </a:pPr>
            <a:r>
              <a:rPr lang="en-US" dirty="0"/>
              <a:t>Leading specialty construction, building, and industrial services provider</a:t>
            </a:r>
          </a:p>
          <a:p>
            <a:pPr>
              <a:lnSpc>
                <a:spcPct val="100000"/>
              </a:lnSpc>
              <a:spcBef>
                <a:spcPts val="1200"/>
              </a:spcBef>
              <a:spcAft>
                <a:spcPts val="1800"/>
              </a:spcAft>
            </a:pPr>
            <a:r>
              <a:rPr lang="en-US" dirty="0"/>
              <a:t>Nearly 73 million hours worked in 2020</a:t>
            </a:r>
          </a:p>
          <a:p>
            <a:pPr>
              <a:lnSpc>
                <a:spcPct val="100000"/>
              </a:lnSpc>
              <a:spcBef>
                <a:spcPts val="1200"/>
              </a:spcBef>
              <a:spcAft>
                <a:spcPts val="1800"/>
              </a:spcAft>
            </a:pPr>
            <a:r>
              <a:rPr lang="en-US" dirty="0"/>
              <a:t>2020 Total Recordable Incident Rate (TRIR) of 1.20</a:t>
            </a:r>
          </a:p>
          <a:p>
            <a:pPr>
              <a:lnSpc>
                <a:spcPct val="100000"/>
              </a:lnSpc>
              <a:spcBef>
                <a:spcPts val="1200"/>
              </a:spcBef>
              <a:spcAft>
                <a:spcPts val="1800"/>
              </a:spcAft>
            </a:pPr>
            <a:r>
              <a:rPr lang="en-US" dirty="0"/>
              <a:t>Q2 2021 RPOs of $5.1B</a:t>
            </a:r>
          </a:p>
        </p:txBody>
      </p:sp>
      <p:sp>
        <p:nvSpPr>
          <p:cNvPr id="6" name="Title 5">
            <a:extLst>
              <a:ext uri="{FF2B5EF4-FFF2-40B4-BE49-F238E27FC236}">
                <a16:creationId xmlns:a16="http://schemas.microsoft.com/office/drawing/2014/main" id="{859FD4EC-AFEF-4C22-B28C-BBE36C7B5B6E}"/>
              </a:ext>
            </a:extLst>
          </p:cNvPr>
          <p:cNvSpPr>
            <a:spLocks noGrp="1"/>
          </p:cNvSpPr>
          <p:nvPr>
            <p:ph type="title"/>
          </p:nvPr>
        </p:nvSpPr>
        <p:spPr>
          <a:xfrm>
            <a:off x="362975" y="552097"/>
            <a:ext cx="8259602" cy="532276"/>
          </a:xfrm>
        </p:spPr>
        <p:txBody>
          <a:bodyPr/>
          <a:lstStyle/>
          <a:p>
            <a:r>
              <a:rPr lang="en-US" dirty="0"/>
              <a:t>EMCOR HIGHLIGHTS</a:t>
            </a:r>
          </a:p>
        </p:txBody>
      </p:sp>
      <p:pic>
        <p:nvPicPr>
          <p:cNvPr id="5" name="Picture 4" descr="A picture containing sky&#10;&#10;Description automatically generated">
            <a:extLst>
              <a:ext uri="{FF2B5EF4-FFF2-40B4-BE49-F238E27FC236}">
                <a16:creationId xmlns:a16="http://schemas.microsoft.com/office/drawing/2014/main" id="{73AE6CBA-AB43-40DA-9054-7E198F96C61A}"/>
              </a:ext>
            </a:extLst>
          </p:cNvPr>
          <p:cNvPicPr>
            <a:picLocks noChangeAspect="1"/>
          </p:cNvPicPr>
          <p:nvPr/>
        </p:nvPicPr>
        <p:blipFill rotWithShape="1">
          <a:blip r:embed="rId3">
            <a:extLst>
              <a:ext uri="{28A0092B-C50C-407E-A947-70E740481C1C}">
                <a14:useLocalDpi xmlns:a14="http://schemas.microsoft.com/office/drawing/2010/main" val="0"/>
              </a:ext>
            </a:extLst>
          </a:blip>
          <a:srcRect l="14762" r="40158"/>
          <a:stretch/>
        </p:blipFill>
        <p:spPr>
          <a:xfrm>
            <a:off x="4617765" y="1557673"/>
            <a:ext cx="4122175" cy="3497802"/>
          </a:xfrm>
          <a:prstGeom prst="rect">
            <a:avLst/>
          </a:prstGeom>
        </p:spPr>
      </p:pic>
      <p:pic>
        <p:nvPicPr>
          <p:cNvPr id="7" name="Picture 6">
            <a:extLst>
              <a:ext uri="{FF2B5EF4-FFF2-40B4-BE49-F238E27FC236}">
                <a16:creationId xmlns:a16="http://schemas.microsoft.com/office/drawing/2014/main" id="{8A2DEBAE-EA29-470E-BCE2-B43C2940776B}"/>
              </a:ext>
            </a:extLst>
          </p:cNvPr>
          <p:cNvPicPr>
            <a:picLocks noChangeAspect="1"/>
          </p:cNvPicPr>
          <p:nvPr/>
        </p:nvPicPr>
        <p:blipFill rotWithShape="1">
          <a:blip r:embed="rId4">
            <a:extLst>
              <a:ext uri="{28A0092B-C50C-407E-A947-70E740481C1C}">
                <a14:useLocalDpi xmlns:a14="http://schemas.microsoft.com/office/drawing/2010/main" val="0"/>
              </a:ext>
            </a:extLst>
          </a:blip>
          <a:srcRect l="27100" t="16647" r="31544" b="33895"/>
          <a:stretch/>
        </p:blipFill>
        <p:spPr>
          <a:xfrm>
            <a:off x="4444275" y="4105864"/>
            <a:ext cx="1533833" cy="2752134"/>
          </a:xfrm>
          <a:prstGeom prst="rect">
            <a:avLst/>
          </a:prstGeom>
        </p:spPr>
      </p:pic>
    </p:spTree>
    <p:extLst>
      <p:ext uri="{BB962C8B-B14F-4D97-AF65-F5344CB8AC3E}">
        <p14:creationId xmlns:p14="http://schemas.microsoft.com/office/powerpoint/2010/main" val="311012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44B1AB-684F-49E0-884A-B3A04BE2583C}"/>
              </a:ext>
            </a:extLst>
          </p:cNvPr>
          <p:cNvSpPr>
            <a:spLocks noGrp="1"/>
          </p:cNvSpPr>
          <p:nvPr>
            <p:ph type="body" sz="quarter" idx="11"/>
          </p:nvPr>
        </p:nvSpPr>
        <p:spPr>
          <a:xfrm>
            <a:off x="463693" y="1568010"/>
            <a:ext cx="3976256" cy="4799097"/>
          </a:xfrm>
        </p:spPr>
        <p:txBody>
          <a:bodyPr>
            <a:noAutofit/>
          </a:bodyPr>
          <a:lstStyle/>
          <a:p>
            <a:pPr>
              <a:lnSpc>
                <a:spcPct val="100000"/>
              </a:lnSpc>
              <a:spcBef>
                <a:spcPts val="1200"/>
              </a:spcBef>
              <a:spcAft>
                <a:spcPts val="1200"/>
              </a:spcAft>
            </a:pPr>
            <a:r>
              <a:rPr lang="en-US" dirty="0"/>
              <a:t>Significant expertise in project execution and managing skilled craft labor</a:t>
            </a:r>
          </a:p>
          <a:p>
            <a:pPr>
              <a:lnSpc>
                <a:spcPct val="100000"/>
              </a:lnSpc>
              <a:spcBef>
                <a:spcPts val="1200"/>
              </a:spcBef>
              <a:spcAft>
                <a:spcPts val="1200"/>
              </a:spcAft>
            </a:pPr>
            <a:r>
              <a:rPr lang="en-US" dirty="0"/>
              <a:t>Disciplined and effective cost management</a:t>
            </a:r>
          </a:p>
          <a:p>
            <a:pPr>
              <a:lnSpc>
                <a:spcPct val="100000"/>
              </a:lnSpc>
              <a:spcBef>
                <a:spcPts val="1200"/>
              </a:spcBef>
              <a:spcAft>
                <a:spcPts val="1200"/>
              </a:spcAft>
            </a:pPr>
            <a:r>
              <a:rPr lang="en-US" dirty="0"/>
              <a:t>Broad opportunities for earnings growth</a:t>
            </a:r>
          </a:p>
          <a:p>
            <a:pPr>
              <a:lnSpc>
                <a:spcPct val="100000"/>
              </a:lnSpc>
              <a:spcBef>
                <a:spcPts val="1200"/>
              </a:spcBef>
              <a:spcAft>
                <a:spcPts val="1200"/>
              </a:spcAft>
            </a:pPr>
            <a:r>
              <a:rPr lang="en-US" dirty="0"/>
              <a:t>History of consistent cash generation</a:t>
            </a:r>
          </a:p>
          <a:p>
            <a:pPr>
              <a:lnSpc>
                <a:spcPct val="100000"/>
              </a:lnSpc>
              <a:spcBef>
                <a:spcPts val="1200"/>
              </a:spcBef>
              <a:spcAft>
                <a:spcPts val="1200"/>
              </a:spcAft>
            </a:pPr>
            <a:r>
              <a:rPr lang="en-US" dirty="0"/>
              <a:t>Strong and liquid balance sheet</a:t>
            </a:r>
          </a:p>
        </p:txBody>
      </p:sp>
      <p:sp>
        <p:nvSpPr>
          <p:cNvPr id="7" name="Title 6">
            <a:extLst>
              <a:ext uri="{FF2B5EF4-FFF2-40B4-BE49-F238E27FC236}">
                <a16:creationId xmlns:a16="http://schemas.microsoft.com/office/drawing/2014/main" id="{251E5547-802D-4D8C-B53F-48383B85C95B}"/>
              </a:ext>
            </a:extLst>
          </p:cNvPr>
          <p:cNvSpPr>
            <a:spLocks noGrp="1"/>
          </p:cNvSpPr>
          <p:nvPr>
            <p:ph type="title"/>
          </p:nvPr>
        </p:nvSpPr>
        <p:spPr>
          <a:xfrm>
            <a:off x="362972" y="490892"/>
            <a:ext cx="8259602" cy="593485"/>
          </a:xfrm>
        </p:spPr>
        <p:txBody>
          <a:bodyPr/>
          <a:lstStyle/>
          <a:p>
            <a:r>
              <a:rPr lang="en-US" cap="all" dirty="0"/>
              <a:t>Emcor strengths</a:t>
            </a:r>
          </a:p>
        </p:txBody>
      </p:sp>
      <p:pic>
        <p:nvPicPr>
          <p:cNvPr id="5" name="Picture 4" descr="A picture containing sky, outdoor&#10;&#10;Description automatically generated">
            <a:extLst>
              <a:ext uri="{FF2B5EF4-FFF2-40B4-BE49-F238E27FC236}">
                <a16:creationId xmlns:a16="http://schemas.microsoft.com/office/drawing/2014/main" id="{04976F43-3697-4E68-BBE8-C22EF845F217}"/>
              </a:ext>
            </a:extLst>
          </p:cNvPr>
          <p:cNvPicPr>
            <a:picLocks noChangeAspect="1"/>
          </p:cNvPicPr>
          <p:nvPr/>
        </p:nvPicPr>
        <p:blipFill rotWithShape="1">
          <a:blip r:embed="rId3">
            <a:extLst>
              <a:ext uri="{28A0092B-C50C-407E-A947-70E740481C1C}">
                <a14:useLocalDpi xmlns:a14="http://schemas.microsoft.com/office/drawing/2010/main" val="0"/>
              </a:ext>
            </a:extLst>
          </a:blip>
          <a:srcRect t="11421" b="23799"/>
          <a:stretch/>
        </p:blipFill>
        <p:spPr>
          <a:xfrm>
            <a:off x="4586593" y="1876839"/>
            <a:ext cx="4158888" cy="3592154"/>
          </a:xfrm>
          <a:prstGeom prst="rect">
            <a:avLst/>
          </a:prstGeom>
        </p:spPr>
      </p:pic>
    </p:spTree>
    <p:extLst>
      <p:ext uri="{BB962C8B-B14F-4D97-AF65-F5344CB8AC3E}">
        <p14:creationId xmlns:p14="http://schemas.microsoft.com/office/powerpoint/2010/main" val="575669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059491-4CAB-4C6A-844D-FE61991361B8}"/>
              </a:ext>
            </a:extLst>
          </p:cNvPr>
          <p:cNvSpPr>
            <a:spLocks noGrp="1"/>
          </p:cNvSpPr>
          <p:nvPr>
            <p:ph type="title"/>
          </p:nvPr>
        </p:nvSpPr>
        <p:spPr>
          <a:xfrm>
            <a:off x="362972" y="491716"/>
            <a:ext cx="8259602" cy="592661"/>
          </a:xfrm>
        </p:spPr>
        <p:txBody>
          <a:bodyPr>
            <a:normAutofit fontScale="90000"/>
          </a:bodyPr>
          <a:lstStyle/>
          <a:p>
            <a:r>
              <a:rPr lang="en-US" dirty="0"/>
              <a:t>BROAD CONSTRUCTION &amp; SERVICES PLATFORM                  2020 REVENUES:  $8.8B</a:t>
            </a:r>
          </a:p>
        </p:txBody>
      </p:sp>
      <p:graphicFrame>
        <p:nvGraphicFramePr>
          <p:cNvPr id="6" name="Table 11">
            <a:extLst>
              <a:ext uri="{FF2B5EF4-FFF2-40B4-BE49-F238E27FC236}">
                <a16:creationId xmlns:a16="http://schemas.microsoft.com/office/drawing/2014/main" id="{D54CFD15-D5E2-4216-9A51-B6E381084047}"/>
              </a:ext>
            </a:extLst>
          </p:cNvPr>
          <p:cNvGraphicFramePr>
            <a:graphicFrameLocks noGrp="1"/>
          </p:cNvGraphicFramePr>
          <p:nvPr>
            <p:extLst>
              <p:ext uri="{D42A27DB-BD31-4B8C-83A1-F6EECF244321}">
                <p14:modId xmlns:p14="http://schemas.microsoft.com/office/powerpoint/2010/main" val="2353852818"/>
              </p:ext>
            </p:extLst>
          </p:nvPr>
        </p:nvGraphicFramePr>
        <p:xfrm>
          <a:off x="94831" y="1568574"/>
          <a:ext cx="8954338" cy="4094480"/>
        </p:xfrm>
        <a:graphic>
          <a:graphicData uri="http://schemas.openxmlformats.org/drawingml/2006/table">
            <a:tbl>
              <a:tblPr firstRow="1" bandRow="1">
                <a:tableStyleId>{5C22544A-7EE6-4342-B048-85BDC9FD1C3A}</a:tableStyleId>
              </a:tblPr>
              <a:tblGrid>
                <a:gridCol w="1112234">
                  <a:extLst>
                    <a:ext uri="{9D8B030D-6E8A-4147-A177-3AD203B41FA5}">
                      <a16:colId xmlns:a16="http://schemas.microsoft.com/office/drawing/2014/main" val="3083837863"/>
                    </a:ext>
                  </a:extLst>
                </a:gridCol>
                <a:gridCol w="1033229">
                  <a:extLst>
                    <a:ext uri="{9D8B030D-6E8A-4147-A177-3AD203B41FA5}">
                      <a16:colId xmlns:a16="http://schemas.microsoft.com/office/drawing/2014/main" val="3685735228"/>
                    </a:ext>
                  </a:extLst>
                </a:gridCol>
                <a:gridCol w="208280">
                  <a:extLst>
                    <a:ext uri="{9D8B030D-6E8A-4147-A177-3AD203B41FA5}">
                      <a16:colId xmlns:a16="http://schemas.microsoft.com/office/drawing/2014/main" val="1387975424"/>
                    </a:ext>
                  </a:extLst>
                </a:gridCol>
                <a:gridCol w="957261">
                  <a:extLst>
                    <a:ext uri="{9D8B030D-6E8A-4147-A177-3AD203B41FA5}">
                      <a16:colId xmlns:a16="http://schemas.microsoft.com/office/drawing/2014/main" val="467607057"/>
                    </a:ext>
                  </a:extLst>
                </a:gridCol>
                <a:gridCol w="289246">
                  <a:extLst>
                    <a:ext uri="{9D8B030D-6E8A-4147-A177-3AD203B41FA5}">
                      <a16:colId xmlns:a16="http://schemas.microsoft.com/office/drawing/2014/main" val="1215245346"/>
                    </a:ext>
                  </a:extLst>
                </a:gridCol>
                <a:gridCol w="962017">
                  <a:extLst>
                    <a:ext uri="{9D8B030D-6E8A-4147-A177-3AD203B41FA5}">
                      <a16:colId xmlns:a16="http://schemas.microsoft.com/office/drawing/2014/main" val="1892984688"/>
                    </a:ext>
                  </a:extLst>
                </a:gridCol>
                <a:gridCol w="162590">
                  <a:extLst>
                    <a:ext uri="{9D8B030D-6E8A-4147-A177-3AD203B41FA5}">
                      <a16:colId xmlns:a16="http://schemas.microsoft.com/office/drawing/2014/main" val="1677789412"/>
                    </a:ext>
                  </a:extLst>
                </a:gridCol>
                <a:gridCol w="993727">
                  <a:extLst>
                    <a:ext uri="{9D8B030D-6E8A-4147-A177-3AD203B41FA5}">
                      <a16:colId xmlns:a16="http://schemas.microsoft.com/office/drawing/2014/main" val="668723327"/>
                    </a:ext>
                  </a:extLst>
                </a:gridCol>
                <a:gridCol w="208280">
                  <a:extLst>
                    <a:ext uri="{9D8B030D-6E8A-4147-A177-3AD203B41FA5}">
                      <a16:colId xmlns:a16="http://schemas.microsoft.com/office/drawing/2014/main" val="1432149429"/>
                    </a:ext>
                  </a:extLst>
                </a:gridCol>
                <a:gridCol w="993506">
                  <a:extLst>
                    <a:ext uri="{9D8B030D-6E8A-4147-A177-3AD203B41FA5}">
                      <a16:colId xmlns:a16="http://schemas.microsoft.com/office/drawing/2014/main" val="2728938821"/>
                    </a:ext>
                  </a:extLst>
                </a:gridCol>
                <a:gridCol w="208280">
                  <a:extLst>
                    <a:ext uri="{9D8B030D-6E8A-4147-A177-3AD203B41FA5}">
                      <a16:colId xmlns:a16="http://schemas.microsoft.com/office/drawing/2014/main" val="4068012423"/>
                    </a:ext>
                  </a:extLst>
                </a:gridCol>
                <a:gridCol w="1825688">
                  <a:extLst>
                    <a:ext uri="{9D8B030D-6E8A-4147-A177-3AD203B41FA5}">
                      <a16:colId xmlns:a16="http://schemas.microsoft.com/office/drawing/2014/main" val="3159794227"/>
                    </a:ext>
                  </a:extLst>
                </a:gridCol>
              </a:tblGrid>
              <a:tr h="370840">
                <a:tc gridSpan="2">
                  <a:txBody>
                    <a:bodyPr/>
                    <a:lstStyle/>
                    <a:p>
                      <a:pPr algn="ctr"/>
                      <a:r>
                        <a:rPr lang="en-US" sz="1400" b="1" dirty="0">
                          <a:latin typeface="Microsoft JhengHei" panose="020B0604030504040204" pitchFamily="34" charset="-120"/>
                          <a:ea typeface="Microsoft JhengHei" panose="020B0604030504040204" pitchFamily="34" charset="-120"/>
                        </a:rPr>
                        <a:t>CONSTRUCTION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lumMod val="65000"/>
                        <a:lumOff val="35000"/>
                      </a:schemeClr>
                    </a:solidFill>
                  </a:tcPr>
                </a:tc>
                <a:tc hMerge="1">
                  <a:txBody>
                    <a:bodyPr/>
                    <a:lstStyle/>
                    <a:p>
                      <a:pPr algn="ctr"/>
                      <a:endParaRPr lang="en-US" sz="1400" dirty="0">
                        <a:latin typeface="Arial Narrow" panose="020B0606020202030204" pitchFamily="34" charset="0"/>
                      </a:endParaRPr>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gridSpan="9">
                  <a:txBody>
                    <a:bodyPr/>
                    <a:lstStyle/>
                    <a:p>
                      <a:pPr algn="ctr"/>
                      <a:r>
                        <a:rPr lang="en-US" sz="1400" b="1" dirty="0">
                          <a:latin typeface="Microsoft JhengHei" panose="020B0604030504040204" pitchFamily="34" charset="-120"/>
                          <a:ea typeface="Microsoft JhengHei" panose="020B0604030504040204" pitchFamily="34" charset="-120"/>
                        </a:rPr>
                        <a:t>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US" sz="1400" dirty="0">
                        <a:latin typeface="Arial Narrow" panose="020B0606020202030204" pitchFamily="34" charset="0"/>
                      </a:endParaRPr>
                    </a:p>
                  </a:txBody>
                  <a:tcPr/>
                </a:tc>
                <a:tc hMerge="1">
                  <a:txBody>
                    <a:bodyPr/>
                    <a:lstStyle/>
                    <a:p>
                      <a:endParaRPr lang="en-US"/>
                    </a:p>
                  </a:txBody>
                  <a:tcPr/>
                </a:tc>
                <a:tc hMerge="1">
                  <a:txBody>
                    <a:bodyPr/>
                    <a:lstStyle/>
                    <a:p>
                      <a:pPr algn="ctr"/>
                      <a:endParaRPr lang="en-US" sz="1400" dirty="0">
                        <a:latin typeface="Arial Narrow" panose="020B0606020202030204" pitchFamily="34" charset="0"/>
                      </a:endParaRPr>
                    </a:p>
                  </a:txBody>
                  <a:tcPr/>
                </a:tc>
                <a:tc hMerge="1">
                  <a:txBody>
                    <a:bodyPr/>
                    <a:lstStyle/>
                    <a:p>
                      <a:endParaRPr lang="en-US"/>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solidFill>
                      <a:srgbClr val="007C85"/>
                    </a:solidFill>
                  </a:tcPr>
                </a:tc>
                <a:extLst>
                  <a:ext uri="{0D108BD9-81ED-4DB2-BD59-A6C34878D82A}">
                    <a16:rowId xmlns:a16="http://schemas.microsoft.com/office/drawing/2014/main" val="2882065904"/>
                  </a:ext>
                </a:extLst>
              </a:tr>
              <a:tr h="370840">
                <a:tc gridSpan="2">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gridSpan="6">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400" b="1" dirty="0">
                        <a:latin typeface="Arial Narrow" panose="020B0606020202030204" pitchFamily="34" charset="0"/>
                      </a:endParaRP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1" dirty="0">
                        <a:latin typeface="Arial Narrow" panose="020B0606020202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1"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2446759"/>
                  </a:ext>
                </a:extLst>
              </a:tr>
              <a:tr h="135233">
                <a:tc gridSpan="2">
                  <a:txBody>
                    <a:bodyPr/>
                    <a:lstStyle/>
                    <a:p>
                      <a:pPr algn="ctr"/>
                      <a:r>
                        <a:rPr lang="en-US" sz="1400" b="1" dirty="0">
                          <a:latin typeface="Arial Narrow" panose="020B0606020202030204" pitchFamily="34" charset="0"/>
                        </a:rPr>
                        <a:t>CONSTRUCTION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1400" dirty="0">
                        <a:latin typeface="Arial Narrow" panose="020B0606020202030204" pitchFamily="34" charset="0"/>
                      </a:endParaRPr>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7">
                  <a:txBody>
                    <a:bodyPr/>
                    <a:lstStyle/>
                    <a:p>
                      <a:pPr algn="ctr"/>
                      <a:r>
                        <a:rPr lang="en-US" sz="1400" b="1" dirty="0">
                          <a:latin typeface="Arial Narrow" panose="020B0606020202030204" pitchFamily="34" charset="0"/>
                        </a:rPr>
                        <a:t>BUILDING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solidFill>
                      <a:schemeClr val="bg1"/>
                    </a:solidFill>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latin typeface="Arial Narrow" panose="020B0606020202030204" pitchFamily="34" charset="0"/>
                        </a:rPr>
                        <a:t>INDUSTRIAL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82086939"/>
                  </a:ext>
                </a:extLst>
              </a:tr>
              <a:tr h="0">
                <a:tc>
                  <a:txBody>
                    <a:bodyPr/>
                    <a:lstStyle/>
                    <a:p>
                      <a:pPr algn="ctr"/>
                      <a:r>
                        <a:rPr lang="en-US" sz="1200" b="1" dirty="0">
                          <a:latin typeface="Arial Narrow" panose="020B0606020202030204" pitchFamily="34" charset="0"/>
                        </a:rPr>
                        <a:t>Mechanical</a:t>
                      </a:r>
                    </a:p>
                    <a:p>
                      <a:pPr algn="ctr"/>
                      <a:endParaRPr lang="en-US"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b="1" dirty="0">
                          <a:latin typeface="Arial Narrow" panose="020B0606020202030204" pitchFamily="34" charset="0"/>
                        </a:rPr>
                        <a:t>Electrical</a:t>
                      </a:r>
                    </a:p>
                    <a:p>
                      <a:pPr algn="ctr"/>
                      <a:endParaRPr lang="en-US"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a:latin typeface="Arial Narrow" panose="020B0606020202030204" pitchFamily="34" charset="0"/>
                        </a:rPr>
                        <a:t>Mobile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US" sz="1200" b="1" dirty="0">
                          <a:latin typeface="Arial Narrow" panose="020B0606020202030204" pitchFamily="34" charset="0"/>
                        </a:rPr>
                        <a:t>Site-Based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400" dirty="0">
                        <a:latin typeface="Arial Narrow" panose="020B0606020202030204" pitchFamily="34" charset="0"/>
                      </a:endParaRPr>
                    </a:p>
                  </a:txBody>
                  <a:tcPr>
                    <a:noFill/>
                  </a:tcPr>
                </a:tc>
                <a:tc gridSpan="2">
                  <a:txBody>
                    <a:bodyPr/>
                    <a:lstStyle/>
                    <a:p>
                      <a:pPr algn="ctr"/>
                      <a:r>
                        <a:rPr lang="en-US" sz="1200" b="1" dirty="0">
                          <a:latin typeface="Arial Narrow" panose="020B0606020202030204" pitchFamily="34" charset="0"/>
                        </a:rPr>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400" dirty="0">
                        <a:latin typeface="Arial Narrow" panose="020B0606020202030204" pitchFamily="34" charset="0"/>
                      </a:endParaRPr>
                    </a:p>
                  </a:txBody>
                  <a:tcP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latin typeface="Arial Narrow" panose="020B0606020202030204" pitchFamily="34" charset="0"/>
                        </a:rPr>
                        <a:t>EMCOR 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latin typeface="Arial Narrow" panose="020B0606020202030204" pitchFamily="34" charset="0"/>
                        </a:rPr>
                        <a:t>Refinery / Petro Chemical / Turnaround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983077"/>
                  </a:ext>
                </a:extLst>
              </a:tr>
              <a:tr h="370840">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$3.5B</a:t>
                      </a:r>
                      <a:endParaRPr lang="en-US" sz="2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$2.0B</a:t>
                      </a:r>
                      <a:endParaRPr lang="en-US" sz="2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5">
                  <a:txBody>
                    <a:bodyPr/>
                    <a:lstStyle/>
                    <a:p>
                      <a:pPr algn="ctr"/>
                      <a:r>
                        <a:rPr lang="en-US" sz="1400" b="0" dirty="0">
                          <a:latin typeface="Arial Narrow" panose="020B0606020202030204" pitchFamily="34" charset="0"/>
                        </a:rPr>
                        <a:t>Revenues</a:t>
                      </a:r>
                      <a:br>
                        <a:rPr lang="en-US" sz="1400" b="0" dirty="0">
                          <a:latin typeface="Arial Narrow" panose="020B0606020202030204" pitchFamily="34" charset="0"/>
                        </a:rPr>
                      </a:br>
                      <a:r>
                        <a:rPr lang="en-US" sz="2000" b="1" dirty="0">
                          <a:latin typeface="Arial Narrow" panose="020B0606020202030204" pitchFamily="34" charset="0"/>
                        </a:rPr>
                        <a:t>$2.1B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pPr algn="ctr"/>
                      <a:endParaRPr lang="en-US" sz="1800" b="1"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$0.4B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Narrow" panose="020B0606020202030204" pitchFamily="34" charset="0"/>
                        </a:rPr>
                        <a:t>Revenues</a:t>
                      </a:r>
                    </a:p>
                    <a:p>
                      <a:pPr algn="ctr"/>
                      <a:r>
                        <a:rPr lang="en-US" sz="2000" b="1" dirty="0">
                          <a:latin typeface="Arial Narrow" panose="020B0606020202030204" pitchFamily="34" charset="0"/>
                        </a:rPr>
                        <a:t>$0.8B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789069"/>
                  </a:ext>
                </a:extLst>
              </a:tr>
              <a:tr h="0">
                <a:tc>
                  <a:txBody>
                    <a:bodyPr/>
                    <a:lstStyle/>
                    <a:p>
                      <a:endParaRPr lang="en-US" sz="6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6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sz="1400">
                        <a:latin typeface="Arial Narrow" panose="020B0606020202030204" pitchFamily="34" charset="0"/>
                      </a:endParaRPr>
                    </a:p>
                  </a:txBody>
                  <a:tcPr/>
                </a:tc>
                <a:tc gridSpan="2">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3171565"/>
                  </a:ext>
                </a:extLst>
              </a:tr>
              <a:tr h="146457">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Sheet Metal</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HVAC</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Process Piping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High Purity Piping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Plumbing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Fire Protection</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Low Voltage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Voice &amp; Data</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Lighting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Security/Alarm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High Voltage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Transmission &amp; Distribution</a:t>
                      </a:r>
                    </a:p>
                    <a:p>
                      <a:endParaRPr lang="en-US" sz="10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National HVAC Service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Building Control Systems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Retrofit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Repair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Service Agreements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IAQ Services</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119063" indent="-119063">
                        <a:buFont typeface="Arial Narrow" panose="020B0606020202030204" pitchFamily="34" charset="0"/>
                        <a:buChar char="»"/>
                      </a:pPr>
                      <a:r>
                        <a:rPr lang="en-US" sz="900" dirty="0">
                          <a:latin typeface="Arial Narrow" panose="020B0606020202030204" pitchFamily="34" charset="0"/>
                        </a:rPr>
                        <a:t>O&amp;M</a:t>
                      </a:r>
                    </a:p>
                    <a:p>
                      <a:pPr marL="119063" indent="-119063">
                        <a:buFont typeface="Arial Narrow" panose="020B0606020202030204" pitchFamily="34" charset="0"/>
                        <a:buChar char="»"/>
                      </a:pPr>
                      <a:r>
                        <a:rPr lang="en-US" sz="900" dirty="0">
                          <a:latin typeface="Arial Narrow" panose="020B0606020202030204" pitchFamily="34" charset="0"/>
                        </a:rPr>
                        <a:t>HVAC Services</a:t>
                      </a:r>
                    </a:p>
                    <a:p>
                      <a:pPr marL="119063" indent="-119063">
                        <a:buFont typeface="Arial Narrow" panose="020B0606020202030204" pitchFamily="34" charset="0"/>
                        <a:buChar char="»"/>
                      </a:pPr>
                      <a:r>
                        <a:rPr lang="en-US" sz="900" dirty="0">
                          <a:latin typeface="Arial Narrow" panose="020B0606020202030204" pitchFamily="34" charset="0"/>
                        </a:rPr>
                        <a:t>Retrofit Projects</a:t>
                      </a:r>
                    </a:p>
                    <a:p>
                      <a:pPr marL="119063" indent="-119063">
                        <a:buFont typeface="Arial Narrow" panose="020B0606020202030204" pitchFamily="34" charset="0"/>
                        <a:buChar char="»"/>
                      </a:pPr>
                      <a:r>
                        <a:rPr lang="en-US" sz="900" dirty="0">
                          <a:latin typeface="Arial Narrow" panose="020B0606020202030204" pitchFamily="34" charset="0"/>
                        </a:rPr>
                        <a:t>Preventive Maintenance</a:t>
                      </a:r>
                    </a:p>
                    <a:p>
                      <a:pPr marL="119063" indent="-119063">
                        <a:buFont typeface="Arial Narrow" panose="020B0606020202030204" pitchFamily="34" charset="0"/>
                        <a:buChar char="»"/>
                      </a:pPr>
                      <a:r>
                        <a:rPr lang="en-US" sz="900" dirty="0">
                          <a:latin typeface="Arial Narrow" panose="020B0606020202030204" pitchFamily="34" charset="0"/>
                        </a:rPr>
                        <a:t>Energy Efficiency Upgrades</a:t>
                      </a:r>
                    </a:p>
                    <a:p>
                      <a:endParaRPr lang="en-US" sz="900" dirty="0">
                        <a:latin typeface="Arial Narrow" panose="020B0606020202030204" pitchFamily="34" charset="0"/>
                      </a:endParaRPr>
                    </a:p>
                  </a:txBody>
                  <a:tcPr/>
                </a:tc>
                <a:tc gridSpan="2">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HVAC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Retrofit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Preventive Maintenance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Energy Efficiency Upgrades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119063" indent="-119063">
                        <a:buFont typeface="Arial Narrow" panose="020B0606020202030204" pitchFamily="34" charset="0"/>
                        <a:buChar char="»"/>
                      </a:pPr>
                      <a:r>
                        <a:rPr lang="en-US" sz="900" dirty="0">
                          <a:latin typeface="Arial Narrow" panose="020B0606020202030204" pitchFamily="34" charset="0"/>
                        </a:rPr>
                        <a:t>Base Ops</a:t>
                      </a:r>
                    </a:p>
                    <a:p>
                      <a:pPr marL="119063" indent="-119063">
                        <a:buFont typeface="Arial Narrow" panose="020B0606020202030204" pitchFamily="34" charset="0"/>
                        <a:buChar char="»"/>
                      </a:pPr>
                      <a:r>
                        <a:rPr lang="en-US" sz="900" dirty="0">
                          <a:latin typeface="Arial Narrow" panose="020B0606020202030204" pitchFamily="34" charset="0"/>
                        </a:rPr>
                        <a:t>Facilities Management</a:t>
                      </a:r>
                    </a:p>
                    <a:p>
                      <a:pPr marL="119063" indent="-119063">
                        <a:buFont typeface="Arial Narrow" panose="020B0606020202030204" pitchFamily="34" charset="0"/>
                        <a:buChar char="»"/>
                      </a:pPr>
                      <a:r>
                        <a:rPr lang="en-US" sz="900" dirty="0">
                          <a:latin typeface="Arial Narrow" panose="020B0606020202030204" pitchFamily="34" charset="0"/>
                        </a:rPr>
                        <a:t>IDIQ Projects</a:t>
                      </a:r>
                    </a:p>
                    <a:p>
                      <a:pPr marL="119063" indent="-119063">
                        <a:buFont typeface="Arial Narrow" panose="020B0606020202030204" pitchFamily="34" charset="0"/>
                        <a:buChar char="»"/>
                      </a:pPr>
                      <a:r>
                        <a:rPr lang="en-US" sz="900" dirty="0">
                          <a:latin typeface="Arial Narrow" panose="020B0606020202030204" pitchFamily="34" charset="0"/>
                        </a:rPr>
                        <a:t>O&amp;M</a:t>
                      </a:r>
                    </a:p>
                    <a:p>
                      <a:pPr marL="119063" indent="-119063">
                        <a:buFont typeface="Arial Narrow" panose="020B0606020202030204" pitchFamily="34" charset="0"/>
                        <a:buChar char="»"/>
                      </a:pPr>
                      <a:r>
                        <a:rPr lang="en-US" sz="900" dirty="0">
                          <a:latin typeface="Arial Narrow" panose="020B0606020202030204" pitchFamily="34" charset="0"/>
                        </a:rPr>
                        <a:t>Supplier Management</a:t>
                      </a:r>
                    </a:p>
                    <a:p>
                      <a:endParaRPr lang="en-US" sz="900" dirty="0">
                        <a:latin typeface="Arial Narrow" panose="020B0606020202030204" pitchFamily="34" charset="0"/>
                      </a:endParaRPr>
                    </a:p>
                  </a:txBody>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Base Ops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Facilities Management</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IDIQ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Supplier Management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0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Integrated Facilities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IDIQ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Supplier Management</a:t>
                      </a:r>
                    </a:p>
                    <a:p>
                      <a:endParaRPr lang="en-US" sz="10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0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Heat Exchanger Services / Fabrication</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Embedded Contracts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Turnaround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Specialty Welding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Maintenance &amp; Capital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Process Controls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Renewable Energy / Solar</a:t>
                      </a:r>
                    </a:p>
                    <a:p>
                      <a:endParaRPr lang="en-US" sz="10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7797533"/>
                  </a:ext>
                </a:extLst>
              </a:tr>
            </a:tbl>
          </a:graphicData>
        </a:graphic>
      </p:graphicFrame>
      <p:sp>
        <p:nvSpPr>
          <p:cNvPr id="4" name="Text Box 5">
            <a:extLst>
              <a:ext uri="{FF2B5EF4-FFF2-40B4-BE49-F238E27FC236}">
                <a16:creationId xmlns:a16="http://schemas.microsoft.com/office/drawing/2014/main" id="{1BBD8848-125F-4829-8B09-BD5EF8645F6B}"/>
              </a:ext>
            </a:extLst>
          </p:cNvPr>
          <p:cNvSpPr txBox="1">
            <a:spLocks noChangeArrowheads="1"/>
          </p:cNvSpPr>
          <p:nvPr/>
        </p:nvSpPr>
        <p:spPr bwMode="auto">
          <a:xfrm>
            <a:off x="685801" y="6302628"/>
            <a:ext cx="3670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173038" indent="-173038"/>
            <a:r>
              <a:rPr lang="en-US" altLang="en-US" sz="1000" dirty="0">
                <a:latin typeface="Verdana" panose="020B0604030504040204" pitchFamily="34" charset="0"/>
                <a:ea typeface="Verdana" panose="020B0604030504040204" pitchFamily="34" charset="0"/>
              </a:rPr>
              <a:t>* ~10% of construction revenues are services</a:t>
            </a:r>
          </a:p>
        </p:txBody>
      </p:sp>
    </p:spTree>
    <p:extLst>
      <p:ext uri="{BB962C8B-B14F-4D97-AF65-F5344CB8AC3E}">
        <p14:creationId xmlns:p14="http://schemas.microsoft.com/office/powerpoint/2010/main" val="111211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D45260-C346-42CF-AE93-8ED5DACA5FED}"/>
              </a:ext>
            </a:extLst>
          </p:cNvPr>
          <p:cNvSpPr/>
          <p:nvPr/>
        </p:nvSpPr>
        <p:spPr>
          <a:xfrm>
            <a:off x="7151298" y="6055743"/>
            <a:ext cx="1992702" cy="80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9B0C6547-76AC-4B4B-A801-4ADA1D17D199}"/>
              </a:ext>
            </a:extLst>
          </p:cNvPr>
          <p:cNvGraphicFramePr>
            <a:graphicFrameLocks noGrp="1"/>
          </p:cNvGraphicFramePr>
          <p:nvPr>
            <p:extLst>
              <p:ext uri="{D42A27DB-BD31-4B8C-83A1-F6EECF244321}">
                <p14:modId xmlns:p14="http://schemas.microsoft.com/office/powerpoint/2010/main" val="370615973"/>
              </p:ext>
            </p:extLst>
          </p:nvPr>
        </p:nvGraphicFramePr>
        <p:xfrm>
          <a:off x="354409" y="1563236"/>
          <a:ext cx="8341017" cy="5113020"/>
        </p:xfrm>
        <a:graphic>
          <a:graphicData uri="http://schemas.openxmlformats.org/drawingml/2006/table">
            <a:tbl>
              <a:tblPr firstRow="1" bandRow="1">
                <a:tableStyleId>{5C22544A-7EE6-4342-B048-85BDC9FD1C3A}</a:tableStyleId>
              </a:tblPr>
              <a:tblGrid>
                <a:gridCol w="3185877">
                  <a:extLst>
                    <a:ext uri="{9D8B030D-6E8A-4147-A177-3AD203B41FA5}">
                      <a16:colId xmlns:a16="http://schemas.microsoft.com/office/drawing/2014/main" val="1924422219"/>
                    </a:ext>
                  </a:extLst>
                </a:gridCol>
                <a:gridCol w="5155140">
                  <a:extLst>
                    <a:ext uri="{9D8B030D-6E8A-4147-A177-3AD203B41FA5}">
                      <a16:colId xmlns:a16="http://schemas.microsoft.com/office/drawing/2014/main" val="3346872224"/>
                    </a:ext>
                  </a:extLst>
                </a:gridCol>
              </a:tblGrid>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Data Centers</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Strong Electrical / Mechanical / Fire Protection demand across Mid-Atlantic, Pacific Northwest, Midwest and Southeast</a:t>
                      </a:r>
                    </a:p>
                  </a:txBody>
                  <a:tcPr>
                    <a:noFill/>
                  </a:tcPr>
                </a:tc>
                <a:extLst>
                  <a:ext uri="{0D108BD9-81ED-4DB2-BD59-A6C34878D82A}">
                    <a16:rowId xmlns:a16="http://schemas.microsoft.com/office/drawing/2014/main" val="1355351487"/>
                  </a:ext>
                </a:extLst>
              </a:tr>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Warehouses</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Continued buildout of e-commerce supply chain driving strong Fire Protection demand</a:t>
                      </a:r>
                    </a:p>
                  </a:txBody>
                  <a:tcPr>
                    <a:noFill/>
                  </a:tcPr>
                </a:tc>
                <a:extLst>
                  <a:ext uri="{0D108BD9-81ED-4DB2-BD59-A6C34878D82A}">
                    <a16:rowId xmlns:a16="http://schemas.microsoft.com/office/drawing/2014/main" val="3715652583"/>
                  </a:ext>
                </a:extLst>
              </a:tr>
              <a:tr h="425935">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Industrial / Manufacturing</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Growing Electrical / Mechanical opportunities driven by continued re-shoring of supply chain to Southeast and relocations from higher-cost states</a:t>
                      </a:r>
                    </a:p>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Additional food processing opportunities</a:t>
                      </a:r>
                    </a:p>
                  </a:txBody>
                  <a:tcPr>
                    <a:noFill/>
                  </a:tcPr>
                </a:tc>
                <a:extLst>
                  <a:ext uri="{0D108BD9-81ED-4DB2-BD59-A6C34878D82A}">
                    <a16:rowId xmlns:a16="http://schemas.microsoft.com/office/drawing/2014/main" val="3683893382"/>
                  </a:ext>
                </a:extLst>
              </a:tr>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Healthcare</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Electrical / Mechanical system retrofits growing as hospitals upgrade, see more flexibility in their existing facilities and build new facilities</a:t>
                      </a:r>
                    </a:p>
                  </a:txBody>
                  <a:tcPr>
                    <a:noFill/>
                  </a:tcPr>
                </a:tc>
                <a:extLst>
                  <a:ext uri="{0D108BD9-81ED-4DB2-BD59-A6C34878D82A}">
                    <a16:rowId xmlns:a16="http://schemas.microsoft.com/office/drawing/2014/main" val="2090877204"/>
                  </a:ext>
                </a:extLst>
              </a:tr>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Water &amp; Wastewater</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Demand for comprehensive construction services, especially Florida</a:t>
                      </a:r>
                    </a:p>
                  </a:txBody>
                  <a:tcPr>
                    <a:noFill/>
                  </a:tcPr>
                </a:tc>
                <a:extLst>
                  <a:ext uri="{0D108BD9-81ED-4DB2-BD59-A6C34878D82A}">
                    <a16:rowId xmlns:a16="http://schemas.microsoft.com/office/drawing/2014/main" val="3083284924"/>
                  </a:ext>
                </a:extLst>
              </a:tr>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Mechanical Services</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Growing Mechanical service demand stemming from maintenance deferrals, retrofit opportunities and energy efficiency upgrades</a:t>
                      </a:r>
                    </a:p>
                  </a:txBody>
                  <a:tcPr>
                    <a:noFill/>
                  </a:tcPr>
                </a:tc>
                <a:extLst>
                  <a:ext uri="{0D108BD9-81ED-4DB2-BD59-A6C34878D82A}">
                    <a16:rowId xmlns:a16="http://schemas.microsoft.com/office/drawing/2014/main" val="2828862933"/>
                  </a:ext>
                </a:extLst>
              </a:tr>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Indoor Air Quality</a:t>
                      </a:r>
                    </a:p>
                    <a:p>
                      <a:pPr marL="0" indent="0">
                        <a:buClr>
                          <a:srgbClr val="007C85"/>
                        </a:buClr>
                        <a:buFontTx/>
                        <a:buNone/>
                      </a:pPr>
                      <a:endParaRPr lang="en-US" sz="1800" b="1" dirty="0">
                        <a:solidFill>
                          <a:schemeClr val="tx1"/>
                        </a:solidFill>
                        <a:latin typeface="Verdana" panose="020B0604030504040204" pitchFamily="34" charset="0"/>
                        <a:ea typeface="Verdana" panose="020B0604030504040204" pitchFamily="34" charset="0"/>
                      </a:endParaRP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Nationwide Mechanical Systems HVAC retrofit upgrades and tenant fit-out projects to improve building wellness with significant opportunities developing in the Institutional and Education sectors</a:t>
                      </a:r>
                    </a:p>
                  </a:txBody>
                  <a:tcPr>
                    <a:noFill/>
                  </a:tcPr>
                </a:tc>
                <a:extLst>
                  <a:ext uri="{0D108BD9-81ED-4DB2-BD59-A6C34878D82A}">
                    <a16:rowId xmlns:a16="http://schemas.microsoft.com/office/drawing/2014/main" val="670668163"/>
                  </a:ext>
                </a:extLst>
              </a:tr>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Fire Protection</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Nationwide fire sprinkler installation capability / substantial cost efficiencies via prefabrication / growing aftermarket</a:t>
                      </a:r>
                    </a:p>
                  </a:txBody>
                  <a:tcPr>
                    <a:noFill/>
                  </a:tcPr>
                </a:tc>
                <a:extLst>
                  <a:ext uri="{0D108BD9-81ED-4DB2-BD59-A6C34878D82A}">
                    <a16:rowId xmlns:a16="http://schemas.microsoft.com/office/drawing/2014/main" val="1224867519"/>
                  </a:ext>
                </a:extLst>
              </a:tr>
            </a:tbl>
          </a:graphicData>
        </a:graphic>
      </p:graphicFrame>
      <p:sp>
        <p:nvSpPr>
          <p:cNvPr id="6" name="TextBox 5">
            <a:extLst>
              <a:ext uri="{FF2B5EF4-FFF2-40B4-BE49-F238E27FC236}">
                <a16:creationId xmlns:a16="http://schemas.microsoft.com/office/drawing/2014/main" id="{FEC12AE8-AC90-429E-A9A5-40C4AA3CAC3C}"/>
              </a:ext>
            </a:extLst>
          </p:cNvPr>
          <p:cNvSpPr txBox="1"/>
          <p:nvPr/>
        </p:nvSpPr>
        <p:spPr>
          <a:xfrm>
            <a:off x="369289" y="1149799"/>
            <a:ext cx="8201025" cy="400110"/>
          </a:xfrm>
          <a:prstGeom prst="rect">
            <a:avLst/>
          </a:prstGeom>
          <a:noFill/>
        </p:spPr>
        <p:txBody>
          <a:bodyPr wrap="square" rtlCol="0">
            <a:spAutoFit/>
          </a:bodyPr>
          <a:lstStyle/>
          <a:p>
            <a:r>
              <a:rPr lang="en-US" sz="2000" i="1" dirty="0"/>
              <a:t>Well positioned in growing non-residential markets/ trades</a:t>
            </a:r>
          </a:p>
        </p:txBody>
      </p:sp>
      <p:sp>
        <p:nvSpPr>
          <p:cNvPr id="12" name="Title 11">
            <a:extLst>
              <a:ext uri="{FF2B5EF4-FFF2-40B4-BE49-F238E27FC236}">
                <a16:creationId xmlns:a16="http://schemas.microsoft.com/office/drawing/2014/main" id="{4BB61A00-1AEE-44CF-B4A6-A6470086976F}"/>
              </a:ext>
            </a:extLst>
          </p:cNvPr>
          <p:cNvSpPr>
            <a:spLocks noGrp="1"/>
          </p:cNvSpPr>
          <p:nvPr>
            <p:ph type="title"/>
          </p:nvPr>
        </p:nvSpPr>
        <p:spPr>
          <a:xfrm>
            <a:off x="361240" y="623855"/>
            <a:ext cx="8065526" cy="470869"/>
          </a:xfrm>
        </p:spPr>
        <p:txBody>
          <a:bodyPr>
            <a:normAutofit/>
          </a:bodyPr>
          <a:lstStyle/>
          <a:p>
            <a:r>
              <a:rPr lang="en-US" dirty="0"/>
              <a:t>GROWTH OPPORTUNITIES</a:t>
            </a:r>
          </a:p>
        </p:txBody>
      </p:sp>
    </p:spTree>
    <p:extLst>
      <p:ext uri="{BB962C8B-B14F-4D97-AF65-F5344CB8AC3E}">
        <p14:creationId xmlns:p14="http://schemas.microsoft.com/office/powerpoint/2010/main" val="76845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E56BE-6AC3-47F9-B1D6-02CD371A64EA}"/>
              </a:ext>
            </a:extLst>
          </p:cNvPr>
          <p:cNvSpPr>
            <a:spLocks noGrp="1"/>
          </p:cNvSpPr>
          <p:nvPr>
            <p:ph type="body" sz="quarter" idx="11"/>
          </p:nvPr>
        </p:nvSpPr>
        <p:spPr>
          <a:xfrm>
            <a:off x="463694" y="1291981"/>
            <a:ext cx="3668359" cy="4639959"/>
          </a:xfrm>
        </p:spPr>
        <p:txBody>
          <a:bodyPr>
            <a:normAutofit/>
          </a:bodyPr>
          <a:lstStyle/>
          <a:p>
            <a:pPr marL="0" indent="0">
              <a:lnSpc>
                <a:spcPct val="100000"/>
              </a:lnSpc>
              <a:spcBef>
                <a:spcPts val="1200"/>
              </a:spcBef>
              <a:spcAft>
                <a:spcPts val="600"/>
              </a:spcAft>
              <a:buNone/>
            </a:pPr>
            <a:r>
              <a:rPr lang="en-US" sz="1600" b="1" i="1" dirty="0"/>
              <a:t>Demand across Mid-Atlantic, Pacific Northwest, Midwest, and the Southeast remains strong</a:t>
            </a:r>
          </a:p>
          <a:p>
            <a:pPr>
              <a:lnSpc>
                <a:spcPct val="100000"/>
              </a:lnSpc>
              <a:spcBef>
                <a:spcPts val="1200"/>
              </a:spcBef>
            </a:pPr>
            <a:r>
              <a:rPr lang="en-US" sz="1600" dirty="0"/>
              <a:t>Electrical Construction</a:t>
            </a:r>
          </a:p>
          <a:p>
            <a:r>
              <a:rPr lang="en-US" sz="1600" dirty="0"/>
              <a:t>Mechanical Construction</a:t>
            </a:r>
          </a:p>
          <a:p>
            <a:r>
              <a:rPr lang="en-US" sz="1600" dirty="0"/>
              <a:t>Fire Protection Systems</a:t>
            </a:r>
          </a:p>
          <a:p>
            <a:pPr marL="0" indent="0">
              <a:buNone/>
            </a:pPr>
            <a:endParaRPr lang="en-US" sz="1600" dirty="0"/>
          </a:p>
          <a:p>
            <a:pPr marL="0" indent="0">
              <a:lnSpc>
                <a:spcPct val="100000"/>
              </a:lnSpc>
              <a:spcBef>
                <a:spcPts val="600"/>
              </a:spcBef>
              <a:spcAft>
                <a:spcPts val="600"/>
              </a:spcAft>
              <a:buNone/>
            </a:pPr>
            <a:r>
              <a:rPr lang="en-US" sz="1600" b="1" dirty="0"/>
              <a:t>CUSTOMER BASE</a:t>
            </a:r>
          </a:p>
          <a:p>
            <a:pPr>
              <a:lnSpc>
                <a:spcPct val="100000"/>
              </a:lnSpc>
              <a:spcBef>
                <a:spcPts val="1200"/>
              </a:spcBef>
            </a:pPr>
            <a:r>
              <a:rPr lang="en-US" sz="1600" dirty="0"/>
              <a:t>Technology Companies</a:t>
            </a:r>
          </a:p>
          <a:p>
            <a:r>
              <a:rPr lang="en-US" sz="1600" dirty="0"/>
              <a:t>Financial Firms</a:t>
            </a:r>
          </a:p>
          <a:p>
            <a:r>
              <a:rPr lang="en-US" sz="1600" dirty="0"/>
              <a:t>Co-locators</a:t>
            </a:r>
          </a:p>
          <a:p>
            <a:r>
              <a:rPr lang="en-US" sz="1600" dirty="0"/>
              <a:t>Government</a:t>
            </a:r>
          </a:p>
        </p:txBody>
      </p:sp>
      <p:sp>
        <p:nvSpPr>
          <p:cNvPr id="9" name="Title 8">
            <a:extLst>
              <a:ext uri="{FF2B5EF4-FFF2-40B4-BE49-F238E27FC236}">
                <a16:creationId xmlns:a16="http://schemas.microsoft.com/office/drawing/2014/main" id="{84E4EA6B-082C-4C13-8FAB-D4AC69818ED1}"/>
              </a:ext>
            </a:extLst>
          </p:cNvPr>
          <p:cNvSpPr>
            <a:spLocks noGrp="1"/>
          </p:cNvSpPr>
          <p:nvPr>
            <p:ph type="title"/>
          </p:nvPr>
        </p:nvSpPr>
        <p:spPr>
          <a:xfrm>
            <a:off x="362973" y="552100"/>
            <a:ext cx="8259602" cy="540903"/>
          </a:xfrm>
        </p:spPr>
        <p:txBody>
          <a:bodyPr/>
          <a:lstStyle/>
          <a:p>
            <a:r>
              <a:rPr lang="en-US" dirty="0"/>
              <a:t>MARKET OUTLOOK – DATA CENTERS</a:t>
            </a:r>
          </a:p>
        </p:txBody>
      </p:sp>
      <p:pic>
        <p:nvPicPr>
          <p:cNvPr id="7" name="Picture 6" descr="Diagram, engineering drawing&#10;&#10;Description automatically generated">
            <a:extLst>
              <a:ext uri="{FF2B5EF4-FFF2-40B4-BE49-F238E27FC236}">
                <a16:creationId xmlns:a16="http://schemas.microsoft.com/office/drawing/2014/main" id="{DE4F98CE-FF01-442E-9580-69FF72171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512" y="1410072"/>
            <a:ext cx="4533602" cy="3023912"/>
          </a:xfrm>
          <a:prstGeom prst="rect">
            <a:avLst/>
          </a:prstGeom>
        </p:spPr>
      </p:pic>
      <p:sp>
        <p:nvSpPr>
          <p:cNvPr id="3" name="TextBox 2">
            <a:extLst>
              <a:ext uri="{FF2B5EF4-FFF2-40B4-BE49-F238E27FC236}">
                <a16:creationId xmlns:a16="http://schemas.microsoft.com/office/drawing/2014/main" id="{2C116E13-73E7-4C9B-91F4-A908B21D9E8A}"/>
              </a:ext>
            </a:extLst>
          </p:cNvPr>
          <p:cNvSpPr txBox="1"/>
          <p:nvPr/>
        </p:nvSpPr>
        <p:spPr>
          <a:xfrm>
            <a:off x="4090864" y="4745923"/>
            <a:ext cx="4533601" cy="1369606"/>
          </a:xfrm>
          <a:prstGeom prst="rect">
            <a:avLst/>
          </a:prstGeom>
          <a:noFill/>
          <a:ln>
            <a:solidFill>
              <a:schemeClr val="tx1"/>
            </a:solidFill>
          </a:ln>
        </p:spPr>
        <p:txBody>
          <a:bodyPr wrap="square" rtlCol="0">
            <a:spAutoFit/>
          </a:bodyPr>
          <a:lstStyle/>
          <a:p>
            <a:pPr algn="ctr"/>
            <a:r>
              <a:rPr lang="en-US" sz="1400" dirty="0">
                <a:latin typeface="Verdana" panose="020B0604030504040204" pitchFamily="34" charset="0"/>
                <a:ea typeface="Verdana" panose="020B0604030504040204" pitchFamily="34" charset="0"/>
              </a:rPr>
              <a:t>“Average” Data Center Build % Ranges</a:t>
            </a:r>
          </a:p>
          <a:p>
            <a:pPr>
              <a:spcBef>
                <a:spcPts val="600"/>
              </a:spcBef>
              <a:tabLst>
                <a:tab pos="233363" algn="l"/>
                <a:tab pos="2976563" algn="l"/>
              </a:tabLst>
            </a:pPr>
            <a:r>
              <a:rPr lang="en-US" sz="1400" dirty="0">
                <a:latin typeface="Verdana" panose="020B0604030504040204" pitchFamily="34" charset="0"/>
                <a:ea typeface="Verdana" panose="020B0604030504040204" pitchFamily="34" charset="0"/>
              </a:rPr>
              <a:t>	</a:t>
            </a:r>
            <a:r>
              <a:rPr lang="en-US" sz="1200" dirty="0">
                <a:latin typeface="Verdana" panose="020B0604030504040204" pitchFamily="34" charset="0"/>
                <a:ea typeface="Verdana" panose="020B0604030504040204" pitchFamily="34" charset="0"/>
              </a:rPr>
              <a:t>Electrical Construction	30% - 50% </a:t>
            </a:r>
            <a:r>
              <a:rPr lang="en-US" sz="1100" dirty="0">
                <a:latin typeface="Verdana" panose="020B0604030504040204" pitchFamily="34" charset="0"/>
                <a:ea typeface="Verdana" panose="020B0604030504040204" pitchFamily="34" charset="0"/>
              </a:rPr>
              <a:t>*</a:t>
            </a:r>
          </a:p>
          <a:p>
            <a:pPr>
              <a:spcBef>
                <a:spcPts val="600"/>
              </a:spcBef>
              <a:tabLst>
                <a:tab pos="233363" algn="l"/>
                <a:tab pos="2976563" algn="l"/>
              </a:tabLst>
            </a:pPr>
            <a:r>
              <a:rPr lang="en-US" sz="1200" dirty="0">
                <a:latin typeface="Verdana" panose="020B0604030504040204" pitchFamily="34" charset="0"/>
                <a:ea typeface="Verdana" panose="020B0604030504040204" pitchFamily="34" charset="0"/>
              </a:rPr>
              <a:t>	Mechanical Construction	15% - 35% </a:t>
            </a:r>
            <a:r>
              <a:rPr lang="en-US" sz="1100" dirty="0">
                <a:latin typeface="Verdana" panose="020B0604030504040204" pitchFamily="34" charset="0"/>
                <a:ea typeface="Verdana" panose="020B0604030504040204" pitchFamily="34" charset="0"/>
              </a:rPr>
              <a:t>*</a:t>
            </a:r>
          </a:p>
          <a:p>
            <a:pPr>
              <a:spcBef>
                <a:spcPts val="600"/>
              </a:spcBef>
              <a:tabLst>
                <a:tab pos="233363" algn="l"/>
                <a:tab pos="2976563" algn="l"/>
              </a:tabLst>
            </a:pPr>
            <a:r>
              <a:rPr lang="en-US" sz="1200" dirty="0">
                <a:latin typeface="Verdana" panose="020B0604030504040204" pitchFamily="34" charset="0"/>
                <a:ea typeface="Verdana" panose="020B0604030504040204" pitchFamily="34" charset="0"/>
              </a:rPr>
              <a:t>	Fire Protection </a:t>
            </a:r>
            <a:r>
              <a:rPr lang="en-US" sz="1000" i="1" dirty="0">
                <a:latin typeface="Verdana" panose="020B0604030504040204" pitchFamily="34" charset="0"/>
                <a:ea typeface="Verdana" panose="020B0604030504040204" pitchFamily="34" charset="0"/>
              </a:rPr>
              <a:t>(Sprinkler Installation)</a:t>
            </a:r>
            <a:r>
              <a:rPr lang="en-US" sz="1200" dirty="0">
                <a:latin typeface="Verdana" panose="020B0604030504040204" pitchFamily="34" charset="0"/>
                <a:ea typeface="Verdana" panose="020B0604030504040204" pitchFamily="34" charset="0"/>
              </a:rPr>
              <a:t>	  3% - 7%</a:t>
            </a:r>
          </a:p>
          <a:p>
            <a:pPr>
              <a:spcBef>
                <a:spcPts val="600"/>
              </a:spcBef>
              <a:tabLst>
                <a:tab pos="233363" algn="l"/>
                <a:tab pos="2976563" algn="l"/>
              </a:tabLst>
            </a:pPr>
            <a:r>
              <a:rPr lang="en-US" sz="1100" dirty="0">
                <a:latin typeface="Verdana" panose="020B0604030504040204" pitchFamily="34" charset="0"/>
                <a:ea typeface="Verdana" panose="020B0604030504040204" pitchFamily="34" charset="0"/>
              </a:rPr>
              <a:t>* Includes purchase of major equipment</a:t>
            </a:r>
          </a:p>
        </p:txBody>
      </p:sp>
    </p:spTree>
    <p:extLst>
      <p:ext uri="{BB962C8B-B14F-4D97-AF65-F5344CB8AC3E}">
        <p14:creationId xmlns:p14="http://schemas.microsoft.com/office/powerpoint/2010/main" val="394952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E56BE-6AC3-47F9-B1D6-02CD371A64EA}"/>
              </a:ext>
            </a:extLst>
          </p:cNvPr>
          <p:cNvSpPr>
            <a:spLocks noGrp="1"/>
          </p:cNvSpPr>
          <p:nvPr>
            <p:ph type="body" sz="quarter" idx="11"/>
          </p:nvPr>
        </p:nvSpPr>
        <p:spPr>
          <a:xfrm>
            <a:off x="463691" y="1291979"/>
            <a:ext cx="4181167" cy="5289976"/>
          </a:xfrm>
        </p:spPr>
        <p:txBody>
          <a:bodyPr>
            <a:noAutofit/>
          </a:bodyPr>
          <a:lstStyle/>
          <a:p>
            <a:pPr marL="0" indent="0">
              <a:lnSpc>
                <a:spcPct val="100000"/>
              </a:lnSpc>
              <a:spcBef>
                <a:spcPts val="1200"/>
              </a:spcBef>
              <a:buNone/>
            </a:pPr>
            <a:r>
              <a:rPr lang="en-US" sz="1600" b="1" i="1" dirty="0"/>
              <a:t>Well-positioned for re-shoring of supply chain to Southeast locations from higher-cost states</a:t>
            </a:r>
            <a:br>
              <a:rPr lang="en-US" sz="1600" b="1" i="1" dirty="0"/>
            </a:br>
            <a:br>
              <a:rPr lang="en-US" sz="1600" b="1" i="1" dirty="0"/>
            </a:br>
            <a:r>
              <a:rPr lang="en-US" sz="1600" b="1" i="1" dirty="0"/>
              <a:t>Many food processing opportunities</a:t>
            </a:r>
          </a:p>
          <a:p>
            <a:pPr>
              <a:lnSpc>
                <a:spcPct val="100000"/>
              </a:lnSpc>
              <a:spcBef>
                <a:spcPts val="1200"/>
              </a:spcBef>
            </a:pPr>
            <a:r>
              <a:rPr lang="en-US" sz="1600" dirty="0"/>
              <a:t>Electrical Construction</a:t>
            </a:r>
          </a:p>
          <a:p>
            <a:pPr>
              <a:lnSpc>
                <a:spcPct val="100000"/>
              </a:lnSpc>
              <a:spcBef>
                <a:spcPts val="800"/>
              </a:spcBef>
            </a:pPr>
            <a:r>
              <a:rPr lang="en-US" sz="1600" dirty="0"/>
              <a:t>Mechanical Construction</a:t>
            </a:r>
          </a:p>
          <a:p>
            <a:pPr>
              <a:lnSpc>
                <a:spcPct val="100000"/>
              </a:lnSpc>
              <a:spcBef>
                <a:spcPts val="800"/>
              </a:spcBef>
            </a:pPr>
            <a:r>
              <a:rPr lang="en-US" sz="1600" dirty="0"/>
              <a:t>Fire Protection Systems</a:t>
            </a:r>
          </a:p>
          <a:p>
            <a:pPr>
              <a:lnSpc>
                <a:spcPct val="100000"/>
              </a:lnSpc>
              <a:spcBef>
                <a:spcPts val="800"/>
              </a:spcBef>
            </a:pPr>
            <a:r>
              <a:rPr lang="en-US" sz="1600" dirty="0"/>
              <a:t>Process Controls</a:t>
            </a:r>
          </a:p>
          <a:p>
            <a:pPr marL="0" indent="0">
              <a:buNone/>
            </a:pPr>
            <a:endParaRPr lang="en-US" sz="1400" dirty="0"/>
          </a:p>
          <a:p>
            <a:pPr marL="0" indent="0">
              <a:lnSpc>
                <a:spcPct val="100000"/>
              </a:lnSpc>
              <a:spcBef>
                <a:spcPts val="0"/>
              </a:spcBef>
              <a:buNone/>
            </a:pPr>
            <a:r>
              <a:rPr lang="en-US" sz="1600" b="1" dirty="0"/>
              <a:t>CUSTOMER BASE</a:t>
            </a:r>
          </a:p>
          <a:p>
            <a:pPr>
              <a:lnSpc>
                <a:spcPct val="100000"/>
              </a:lnSpc>
              <a:spcBef>
                <a:spcPts val="1200"/>
              </a:spcBef>
            </a:pPr>
            <a:r>
              <a:rPr lang="en-US" sz="1600" dirty="0"/>
              <a:t>E-Commerce</a:t>
            </a:r>
          </a:p>
          <a:p>
            <a:pPr>
              <a:lnSpc>
                <a:spcPct val="100000"/>
              </a:lnSpc>
              <a:spcBef>
                <a:spcPts val="800"/>
              </a:spcBef>
            </a:pPr>
            <a:r>
              <a:rPr lang="en-US" sz="1600" dirty="0"/>
              <a:t>National Food Brands</a:t>
            </a:r>
          </a:p>
          <a:p>
            <a:pPr>
              <a:lnSpc>
                <a:spcPct val="100000"/>
              </a:lnSpc>
              <a:spcBef>
                <a:spcPts val="800"/>
              </a:spcBef>
            </a:pPr>
            <a:r>
              <a:rPr lang="en-US" sz="1600" dirty="0"/>
              <a:t>Auto Parts Makers</a:t>
            </a:r>
          </a:p>
          <a:p>
            <a:pPr>
              <a:lnSpc>
                <a:spcPct val="100000"/>
              </a:lnSpc>
              <a:spcBef>
                <a:spcPts val="800"/>
              </a:spcBef>
            </a:pPr>
            <a:r>
              <a:rPr lang="en-US" sz="1600" dirty="0"/>
              <a:t>Specialized Environments</a:t>
            </a:r>
          </a:p>
        </p:txBody>
      </p:sp>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9065700" cy="497771"/>
          </a:xfrm>
        </p:spPr>
        <p:txBody>
          <a:bodyPr>
            <a:noAutofit/>
          </a:bodyPr>
          <a:lstStyle/>
          <a:p>
            <a:r>
              <a:rPr lang="en-US" dirty="0"/>
              <a:t>MARKET OUTLOOK – INDUSTRIAL / MANUFACTURING</a:t>
            </a:r>
          </a:p>
        </p:txBody>
      </p:sp>
      <p:pic>
        <p:nvPicPr>
          <p:cNvPr id="6" name="Picture 5">
            <a:extLst>
              <a:ext uri="{FF2B5EF4-FFF2-40B4-BE49-F238E27FC236}">
                <a16:creationId xmlns:a16="http://schemas.microsoft.com/office/drawing/2014/main" id="{1E9A55EA-5139-48F0-88AE-7338971BF81A}"/>
              </a:ext>
            </a:extLst>
          </p:cNvPr>
          <p:cNvPicPr>
            <a:picLocks noChangeAspect="1"/>
          </p:cNvPicPr>
          <p:nvPr/>
        </p:nvPicPr>
        <p:blipFill rotWithShape="1">
          <a:blip r:embed="rId3">
            <a:extLst>
              <a:ext uri="{28A0092B-C50C-407E-A947-70E740481C1C}">
                <a14:useLocalDpi xmlns:a14="http://schemas.microsoft.com/office/drawing/2010/main" val="0"/>
              </a:ext>
            </a:extLst>
          </a:blip>
          <a:srcRect r="14976"/>
          <a:stretch/>
        </p:blipFill>
        <p:spPr>
          <a:xfrm>
            <a:off x="4586829" y="1799204"/>
            <a:ext cx="4181168" cy="3272282"/>
          </a:xfrm>
          <a:prstGeom prst="rect">
            <a:avLst/>
          </a:prstGeom>
        </p:spPr>
      </p:pic>
    </p:spTree>
    <p:extLst>
      <p:ext uri="{BB962C8B-B14F-4D97-AF65-F5344CB8AC3E}">
        <p14:creationId xmlns:p14="http://schemas.microsoft.com/office/powerpoint/2010/main" val="75732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E56BE-6AC3-47F9-B1D6-02CD371A64EA}"/>
              </a:ext>
            </a:extLst>
          </p:cNvPr>
          <p:cNvSpPr>
            <a:spLocks noGrp="1"/>
          </p:cNvSpPr>
          <p:nvPr>
            <p:ph type="body" sz="quarter" idx="11"/>
          </p:nvPr>
        </p:nvSpPr>
        <p:spPr>
          <a:xfrm>
            <a:off x="463691" y="1291979"/>
            <a:ext cx="4181167" cy="3849364"/>
          </a:xfrm>
        </p:spPr>
        <p:txBody>
          <a:bodyPr>
            <a:noAutofit/>
          </a:bodyPr>
          <a:lstStyle/>
          <a:p>
            <a:pPr marL="0" indent="0">
              <a:lnSpc>
                <a:spcPct val="100000"/>
              </a:lnSpc>
              <a:spcBef>
                <a:spcPts val="1200"/>
              </a:spcBef>
              <a:buNone/>
            </a:pPr>
            <a:r>
              <a:rPr lang="en-US" sz="1600" b="1" i="1" dirty="0"/>
              <a:t>E-Commerce supply chain driving strong fire protection demand </a:t>
            </a:r>
            <a:br>
              <a:rPr lang="en-US" sz="1600" b="1" i="1" dirty="0"/>
            </a:br>
            <a:endParaRPr lang="en-US" sz="1600" b="1" i="1" dirty="0"/>
          </a:p>
          <a:p>
            <a:pPr>
              <a:lnSpc>
                <a:spcPct val="100000"/>
              </a:lnSpc>
              <a:spcBef>
                <a:spcPts val="1200"/>
              </a:spcBef>
            </a:pPr>
            <a:r>
              <a:rPr lang="en-US" sz="1600" dirty="0"/>
              <a:t>Fire Protection Systems</a:t>
            </a:r>
          </a:p>
          <a:p>
            <a:pPr>
              <a:lnSpc>
                <a:spcPct val="100000"/>
              </a:lnSpc>
              <a:spcBef>
                <a:spcPts val="1200"/>
              </a:spcBef>
            </a:pPr>
            <a:r>
              <a:rPr lang="en-US" sz="1600" dirty="0"/>
              <a:t>Mechanical Construction</a:t>
            </a:r>
          </a:p>
          <a:p>
            <a:pPr>
              <a:lnSpc>
                <a:spcPct val="100000"/>
              </a:lnSpc>
              <a:spcBef>
                <a:spcPts val="1200"/>
              </a:spcBef>
            </a:pPr>
            <a:r>
              <a:rPr lang="en-US" sz="1600" dirty="0"/>
              <a:t>Active Aftermarket </a:t>
            </a:r>
          </a:p>
          <a:p>
            <a:pPr marL="0" indent="0">
              <a:buNone/>
            </a:pPr>
            <a:endParaRPr lang="en-US" sz="1400" dirty="0"/>
          </a:p>
          <a:p>
            <a:pPr marL="0" indent="0">
              <a:lnSpc>
                <a:spcPct val="100000"/>
              </a:lnSpc>
              <a:spcBef>
                <a:spcPts val="1200"/>
              </a:spcBef>
              <a:buNone/>
            </a:pPr>
            <a:r>
              <a:rPr lang="en-US" sz="1600" b="1" dirty="0"/>
              <a:t>CUSTOMER BASE</a:t>
            </a:r>
          </a:p>
          <a:p>
            <a:pPr>
              <a:lnSpc>
                <a:spcPct val="100000"/>
              </a:lnSpc>
              <a:spcBef>
                <a:spcPts val="1200"/>
              </a:spcBef>
            </a:pPr>
            <a:r>
              <a:rPr lang="en-US" sz="1600" dirty="0"/>
              <a:t>Technology Companies</a:t>
            </a:r>
          </a:p>
          <a:p>
            <a:pPr>
              <a:lnSpc>
                <a:spcPct val="100000"/>
              </a:lnSpc>
              <a:spcBef>
                <a:spcPts val="1200"/>
              </a:spcBef>
            </a:pPr>
            <a:r>
              <a:rPr lang="en-US" sz="1600" dirty="0"/>
              <a:t>Food Processing / Cold Storage</a:t>
            </a:r>
          </a:p>
          <a:p>
            <a:pPr>
              <a:lnSpc>
                <a:spcPct val="100000"/>
              </a:lnSpc>
              <a:spcBef>
                <a:spcPts val="1200"/>
              </a:spcBef>
            </a:pPr>
            <a:r>
              <a:rPr lang="en-US" sz="1600" dirty="0"/>
              <a:t>Distribution Centers</a:t>
            </a:r>
          </a:p>
          <a:p>
            <a:pPr>
              <a:lnSpc>
                <a:spcPct val="100000"/>
              </a:lnSpc>
              <a:spcBef>
                <a:spcPts val="800"/>
              </a:spcBef>
            </a:pPr>
            <a:endParaRPr lang="en-US" sz="1600" dirty="0"/>
          </a:p>
        </p:txBody>
      </p:sp>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8694764" cy="497771"/>
          </a:xfrm>
        </p:spPr>
        <p:txBody>
          <a:bodyPr>
            <a:noAutofit/>
          </a:bodyPr>
          <a:lstStyle/>
          <a:p>
            <a:r>
              <a:rPr lang="en-US" dirty="0"/>
              <a:t>MARKET OUTLOOK – WAREHOUSES / FIRE PROTECTION</a:t>
            </a:r>
          </a:p>
        </p:txBody>
      </p:sp>
      <p:pic>
        <p:nvPicPr>
          <p:cNvPr id="4" name="Picture 3" descr="A picture containing building, indoor, factory, station&#10;&#10;Description automatically generated">
            <a:extLst>
              <a:ext uri="{FF2B5EF4-FFF2-40B4-BE49-F238E27FC236}">
                <a16:creationId xmlns:a16="http://schemas.microsoft.com/office/drawing/2014/main" id="{0426FDD3-2C91-4E73-9646-E6D141283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629" y="2018578"/>
            <a:ext cx="4417680" cy="3312543"/>
          </a:xfrm>
          <a:prstGeom prst="rect">
            <a:avLst/>
          </a:prstGeom>
        </p:spPr>
      </p:pic>
    </p:spTree>
    <p:extLst>
      <p:ext uri="{BB962C8B-B14F-4D97-AF65-F5344CB8AC3E}">
        <p14:creationId xmlns:p14="http://schemas.microsoft.com/office/powerpoint/2010/main" val="26086402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3858</TotalTime>
  <Words>1758</Words>
  <Application>Microsoft Office PowerPoint</Application>
  <PresentationFormat>On-screen Show (4:3)</PresentationFormat>
  <Paragraphs>295</Paragraphs>
  <Slides>20</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Links</vt:lpstr>
      </vt:variant>
      <vt:variant>
        <vt:i4>4</vt:i4>
      </vt:variant>
      <vt:variant>
        <vt:lpstr>Slide Titles</vt:lpstr>
      </vt:variant>
      <vt:variant>
        <vt:i4>20</vt:i4>
      </vt:variant>
    </vt:vector>
  </HeadingPairs>
  <TitlesOfParts>
    <vt:vector size="33" baseType="lpstr">
      <vt:lpstr>Microsoft JhengHei</vt:lpstr>
      <vt:lpstr>Arial</vt:lpstr>
      <vt:lpstr>Arial Narrow</vt:lpstr>
      <vt:lpstr>Calibri</vt:lpstr>
      <vt:lpstr>Helvetica</vt:lpstr>
      <vt:lpstr>Times</vt:lpstr>
      <vt:lpstr>Verdana</vt:lpstr>
      <vt:lpstr>Wingdings</vt:lpstr>
      <vt:lpstr>Office Theme</vt:lpstr>
      <vt:lpstr>file:///\\zeus\Data_Marketing2\Confcalls\2021\2nd%20Qtr\RPOs%20by%20Market%20Sector%20Pie%20Chart.xlsx!finqtr1!%5bRPOs%20by%20Market%20Sector%20Pie%20Chart.xlsx%5dfinqtr1%20Chart%2022-1</vt:lpstr>
      <vt:lpstr>file:///\\zeus\Data_Marketing2\Confcalls\2021\2nd%20Qtr\RPOs%20by%20Market%20Sector%20Pie%20Chart%20-%20new%20font.xlsx!finqtr1!R28C4:R36C5</vt:lpstr>
      <vt:lpstr>file:///\\zeus\Data_Marketing2\Confcalls\2021\2nd%20Qtr\income%20statement%206%20months%20-%20new%20font.xlsx!Six%20Month!R1C1:R27C9</vt:lpstr>
      <vt:lpstr>file:///\\zeus\Data_Marketing2\Confcalls\2021\2nd%20Qtr\balance%20sheet.xlsx!BalanceSheet!R1C1:R21C5</vt:lpstr>
      <vt:lpstr>PowerPoint Presentation</vt:lpstr>
      <vt:lpstr>FORWARD-LOOKING STATEMENTS AND NON-GAAP FINANCIAL DISCLOSURES</vt:lpstr>
      <vt:lpstr>EMCOR HIGHLIGHTS</vt:lpstr>
      <vt:lpstr>Emcor strengths</vt:lpstr>
      <vt:lpstr>BROAD CONSTRUCTION &amp; SERVICES PLATFORM                  2020 REVENUES:  $8.8B</vt:lpstr>
      <vt:lpstr>GROWTH OPPORTUNITIES</vt:lpstr>
      <vt:lpstr>MARKET OUTLOOK – DATA CENTERS</vt:lpstr>
      <vt:lpstr>MARKET OUTLOOK – INDUSTRIAL / MANUFACTURING</vt:lpstr>
      <vt:lpstr>MARKET OUTLOOK – WAREHOUSES / FIRE PROTECTION</vt:lpstr>
      <vt:lpstr>MARKET OUTLOOK – MECHANICAL SERVICES</vt:lpstr>
      <vt:lpstr>CURRENT EMPHASIS ON HVAC INDOOR AIR QUALITY (IAQ) SOLUTIONS</vt:lpstr>
      <vt:lpstr>PowerPoint Presentation</vt:lpstr>
      <vt:lpstr>PRIORITIZING SUSTAINABILITY</vt:lpstr>
      <vt:lpstr>KEY FINANCIAL DATA – INCOME STATEMENT</vt:lpstr>
      <vt:lpstr>KEY FINANCIAL DATA – BALANCE SHEET </vt:lpstr>
      <vt:lpstr>BALANCED CAPITAL ALLOCATOR</vt:lpstr>
      <vt:lpstr>REMAINING 2021 OUTLOOK</vt:lpstr>
      <vt:lpstr>GUIDANCE ASSUMPTIONS UPDATE</vt:lpstr>
      <vt:lpstr>2021 GUIDANCE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Tardibuono</dc:creator>
  <cp:lastModifiedBy>Sheila Patten</cp:lastModifiedBy>
  <cp:revision>128</cp:revision>
  <cp:lastPrinted>2021-09-15T17:51:32Z</cp:lastPrinted>
  <dcterms:created xsi:type="dcterms:W3CDTF">2021-06-04T19:28:07Z</dcterms:created>
  <dcterms:modified xsi:type="dcterms:W3CDTF">2021-09-21T16:56:43Z</dcterms:modified>
</cp:coreProperties>
</file>