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42"/>
  </p:notesMasterIdLst>
  <p:sldIdLst>
    <p:sldId id="10522" r:id="rId5"/>
    <p:sldId id="1276" r:id="rId6"/>
    <p:sldId id="2140754556" r:id="rId7"/>
    <p:sldId id="2140754256" r:id="rId8"/>
    <p:sldId id="2140754500" r:id="rId9"/>
    <p:sldId id="2140754275" r:id="rId10"/>
    <p:sldId id="2140754551" r:id="rId11"/>
    <p:sldId id="2140754559" r:id="rId12"/>
    <p:sldId id="2140754276" r:id="rId13"/>
    <p:sldId id="2140754483" r:id="rId14"/>
    <p:sldId id="2140754545" r:id="rId15"/>
    <p:sldId id="2140754546" r:id="rId16"/>
    <p:sldId id="2140754332" r:id="rId17"/>
    <p:sldId id="2140754259" r:id="rId18"/>
    <p:sldId id="2140754547" r:id="rId19"/>
    <p:sldId id="2140754280" r:id="rId20"/>
    <p:sldId id="2140754533" r:id="rId21"/>
    <p:sldId id="2140754555" r:id="rId22"/>
    <p:sldId id="2140754537" r:id="rId23"/>
    <p:sldId id="2140754558" r:id="rId24"/>
    <p:sldId id="2140754535" r:id="rId25"/>
    <p:sldId id="2140754538" r:id="rId26"/>
    <p:sldId id="2140754552" r:id="rId27"/>
    <p:sldId id="2140754561" r:id="rId28"/>
    <p:sldId id="2140754511" r:id="rId29"/>
    <p:sldId id="2140754519" r:id="rId30"/>
    <p:sldId id="2140754491" r:id="rId31"/>
    <p:sldId id="2140754550" r:id="rId32"/>
    <p:sldId id="2140754553" r:id="rId33"/>
    <p:sldId id="2140754493" r:id="rId34"/>
    <p:sldId id="2140754494" r:id="rId35"/>
    <p:sldId id="2140754562" r:id="rId36"/>
    <p:sldId id="2140754356" r:id="rId37"/>
    <p:sldId id="2140754548" r:id="rId38"/>
    <p:sldId id="2140754495" r:id="rId39"/>
    <p:sldId id="2140754496" r:id="rId40"/>
    <p:sldId id="2140754560" r:id="rId41"/>
  </p:sldIdLst>
  <p:sldSz cx="12192000" cy="6858000"/>
  <p:notesSz cx="7010400" cy="9296400"/>
  <p:defaultTextStyle>
    <a:defPPr>
      <a:defRPr lang="zh-CN"/>
    </a:defPPr>
    <a:lvl1pPr marL="0" algn="l" defTabSz="1038977" rtl="0" eaLnBrk="1" latinLnBrk="0" hangingPunct="1">
      <a:defRPr sz="2045" kern="1200">
        <a:solidFill>
          <a:schemeClr val="tx1"/>
        </a:solidFill>
        <a:latin typeface="+mn-lt"/>
        <a:ea typeface="+mn-ea"/>
        <a:cs typeface="+mn-cs"/>
      </a:defRPr>
    </a:lvl1pPr>
    <a:lvl2pPr marL="519488" algn="l" defTabSz="1038977" rtl="0" eaLnBrk="1" latinLnBrk="0" hangingPunct="1">
      <a:defRPr sz="2045" kern="1200">
        <a:solidFill>
          <a:schemeClr val="tx1"/>
        </a:solidFill>
        <a:latin typeface="+mn-lt"/>
        <a:ea typeface="+mn-ea"/>
        <a:cs typeface="+mn-cs"/>
      </a:defRPr>
    </a:lvl2pPr>
    <a:lvl3pPr marL="1038977" algn="l" defTabSz="1038977" rtl="0" eaLnBrk="1" latinLnBrk="0" hangingPunct="1">
      <a:defRPr sz="2045" kern="1200">
        <a:solidFill>
          <a:schemeClr val="tx1"/>
        </a:solidFill>
        <a:latin typeface="+mn-lt"/>
        <a:ea typeface="+mn-ea"/>
        <a:cs typeface="+mn-cs"/>
      </a:defRPr>
    </a:lvl3pPr>
    <a:lvl4pPr marL="1558465" algn="l" defTabSz="1038977" rtl="0" eaLnBrk="1" latinLnBrk="0" hangingPunct="1">
      <a:defRPr sz="2045" kern="1200">
        <a:solidFill>
          <a:schemeClr val="tx1"/>
        </a:solidFill>
        <a:latin typeface="+mn-lt"/>
        <a:ea typeface="+mn-ea"/>
        <a:cs typeface="+mn-cs"/>
      </a:defRPr>
    </a:lvl4pPr>
    <a:lvl5pPr marL="2077952" algn="l" defTabSz="1038977" rtl="0" eaLnBrk="1" latinLnBrk="0" hangingPunct="1">
      <a:defRPr sz="2045" kern="1200">
        <a:solidFill>
          <a:schemeClr val="tx1"/>
        </a:solidFill>
        <a:latin typeface="+mn-lt"/>
        <a:ea typeface="+mn-ea"/>
        <a:cs typeface="+mn-cs"/>
      </a:defRPr>
    </a:lvl5pPr>
    <a:lvl6pPr marL="2597440" algn="l" defTabSz="1038977" rtl="0" eaLnBrk="1" latinLnBrk="0" hangingPunct="1">
      <a:defRPr sz="2045" kern="1200">
        <a:solidFill>
          <a:schemeClr val="tx1"/>
        </a:solidFill>
        <a:latin typeface="+mn-lt"/>
        <a:ea typeface="+mn-ea"/>
        <a:cs typeface="+mn-cs"/>
      </a:defRPr>
    </a:lvl6pPr>
    <a:lvl7pPr marL="3116929" algn="l" defTabSz="1038977" rtl="0" eaLnBrk="1" latinLnBrk="0" hangingPunct="1">
      <a:defRPr sz="2045" kern="1200">
        <a:solidFill>
          <a:schemeClr val="tx1"/>
        </a:solidFill>
        <a:latin typeface="+mn-lt"/>
        <a:ea typeface="+mn-ea"/>
        <a:cs typeface="+mn-cs"/>
      </a:defRPr>
    </a:lvl7pPr>
    <a:lvl8pPr marL="3636417" algn="l" defTabSz="1038977" rtl="0" eaLnBrk="1" latinLnBrk="0" hangingPunct="1">
      <a:defRPr sz="2045" kern="1200">
        <a:solidFill>
          <a:schemeClr val="tx1"/>
        </a:solidFill>
        <a:latin typeface="+mn-lt"/>
        <a:ea typeface="+mn-ea"/>
        <a:cs typeface="+mn-cs"/>
      </a:defRPr>
    </a:lvl8pPr>
    <a:lvl9pPr marL="4155905" algn="l" defTabSz="1038977" rtl="0" eaLnBrk="1" latinLnBrk="0" hangingPunct="1">
      <a:defRPr sz="2045"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877" userDrawn="1">
          <p15:clr>
            <a:srgbClr val="A4A3A4"/>
          </p15:clr>
        </p15:guide>
        <p15:guide id="5"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 Daly" initials="RD" lastIdx="8" clrIdx="0">
    <p:extLst>
      <p:ext uri="{19B8F6BF-5375-455C-9EA6-DF929625EA0E}">
        <p15:presenceInfo xmlns:p15="http://schemas.microsoft.com/office/powerpoint/2012/main" userId="28df28c79950d4a8" providerId="Windows Live"/>
      </p:ext>
    </p:extLst>
  </p:cmAuthor>
  <p:cmAuthor id="2" name="Monique Kosse" initials="MK" lastIdx="7" clrIdx="1">
    <p:extLst>
      <p:ext uri="{19B8F6BF-5375-455C-9EA6-DF929625EA0E}">
        <p15:presenceInfo xmlns:p15="http://schemas.microsoft.com/office/powerpoint/2012/main" userId="S::Monique@lifesciadvisors.com::a0046c58-9a05-46af-98d8-56ca599f63f0" providerId="AD"/>
      </p:ext>
    </p:extLst>
  </p:cmAuthor>
  <p:cmAuthor id="3" name="Gregg Davis" initials="GD" lastIdx="2" clrIdx="2">
    <p:extLst>
      <p:ext uri="{19B8F6BF-5375-455C-9EA6-DF929625EA0E}">
        <p15:presenceInfo xmlns:p15="http://schemas.microsoft.com/office/powerpoint/2012/main" userId="S::Gregg.Davis@beyondspringpharma.com::6e7ff2a6-b2a7-4fd3-9934-f5fe9c673c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5C81"/>
    <a:srgbClr val="5AA58C"/>
    <a:srgbClr val="FF9300"/>
    <a:srgbClr val="FFFFFF"/>
    <a:srgbClr val="6BB34F"/>
    <a:srgbClr val="17406D"/>
    <a:srgbClr val="CD5F84"/>
    <a:srgbClr val="C3406D"/>
    <a:srgbClr val="6BB34E"/>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00" autoAdjust="0"/>
    <p:restoredTop sz="96271" autoAdjust="0"/>
  </p:normalViewPr>
  <p:slideViewPr>
    <p:cSldViewPr snapToGrid="0">
      <p:cViewPr varScale="1">
        <p:scale>
          <a:sx n="156" d="100"/>
          <a:sy n="156" d="100"/>
        </p:scale>
        <p:origin x="3480" y="144"/>
      </p:cViewPr>
      <p:guideLst>
        <p:guide orient="horz" pos="877"/>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32" d="100"/>
        <a:sy n="132" d="100"/>
      </p:scale>
      <p:origin x="0" y="-2551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88995312023958"/>
          <c:y val="4.7992516757886766E-2"/>
          <c:w val="0.75749528456228787"/>
          <c:h val="0.84664008764478138"/>
        </c:manualLayout>
      </c:layout>
      <c:barChart>
        <c:barDir val="bar"/>
        <c:grouping val="clustered"/>
        <c:varyColors val="0"/>
        <c:ser>
          <c:idx val="0"/>
          <c:order val="0"/>
          <c:tx>
            <c:strRef>
              <c:f>Sheet1!$B$5</c:f>
              <c:strCache>
                <c:ptCount val="1"/>
                <c:pt idx="0">
                  <c:v>Dose delay &gt;7 days, % </c:v>
                </c:pt>
              </c:strCache>
            </c:strRef>
          </c:tx>
          <c:spPr>
            <a:solidFill>
              <a:schemeClr val="tx2"/>
            </a:solidFill>
            <a:ln>
              <a:noFill/>
            </a:ln>
            <a:effectLst/>
          </c:spPr>
          <c:invertIfNegative val="0"/>
          <c:cat>
            <c:strRef>
              <c:f>Sheet1!$C$4:$S$4</c:f>
              <c:strCache>
                <c:ptCount val="10"/>
                <c:pt idx="0">
                  <c:v>TAC</c:v>
                </c:pt>
                <c:pt idx="1">
                  <c:v>TC (6 cycle)</c:v>
                </c:pt>
                <c:pt idx="2">
                  <c:v>TCH</c:v>
                </c:pt>
                <c:pt idx="3">
                  <c:v>AC → qwk paclitaxel</c:v>
                </c:pt>
                <c:pt idx="4">
                  <c:v>Dose-dense AC</c:v>
                </c:pt>
                <c:pt idx="5">
                  <c:v>AC→doceltaxel</c:v>
                </c:pt>
                <c:pt idx="6">
                  <c:v> carboplatin, paclitaxel</c:v>
                </c:pt>
                <c:pt idx="7">
                  <c:v>Cisplatin, vinorelbine</c:v>
                </c:pt>
                <c:pt idx="8">
                  <c:v>FOLFOX4</c:v>
                </c:pt>
                <c:pt idx="9">
                  <c:v>mFOLFOX6</c:v>
                </c:pt>
              </c:strCache>
            </c:strRef>
          </c:cat>
          <c:val>
            <c:numRef>
              <c:f>Sheet1!$C$5:$S$5</c:f>
              <c:numCache>
                <c:formatCode>0%</c:formatCode>
                <c:ptCount val="10"/>
                <c:pt idx="0">
                  <c:v>36.1</c:v>
                </c:pt>
                <c:pt idx="1">
                  <c:v>40.200000000000003</c:v>
                </c:pt>
                <c:pt idx="2">
                  <c:v>45.4</c:v>
                </c:pt>
                <c:pt idx="3">
                  <c:v>57</c:v>
                </c:pt>
                <c:pt idx="4">
                  <c:v>44.8</c:v>
                </c:pt>
                <c:pt idx="5">
                  <c:v>54.5</c:v>
                </c:pt>
                <c:pt idx="6">
                  <c:v>67.2</c:v>
                </c:pt>
                <c:pt idx="7">
                  <c:v>61.5</c:v>
                </c:pt>
                <c:pt idx="8">
                  <c:v>88.4</c:v>
                </c:pt>
                <c:pt idx="9">
                  <c:v>82.1</c:v>
                </c:pt>
              </c:numCache>
            </c:numRef>
          </c:val>
          <c:extLst>
            <c:ext xmlns:c16="http://schemas.microsoft.com/office/drawing/2014/chart" uri="{C3380CC4-5D6E-409C-BE32-E72D297353CC}">
              <c16:uniqueId val="{00000000-04DA-43B4-B62F-E8A019A1FBBF}"/>
            </c:ext>
          </c:extLst>
        </c:ser>
        <c:ser>
          <c:idx val="1"/>
          <c:order val="1"/>
          <c:tx>
            <c:strRef>
              <c:f>Sheet1!$B$6</c:f>
              <c:strCache>
                <c:ptCount val="1"/>
                <c:pt idx="0">
                  <c:v>Dose reduction &gt;15%, %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Sheet1!$C$4:$S$4</c:f>
              <c:strCache>
                <c:ptCount val="10"/>
                <c:pt idx="0">
                  <c:v>TAC</c:v>
                </c:pt>
                <c:pt idx="1">
                  <c:v>TC (6 cycle)</c:v>
                </c:pt>
                <c:pt idx="2">
                  <c:v>TCH</c:v>
                </c:pt>
                <c:pt idx="3">
                  <c:v>AC → qwk paclitaxel</c:v>
                </c:pt>
                <c:pt idx="4">
                  <c:v>Dose-dense AC</c:v>
                </c:pt>
                <c:pt idx="5">
                  <c:v>AC→doceltaxel</c:v>
                </c:pt>
                <c:pt idx="6">
                  <c:v> carboplatin, paclitaxel</c:v>
                </c:pt>
                <c:pt idx="7">
                  <c:v>Cisplatin, vinorelbine</c:v>
                </c:pt>
                <c:pt idx="8">
                  <c:v>FOLFOX4</c:v>
                </c:pt>
                <c:pt idx="9">
                  <c:v>mFOLFOX6</c:v>
                </c:pt>
              </c:strCache>
            </c:strRef>
          </c:cat>
          <c:val>
            <c:numRef>
              <c:f>Sheet1!$C$6:$S$6</c:f>
              <c:numCache>
                <c:formatCode>0%</c:formatCode>
                <c:ptCount val="10"/>
                <c:pt idx="0">
                  <c:v>34.799999999999997</c:v>
                </c:pt>
                <c:pt idx="1">
                  <c:v>40.799999999999997</c:v>
                </c:pt>
                <c:pt idx="2">
                  <c:v>58.5</c:v>
                </c:pt>
                <c:pt idx="3">
                  <c:v>46.6</c:v>
                </c:pt>
                <c:pt idx="4">
                  <c:v>38.4</c:v>
                </c:pt>
                <c:pt idx="5">
                  <c:v>76.099999999999994</c:v>
                </c:pt>
                <c:pt idx="6">
                  <c:v>77.400000000000006</c:v>
                </c:pt>
                <c:pt idx="7">
                  <c:v>91.3</c:v>
                </c:pt>
                <c:pt idx="8">
                  <c:v>84.2</c:v>
                </c:pt>
                <c:pt idx="9">
                  <c:v>79.400000000000006</c:v>
                </c:pt>
              </c:numCache>
            </c:numRef>
          </c:val>
          <c:extLst>
            <c:ext xmlns:c16="http://schemas.microsoft.com/office/drawing/2014/chart" uri="{C3380CC4-5D6E-409C-BE32-E72D297353CC}">
              <c16:uniqueId val="{00000001-04DA-43B4-B62F-E8A019A1FBBF}"/>
            </c:ext>
          </c:extLst>
        </c:ser>
        <c:ser>
          <c:idx val="2"/>
          <c:order val="2"/>
          <c:tx>
            <c:strRef>
              <c:f>Sheet1!$B$7</c:f>
              <c:strCache>
                <c:ptCount val="1"/>
                <c:pt idx="0">
                  <c:v>Missing dose, %</c:v>
                </c:pt>
              </c:strCache>
            </c:strRef>
          </c:tx>
          <c:spPr>
            <a:solidFill>
              <a:schemeClr val="accent5"/>
            </a:solidFill>
            <a:ln>
              <a:noFill/>
            </a:ln>
            <a:effectLst/>
          </c:spPr>
          <c:invertIfNegative val="0"/>
          <c:cat>
            <c:strRef>
              <c:f>Sheet1!$C$4:$S$4</c:f>
              <c:strCache>
                <c:ptCount val="10"/>
                <c:pt idx="0">
                  <c:v>TAC</c:v>
                </c:pt>
                <c:pt idx="1">
                  <c:v>TC (6 cycle)</c:v>
                </c:pt>
                <c:pt idx="2">
                  <c:v>TCH</c:v>
                </c:pt>
                <c:pt idx="3">
                  <c:v>AC → qwk paclitaxel</c:v>
                </c:pt>
                <c:pt idx="4">
                  <c:v>Dose-dense AC</c:v>
                </c:pt>
                <c:pt idx="5">
                  <c:v>AC→doceltaxel</c:v>
                </c:pt>
                <c:pt idx="6">
                  <c:v> carboplatin, paclitaxel</c:v>
                </c:pt>
                <c:pt idx="7">
                  <c:v>Cisplatin, vinorelbine</c:v>
                </c:pt>
                <c:pt idx="8">
                  <c:v>FOLFOX4</c:v>
                </c:pt>
                <c:pt idx="9">
                  <c:v>mFOLFOX6</c:v>
                </c:pt>
              </c:strCache>
            </c:strRef>
          </c:cat>
          <c:val>
            <c:numRef>
              <c:f>Sheet1!$C$7:$S$7</c:f>
              <c:numCache>
                <c:formatCode>0%</c:formatCode>
                <c:ptCount val="10"/>
                <c:pt idx="0">
                  <c:v>25</c:v>
                </c:pt>
                <c:pt idx="1">
                  <c:v>32</c:v>
                </c:pt>
                <c:pt idx="2">
                  <c:v>32.9</c:v>
                </c:pt>
                <c:pt idx="3">
                  <c:v>32.299999999999997</c:v>
                </c:pt>
                <c:pt idx="4">
                  <c:v>45.3</c:v>
                </c:pt>
                <c:pt idx="5">
                  <c:v>29.1</c:v>
                </c:pt>
                <c:pt idx="6">
                  <c:v>50</c:v>
                </c:pt>
                <c:pt idx="7">
                  <c:v>45.4</c:v>
                </c:pt>
                <c:pt idx="8">
                  <c:v>67.599999999999994</c:v>
                </c:pt>
                <c:pt idx="9">
                  <c:v>64.599999999999994</c:v>
                </c:pt>
              </c:numCache>
            </c:numRef>
          </c:val>
          <c:extLst>
            <c:ext xmlns:c16="http://schemas.microsoft.com/office/drawing/2014/chart" uri="{C3380CC4-5D6E-409C-BE32-E72D297353CC}">
              <c16:uniqueId val="{00000002-04DA-43B4-B62F-E8A019A1FBBF}"/>
            </c:ext>
          </c:extLst>
        </c:ser>
        <c:dLbls>
          <c:showLegendKey val="0"/>
          <c:showVal val="0"/>
          <c:showCatName val="0"/>
          <c:showSerName val="0"/>
          <c:showPercent val="0"/>
          <c:showBubbleSize val="0"/>
        </c:dLbls>
        <c:gapWidth val="80"/>
        <c:axId val="1600549168"/>
        <c:axId val="1600569968"/>
      </c:barChart>
      <c:catAx>
        <c:axId val="160054916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1600569968"/>
        <c:crosses val="autoZero"/>
        <c:auto val="1"/>
        <c:lblAlgn val="ctr"/>
        <c:lblOffset val="100"/>
        <c:noMultiLvlLbl val="0"/>
      </c:catAx>
      <c:valAx>
        <c:axId val="1600569968"/>
        <c:scaling>
          <c:orientation val="minMax"/>
        </c:scaling>
        <c:delete val="0"/>
        <c:axPos val="b"/>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00549168"/>
        <c:crosses val="autoZero"/>
        <c:crossBetween val="between"/>
      </c:valAx>
      <c:spPr>
        <a:noFill/>
        <a:ln>
          <a:noFill/>
        </a:ln>
        <a:effectLst/>
      </c:spPr>
    </c:plotArea>
    <c:legend>
      <c:legendPos val="b"/>
      <c:layout>
        <c:manualLayout>
          <c:xMode val="edge"/>
          <c:yMode val="edge"/>
          <c:x val="0.73168675408585448"/>
          <c:y val="0.70640616574460546"/>
          <c:w val="0.20339391719448738"/>
          <c:h val="0.17190352437681067"/>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16859169142634E-2"/>
          <c:y val="8.6630990987760115E-2"/>
          <c:w val="0.86803263580550072"/>
          <c:h val="0.7300677834043020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794-4794-9E77-7AA0FFCFE78F}"/>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1794-4794-9E77-7AA0FFCFE78F}"/>
              </c:ext>
            </c:extLst>
          </c:dPt>
          <c:dLbls>
            <c:dLbl>
              <c:idx val="0"/>
              <c:tx>
                <c:rich>
                  <a:bodyPr/>
                  <a:lstStyle/>
                  <a:p>
                    <a:r>
                      <a:rPr lang="en-US" dirty="0"/>
                      <a:t>0.6</a:t>
                    </a:r>
                    <a:r>
                      <a:rPr lang="en-US" baseline="0" dirty="0"/>
                      <a:t> Day</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794-4794-9E77-7AA0FFCFE78F}"/>
                </c:ext>
              </c:extLst>
            </c:dLbl>
            <c:dLbl>
              <c:idx val="1"/>
              <c:tx>
                <c:rich>
                  <a:bodyPr/>
                  <a:lstStyle/>
                  <a:p>
                    <a:r>
                      <a:rPr lang="en-US" dirty="0"/>
                      <a:t>0.3</a:t>
                    </a:r>
                    <a:r>
                      <a:rPr lang="en-US" baseline="0" dirty="0"/>
                      <a:t> Day</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794-4794-9E77-7AA0FFCFE78F}"/>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Neulasta (6.0 mg) +
Placebo (n=110)</c:v>
                </c:pt>
                <c:pt idx="1">
                  <c:v>Neulasta (6.0 mg) +
Plinabulin (40 mg) (n=111)</c:v>
                </c:pt>
              </c:strCache>
            </c:strRef>
          </c:cat>
          <c:val>
            <c:numRef>
              <c:f>Sheet1!$B$2:$B$3</c:f>
              <c:numCache>
                <c:formatCode>0.00%</c:formatCode>
                <c:ptCount val="2"/>
                <c:pt idx="0">
                  <c:v>0.6</c:v>
                </c:pt>
                <c:pt idx="1">
                  <c:v>0.3</c:v>
                </c:pt>
              </c:numCache>
            </c:numRef>
          </c:val>
          <c:extLst>
            <c:ext xmlns:c16="http://schemas.microsoft.com/office/drawing/2014/chart" uri="{C3380CC4-5D6E-409C-BE32-E72D297353CC}">
              <c16:uniqueId val="{00000004-1794-4794-9E77-7AA0FFCFE78F}"/>
            </c:ext>
          </c:extLst>
        </c:ser>
        <c:dLbls>
          <c:showLegendKey val="0"/>
          <c:showVal val="0"/>
          <c:showCatName val="0"/>
          <c:showSerName val="0"/>
          <c:showPercent val="0"/>
          <c:showBubbleSize val="0"/>
        </c:dLbls>
        <c:gapWidth val="100"/>
        <c:overlap val="-27"/>
        <c:axId val="43089264"/>
        <c:axId val="1605771824"/>
      </c:barChart>
      <c:catAx>
        <c:axId val="4308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05771824"/>
        <c:crosses val="autoZero"/>
        <c:auto val="1"/>
        <c:lblAlgn val="ctr"/>
        <c:lblOffset val="100"/>
        <c:noMultiLvlLbl val="0"/>
      </c:catAx>
      <c:valAx>
        <c:axId val="1605771824"/>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8926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88568071507069E-2"/>
          <c:y val="4.9953946642567686E-2"/>
          <c:w val="0.86591860885823269"/>
          <c:h val="0.7588003441295295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D4FB-4F11-87C4-C51D83CC91D9}"/>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D4FB-4F11-87C4-C51D83CC91D9}"/>
              </c:ext>
            </c:extLst>
          </c:dPt>
          <c:dLbls>
            <c:dLbl>
              <c:idx val="0"/>
              <c:layout>
                <c:manualLayout>
                  <c:x val="-4.6748053455601745E-17"/>
                  <c:y val="2.3615517068254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FB-4F11-87C4-C51D83CC91D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Neulasta (6.0 mg) + 
Placebo (n=110)</c:v>
                </c:pt>
                <c:pt idx="1">
                  <c:v>Neulasta (6.0 mg) +
Plinabulin (40 mg) (n=111)</c:v>
                </c:pt>
              </c:strCache>
            </c:strRef>
          </c:cat>
          <c:val>
            <c:numRef>
              <c:f>Sheet1!$B$2:$B$3</c:f>
              <c:numCache>
                <c:formatCode>0.00%</c:formatCode>
                <c:ptCount val="2"/>
                <c:pt idx="0">
                  <c:v>0.46400000000000002</c:v>
                </c:pt>
                <c:pt idx="1">
                  <c:v>0.216</c:v>
                </c:pt>
              </c:numCache>
            </c:numRef>
          </c:val>
          <c:extLst>
            <c:ext xmlns:c16="http://schemas.microsoft.com/office/drawing/2014/chart" uri="{C3380CC4-5D6E-409C-BE32-E72D297353CC}">
              <c16:uniqueId val="{00000004-D4FB-4F11-87C4-C51D83CC91D9}"/>
            </c:ext>
          </c:extLst>
        </c:ser>
        <c:dLbls>
          <c:showLegendKey val="0"/>
          <c:showVal val="0"/>
          <c:showCatName val="0"/>
          <c:showSerName val="0"/>
          <c:showPercent val="0"/>
          <c:showBubbleSize val="0"/>
        </c:dLbls>
        <c:gapWidth val="100"/>
        <c:overlap val="-27"/>
        <c:axId val="43089264"/>
        <c:axId val="1605771824"/>
      </c:barChart>
      <c:catAx>
        <c:axId val="4308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05771824"/>
        <c:crosses val="autoZero"/>
        <c:auto val="1"/>
        <c:lblAlgn val="ctr"/>
        <c:lblOffset val="100"/>
        <c:noMultiLvlLbl val="0"/>
      </c:catAx>
      <c:valAx>
        <c:axId val="1605771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3089264"/>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79113601775613"/>
          <c:y val="0.15357997636379403"/>
          <c:w val="0.75216716999197664"/>
          <c:h val="0.70551129886072073"/>
        </c:manualLayout>
      </c:layout>
      <c:barChart>
        <c:barDir val="col"/>
        <c:grouping val="clustered"/>
        <c:varyColors val="0"/>
        <c:ser>
          <c:idx val="0"/>
          <c:order val="0"/>
          <c:tx>
            <c:strRef>
              <c:f>Sheet1!$A$2</c:f>
              <c:strCache>
                <c:ptCount val="1"/>
                <c:pt idx="0">
                  <c:v>Patients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Decile 10</c:v>
                </c:pt>
                <c:pt idx="1">
                  <c:v>Decile 9</c:v>
                </c:pt>
                <c:pt idx="2">
                  <c:v>Decile 8</c:v>
                </c:pt>
                <c:pt idx="3">
                  <c:v>Decile 7</c:v>
                </c:pt>
                <c:pt idx="4">
                  <c:v>Decile 6</c:v>
                </c:pt>
                <c:pt idx="5">
                  <c:v>Decile 5</c:v>
                </c:pt>
                <c:pt idx="6">
                  <c:v>Decile 4</c:v>
                </c:pt>
                <c:pt idx="7">
                  <c:v>Decile 3</c:v>
                </c:pt>
                <c:pt idx="8">
                  <c:v>Decile 2</c:v>
                </c:pt>
                <c:pt idx="9">
                  <c:v>Decile 1</c:v>
                </c:pt>
              </c:strCache>
            </c:strRef>
          </c:cat>
          <c:val>
            <c:numRef>
              <c:f>Sheet1!$B$2:$K$2</c:f>
              <c:numCache>
                <c:formatCode>#,##0</c:formatCode>
                <c:ptCount val="10"/>
                <c:pt idx="0">
                  <c:v>85879</c:v>
                </c:pt>
                <c:pt idx="1">
                  <c:v>22978</c:v>
                </c:pt>
                <c:pt idx="2">
                  <c:v>13534</c:v>
                </c:pt>
                <c:pt idx="3">
                  <c:v>8794</c:v>
                </c:pt>
                <c:pt idx="4">
                  <c:v>6287</c:v>
                </c:pt>
                <c:pt idx="5">
                  <c:v>4709</c:v>
                </c:pt>
                <c:pt idx="6">
                  <c:v>3451</c:v>
                </c:pt>
                <c:pt idx="7">
                  <c:v>2534</c:v>
                </c:pt>
                <c:pt idx="8">
                  <c:v>1789</c:v>
                </c:pt>
                <c:pt idx="9">
                  <c:v>1431</c:v>
                </c:pt>
              </c:numCache>
            </c:numRef>
          </c:val>
          <c:extLst>
            <c:ext xmlns:c16="http://schemas.microsoft.com/office/drawing/2014/chart" uri="{C3380CC4-5D6E-409C-BE32-E72D297353CC}">
              <c16:uniqueId val="{00000000-9CB4-427C-BFB8-68C9D73CD805}"/>
            </c:ext>
          </c:extLst>
        </c:ser>
        <c:dLbls>
          <c:showLegendKey val="0"/>
          <c:showVal val="0"/>
          <c:showCatName val="0"/>
          <c:showSerName val="0"/>
          <c:showPercent val="0"/>
          <c:showBubbleSize val="0"/>
        </c:dLbls>
        <c:gapWidth val="90"/>
        <c:axId val="629239896"/>
        <c:axId val="629238256"/>
      </c:barChart>
      <c:lineChart>
        <c:grouping val="standard"/>
        <c:varyColors val="0"/>
        <c:ser>
          <c:idx val="1"/>
          <c:order val="1"/>
          <c:tx>
            <c:strRef>
              <c:f>Sheet1!$A$3</c:f>
              <c:strCache>
                <c:ptCount val="1"/>
                <c:pt idx="0">
                  <c:v>Contribution</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Decile 10</c:v>
                </c:pt>
                <c:pt idx="1">
                  <c:v>Decile 9</c:v>
                </c:pt>
                <c:pt idx="2">
                  <c:v>Decile 8</c:v>
                </c:pt>
                <c:pt idx="3">
                  <c:v>Decile 7</c:v>
                </c:pt>
                <c:pt idx="4">
                  <c:v>Decile 6</c:v>
                </c:pt>
                <c:pt idx="5">
                  <c:v>Decile 5</c:v>
                </c:pt>
                <c:pt idx="6">
                  <c:v>Decile 4</c:v>
                </c:pt>
                <c:pt idx="7">
                  <c:v>Decile 3</c:v>
                </c:pt>
                <c:pt idx="8">
                  <c:v>Decile 2</c:v>
                </c:pt>
                <c:pt idx="9">
                  <c:v>Decile 1</c:v>
                </c:pt>
              </c:strCache>
            </c:strRef>
          </c:cat>
          <c:val>
            <c:numRef>
              <c:f>Sheet1!$B$3:$K$3</c:f>
              <c:numCache>
                <c:formatCode>0%</c:formatCode>
                <c:ptCount val="10"/>
                <c:pt idx="0">
                  <c:v>0.56728495369452925</c:v>
                </c:pt>
                <c:pt idx="1">
                  <c:v>0.71906913453027366</c:v>
                </c:pt>
                <c:pt idx="2">
                  <c:v>0.80846973960604029</c:v>
                </c:pt>
                <c:pt idx="3">
                  <c:v>0.86655965545030589</c:v>
                </c:pt>
                <c:pt idx="4">
                  <c:v>0.90808925528120177</c:v>
                </c:pt>
                <c:pt idx="5">
                  <c:v>0.93919516996287644</c:v>
                </c:pt>
                <c:pt idx="6">
                  <c:v>0.96199120129998816</c:v>
                </c:pt>
                <c:pt idx="7">
                  <c:v>0.978729869340626</c:v>
                </c:pt>
                <c:pt idx="8">
                  <c:v>0.99054734255479371</c:v>
                </c:pt>
                <c:pt idx="9">
                  <c:v>1</c:v>
                </c:pt>
              </c:numCache>
            </c:numRef>
          </c:val>
          <c:smooth val="0"/>
          <c:extLst>
            <c:ext xmlns:c16="http://schemas.microsoft.com/office/drawing/2014/chart" uri="{C3380CC4-5D6E-409C-BE32-E72D297353CC}">
              <c16:uniqueId val="{00000002-9CB4-427C-BFB8-68C9D73CD805}"/>
            </c:ext>
          </c:extLst>
        </c:ser>
        <c:dLbls>
          <c:showLegendKey val="0"/>
          <c:showVal val="0"/>
          <c:showCatName val="0"/>
          <c:showSerName val="0"/>
          <c:showPercent val="0"/>
          <c:showBubbleSize val="0"/>
        </c:dLbls>
        <c:marker val="1"/>
        <c:smooth val="0"/>
        <c:axId val="661179648"/>
        <c:axId val="661177024"/>
      </c:lineChart>
      <c:dateAx>
        <c:axId val="6292398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mn-lt"/>
                <a:ea typeface="+mn-ea"/>
                <a:cs typeface="+mn-cs"/>
              </a:defRPr>
            </a:pPr>
            <a:endParaRPr lang="en-US"/>
          </a:p>
        </c:txPr>
        <c:crossAx val="629238256"/>
        <c:crosses val="autoZero"/>
        <c:auto val="0"/>
        <c:lblOffset val="100"/>
        <c:baseTimeUnit val="days"/>
      </c:dateAx>
      <c:valAx>
        <c:axId val="629238256"/>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US" sz="1050" b="1" dirty="0">
                    <a:solidFill>
                      <a:schemeClr val="tx1"/>
                    </a:solidFill>
                  </a:rPr>
                  <a:t>Patient Count (#)</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29239896"/>
        <c:crossesAt val="1"/>
        <c:crossBetween val="between"/>
      </c:valAx>
      <c:valAx>
        <c:axId val="661177024"/>
        <c:scaling>
          <c:orientation val="minMax"/>
          <c:max val="1"/>
        </c:scaling>
        <c:delete val="0"/>
        <c:axPos val="r"/>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US" sz="1050" b="1" dirty="0">
                    <a:solidFill>
                      <a:schemeClr val="tx1"/>
                    </a:solidFill>
                  </a:rPr>
                  <a:t>Cumulative Contribution (%)</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61179648"/>
        <c:crosses val="max"/>
        <c:crossBetween val="between"/>
      </c:valAx>
      <c:catAx>
        <c:axId val="661179648"/>
        <c:scaling>
          <c:orientation val="minMax"/>
        </c:scaling>
        <c:delete val="1"/>
        <c:axPos val="b"/>
        <c:numFmt formatCode="General" sourceLinked="1"/>
        <c:majorTickMark val="out"/>
        <c:minorTickMark val="none"/>
        <c:tickLblPos val="nextTo"/>
        <c:crossAx val="661177024"/>
        <c:crosses val="autoZero"/>
        <c:auto val="1"/>
        <c:lblAlgn val="ctr"/>
        <c:lblOffset val="100"/>
        <c:noMultiLvlLbl val="0"/>
      </c:catAx>
      <c:spPr>
        <a:noFill/>
        <a:ln>
          <a:noFill/>
        </a:ln>
        <a:effectLst/>
      </c:spPr>
    </c:plotArea>
    <c:legend>
      <c:legendPos val="b"/>
      <c:layout>
        <c:manualLayout>
          <c:xMode val="edge"/>
          <c:yMode val="edge"/>
          <c:x val="0.58628225118532717"/>
          <c:y val="0.93055755715054078"/>
          <c:w val="0.28500067039467758"/>
          <c:h val="6.023018096863645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19050">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1577498030083"/>
          <c:y val="0.14196411681193039"/>
          <c:w val="0.73676863818799354"/>
          <c:h val="0.81672639689584958"/>
        </c:manualLayout>
      </c:layout>
      <c:pieChart>
        <c:varyColors val="1"/>
        <c:ser>
          <c:idx val="0"/>
          <c:order val="0"/>
          <c:tx>
            <c:strRef>
              <c:f>Sheet1!$B$1</c:f>
              <c:strCache>
                <c:ptCount val="1"/>
                <c:pt idx="0">
                  <c:v>Administrations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42E-43F9-9662-155BD9487D0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042E-43F9-9662-155BD9487D0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42E-43F9-9662-155BD9487D0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042E-43F9-9662-155BD9487D0B}"/>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42E-43F9-9662-155BD9487D0B}"/>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042E-43F9-9662-155BD9487D0B}"/>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42E-43F9-9662-155BD9487D0B}"/>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042E-43F9-9662-155BD9487D0B}"/>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042E-43F9-9662-155BD9487D0B}"/>
                </c:ext>
              </c:extLst>
            </c:dLbl>
            <c:dLbl>
              <c:idx val="1"/>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2-042E-43F9-9662-155BD9487D0B}"/>
                </c:ext>
              </c:extLst>
            </c:dLbl>
            <c:dLbl>
              <c:idx val="2"/>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3-042E-43F9-9662-155BD9487D0B}"/>
                </c:ext>
              </c:extLst>
            </c:dLbl>
            <c:dLbl>
              <c:idx val="3"/>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4-042E-43F9-9662-155BD9487D0B}"/>
                </c:ext>
              </c:extLst>
            </c:dLbl>
            <c:dLbl>
              <c:idx val="4"/>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5-042E-43F9-9662-155BD9487D0B}"/>
                </c:ext>
              </c:extLst>
            </c:dLbl>
            <c:dLbl>
              <c:idx val="5"/>
              <c:layout>
                <c:manualLayout>
                  <c:x val="-6.9295127628718103E-2"/>
                  <c:y val="3.7168588997693867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7204307549198977"/>
                      <c:h val="0.13707571393144766"/>
                    </c:manualLayout>
                  </c15:layout>
                </c:ext>
                <c:ext xmlns:c16="http://schemas.microsoft.com/office/drawing/2014/chart" uri="{C3380CC4-5D6E-409C-BE32-E72D297353CC}">
                  <c16:uniqueId val="{00000006-042E-43F9-9662-155BD9487D0B}"/>
                </c:ext>
              </c:extLst>
            </c:dLbl>
            <c:dLbl>
              <c:idx val="6"/>
              <c:layout>
                <c:manualLayout>
                  <c:x val="-4.6941193027664613E-3"/>
                  <c:y val="1.3302637772850489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42E-43F9-9662-155BD9487D0B}"/>
                </c:ext>
              </c:extLst>
            </c:dLbl>
            <c:dLbl>
              <c:idx val="7"/>
              <c:layout>
                <c:manualLayout>
                  <c:x val="7.0212257956239643E-2"/>
                  <c:y val="-2.1013374802095603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042E-43F9-9662-155BD9487D0B}"/>
                </c:ext>
              </c:extLst>
            </c:dLbl>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Female Breast Cancer</c:v>
                </c:pt>
                <c:pt idx="1">
                  <c:v>Lung Cancer</c:v>
                </c:pt>
                <c:pt idx="2">
                  <c:v>Colon Cancer</c:v>
                </c:pt>
                <c:pt idx="3">
                  <c:v>Pancreatic Cancer</c:v>
                </c:pt>
                <c:pt idx="4">
                  <c:v>Prostate Cancer</c:v>
                </c:pt>
                <c:pt idx="5">
                  <c:v>Ovarian Cancer</c:v>
                </c:pt>
                <c:pt idx="6">
                  <c:v>Gynecological Cancer, Other</c:v>
                </c:pt>
                <c:pt idx="7">
                  <c:v>Rectal Cancer</c:v>
                </c:pt>
              </c:strCache>
            </c:strRef>
          </c:cat>
          <c:val>
            <c:numRef>
              <c:f>Sheet1!$B$2:$B$9</c:f>
              <c:numCache>
                <c:formatCode>0.0%</c:formatCode>
                <c:ptCount val="8"/>
                <c:pt idx="0">
                  <c:v>0.299981347757734</c:v>
                </c:pt>
                <c:pt idx="1">
                  <c:v>0.10454137689076004</c:v>
                </c:pt>
                <c:pt idx="2">
                  <c:v>7.4979793404211847E-2</c:v>
                </c:pt>
                <c:pt idx="3">
                  <c:v>7.134260616234557E-2</c:v>
                </c:pt>
                <c:pt idx="4">
                  <c:v>4.0082336326574118E-2</c:v>
                </c:pt>
                <c:pt idx="5">
                  <c:v>3.5894463836855052E-2</c:v>
                </c:pt>
                <c:pt idx="6">
                  <c:v>3.4826400916624478E-2</c:v>
                </c:pt>
                <c:pt idx="7">
                  <c:v>3.2332773766065352E-2</c:v>
                </c:pt>
              </c:numCache>
            </c:numRef>
          </c:val>
          <c:extLst>
            <c:ext xmlns:c16="http://schemas.microsoft.com/office/drawing/2014/chart" uri="{C3380CC4-5D6E-409C-BE32-E72D297353CC}">
              <c16:uniqueId val="{00000000-1D86-4912-923E-DF58B3FC87F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0.47531</cdr:x>
      <cdr:y>0.83434</cdr:y>
    </cdr:from>
    <cdr:to>
      <cdr:x>0.59468</cdr:x>
      <cdr:y>0.90467</cdr:y>
    </cdr:to>
    <cdr:sp macro="" textlink="">
      <cdr:nvSpPr>
        <cdr:cNvPr id="2" name="TextBox 1">
          <a:extLst xmlns:a="http://schemas.openxmlformats.org/drawingml/2006/main">
            <a:ext uri="{FF2B5EF4-FFF2-40B4-BE49-F238E27FC236}">
              <a16:creationId xmlns:a16="http://schemas.microsoft.com/office/drawing/2014/main" id="{03DF3E70-C840-4D47-B205-B60528BF4074}"/>
            </a:ext>
          </a:extLst>
        </cdr:cNvPr>
        <cdr:cNvSpPr txBox="1"/>
      </cdr:nvSpPr>
      <cdr:spPr>
        <a:xfrm xmlns:a="http://schemas.openxmlformats.org/drawingml/2006/main">
          <a:off x="2680185" y="4258550"/>
          <a:ext cx="673104" cy="3590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200" dirty="0">
              <a:solidFill>
                <a:schemeClr val="bg1"/>
              </a:solidFill>
            </a:rPr>
            <a:t>*</a:t>
          </a:r>
        </a:p>
      </cdr:txBody>
    </cdr:sp>
  </cdr:relSizeAnchor>
  <cdr:relSizeAnchor xmlns:cdr="http://schemas.openxmlformats.org/drawingml/2006/chartDrawing">
    <cdr:from>
      <cdr:x>0</cdr:x>
      <cdr:y>0.96011</cdr:y>
    </cdr:from>
    <cdr:to>
      <cdr:x>0.54629</cdr:x>
      <cdr:y>1</cdr:y>
    </cdr:to>
    <cdr:sp macro="" textlink="">
      <cdr:nvSpPr>
        <cdr:cNvPr id="4" name="TextBox 3">
          <a:extLst xmlns:a="http://schemas.openxmlformats.org/drawingml/2006/main">
            <a:ext uri="{FF2B5EF4-FFF2-40B4-BE49-F238E27FC236}">
              <a16:creationId xmlns:a16="http://schemas.microsoft.com/office/drawing/2014/main" id="{B0464126-DDD5-4D9C-8717-D69C73C927A3}"/>
            </a:ext>
          </a:extLst>
        </cdr:cNvPr>
        <cdr:cNvSpPr txBox="1"/>
      </cdr:nvSpPr>
      <cdr:spPr>
        <a:xfrm xmlns:a="http://schemas.openxmlformats.org/drawingml/2006/main">
          <a:off x="0" y="4900533"/>
          <a:ext cx="3080414" cy="2035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1420" tIns="45710" rIns="91420" bIns="45710" rtlCol="0"/>
          <a:lstStyle>
            <a:lvl1pPr algn="l">
              <a:defRPr sz="1200"/>
            </a:lvl1pPr>
          </a:lstStyle>
          <a:p>
            <a:endParaRPr kumimoji="1" lang="zh-CN" altLang="en-US"/>
          </a:p>
        </p:txBody>
      </p:sp>
      <p:sp>
        <p:nvSpPr>
          <p:cNvPr id="3" name="Date Placeholder 2"/>
          <p:cNvSpPr>
            <a:spLocks noGrp="1"/>
          </p:cNvSpPr>
          <p:nvPr>
            <p:ph type="dt" idx="1"/>
          </p:nvPr>
        </p:nvSpPr>
        <p:spPr>
          <a:xfrm>
            <a:off x="3970940" y="1"/>
            <a:ext cx="3037840" cy="466434"/>
          </a:xfrm>
          <a:prstGeom prst="rect">
            <a:avLst/>
          </a:prstGeom>
        </p:spPr>
        <p:txBody>
          <a:bodyPr vert="horz" lIns="91420" tIns="45710" rIns="91420" bIns="45710" rtlCol="0"/>
          <a:lstStyle>
            <a:lvl1pPr algn="r">
              <a:defRPr sz="1200"/>
            </a:lvl1pPr>
          </a:lstStyle>
          <a:p>
            <a:fld id="{70405F44-1A73-7544-9351-F6788361FE8D}" type="datetimeFigureOut">
              <a:rPr kumimoji="1" lang="zh-CN" altLang="en-US" smtClean="0"/>
              <a:t>2021/5/17</a:t>
            </a:fld>
            <a:endParaRPr kumimoji="1" lang="zh-CN" alt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20" tIns="45710" rIns="91420" bIns="45710" rtlCol="0" anchor="ctr"/>
          <a:lstStyle/>
          <a:p>
            <a:endParaRPr lang="zh-CN" altLang="en-US"/>
          </a:p>
        </p:txBody>
      </p:sp>
      <p:sp>
        <p:nvSpPr>
          <p:cNvPr id="5" name="Notes Placeholder 4"/>
          <p:cNvSpPr>
            <a:spLocks noGrp="1"/>
          </p:cNvSpPr>
          <p:nvPr>
            <p:ph type="body" sz="quarter" idx="3"/>
          </p:nvPr>
        </p:nvSpPr>
        <p:spPr>
          <a:xfrm>
            <a:off x="701041" y="4473896"/>
            <a:ext cx="5608320" cy="3660458"/>
          </a:xfrm>
          <a:prstGeom prst="rect">
            <a:avLst/>
          </a:prstGeom>
        </p:spPr>
        <p:txBody>
          <a:bodyPr vert="horz" lIns="91420" tIns="45710" rIns="91420" bIns="45710" rtlCol="0"/>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6" name="Footer Placeholder 5"/>
          <p:cNvSpPr>
            <a:spLocks noGrp="1"/>
          </p:cNvSpPr>
          <p:nvPr>
            <p:ph type="ftr" sz="quarter" idx="4"/>
          </p:nvPr>
        </p:nvSpPr>
        <p:spPr>
          <a:xfrm>
            <a:off x="1" y="8829970"/>
            <a:ext cx="3037840" cy="466433"/>
          </a:xfrm>
          <a:prstGeom prst="rect">
            <a:avLst/>
          </a:prstGeom>
        </p:spPr>
        <p:txBody>
          <a:bodyPr vert="horz" lIns="91420" tIns="45710" rIns="91420" bIns="45710" rtlCol="0" anchor="b"/>
          <a:lstStyle>
            <a:lvl1pPr algn="l">
              <a:defRPr sz="1200"/>
            </a:lvl1pPr>
          </a:lstStyle>
          <a:p>
            <a:endParaRPr kumimoji="1" lang="zh-CN" altLang="en-US"/>
          </a:p>
        </p:txBody>
      </p:sp>
      <p:sp>
        <p:nvSpPr>
          <p:cNvPr id="7" name="Slide Number Placeholder 6"/>
          <p:cNvSpPr>
            <a:spLocks noGrp="1"/>
          </p:cNvSpPr>
          <p:nvPr>
            <p:ph type="sldNum" sz="quarter" idx="5"/>
          </p:nvPr>
        </p:nvSpPr>
        <p:spPr>
          <a:xfrm>
            <a:off x="3970940" y="8829970"/>
            <a:ext cx="3037840" cy="466433"/>
          </a:xfrm>
          <a:prstGeom prst="rect">
            <a:avLst/>
          </a:prstGeom>
        </p:spPr>
        <p:txBody>
          <a:bodyPr vert="horz" lIns="91420" tIns="45710" rIns="91420" bIns="45710" rtlCol="0" anchor="b"/>
          <a:lstStyle>
            <a:lvl1pPr algn="r">
              <a:defRPr sz="1200"/>
            </a:lvl1pPr>
          </a:lstStyle>
          <a:p>
            <a:fld id="{58319098-F13B-A446-AD56-DD1BD9424E2F}" type="slidenum">
              <a:rPr kumimoji="1" lang="zh-CN" altLang="en-US" smtClean="0"/>
              <a:t>‹#›</a:t>
            </a:fld>
            <a:endParaRPr kumimoji="1" lang="zh-CN" altLang="en-US"/>
          </a:p>
        </p:txBody>
      </p:sp>
    </p:spTree>
    <p:extLst>
      <p:ext uri="{BB962C8B-B14F-4D97-AF65-F5344CB8AC3E}">
        <p14:creationId xmlns:p14="http://schemas.microsoft.com/office/powerpoint/2010/main" val="1309501305"/>
      </p:ext>
    </p:extLst>
  </p:cSld>
  <p:clrMap bg1="lt1" tx1="dk1" bg2="lt2" tx2="dk2" accent1="accent1" accent2="accent2" accent3="accent3" accent4="accent4" accent5="accent5" accent6="accent6" hlink="hlink" folHlink="folHlink"/>
  <p:notesStyle>
    <a:lvl1pPr marL="0" algn="l" defTabSz="1038977" rtl="0" eaLnBrk="1" latinLnBrk="0" hangingPunct="1">
      <a:defRPr sz="1364" kern="1200">
        <a:solidFill>
          <a:schemeClr val="tx1"/>
        </a:solidFill>
        <a:latin typeface="+mn-lt"/>
        <a:ea typeface="+mn-ea"/>
        <a:cs typeface="+mn-cs"/>
      </a:defRPr>
    </a:lvl1pPr>
    <a:lvl2pPr marL="519488" algn="l" defTabSz="1038977" rtl="0" eaLnBrk="1" latinLnBrk="0" hangingPunct="1">
      <a:defRPr sz="1364" kern="1200">
        <a:solidFill>
          <a:schemeClr val="tx1"/>
        </a:solidFill>
        <a:latin typeface="+mn-lt"/>
        <a:ea typeface="+mn-ea"/>
        <a:cs typeface="+mn-cs"/>
      </a:defRPr>
    </a:lvl2pPr>
    <a:lvl3pPr marL="1038977" algn="l" defTabSz="1038977" rtl="0" eaLnBrk="1" latinLnBrk="0" hangingPunct="1">
      <a:defRPr sz="1364" kern="1200">
        <a:solidFill>
          <a:schemeClr val="tx1"/>
        </a:solidFill>
        <a:latin typeface="+mn-lt"/>
        <a:ea typeface="+mn-ea"/>
        <a:cs typeface="+mn-cs"/>
      </a:defRPr>
    </a:lvl3pPr>
    <a:lvl4pPr marL="1558465" algn="l" defTabSz="1038977" rtl="0" eaLnBrk="1" latinLnBrk="0" hangingPunct="1">
      <a:defRPr sz="1364" kern="1200">
        <a:solidFill>
          <a:schemeClr val="tx1"/>
        </a:solidFill>
        <a:latin typeface="+mn-lt"/>
        <a:ea typeface="+mn-ea"/>
        <a:cs typeface="+mn-cs"/>
      </a:defRPr>
    </a:lvl4pPr>
    <a:lvl5pPr marL="2077952" algn="l" defTabSz="1038977" rtl="0" eaLnBrk="1" latinLnBrk="0" hangingPunct="1">
      <a:defRPr sz="1364" kern="1200">
        <a:solidFill>
          <a:schemeClr val="tx1"/>
        </a:solidFill>
        <a:latin typeface="+mn-lt"/>
        <a:ea typeface="+mn-ea"/>
        <a:cs typeface="+mn-cs"/>
      </a:defRPr>
    </a:lvl5pPr>
    <a:lvl6pPr marL="2597440" algn="l" defTabSz="1038977" rtl="0" eaLnBrk="1" latinLnBrk="0" hangingPunct="1">
      <a:defRPr sz="1364" kern="1200">
        <a:solidFill>
          <a:schemeClr val="tx1"/>
        </a:solidFill>
        <a:latin typeface="+mn-lt"/>
        <a:ea typeface="+mn-ea"/>
        <a:cs typeface="+mn-cs"/>
      </a:defRPr>
    </a:lvl6pPr>
    <a:lvl7pPr marL="3116929" algn="l" defTabSz="1038977" rtl="0" eaLnBrk="1" latinLnBrk="0" hangingPunct="1">
      <a:defRPr sz="1364" kern="1200">
        <a:solidFill>
          <a:schemeClr val="tx1"/>
        </a:solidFill>
        <a:latin typeface="+mn-lt"/>
        <a:ea typeface="+mn-ea"/>
        <a:cs typeface="+mn-cs"/>
      </a:defRPr>
    </a:lvl7pPr>
    <a:lvl8pPr marL="3636417" algn="l" defTabSz="1038977" rtl="0" eaLnBrk="1" latinLnBrk="0" hangingPunct="1">
      <a:defRPr sz="1364" kern="1200">
        <a:solidFill>
          <a:schemeClr val="tx1"/>
        </a:solidFill>
        <a:latin typeface="+mn-lt"/>
        <a:ea typeface="+mn-ea"/>
        <a:cs typeface="+mn-cs"/>
      </a:defRPr>
    </a:lvl8pPr>
    <a:lvl9pPr marL="4155905" algn="l" defTabSz="1038977" rtl="0" eaLnBrk="1" latinLnBrk="0" hangingPunct="1">
      <a:defRPr sz="13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58319098-F13B-A446-AD56-DD1BD9424E2F}" type="slidenum">
              <a:rPr kumimoji="1" lang="zh-CN" altLang="en-US" smtClean="0"/>
              <a:t>1</a:t>
            </a:fld>
            <a:endParaRPr kumimoji="1" lang="zh-CN" altLang="en-US"/>
          </a:p>
        </p:txBody>
      </p:sp>
    </p:spTree>
    <p:extLst>
      <p:ext uri="{BB962C8B-B14F-4D97-AF65-F5344CB8AC3E}">
        <p14:creationId xmlns:p14="http://schemas.microsoft.com/office/powerpoint/2010/main" val="3139173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19098-F13B-A446-AD56-DD1BD9424E2F}" type="slidenum">
              <a:rPr kumimoji="1" lang="zh-CN" altLang="en-US" smtClean="0"/>
              <a:t>11</a:t>
            </a:fld>
            <a:endParaRPr kumimoji="1" lang="zh-CN" altLang="en-US"/>
          </a:p>
        </p:txBody>
      </p:sp>
    </p:spTree>
    <p:extLst>
      <p:ext uri="{BB962C8B-B14F-4D97-AF65-F5344CB8AC3E}">
        <p14:creationId xmlns:p14="http://schemas.microsoft.com/office/powerpoint/2010/main" val="1176764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19098-F13B-A446-AD56-DD1BD9424E2F}" type="slidenum">
              <a:rPr kumimoji="1" lang="zh-CN" altLang="en-US" smtClean="0"/>
              <a:t>13</a:t>
            </a:fld>
            <a:endParaRPr kumimoji="1" lang="zh-CN" altLang="en-US"/>
          </a:p>
        </p:txBody>
      </p:sp>
    </p:spTree>
    <p:extLst>
      <p:ext uri="{BB962C8B-B14F-4D97-AF65-F5344CB8AC3E}">
        <p14:creationId xmlns:p14="http://schemas.microsoft.com/office/powerpoint/2010/main" val="4183700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19098-F13B-A446-AD56-DD1BD9424E2F}" type="slidenum">
              <a:rPr kumimoji="1" lang="zh-CN" altLang="en-US" smtClean="0"/>
              <a:t>14</a:t>
            </a:fld>
            <a:endParaRPr kumimoji="1" lang="zh-CN" altLang="en-US"/>
          </a:p>
        </p:txBody>
      </p:sp>
    </p:spTree>
    <p:extLst>
      <p:ext uri="{BB962C8B-B14F-4D97-AF65-F5344CB8AC3E}">
        <p14:creationId xmlns:p14="http://schemas.microsoft.com/office/powerpoint/2010/main" val="160419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58319098-F13B-A446-AD56-DD1BD9424E2F}" type="slidenum">
              <a:rPr kumimoji="1" lang="zh-CN" altLang="en-US" smtClean="0"/>
              <a:t>15</a:t>
            </a:fld>
            <a:endParaRPr kumimoji="1" lang="zh-CN" altLang="en-US"/>
          </a:p>
        </p:txBody>
      </p:sp>
    </p:spTree>
    <p:extLst>
      <p:ext uri="{BB962C8B-B14F-4D97-AF65-F5344CB8AC3E}">
        <p14:creationId xmlns:p14="http://schemas.microsoft.com/office/powerpoint/2010/main" val="1646312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19098-F13B-A446-AD56-DD1BD9424E2F}" type="slidenum">
              <a:rPr kumimoji="1" lang="zh-CN" altLang="en-US" smtClean="0"/>
              <a:t>19</a:t>
            </a:fld>
            <a:endParaRPr kumimoji="1" lang="zh-CN" altLang="en-US"/>
          </a:p>
        </p:txBody>
      </p:sp>
    </p:spTree>
    <p:extLst>
      <p:ext uri="{BB962C8B-B14F-4D97-AF65-F5344CB8AC3E}">
        <p14:creationId xmlns:p14="http://schemas.microsoft.com/office/powerpoint/2010/main" val="2134802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5F2AEA-4B24-5747-B118-79731794E683}" type="slidenum">
              <a:rPr lang="en-US" smtClean="0"/>
              <a:t>21</a:t>
            </a:fld>
            <a:endParaRPr lang="en-US" dirty="0"/>
          </a:p>
        </p:txBody>
      </p:sp>
    </p:spTree>
    <p:extLst>
      <p:ext uri="{BB962C8B-B14F-4D97-AF65-F5344CB8AC3E}">
        <p14:creationId xmlns:p14="http://schemas.microsoft.com/office/powerpoint/2010/main" val="740844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19098-F13B-A446-AD56-DD1BD9424E2F}" type="slidenum">
              <a:rPr kumimoji="1" lang="zh-CN" altLang="en-US" smtClean="0"/>
              <a:t>23</a:t>
            </a:fld>
            <a:endParaRPr kumimoji="1" lang="zh-CN" altLang="en-US"/>
          </a:p>
        </p:txBody>
      </p:sp>
    </p:spTree>
    <p:extLst>
      <p:ext uri="{BB962C8B-B14F-4D97-AF65-F5344CB8AC3E}">
        <p14:creationId xmlns:p14="http://schemas.microsoft.com/office/powerpoint/2010/main" val="542696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a:t>
            </a:r>
          </a:p>
        </p:txBody>
      </p:sp>
      <p:sp>
        <p:nvSpPr>
          <p:cNvPr id="4" name="Slide Number Placeholder 3"/>
          <p:cNvSpPr>
            <a:spLocks noGrp="1"/>
          </p:cNvSpPr>
          <p:nvPr>
            <p:ph type="sldNum" sz="quarter" idx="5"/>
          </p:nvPr>
        </p:nvSpPr>
        <p:spPr/>
        <p:txBody>
          <a:bodyPr/>
          <a:lstStyle/>
          <a:p>
            <a:fld id="{58319098-F13B-A446-AD56-DD1BD9424E2F}" type="slidenum">
              <a:rPr kumimoji="1" lang="zh-CN" altLang="en-US" smtClean="0"/>
              <a:t>24</a:t>
            </a:fld>
            <a:endParaRPr kumimoji="1" lang="zh-CN" altLang="en-US"/>
          </a:p>
        </p:txBody>
      </p:sp>
    </p:spTree>
    <p:extLst>
      <p:ext uri="{BB962C8B-B14F-4D97-AF65-F5344CB8AC3E}">
        <p14:creationId xmlns:p14="http://schemas.microsoft.com/office/powerpoint/2010/main" val="646239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a:t>
            </a:r>
          </a:p>
        </p:txBody>
      </p:sp>
      <p:sp>
        <p:nvSpPr>
          <p:cNvPr id="4" name="Slide Number Placeholder 3"/>
          <p:cNvSpPr>
            <a:spLocks noGrp="1"/>
          </p:cNvSpPr>
          <p:nvPr>
            <p:ph type="sldNum" sz="quarter" idx="5"/>
          </p:nvPr>
        </p:nvSpPr>
        <p:spPr/>
        <p:txBody>
          <a:bodyPr/>
          <a:lstStyle/>
          <a:p>
            <a:fld id="{58319098-F13B-A446-AD56-DD1BD9424E2F}" type="slidenum">
              <a:rPr kumimoji="1" lang="zh-CN" altLang="en-US" smtClean="0"/>
              <a:t>25</a:t>
            </a:fld>
            <a:endParaRPr kumimoji="1" lang="zh-CN" altLang="en-US"/>
          </a:p>
        </p:txBody>
      </p:sp>
    </p:spTree>
    <p:extLst>
      <p:ext uri="{BB962C8B-B14F-4D97-AF65-F5344CB8AC3E}">
        <p14:creationId xmlns:p14="http://schemas.microsoft.com/office/powerpoint/2010/main" val="2761534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19098-F13B-A446-AD56-DD1BD9424E2F}" type="slidenum">
              <a:rPr kumimoji="1" lang="zh-CN" altLang="en-US" smtClean="0"/>
              <a:t>26</a:t>
            </a:fld>
            <a:endParaRPr kumimoji="1" lang="zh-CN" altLang="en-US"/>
          </a:p>
        </p:txBody>
      </p:sp>
    </p:spTree>
    <p:extLst>
      <p:ext uri="{BB962C8B-B14F-4D97-AF65-F5344CB8AC3E}">
        <p14:creationId xmlns:p14="http://schemas.microsoft.com/office/powerpoint/2010/main" val="274976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319098-F13B-A446-AD56-DD1BD9424E2F}" type="slidenum">
              <a:rPr kumimoji="1" lang="zh-CN" altLang="en-US" smtClean="0"/>
              <a:t>2</a:t>
            </a:fld>
            <a:endParaRPr kumimoji="1" lang="zh-CN" altLang="en-US"/>
          </a:p>
        </p:txBody>
      </p:sp>
    </p:spTree>
    <p:extLst>
      <p:ext uri="{BB962C8B-B14F-4D97-AF65-F5344CB8AC3E}">
        <p14:creationId xmlns:p14="http://schemas.microsoft.com/office/powerpoint/2010/main" val="2850937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19098-F13B-A446-AD56-DD1BD9424E2F}" type="slidenum">
              <a:rPr kumimoji="1" lang="zh-CN" altLang="en-US" smtClean="0"/>
              <a:t>29</a:t>
            </a:fld>
            <a:endParaRPr kumimoji="1" lang="zh-CN" altLang="en-US"/>
          </a:p>
        </p:txBody>
      </p:sp>
    </p:spTree>
    <p:extLst>
      <p:ext uri="{BB962C8B-B14F-4D97-AF65-F5344CB8AC3E}">
        <p14:creationId xmlns:p14="http://schemas.microsoft.com/office/powerpoint/2010/main" val="3732733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58319098-F13B-A446-AD56-DD1BD9424E2F}" type="slidenum">
              <a:rPr kumimoji="1" lang="zh-CN" altLang="en-US" smtClean="0"/>
              <a:t>34</a:t>
            </a:fld>
            <a:endParaRPr kumimoji="1" lang="zh-CN" altLang="en-US"/>
          </a:p>
        </p:txBody>
      </p:sp>
    </p:spTree>
    <p:extLst>
      <p:ext uri="{BB962C8B-B14F-4D97-AF65-F5344CB8AC3E}">
        <p14:creationId xmlns:p14="http://schemas.microsoft.com/office/powerpoint/2010/main" val="1646312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19098-F13B-A446-AD56-DD1BD9424E2F}" type="slidenum">
              <a:rPr kumimoji="1" lang="zh-CN" altLang="en-US" smtClean="0"/>
              <a:t>36</a:t>
            </a:fld>
            <a:endParaRPr kumimoji="1" lang="zh-CN" altLang="en-US"/>
          </a:p>
        </p:txBody>
      </p:sp>
    </p:spTree>
    <p:extLst>
      <p:ext uri="{BB962C8B-B14F-4D97-AF65-F5344CB8AC3E}">
        <p14:creationId xmlns:p14="http://schemas.microsoft.com/office/powerpoint/2010/main" val="2316634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19098-F13B-A446-AD56-DD1BD9424E2F}" type="slidenum">
              <a:rPr kumimoji="1" lang="zh-CN" altLang="en-US" smtClean="0"/>
              <a:t>4</a:t>
            </a:fld>
            <a:endParaRPr kumimoji="1" lang="zh-CN" altLang="en-US"/>
          </a:p>
        </p:txBody>
      </p:sp>
    </p:spTree>
    <p:extLst>
      <p:ext uri="{BB962C8B-B14F-4D97-AF65-F5344CB8AC3E}">
        <p14:creationId xmlns:p14="http://schemas.microsoft.com/office/powerpoint/2010/main" val="253488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Messaging: We have to execute on CIN, We will evaluate pending NSCLC and we will Grow/Transform/Whatever if we prove IO pillar</a:t>
            </a:r>
          </a:p>
          <a:p>
            <a:pPr marL="285750" indent="-285750">
              <a:buFontTx/>
              <a:buChar char="-"/>
            </a:pPr>
            <a:r>
              <a:rPr lang="en-US" dirty="0"/>
              <a:t>First in class NCE and well protected (all indications)</a:t>
            </a:r>
          </a:p>
          <a:p>
            <a:pPr marL="285750" indent="-285750">
              <a:buFontTx/>
              <a:buChar char="-"/>
            </a:pPr>
            <a:r>
              <a:rPr lang="en-US" dirty="0"/>
              <a:t>Proven to reduce CIN in pivotal study</a:t>
            </a:r>
          </a:p>
          <a:p>
            <a:pPr marL="285750" indent="-285750">
              <a:buFontTx/>
              <a:buChar char="-"/>
            </a:pPr>
            <a:r>
              <a:rPr lang="en-US" dirty="0"/>
              <a:t>Granted BTD (confirms there is an unmet medical need and Plinabulin could raise SOC)</a:t>
            </a:r>
          </a:p>
          <a:p>
            <a:pPr marL="805238" lvl="1" indent="-285750">
              <a:buFontTx/>
              <a:buChar char="-"/>
            </a:pPr>
            <a:r>
              <a:rPr lang="en-US" dirty="0"/>
              <a:t>Might offer a nod to value of G-CSFs </a:t>
            </a:r>
          </a:p>
          <a:p>
            <a:pPr marL="805238" lvl="1" indent="-285750">
              <a:buFontTx/>
              <a:buChar char="-"/>
            </a:pPr>
            <a:r>
              <a:rPr lang="en-US" dirty="0"/>
              <a:t>Highlight we are not going to fight them but ride their coat tails</a:t>
            </a:r>
          </a:p>
          <a:p>
            <a:pPr marL="805238" lvl="1" indent="-285750">
              <a:buFontTx/>
              <a:buChar char="-"/>
            </a:pPr>
            <a:r>
              <a:rPr lang="en-US" dirty="0"/>
              <a:t>Plinabulin benefit is above and beyond as recognized by US and China regulatory authorities</a:t>
            </a:r>
          </a:p>
          <a:p>
            <a:pPr marL="285750" lvl="0" indent="-285750">
              <a:buFontTx/>
              <a:buChar char="-"/>
            </a:pPr>
            <a:r>
              <a:rPr lang="en-US" dirty="0"/>
              <a:t>Filed in US and China</a:t>
            </a:r>
          </a:p>
          <a:p>
            <a:pPr marL="285750" lvl="0" indent="-285750">
              <a:buFontTx/>
              <a:buChar char="-"/>
            </a:pPr>
            <a:r>
              <a:rPr lang="en-US" dirty="0"/>
              <a:t>CIN Market size</a:t>
            </a:r>
          </a:p>
          <a:p>
            <a:pPr marL="805238" lvl="1" indent="-285750">
              <a:buFontTx/>
              <a:buChar char="-"/>
            </a:pPr>
            <a:endParaRPr lang="en-US" dirty="0"/>
          </a:p>
          <a:p>
            <a:pPr marL="285750" indent="-285750">
              <a:buFontTx/>
              <a:buChar char="-"/>
            </a:pPr>
            <a:endParaRPr lang="en-US" dirty="0"/>
          </a:p>
        </p:txBody>
      </p:sp>
      <p:sp>
        <p:nvSpPr>
          <p:cNvPr id="4" name="Slide Number Placeholder 3"/>
          <p:cNvSpPr>
            <a:spLocks noGrp="1"/>
          </p:cNvSpPr>
          <p:nvPr>
            <p:ph type="sldNum" sz="quarter" idx="5"/>
          </p:nvPr>
        </p:nvSpPr>
        <p:spPr/>
        <p:txBody>
          <a:bodyPr/>
          <a:lstStyle/>
          <a:p>
            <a:fld id="{58319098-F13B-A446-AD56-DD1BD9424E2F}" type="slidenum">
              <a:rPr kumimoji="1" lang="zh-CN" altLang="en-US" smtClean="0"/>
              <a:t>5</a:t>
            </a:fld>
            <a:endParaRPr kumimoji="1" lang="zh-CN" altLang="en-US"/>
          </a:p>
        </p:txBody>
      </p:sp>
    </p:spTree>
    <p:extLst>
      <p:ext uri="{BB962C8B-B14F-4D97-AF65-F5344CB8AC3E}">
        <p14:creationId xmlns:p14="http://schemas.microsoft.com/office/powerpoint/2010/main" val="1908643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58319098-F13B-A446-AD56-DD1BD9424E2F}" type="slidenum">
              <a:rPr kumimoji="1" lang="zh-CN" altLang="en-US" smtClean="0"/>
              <a:t>6</a:t>
            </a:fld>
            <a:endParaRPr kumimoji="1" lang="zh-CN" altLang="en-US"/>
          </a:p>
        </p:txBody>
      </p:sp>
    </p:spTree>
    <p:extLst>
      <p:ext uri="{BB962C8B-B14F-4D97-AF65-F5344CB8AC3E}">
        <p14:creationId xmlns:p14="http://schemas.microsoft.com/office/powerpoint/2010/main" val="977111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19098-F13B-A446-AD56-DD1BD9424E2F}" type="slidenum">
              <a:rPr kumimoji="1" lang="zh-CN" altLang="en-US" smtClean="0"/>
              <a:t>7</a:t>
            </a:fld>
            <a:endParaRPr kumimoji="1" lang="zh-CN" altLang="en-US"/>
          </a:p>
        </p:txBody>
      </p:sp>
    </p:spTree>
    <p:extLst>
      <p:ext uri="{BB962C8B-B14F-4D97-AF65-F5344CB8AC3E}">
        <p14:creationId xmlns:p14="http://schemas.microsoft.com/office/powerpoint/2010/main" val="726616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19098-F13B-A446-AD56-DD1BD9424E2F}" type="slidenum">
              <a:rPr kumimoji="1" lang="zh-CN" altLang="en-US" smtClean="0"/>
              <a:t>8</a:t>
            </a:fld>
            <a:endParaRPr kumimoji="1" lang="zh-CN" altLang="en-US"/>
          </a:p>
        </p:txBody>
      </p:sp>
    </p:spTree>
    <p:extLst>
      <p:ext uri="{BB962C8B-B14F-4D97-AF65-F5344CB8AC3E}">
        <p14:creationId xmlns:p14="http://schemas.microsoft.com/office/powerpoint/2010/main" val="186704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Reason for FN related ER visits is separate from hospitalization which drives up costs</a:t>
            </a:r>
          </a:p>
          <a:p>
            <a:r>
              <a:rPr lang="en-US" dirty="0"/>
              <a:t>FN drives ER visits, actually just fever, not FN – high risk for ER visits</a:t>
            </a:r>
          </a:p>
          <a:p>
            <a:endParaRPr lang="en-US" dirty="0"/>
          </a:p>
        </p:txBody>
      </p:sp>
      <p:sp>
        <p:nvSpPr>
          <p:cNvPr id="4" name="Slide Number Placeholder 3"/>
          <p:cNvSpPr>
            <a:spLocks noGrp="1"/>
          </p:cNvSpPr>
          <p:nvPr>
            <p:ph type="sldNum" sz="quarter" idx="10"/>
          </p:nvPr>
        </p:nvSpPr>
        <p:spPr/>
        <p:txBody>
          <a:bodyPr/>
          <a:lstStyle/>
          <a:p>
            <a:fld id="{58319098-F13B-A446-AD56-DD1BD9424E2F}" type="slidenum">
              <a:rPr kumimoji="1" lang="zh-CN" altLang="en-US" smtClean="0"/>
              <a:t>9</a:t>
            </a:fld>
            <a:endParaRPr kumimoji="1" lang="zh-CN" altLang="en-US"/>
          </a:p>
        </p:txBody>
      </p:sp>
    </p:spTree>
    <p:extLst>
      <p:ext uri="{BB962C8B-B14F-4D97-AF65-F5344CB8AC3E}">
        <p14:creationId xmlns:p14="http://schemas.microsoft.com/office/powerpoint/2010/main" val="3170797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19098-F13B-A446-AD56-DD1BD9424E2F}" type="slidenum">
              <a:rPr kumimoji="1" lang="zh-CN" altLang="en-US" smtClean="0"/>
              <a:t>10</a:t>
            </a:fld>
            <a:endParaRPr kumimoji="1" lang="zh-CN" altLang="en-US"/>
          </a:p>
        </p:txBody>
      </p:sp>
    </p:spTree>
    <p:extLst>
      <p:ext uri="{BB962C8B-B14F-4D97-AF65-F5344CB8AC3E}">
        <p14:creationId xmlns:p14="http://schemas.microsoft.com/office/powerpoint/2010/main" val="756091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A7C3F2-A4BD-9C41-A397-6E410C4DB3CB}"/>
              </a:ext>
            </a:extLst>
          </p:cNvPr>
          <p:cNvSpPr/>
          <p:nvPr userDrawn="1"/>
        </p:nvSpPr>
        <p:spPr>
          <a:xfrm>
            <a:off x="2998574" y="3023287"/>
            <a:ext cx="9201184" cy="1705135"/>
          </a:xfrm>
          <a:prstGeom prst="rect">
            <a:avLst/>
          </a:prstGeom>
          <a:gradFill>
            <a:gsLst>
              <a:gs pos="100000">
                <a:srgbClr val="6BB34B"/>
              </a:gs>
              <a:gs pos="0">
                <a:srgbClr val="266FA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32" rtl="0" eaLnBrk="1" fontAlgn="auto" latinLnBrk="0" hangingPunct="1">
              <a:lnSpc>
                <a:spcPct val="100000"/>
              </a:lnSpc>
              <a:spcBef>
                <a:spcPts val="0"/>
              </a:spcBef>
              <a:spcAft>
                <a:spcPts val="0"/>
              </a:spcAft>
              <a:buClrTx/>
              <a:buSzTx/>
              <a:buFontTx/>
              <a:buNone/>
              <a:tabLst/>
              <a:defRPr/>
            </a:pPr>
            <a:endParaRPr lang="en-US" sz="600" b="0" i="0" kern="1200" dirty="0">
              <a:solidFill>
                <a:schemeClr val="lt1"/>
              </a:solidFill>
              <a:effectLst/>
              <a:latin typeface="Calibri" panose="020F0502020204030204" pitchFamily="34" charset="0"/>
              <a:ea typeface="+mn-ea"/>
              <a:cs typeface="+mn-cs"/>
            </a:endParaRPr>
          </a:p>
        </p:txBody>
      </p:sp>
      <p:pic>
        <p:nvPicPr>
          <p:cNvPr id="10" name="Picture 9">
            <a:extLst>
              <a:ext uri="{FF2B5EF4-FFF2-40B4-BE49-F238E27FC236}">
                <a16:creationId xmlns:a16="http://schemas.microsoft.com/office/drawing/2014/main" id="{B9D15213-019E-2047-9763-A78FB5B675CD}"/>
              </a:ext>
            </a:extLst>
          </p:cNvPr>
          <p:cNvPicPr>
            <a:picLocks noChangeAspect="1"/>
          </p:cNvPicPr>
          <p:nvPr userDrawn="1"/>
        </p:nvPicPr>
        <p:blipFill rotWithShape="1">
          <a:blip r:embed="rId2">
            <a:alphaModFix amt="25000"/>
          </a:blip>
          <a:srcRect r="72626" b="-4673"/>
          <a:stretch/>
        </p:blipFill>
        <p:spPr>
          <a:xfrm>
            <a:off x="10373528" y="3135335"/>
            <a:ext cx="1478150" cy="1511108"/>
          </a:xfrm>
          <a:prstGeom prst="rect">
            <a:avLst/>
          </a:prstGeom>
        </p:spPr>
      </p:pic>
      <p:sp>
        <p:nvSpPr>
          <p:cNvPr id="2" name="Title 1">
            <a:extLst>
              <a:ext uri="{FF2B5EF4-FFF2-40B4-BE49-F238E27FC236}">
                <a16:creationId xmlns:a16="http://schemas.microsoft.com/office/drawing/2014/main" id="{FB30D1A8-72C8-FB42-ACB2-5797954A8458}"/>
              </a:ext>
            </a:extLst>
          </p:cNvPr>
          <p:cNvSpPr>
            <a:spLocks noGrp="1"/>
          </p:cNvSpPr>
          <p:nvPr userDrawn="1">
            <p:ph type="ctrTitle"/>
          </p:nvPr>
        </p:nvSpPr>
        <p:spPr>
          <a:xfrm>
            <a:off x="3245708" y="3053356"/>
            <a:ext cx="6590271" cy="1675066"/>
          </a:xfrm>
        </p:spPr>
        <p:txBody>
          <a:bodyPr anchor="ctr" anchorCtr="0"/>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75767DEA-E7F3-6B44-8F07-D2DB6769CF4A}"/>
              </a:ext>
            </a:extLst>
          </p:cNvPr>
          <p:cNvSpPr>
            <a:spLocks noGrp="1"/>
          </p:cNvSpPr>
          <p:nvPr userDrawn="1">
            <p:ph type="subTitle" idx="1"/>
          </p:nvPr>
        </p:nvSpPr>
        <p:spPr>
          <a:xfrm>
            <a:off x="3245708" y="4898733"/>
            <a:ext cx="7405816" cy="871896"/>
          </a:xfrm>
        </p:spPr>
        <p:txBody>
          <a:bodyPr>
            <a:normAutofit/>
          </a:bodyPr>
          <a:lstStyle>
            <a:lvl1pPr marL="0" indent="0" algn="l">
              <a:buNone/>
              <a:defRPr sz="20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5" name="Footer Placeholder 4">
            <a:extLst>
              <a:ext uri="{FF2B5EF4-FFF2-40B4-BE49-F238E27FC236}">
                <a16:creationId xmlns:a16="http://schemas.microsoft.com/office/drawing/2014/main" id="{65541AEF-8935-934C-AC6C-F276A23A644E}"/>
              </a:ext>
            </a:extLst>
          </p:cNvPr>
          <p:cNvSpPr>
            <a:spLocks noGrp="1"/>
          </p:cNvSpPr>
          <p:nvPr userDrawn="1">
            <p:ph type="ftr" sz="quarter" idx="11"/>
          </p:nvPr>
        </p:nvSpPr>
        <p:spPr/>
        <p:txBody>
          <a:bodyPr/>
          <a:lstStyle/>
          <a:p>
            <a:endParaRPr lang="en-US"/>
          </a:p>
        </p:txBody>
      </p:sp>
      <p:pic>
        <p:nvPicPr>
          <p:cNvPr id="8" name="Picture 2" descr="BeyondSpring Pharmaceuticals Logo">
            <a:extLst>
              <a:ext uri="{FF2B5EF4-FFF2-40B4-BE49-F238E27FC236}">
                <a16:creationId xmlns:a16="http://schemas.microsoft.com/office/drawing/2014/main" id="{97FD9A95-6FA7-9746-ACE3-37ADF2149CCD}"/>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915166" y="576147"/>
            <a:ext cx="4424180" cy="11208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DDAC6E8-9CD9-6742-989A-31A9682ECA1E}"/>
              </a:ext>
            </a:extLst>
          </p:cNvPr>
          <p:cNvSpPr txBox="1"/>
          <p:nvPr userDrawn="1"/>
        </p:nvSpPr>
        <p:spPr>
          <a:xfrm>
            <a:off x="11629292" y="6500365"/>
            <a:ext cx="511323" cy="256545"/>
          </a:xfrm>
          <a:prstGeom prst="rect">
            <a:avLst/>
          </a:prstGeom>
          <a:noFill/>
        </p:spPr>
        <p:txBody>
          <a:bodyPr wrap="square" rtlCol="0">
            <a:spAutoFit/>
          </a:bodyPr>
          <a:lstStyle/>
          <a:p>
            <a:pPr algn="r"/>
            <a:fld id="{ABCAF018-1CBC-3748-A659-6D091F404385}" type="slidenum">
              <a:rPr lang="en-US" sz="1067" b="0" smtClean="0">
                <a:solidFill>
                  <a:schemeClr val="tx1">
                    <a:lumMod val="50000"/>
                    <a:lumOff val="50000"/>
                  </a:schemeClr>
                </a:solidFill>
              </a:rPr>
              <a:pPr algn="r"/>
              <a:t>‹#›</a:t>
            </a:fld>
            <a:endParaRPr lang="en-US" sz="1067" b="0" dirty="0">
              <a:solidFill>
                <a:schemeClr val="tx1">
                  <a:lumMod val="50000"/>
                  <a:lumOff val="50000"/>
                </a:schemeClr>
              </a:solidFill>
            </a:endParaRPr>
          </a:p>
        </p:txBody>
      </p:sp>
    </p:spTree>
    <p:extLst>
      <p:ext uri="{BB962C8B-B14F-4D97-AF65-F5344CB8AC3E}">
        <p14:creationId xmlns:p14="http://schemas.microsoft.com/office/powerpoint/2010/main" val="92805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C5BB-1F93-D147-B457-5917A750282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0322C3BB-F843-3E4A-AA89-8E378A102067}"/>
              </a:ext>
            </a:extLst>
          </p:cNvPr>
          <p:cNvSpPr>
            <a:spLocks noGrp="1"/>
          </p:cNvSpPr>
          <p:nvPr>
            <p:ph type="ftr" sz="quarter" idx="11"/>
          </p:nvPr>
        </p:nvSpPr>
        <p:spPr/>
        <p:txBody>
          <a:bodyPr/>
          <a:lstStyle/>
          <a:p>
            <a:endParaRPr lang="en-US"/>
          </a:p>
        </p:txBody>
      </p:sp>
      <p:sp>
        <p:nvSpPr>
          <p:cNvPr id="5" name="Text Placeholder 7">
            <a:extLst>
              <a:ext uri="{FF2B5EF4-FFF2-40B4-BE49-F238E27FC236}">
                <a16:creationId xmlns:a16="http://schemas.microsoft.com/office/drawing/2014/main" id="{5ED56ACD-2F0D-AD4B-9540-5B1B387499F5}"/>
              </a:ext>
            </a:extLst>
          </p:cNvPr>
          <p:cNvSpPr>
            <a:spLocks noGrp="1"/>
          </p:cNvSpPr>
          <p:nvPr>
            <p:ph type="body" sz="quarter" idx="12" hasCustomPrompt="1"/>
          </p:nvPr>
        </p:nvSpPr>
        <p:spPr>
          <a:xfrm>
            <a:off x="1460664" y="6422148"/>
            <a:ext cx="9743919" cy="366184"/>
          </a:xfrm>
        </p:spPr>
        <p:txBody>
          <a:bodyPr anchor="b" anchorCtr="0">
            <a:normAutofit/>
          </a:bodyPr>
          <a:lstStyle>
            <a:lvl1pPr marL="7938" indent="-7938" algn="l">
              <a:lnSpc>
                <a:spcPct val="100000"/>
              </a:lnSpc>
              <a:spcBef>
                <a:spcPts val="0"/>
              </a:spcBef>
              <a:buFontTx/>
              <a:buNone/>
              <a:tabLst/>
              <a:defRPr sz="800"/>
            </a:lvl1pPr>
            <a:lvl2pPr algn="l">
              <a:lnSpc>
                <a:spcPct val="100000"/>
              </a:lnSpc>
              <a:spcBef>
                <a:spcPts val="0"/>
              </a:spcBef>
              <a:defRPr/>
            </a:lvl2pPr>
            <a:lvl3pPr algn="l">
              <a:lnSpc>
                <a:spcPct val="100000"/>
              </a:lnSpc>
              <a:spcBef>
                <a:spcPts val="0"/>
              </a:spcBef>
              <a:defRPr/>
            </a:lvl3pPr>
            <a:lvl4pPr algn="l">
              <a:lnSpc>
                <a:spcPct val="100000"/>
              </a:lnSpc>
              <a:spcBef>
                <a:spcPts val="0"/>
              </a:spcBef>
              <a:defRPr/>
            </a:lvl4pPr>
            <a:lvl5pPr algn="l">
              <a:lnSpc>
                <a:spcPct val="100000"/>
              </a:lnSpc>
              <a:spcBef>
                <a:spcPts val="0"/>
              </a:spcBef>
              <a:defRPr/>
            </a:lvl5pPr>
          </a:lstStyle>
          <a:p>
            <a:pPr lvl="0"/>
            <a:r>
              <a:rPr lang="en-US" dirty="0"/>
              <a:t>Sources and footnotes</a:t>
            </a:r>
          </a:p>
        </p:txBody>
      </p:sp>
    </p:spTree>
    <p:extLst>
      <p:ext uri="{BB962C8B-B14F-4D97-AF65-F5344CB8AC3E}">
        <p14:creationId xmlns:p14="http://schemas.microsoft.com/office/powerpoint/2010/main" val="1977743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C5BB-1F93-D147-B457-5917A750282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0322C3BB-F843-3E4A-AA89-8E378A102067}"/>
              </a:ext>
            </a:extLst>
          </p:cNvPr>
          <p:cNvSpPr>
            <a:spLocks noGrp="1"/>
          </p:cNvSpPr>
          <p:nvPr>
            <p:ph type="ftr" sz="quarter" idx="11"/>
          </p:nvPr>
        </p:nvSpPr>
        <p:spPr/>
        <p:txBody>
          <a:bodyPr/>
          <a:lstStyle/>
          <a:p>
            <a:endParaRPr lang="en-US"/>
          </a:p>
        </p:txBody>
      </p:sp>
      <p:sp>
        <p:nvSpPr>
          <p:cNvPr id="6" name="Text Placeholder 7">
            <a:extLst>
              <a:ext uri="{FF2B5EF4-FFF2-40B4-BE49-F238E27FC236}">
                <a16:creationId xmlns:a16="http://schemas.microsoft.com/office/drawing/2014/main" id="{CEEE05CB-E94D-E249-ABAD-E9667EAAE566}"/>
              </a:ext>
            </a:extLst>
          </p:cNvPr>
          <p:cNvSpPr>
            <a:spLocks noGrp="1"/>
          </p:cNvSpPr>
          <p:nvPr>
            <p:ph type="body" sz="quarter" idx="12" hasCustomPrompt="1"/>
          </p:nvPr>
        </p:nvSpPr>
        <p:spPr>
          <a:xfrm>
            <a:off x="1460664" y="6422148"/>
            <a:ext cx="9743919" cy="366184"/>
          </a:xfrm>
        </p:spPr>
        <p:txBody>
          <a:bodyPr anchor="b" anchorCtr="0">
            <a:normAutofit/>
          </a:bodyPr>
          <a:lstStyle>
            <a:lvl1pPr marL="7938" indent="-7938" algn="l">
              <a:lnSpc>
                <a:spcPct val="100000"/>
              </a:lnSpc>
              <a:spcBef>
                <a:spcPts val="0"/>
              </a:spcBef>
              <a:buFontTx/>
              <a:buNone/>
              <a:tabLst/>
              <a:defRPr sz="800"/>
            </a:lvl1pPr>
            <a:lvl2pPr algn="l">
              <a:lnSpc>
                <a:spcPct val="100000"/>
              </a:lnSpc>
              <a:spcBef>
                <a:spcPts val="0"/>
              </a:spcBef>
              <a:defRPr/>
            </a:lvl2pPr>
            <a:lvl3pPr algn="l">
              <a:lnSpc>
                <a:spcPct val="100000"/>
              </a:lnSpc>
              <a:spcBef>
                <a:spcPts val="0"/>
              </a:spcBef>
              <a:defRPr/>
            </a:lvl3pPr>
            <a:lvl4pPr algn="l">
              <a:lnSpc>
                <a:spcPct val="100000"/>
              </a:lnSpc>
              <a:spcBef>
                <a:spcPts val="0"/>
              </a:spcBef>
              <a:defRPr/>
            </a:lvl4pPr>
            <a:lvl5pPr algn="l">
              <a:lnSpc>
                <a:spcPct val="100000"/>
              </a:lnSpc>
              <a:spcBef>
                <a:spcPts val="0"/>
              </a:spcBef>
              <a:defRPr/>
            </a:lvl5pPr>
          </a:lstStyle>
          <a:p>
            <a:pPr lvl="0"/>
            <a:r>
              <a:rPr lang="en-US" dirty="0"/>
              <a:t>Sources and footnotes</a:t>
            </a:r>
          </a:p>
        </p:txBody>
      </p:sp>
    </p:spTree>
    <p:extLst>
      <p:ext uri="{BB962C8B-B14F-4D97-AF65-F5344CB8AC3E}">
        <p14:creationId xmlns:p14="http://schemas.microsoft.com/office/powerpoint/2010/main" val="602290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6926-A747-5049-B0EA-1AF4A7D30F2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3CCAA93-6B96-3440-8CFB-4E8896A2661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E739780-39F2-D94A-9846-C70AF718BC6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41531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C5BB-1F93-D147-B457-5917A750282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0322C3BB-F843-3E4A-AA89-8E378A102067}"/>
              </a:ext>
            </a:extLst>
          </p:cNvPr>
          <p:cNvSpPr>
            <a:spLocks noGrp="1"/>
          </p:cNvSpPr>
          <p:nvPr>
            <p:ph type="ftr" sz="quarter" idx="11"/>
          </p:nvPr>
        </p:nvSpPr>
        <p:spPr/>
        <p:txBody>
          <a:bodyPr/>
          <a:lstStyle/>
          <a:p>
            <a:endParaRPr lang="en-US"/>
          </a:p>
        </p:txBody>
      </p:sp>
      <p:sp>
        <p:nvSpPr>
          <p:cNvPr id="5" name="Text Placeholder 7">
            <a:extLst>
              <a:ext uri="{FF2B5EF4-FFF2-40B4-BE49-F238E27FC236}">
                <a16:creationId xmlns:a16="http://schemas.microsoft.com/office/drawing/2014/main" id="{5ED56ACD-2F0D-AD4B-9540-5B1B387499F5}"/>
              </a:ext>
            </a:extLst>
          </p:cNvPr>
          <p:cNvSpPr>
            <a:spLocks noGrp="1"/>
          </p:cNvSpPr>
          <p:nvPr>
            <p:ph type="body" sz="quarter" idx="12" hasCustomPrompt="1"/>
          </p:nvPr>
        </p:nvSpPr>
        <p:spPr>
          <a:xfrm>
            <a:off x="1397026" y="6145429"/>
            <a:ext cx="10105990" cy="712572"/>
          </a:xfrm>
        </p:spPr>
        <p:txBody>
          <a:bodyPr anchor="b" anchorCtr="0">
            <a:normAutofit/>
          </a:bodyPr>
          <a:lstStyle>
            <a:lvl1pPr marL="7938" indent="-7938" algn="l">
              <a:lnSpc>
                <a:spcPct val="100000"/>
              </a:lnSpc>
              <a:spcBef>
                <a:spcPts val="0"/>
              </a:spcBef>
              <a:buFontTx/>
              <a:buNone/>
              <a:tabLst/>
              <a:defRPr sz="800"/>
            </a:lvl1pPr>
            <a:lvl2pPr algn="l">
              <a:lnSpc>
                <a:spcPct val="100000"/>
              </a:lnSpc>
              <a:spcBef>
                <a:spcPts val="0"/>
              </a:spcBef>
              <a:defRPr/>
            </a:lvl2pPr>
            <a:lvl3pPr algn="l">
              <a:lnSpc>
                <a:spcPct val="100000"/>
              </a:lnSpc>
              <a:spcBef>
                <a:spcPts val="0"/>
              </a:spcBef>
              <a:defRPr/>
            </a:lvl3pPr>
            <a:lvl4pPr algn="l">
              <a:lnSpc>
                <a:spcPct val="100000"/>
              </a:lnSpc>
              <a:spcBef>
                <a:spcPts val="0"/>
              </a:spcBef>
              <a:defRPr/>
            </a:lvl4pPr>
            <a:lvl5pPr algn="l">
              <a:lnSpc>
                <a:spcPct val="100000"/>
              </a:lnSpc>
              <a:spcBef>
                <a:spcPts val="0"/>
              </a:spcBef>
              <a:defRPr/>
            </a:lvl5pPr>
          </a:lstStyle>
          <a:p>
            <a:pPr lvl="0"/>
            <a:r>
              <a:rPr lang="en-US" dirty="0"/>
              <a:t>Sources and footnotes</a:t>
            </a:r>
          </a:p>
        </p:txBody>
      </p:sp>
      <p:sp>
        <p:nvSpPr>
          <p:cNvPr id="3" name="TextBox 2">
            <a:extLst>
              <a:ext uri="{FF2B5EF4-FFF2-40B4-BE49-F238E27FC236}">
                <a16:creationId xmlns:a16="http://schemas.microsoft.com/office/drawing/2014/main" id="{866EA39E-3194-0942-941C-BC7D6FC48500}"/>
              </a:ext>
            </a:extLst>
          </p:cNvPr>
          <p:cNvSpPr txBox="1"/>
          <p:nvPr userDrawn="1"/>
        </p:nvSpPr>
        <p:spPr>
          <a:xfrm>
            <a:off x="449451" y="1511084"/>
            <a:ext cx="11228522" cy="3208149"/>
          </a:xfrm>
          <a:prstGeom prst="rect">
            <a:avLst/>
          </a:prstGeom>
          <a:solidFill>
            <a:srgbClr val="FFC000"/>
          </a:solidFill>
        </p:spPr>
        <p:txBody>
          <a:bodyPr wrap="square" rtlCol="0" anchor="ctr" anchorCtr="0">
            <a:noAutofit/>
          </a:bodyPr>
          <a:lstStyle/>
          <a:p>
            <a:pPr algn="ctr"/>
            <a:r>
              <a:rPr lang="en-US" sz="1600" dirty="0"/>
              <a:t>Last slide in template. Any layouts after this should be removed. </a:t>
            </a:r>
          </a:p>
        </p:txBody>
      </p:sp>
    </p:spTree>
    <p:extLst>
      <p:ext uri="{BB962C8B-B14F-4D97-AF65-F5344CB8AC3E}">
        <p14:creationId xmlns:p14="http://schemas.microsoft.com/office/powerpoint/2010/main" val="16496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A7C3F2-A4BD-9C41-A397-6E410C4DB3CB}"/>
              </a:ext>
            </a:extLst>
          </p:cNvPr>
          <p:cNvSpPr/>
          <p:nvPr userDrawn="1"/>
        </p:nvSpPr>
        <p:spPr>
          <a:xfrm>
            <a:off x="3286896" y="4374292"/>
            <a:ext cx="8912861" cy="148281"/>
          </a:xfrm>
          <a:prstGeom prst="rect">
            <a:avLst/>
          </a:prstGeom>
          <a:gradFill>
            <a:gsLst>
              <a:gs pos="100000">
                <a:srgbClr val="6BB34B"/>
              </a:gs>
              <a:gs pos="0">
                <a:srgbClr val="266FA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32" rtl="0" eaLnBrk="1" fontAlgn="auto" latinLnBrk="0" hangingPunct="1">
              <a:lnSpc>
                <a:spcPct val="100000"/>
              </a:lnSpc>
              <a:spcBef>
                <a:spcPts val="0"/>
              </a:spcBef>
              <a:spcAft>
                <a:spcPts val="0"/>
              </a:spcAft>
              <a:buClrTx/>
              <a:buSzTx/>
              <a:buFontTx/>
              <a:buNone/>
              <a:tabLst/>
              <a:defRPr/>
            </a:pPr>
            <a:endParaRPr lang="en-US" sz="600" b="0" i="0" kern="1200" dirty="0">
              <a:solidFill>
                <a:schemeClr val="lt1"/>
              </a:solidFill>
              <a:effectLst/>
              <a:latin typeface="Calibri" panose="020F0502020204030204" pitchFamily="34" charset="0"/>
              <a:ea typeface="+mn-ea"/>
              <a:cs typeface="+mn-cs"/>
            </a:endParaRPr>
          </a:p>
        </p:txBody>
      </p:sp>
      <p:sp>
        <p:nvSpPr>
          <p:cNvPr id="2" name="Title 1">
            <a:extLst>
              <a:ext uri="{FF2B5EF4-FFF2-40B4-BE49-F238E27FC236}">
                <a16:creationId xmlns:a16="http://schemas.microsoft.com/office/drawing/2014/main" id="{FB30D1A8-72C8-FB42-ACB2-5797954A8458}"/>
              </a:ext>
            </a:extLst>
          </p:cNvPr>
          <p:cNvSpPr>
            <a:spLocks noGrp="1"/>
          </p:cNvSpPr>
          <p:nvPr userDrawn="1">
            <p:ph type="ctrTitle"/>
          </p:nvPr>
        </p:nvSpPr>
        <p:spPr>
          <a:xfrm>
            <a:off x="3369276" y="3253445"/>
            <a:ext cx="7405816" cy="1120847"/>
          </a:xfrm>
        </p:spPr>
        <p:txBody>
          <a:bodyPr anchor="b" anchorCtr="0"/>
          <a:lstStyle>
            <a:lvl1pPr algn="l">
              <a:defRPr sz="32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75767DEA-E7F3-6B44-8F07-D2DB6769CF4A}"/>
              </a:ext>
            </a:extLst>
          </p:cNvPr>
          <p:cNvSpPr>
            <a:spLocks noGrp="1"/>
          </p:cNvSpPr>
          <p:nvPr userDrawn="1">
            <p:ph type="subTitle" idx="1"/>
          </p:nvPr>
        </p:nvSpPr>
        <p:spPr>
          <a:xfrm>
            <a:off x="3369276" y="4524900"/>
            <a:ext cx="7405816" cy="871896"/>
          </a:xfrm>
        </p:spPr>
        <p:txBody>
          <a:bodyPr>
            <a:normAutofit/>
          </a:bodyPr>
          <a:lstStyle>
            <a:lvl1pPr marL="0" indent="0" algn="l">
              <a:buNone/>
              <a:defRPr sz="20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5" name="Footer Placeholder 4">
            <a:extLst>
              <a:ext uri="{FF2B5EF4-FFF2-40B4-BE49-F238E27FC236}">
                <a16:creationId xmlns:a16="http://schemas.microsoft.com/office/drawing/2014/main" id="{65541AEF-8935-934C-AC6C-F276A23A644E}"/>
              </a:ext>
            </a:extLst>
          </p:cNvPr>
          <p:cNvSpPr>
            <a:spLocks noGrp="1"/>
          </p:cNvSpPr>
          <p:nvPr userDrawn="1">
            <p:ph type="ftr" sz="quarter" idx="11"/>
          </p:nvPr>
        </p:nvSpPr>
        <p:spPr/>
        <p:txBody>
          <a:bodyPr/>
          <a:lstStyle/>
          <a:p>
            <a:endParaRPr lang="en-US"/>
          </a:p>
        </p:txBody>
      </p:sp>
      <p:sp>
        <p:nvSpPr>
          <p:cNvPr id="9" name="TextBox 8">
            <a:extLst>
              <a:ext uri="{FF2B5EF4-FFF2-40B4-BE49-F238E27FC236}">
                <a16:creationId xmlns:a16="http://schemas.microsoft.com/office/drawing/2014/main" id="{EDDAC6E8-9CD9-6742-989A-31A9682ECA1E}"/>
              </a:ext>
            </a:extLst>
          </p:cNvPr>
          <p:cNvSpPr txBox="1"/>
          <p:nvPr userDrawn="1"/>
        </p:nvSpPr>
        <p:spPr>
          <a:xfrm>
            <a:off x="11629292" y="6500365"/>
            <a:ext cx="511323" cy="256545"/>
          </a:xfrm>
          <a:prstGeom prst="rect">
            <a:avLst/>
          </a:prstGeom>
          <a:noFill/>
        </p:spPr>
        <p:txBody>
          <a:bodyPr wrap="square" rtlCol="0">
            <a:spAutoFit/>
          </a:bodyPr>
          <a:lstStyle/>
          <a:p>
            <a:pPr algn="r"/>
            <a:fld id="{ABCAF018-1CBC-3748-A659-6D091F404385}" type="slidenum">
              <a:rPr lang="en-US" sz="1067" b="0" smtClean="0">
                <a:solidFill>
                  <a:schemeClr val="tx1">
                    <a:lumMod val="50000"/>
                    <a:lumOff val="50000"/>
                  </a:schemeClr>
                </a:solidFill>
              </a:rPr>
              <a:pPr algn="r"/>
              <a:t>‹#›</a:t>
            </a:fld>
            <a:endParaRPr lang="en-US" sz="1067" b="0" dirty="0">
              <a:solidFill>
                <a:schemeClr val="tx1">
                  <a:lumMod val="50000"/>
                  <a:lumOff val="50000"/>
                </a:schemeClr>
              </a:solidFill>
            </a:endParaRPr>
          </a:p>
        </p:txBody>
      </p:sp>
      <p:pic>
        <p:nvPicPr>
          <p:cNvPr id="11" name="Picture 2" descr="BeyondSpring Pharmaceuticals Logo">
            <a:extLst>
              <a:ext uri="{FF2B5EF4-FFF2-40B4-BE49-F238E27FC236}">
                <a16:creationId xmlns:a16="http://schemas.microsoft.com/office/drawing/2014/main" id="{8C4E4A2F-B286-274D-89DD-14869C215AD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915166" y="576147"/>
            <a:ext cx="4424180" cy="112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04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D1A8-72C8-FB42-ACB2-5797954A8458}"/>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75767DEA-E7F3-6B44-8F07-D2DB6769CF4A}"/>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5" name="Footer Placeholder 4">
            <a:extLst>
              <a:ext uri="{FF2B5EF4-FFF2-40B4-BE49-F238E27FC236}">
                <a16:creationId xmlns:a16="http://schemas.microsoft.com/office/drawing/2014/main" id="{65541AEF-8935-934C-AC6C-F276A23A64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86668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6926-A747-5049-B0EA-1AF4A7D30F2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3CCAA93-6B96-3440-8CFB-4E8896A266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E739780-39F2-D94A-9846-C70AF718BC68}"/>
              </a:ext>
            </a:extLst>
          </p:cNvPr>
          <p:cNvSpPr>
            <a:spLocks noGrp="1"/>
          </p:cNvSpPr>
          <p:nvPr>
            <p:ph type="ftr" sz="quarter" idx="11"/>
          </p:nvPr>
        </p:nvSpPr>
        <p:spPr/>
        <p:txBody>
          <a:bodyPr/>
          <a:lstStyle/>
          <a:p>
            <a:endParaRPr lang="en-US"/>
          </a:p>
        </p:txBody>
      </p:sp>
      <p:sp>
        <p:nvSpPr>
          <p:cNvPr id="8" name="Text Placeholder 7">
            <a:extLst>
              <a:ext uri="{FF2B5EF4-FFF2-40B4-BE49-F238E27FC236}">
                <a16:creationId xmlns:a16="http://schemas.microsoft.com/office/drawing/2014/main" id="{0F507FD3-6866-DF4A-BF8E-127265EA1397}"/>
              </a:ext>
            </a:extLst>
          </p:cNvPr>
          <p:cNvSpPr>
            <a:spLocks noGrp="1"/>
          </p:cNvSpPr>
          <p:nvPr>
            <p:ph type="body" sz="quarter" idx="12" hasCustomPrompt="1"/>
          </p:nvPr>
        </p:nvSpPr>
        <p:spPr>
          <a:xfrm>
            <a:off x="1397026" y="6145429"/>
            <a:ext cx="10105990" cy="712572"/>
          </a:xfrm>
        </p:spPr>
        <p:txBody>
          <a:bodyPr anchor="b" anchorCtr="0">
            <a:normAutofit/>
          </a:bodyPr>
          <a:lstStyle>
            <a:lvl1pPr marL="7938" indent="-7938" algn="l">
              <a:lnSpc>
                <a:spcPct val="100000"/>
              </a:lnSpc>
              <a:spcBef>
                <a:spcPts val="0"/>
              </a:spcBef>
              <a:buFontTx/>
              <a:buNone/>
              <a:tabLst/>
              <a:defRPr sz="900"/>
            </a:lvl1pPr>
            <a:lvl2pPr algn="l">
              <a:lnSpc>
                <a:spcPct val="100000"/>
              </a:lnSpc>
              <a:spcBef>
                <a:spcPts val="0"/>
              </a:spcBef>
              <a:defRPr/>
            </a:lvl2pPr>
            <a:lvl3pPr algn="l">
              <a:lnSpc>
                <a:spcPct val="100000"/>
              </a:lnSpc>
              <a:spcBef>
                <a:spcPts val="0"/>
              </a:spcBef>
              <a:defRPr/>
            </a:lvl3pPr>
            <a:lvl4pPr algn="l">
              <a:lnSpc>
                <a:spcPct val="100000"/>
              </a:lnSpc>
              <a:spcBef>
                <a:spcPts val="0"/>
              </a:spcBef>
              <a:defRPr/>
            </a:lvl4pPr>
            <a:lvl5pPr algn="l">
              <a:lnSpc>
                <a:spcPct val="100000"/>
              </a:lnSpc>
              <a:spcBef>
                <a:spcPts val="0"/>
              </a:spcBef>
              <a:defRPr/>
            </a:lvl5pPr>
          </a:lstStyle>
          <a:p>
            <a:pPr lvl="0"/>
            <a:r>
              <a:rPr lang="en-US" dirty="0"/>
              <a:t>Sources and footnotes</a:t>
            </a:r>
          </a:p>
        </p:txBody>
      </p:sp>
    </p:spTree>
    <p:extLst>
      <p:ext uri="{BB962C8B-B14F-4D97-AF65-F5344CB8AC3E}">
        <p14:creationId xmlns:p14="http://schemas.microsoft.com/office/powerpoint/2010/main" val="310194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maller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6926-A747-5049-B0EA-1AF4A7D30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CCAA93-6B96-3440-8CFB-4E8896A2661D}"/>
              </a:ext>
            </a:extLst>
          </p:cNvPr>
          <p:cNvSpPr>
            <a:spLocks noGrp="1"/>
          </p:cNvSpPr>
          <p:nvPr>
            <p:ph idx="1"/>
          </p:nvPr>
        </p:nvSpPr>
        <p:spPr/>
        <p:txBody>
          <a:bodyPr>
            <a:normAutofit/>
          </a:bodyPr>
          <a:lstStyle>
            <a:lvl1pPr>
              <a:defRPr sz="2133"/>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E739780-39F2-D94A-9846-C70AF718BC6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1229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D04C-0F00-7345-AB95-7261ADADD247}"/>
              </a:ext>
            </a:extLst>
          </p:cNvPr>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F5E1EB9-7725-6B40-A44B-65DD84E95055}"/>
              </a:ext>
            </a:extLst>
          </p:cNvPr>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EF1E887-F8EB-FE46-AB77-8EA7930687D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89261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AC8F2-E435-C34B-A316-711C7297B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2ACCCE-6DAC-F14E-917C-353BB79E6512}"/>
              </a:ext>
            </a:extLst>
          </p:cNvPr>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92CB38-F373-734A-AE6F-B4D3C3A8D9E9}"/>
              </a:ext>
            </a:extLst>
          </p:cNvPr>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C09F26F-323E-BF4A-8D62-E748473131B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6091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C5BB-1F93-D147-B457-5917A750282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0322C3BB-F843-3E4A-AA89-8E378A10206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7599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716223E-8EAD-7446-B962-B63C2BF61B5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7089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93AE19-7557-1E4B-A985-6BED081E65B6}"/>
              </a:ext>
            </a:extLst>
          </p:cNvPr>
          <p:cNvSpPr/>
          <p:nvPr userDrawn="1"/>
        </p:nvSpPr>
        <p:spPr>
          <a:xfrm>
            <a:off x="0" y="2"/>
            <a:ext cx="12192000" cy="1038845"/>
          </a:xfrm>
          <a:prstGeom prst="rect">
            <a:avLst/>
          </a:prstGeom>
          <a:gradFill>
            <a:gsLst>
              <a:gs pos="100000">
                <a:srgbClr val="6BB34B"/>
              </a:gs>
              <a:gs pos="0">
                <a:srgbClr val="266FA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32" rtl="0" eaLnBrk="1" fontAlgn="auto" latinLnBrk="0" hangingPunct="1">
              <a:lnSpc>
                <a:spcPct val="100000"/>
              </a:lnSpc>
              <a:spcBef>
                <a:spcPts val="0"/>
              </a:spcBef>
              <a:spcAft>
                <a:spcPts val="0"/>
              </a:spcAft>
              <a:buClrTx/>
              <a:buSzTx/>
              <a:buFontTx/>
              <a:buNone/>
              <a:tabLst/>
              <a:defRPr/>
            </a:pPr>
            <a:endParaRPr lang="en-US" sz="600" b="0" i="0" kern="1200" dirty="0">
              <a:solidFill>
                <a:schemeClr val="lt1"/>
              </a:solidFill>
              <a:effectLst/>
              <a:latin typeface="Calibri" panose="020F0502020204030204" pitchFamily="34" charset="0"/>
              <a:ea typeface="+mn-ea"/>
              <a:cs typeface="+mn-cs"/>
            </a:endParaRPr>
          </a:p>
        </p:txBody>
      </p:sp>
      <p:sp>
        <p:nvSpPr>
          <p:cNvPr id="2" name="Title Placeholder 1">
            <a:extLst>
              <a:ext uri="{FF2B5EF4-FFF2-40B4-BE49-F238E27FC236}">
                <a16:creationId xmlns:a16="http://schemas.microsoft.com/office/drawing/2014/main" id="{F0ECE202-7BB0-BC41-A22B-4F36EEA738B2}"/>
              </a:ext>
            </a:extLst>
          </p:cNvPr>
          <p:cNvSpPr>
            <a:spLocks noGrp="1"/>
          </p:cNvSpPr>
          <p:nvPr>
            <p:ph type="title"/>
          </p:nvPr>
        </p:nvSpPr>
        <p:spPr>
          <a:xfrm>
            <a:off x="688984" y="0"/>
            <a:ext cx="10515600" cy="10388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C46AD33-A858-3B41-A1C2-FA49A1D79D39}"/>
              </a:ext>
            </a:extLst>
          </p:cNvPr>
          <p:cNvSpPr>
            <a:spLocks noGrp="1"/>
          </p:cNvSpPr>
          <p:nvPr>
            <p:ph type="body" idx="1"/>
          </p:nvPr>
        </p:nvSpPr>
        <p:spPr>
          <a:xfrm>
            <a:off x="688984" y="1239596"/>
            <a:ext cx="10990808" cy="4905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8AFF929-F33C-FF43-A6EB-5E5BFA8D1B7A}"/>
              </a:ext>
            </a:extLst>
          </p:cNvPr>
          <p:cNvSpPr>
            <a:spLocks noGrp="1"/>
          </p:cNvSpPr>
          <p:nvPr>
            <p:ph type="ftr" sz="quarter" idx="3"/>
          </p:nvPr>
        </p:nvSpPr>
        <p:spPr>
          <a:xfrm>
            <a:off x="56361" y="6858001"/>
            <a:ext cx="4114800" cy="366183"/>
          </a:xfrm>
          <a:prstGeom prst="rect">
            <a:avLst/>
          </a:prstGeom>
        </p:spPr>
        <p:txBody>
          <a:bodyPr vert="horz" lIns="91440" tIns="45720" rIns="91440" bIns="45720" rtlCol="0" anchor="ctr"/>
          <a:lstStyle>
            <a:lvl1pPr algn="l">
              <a:defRPr sz="1067">
                <a:solidFill>
                  <a:schemeClr val="tx1">
                    <a:tint val="75000"/>
                  </a:schemeClr>
                </a:solidFill>
              </a:defRPr>
            </a:lvl1pPr>
          </a:lstStyle>
          <a:p>
            <a:endParaRPr lang="en-US" sz="1067" dirty="0"/>
          </a:p>
        </p:txBody>
      </p:sp>
      <p:pic>
        <p:nvPicPr>
          <p:cNvPr id="8" name="Picture 2" descr="BeyondSpring Pharmaceuticals Logo">
            <a:extLst>
              <a:ext uri="{FF2B5EF4-FFF2-40B4-BE49-F238E27FC236}">
                <a16:creationId xmlns:a16="http://schemas.microsoft.com/office/drawing/2014/main" id="{5A522EA4-BE27-ED40-8567-5502592353FA}"/>
              </a:ext>
            </a:extLst>
          </p:cNvPr>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159599" y="6499256"/>
            <a:ext cx="1058771" cy="2682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54C526B-AA9D-6544-B5ED-EFDD25EE52E6}"/>
              </a:ext>
            </a:extLst>
          </p:cNvPr>
          <p:cNvSpPr txBox="1"/>
          <p:nvPr userDrawn="1"/>
        </p:nvSpPr>
        <p:spPr>
          <a:xfrm>
            <a:off x="11629292" y="6500365"/>
            <a:ext cx="511323" cy="256545"/>
          </a:xfrm>
          <a:prstGeom prst="rect">
            <a:avLst/>
          </a:prstGeom>
          <a:noFill/>
        </p:spPr>
        <p:txBody>
          <a:bodyPr wrap="square" rtlCol="0">
            <a:spAutoFit/>
          </a:bodyPr>
          <a:lstStyle/>
          <a:p>
            <a:pPr algn="r"/>
            <a:fld id="{ABCAF018-1CBC-3748-A659-6D091F404385}" type="slidenum">
              <a:rPr lang="en-US" sz="1067" b="0" smtClean="0">
                <a:solidFill>
                  <a:schemeClr val="tx1">
                    <a:lumMod val="50000"/>
                    <a:lumOff val="50000"/>
                  </a:schemeClr>
                </a:solidFill>
              </a:rPr>
              <a:pPr algn="r"/>
              <a:t>‹#›</a:t>
            </a:fld>
            <a:endParaRPr lang="en-US" sz="1067" b="0" dirty="0">
              <a:solidFill>
                <a:schemeClr val="tx1">
                  <a:lumMod val="50000"/>
                  <a:lumOff val="50000"/>
                </a:schemeClr>
              </a:solidFill>
            </a:endParaRPr>
          </a:p>
        </p:txBody>
      </p:sp>
      <p:pic>
        <p:nvPicPr>
          <p:cNvPr id="11" name="Picture 10">
            <a:extLst>
              <a:ext uri="{FF2B5EF4-FFF2-40B4-BE49-F238E27FC236}">
                <a16:creationId xmlns:a16="http://schemas.microsoft.com/office/drawing/2014/main" id="{E23DD4E7-DC38-DF4A-9446-BC387A1B620C}"/>
              </a:ext>
            </a:extLst>
          </p:cNvPr>
          <p:cNvPicPr>
            <a:picLocks noChangeAspect="1"/>
          </p:cNvPicPr>
          <p:nvPr userDrawn="1"/>
        </p:nvPicPr>
        <p:blipFill rotWithShape="1">
          <a:blip r:embed="rId16">
            <a:alphaModFix amt="25000"/>
          </a:blip>
          <a:srcRect r="70475" b="27310"/>
          <a:stretch/>
        </p:blipFill>
        <p:spPr>
          <a:xfrm>
            <a:off x="10045581" y="0"/>
            <a:ext cx="2356416" cy="1551053"/>
          </a:xfrm>
          <a:prstGeom prst="rect">
            <a:avLst/>
          </a:prstGeom>
        </p:spPr>
      </p:pic>
    </p:spTree>
    <p:extLst>
      <p:ext uri="{BB962C8B-B14F-4D97-AF65-F5344CB8AC3E}">
        <p14:creationId xmlns:p14="http://schemas.microsoft.com/office/powerpoint/2010/main" val="3502059846"/>
      </p:ext>
    </p:extLst>
  </p:cSld>
  <p:clrMap bg1="lt1" tx1="dk1" bg2="lt2" tx2="dk2" accent1="accent1" accent2="accent2" accent3="accent3" accent4="accent4" accent5="accent5" accent6="accent6" hlink="hlink" folHlink="folHlink"/>
  <p:sldLayoutIdLst>
    <p:sldLayoutId id="2147483676" r:id="rId1"/>
    <p:sldLayoutId id="2147483685" r:id="rId2"/>
    <p:sldLayoutId id="2147483684" r:id="rId3"/>
    <p:sldLayoutId id="2147483677" r:id="rId4"/>
    <p:sldLayoutId id="2147483683" r:id="rId5"/>
    <p:sldLayoutId id="2147483678" r:id="rId6"/>
    <p:sldLayoutId id="2147483679" r:id="rId7"/>
    <p:sldLayoutId id="2147483681" r:id="rId8"/>
    <p:sldLayoutId id="2147483682" r:id="rId9"/>
    <p:sldLayoutId id="2147483686" r:id="rId10"/>
    <p:sldLayoutId id="2147483687" r:id="rId11"/>
    <p:sldLayoutId id="2147483689" r:id="rId12"/>
    <p:sldLayoutId id="2147483693" r:id="rId13"/>
  </p:sldLayoutIdLst>
  <p:txStyles>
    <p:titleStyle>
      <a:lvl1pPr algn="l" defTabSz="1219170" rtl="0" eaLnBrk="1" latinLnBrk="0" hangingPunct="1">
        <a:lnSpc>
          <a:spcPct val="90000"/>
        </a:lnSpc>
        <a:spcBef>
          <a:spcPct val="0"/>
        </a:spcBef>
        <a:buNone/>
        <a:defRPr sz="2800" kern="1200">
          <a:solidFill>
            <a:schemeClr val="bg1"/>
          </a:solidFill>
          <a:latin typeface="+mn-lt"/>
          <a:ea typeface="+mj-ea"/>
          <a:cs typeface="+mj-cs"/>
        </a:defRPr>
      </a:lvl1pPr>
    </p:titleStyle>
    <p:bodyStyle>
      <a:lvl1pPr marL="228594" indent="-228594" algn="l" defTabSz="1219170" rtl="0" eaLnBrk="1" latinLnBrk="0" hangingPunct="1">
        <a:lnSpc>
          <a:spcPct val="90000"/>
        </a:lnSpc>
        <a:spcBef>
          <a:spcPts val="1333"/>
        </a:spcBef>
        <a:buClr>
          <a:schemeClr val="accent5">
            <a:lumMod val="75000"/>
          </a:schemeClr>
        </a:buClr>
        <a:buFont typeface="Arial" panose="020B0604020202020204" pitchFamily="34" charset="0"/>
        <a:buChar char="•"/>
        <a:tabLst/>
        <a:defRPr sz="2400" kern="1200">
          <a:solidFill>
            <a:schemeClr val="tx1"/>
          </a:solidFill>
          <a:latin typeface="+mn-lt"/>
          <a:ea typeface="+mn-ea"/>
          <a:cs typeface="+mn-cs"/>
        </a:defRPr>
      </a:lvl1pPr>
      <a:lvl2pPr marL="537620" indent="-230712" algn="l" defTabSz="1219170" rtl="0" eaLnBrk="1" latinLnBrk="0" hangingPunct="1">
        <a:lnSpc>
          <a:spcPct val="90000"/>
        </a:lnSpc>
        <a:spcBef>
          <a:spcPts val="667"/>
        </a:spcBef>
        <a:buFont typeface="System Font Regular"/>
        <a:buChar char="–"/>
        <a:tabLst/>
        <a:defRPr sz="1867" kern="1200">
          <a:solidFill>
            <a:schemeClr val="tx1"/>
          </a:solidFill>
          <a:latin typeface="+mn-lt"/>
          <a:ea typeface="+mn-ea"/>
          <a:cs typeface="+mn-cs"/>
        </a:defRPr>
      </a:lvl2pPr>
      <a:lvl3pPr marL="838179" indent="-228594" algn="l" defTabSz="1219170" rtl="0" eaLnBrk="1" latinLnBrk="0" hangingPunct="1">
        <a:lnSpc>
          <a:spcPct val="90000"/>
        </a:lnSpc>
        <a:spcBef>
          <a:spcPts val="667"/>
        </a:spcBef>
        <a:buFont typeface="Courier New" panose="02070309020205020404" pitchFamily="49" charset="0"/>
        <a:buChar char="o"/>
        <a:tabLst/>
        <a:defRPr sz="1600" kern="1200">
          <a:solidFill>
            <a:schemeClr val="tx1"/>
          </a:solidFill>
          <a:latin typeface="+mn-lt"/>
          <a:ea typeface="+mn-ea"/>
          <a:cs typeface="+mn-cs"/>
        </a:defRPr>
      </a:lvl3pPr>
      <a:lvl4pPr marL="1147205" indent="-230712" algn="l" defTabSz="1219170" rtl="0" eaLnBrk="1" latinLnBrk="0" hangingPunct="1">
        <a:lnSpc>
          <a:spcPct val="90000"/>
        </a:lnSpc>
        <a:spcBef>
          <a:spcPts val="667"/>
        </a:spcBef>
        <a:buFont typeface="System Font Regular"/>
        <a:buChar char="–"/>
        <a:tabLst/>
        <a:defRPr sz="1467" kern="1200">
          <a:solidFill>
            <a:schemeClr val="tx1"/>
          </a:solidFill>
          <a:latin typeface="+mn-lt"/>
          <a:ea typeface="+mn-ea"/>
          <a:cs typeface="+mn-cs"/>
        </a:defRPr>
      </a:lvl4pPr>
      <a:lvl5pPr marL="1447764" indent="-228594" algn="l" defTabSz="1219170" rtl="0" eaLnBrk="1" latinLnBrk="0" hangingPunct="1">
        <a:lnSpc>
          <a:spcPct val="90000"/>
        </a:lnSpc>
        <a:spcBef>
          <a:spcPts val="667"/>
        </a:spcBef>
        <a:buFont typeface="System Font Regular"/>
        <a:buChar char="–"/>
        <a:tabLst/>
        <a:defRPr sz="1467"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hyperlink" Target="http://www.cdc.gov/cancer/preventinfections/providers.htm"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3230" y="3053356"/>
            <a:ext cx="7943850" cy="1675066"/>
          </a:xfrm>
        </p:spPr>
        <p:txBody>
          <a:bodyPr>
            <a:normAutofit/>
          </a:bodyPr>
          <a:lstStyle/>
          <a:p>
            <a:r>
              <a:rPr lang="en-US" altLang="zh-CN" dirty="0"/>
              <a:t> Corporate Presentation</a:t>
            </a:r>
            <a:endParaRPr lang="zh-CN" altLang="en-US" dirty="0"/>
          </a:p>
        </p:txBody>
      </p:sp>
      <p:sp>
        <p:nvSpPr>
          <p:cNvPr id="4" name="Rectangle 3">
            <a:extLst>
              <a:ext uri="{FF2B5EF4-FFF2-40B4-BE49-F238E27FC236}">
                <a16:creationId xmlns:a16="http://schemas.microsoft.com/office/drawing/2014/main" id="{E5422D23-29E5-D947-811B-02A5AFAA330F}"/>
              </a:ext>
            </a:extLst>
          </p:cNvPr>
          <p:cNvSpPr/>
          <p:nvPr/>
        </p:nvSpPr>
        <p:spPr>
          <a:xfrm>
            <a:off x="3127249" y="4938809"/>
            <a:ext cx="2942478" cy="369332"/>
          </a:xfrm>
          <a:prstGeom prst="rect">
            <a:avLst/>
          </a:prstGeom>
        </p:spPr>
        <p:txBody>
          <a:bodyPr wrap="square">
            <a:spAutoFit/>
          </a:bodyPr>
          <a:lstStyle/>
          <a:p>
            <a:pPr defTabSz="479988" fontAlgn="ctr">
              <a:defRPr/>
            </a:pPr>
            <a:r>
              <a:rPr lang="en-US" sz="1800" b="1" dirty="0">
                <a:solidFill>
                  <a:schemeClr val="bg1">
                    <a:lumMod val="50000"/>
                  </a:schemeClr>
                </a:solidFill>
              </a:rPr>
              <a:t>May 2021 | NASDAQ: BYSI</a:t>
            </a:r>
          </a:p>
        </p:txBody>
      </p:sp>
    </p:spTree>
    <p:extLst>
      <p:ext uri="{BB962C8B-B14F-4D97-AF65-F5344CB8AC3E}">
        <p14:creationId xmlns:p14="http://schemas.microsoft.com/office/powerpoint/2010/main" val="249713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633413DC-0DAD-447B-9C08-CFB1DB687012}"/>
              </a:ext>
            </a:extLst>
          </p:cNvPr>
          <p:cNvSpPr>
            <a:spLocks noGrp="1"/>
          </p:cNvSpPr>
          <p:nvPr>
            <p:ph type="title"/>
          </p:nvPr>
        </p:nvSpPr>
        <p:spPr/>
        <p:txBody>
          <a:bodyPr>
            <a:normAutofit/>
          </a:bodyPr>
          <a:lstStyle/>
          <a:p>
            <a:r>
              <a:rPr lang="en-US" spc="-5" dirty="0">
                <a:solidFill>
                  <a:schemeClr val="bg1"/>
                </a:solidFill>
                <a:latin typeface="+mn-lt"/>
              </a:rPr>
              <a:t>Monotherapy G-CSF Fails to Prevent Chemo Regimen Changes</a:t>
            </a:r>
            <a:endParaRPr lang="en-US" dirty="0"/>
          </a:p>
        </p:txBody>
      </p:sp>
      <p:sp>
        <p:nvSpPr>
          <p:cNvPr id="12" name="Text Placeholder 11">
            <a:extLst>
              <a:ext uri="{FF2B5EF4-FFF2-40B4-BE49-F238E27FC236}">
                <a16:creationId xmlns:a16="http://schemas.microsoft.com/office/drawing/2014/main" id="{067645BA-AE44-EC41-A8AA-CE188F911BF4}"/>
              </a:ext>
            </a:extLst>
          </p:cNvPr>
          <p:cNvSpPr>
            <a:spLocks noGrp="1"/>
          </p:cNvSpPr>
          <p:nvPr>
            <p:ph type="body" sz="quarter" idx="12"/>
          </p:nvPr>
        </p:nvSpPr>
        <p:spPr/>
        <p:txBody>
          <a:bodyPr/>
          <a:lstStyle/>
          <a:p>
            <a:pPr marL="38100">
              <a:spcBef>
                <a:spcPts val="100"/>
              </a:spcBef>
            </a:pPr>
            <a:r>
              <a:rPr lang="en-US" sz="800" spc="-7" baseline="27777" dirty="0">
                <a:solidFill>
                  <a:schemeClr val="bg1">
                    <a:lumMod val="50000"/>
                  </a:schemeClr>
                </a:solidFill>
                <a:cs typeface="Calibri"/>
              </a:rPr>
              <a:t>1</a:t>
            </a:r>
            <a:r>
              <a:rPr lang="en-US" sz="800" spc="-5" dirty="0">
                <a:solidFill>
                  <a:schemeClr val="bg1">
                    <a:lumMod val="50000"/>
                  </a:schemeClr>
                </a:solidFill>
                <a:cs typeface="Calibri"/>
              </a:rPr>
              <a:t>Published, </a:t>
            </a:r>
            <a:r>
              <a:rPr lang="en-US" sz="800" dirty="0">
                <a:solidFill>
                  <a:schemeClr val="bg1">
                    <a:lumMod val="50000"/>
                  </a:schemeClr>
                </a:solidFill>
                <a:cs typeface="Calibri"/>
              </a:rPr>
              <a:t>2015. Per EMR </a:t>
            </a:r>
            <a:r>
              <a:rPr lang="en-US" sz="800" spc="-5" dirty="0">
                <a:solidFill>
                  <a:schemeClr val="bg1">
                    <a:lumMod val="50000"/>
                  </a:schemeClr>
                </a:solidFill>
                <a:cs typeface="Calibri"/>
              </a:rPr>
              <a:t>review of </a:t>
            </a:r>
            <a:r>
              <a:rPr lang="en-US" sz="800" dirty="0">
                <a:solidFill>
                  <a:schemeClr val="bg1">
                    <a:lumMod val="50000"/>
                  </a:schemeClr>
                </a:solidFill>
                <a:cs typeface="Calibri"/>
              </a:rPr>
              <a:t>16,233 </a:t>
            </a:r>
            <a:r>
              <a:rPr lang="en-US" sz="800" spc="-5" dirty="0">
                <a:solidFill>
                  <a:schemeClr val="bg1">
                    <a:lumMod val="50000"/>
                  </a:schemeClr>
                </a:solidFill>
                <a:cs typeface="Calibri"/>
              </a:rPr>
              <a:t>patients with </a:t>
            </a:r>
            <a:r>
              <a:rPr lang="en-US" sz="800" dirty="0">
                <a:solidFill>
                  <a:schemeClr val="bg1">
                    <a:lumMod val="50000"/>
                  </a:schemeClr>
                </a:solidFill>
                <a:cs typeface="Calibri"/>
              </a:rPr>
              <a:t>6 </a:t>
            </a:r>
            <a:r>
              <a:rPr lang="en-US" sz="800" spc="-5" dirty="0">
                <a:solidFill>
                  <a:schemeClr val="bg1">
                    <a:lumMod val="50000"/>
                  </a:schemeClr>
                </a:solidFill>
                <a:cs typeface="Calibri"/>
              </a:rPr>
              <a:t>different tumor types 2007-2011. JNCCN—Journal of the National Comprehensive Cancer Network Volume </a:t>
            </a:r>
            <a:r>
              <a:rPr lang="en-US" sz="800" dirty="0">
                <a:solidFill>
                  <a:schemeClr val="bg1">
                    <a:lumMod val="50000"/>
                  </a:schemeClr>
                </a:solidFill>
                <a:cs typeface="Calibri"/>
              </a:rPr>
              <a:t>13 </a:t>
            </a:r>
            <a:r>
              <a:rPr lang="en-US" sz="800" spc="-5" dirty="0">
                <a:solidFill>
                  <a:schemeClr val="bg1">
                    <a:lumMod val="50000"/>
                  </a:schemeClr>
                </a:solidFill>
                <a:cs typeface="Calibri"/>
              </a:rPr>
              <a:t>Number </a:t>
            </a:r>
            <a:r>
              <a:rPr lang="en-US" sz="800" dirty="0">
                <a:solidFill>
                  <a:schemeClr val="bg1">
                    <a:lumMod val="50000"/>
                  </a:schemeClr>
                </a:solidFill>
                <a:cs typeface="Calibri"/>
              </a:rPr>
              <a:t>11 </a:t>
            </a:r>
            <a:r>
              <a:rPr lang="en-US" sz="800" spc="-5" dirty="0">
                <a:solidFill>
                  <a:schemeClr val="bg1">
                    <a:lumMod val="50000"/>
                  </a:schemeClr>
                </a:solidFill>
                <a:cs typeface="Calibri"/>
              </a:rPr>
              <a:t>November </a:t>
            </a:r>
            <a:r>
              <a:rPr lang="en-US" sz="800" dirty="0">
                <a:solidFill>
                  <a:schemeClr val="bg1">
                    <a:lumMod val="50000"/>
                  </a:schemeClr>
                </a:solidFill>
                <a:cs typeface="Calibri"/>
              </a:rPr>
              <a:t>2015, </a:t>
            </a:r>
            <a:r>
              <a:rPr lang="en-US" sz="800" spc="7" baseline="27777" dirty="0">
                <a:solidFill>
                  <a:schemeClr val="bg1">
                    <a:lumMod val="50000"/>
                  </a:schemeClr>
                </a:solidFill>
                <a:cs typeface="Calibri"/>
              </a:rPr>
              <a:t>2</a:t>
            </a:r>
            <a:r>
              <a:rPr lang="en-US" sz="800" spc="5" dirty="0">
                <a:solidFill>
                  <a:schemeClr val="bg1">
                    <a:lumMod val="50000"/>
                  </a:schemeClr>
                </a:solidFill>
                <a:cs typeface="Calibri"/>
              </a:rPr>
              <a:t>Denduluri </a:t>
            </a:r>
            <a:r>
              <a:rPr lang="en-US" sz="800" dirty="0">
                <a:solidFill>
                  <a:schemeClr val="bg1">
                    <a:lumMod val="50000"/>
                  </a:schemeClr>
                </a:solidFill>
                <a:cs typeface="Calibri"/>
              </a:rPr>
              <a:t>et</a:t>
            </a:r>
            <a:r>
              <a:rPr lang="en-US" sz="800" spc="90" dirty="0">
                <a:solidFill>
                  <a:schemeClr val="bg1">
                    <a:lumMod val="50000"/>
                  </a:schemeClr>
                </a:solidFill>
                <a:cs typeface="Calibri"/>
              </a:rPr>
              <a:t> </a:t>
            </a:r>
            <a:r>
              <a:rPr lang="en-US" sz="800" spc="5" dirty="0">
                <a:solidFill>
                  <a:schemeClr val="bg1">
                    <a:lumMod val="50000"/>
                  </a:schemeClr>
                </a:solidFill>
                <a:cs typeface="Calibri"/>
              </a:rPr>
              <a:t>al.</a:t>
            </a:r>
          </a:p>
          <a:p>
            <a:pPr marL="38100">
              <a:spcBef>
                <a:spcPts val="100"/>
              </a:spcBef>
            </a:pPr>
            <a:r>
              <a:rPr lang="en-US" sz="800" dirty="0">
                <a:solidFill>
                  <a:schemeClr val="bg1">
                    <a:lumMod val="50000"/>
                  </a:schemeClr>
                </a:solidFill>
              </a:rPr>
              <a:t>Abbreviations: 5-FU, 5-fluorouracil; ABVD, doxorubicin, bleomycin, vinblastine, dacarbazine; AC, doxorubicin, cyclophosphamide; CRC, colorectal cancer; FOLFOX4/mFOLFOX6, </a:t>
            </a:r>
            <a:r>
              <a:rPr lang="en-US" sz="800" dirty="0" err="1">
                <a:solidFill>
                  <a:schemeClr val="bg1">
                    <a:lumMod val="50000"/>
                  </a:schemeClr>
                </a:solidFill>
              </a:rPr>
              <a:t>folinic</a:t>
            </a:r>
            <a:r>
              <a:rPr lang="en-US" sz="800" dirty="0">
                <a:solidFill>
                  <a:schemeClr val="bg1">
                    <a:lumMod val="50000"/>
                  </a:schemeClr>
                </a:solidFill>
              </a:rPr>
              <a:t> acid, 5-fluorouracil, oxaliplatin; NHL, non-Hodgkin lymphoma; NSCLC, non–small cell lung cancer; R-CHOP/CHOP, cyclophosphamide, doxorubicin, vincristine, prednisone ± rituximab; RCVP/CVP, cyclophosphamide, vincristine, prednisone ± rituximab; RDI, relative dose intensity; TAC, docetaxel, doxorubicin, cyclophosphamide; TC, docetaxel, cyclophosphamide; TCH, docetaxel, carboplatin, trastuzumab.</a:t>
            </a:r>
            <a:endParaRPr lang="en-US" sz="800" dirty="0">
              <a:solidFill>
                <a:schemeClr val="bg1">
                  <a:lumMod val="50000"/>
                </a:schemeClr>
              </a:solidFill>
              <a:cs typeface="Calibri"/>
            </a:endParaRPr>
          </a:p>
        </p:txBody>
      </p:sp>
      <p:sp>
        <p:nvSpPr>
          <p:cNvPr id="21" name="Title 1">
            <a:extLst>
              <a:ext uri="{FF2B5EF4-FFF2-40B4-BE49-F238E27FC236}">
                <a16:creationId xmlns:a16="http://schemas.microsoft.com/office/drawing/2014/main" id="{033909D4-C1DA-4C64-826C-3802CD90673A}"/>
              </a:ext>
            </a:extLst>
          </p:cNvPr>
          <p:cNvSpPr txBox="1">
            <a:spLocks/>
          </p:cNvSpPr>
          <p:nvPr/>
        </p:nvSpPr>
        <p:spPr>
          <a:xfrm>
            <a:off x="688984" y="0"/>
            <a:ext cx="10515600" cy="1038845"/>
          </a:xfrm>
          <a:prstGeom prst="rect">
            <a:avLst/>
          </a:prstGeom>
        </p:spPr>
        <p:txBody>
          <a:bodyPr vert="horz" lIns="91440" tIns="274320" rIns="91440" bIns="45720" rtlCol="0" anchor="t" anchorCtr="0">
            <a:normAutofit/>
          </a:bodyPr>
          <a:lstStyle>
            <a:lvl1pPr algn="ctr" defTabSz="1219170" rtl="0" eaLnBrk="1" latinLnBrk="0" hangingPunct="1">
              <a:lnSpc>
                <a:spcPct val="90000"/>
              </a:lnSpc>
              <a:spcBef>
                <a:spcPct val="0"/>
              </a:spcBef>
              <a:buNone/>
              <a:defRPr sz="2800" kern="1200">
                <a:solidFill>
                  <a:srgbClr val="266FAF"/>
                </a:solidFill>
                <a:latin typeface="Trebuchet MS" panose="020B0703020202090204" pitchFamily="34" charset="0"/>
                <a:ea typeface="+mj-ea"/>
                <a:cs typeface="+mj-cs"/>
              </a:defRPr>
            </a:lvl1pPr>
          </a:lstStyle>
          <a:p>
            <a:endParaRPr lang="en-US" dirty="0">
              <a:latin typeface="Calibri" panose="020F0502020204030204" pitchFamily="34" charset="0"/>
            </a:endParaRPr>
          </a:p>
        </p:txBody>
      </p:sp>
      <p:sp>
        <p:nvSpPr>
          <p:cNvPr id="15" name="Rectangle 14">
            <a:extLst>
              <a:ext uri="{FF2B5EF4-FFF2-40B4-BE49-F238E27FC236}">
                <a16:creationId xmlns:a16="http://schemas.microsoft.com/office/drawing/2014/main" id="{81AC7416-D1E3-304F-A971-E2FD074A9A79}"/>
              </a:ext>
            </a:extLst>
          </p:cNvPr>
          <p:cNvSpPr/>
          <p:nvPr/>
        </p:nvSpPr>
        <p:spPr>
          <a:xfrm>
            <a:off x="2959210" y="1107978"/>
            <a:ext cx="7469060" cy="369332"/>
          </a:xfrm>
          <a:prstGeom prst="rect">
            <a:avLst/>
          </a:prstGeom>
        </p:spPr>
        <p:txBody>
          <a:bodyPr wrap="square">
            <a:spAutoFit/>
          </a:bodyPr>
          <a:lstStyle/>
          <a:p>
            <a:pPr lvl="0">
              <a:defRPr/>
            </a:pPr>
            <a:r>
              <a:rPr lang="en-US" sz="1800" dirty="0">
                <a:solidFill>
                  <a:schemeClr val="tx2"/>
                </a:solidFill>
              </a:rPr>
              <a:t>Percent of patients with </a:t>
            </a:r>
            <a:r>
              <a:rPr lang="en-US" sz="1800" b="1" dirty="0">
                <a:solidFill>
                  <a:schemeClr val="tx2"/>
                </a:solidFill>
              </a:rPr>
              <a:t>significant</a:t>
            </a:r>
            <a:r>
              <a:rPr lang="en-US" sz="1800" dirty="0">
                <a:solidFill>
                  <a:schemeClr val="tx2"/>
                </a:solidFill>
              </a:rPr>
              <a:t> regimen changes</a:t>
            </a:r>
          </a:p>
        </p:txBody>
      </p:sp>
      <p:grpSp>
        <p:nvGrpSpPr>
          <p:cNvPr id="3" name="Group 2">
            <a:extLst>
              <a:ext uri="{FF2B5EF4-FFF2-40B4-BE49-F238E27FC236}">
                <a16:creationId xmlns:a16="http://schemas.microsoft.com/office/drawing/2014/main" id="{30E1E6AF-0BC7-644E-B23D-25619B575754}"/>
              </a:ext>
            </a:extLst>
          </p:cNvPr>
          <p:cNvGrpSpPr/>
          <p:nvPr/>
        </p:nvGrpSpPr>
        <p:grpSpPr>
          <a:xfrm>
            <a:off x="306367" y="1477310"/>
            <a:ext cx="9760680" cy="5034915"/>
            <a:chOff x="-105882" y="1140692"/>
            <a:chExt cx="10110710" cy="5364381"/>
          </a:xfrm>
        </p:grpSpPr>
        <p:graphicFrame>
          <p:nvGraphicFramePr>
            <p:cNvPr id="7" name="Chart 6">
              <a:extLst>
                <a:ext uri="{FF2B5EF4-FFF2-40B4-BE49-F238E27FC236}">
                  <a16:creationId xmlns:a16="http://schemas.microsoft.com/office/drawing/2014/main" id="{AA0367B9-CD41-454C-BDDF-68F913B5A4D3}"/>
                </a:ext>
              </a:extLst>
            </p:cNvPr>
            <p:cNvGraphicFramePr>
              <a:graphicFrameLocks/>
            </p:cNvGraphicFramePr>
            <p:nvPr>
              <p:extLst>
                <p:ext uri="{D42A27DB-BD31-4B8C-83A1-F6EECF244321}">
                  <p14:modId xmlns:p14="http://schemas.microsoft.com/office/powerpoint/2010/main" val="531959684"/>
                </p:ext>
              </p:extLst>
            </p:nvPr>
          </p:nvGraphicFramePr>
          <p:xfrm>
            <a:off x="879993" y="1140692"/>
            <a:ext cx="9124835" cy="536438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B50672E-14D2-4173-ACFF-09D2260C8863}"/>
                </a:ext>
              </a:extLst>
            </p:cNvPr>
            <p:cNvSpPr txBox="1"/>
            <p:nvPr/>
          </p:nvSpPr>
          <p:spPr>
            <a:xfrm>
              <a:off x="116904" y="1676211"/>
              <a:ext cx="763089" cy="360708"/>
            </a:xfrm>
            <a:prstGeom prst="rect">
              <a:avLst/>
            </a:prstGeom>
            <a:noFill/>
          </p:spPr>
          <p:txBody>
            <a:bodyPr wrap="square" rtlCol="0">
              <a:spAutoFit/>
            </a:bodyPr>
            <a:lstStyle/>
            <a:p>
              <a:pPr algn="r"/>
              <a:r>
                <a:rPr lang="en-US" sz="1600" b="1" dirty="0">
                  <a:solidFill>
                    <a:schemeClr val="tx2"/>
                  </a:solidFill>
                </a:rPr>
                <a:t>CRC</a:t>
              </a:r>
            </a:p>
          </p:txBody>
        </p:sp>
        <p:sp>
          <p:nvSpPr>
            <p:cNvPr id="9" name="TextBox 8">
              <a:extLst>
                <a:ext uri="{FF2B5EF4-FFF2-40B4-BE49-F238E27FC236}">
                  <a16:creationId xmlns:a16="http://schemas.microsoft.com/office/drawing/2014/main" id="{7F500C98-A742-4969-BEF5-D77408698A6E}"/>
                </a:ext>
              </a:extLst>
            </p:cNvPr>
            <p:cNvSpPr txBox="1"/>
            <p:nvPr/>
          </p:nvSpPr>
          <p:spPr>
            <a:xfrm>
              <a:off x="70821" y="2319015"/>
              <a:ext cx="809172" cy="360708"/>
            </a:xfrm>
            <a:prstGeom prst="rect">
              <a:avLst/>
            </a:prstGeom>
            <a:noFill/>
          </p:spPr>
          <p:txBody>
            <a:bodyPr wrap="square" rtlCol="0">
              <a:spAutoFit/>
            </a:bodyPr>
            <a:lstStyle/>
            <a:p>
              <a:pPr algn="r"/>
              <a:r>
                <a:rPr lang="en-US" sz="1600" b="1" dirty="0">
                  <a:solidFill>
                    <a:schemeClr val="tx2"/>
                  </a:solidFill>
                </a:rPr>
                <a:t>NSCLC</a:t>
              </a:r>
            </a:p>
          </p:txBody>
        </p:sp>
        <p:sp>
          <p:nvSpPr>
            <p:cNvPr id="10" name="TextBox 9">
              <a:extLst>
                <a:ext uri="{FF2B5EF4-FFF2-40B4-BE49-F238E27FC236}">
                  <a16:creationId xmlns:a16="http://schemas.microsoft.com/office/drawing/2014/main" id="{563A6499-D4BA-4B15-BBE2-D1C3F8535EE1}"/>
                </a:ext>
              </a:extLst>
            </p:cNvPr>
            <p:cNvSpPr txBox="1"/>
            <p:nvPr/>
          </p:nvSpPr>
          <p:spPr>
            <a:xfrm>
              <a:off x="-105882" y="2785581"/>
              <a:ext cx="985875" cy="360708"/>
            </a:xfrm>
            <a:prstGeom prst="rect">
              <a:avLst/>
            </a:prstGeom>
            <a:noFill/>
          </p:spPr>
          <p:txBody>
            <a:bodyPr wrap="square" rtlCol="0">
              <a:spAutoFit/>
            </a:bodyPr>
            <a:lstStyle/>
            <a:p>
              <a:pPr algn="r"/>
              <a:r>
                <a:rPr lang="en-US" sz="1600" b="1" dirty="0">
                  <a:solidFill>
                    <a:schemeClr val="tx2"/>
                  </a:solidFill>
                </a:rPr>
                <a:t>Ovarian</a:t>
              </a:r>
            </a:p>
          </p:txBody>
        </p:sp>
        <p:sp>
          <p:nvSpPr>
            <p:cNvPr id="11" name="TextBox 10">
              <a:extLst>
                <a:ext uri="{FF2B5EF4-FFF2-40B4-BE49-F238E27FC236}">
                  <a16:creationId xmlns:a16="http://schemas.microsoft.com/office/drawing/2014/main" id="{58682FC4-C818-4A89-ABF8-4D4B53F250DB}"/>
                </a:ext>
              </a:extLst>
            </p:cNvPr>
            <p:cNvSpPr txBox="1"/>
            <p:nvPr/>
          </p:nvSpPr>
          <p:spPr>
            <a:xfrm>
              <a:off x="116904" y="4370110"/>
              <a:ext cx="763089" cy="360708"/>
            </a:xfrm>
            <a:prstGeom prst="rect">
              <a:avLst/>
            </a:prstGeom>
            <a:noFill/>
          </p:spPr>
          <p:txBody>
            <a:bodyPr wrap="square" rtlCol="0">
              <a:spAutoFit/>
            </a:bodyPr>
            <a:lstStyle/>
            <a:p>
              <a:pPr algn="r"/>
              <a:r>
                <a:rPr lang="en-US" sz="1600" b="1" dirty="0" err="1">
                  <a:solidFill>
                    <a:schemeClr val="tx2"/>
                  </a:solidFill>
                </a:rPr>
                <a:t>BrCa</a:t>
              </a:r>
              <a:endParaRPr lang="en-US" sz="1600" b="1" dirty="0">
                <a:solidFill>
                  <a:schemeClr val="tx2"/>
                </a:solidFill>
              </a:endParaRPr>
            </a:p>
          </p:txBody>
        </p:sp>
        <p:sp>
          <p:nvSpPr>
            <p:cNvPr id="8" name="Left Brace 7">
              <a:extLst>
                <a:ext uri="{FF2B5EF4-FFF2-40B4-BE49-F238E27FC236}">
                  <a16:creationId xmlns:a16="http://schemas.microsoft.com/office/drawing/2014/main" id="{665847B7-2A03-4205-B10E-9E30F80A0E24}"/>
                </a:ext>
              </a:extLst>
            </p:cNvPr>
            <p:cNvSpPr/>
            <p:nvPr/>
          </p:nvSpPr>
          <p:spPr>
            <a:xfrm>
              <a:off x="879993" y="1473041"/>
              <a:ext cx="201481" cy="772854"/>
            </a:xfrm>
            <a:prstGeom prst="leftBrace">
              <a:avLst>
                <a:gd name="adj1" fmla="val 32079"/>
                <a:gd name="adj2" fmla="val 50000"/>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a:extLst>
                <a:ext uri="{FF2B5EF4-FFF2-40B4-BE49-F238E27FC236}">
                  <a16:creationId xmlns:a16="http://schemas.microsoft.com/office/drawing/2014/main" id="{DD9111C8-8C7A-6546-82B4-CB24C9091051}"/>
                </a:ext>
              </a:extLst>
            </p:cNvPr>
            <p:cNvSpPr/>
            <p:nvPr/>
          </p:nvSpPr>
          <p:spPr>
            <a:xfrm>
              <a:off x="879993" y="3246429"/>
              <a:ext cx="201481" cy="2633738"/>
            </a:xfrm>
            <a:prstGeom prst="leftBrace">
              <a:avLst>
                <a:gd name="adj1" fmla="val 32079"/>
                <a:gd name="adj2" fmla="val 50000"/>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a:extLst>
                <a:ext uri="{FF2B5EF4-FFF2-40B4-BE49-F238E27FC236}">
                  <a16:creationId xmlns:a16="http://schemas.microsoft.com/office/drawing/2014/main" id="{E56CB5D8-A836-B348-9A50-7D05F85BE356}"/>
                </a:ext>
              </a:extLst>
            </p:cNvPr>
            <p:cNvSpPr/>
            <p:nvPr/>
          </p:nvSpPr>
          <p:spPr>
            <a:xfrm>
              <a:off x="879993" y="2331294"/>
              <a:ext cx="201481" cy="331273"/>
            </a:xfrm>
            <a:prstGeom prst="leftBrace">
              <a:avLst>
                <a:gd name="adj1" fmla="val 32079"/>
                <a:gd name="adj2" fmla="val 50000"/>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Left Brace 25">
              <a:extLst>
                <a:ext uri="{FF2B5EF4-FFF2-40B4-BE49-F238E27FC236}">
                  <a16:creationId xmlns:a16="http://schemas.microsoft.com/office/drawing/2014/main" id="{78F2B379-F15A-A248-9C40-4F7684F19021}"/>
                </a:ext>
              </a:extLst>
            </p:cNvPr>
            <p:cNvSpPr/>
            <p:nvPr/>
          </p:nvSpPr>
          <p:spPr>
            <a:xfrm>
              <a:off x="879993" y="2804536"/>
              <a:ext cx="201481" cy="331273"/>
            </a:xfrm>
            <a:prstGeom prst="leftBrace">
              <a:avLst>
                <a:gd name="adj1" fmla="val 32079"/>
                <a:gd name="adj2" fmla="val 50000"/>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 name="object 23">
            <a:extLst>
              <a:ext uri="{FF2B5EF4-FFF2-40B4-BE49-F238E27FC236}">
                <a16:creationId xmlns:a16="http://schemas.microsoft.com/office/drawing/2014/main" id="{5AB580BD-12FE-48D2-9CC0-7A131F4EDDFA}"/>
              </a:ext>
            </a:extLst>
          </p:cNvPr>
          <p:cNvSpPr txBox="1"/>
          <p:nvPr/>
        </p:nvSpPr>
        <p:spPr>
          <a:xfrm>
            <a:off x="9337556" y="2049796"/>
            <a:ext cx="2226444" cy="2616468"/>
          </a:xfrm>
          <a:prstGeom prst="rect">
            <a:avLst/>
          </a:prstGeom>
          <a:solidFill>
            <a:schemeClr val="bg1">
              <a:lumMod val="95000"/>
            </a:schemeClr>
          </a:solidFill>
          <a:ln>
            <a:solidFill>
              <a:schemeClr val="bg1">
                <a:lumMod val="85000"/>
              </a:schemeClr>
            </a:solidFill>
          </a:ln>
        </p:spPr>
        <p:txBody>
          <a:bodyPr vert="horz" wrap="square" lIns="91440" tIns="40640" rIns="91440" bIns="0" rtlCol="0">
            <a:noAutofit/>
          </a:bodyPr>
          <a:lstStyle/>
          <a:p>
            <a:pPr marL="9525">
              <a:lnSpc>
                <a:spcPct val="100000"/>
              </a:lnSpc>
              <a:spcBef>
                <a:spcPts val="400"/>
              </a:spcBef>
              <a:tabLst>
                <a:tab pos="508000" algn="l"/>
                <a:tab pos="835025" algn="l"/>
              </a:tabLst>
            </a:pPr>
            <a:r>
              <a:rPr lang="en-US" sz="1800" spc="-5" dirty="0">
                <a:solidFill>
                  <a:schemeClr val="tx1">
                    <a:lumMod val="65000"/>
                    <a:lumOff val="35000"/>
                  </a:schemeClr>
                </a:solidFill>
                <a:cs typeface="Calibri" panose="020F0502020204030204" pitchFamily="34" charset="0"/>
              </a:rPr>
              <a:t>Chemo regimen changes are unacceptably high</a:t>
            </a:r>
          </a:p>
          <a:p>
            <a:pPr marL="9525">
              <a:lnSpc>
                <a:spcPct val="100000"/>
              </a:lnSpc>
              <a:spcBef>
                <a:spcPts val="1000"/>
              </a:spcBef>
              <a:tabLst>
                <a:tab pos="508000" algn="l"/>
                <a:tab pos="835025" algn="l"/>
              </a:tabLst>
            </a:pPr>
            <a:r>
              <a:rPr lang="en-US" sz="1800" spc="-5" dirty="0">
                <a:solidFill>
                  <a:schemeClr val="tx1">
                    <a:lumMod val="65000"/>
                    <a:lumOff val="35000"/>
                  </a:schemeClr>
                </a:solidFill>
                <a:cs typeface="Calibri" panose="020F0502020204030204" pitchFamily="34" charset="0"/>
              </a:rPr>
              <a:t>Patients’ experience:</a:t>
            </a:r>
          </a:p>
          <a:p>
            <a:pPr marL="347663" indent="-225425">
              <a:lnSpc>
                <a:spcPct val="100000"/>
              </a:lnSpc>
              <a:spcBef>
                <a:spcPts val="400"/>
              </a:spcBef>
              <a:buFont typeface="Arial"/>
              <a:buChar char="•"/>
              <a:tabLst>
                <a:tab pos="111125" algn="l"/>
                <a:tab pos="508000" algn="l"/>
                <a:tab pos="835025" algn="l"/>
              </a:tabLst>
            </a:pPr>
            <a:r>
              <a:rPr lang="en-US" sz="1800" spc="-5" dirty="0">
                <a:solidFill>
                  <a:schemeClr val="tx1">
                    <a:lumMod val="65000"/>
                    <a:lumOff val="35000"/>
                  </a:schemeClr>
                </a:solidFill>
                <a:cs typeface="Calibri" panose="020F0502020204030204" pitchFamily="34" charset="0"/>
              </a:rPr>
              <a:t>Dose reduction </a:t>
            </a:r>
          </a:p>
          <a:p>
            <a:pPr marL="347663" indent="-225425">
              <a:lnSpc>
                <a:spcPct val="100000"/>
              </a:lnSpc>
              <a:spcBef>
                <a:spcPts val="400"/>
              </a:spcBef>
              <a:buFont typeface="Arial"/>
              <a:buChar char="•"/>
              <a:tabLst>
                <a:tab pos="111125" algn="l"/>
                <a:tab pos="508000" algn="l"/>
                <a:tab pos="835025" algn="l"/>
              </a:tabLst>
            </a:pPr>
            <a:r>
              <a:rPr lang="en-US" sz="1800" spc="-5" dirty="0">
                <a:solidFill>
                  <a:schemeClr val="tx1">
                    <a:lumMod val="65000"/>
                    <a:lumOff val="35000"/>
                  </a:schemeClr>
                </a:solidFill>
                <a:cs typeface="Calibri" panose="020F0502020204030204" pitchFamily="34" charset="0"/>
              </a:rPr>
              <a:t>Dose delays </a:t>
            </a:r>
          </a:p>
          <a:p>
            <a:pPr marL="347663" indent="-225425">
              <a:lnSpc>
                <a:spcPct val="100000"/>
              </a:lnSpc>
              <a:spcBef>
                <a:spcPts val="400"/>
              </a:spcBef>
              <a:buFont typeface="Arial"/>
              <a:buChar char="•"/>
              <a:tabLst>
                <a:tab pos="111125" algn="l"/>
                <a:tab pos="508000" algn="l"/>
                <a:tab pos="835025" algn="l"/>
              </a:tabLst>
            </a:pPr>
            <a:r>
              <a:rPr lang="en-US" sz="1800" spc="-5" dirty="0">
                <a:solidFill>
                  <a:schemeClr val="tx1">
                    <a:lumMod val="65000"/>
                    <a:lumOff val="35000"/>
                  </a:schemeClr>
                </a:solidFill>
                <a:cs typeface="Calibri" panose="020F0502020204030204" pitchFamily="34" charset="0"/>
              </a:rPr>
              <a:t>Overall reduction in RDI </a:t>
            </a:r>
            <a:endParaRPr sz="1800" dirty="0">
              <a:solidFill>
                <a:schemeClr val="tx1">
                  <a:lumMod val="65000"/>
                  <a:lumOff val="35000"/>
                </a:schemeClr>
              </a:solidFill>
              <a:cs typeface="Calibri" panose="020F0502020204030204" pitchFamily="34" charset="0"/>
            </a:endParaRPr>
          </a:p>
        </p:txBody>
      </p:sp>
    </p:spTree>
    <p:extLst>
      <p:ext uri="{BB962C8B-B14F-4D97-AF65-F5344CB8AC3E}">
        <p14:creationId xmlns:p14="http://schemas.microsoft.com/office/powerpoint/2010/main" val="1082438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그림 64">
            <a:extLst>
              <a:ext uri="{FF2B5EF4-FFF2-40B4-BE49-F238E27FC236}">
                <a16:creationId xmlns:a16="http://schemas.microsoft.com/office/drawing/2014/main" id="{01251FAC-B3A7-B846-BC49-9AC934EB8E8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6200000" flipH="1">
            <a:off x="2203942" y="2575267"/>
            <a:ext cx="375198" cy="4973613"/>
          </a:xfrm>
          <a:prstGeom prst="rect">
            <a:avLst/>
          </a:prstGeom>
        </p:spPr>
      </p:pic>
      <p:cxnSp>
        <p:nvCxnSpPr>
          <p:cNvPr id="31" name="Straight Connector 30">
            <a:extLst>
              <a:ext uri="{FF2B5EF4-FFF2-40B4-BE49-F238E27FC236}">
                <a16:creationId xmlns:a16="http://schemas.microsoft.com/office/drawing/2014/main" id="{42B344C9-C7D4-A541-AE57-D32FB4EA1DE9}"/>
              </a:ext>
            </a:extLst>
          </p:cNvPr>
          <p:cNvCxnSpPr>
            <a:cxnSpLocks/>
          </p:cNvCxnSpPr>
          <p:nvPr/>
        </p:nvCxnSpPr>
        <p:spPr>
          <a:xfrm>
            <a:off x="6917722" y="2593503"/>
            <a:ext cx="30830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object 11"/>
          <p:cNvSpPr/>
          <p:nvPr/>
        </p:nvSpPr>
        <p:spPr>
          <a:xfrm>
            <a:off x="6211885" y="5267591"/>
            <a:ext cx="4935124" cy="233035"/>
          </a:xfrm>
          <a:custGeom>
            <a:avLst/>
            <a:gdLst/>
            <a:ahLst/>
            <a:cxnLst/>
            <a:rect l="l" t="t" r="r" b="b"/>
            <a:pathLst>
              <a:path w="3197859" h="216535">
                <a:moveTo>
                  <a:pt x="3197352" y="0"/>
                </a:moveTo>
                <a:lnTo>
                  <a:pt x="0" y="0"/>
                </a:lnTo>
                <a:lnTo>
                  <a:pt x="0" y="216407"/>
                </a:lnTo>
                <a:lnTo>
                  <a:pt x="3197352" y="216407"/>
                </a:lnTo>
                <a:lnTo>
                  <a:pt x="3197352" y="0"/>
                </a:lnTo>
                <a:close/>
              </a:path>
            </a:pathLst>
          </a:custGeom>
          <a:solidFill>
            <a:srgbClr val="C00000">
              <a:alpha val="5096"/>
            </a:srgbClr>
          </a:solidFill>
        </p:spPr>
        <p:txBody>
          <a:bodyPr wrap="square" lIns="0" tIns="0" rIns="0" bIns="0" rtlCol="0"/>
          <a:lstStyle/>
          <a:p>
            <a:endParaRPr/>
          </a:p>
        </p:txBody>
      </p:sp>
      <p:sp>
        <p:nvSpPr>
          <p:cNvPr id="80" name="object 80"/>
          <p:cNvSpPr/>
          <p:nvPr/>
        </p:nvSpPr>
        <p:spPr>
          <a:xfrm>
            <a:off x="6211885" y="5497207"/>
            <a:ext cx="4935124" cy="231668"/>
          </a:xfrm>
          <a:custGeom>
            <a:avLst/>
            <a:gdLst/>
            <a:ahLst/>
            <a:cxnLst/>
            <a:rect l="l" t="t" r="r" b="b"/>
            <a:pathLst>
              <a:path w="3197859" h="215264">
                <a:moveTo>
                  <a:pt x="3197352" y="0"/>
                </a:moveTo>
                <a:lnTo>
                  <a:pt x="0" y="0"/>
                </a:lnTo>
                <a:lnTo>
                  <a:pt x="0" y="214883"/>
                </a:lnTo>
                <a:lnTo>
                  <a:pt x="3197352" y="214883"/>
                </a:lnTo>
                <a:lnTo>
                  <a:pt x="3197352" y="0"/>
                </a:lnTo>
                <a:close/>
              </a:path>
            </a:pathLst>
          </a:custGeom>
          <a:solidFill>
            <a:srgbClr val="C00000">
              <a:alpha val="19999"/>
            </a:srgbClr>
          </a:solidFill>
        </p:spPr>
        <p:txBody>
          <a:bodyPr wrap="square" lIns="0" tIns="0" rIns="0" bIns="0" rtlCol="0"/>
          <a:lstStyle/>
          <a:p>
            <a:endParaRPr/>
          </a:p>
        </p:txBody>
      </p:sp>
      <p:cxnSp>
        <p:nvCxnSpPr>
          <p:cNvPr id="19" name="Straight Connector 18">
            <a:extLst>
              <a:ext uri="{FF2B5EF4-FFF2-40B4-BE49-F238E27FC236}">
                <a16:creationId xmlns:a16="http://schemas.microsoft.com/office/drawing/2014/main" id="{49985476-5838-BE47-88B8-C47815DBD0D9}"/>
              </a:ext>
            </a:extLst>
          </p:cNvPr>
          <p:cNvCxnSpPr>
            <a:cxnSpLocks/>
          </p:cNvCxnSpPr>
          <p:nvPr/>
        </p:nvCxnSpPr>
        <p:spPr>
          <a:xfrm>
            <a:off x="6211885" y="5272866"/>
            <a:ext cx="4935124" cy="0"/>
          </a:xfrm>
          <a:prstGeom prst="line">
            <a:avLst/>
          </a:prstGeom>
          <a:ln>
            <a:solidFill>
              <a:srgbClr val="CC5C81"/>
            </a:solidFill>
          </a:ln>
        </p:spPr>
        <p:style>
          <a:lnRef idx="1">
            <a:schemeClr val="accent1"/>
          </a:lnRef>
          <a:fillRef idx="0">
            <a:schemeClr val="accent1"/>
          </a:fillRef>
          <a:effectRef idx="0">
            <a:schemeClr val="accent1"/>
          </a:effectRef>
          <a:fontRef idx="minor">
            <a:schemeClr val="tx1"/>
          </a:fontRef>
        </p:style>
      </p:cxnSp>
      <p:sp>
        <p:nvSpPr>
          <p:cNvPr id="97" name="Title 1">
            <a:extLst>
              <a:ext uri="{FF2B5EF4-FFF2-40B4-BE49-F238E27FC236}">
                <a16:creationId xmlns:a16="http://schemas.microsoft.com/office/drawing/2014/main" id="{42D80121-FFB4-47C4-B476-3BEA5711E1FC}"/>
              </a:ext>
            </a:extLst>
          </p:cNvPr>
          <p:cNvSpPr>
            <a:spLocks noGrp="1"/>
          </p:cNvSpPr>
          <p:nvPr>
            <p:ph type="title"/>
          </p:nvPr>
        </p:nvSpPr>
        <p:spPr/>
        <p:txBody>
          <a:bodyPr/>
          <a:lstStyle/>
          <a:p>
            <a:r>
              <a:rPr lang="en-US" dirty="0"/>
              <a:t>Plinabulin + G-CSF Combination Addresses Unmet Medical Need</a:t>
            </a:r>
          </a:p>
        </p:txBody>
      </p:sp>
      <p:sp>
        <p:nvSpPr>
          <p:cNvPr id="17" name="Text Placeholder 16">
            <a:extLst>
              <a:ext uri="{FF2B5EF4-FFF2-40B4-BE49-F238E27FC236}">
                <a16:creationId xmlns:a16="http://schemas.microsoft.com/office/drawing/2014/main" id="{5FF30040-B79B-C64F-89F7-5DB9D3633BB2}"/>
              </a:ext>
            </a:extLst>
          </p:cNvPr>
          <p:cNvSpPr>
            <a:spLocks noGrp="1"/>
          </p:cNvSpPr>
          <p:nvPr>
            <p:ph type="body" sz="quarter" idx="12"/>
          </p:nvPr>
        </p:nvSpPr>
        <p:spPr/>
        <p:txBody>
          <a:bodyPr/>
          <a:lstStyle/>
          <a:p>
            <a:r>
              <a:rPr lang="en-US" spc="-5" dirty="0">
                <a:solidFill>
                  <a:srgbClr val="57585B"/>
                </a:solidFill>
                <a:latin typeface="Calibri" panose="020F0502020204030204" pitchFamily="34" charset="0"/>
                <a:cs typeface="Calibri" panose="020F0502020204030204" pitchFamily="34" charset="0"/>
              </a:rPr>
              <a:t>PROTECTIVE-2 </a:t>
            </a:r>
            <a:r>
              <a:rPr lang="en-US" spc="-15" dirty="0">
                <a:solidFill>
                  <a:srgbClr val="57585B"/>
                </a:solidFill>
                <a:latin typeface="Calibri" panose="020F0502020204030204" pitchFamily="34" charset="0"/>
                <a:cs typeface="Calibri" panose="020F0502020204030204" pitchFamily="34" charset="0"/>
              </a:rPr>
              <a:t>(Phase </a:t>
            </a:r>
            <a:r>
              <a:rPr lang="en-US" spc="-5" dirty="0">
                <a:solidFill>
                  <a:srgbClr val="57585B"/>
                </a:solidFill>
                <a:latin typeface="Calibri" panose="020F0502020204030204" pitchFamily="34" charset="0"/>
                <a:cs typeface="Calibri" panose="020F0502020204030204" pitchFamily="34" charset="0"/>
              </a:rPr>
              <a:t>2) study: Plinabulin </a:t>
            </a:r>
            <a:r>
              <a:rPr lang="en-US" dirty="0">
                <a:solidFill>
                  <a:srgbClr val="57585B"/>
                </a:solidFill>
                <a:latin typeface="Calibri" panose="020F0502020204030204" pitchFamily="34" charset="0"/>
                <a:cs typeface="Calibri" panose="020F0502020204030204" pitchFamily="34" charset="0"/>
              </a:rPr>
              <a:t>+ </a:t>
            </a:r>
            <a:r>
              <a:rPr lang="en-US" spc="-5" dirty="0">
                <a:solidFill>
                  <a:srgbClr val="57585B"/>
                </a:solidFill>
                <a:latin typeface="Calibri" panose="020F0502020204030204" pitchFamily="34" charset="0"/>
                <a:cs typeface="Calibri" panose="020F0502020204030204" pitchFamily="34" charset="0"/>
              </a:rPr>
              <a:t>Neulasta </a:t>
            </a:r>
            <a:r>
              <a:rPr lang="en-US" dirty="0">
                <a:solidFill>
                  <a:srgbClr val="57585B"/>
                </a:solidFill>
                <a:latin typeface="Calibri" panose="020F0502020204030204" pitchFamily="34" charset="0"/>
                <a:cs typeface="Calibri" panose="020F0502020204030204" pitchFamily="34" charset="0"/>
              </a:rPr>
              <a:t>vs </a:t>
            </a:r>
            <a:r>
              <a:rPr lang="en-US" spc="-5" dirty="0">
                <a:solidFill>
                  <a:srgbClr val="57585B"/>
                </a:solidFill>
                <a:latin typeface="Calibri" panose="020F0502020204030204" pitchFamily="34" charset="0"/>
                <a:cs typeface="Calibri" panose="020F0502020204030204" pitchFamily="34" charset="0"/>
              </a:rPr>
              <a:t>Neulasta</a:t>
            </a:r>
            <a:r>
              <a:rPr lang="en-US" spc="-40" dirty="0">
                <a:solidFill>
                  <a:srgbClr val="57585B"/>
                </a:solidFill>
                <a:latin typeface="Calibri" panose="020F0502020204030204" pitchFamily="34" charset="0"/>
                <a:cs typeface="Calibri" panose="020F0502020204030204" pitchFamily="34" charset="0"/>
              </a:rPr>
              <a:t> </a:t>
            </a:r>
            <a:r>
              <a:rPr lang="en-US" spc="-5" dirty="0">
                <a:solidFill>
                  <a:srgbClr val="57585B"/>
                </a:solidFill>
                <a:latin typeface="Calibri" panose="020F0502020204030204" pitchFamily="34" charset="0"/>
                <a:cs typeface="Calibri" panose="020F0502020204030204" pitchFamily="34" charset="0"/>
              </a:rPr>
              <a:t>monotherapy.</a:t>
            </a:r>
            <a:endParaRPr lang="en-US"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FC6B7191-9FA6-074D-B18E-E5A605D603BD}"/>
              </a:ext>
            </a:extLst>
          </p:cNvPr>
          <p:cNvSpPr/>
          <p:nvPr/>
        </p:nvSpPr>
        <p:spPr>
          <a:xfrm>
            <a:off x="771917" y="1271873"/>
            <a:ext cx="11075577" cy="853023"/>
          </a:xfrm>
          <a:prstGeom prst="rect">
            <a:avLst/>
          </a:prstGeom>
        </p:spPr>
        <p:txBody>
          <a:bodyPr wrap="square">
            <a:noAutofit/>
          </a:bodyPr>
          <a:lstStyle/>
          <a:p>
            <a:pPr algn="ctr"/>
            <a:r>
              <a:rPr lang="en-US"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Plinabulin is the only product – in development – </a:t>
            </a:r>
          </a:p>
          <a:p>
            <a:pPr algn="ctr"/>
            <a:r>
              <a:rPr lang="en-US"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that has demonstrated the potential to elevate the standard of care (SOC) to prevent CIN</a:t>
            </a:r>
            <a:endPar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Round Same Side Corner Rectangle 53">
            <a:extLst>
              <a:ext uri="{FF2B5EF4-FFF2-40B4-BE49-F238E27FC236}">
                <a16:creationId xmlns:a16="http://schemas.microsoft.com/office/drawing/2014/main" id="{871519CF-FC46-9E45-AA5E-AECEF967D497}"/>
              </a:ext>
            </a:extLst>
          </p:cNvPr>
          <p:cNvSpPr/>
          <p:nvPr/>
        </p:nvSpPr>
        <p:spPr>
          <a:xfrm rot="5400000">
            <a:off x="1182796" y="1188403"/>
            <a:ext cx="2512754" cy="4878348"/>
          </a:xfrm>
          <a:prstGeom prst="round2SameRect">
            <a:avLst>
              <a:gd name="adj1" fmla="val 7292"/>
              <a:gd name="adj2" fmla="val 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CE1B57E0-8FFD-7140-98CC-82CF6C4259B5}"/>
              </a:ext>
            </a:extLst>
          </p:cNvPr>
          <p:cNvSpPr/>
          <p:nvPr/>
        </p:nvSpPr>
        <p:spPr>
          <a:xfrm>
            <a:off x="538974" y="2586221"/>
            <a:ext cx="4175013" cy="2123658"/>
          </a:xfrm>
          <a:prstGeom prst="rect">
            <a:avLst/>
          </a:prstGeom>
        </p:spPr>
        <p:txBody>
          <a:bodyPr wrap="square">
            <a:spAutoFit/>
          </a:bodyPr>
          <a:lstStyle/>
          <a:p>
            <a:pPr marL="342900" indent="-342900">
              <a:spcBef>
                <a:spcPts val="1200"/>
              </a:spcBef>
              <a:buClr>
                <a:schemeClr val="accent5"/>
              </a:buClr>
              <a:buFont typeface="Arial" panose="020B0604020202020204" pitchFamily="34" charset="0"/>
              <a:buChar char="•"/>
            </a:pPr>
            <a:r>
              <a:rPr lang="en-US" sz="1600" dirty="0">
                <a:solidFill>
                  <a:schemeClr val="bg1"/>
                </a:solidFill>
              </a:rPr>
              <a:t>Breakthrough Therapy Designation: Unmet need, and potential superior regimen vs. SOC recognized by FDA and NMPA</a:t>
            </a:r>
            <a:endParaRPr lang="en-US" sz="1600" baseline="30000" dirty="0">
              <a:solidFill>
                <a:schemeClr val="bg1"/>
              </a:solidFill>
            </a:endParaRPr>
          </a:p>
          <a:p>
            <a:pPr marL="342900" indent="-342900">
              <a:spcBef>
                <a:spcPts val="1200"/>
              </a:spcBef>
              <a:buClr>
                <a:schemeClr val="accent5"/>
              </a:buClr>
              <a:buFont typeface="Arial" panose="020B0604020202020204" pitchFamily="34" charset="0"/>
              <a:buChar char="•"/>
            </a:pPr>
            <a:r>
              <a:rPr lang="en-US" sz="1600" dirty="0">
                <a:solidFill>
                  <a:schemeClr val="bg1"/>
                </a:solidFill>
              </a:rPr>
              <a:t>Plinabulin prevents CIN in week 1; and G-CSF prevents CIN in week 2</a:t>
            </a:r>
          </a:p>
          <a:p>
            <a:pPr marL="342900" indent="-342900">
              <a:spcBef>
                <a:spcPts val="1200"/>
              </a:spcBef>
              <a:buClr>
                <a:schemeClr val="accent5"/>
              </a:buClr>
              <a:buFont typeface="Arial" panose="020B0604020202020204" pitchFamily="34" charset="0"/>
              <a:buChar char="•"/>
            </a:pPr>
            <a:r>
              <a:rPr lang="en-US" sz="1600" dirty="0">
                <a:solidFill>
                  <a:schemeClr val="bg1"/>
                </a:solidFill>
              </a:rPr>
              <a:t>Combination maximizes the prevention of CIN for the full cycle</a:t>
            </a:r>
          </a:p>
        </p:txBody>
      </p:sp>
      <p:sp>
        <p:nvSpPr>
          <p:cNvPr id="81" name="object 81"/>
          <p:cNvSpPr txBox="1"/>
          <p:nvPr/>
        </p:nvSpPr>
        <p:spPr>
          <a:xfrm>
            <a:off x="9948368" y="5282125"/>
            <a:ext cx="1130110" cy="166071"/>
          </a:xfrm>
          <a:prstGeom prst="rect">
            <a:avLst/>
          </a:prstGeom>
        </p:spPr>
        <p:txBody>
          <a:bodyPr vert="horz" wrap="square" lIns="0" tIns="12065" rIns="0" bIns="0" rtlCol="0">
            <a:spAutoFit/>
          </a:bodyPr>
          <a:lstStyle/>
          <a:p>
            <a:pPr marL="12700" algn="r">
              <a:lnSpc>
                <a:spcPct val="100000"/>
              </a:lnSpc>
              <a:spcBef>
                <a:spcPts val="95"/>
              </a:spcBef>
            </a:pPr>
            <a:r>
              <a:rPr sz="1000" spc="-5" dirty="0">
                <a:solidFill>
                  <a:srgbClr val="CC5C81"/>
                </a:solidFill>
                <a:latin typeface="Calibri" panose="020F0502020204030204" pitchFamily="34" charset="0"/>
                <a:cs typeface="Calibri" panose="020F0502020204030204" pitchFamily="34" charset="0"/>
              </a:rPr>
              <a:t>Grade 3</a:t>
            </a:r>
            <a:r>
              <a:rPr sz="1000" spc="-55" dirty="0">
                <a:solidFill>
                  <a:srgbClr val="CC5C81"/>
                </a:solidFill>
                <a:latin typeface="Calibri" panose="020F0502020204030204" pitchFamily="34" charset="0"/>
                <a:cs typeface="Calibri" panose="020F0502020204030204" pitchFamily="34" charset="0"/>
              </a:rPr>
              <a:t> </a:t>
            </a:r>
            <a:r>
              <a:rPr sz="1000" spc="-5" dirty="0">
                <a:solidFill>
                  <a:srgbClr val="CC5C81"/>
                </a:solidFill>
                <a:latin typeface="Calibri" panose="020F0502020204030204" pitchFamily="34" charset="0"/>
                <a:cs typeface="Calibri" panose="020F0502020204030204" pitchFamily="34" charset="0"/>
              </a:rPr>
              <a:t>neutropenia</a:t>
            </a:r>
            <a:endParaRPr sz="1000" dirty="0">
              <a:solidFill>
                <a:srgbClr val="CC5C81"/>
              </a:solidFill>
              <a:latin typeface="Calibri" panose="020F0502020204030204" pitchFamily="34" charset="0"/>
              <a:cs typeface="Calibri" panose="020F0502020204030204" pitchFamily="34" charset="0"/>
            </a:endParaRPr>
          </a:p>
        </p:txBody>
      </p:sp>
      <p:sp>
        <p:nvSpPr>
          <p:cNvPr id="77" name="object 77"/>
          <p:cNvSpPr txBox="1"/>
          <p:nvPr/>
        </p:nvSpPr>
        <p:spPr>
          <a:xfrm>
            <a:off x="8628070" y="3137327"/>
            <a:ext cx="84022" cy="151568"/>
          </a:xfrm>
          <a:prstGeom prst="rect">
            <a:avLst/>
          </a:prstGeom>
        </p:spPr>
        <p:txBody>
          <a:bodyPr vert="horz" wrap="square" lIns="0" tIns="0" rIns="0" bIns="0" rtlCol="0">
            <a:spAutoFit/>
          </a:bodyPr>
          <a:lstStyle/>
          <a:p>
            <a:pPr>
              <a:lnSpc>
                <a:spcPts val="1135"/>
              </a:lnSpc>
            </a:pPr>
            <a:r>
              <a:rPr sz="1000" spc="-5" dirty="0">
                <a:solidFill>
                  <a:srgbClr val="57585B"/>
                </a:solidFill>
                <a:latin typeface="Calibri" panose="020F0502020204030204" pitchFamily="34" charset="0"/>
                <a:cs typeface="Calibri" panose="020F0502020204030204" pitchFamily="34" charset="0"/>
              </a:rPr>
              <a:t>2</a:t>
            </a:r>
            <a:endParaRPr sz="1000" dirty="0">
              <a:latin typeface="Calibri" panose="020F0502020204030204" pitchFamily="34" charset="0"/>
              <a:cs typeface="Calibri" panose="020F0502020204030204" pitchFamily="34" charset="0"/>
            </a:endParaRPr>
          </a:p>
        </p:txBody>
      </p:sp>
      <p:sp>
        <p:nvSpPr>
          <p:cNvPr id="79" name="object 79"/>
          <p:cNvSpPr txBox="1"/>
          <p:nvPr/>
        </p:nvSpPr>
        <p:spPr>
          <a:xfrm>
            <a:off x="7429614" y="3137327"/>
            <a:ext cx="3189632" cy="151568"/>
          </a:xfrm>
          <a:prstGeom prst="rect">
            <a:avLst/>
          </a:prstGeom>
        </p:spPr>
        <p:txBody>
          <a:bodyPr vert="horz" wrap="square" lIns="0" tIns="0" rIns="0" bIns="0" rtlCol="0">
            <a:spAutoFit/>
          </a:bodyPr>
          <a:lstStyle/>
          <a:p>
            <a:pPr>
              <a:lnSpc>
                <a:spcPts val="1135"/>
              </a:lnSpc>
            </a:pPr>
            <a:r>
              <a:rPr lang="en-US" sz="1000" spc="-5" dirty="0">
                <a:solidFill>
                  <a:srgbClr val="57585B"/>
                </a:solidFill>
                <a:latin typeface="Calibri" panose="020F0502020204030204" pitchFamily="34" charset="0"/>
                <a:cs typeface="Calibri" panose="020F0502020204030204" pitchFamily="34" charset="0"/>
              </a:rPr>
              <a:t>Plinabulin</a:t>
            </a:r>
            <a:r>
              <a:rPr sz="1000" spc="-5" dirty="0">
                <a:solidFill>
                  <a:srgbClr val="57585B"/>
                </a:solidFill>
                <a:latin typeface="Calibri" panose="020F0502020204030204" pitchFamily="34" charset="0"/>
                <a:cs typeface="Calibri" panose="020F0502020204030204" pitchFamily="34" charset="0"/>
              </a:rPr>
              <a:t> </a:t>
            </a:r>
            <a:r>
              <a:rPr sz="1000" dirty="0">
                <a:solidFill>
                  <a:srgbClr val="57585B"/>
                </a:solidFill>
                <a:latin typeface="Calibri" panose="020F0502020204030204" pitchFamily="34" charset="0"/>
                <a:cs typeface="Calibri" panose="020F0502020204030204" pitchFamily="34" charset="0"/>
              </a:rPr>
              <a:t>20 </a:t>
            </a:r>
            <a:r>
              <a:rPr sz="1000" spc="-10" dirty="0">
                <a:solidFill>
                  <a:srgbClr val="57585B"/>
                </a:solidFill>
                <a:latin typeface="Calibri" panose="020F0502020204030204" pitchFamily="34" charset="0"/>
                <a:cs typeface="Calibri" panose="020F0502020204030204" pitchFamily="34" charset="0"/>
              </a:rPr>
              <a:t>mg/m </a:t>
            </a:r>
            <a:r>
              <a:rPr sz="975" spc="15" baseline="17094" dirty="0">
                <a:solidFill>
                  <a:srgbClr val="57585B"/>
                </a:solidFill>
                <a:latin typeface="Calibri" panose="020F0502020204030204" pitchFamily="34" charset="0"/>
                <a:cs typeface="Calibri" panose="020F0502020204030204" pitchFamily="34" charset="0"/>
              </a:rPr>
              <a:t>2 </a:t>
            </a:r>
            <a:r>
              <a:rPr sz="1000" spc="-5" dirty="0">
                <a:solidFill>
                  <a:srgbClr val="57585B"/>
                </a:solidFill>
                <a:latin typeface="Calibri" panose="020F0502020204030204" pitchFamily="34" charset="0"/>
                <a:cs typeface="Calibri" panose="020F0502020204030204" pitchFamily="34" charset="0"/>
              </a:rPr>
              <a:t>+ Neulasta 6 mg</a:t>
            </a:r>
            <a:r>
              <a:rPr sz="1000" spc="-20" dirty="0">
                <a:solidFill>
                  <a:srgbClr val="57585B"/>
                </a:solidFill>
                <a:latin typeface="Calibri" panose="020F0502020204030204" pitchFamily="34" charset="0"/>
                <a:cs typeface="Calibri" panose="020F0502020204030204" pitchFamily="34" charset="0"/>
              </a:rPr>
              <a:t> </a:t>
            </a:r>
            <a:r>
              <a:rPr sz="1000" dirty="0">
                <a:solidFill>
                  <a:srgbClr val="57585B"/>
                </a:solidFill>
                <a:latin typeface="Calibri" panose="020F0502020204030204" pitchFamily="34" charset="0"/>
                <a:cs typeface="Calibri" panose="020F0502020204030204" pitchFamily="34" charset="0"/>
              </a:rPr>
              <a:t>(n=16)</a:t>
            </a:r>
            <a:endParaRPr sz="1000" dirty="0">
              <a:latin typeface="Calibri" panose="020F0502020204030204" pitchFamily="34" charset="0"/>
              <a:cs typeface="Calibri" panose="020F0502020204030204" pitchFamily="34" charset="0"/>
            </a:endParaRPr>
          </a:p>
        </p:txBody>
      </p:sp>
      <p:sp>
        <p:nvSpPr>
          <p:cNvPr id="89" name="object 89"/>
          <p:cNvSpPr/>
          <p:nvPr/>
        </p:nvSpPr>
        <p:spPr>
          <a:xfrm>
            <a:off x="7431689" y="3080558"/>
            <a:ext cx="3309663" cy="216759"/>
          </a:xfrm>
          <a:custGeom>
            <a:avLst/>
            <a:gdLst/>
            <a:ahLst/>
            <a:cxnLst/>
            <a:rect l="l" t="t" r="r" b="b"/>
            <a:pathLst>
              <a:path w="2626359" h="245744">
                <a:moveTo>
                  <a:pt x="2625852" y="0"/>
                </a:moveTo>
                <a:lnTo>
                  <a:pt x="0" y="0"/>
                </a:lnTo>
                <a:lnTo>
                  <a:pt x="0" y="245363"/>
                </a:lnTo>
                <a:lnTo>
                  <a:pt x="2625852" y="245363"/>
                </a:lnTo>
                <a:lnTo>
                  <a:pt x="2625852" y="0"/>
                </a:lnTo>
                <a:close/>
              </a:path>
            </a:pathLst>
          </a:custGeom>
          <a:solidFill>
            <a:srgbClr val="FFFFFF"/>
          </a:solidFill>
        </p:spPr>
        <p:txBody>
          <a:bodyPr wrap="square" lIns="0" tIns="0" rIns="0" bIns="0" rtlCol="0"/>
          <a:lstStyle/>
          <a:p>
            <a:endParaRPr/>
          </a:p>
        </p:txBody>
      </p:sp>
      <p:sp>
        <p:nvSpPr>
          <p:cNvPr id="12" name="object 12"/>
          <p:cNvSpPr/>
          <p:nvPr/>
        </p:nvSpPr>
        <p:spPr>
          <a:xfrm>
            <a:off x="6214232" y="2569587"/>
            <a:ext cx="0" cy="3155871"/>
          </a:xfrm>
          <a:custGeom>
            <a:avLst/>
            <a:gdLst/>
            <a:ahLst/>
            <a:cxnLst/>
            <a:rect l="l" t="t" r="r" b="b"/>
            <a:pathLst>
              <a:path h="2932429">
                <a:moveTo>
                  <a:pt x="0" y="2932176"/>
                </a:moveTo>
                <a:lnTo>
                  <a:pt x="0" y="0"/>
                </a:lnTo>
              </a:path>
            </a:pathLst>
          </a:custGeom>
          <a:ln w="6350">
            <a:solidFill>
              <a:srgbClr val="D9D9D9"/>
            </a:solidFill>
          </a:ln>
        </p:spPr>
        <p:txBody>
          <a:bodyPr wrap="square" lIns="0" tIns="0" rIns="0" bIns="0" rtlCol="0"/>
          <a:lstStyle/>
          <a:p>
            <a:endParaRPr/>
          </a:p>
        </p:txBody>
      </p:sp>
      <p:sp>
        <p:nvSpPr>
          <p:cNvPr id="13" name="object 13"/>
          <p:cNvSpPr/>
          <p:nvPr/>
        </p:nvSpPr>
        <p:spPr>
          <a:xfrm>
            <a:off x="6153220" y="2569587"/>
            <a:ext cx="61599" cy="3155871"/>
          </a:xfrm>
          <a:custGeom>
            <a:avLst/>
            <a:gdLst/>
            <a:ahLst/>
            <a:cxnLst/>
            <a:rect l="l" t="t" r="r" b="b"/>
            <a:pathLst>
              <a:path w="40004" h="2932429">
                <a:moveTo>
                  <a:pt x="0" y="2932176"/>
                </a:moveTo>
                <a:lnTo>
                  <a:pt x="39624" y="2932176"/>
                </a:lnTo>
              </a:path>
              <a:path w="40004" h="2932429">
                <a:moveTo>
                  <a:pt x="0" y="2513076"/>
                </a:moveTo>
                <a:lnTo>
                  <a:pt x="39624" y="2513076"/>
                </a:lnTo>
              </a:path>
              <a:path w="40004" h="2932429">
                <a:moveTo>
                  <a:pt x="0" y="2093976"/>
                </a:moveTo>
                <a:lnTo>
                  <a:pt x="39624" y="2093976"/>
                </a:lnTo>
              </a:path>
              <a:path w="40004" h="2932429">
                <a:moveTo>
                  <a:pt x="0" y="1676400"/>
                </a:moveTo>
                <a:lnTo>
                  <a:pt x="39624" y="1676400"/>
                </a:lnTo>
              </a:path>
              <a:path w="40004" h="2932429">
                <a:moveTo>
                  <a:pt x="0" y="1257300"/>
                </a:moveTo>
                <a:lnTo>
                  <a:pt x="39624" y="1257300"/>
                </a:lnTo>
              </a:path>
              <a:path w="40004" h="2932429">
                <a:moveTo>
                  <a:pt x="0" y="838200"/>
                </a:moveTo>
                <a:lnTo>
                  <a:pt x="39624" y="838200"/>
                </a:lnTo>
              </a:path>
              <a:path w="40004" h="2932429">
                <a:moveTo>
                  <a:pt x="0" y="419100"/>
                </a:moveTo>
                <a:lnTo>
                  <a:pt x="39624" y="419100"/>
                </a:lnTo>
              </a:path>
              <a:path w="40004" h="2932429">
                <a:moveTo>
                  <a:pt x="0" y="0"/>
                </a:moveTo>
                <a:lnTo>
                  <a:pt x="39624" y="0"/>
                </a:lnTo>
              </a:path>
            </a:pathLst>
          </a:custGeom>
          <a:ln w="6349">
            <a:solidFill>
              <a:srgbClr val="D9D9D9"/>
            </a:solidFill>
          </a:ln>
        </p:spPr>
        <p:txBody>
          <a:bodyPr wrap="square" lIns="0" tIns="0" rIns="0" bIns="0" rtlCol="0"/>
          <a:lstStyle/>
          <a:p>
            <a:endParaRPr/>
          </a:p>
        </p:txBody>
      </p:sp>
      <p:sp>
        <p:nvSpPr>
          <p:cNvPr id="14" name="object 14"/>
          <p:cNvSpPr/>
          <p:nvPr/>
        </p:nvSpPr>
        <p:spPr>
          <a:xfrm>
            <a:off x="6214232" y="5725186"/>
            <a:ext cx="4932777" cy="43054"/>
          </a:xfrm>
          <a:custGeom>
            <a:avLst/>
            <a:gdLst/>
            <a:ahLst/>
            <a:cxnLst/>
            <a:rect l="l" t="t" r="r" b="b"/>
            <a:pathLst>
              <a:path w="3203575" h="40004">
                <a:moveTo>
                  <a:pt x="0" y="0"/>
                </a:moveTo>
                <a:lnTo>
                  <a:pt x="3203448" y="0"/>
                </a:lnTo>
              </a:path>
              <a:path w="3203575" h="40004">
                <a:moveTo>
                  <a:pt x="0" y="0"/>
                </a:moveTo>
                <a:lnTo>
                  <a:pt x="0" y="39624"/>
                </a:lnTo>
              </a:path>
              <a:path w="3203575" h="40004">
                <a:moveTo>
                  <a:pt x="640080" y="0"/>
                </a:moveTo>
                <a:lnTo>
                  <a:pt x="640080" y="39624"/>
                </a:lnTo>
              </a:path>
              <a:path w="3203575" h="40004">
                <a:moveTo>
                  <a:pt x="1281684" y="0"/>
                </a:moveTo>
                <a:lnTo>
                  <a:pt x="1281684" y="39624"/>
                </a:lnTo>
              </a:path>
              <a:path w="3203575" h="40004">
                <a:moveTo>
                  <a:pt x="1921764" y="0"/>
                </a:moveTo>
                <a:lnTo>
                  <a:pt x="1921764" y="39624"/>
                </a:lnTo>
              </a:path>
              <a:path w="3203575" h="40004">
                <a:moveTo>
                  <a:pt x="2561844" y="0"/>
                </a:moveTo>
                <a:lnTo>
                  <a:pt x="2561844" y="39624"/>
                </a:lnTo>
              </a:path>
              <a:path w="3203575" h="40004">
                <a:moveTo>
                  <a:pt x="3203448" y="0"/>
                </a:moveTo>
                <a:lnTo>
                  <a:pt x="3203448" y="39624"/>
                </a:lnTo>
              </a:path>
            </a:pathLst>
          </a:custGeom>
          <a:ln w="6349">
            <a:solidFill>
              <a:srgbClr val="E6E6E7"/>
            </a:solidFill>
          </a:ln>
        </p:spPr>
        <p:txBody>
          <a:bodyPr wrap="square" lIns="0" tIns="0" rIns="0" bIns="0" rtlCol="0"/>
          <a:lstStyle/>
          <a:p>
            <a:endParaRPr/>
          </a:p>
        </p:txBody>
      </p:sp>
      <p:sp>
        <p:nvSpPr>
          <p:cNvPr id="15" name="object 15"/>
          <p:cNvSpPr/>
          <p:nvPr/>
        </p:nvSpPr>
        <p:spPr>
          <a:xfrm>
            <a:off x="8679349" y="4000595"/>
            <a:ext cx="988511" cy="1163122"/>
          </a:xfrm>
          <a:custGeom>
            <a:avLst/>
            <a:gdLst/>
            <a:ahLst/>
            <a:cxnLst/>
            <a:rect l="l" t="t" r="r" b="b"/>
            <a:pathLst>
              <a:path w="641984" h="1080770">
                <a:moveTo>
                  <a:pt x="0" y="1080515"/>
                </a:moveTo>
                <a:lnTo>
                  <a:pt x="641604" y="0"/>
                </a:lnTo>
              </a:path>
            </a:pathLst>
          </a:custGeom>
          <a:ln w="28575">
            <a:solidFill>
              <a:schemeClr val="accent1"/>
            </a:solidFill>
          </a:ln>
        </p:spPr>
        <p:txBody>
          <a:bodyPr wrap="square" lIns="0" tIns="0" rIns="0" bIns="0" rtlCol="0"/>
          <a:lstStyle/>
          <a:p>
            <a:endParaRPr/>
          </a:p>
        </p:txBody>
      </p:sp>
      <p:sp>
        <p:nvSpPr>
          <p:cNvPr id="16" name="object 16"/>
          <p:cNvSpPr/>
          <p:nvPr/>
        </p:nvSpPr>
        <p:spPr>
          <a:xfrm>
            <a:off x="6708194" y="2865629"/>
            <a:ext cx="3945244" cy="2609847"/>
          </a:xfrm>
          <a:custGeom>
            <a:avLst/>
            <a:gdLst/>
            <a:ahLst/>
            <a:cxnLst/>
            <a:rect l="l" t="t" r="r" b="b"/>
            <a:pathLst>
              <a:path w="2562225" h="2425065">
                <a:moveTo>
                  <a:pt x="0" y="1473708"/>
                </a:moveTo>
                <a:lnTo>
                  <a:pt x="640080" y="2424684"/>
                </a:lnTo>
                <a:lnTo>
                  <a:pt x="1280160" y="2135124"/>
                </a:lnTo>
              </a:path>
              <a:path w="2562225" h="2425065">
                <a:moveTo>
                  <a:pt x="1921764" y="1054608"/>
                </a:moveTo>
                <a:lnTo>
                  <a:pt x="2561844" y="0"/>
                </a:lnTo>
              </a:path>
            </a:pathLst>
          </a:custGeom>
          <a:ln w="28575">
            <a:solidFill>
              <a:schemeClr val="accent1"/>
            </a:solidFill>
          </a:ln>
        </p:spPr>
        <p:txBody>
          <a:bodyPr wrap="square" lIns="0" tIns="0" rIns="0" bIns="0" rtlCol="0"/>
          <a:lstStyle/>
          <a:p>
            <a:endParaRPr/>
          </a:p>
        </p:txBody>
      </p:sp>
      <p:sp>
        <p:nvSpPr>
          <p:cNvPr id="22" name="object 22"/>
          <p:cNvSpPr/>
          <p:nvPr/>
        </p:nvSpPr>
        <p:spPr>
          <a:xfrm>
            <a:off x="6708194" y="3169054"/>
            <a:ext cx="3945244" cy="1938763"/>
          </a:xfrm>
          <a:custGeom>
            <a:avLst/>
            <a:gdLst/>
            <a:ahLst/>
            <a:cxnLst/>
            <a:rect l="l" t="t" r="r" b="b"/>
            <a:pathLst>
              <a:path w="2562225" h="1801495">
                <a:moveTo>
                  <a:pt x="0" y="0"/>
                </a:moveTo>
                <a:lnTo>
                  <a:pt x="640080" y="1801368"/>
                </a:lnTo>
                <a:lnTo>
                  <a:pt x="1280160" y="1648968"/>
                </a:lnTo>
                <a:lnTo>
                  <a:pt x="1921764" y="1056132"/>
                </a:lnTo>
                <a:lnTo>
                  <a:pt x="2561844" y="239268"/>
                </a:lnTo>
              </a:path>
            </a:pathLst>
          </a:custGeom>
          <a:ln w="28575">
            <a:solidFill>
              <a:schemeClr val="accent5"/>
            </a:solidFill>
          </a:ln>
        </p:spPr>
        <p:txBody>
          <a:bodyPr wrap="square" lIns="0" tIns="0" rIns="0" bIns="0" rtlCol="0"/>
          <a:lstStyle/>
          <a:p>
            <a:endParaRPr/>
          </a:p>
        </p:txBody>
      </p:sp>
      <p:grpSp>
        <p:nvGrpSpPr>
          <p:cNvPr id="34" name="Group 33">
            <a:extLst>
              <a:ext uri="{FF2B5EF4-FFF2-40B4-BE49-F238E27FC236}">
                <a16:creationId xmlns:a16="http://schemas.microsoft.com/office/drawing/2014/main" id="{408AC761-E7AF-884B-A25A-B439BD377953}"/>
              </a:ext>
            </a:extLst>
          </p:cNvPr>
          <p:cNvGrpSpPr/>
          <p:nvPr/>
        </p:nvGrpSpPr>
        <p:grpSpPr>
          <a:xfrm>
            <a:off x="5802376" y="2483832"/>
            <a:ext cx="313860" cy="3301577"/>
            <a:chOff x="5781849" y="2339249"/>
            <a:chExt cx="292109" cy="3072774"/>
          </a:xfrm>
        </p:grpSpPr>
        <p:sp>
          <p:nvSpPr>
            <p:cNvPr id="63" name="object 63"/>
            <p:cNvSpPr txBox="1"/>
            <p:nvPr/>
          </p:nvSpPr>
          <p:spPr>
            <a:xfrm>
              <a:off x="5781849" y="5275692"/>
              <a:ext cx="292109" cy="136331"/>
            </a:xfrm>
            <a:prstGeom prst="rect">
              <a:avLst/>
            </a:prstGeom>
          </p:spPr>
          <p:txBody>
            <a:bodyPr vert="horz" wrap="square" lIns="0" tIns="12065" rIns="0" bIns="0" rtlCol="0">
              <a:spAutoFit/>
            </a:bodyPr>
            <a:lstStyle/>
            <a:p>
              <a:pPr marL="12700" algn="r">
                <a:lnSpc>
                  <a:spcPct val="100000"/>
                </a:lnSpc>
                <a:spcBef>
                  <a:spcPts val="95"/>
                </a:spcBef>
              </a:pPr>
              <a:r>
                <a:rPr sz="1000" dirty="0">
                  <a:solidFill>
                    <a:srgbClr val="57585B"/>
                  </a:solidFill>
                  <a:latin typeface="Calibri" panose="020F0502020204030204" pitchFamily="34" charset="0"/>
                  <a:cs typeface="Calibri" panose="020F0502020204030204" pitchFamily="34" charset="0"/>
                </a:rPr>
                <a:t>0</a:t>
              </a:r>
              <a:r>
                <a:rPr sz="1000" spc="-15" dirty="0">
                  <a:solidFill>
                    <a:srgbClr val="57585B"/>
                  </a:solidFill>
                  <a:latin typeface="Calibri" panose="020F0502020204030204" pitchFamily="34" charset="0"/>
                  <a:cs typeface="Calibri" panose="020F0502020204030204" pitchFamily="34" charset="0"/>
                </a:rPr>
                <a:t>.0</a:t>
              </a:r>
              <a:endParaRPr sz="1000" dirty="0">
                <a:latin typeface="Calibri" panose="020F0502020204030204" pitchFamily="34" charset="0"/>
                <a:cs typeface="Calibri" panose="020F0502020204030204" pitchFamily="34" charset="0"/>
              </a:endParaRPr>
            </a:p>
          </p:txBody>
        </p:sp>
        <p:sp>
          <p:nvSpPr>
            <p:cNvPr id="64" name="object 64"/>
            <p:cNvSpPr txBox="1"/>
            <p:nvPr/>
          </p:nvSpPr>
          <p:spPr>
            <a:xfrm>
              <a:off x="5781849" y="4856200"/>
              <a:ext cx="292109" cy="136331"/>
            </a:xfrm>
            <a:prstGeom prst="rect">
              <a:avLst/>
            </a:prstGeom>
          </p:spPr>
          <p:txBody>
            <a:bodyPr vert="horz" wrap="square" lIns="0" tIns="12065" rIns="0" bIns="0" rtlCol="0">
              <a:spAutoFit/>
            </a:bodyPr>
            <a:lstStyle/>
            <a:p>
              <a:pPr marL="12700" algn="r">
                <a:lnSpc>
                  <a:spcPct val="100000"/>
                </a:lnSpc>
                <a:spcBef>
                  <a:spcPts val="95"/>
                </a:spcBef>
              </a:pPr>
              <a:r>
                <a:rPr sz="1000" dirty="0">
                  <a:solidFill>
                    <a:srgbClr val="57585B"/>
                  </a:solidFill>
                  <a:latin typeface="Calibri" panose="020F0502020204030204" pitchFamily="34" charset="0"/>
                  <a:cs typeface="Calibri" panose="020F0502020204030204" pitchFamily="34" charset="0"/>
                </a:rPr>
                <a:t>1</a:t>
              </a:r>
              <a:r>
                <a:rPr sz="1000" spc="-15" dirty="0">
                  <a:solidFill>
                    <a:srgbClr val="57585B"/>
                  </a:solidFill>
                  <a:latin typeface="Calibri" panose="020F0502020204030204" pitchFamily="34" charset="0"/>
                  <a:cs typeface="Calibri" panose="020F0502020204030204" pitchFamily="34" charset="0"/>
                </a:rPr>
                <a:t>.0</a:t>
              </a:r>
              <a:endParaRPr sz="1000" dirty="0">
                <a:latin typeface="Calibri" panose="020F0502020204030204" pitchFamily="34" charset="0"/>
                <a:cs typeface="Calibri" panose="020F0502020204030204" pitchFamily="34" charset="0"/>
              </a:endParaRPr>
            </a:p>
          </p:txBody>
        </p:sp>
        <p:sp>
          <p:nvSpPr>
            <p:cNvPr id="65" name="object 65"/>
            <p:cNvSpPr txBox="1"/>
            <p:nvPr/>
          </p:nvSpPr>
          <p:spPr>
            <a:xfrm>
              <a:off x="5781849" y="4436709"/>
              <a:ext cx="292109" cy="136331"/>
            </a:xfrm>
            <a:prstGeom prst="rect">
              <a:avLst/>
            </a:prstGeom>
          </p:spPr>
          <p:txBody>
            <a:bodyPr vert="horz" wrap="square" lIns="0" tIns="12065" rIns="0" bIns="0" rtlCol="0">
              <a:spAutoFit/>
            </a:bodyPr>
            <a:lstStyle/>
            <a:p>
              <a:pPr marL="12700" algn="r">
                <a:lnSpc>
                  <a:spcPct val="100000"/>
                </a:lnSpc>
                <a:spcBef>
                  <a:spcPts val="95"/>
                </a:spcBef>
              </a:pPr>
              <a:r>
                <a:rPr sz="1000" dirty="0">
                  <a:solidFill>
                    <a:srgbClr val="57585B"/>
                  </a:solidFill>
                  <a:latin typeface="Calibri" panose="020F0502020204030204" pitchFamily="34" charset="0"/>
                  <a:cs typeface="Calibri" panose="020F0502020204030204" pitchFamily="34" charset="0"/>
                </a:rPr>
                <a:t>2</a:t>
              </a:r>
              <a:r>
                <a:rPr sz="1000" spc="-15" dirty="0">
                  <a:solidFill>
                    <a:srgbClr val="57585B"/>
                  </a:solidFill>
                  <a:latin typeface="Calibri" panose="020F0502020204030204" pitchFamily="34" charset="0"/>
                  <a:cs typeface="Calibri" panose="020F0502020204030204" pitchFamily="34" charset="0"/>
                </a:rPr>
                <a:t>.0</a:t>
              </a:r>
              <a:endParaRPr sz="1000" dirty="0">
                <a:latin typeface="Calibri" panose="020F0502020204030204" pitchFamily="34" charset="0"/>
                <a:cs typeface="Calibri" panose="020F0502020204030204" pitchFamily="34" charset="0"/>
              </a:endParaRPr>
            </a:p>
          </p:txBody>
        </p:sp>
        <p:sp>
          <p:nvSpPr>
            <p:cNvPr id="66" name="object 66"/>
            <p:cNvSpPr txBox="1"/>
            <p:nvPr/>
          </p:nvSpPr>
          <p:spPr>
            <a:xfrm>
              <a:off x="5781849" y="4017218"/>
              <a:ext cx="292109" cy="136331"/>
            </a:xfrm>
            <a:prstGeom prst="rect">
              <a:avLst/>
            </a:prstGeom>
          </p:spPr>
          <p:txBody>
            <a:bodyPr vert="horz" wrap="square" lIns="0" tIns="12065" rIns="0" bIns="0" rtlCol="0">
              <a:spAutoFit/>
            </a:bodyPr>
            <a:lstStyle/>
            <a:p>
              <a:pPr marL="12700" algn="r">
                <a:lnSpc>
                  <a:spcPct val="100000"/>
                </a:lnSpc>
                <a:spcBef>
                  <a:spcPts val="95"/>
                </a:spcBef>
              </a:pPr>
              <a:r>
                <a:rPr sz="1000" dirty="0">
                  <a:solidFill>
                    <a:srgbClr val="57585B"/>
                  </a:solidFill>
                  <a:latin typeface="Calibri" panose="020F0502020204030204" pitchFamily="34" charset="0"/>
                  <a:cs typeface="Calibri" panose="020F0502020204030204" pitchFamily="34" charset="0"/>
                </a:rPr>
                <a:t>3</a:t>
              </a:r>
              <a:r>
                <a:rPr sz="1000" spc="-15" dirty="0">
                  <a:solidFill>
                    <a:srgbClr val="57585B"/>
                  </a:solidFill>
                  <a:latin typeface="Calibri" panose="020F0502020204030204" pitchFamily="34" charset="0"/>
                  <a:cs typeface="Calibri" panose="020F0502020204030204" pitchFamily="34" charset="0"/>
                </a:rPr>
                <a:t>.0</a:t>
              </a:r>
              <a:endParaRPr sz="1000" dirty="0">
                <a:latin typeface="Calibri" panose="020F0502020204030204" pitchFamily="34" charset="0"/>
                <a:cs typeface="Calibri" panose="020F0502020204030204" pitchFamily="34" charset="0"/>
              </a:endParaRPr>
            </a:p>
          </p:txBody>
        </p:sp>
        <p:sp>
          <p:nvSpPr>
            <p:cNvPr id="67" name="object 67"/>
            <p:cNvSpPr txBox="1"/>
            <p:nvPr/>
          </p:nvSpPr>
          <p:spPr>
            <a:xfrm>
              <a:off x="5781849" y="3597726"/>
              <a:ext cx="292109" cy="136331"/>
            </a:xfrm>
            <a:prstGeom prst="rect">
              <a:avLst/>
            </a:prstGeom>
          </p:spPr>
          <p:txBody>
            <a:bodyPr vert="horz" wrap="square" lIns="0" tIns="12065" rIns="0" bIns="0" rtlCol="0">
              <a:spAutoFit/>
            </a:bodyPr>
            <a:lstStyle/>
            <a:p>
              <a:pPr marL="12700" algn="r">
                <a:lnSpc>
                  <a:spcPct val="100000"/>
                </a:lnSpc>
                <a:spcBef>
                  <a:spcPts val="95"/>
                </a:spcBef>
              </a:pPr>
              <a:r>
                <a:rPr sz="1000" dirty="0">
                  <a:solidFill>
                    <a:srgbClr val="57585B"/>
                  </a:solidFill>
                  <a:latin typeface="Calibri" panose="020F0502020204030204" pitchFamily="34" charset="0"/>
                  <a:cs typeface="Calibri" panose="020F0502020204030204" pitchFamily="34" charset="0"/>
                </a:rPr>
                <a:t>4</a:t>
              </a:r>
              <a:r>
                <a:rPr sz="1000" spc="-15" dirty="0">
                  <a:solidFill>
                    <a:srgbClr val="57585B"/>
                  </a:solidFill>
                  <a:latin typeface="Calibri" panose="020F0502020204030204" pitchFamily="34" charset="0"/>
                  <a:cs typeface="Calibri" panose="020F0502020204030204" pitchFamily="34" charset="0"/>
                </a:rPr>
                <a:t>.0</a:t>
              </a:r>
              <a:endParaRPr sz="1000" dirty="0">
                <a:latin typeface="Calibri" panose="020F0502020204030204" pitchFamily="34" charset="0"/>
                <a:cs typeface="Calibri" panose="020F0502020204030204" pitchFamily="34" charset="0"/>
              </a:endParaRPr>
            </a:p>
          </p:txBody>
        </p:sp>
        <p:sp>
          <p:nvSpPr>
            <p:cNvPr id="68" name="object 68"/>
            <p:cNvSpPr txBox="1"/>
            <p:nvPr/>
          </p:nvSpPr>
          <p:spPr>
            <a:xfrm>
              <a:off x="5781849" y="3178235"/>
              <a:ext cx="292109" cy="136331"/>
            </a:xfrm>
            <a:prstGeom prst="rect">
              <a:avLst/>
            </a:prstGeom>
          </p:spPr>
          <p:txBody>
            <a:bodyPr vert="horz" wrap="square" lIns="0" tIns="12065" rIns="0" bIns="0" rtlCol="0">
              <a:spAutoFit/>
            </a:bodyPr>
            <a:lstStyle/>
            <a:p>
              <a:pPr marL="12700" algn="r">
                <a:lnSpc>
                  <a:spcPct val="100000"/>
                </a:lnSpc>
                <a:spcBef>
                  <a:spcPts val="95"/>
                </a:spcBef>
              </a:pPr>
              <a:r>
                <a:rPr sz="1000" dirty="0">
                  <a:solidFill>
                    <a:srgbClr val="57585B"/>
                  </a:solidFill>
                  <a:latin typeface="Calibri" panose="020F0502020204030204" pitchFamily="34" charset="0"/>
                  <a:cs typeface="Calibri" panose="020F0502020204030204" pitchFamily="34" charset="0"/>
                </a:rPr>
                <a:t>5</a:t>
              </a:r>
              <a:r>
                <a:rPr sz="1000" spc="-15" dirty="0">
                  <a:solidFill>
                    <a:srgbClr val="57585B"/>
                  </a:solidFill>
                  <a:latin typeface="Calibri" panose="020F0502020204030204" pitchFamily="34" charset="0"/>
                  <a:cs typeface="Calibri" panose="020F0502020204030204" pitchFamily="34" charset="0"/>
                </a:rPr>
                <a:t>.0</a:t>
              </a:r>
              <a:endParaRPr sz="1000" dirty="0">
                <a:latin typeface="Calibri" panose="020F0502020204030204" pitchFamily="34" charset="0"/>
                <a:cs typeface="Calibri" panose="020F0502020204030204" pitchFamily="34" charset="0"/>
              </a:endParaRPr>
            </a:p>
          </p:txBody>
        </p:sp>
        <p:sp>
          <p:nvSpPr>
            <p:cNvPr id="69" name="object 69"/>
            <p:cNvSpPr txBox="1"/>
            <p:nvPr/>
          </p:nvSpPr>
          <p:spPr>
            <a:xfrm>
              <a:off x="5781849" y="2758741"/>
              <a:ext cx="292109" cy="136331"/>
            </a:xfrm>
            <a:prstGeom prst="rect">
              <a:avLst/>
            </a:prstGeom>
          </p:spPr>
          <p:txBody>
            <a:bodyPr vert="horz" wrap="square" lIns="0" tIns="12065" rIns="0" bIns="0" rtlCol="0">
              <a:spAutoFit/>
            </a:bodyPr>
            <a:lstStyle/>
            <a:p>
              <a:pPr marL="12700" algn="r">
                <a:lnSpc>
                  <a:spcPct val="100000"/>
                </a:lnSpc>
                <a:spcBef>
                  <a:spcPts val="95"/>
                </a:spcBef>
              </a:pPr>
              <a:r>
                <a:rPr sz="1000" dirty="0">
                  <a:solidFill>
                    <a:srgbClr val="57585B"/>
                  </a:solidFill>
                  <a:latin typeface="Calibri" panose="020F0502020204030204" pitchFamily="34" charset="0"/>
                  <a:cs typeface="Calibri" panose="020F0502020204030204" pitchFamily="34" charset="0"/>
                </a:rPr>
                <a:t>6</a:t>
              </a:r>
              <a:r>
                <a:rPr sz="1000" spc="-15" dirty="0">
                  <a:solidFill>
                    <a:srgbClr val="57585B"/>
                  </a:solidFill>
                  <a:latin typeface="Calibri" panose="020F0502020204030204" pitchFamily="34" charset="0"/>
                  <a:cs typeface="Calibri" panose="020F0502020204030204" pitchFamily="34" charset="0"/>
                </a:rPr>
                <a:t>.0</a:t>
              </a:r>
              <a:endParaRPr sz="1000" dirty="0">
                <a:latin typeface="Calibri" panose="020F0502020204030204" pitchFamily="34" charset="0"/>
                <a:cs typeface="Calibri" panose="020F0502020204030204" pitchFamily="34" charset="0"/>
              </a:endParaRPr>
            </a:p>
          </p:txBody>
        </p:sp>
        <p:sp>
          <p:nvSpPr>
            <p:cNvPr id="70" name="object 70"/>
            <p:cNvSpPr txBox="1"/>
            <p:nvPr/>
          </p:nvSpPr>
          <p:spPr>
            <a:xfrm>
              <a:off x="5781849" y="2339249"/>
              <a:ext cx="292109" cy="136331"/>
            </a:xfrm>
            <a:prstGeom prst="rect">
              <a:avLst/>
            </a:prstGeom>
          </p:spPr>
          <p:txBody>
            <a:bodyPr vert="horz" wrap="square" lIns="0" tIns="12065" rIns="0" bIns="0" rtlCol="0">
              <a:spAutoFit/>
            </a:bodyPr>
            <a:lstStyle/>
            <a:p>
              <a:pPr marL="12700" algn="r">
                <a:lnSpc>
                  <a:spcPct val="100000"/>
                </a:lnSpc>
                <a:spcBef>
                  <a:spcPts val="95"/>
                </a:spcBef>
              </a:pPr>
              <a:r>
                <a:rPr sz="1000" dirty="0">
                  <a:solidFill>
                    <a:srgbClr val="57585B"/>
                  </a:solidFill>
                  <a:latin typeface="Calibri" panose="020F0502020204030204" pitchFamily="34" charset="0"/>
                  <a:cs typeface="Calibri" panose="020F0502020204030204" pitchFamily="34" charset="0"/>
                </a:rPr>
                <a:t>7</a:t>
              </a:r>
              <a:r>
                <a:rPr sz="1000" spc="-15" dirty="0">
                  <a:solidFill>
                    <a:srgbClr val="57585B"/>
                  </a:solidFill>
                  <a:latin typeface="Calibri" panose="020F0502020204030204" pitchFamily="34" charset="0"/>
                  <a:cs typeface="Calibri" panose="020F0502020204030204" pitchFamily="34" charset="0"/>
                </a:rPr>
                <a:t>.0</a:t>
              </a:r>
              <a:endParaRPr sz="1000" dirty="0">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2A2C4EAD-B734-1146-9AE7-DD205424D515}"/>
              </a:ext>
            </a:extLst>
          </p:cNvPr>
          <p:cNvGrpSpPr/>
          <p:nvPr/>
        </p:nvGrpSpPr>
        <p:grpSpPr>
          <a:xfrm>
            <a:off x="6636687" y="5745769"/>
            <a:ext cx="4140058" cy="352349"/>
            <a:chOff x="6558341" y="5375130"/>
            <a:chExt cx="3853147" cy="327931"/>
          </a:xfrm>
        </p:grpSpPr>
        <p:sp>
          <p:nvSpPr>
            <p:cNvPr id="71" name="object 71"/>
            <p:cNvSpPr txBox="1"/>
            <p:nvPr/>
          </p:nvSpPr>
          <p:spPr>
            <a:xfrm>
              <a:off x="6558341" y="5415801"/>
              <a:ext cx="131949" cy="136331"/>
            </a:xfrm>
            <a:prstGeom prst="rect">
              <a:avLst/>
            </a:prstGeom>
          </p:spPr>
          <p:txBody>
            <a:bodyPr vert="horz" wrap="square" lIns="0" tIns="12065" rIns="0" bIns="0" rtlCol="0">
              <a:spAutoFit/>
            </a:bodyPr>
            <a:lstStyle/>
            <a:p>
              <a:pPr marL="12700">
                <a:lnSpc>
                  <a:spcPct val="100000"/>
                </a:lnSpc>
                <a:spcBef>
                  <a:spcPts val="95"/>
                </a:spcBef>
              </a:pPr>
              <a:r>
                <a:rPr sz="1000" spc="-5" dirty="0">
                  <a:solidFill>
                    <a:schemeClr val="tx1">
                      <a:lumMod val="65000"/>
                      <a:lumOff val="35000"/>
                    </a:schemeClr>
                  </a:solidFill>
                  <a:latin typeface="Calibri" panose="020F0502020204030204" pitchFamily="34" charset="0"/>
                  <a:cs typeface="Calibri" panose="020F0502020204030204" pitchFamily="34" charset="0"/>
                </a:rPr>
                <a:t>6</a:t>
              </a:r>
              <a:endParaRPr sz="1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2" name="object 72"/>
            <p:cNvSpPr txBox="1"/>
            <p:nvPr/>
          </p:nvSpPr>
          <p:spPr>
            <a:xfrm>
              <a:off x="7476298" y="5415801"/>
              <a:ext cx="131949" cy="136331"/>
            </a:xfrm>
            <a:prstGeom prst="rect">
              <a:avLst/>
            </a:prstGeom>
          </p:spPr>
          <p:txBody>
            <a:bodyPr vert="horz" wrap="square" lIns="0" tIns="12065" rIns="0" bIns="0" rtlCol="0">
              <a:spAutoFit/>
            </a:bodyPr>
            <a:lstStyle/>
            <a:p>
              <a:pPr marL="12700">
                <a:lnSpc>
                  <a:spcPct val="100000"/>
                </a:lnSpc>
                <a:spcBef>
                  <a:spcPts val="95"/>
                </a:spcBef>
              </a:pPr>
              <a:r>
                <a:rPr sz="1000" spc="-5" dirty="0">
                  <a:solidFill>
                    <a:schemeClr val="tx1">
                      <a:lumMod val="65000"/>
                      <a:lumOff val="35000"/>
                    </a:schemeClr>
                  </a:solidFill>
                  <a:latin typeface="Calibri" panose="020F0502020204030204" pitchFamily="34" charset="0"/>
                  <a:cs typeface="Calibri" panose="020F0502020204030204" pitchFamily="34" charset="0"/>
                </a:rPr>
                <a:t>7</a:t>
              </a:r>
              <a:endParaRPr sz="1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3" name="object 73"/>
            <p:cNvSpPr txBox="1"/>
            <p:nvPr/>
          </p:nvSpPr>
          <p:spPr>
            <a:xfrm>
              <a:off x="7856787" y="5375130"/>
              <a:ext cx="1166614" cy="327931"/>
            </a:xfrm>
            <a:prstGeom prst="rect">
              <a:avLst/>
            </a:prstGeom>
          </p:spPr>
          <p:txBody>
            <a:bodyPr vert="horz" wrap="square" lIns="0" tIns="52705" rIns="0" bIns="0" rtlCol="0">
              <a:spAutoFit/>
            </a:bodyPr>
            <a:lstStyle/>
            <a:p>
              <a:pPr marL="27305" algn="ctr">
                <a:lnSpc>
                  <a:spcPct val="100000"/>
                </a:lnSpc>
                <a:spcBef>
                  <a:spcPts val="415"/>
                </a:spcBef>
              </a:pPr>
              <a:r>
                <a:rPr sz="1000" spc="-5" dirty="0">
                  <a:solidFill>
                    <a:schemeClr val="tx1">
                      <a:lumMod val="65000"/>
                      <a:lumOff val="35000"/>
                    </a:schemeClr>
                  </a:solidFill>
                  <a:latin typeface="Calibri" panose="020F0502020204030204" pitchFamily="34" charset="0"/>
                  <a:cs typeface="Calibri" panose="020F0502020204030204" pitchFamily="34" charset="0"/>
                </a:rPr>
                <a:t>8</a:t>
              </a:r>
              <a:endParaRPr sz="1000" dirty="0">
                <a:solidFill>
                  <a:schemeClr val="tx1">
                    <a:lumMod val="65000"/>
                    <a:lumOff val="35000"/>
                  </a:schemeClr>
                </a:solidFill>
                <a:latin typeface="Calibri" panose="020F0502020204030204" pitchFamily="34" charset="0"/>
                <a:cs typeface="Calibri" panose="020F0502020204030204" pitchFamily="34" charset="0"/>
              </a:endParaRPr>
            </a:p>
            <a:p>
              <a:pPr algn="ctr">
                <a:lnSpc>
                  <a:spcPct val="100000"/>
                </a:lnSpc>
                <a:spcBef>
                  <a:spcPts val="315"/>
                </a:spcBef>
              </a:pPr>
              <a:r>
                <a:rPr sz="1000" spc="-5" dirty="0">
                  <a:solidFill>
                    <a:schemeClr val="tx1">
                      <a:lumMod val="65000"/>
                      <a:lumOff val="35000"/>
                    </a:schemeClr>
                  </a:solidFill>
                  <a:latin typeface="Calibri" panose="020F0502020204030204" pitchFamily="34" charset="0"/>
                  <a:cs typeface="Calibri" panose="020F0502020204030204" pitchFamily="34" charset="0"/>
                </a:rPr>
                <a:t>Day in </a:t>
              </a:r>
              <a:r>
                <a:rPr sz="1000" spc="-10" dirty="0">
                  <a:solidFill>
                    <a:schemeClr val="tx1">
                      <a:lumMod val="65000"/>
                      <a:lumOff val="35000"/>
                    </a:schemeClr>
                  </a:solidFill>
                  <a:latin typeface="Calibri" panose="020F0502020204030204" pitchFamily="34" charset="0"/>
                  <a:cs typeface="Calibri" panose="020F0502020204030204" pitchFamily="34" charset="0"/>
                </a:rPr>
                <a:t>cycle</a:t>
              </a:r>
              <a:r>
                <a:rPr sz="1000" spc="-40" dirty="0">
                  <a:solidFill>
                    <a:schemeClr val="tx1">
                      <a:lumMod val="65000"/>
                      <a:lumOff val="35000"/>
                    </a:schemeClr>
                  </a:solidFill>
                  <a:latin typeface="Calibri" panose="020F0502020204030204" pitchFamily="34" charset="0"/>
                  <a:cs typeface="Calibri" panose="020F0502020204030204" pitchFamily="34" charset="0"/>
                </a:rPr>
                <a:t> </a:t>
              </a:r>
              <a:r>
                <a:rPr sz="1000" spc="-5" dirty="0">
                  <a:solidFill>
                    <a:schemeClr val="tx1">
                      <a:lumMod val="65000"/>
                      <a:lumOff val="35000"/>
                    </a:schemeClr>
                  </a:solidFill>
                  <a:latin typeface="Calibri" panose="020F0502020204030204" pitchFamily="34" charset="0"/>
                  <a:cs typeface="Calibri" panose="020F0502020204030204" pitchFamily="34" charset="0"/>
                </a:rPr>
                <a:t>1</a:t>
              </a:r>
              <a:endParaRPr sz="1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4" name="object 74"/>
            <p:cNvSpPr txBox="1"/>
            <p:nvPr/>
          </p:nvSpPr>
          <p:spPr>
            <a:xfrm>
              <a:off x="9312213" y="5415801"/>
              <a:ext cx="1099275" cy="154562"/>
            </a:xfrm>
            <a:prstGeom prst="rect">
              <a:avLst/>
            </a:prstGeom>
          </p:spPr>
          <p:txBody>
            <a:bodyPr vert="horz" wrap="square" lIns="0" tIns="12065" rIns="0" bIns="0" rtlCol="0">
              <a:spAutoFit/>
            </a:bodyPr>
            <a:lstStyle/>
            <a:p>
              <a:pPr marL="12700">
                <a:lnSpc>
                  <a:spcPct val="100000"/>
                </a:lnSpc>
                <a:spcBef>
                  <a:spcPts val="95"/>
                </a:spcBef>
                <a:tabLst>
                  <a:tab pos="619760" algn="l"/>
                </a:tabLst>
              </a:pPr>
              <a:r>
                <a:rPr sz="1000" spc="-5" dirty="0">
                  <a:solidFill>
                    <a:schemeClr val="tx1">
                      <a:lumMod val="65000"/>
                      <a:lumOff val="35000"/>
                    </a:schemeClr>
                  </a:solidFill>
                  <a:latin typeface="Calibri" panose="020F0502020204030204" pitchFamily="34" charset="0"/>
                  <a:cs typeface="Calibri" panose="020F0502020204030204" pitchFamily="34" charset="0"/>
                </a:rPr>
                <a:t>9	</a:t>
              </a:r>
              <a:r>
                <a:rPr lang="en-US" sz="1000" spc="-5" dirty="0">
                  <a:solidFill>
                    <a:schemeClr val="tx1">
                      <a:lumMod val="65000"/>
                      <a:lumOff val="35000"/>
                    </a:schemeClr>
                  </a:solidFill>
                  <a:latin typeface="Calibri" panose="020F0502020204030204" pitchFamily="34" charset="0"/>
                  <a:cs typeface="Calibri" panose="020F0502020204030204" pitchFamily="34" charset="0"/>
                </a:rPr>
                <a:t>             </a:t>
              </a:r>
              <a:r>
                <a:rPr sz="1000" dirty="0">
                  <a:solidFill>
                    <a:schemeClr val="tx1">
                      <a:lumMod val="65000"/>
                      <a:lumOff val="35000"/>
                    </a:schemeClr>
                  </a:solidFill>
                  <a:latin typeface="Calibri" panose="020F0502020204030204" pitchFamily="34" charset="0"/>
                  <a:cs typeface="Calibri" panose="020F0502020204030204" pitchFamily="34" charset="0"/>
                </a:rPr>
                <a:t>10</a:t>
              </a:r>
            </a:p>
          </p:txBody>
        </p:sp>
      </p:grpSp>
      <p:sp>
        <p:nvSpPr>
          <p:cNvPr id="82" name="object 82"/>
          <p:cNvSpPr txBox="1"/>
          <p:nvPr/>
        </p:nvSpPr>
        <p:spPr>
          <a:xfrm>
            <a:off x="9949343" y="5514771"/>
            <a:ext cx="1130110" cy="166071"/>
          </a:xfrm>
          <a:prstGeom prst="rect">
            <a:avLst/>
          </a:prstGeom>
        </p:spPr>
        <p:txBody>
          <a:bodyPr vert="horz" wrap="square" lIns="0" tIns="12065" rIns="0" bIns="0" rtlCol="0">
            <a:spAutoFit/>
          </a:bodyPr>
          <a:lstStyle/>
          <a:p>
            <a:pPr marL="12700" algn="r">
              <a:lnSpc>
                <a:spcPct val="100000"/>
              </a:lnSpc>
              <a:spcBef>
                <a:spcPts val="95"/>
              </a:spcBef>
            </a:pPr>
            <a:r>
              <a:rPr sz="1000" spc="-5" dirty="0">
                <a:solidFill>
                  <a:srgbClr val="CC5C81"/>
                </a:solidFill>
                <a:latin typeface="Calibri" panose="020F0502020204030204" pitchFamily="34" charset="0"/>
                <a:cs typeface="Calibri" panose="020F0502020204030204" pitchFamily="34" charset="0"/>
              </a:rPr>
              <a:t>Grade 4</a:t>
            </a:r>
            <a:r>
              <a:rPr sz="1000" spc="-55" dirty="0">
                <a:solidFill>
                  <a:srgbClr val="CC5C81"/>
                </a:solidFill>
                <a:latin typeface="Calibri" panose="020F0502020204030204" pitchFamily="34" charset="0"/>
                <a:cs typeface="Calibri" panose="020F0502020204030204" pitchFamily="34" charset="0"/>
              </a:rPr>
              <a:t> </a:t>
            </a:r>
            <a:r>
              <a:rPr sz="1000" spc="-5" dirty="0">
                <a:solidFill>
                  <a:srgbClr val="CC5C81"/>
                </a:solidFill>
                <a:latin typeface="Calibri" panose="020F0502020204030204" pitchFamily="34" charset="0"/>
                <a:cs typeface="Calibri" panose="020F0502020204030204" pitchFamily="34" charset="0"/>
              </a:rPr>
              <a:t>neutropenia</a:t>
            </a:r>
            <a:endParaRPr sz="1000" dirty="0">
              <a:solidFill>
                <a:srgbClr val="CC5C81"/>
              </a:solidFill>
              <a:latin typeface="Calibri" panose="020F0502020204030204" pitchFamily="34" charset="0"/>
              <a:cs typeface="Calibri" panose="020F0502020204030204" pitchFamily="34" charset="0"/>
            </a:endParaRPr>
          </a:p>
        </p:txBody>
      </p:sp>
      <p:sp>
        <p:nvSpPr>
          <p:cNvPr id="87" name="object 87"/>
          <p:cNvSpPr txBox="1"/>
          <p:nvPr/>
        </p:nvSpPr>
        <p:spPr>
          <a:xfrm>
            <a:off x="5506178" y="3366742"/>
            <a:ext cx="165347" cy="1543767"/>
          </a:xfrm>
          <a:prstGeom prst="rect">
            <a:avLst/>
          </a:prstGeom>
        </p:spPr>
        <p:txBody>
          <a:bodyPr vert="vert270" wrap="square" lIns="0" tIns="4445" rIns="0" bIns="0" rtlCol="0">
            <a:spAutoFit/>
          </a:bodyPr>
          <a:lstStyle/>
          <a:p>
            <a:pPr marL="12700" algn="ctr">
              <a:lnSpc>
                <a:spcPct val="100000"/>
              </a:lnSpc>
              <a:spcBef>
                <a:spcPts val="35"/>
              </a:spcBef>
            </a:pPr>
            <a:r>
              <a:rPr sz="1000" b="1" spc="-5" dirty="0">
                <a:solidFill>
                  <a:schemeClr val="tx1">
                    <a:lumMod val="65000"/>
                    <a:lumOff val="35000"/>
                  </a:schemeClr>
                </a:solidFill>
                <a:latin typeface="Calibri" panose="020F0502020204030204" pitchFamily="34" charset="0"/>
                <a:cs typeface="Calibri" panose="020F0502020204030204" pitchFamily="34" charset="0"/>
              </a:rPr>
              <a:t>Median ANC </a:t>
            </a:r>
            <a:r>
              <a:rPr sz="1000" b="1" dirty="0">
                <a:solidFill>
                  <a:schemeClr val="tx1">
                    <a:lumMod val="65000"/>
                    <a:lumOff val="35000"/>
                  </a:schemeClr>
                </a:solidFill>
                <a:latin typeface="Calibri" panose="020F0502020204030204" pitchFamily="34" charset="0"/>
                <a:cs typeface="Calibri" panose="020F0502020204030204" pitchFamily="34" charset="0"/>
              </a:rPr>
              <a:t>(10</a:t>
            </a:r>
            <a:r>
              <a:rPr sz="975" b="1" baseline="25641" dirty="0">
                <a:solidFill>
                  <a:schemeClr val="tx1">
                    <a:lumMod val="65000"/>
                    <a:lumOff val="35000"/>
                  </a:schemeClr>
                </a:solidFill>
                <a:latin typeface="Calibri" panose="020F0502020204030204" pitchFamily="34" charset="0"/>
                <a:cs typeface="Calibri" panose="020F0502020204030204" pitchFamily="34" charset="0"/>
              </a:rPr>
              <a:t>9</a:t>
            </a:r>
            <a:r>
              <a:rPr sz="975" b="1" spc="142" baseline="25641" dirty="0">
                <a:solidFill>
                  <a:schemeClr val="tx1">
                    <a:lumMod val="65000"/>
                    <a:lumOff val="35000"/>
                  </a:schemeClr>
                </a:solidFill>
                <a:latin typeface="Calibri" panose="020F0502020204030204" pitchFamily="34" charset="0"/>
                <a:cs typeface="Calibri" panose="020F0502020204030204" pitchFamily="34" charset="0"/>
              </a:rPr>
              <a:t> </a:t>
            </a:r>
            <a:r>
              <a:rPr sz="1000" b="1" spc="-10" dirty="0">
                <a:solidFill>
                  <a:schemeClr val="tx1">
                    <a:lumMod val="65000"/>
                    <a:lumOff val="35000"/>
                  </a:schemeClr>
                </a:solidFill>
                <a:latin typeface="Calibri" panose="020F0502020204030204" pitchFamily="34" charset="0"/>
                <a:cs typeface="Calibri" panose="020F0502020204030204" pitchFamily="34" charset="0"/>
              </a:rPr>
              <a:t>cells/L)</a:t>
            </a:r>
            <a:endParaRPr sz="10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90" name="object 90"/>
          <p:cNvSpPr txBox="1"/>
          <p:nvPr/>
        </p:nvSpPr>
        <p:spPr>
          <a:xfrm>
            <a:off x="7226026" y="2497964"/>
            <a:ext cx="4223143" cy="338777"/>
          </a:xfrm>
          <a:prstGeom prst="rect">
            <a:avLst/>
          </a:prstGeom>
        </p:spPr>
        <p:txBody>
          <a:bodyPr vert="horz" wrap="square" lIns="0" tIns="12065" rIns="0" bIns="0" rtlCol="0">
            <a:spAutoFit/>
          </a:bodyPr>
          <a:lstStyle/>
          <a:p>
            <a:pPr marL="55244">
              <a:lnSpc>
                <a:spcPct val="100000"/>
              </a:lnSpc>
              <a:tabLst>
                <a:tab pos="3962400" algn="l"/>
              </a:tabLst>
            </a:pPr>
            <a:r>
              <a:rPr sz="1000" spc="-5" dirty="0">
                <a:solidFill>
                  <a:schemeClr val="tx1">
                    <a:lumMod val="65000"/>
                    <a:lumOff val="35000"/>
                  </a:schemeClr>
                </a:solidFill>
                <a:latin typeface="Calibri" panose="020F0502020204030204" pitchFamily="34" charset="0"/>
                <a:cs typeface="Calibri" panose="020F0502020204030204" pitchFamily="34" charset="0"/>
              </a:rPr>
              <a:t>Neulasta 6 mg</a:t>
            </a:r>
            <a:r>
              <a:rPr sz="1000" spc="10" dirty="0">
                <a:solidFill>
                  <a:schemeClr val="tx1">
                    <a:lumMod val="65000"/>
                    <a:lumOff val="35000"/>
                  </a:schemeClr>
                </a:solidFill>
                <a:latin typeface="Calibri" panose="020F0502020204030204" pitchFamily="34" charset="0"/>
                <a:cs typeface="Calibri" panose="020F0502020204030204" pitchFamily="34" charset="0"/>
              </a:rPr>
              <a:t> </a:t>
            </a:r>
            <a:r>
              <a:rPr sz="1000" spc="-5" dirty="0">
                <a:solidFill>
                  <a:schemeClr val="tx1">
                    <a:lumMod val="65000"/>
                    <a:lumOff val="35000"/>
                  </a:schemeClr>
                </a:solidFill>
                <a:latin typeface="Calibri" panose="020F0502020204030204" pitchFamily="34" charset="0"/>
                <a:cs typeface="Calibri" panose="020F0502020204030204" pitchFamily="34" charset="0"/>
              </a:rPr>
              <a:t>(n=</a:t>
            </a:r>
            <a:r>
              <a:rPr lang="en-US" sz="1000" spc="-5" dirty="0">
                <a:solidFill>
                  <a:schemeClr val="tx1">
                    <a:lumMod val="65000"/>
                    <a:lumOff val="35000"/>
                  </a:schemeClr>
                </a:solidFill>
                <a:latin typeface="Calibri" panose="020F0502020204030204" pitchFamily="34" charset="0"/>
                <a:cs typeface="Calibri" panose="020F0502020204030204" pitchFamily="34" charset="0"/>
              </a:rPr>
              <a:t>22)</a:t>
            </a:r>
            <a:endParaRPr sz="1000" dirty="0">
              <a:solidFill>
                <a:schemeClr val="tx1">
                  <a:lumMod val="65000"/>
                  <a:lumOff val="35000"/>
                </a:schemeClr>
              </a:solidFill>
              <a:latin typeface="Calibri" panose="020F0502020204030204" pitchFamily="34" charset="0"/>
              <a:cs typeface="Calibri" panose="020F0502020204030204" pitchFamily="34" charset="0"/>
            </a:endParaRPr>
          </a:p>
          <a:p>
            <a:pPr marL="63500">
              <a:lnSpc>
                <a:spcPct val="100000"/>
              </a:lnSpc>
              <a:spcBef>
                <a:spcPts val="530"/>
              </a:spcBef>
              <a:tabLst>
                <a:tab pos="3963670" algn="l"/>
              </a:tabLst>
            </a:pPr>
            <a:r>
              <a:rPr lang="en-US" sz="1000" spc="-5" dirty="0">
                <a:solidFill>
                  <a:schemeClr val="tx1">
                    <a:lumMod val="65000"/>
                    <a:lumOff val="35000"/>
                  </a:schemeClr>
                </a:solidFill>
                <a:latin typeface="Calibri" panose="020F0502020204030204" pitchFamily="34" charset="0"/>
                <a:cs typeface="Calibri" panose="020F0502020204030204" pitchFamily="34" charset="0"/>
              </a:rPr>
              <a:t>Plinabulin</a:t>
            </a:r>
            <a:r>
              <a:rPr sz="1000" spc="-5" dirty="0">
                <a:solidFill>
                  <a:schemeClr val="tx1">
                    <a:lumMod val="65000"/>
                    <a:lumOff val="35000"/>
                  </a:schemeClr>
                </a:solidFill>
                <a:latin typeface="Calibri" panose="020F0502020204030204" pitchFamily="34" charset="0"/>
                <a:cs typeface="Calibri" panose="020F0502020204030204" pitchFamily="34" charset="0"/>
              </a:rPr>
              <a:t> </a:t>
            </a:r>
            <a:r>
              <a:rPr sz="1000" dirty="0">
                <a:solidFill>
                  <a:schemeClr val="tx1">
                    <a:lumMod val="65000"/>
                    <a:lumOff val="35000"/>
                  </a:schemeClr>
                </a:solidFill>
                <a:latin typeface="Calibri" panose="020F0502020204030204" pitchFamily="34" charset="0"/>
                <a:cs typeface="Calibri" panose="020F0502020204030204" pitchFamily="34" charset="0"/>
              </a:rPr>
              <a:t>20 mg/m</a:t>
            </a:r>
            <a:r>
              <a:rPr sz="975" baseline="25641" dirty="0">
                <a:solidFill>
                  <a:schemeClr val="tx1">
                    <a:lumMod val="65000"/>
                    <a:lumOff val="35000"/>
                  </a:schemeClr>
                </a:solidFill>
                <a:latin typeface="Calibri" panose="020F0502020204030204" pitchFamily="34" charset="0"/>
                <a:cs typeface="Calibri" panose="020F0502020204030204" pitchFamily="34" charset="0"/>
              </a:rPr>
              <a:t>2 </a:t>
            </a:r>
            <a:r>
              <a:rPr sz="1000" spc="-5" dirty="0">
                <a:solidFill>
                  <a:schemeClr val="tx1">
                    <a:lumMod val="65000"/>
                    <a:lumOff val="35000"/>
                  </a:schemeClr>
                </a:solidFill>
                <a:latin typeface="Calibri" panose="020F0502020204030204" pitchFamily="34" charset="0"/>
                <a:cs typeface="Calibri" panose="020F0502020204030204" pitchFamily="34" charset="0"/>
              </a:rPr>
              <a:t>+ Neulasta 6 mg</a:t>
            </a:r>
            <a:r>
              <a:rPr sz="1000" spc="-70" dirty="0">
                <a:solidFill>
                  <a:schemeClr val="tx1">
                    <a:lumMod val="65000"/>
                    <a:lumOff val="35000"/>
                  </a:schemeClr>
                </a:solidFill>
                <a:latin typeface="Calibri" panose="020F0502020204030204" pitchFamily="34" charset="0"/>
                <a:cs typeface="Calibri" panose="020F0502020204030204" pitchFamily="34" charset="0"/>
              </a:rPr>
              <a:t> </a:t>
            </a:r>
            <a:r>
              <a:rPr sz="1000" spc="-5" dirty="0">
                <a:solidFill>
                  <a:schemeClr val="tx1">
                    <a:lumMod val="65000"/>
                    <a:lumOff val="35000"/>
                  </a:schemeClr>
                </a:solidFill>
                <a:latin typeface="Calibri" panose="020F0502020204030204" pitchFamily="34" charset="0"/>
                <a:cs typeface="Calibri" panose="020F0502020204030204" pitchFamily="34" charset="0"/>
              </a:rPr>
              <a:t>(n=16)</a:t>
            </a:r>
            <a:endParaRPr sz="1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9AC3D113-1A24-5E4B-BB4A-C4B92E2D521C}"/>
              </a:ext>
            </a:extLst>
          </p:cNvPr>
          <p:cNvSpPr/>
          <p:nvPr/>
        </p:nvSpPr>
        <p:spPr>
          <a:xfrm>
            <a:off x="7158400" y="6136474"/>
            <a:ext cx="3087705" cy="261610"/>
          </a:xfrm>
          <a:prstGeom prst="rect">
            <a:avLst/>
          </a:prstGeom>
        </p:spPr>
        <p:txBody>
          <a:bodyPr wrap="none">
            <a:spAutoFit/>
          </a:bodyPr>
          <a:lstStyle/>
          <a:p>
            <a:r>
              <a:rPr lang="en-US" sz="1100" b="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Median ANC in cycle 1 after TAC for breast cancer</a:t>
            </a:r>
            <a:endParaRPr lang="en-US" sz="11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3" name="Group 32">
            <a:extLst>
              <a:ext uri="{FF2B5EF4-FFF2-40B4-BE49-F238E27FC236}">
                <a16:creationId xmlns:a16="http://schemas.microsoft.com/office/drawing/2014/main" id="{FB0AA8D3-8C87-DB4D-ADF2-2282E28C4F95}"/>
              </a:ext>
            </a:extLst>
          </p:cNvPr>
          <p:cNvGrpSpPr/>
          <p:nvPr/>
        </p:nvGrpSpPr>
        <p:grpSpPr>
          <a:xfrm>
            <a:off x="6648639" y="3111483"/>
            <a:ext cx="4061386" cy="2048002"/>
            <a:chOff x="6569465" y="2923403"/>
            <a:chExt cx="3779927" cy="1906073"/>
          </a:xfrm>
        </p:grpSpPr>
        <p:sp>
          <p:nvSpPr>
            <p:cNvPr id="5" name="Oval 4">
              <a:extLst>
                <a:ext uri="{FF2B5EF4-FFF2-40B4-BE49-F238E27FC236}">
                  <a16:creationId xmlns:a16="http://schemas.microsoft.com/office/drawing/2014/main" id="{DC064259-4375-4447-9751-53359E174F5F}"/>
                </a:ext>
              </a:extLst>
            </p:cNvPr>
            <p:cNvSpPr/>
            <p:nvPr/>
          </p:nvSpPr>
          <p:spPr>
            <a:xfrm>
              <a:off x="6569465" y="2923403"/>
              <a:ext cx="108638" cy="108638"/>
            </a:xfrm>
            <a:prstGeom prst="ellipse">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61960A84-B516-1842-9467-53021620BF65}"/>
                </a:ext>
              </a:extLst>
            </p:cNvPr>
            <p:cNvSpPr/>
            <p:nvPr/>
          </p:nvSpPr>
          <p:spPr>
            <a:xfrm>
              <a:off x="7487850" y="4720838"/>
              <a:ext cx="108638" cy="108638"/>
            </a:xfrm>
            <a:prstGeom prst="ellipse">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2784BDF-224F-DA40-ADFD-986EC0078862}"/>
                </a:ext>
              </a:extLst>
            </p:cNvPr>
            <p:cNvSpPr/>
            <p:nvPr/>
          </p:nvSpPr>
          <p:spPr>
            <a:xfrm>
              <a:off x="8402908" y="4577130"/>
              <a:ext cx="108638" cy="108638"/>
            </a:xfrm>
            <a:prstGeom prst="ellipse">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3993C16-37FC-6645-ADF9-64E139041780}"/>
                </a:ext>
              </a:extLst>
            </p:cNvPr>
            <p:cNvSpPr/>
            <p:nvPr/>
          </p:nvSpPr>
          <p:spPr>
            <a:xfrm>
              <a:off x="9323478" y="3984523"/>
              <a:ext cx="108638" cy="108638"/>
            </a:xfrm>
            <a:prstGeom prst="ellipse">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B3B97C43-08B3-6549-B4D9-D3088C39A0D4}"/>
                </a:ext>
              </a:extLst>
            </p:cNvPr>
            <p:cNvSpPr/>
            <p:nvPr/>
          </p:nvSpPr>
          <p:spPr>
            <a:xfrm>
              <a:off x="10240754" y="3164083"/>
              <a:ext cx="108638" cy="108638"/>
            </a:xfrm>
            <a:prstGeom prst="ellipse">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Oval 118">
            <a:extLst>
              <a:ext uri="{FF2B5EF4-FFF2-40B4-BE49-F238E27FC236}">
                <a16:creationId xmlns:a16="http://schemas.microsoft.com/office/drawing/2014/main" id="{772404EA-0769-FB41-BE8C-0A0D82F73AD0}"/>
              </a:ext>
            </a:extLst>
          </p:cNvPr>
          <p:cNvSpPr/>
          <p:nvPr/>
        </p:nvSpPr>
        <p:spPr>
          <a:xfrm>
            <a:off x="7017080" y="2535140"/>
            <a:ext cx="116727" cy="116727"/>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Connector 121">
            <a:extLst>
              <a:ext uri="{FF2B5EF4-FFF2-40B4-BE49-F238E27FC236}">
                <a16:creationId xmlns:a16="http://schemas.microsoft.com/office/drawing/2014/main" id="{0F2291A6-C816-8B43-BB24-785BCF97EFC6}"/>
              </a:ext>
            </a:extLst>
          </p:cNvPr>
          <p:cNvCxnSpPr>
            <a:cxnSpLocks/>
          </p:cNvCxnSpPr>
          <p:nvPr/>
        </p:nvCxnSpPr>
        <p:spPr>
          <a:xfrm>
            <a:off x="6917722" y="2825480"/>
            <a:ext cx="30830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1A68D6C8-B441-A740-848C-4DACAC2B4F45}"/>
              </a:ext>
            </a:extLst>
          </p:cNvPr>
          <p:cNvSpPr/>
          <p:nvPr/>
        </p:nvSpPr>
        <p:spPr>
          <a:xfrm>
            <a:off x="7017080" y="2767116"/>
            <a:ext cx="116727" cy="116727"/>
          </a:xfrm>
          <a:prstGeom prst="ellipse">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0CDDD79-C51E-4E47-A8C1-071ED9C9CB01}"/>
              </a:ext>
            </a:extLst>
          </p:cNvPr>
          <p:cNvGrpSpPr/>
          <p:nvPr/>
        </p:nvGrpSpPr>
        <p:grpSpPr>
          <a:xfrm>
            <a:off x="6648639" y="2807201"/>
            <a:ext cx="4061386" cy="2727540"/>
            <a:chOff x="6648639" y="2807201"/>
            <a:chExt cx="4061386" cy="2727540"/>
          </a:xfrm>
        </p:grpSpPr>
        <p:sp>
          <p:nvSpPr>
            <p:cNvPr id="60" name="Oval 59">
              <a:extLst>
                <a:ext uri="{FF2B5EF4-FFF2-40B4-BE49-F238E27FC236}">
                  <a16:creationId xmlns:a16="http://schemas.microsoft.com/office/drawing/2014/main" id="{88FEDBD7-0BD5-B04F-97E7-10B7ADEC670F}"/>
                </a:ext>
              </a:extLst>
            </p:cNvPr>
            <p:cNvSpPr/>
            <p:nvPr/>
          </p:nvSpPr>
          <p:spPr>
            <a:xfrm>
              <a:off x="6648639" y="4394175"/>
              <a:ext cx="116727" cy="116727"/>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FB802AE0-493F-1F48-94A2-16D93DB981D0}"/>
                </a:ext>
              </a:extLst>
            </p:cNvPr>
            <p:cNvSpPr/>
            <p:nvPr/>
          </p:nvSpPr>
          <p:spPr>
            <a:xfrm>
              <a:off x="7635408" y="5418014"/>
              <a:ext cx="116727" cy="116727"/>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0EDC11B5-0452-4E45-9813-27FAB47AF410}"/>
                </a:ext>
              </a:extLst>
            </p:cNvPr>
            <p:cNvSpPr/>
            <p:nvPr/>
          </p:nvSpPr>
          <p:spPr>
            <a:xfrm>
              <a:off x="8618603" y="5107182"/>
              <a:ext cx="116727" cy="116727"/>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5CEA3E28-DA0F-2E49-8283-4C1E977FFA2A}"/>
                </a:ext>
              </a:extLst>
            </p:cNvPr>
            <p:cNvSpPr/>
            <p:nvPr/>
          </p:nvSpPr>
          <p:spPr>
            <a:xfrm>
              <a:off x="9607720" y="3944588"/>
              <a:ext cx="116727" cy="116727"/>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367F0B36-A00E-D944-AF5D-081BA3439A46}"/>
                </a:ext>
              </a:extLst>
            </p:cNvPr>
            <p:cNvSpPr/>
            <p:nvPr/>
          </p:nvSpPr>
          <p:spPr>
            <a:xfrm>
              <a:off x="10593298" y="2807201"/>
              <a:ext cx="116727" cy="116727"/>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FD39A-E55D-4578-AC13-5F1357ECB8E9}"/>
              </a:ext>
            </a:extLst>
          </p:cNvPr>
          <p:cNvSpPr>
            <a:spLocks noGrp="1"/>
          </p:cNvSpPr>
          <p:nvPr>
            <p:ph type="title"/>
          </p:nvPr>
        </p:nvSpPr>
        <p:spPr/>
        <p:txBody>
          <a:bodyPr>
            <a:normAutofit fontScale="90000"/>
          </a:bodyPr>
          <a:lstStyle/>
          <a:p>
            <a:r>
              <a:rPr lang="en-US" dirty="0"/>
              <a:t>PROTECTIVE-2 (Phase 3, Double-blind, Global Study)</a:t>
            </a:r>
            <a:br>
              <a:rPr lang="en-US" dirty="0"/>
            </a:br>
            <a:r>
              <a:rPr lang="en-US" dirty="0"/>
              <a:t>- Met Primary and All Key Secondary Endpoints with Statistical Significance</a:t>
            </a:r>
          </a:p>
        </p:txBody>
      </p:sp>
      <p:sp>
        <p:nvSpPr>
          <p:cNvPr id="7" name="Text Placeholder 6">
            <a:extLst>
              <a:ext uri="{FF2B5EF4-FFF2-40B4-BE49-F238E27FC236}">
                <a16:creationId xmlns:a16="http://schemas.microsoft.com/office/drawing/2014/main" id="{D28A5325-7346-A64E-BAC1-0515E65C76D5}"/>
              </a:ext>
            </a:extLst>
          </p:cNvPr>
          <p:cNvSpPr>
            <a:spLocks noGrp="1"/>
          </p:cNvSpPr>
          <p:nvPr>
            <p:ph type="body" sz="quarter" idx="12"/>
          </p:nvPr>
        </p:nvSpPr>
        <p:spPr/>
        <p:txBody>
          <a:bodyPr/>
          <a:lstStyle/>
          <a:p>
            <a:r>
              <a:rPr lang="en-US" dirty="0"/>
              <a:t>1 </a:t>
            </a:r>
            <a:r>
              <a:rPr lang="en-US" dirty="0" err="1"/>
              <a:t>Lalami</a:t>
            </a:r>
            <a:r>
              <a:rPr lang="en-US" dirty="0"/>
              <a:t> Y, </a:t>
            </a:r>
            <a:r>
              <a:rPr lang="en-US" dirty="0" err="1"/>
              <a:t>Klastersky</a:t>
            </a:r>
            <a:r>
              <a:rPr lang="en-US" dirty="0"/>
              <a:t> J.. Crit. Rev Oncol </a:t>
            </a:r>
            <a:r>
              <a:rPr lang="en-US" dirty="0" err="1"/>
              <a:t>Hematol</a:t>
            </a:r>
            <a:r>
              <a:rPr lang="en-US" dirty="0"/>
              <a:t>. 120:163-179 (2017); 2.  </a:t>
            </a:r>
            <a:r>
              <a:rPr lang="en-US" dirty="0" err="1"/>
              <a:t>Bodey</a:t>
            </a:r>
            <a:r>
              <a:rPr lang="en-US" dirty="0"/>
              <a:t> et al. Ann  Intern Med 64(2): 328 (1966); 3 </a:t>
            </a:r>
            <a:r>
              <a:rPr lang="en-US" dirty="0" err="1"/>
              <a:t>Bodey</a:t>
            </a:r>
            <a:r>
              <a:rPr lang="en-US" dirty="0"/>
              <a:t> et al. Cancer 41(4): 1610 (1978).</a:t>
            </a:r>
          </a:p>
        </p:txBody>
      </p:sp>
      <p:graphicFrame>
        <p:nvGraphicFramePr>
          <p:cNvPr id="3" name="Table 3">
            <a:extLst>
              <a:ext uri="{FF2B5EF4-FFF2-40B4-BE49-F238E27FC236}">
                <a16:creationId xmlns:a16="http://schemas.microsoft.com/office/drawing/2014/main" id="{3CCD4165-D097-4CEA-B6A0-23986140B62B}"/>
              </a:ext>
            </a:extLst>
          </p:cNvPr>
          <p:cNvGraphicFramePr>
            <a:graphicFrameLocks noGrp="1"/>
          </p:cNvGraphicFramePr>
          <p:nvPr>
            <p:extLst>
              <p:ext uri="{D42A27DB-BD31-4B8C-83A1-F6EECF244321}">
                <p14:modId xmlns:p14="http://schemas.microsoft.com/office/powerpoint/2010/main" val="3895027928"/>
              </p:ext>
            </p:extLst>
          </p:nvPr>
        </p:nvGraphicFramePr>
        <p:xfrm>
          <a:off x="688984" y="1366875"/>
          <a:ext cx="10976025" cy="4907280"/>
        </p:xfrm>
        <a:graphic>
          <a:graphicData uri="http://schemas.openxmlformats.org/drawingml/2006/table">
            <a:tbl>
              <a:tblPr firstRow="1" bandRow="1">
                <a:tableStyleId>{5C22544A-7EE6-4342-B048-85BDC9FD1C3A}</a:tableStyleId>
              </a:tblPr>
              <a:tblGrid>
                <a:gridCol w="3848833">
                  <a:extLst>
                    <a:ext uri="{9D8B030D-6E8A-4147-A177-3AD203B41FA5}">
                      <a16:colId xmlns:a16="http://schemas.microsoft.com/office/drawing/2014/main" val="680206068"/>
                    </a:ext>
                  </a:extLst>
                </a:gridCol>
                <a:gridCol w="7127192">
                  <a:extLst>
                    <a:ext uri="{9D8B030D-6E8A-4147-A177-3AD203B41FA5}">
                      <a16:colId xmlns:a16="http://schemas.microsoft.com/office/drawing/2014/main" val="1127090882"/>
                    </a:ext>
                  </a:extLst>
                </a:gridCol>
              </a:tblGrid>
              <a:tr h="122860">
                <a:tc>
                  <a:txBody>
                    <a:bodyPr/>
                    <a:lstStyle/>
                    <a:p>
                      <a:r>
                        <a:rPr lang="en-US" sz="1600" dirty="0">
                          <a:solidFill>
                            <a:schemeClr val="tx2"/>
                          </a:solidFill>
                        </a:rPr>
                        <a:t>Endpoint</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solidFill>
                            <a:schemeClr val="tx2"/>
                          </a:solidFill>
                        </a:rPr>
                        <a:t>Benefit / Importance</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5505524"/>
                  </a:ext>
                </a:extLst>
              </a:tr>
              <a:tr h="12286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Efficacy</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2"/>
                    </a:solidFill>
                  </a:tcPr>
                </a:tc>
                <a:tc>
                  <a:txBody>
                    <a:bodyPr/>
                    <a:lstStyle/>
                    <a:p>
                      <a:endParaRPr lang="en-US" sz="1600" b="1" dirty="0">
                        <a:solidFill>
                          <a:schemeClr val="bg1"/>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10621115"/>
                  </a:ext>
                </a:extLst>
              </a:tr>
              <a:tr h="173268">
                <a:tc>
                  <a:txBody>
                    <a:bodyPr/>
                    <a:lstStyle/>
                    <a:p>
                      <a:r>
                        <a:rPr lang="en-US" sz="1600" b="1" i="1" kern="1200" dirty="0">
                          <a:solidFill>
                            <a:schemeClr val="tx1"/>
                          </a:solidFill>
                          <a:latin typeface="+mn-lt"/>
                          <a:ea typeface="+mn-ea"/>
                          <a:cs typeface="Calibri"/>
                        </a:rPr>
                        <a:t>Primary: </a:t>
                      </a:r>
                      <a:r>
                        <a:rPr lang="en-US" sz="1600" i="1" kern="1200" dirty="0">
                          <a:solidFill>
                            <a:schemeClr val="tx1"/>
                          </a:solidFill>
                          <a:latin typeface="+mn-lt"/>
                          <a:ea typeface="+mn-ea"/>
                          <a:cs typeface="Calibri"/>
                        </a:rPr>
                        <a:t>Grade 4 neutropenia Prevention in Cycle 1: </a:t>
                      </a:r>
                      <a:r>
                        <a:rPr lang="en-US" sz="1600" b="1" kern="1200" dirty="0">
                          <a:solidFill>
                            <a:schemeClr val="tx1"/>
                          </a:solidFill>
                          <a:latin typeface="+mn-lt"/>
                          <a:ea typeface="+mn-ea"/>
                          <a:cs typeface="+mn-cs"/>
                        </a:rPr>
                        <a:t>31.5% vs. 13.6%, p=0.0015</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indent="0">
                        <a:spcBef>
                          <a:spcPts val="600"/>
                        </a:spcBef>
                        <a:spcAft>
                          <a:spcPts val="0"/>
                        </a:spcAft>
                        <a:buClr>
                          <a:schemeClr val="accent5">
                            <a:lumMod val="75000"/>
                          </a:schemeClr>
                        </a:buClr>
                        <a:buSzPct val="150000"/>
                        <a:buFont typeface="Arial" panose="020B0604020202020204" pitchFamily="34" charset="0"/>
                        <a:buNone/>
                      </a:pPr>
                      <a:r>
                        <a:rPr lang="en-US" sz="1600" b="0" dirty="0"/>
                        <a:t>Enables optimal regimen – Grade 4 neutropenia is the #1 reason for chemo 4Ds, which compromises chemo anti-cancer efficacy in patients’ survival</a:t>
                      </a:r>
                      <a:r>
                        <a:rPr lang="en-US" sz="1600" b="0" baseline="30000" dirty="0"/>
                        <a:t>1</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00834480"/>
                  </a:ext>
                </a:extLst>
              </a:tr>
              <a:tr h="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i="1" kern="1200" dirty="0">
                          <a:solidFill>
                            <a:schemeClr val="tx1"/>
                          </a:solidFill>
                          <a:latin typeface="+mn-lt"/>
                          <a:ea typeface="+mn-ea"/>
                          <a:cs typeface="Calibri"/>
                        </a:rPr>
                        <a:t>Key Secondary:</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i="1" kern="1200" dirty="0">
                          <a:solidFill>
                            <a:schemeClr val="tx1"/>
                          </a:solidFill>
                          <a:latin typeface="+mn-lt"/>
                          <a:ea typeface="+mn-ea"/>
                          <a:cs typeface="Calibri"/>
                        </a:rPr>
                        <a:t>Lowered the Mean DSN in Cycle 1, Day 1-8</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indent="0" algn="l" defTabSz="360000" rtl="0" eaLnBrk="1" fontAlgn="ctr" latinLnBrk="0" hangingPunct="1">
                        <a:spcBef>
                          <a:spcPts val="600"/>
                        </a:spcBef>
                        <a:spcAft>
                          <a:spcPts val="0"/>
                        </a:spcAft>
                        <a:buClr>
                          <a:schemeClr val="accent5">
                            <a:lumMod val="75000"/>
                          </a:schemeClr>
                        </a:buClr>
                        <a:buSzPct val="150000"/>
                        <a:buFont typeface="Arial" panose="020B0604020202020204" pitchFamily="34" charset="0"/>
                        <a:buNone/>
                      </a:pPr>
                      <a:r>
                        <a:rPr lang="en-US" sz="1600" dirty="0"/>
                        <a:t>Fast onset to address NVG unmet need in Week 1</a:t>
                      </a:r>
                      <a:endParaRPr lang="en-US" sz="1600" b="0" kern="1200" baseline="0" dirty="0">
                        <a:solidFill>
                          <a:schemeClr val="dk1"/>
                        </a:solidFill>
                        <a:latin typeface="+mn-lt"/>
                        <a:ea typeface="+mn-ea"/>
                        <a:cs typeface="+mn-cs"/>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72721759"/>
                  </a:ext>
                </a:extLst>
              </a:tr>
              <a:tr h="0">
                <a:tc>
                  <a:txBody>
                    <a:bodyPr/>
                    <a:lstStyle/>
                    <a:p>
                      <a:r>
                        <a:rPr lang="en-US" sz="1600" i="1" kern="1200" dirty="0">
                          <a:solidFill>
                            <a:schemeClr val="tx1"/>
                          </a:solidFill>
                          <a:latin typeface="+mn-lt"/>
                          <a:ea typeface="+mn-ea"/>
                          <a:cs typeface="Calibri"/>
                        </a:rPr>
                        <a:t>Decreased the Mean DSN in Cycle 1</a:t>
                      </a:r>
                      <a:endParaRPr lang="en-US" sz="1600" dirty="0"/>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Maximized CIN prevention in the combo vs. G-CSF alone in cycle 1</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28737753"/>
                  </a:ext>
                </a:extLst>
              </a:tr>
              <a:tr h="11834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i="1" kern="1200" dirty="0">
                          <a:solidFill>
                            <a:schemeClr val="tx1"/>
                          </a:solidFill>
                          <a:latin typeface="+mn-lt"/>
                          <a:ea typeface="+mn-ea"/>
                          <a:cs typeface="Calibri"/>
                        </a:rPr>
                        <a:t>Improved</a:t>
                      </a:r>
                      <a:r>
                        <a:rPr lang="en-US" sz="1600" i="1" kern="1200" dirty="0">
                          <a:solidFill>
                            <a:schemeClr val="tx1"/>
                          </a:solidFill>
                          <a:latin typeface="+mn-lt"/>
                          <a:ea typeface="+mn-ea"/>
                          <a:cs typeface="Calibri"/>
                        </a:rPr>
                        <a:t> the Mean ANC Nadir</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Critical to avoid grade 4 danger zone (FN, Hospitalization risk)</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00608995"/>
                  </a:ext>
                </a:extLst>
              </a:tr>
              <a:tr h="28073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i="1" kern="1200" dirty="0">
                          <a:solidFill>
                            <a:schemeClr val="tx1"/>
                          </a:solidFill>
                          <a:latin typeface="+mn-lt"/>
                          <a:ea typeface="+mn-ea"/>
                          <a:cs typeface="Calibri"/>
                        </a:rPr>
                        <a:t>Exploratory:</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i="1" kern="1200" dirty="0">
                          <a:solidFill>
                            <a:schemeClr val="tx1"/>
                          </a:solidFill>
                          <a:latin typeface="+mn-lt"/>
                          <a:ea typeface="+mn-ea"/>
                          <a:cs typeface="Calibri"/>
                        </a:rPr>
                        <a:t>Protected patients from Profound Neutropenia in Cycle 1</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indent="0" algn="l" defTabSz="360000" rtl="0" eaLnBrk="1" fontAlgn="ctr" latinLnBrk="0" hangingPunct="1">
                        <a:spcBef>
                          <a:spcPts val="600"/>
                        </a:spcBef>
                        <a:spcAft>
                          <a:spcPts val="0"/>
                        </a:spcAft>
                        <a:buClr>
                          <a:schemeClr val="accent5">
                            <a:lumMod val="75000"/>
                          </a:schemeClr>
                        </a:buClr>
                        <a:buSzPct val="150000"/>
                        <a:buFont typeface="Arial" panose="020B0604020202020204" pitchFamily="34" charset="0"/>
                        <a:buNone/>
                      </a:pPr>
                      <a:r>
                        <a:rPr lang="en-US" altLang="zh-CN" sz="1600" dirty="0">
                          <a:solidFill>
                            <a:schemeClr val="tx1"/>
                          </a:solidFill>
                        </a:rPr>
                        <a:t>Avoids Profound Neutropenia which is linked to:</a:t>
                      </a:r>
                    </a:p>
                    <a:p>
                      <a:pPr marL="177800" lvl="0" indent="-177800" algn="l" defTabSz="360000" rtl="0" eaLnBrk="1" fontAlgn="ctr" latinLnBrk="0" hangingPunct="1">
                        <a:spcBef>
                          <a:spcPts val="0"/>
                        </a:spcBef>
                        <a:spcAft>
                          <a:spcPts val="0"/>
                        </a:spcAft>
                        <a:buClr>
                          <a:schemeClr val="accent5">
                            <a:lumMod val="75000"/>
                          </a:schemeClr>
                        </a:buClr>
                        <a:buSzPct val="100000"/>
                        <a:buFont typeface="Arial" panose="020B0604020202020204" pitchFamily="34" charset="0"/>
                        <a:buChar char="•"/>
                        <a:tabLst/>
                      </a:pPr>
                      <a:r>
                        <a:rPr lang="en-US" altLang="zh-CN" sz="1600" dirty="0">
                          <a:solidFill>
                            <a:schemeClr val="tx1"/>
                          </a:solidFill>
                        </a:rPr>
                        <a:t>80% of deaths in first week of </a:t>
                      </a:r>
                      <a:r>
                        <a:rPr lang="en-US" altLang="zh-CN" sz="1600" baseline="0" dirty="0">
                          <a:solidFill>
                            <a:schemeClr val="tx1"/>
                          </a:solidFill>
                        </a:rPr>
                        <a:t>infection</a:t>
                      </a:r>
                      <a:r>
                        <a:rPr lang="en-US" altLang="zh-CN" sz="1600" baseline="30000" dirty="0">
                          <a:solidFill>
                            <a:schemeClr val="tx1"/>
                          </a:solidFill>
                        </a:rPr>
                        <a:t>2</a:t>
                      </a:r>
                      <a:r>
                        <a:rPr lang="en-US" altLang="zh-CN" sz="1600" baseline="0" dirty="0">
                          <a:solidFill>
                            <a:schemeClr val="tx1"/>
                          </a:solidFill>
                        </a:rPr>
                        <a:t>, 48</a:t>
                      </a:r>
                      <a:r>
                        <a:rPr lang="en-US" altLang="zh-CN" sz="1600" dirty="0">
                          <a:solidFill>
                            <a:schemeClr val="tx1"/>
                          </a:solidFill>
                        </a:rPr>
                        <a:t>% of FN</a:t>
                      </a:r>
                      <a:r>
                        <a:rPr lang="en-US" altLang="zh-CN" sz="1600" kern="1200" baseline="30000" dirty="0">
                          <a:solidFill>
                            <a:schemeClr val="tx1"/>
                          </a:solidFill>
                          <a:latin typeface="+mn-lt"/>
                          <a:ea typeface="+mn-ea"/>
                          <a:cs typeface="+mn-cs"/>
                        </a:rPr>
                        <a:t>3 </a:t>
                      </a:r>
                      <a:r>
                        <a:rPr lang="en-US" altLang="zh-CN" sz="1600" kern="1200" baseline="0" dirty="0">
                          <a:solidFill>
                            <a:schemeClr val="tx1"/>
                          </a:solidFill>
                          <a:latin typeface="+mn-lt"/>
                          <a:ea typeface="+mn-ea"/>
                          <a:cs typeface="+mn-cs"/>
                        </a:rPr>
                        <a:t>, and </a:t>
                      </a:r>
                      <a:r>
                        <a:rPr lang="en-US" altLang="zh-CN" sz="1600" dirty="0">
                          <a:solidFill>
                            <a:schemeClr val="tx1"/>
                          </a:solidFill>
                        </a:rPr>
                        <a:t>50% of infection</a:t>
                      </a:r>
                      <a:r>
                        <a:rPr lang="en-US" altLang="zh-CN" sz="1600" kern="1200" baseline="30000" dirty="0">
                          <a:solidFill>
                            <a:schemeClr val="tx1"/>
                          </a:solidFill>
                          <a:latin typeface="+mn-lt"/>
                          <a:ea typeface="+mn-ea"/>
                          <a:cs typeface="+mn-cs"/>
                        </a:rPr>
                        <a:t>3</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73780096"/>
                  </a:ext>
                </a:extLst>
              </a:tr>
              <a:tr h="0">
                <a:tc>
                  <a:txBody>
                    <a:bodyPr/>
                    <a:lstStyle/>
                    <a:p>
                      <a:r>
                        <a:rPr lang="en-US" sz="1600" b="1" dirty="0">
                          <a:solidFill>
                            <a:schemeClr val="bg1"/>
                          </a:solidFill>
                        </a:rPr>
                        <a:t>Safety</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2"/>
                    </a:solidFill>
                  </a:tcPr>
                </a:tc>
                <a:tc>
                  <a:txBody>
                    <a:bodyPr/>
                    <a:lstStyle/>
                    <a:p>
                      <a:endParaRPr lang="en-US" sz="1600" b="1" dirty="0">
                        <a:solidFill>
                          <a:schemeClr val="bg1"/>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464680971"/>
                  </a:ext>
                </a:extLst>
              </a:tr>
              <a:tr h="173268">
                <a:tc>
                  <a:txBody>
                    <a:bodyPr/>
                    <a:lstStyle/>
                    <a:p>
                      <a:r>
                        <a:rPr lang="en-US" sz="1600" dirty="0"/>
                        <a:t>Well tolerated</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&gt;20% less grade 4 AEs in the combination (58.6%), vs. </a:t>
                      </a:r>
                      <a:r>
                        <a:rPr lang="en-US" sz="1600" kern="1200" dirty="0" err="1">
                          <a:solidFill>
                            <a:schemeClr val="tx1"/>
                          </a:solidFill>
                          <a:latin typeface="+mn-lt"/>
                          <a:ea typeface="+mn-ea"/>
                          <a:cs typeface="+mn-cs"/>
                        </a:rPr>
                        <a:t>pegfilgrastim</a:t>
                      </a:r>
                      <a:r>
                        <a:rPr lang="en-US" sz="1600" kern="1200" dirty="0">
                          <a:solidFill>
                            <a:schemeClr val="tx1"/>
                          </a:solidFill>
                          <a:latin typeface="+mn-lt"/>
                          <a:ea typeface="+mn-ea"/>
                          <a:cs typeface="+mn-cs"/>
                        </a:rPr>
                        <a:t> alone (80.0%)</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62306231"/>
                  </a:ext>
                </a:extLst>
              </a:tr>
              <a:tr h="0">
                <a:tc>
                  <a:txBody>
                    <a:bodyPr/>
                    <a:lstStyle/>
                    <a:p>
                      <a:r>
                        <a:rPr lang="en-US" sz="1600" b="1" dirty="0">
                          <a:solidFill>
                            <a:schemeClr val="bg1"/>
                          </a:solidFill>
                        </a:rPr>
                        <a:t>Dosing</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2"/>
                    </a:solidFill>
                  </a:tcPr>
                </a:tc>
                <a:tc>
                  <a:txBody>
                    <a:bodyPr/>
                    <a:lstStyle/>
                    <a:p>
                      <a:endParaRPr lang="en-US" sz="1600" b="1" dirty="0">
                        <a:solidFill>
                          <a:schemeClr val="bg1"/>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3344820140"/>
                  </a:ext>
                </a:extLst>
              </a:tr>
              <a:tr h="0">
                <a:tc>
                  <a:txBody>
                    <a:bodyPr/>
                    <a:lstStyle/>
                    <a:p>
                      <a:r>
                        <a:rPr lang="en-US" sz="1600" b="0" dirty="0">
                          <a:solidFill>
                            <a:schemeClr val="tx1"/>
                          </a:solidFill>
                        </a:rPr>
                        <a:t>First day dosing, 30 mins after chemo </a:t>
                      </a:r>
                    </a:p>
                    <a:p>
                      <a:r>
                        <a:rPr lang="en-US" sz="1600" b="0" dirty="0">
                          <a:solidFill>
                            <a:schemeClr val="tx1"/>
                          </a:solidFill>
                        </a:rPr>
                        <a:t>(1 dose per cycle) </a:t>
                      </a:r>
                      <a:endParaRPr lang="en-US" sz="1600" b="0" dirty="0">
                        <a:solidFill>
                          <a:srgbClr val="FF0000"/>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Easy to use and fits the flow of current practice</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33201793"/>
                  </a:ext>
                </a:extLst>
              </a:tr>
            </a:tbl>
          </a:graphicData>
        </a:graphic>
      </p:graphicFrame>
    </p:spTree>
    <p:extLst>
      <p:ext uri="{BB962C8B-B14F-4D97-AF65-F5344CB8AC3E}">
        <p14:creationId xmlns:p14="http://schemas.microsoft.com/office/powerpoint/2010/main" val="3858970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DEB4E31A-C46B-435A-9A2B-9A7D5ABDC524}"/>
              </a:ext>
            </a:extLst>
          </p:cNvPr>
          <p:cNvGraphicFramePr/>
          <p:nvPr>
            <p:extLst>
              <p:ext uri="{D42A27DB-BD31-4B8C-83A1-F6EECF244321}">
                <p14:modId xmlns:p14="http://schemas.microsoft.com/office/powerpoint/2010/main" val="3585398015"/>
              </p:ext>
            </p:extLst>
          </p:nvPr>
        </p:nvGraphicFramePr>
        <p:xfrm>
          <a:off x="6423321" y="1709176"/>
          <a:ext cx="4980542" cy="3345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61C9D87B-67C1-47CE-A64E-944E84BC92A3}"/>
              </a:ext>
            </a:extLst>
          </p:cNvPr>
          <p:cNvGraphicFramePr/>
          <p:nvPr>
            <p:extLst>
              <p:ext uri="{D42A27DB-BD31-4B8C-83A1-F6EECF244321}">
                <p14:modId xmlns:p14="http://schemas.microsoft.com/office/powerpoint/2010/main" val="1353637129"/>
              </p:ext>
            </p:extLst>
          </p:nvPr>
        </p:nvGraphicFramePr>
        <p:xfrm>
          <a:off x="984971" y="1828259"/>
          <a:ext cx="4980542" cy="3226692"/>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1">
            <a:extLst>
              <a:ext uri="{FF2B5EF4-FFF2-40B4-BE49-F238E27FC236}">
                <a16:creationId xmlns:a16="http://schemas.microsoft.com/office/drawing/2014/main" id="{FF9F9CCD-B532-4741-A8BA-42119DEE14E5}"/>
              </a:ext>
            </a:extLst>
          </p:cNvPr>
          <p:cNvSpPr txBox="1">
            <a:spLocks/>
          </p:cNvSpPr>
          <p:nvPr/>
        </p:nvSpPr>
        <p:spPr>
          <a:xfrm>
            <a:off x="419100" y="-2088049"/>
            <a:ext cx="12192000" cy="1195923"/>
          </a:xfrm>
          <a:prstGeom prst="rect">
            <a:avLst/>
          </a:prstGeom>
        </p:spPr>
        <p:txBody>
          <a:bodyPr vert="horz" lIns="91440" tIns="45720" rIns="91440" bIns="45720" rtlCol="0" anchor="ctr">
            <a:normAutofit/>
          </a:bodyPr>
          <a:lstStyle>
            <a:lvl1pPr algn="l" defTabSz="1219170" rtl="0" eaLnBrk="1" latinLnBrk="0" hangingPunct="1">
              <a:lnSpc>
                <a:spcPct val="90000"/>
              </a:lnSpc>
              <a:spcBef>
                <a:spcPct val="0"/>
              </a:spcBef>
              <a:buNone/>
              <a:defRPr sz="2800" kern="1200">
                <a:solidFill>
                  <a:schemeClr val="bg1"/>
                </a:solidFill>
                <a:latin typeface="+mn-lt"/>
                <a:ea typeface="+mj-ea"/>
                <a:cs typeface="+mj-cs"/>
              </a:defRPr>
            </a:lvl1pPr>
          </a:lstStyle>
          <a:p>
            <a:endParaRPr lang="en-US" dirty="0"/>
          </a:p>
        </p:txBody>
      </p:sp>
      <p:sp>
        <p:nvSpPr>
          <p:cNvPr id="12" name="TextBox 10">
            <a:extLst>
              <a:ext uri="{FF2B5EF4-FFF2-40B4-BE49-F238E27FC236}">
                <a16:creationId xmlns:a16="http://schemas.microsoft.com/office/drawing/2014/main" id="{D0D79B1D-2FE7-44E2-AED2-0EF59333C12F}"/>
              </a:ext>
            </a:extLst>
          </p:cNvPr>
          <p:cNvSpPr txBox="1">
            <a:spLocks noChangeArrowheads="1"/>
          </p:cNvSpPr>
          <p:nvPr/>
        </p:nvSpPr>
        <p:spPr bwMode="auto">
          <a:xfrm>
            <a:off x="8177630" y="4685304"/>
            <a:ext cx="3646210" cy="20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600">
                <a:solidFill>
                  <a:schemeClr val="tx2"/>
                </a:solidFill>
                <a:latin typeface="Arial" panose="020B0604020202020204" pitchFamily="34" charset="0"/>
                <a:ea typeface="ＭＳ Ｐゴシック" panose="020B0600070205080204" pitchFamily="34" charset="-128"/>
              </a:defRPr>
            </a:lvl1pPr>
            <a:lvl2pPr marL="742950" indent="-285750">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endParaRPr lang="en-US" altLang="en-US" sz="762" dirty="0">
              <a:latin typeface="Calibri" panose="020F0502020204030204" pitchFamily="34" charset="0"/>
            </a:endParaRPr>
          </a:p>
        </p:txBody>
      </p:sp>
      <p:sp>
        <p:nvSpPr>
          <p:cNvPr id="13" name="TextBox 11">
            <a:extLst>
              <a:ext uri="{FF2B5EF4-FFF2-40B4-BE49-F238E27FC236}">
                <a16:creationId xmlns:a16="http://schemas.microsoft.com/office/drawing/2014/main" id="{9B67E433-03C3-45CC-86EB-7AEA74D8F788}"/>
              </a:ext>
            </a:extLst>
          </p:cNvPr>
          <p:cNvSpPr txBox="1">
            <a:spLocks noChangeArrowheads="1"/>
          </p:cNvSpPr>
          <p:nvPr/>
        </p:nvSpPr>
        <p:spPr bwMode="auto">
          <a:xfrm>
            <a:off x="6886727" y="1380110"/>
            <a:ext cx="43043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0600">
                <a:solidFill>
                  <a:schemeClr val="tx2"/>
                </a:solidFill>
                <a:latin typeface="Arial" panose="020B0604020202020204" pitchFamily="34" charset="0"/>
                <a:ea typeface="ＭＳ Ｐゴシック" panose="020B0600070205080204" pitchFamily="34" charset="-128"/>
              </a:defRPr>
            </a:lvl1pPr>
            <a:lvl2pPr>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lvl="1" algn="ctr"/>
            <a:r>
              <a:rPr lang="en-US" altLang="en-US" sz="1400" b="1" dirty="0">
                <a:latin typeface="+mn-lt"/>
              </a:rPr>
              <a:t>Mean Duration (Days</a:t>
            </a:r>
            <a:r>
              <a:rPr lang="en-US" altLang="en-US" sz="1400" dirty="0">
                <a:latin typeface="+mn-lt"/>
              </a:rPr>
              <a:t>)</a:t>
            </a:r>
            <a:r>
              <a:rPr lang="en-US" altLang="en-US" sz="1400" b="1" dirty="0">
                <a:latin typeface="+mn-lt"/>
              </a:rPr>
              <a:t> of Profound Neutropenia</a:t>
            </a:r>
          </a:p>
          <a:p>
            <a:pPr lvl="1" algn="ctr"/>
            <a:r>
              <a:rPr lang="en-US" altLang="en-US" sz="1400" dirty="0">
                <a:solidFill>
                  <a:schemeClr val="tx1"/>
                </a:solidFill>
                <a:latin typeface="+mn-lt"/>
              </a:rPr>
              <a:t> (ANC&lt; 0.1 x 10</a:t>
            </a:r>
            <a:r>
              <a:rPr lang="en-US" altLang="en-US" sz="1400" baseline="30000" dirty="0">
                <a:solidFill>
                  <a:schemeClr val="tx1"/>
                </a:solidFill>
                <a:latin typeface="+mn-lt"/>
              </a:rPr>
              <a:t>9 </a:t>
            </a:r>
            <a:r>
              <a:rPr lang="en-US" altLang="en-US" sz="1400" dirty="0">
                <a:solidFill>
                  <a:schemeClr val="tx1"/>
                </a:solidFill>
                <a:latin typeface="+mn-lt"/>
              </a:rPr>
              <a:t>cells/L)</a:t>
            </a:r>
            <a:endParaRPr lang="en-US" altLang="en-US" sz="1400" b="1" dirty="0">
              <a:latin typeface="+mn-lt"/>
            </a:endParaRPr>
          </a:p>
        </p:txBody>
      </p:sp>
      <p:sp>
        <p:nvSpPr>
          <p:cNvPr id="14" name="AutoShape 57">
            <a:extLst>
              <a:ext uri="{FF2B5EF4-FFF2-40B4-BE49-F238E27FC236}">
                <a16:creationId xmlns:a16="http://schemas.microsoft.com/office/drawing/2014/main" id="{DAA2E6DA-B122-450A-9986-DF5E67BE9485}"/>
              </a:ext>
            </a:extLst>
          </p:cNvPr>
          <p:cNvSpPr>
            <a:spLocks noChangeArrowheads="1"/>
          </p:cNvSpPr>
          <p:nvPr/>
        </p:nvSpPr>
        <p:spPr bwMode="auto">
          <a:xfrm>
            <a:off x="1302067" y="5342780"/>
            <a:ext cx="9537065" cy="905383"/>
          </a:xfrm>
          <a:prstGeom prst="roundRect">
            <a:avLst>
              <a:gd name="adj" fmla="val 16667"/>
            </a:avLst>
          </a:prstGeom>
          <a:solidFill>
            <a:schemeClr val="tx2"/>
          </a:solidFill>
          <a:ln>
            <a:noFill/>
          </a:ln>
          <a:effectLst/>
        </p:spPr>
        <p:txBody>
          <a:bodyPr wrap="square" anchor="ctr"/>
          <a:lstStyle>
            <a:lvl1pPr>
              <a:defRPr sz="10600">
                <a:solidFill>
                  <a:schemeClr val="tx2"/>
                </a:solidFill>
                <a:latin typeface="Arial" panose="020B0604020202020204" pitchFamily="34" charset="0"/>
                <a:ea typeface="ＭＳ Ｐゴシック" panose="020B0600070205080204" pitchFamily="34" charset="-128"/>
              </a:defRPr>
            </a:lvl1pPr>
            <a:lvl2pPr marL="742950" indent="-285750">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ctr"/>
            <a:r>
              <a:rPr lang="en-US" altLang="en-US" sz="2000" dirty="0">
                <a:solidFill>
                  <a:schemeClr val="bg1"/>
                </a:solidFill>
                <a:latin typeface="Calibri" panose="020F0502020204030204" pitchFamily="34" charset="0"/>
              </a:rPr>
              <a:t>The combination reduces the incidence of Profound Neutropenia by &gt;50% </a:t>
            </a:r>
            <a:br>
              <a:rPr lang="en-US" altLang="en-US" sz="2000" dirty="0">
                <a:solidFill>
                  <a:schemeClr val="bg1"/>
                </a:solidFill>
                <a:latin typeface="Calibri" panose="020F0502020204030204" pitchFamily="34" charset="0"/>
              </a:rPr>
            </a:br>
            <a:r>
              <a:rPr lang="en-US" altLang="en-US" sz="2000" dirty="0">
                <a:solidFill>
                  <a:schemeClr val="bg1"/>
                </a:solidFill>
                <a:latin typeface="Calibri" panose="020F0502020204030204" pitchFamily="34" charset="0"/>
              </a:rPr>
              <a:t>compared to G-CSF alone, which correlates to &gt;40% FN risk reduction</a:t>
            </a:r>
            <a:endParaRPr lang="en-US" altLang="en-US" sz="2000" strike="sngStrike" dirty="0">
              <a:solidFill>
                <a:schemeClr val="tx1"/>
              </a:solidFill>
              <a:highlight>
                <a:srgbClr val="FFFF00"/>
              </a:highlight>
              <a:latin typeface="Calibri" panose="020F0502020204030204" pitchFamily="34" charset="0"/>
            </a:endParaRPr>
          </a:p>
        </p:txBody>
      </p:sp>
      <p:sp>
        <p:nvSpPr>
          <p:cNvPr id="17" name="TextBox 16">
            <a:extLst>
              <a:ext uri="{FF2B5EF4-FFF2-40B4-BE49-F238E27FC236}">
                <a16:creationId xmlns:a16="http://schemas.microsoft.com/office/drawing/2014/main" id="{8256511A-ECB7-4863-8BBE-2D4D5B071EC7}"/>
              </a:ext>
            </a:extLst>
          </p:cNvPr>
          <p:cNvSpPr txBox="1"/>
          <p:nvPr/>
        </p:nvSpPr>
        <p:spPr>
          <a:xfrm rot="10800000">
            <a:off x="6120729" y="2756867"/>
            <a:ext cx="369332" cy="980502"/>
          </a:xfrm>
          <a:prstGeom prst="rect">
            <a:avLst/>
          </a:prstGeom>
          <a:noFill/>
        </p:spPr>
        <p:txBody>
          <a:bodyPr vert="eaVert" wrap="square" rtlCol="0">
            <a:spAutoFit/>
          </a:bodyPr>
          <a:lstStyle/>
          <a:p>
            <a:pPr algn="ctr"/>
            <a:r>
              <a:rPr lang="en-US" sz="1200" b="1" dirty="0"/>
              <a:t>Mean</a:t>
            </a:r>
          </a:p>
        </p:txBody>
      </p:sp>
      <p:sp>
        <p:nvSpPr>
          <p:cNvPr id="19" name="TextBox 18">
            <a:extLst>
              <a:ext uri="{FF2B5EF4-FFF2-40B4-BE49-F238E27FC236}">
                <a16:creationId xmlns:a16="http://schemas.microsoft.com/office/drawing/2014/main" id="{D5F68162-665F-4E5F-8BAD-E7B22A37080B}"/>
              </a:ext>
            </a:extLst>
          </p:cNvPr>
          <p:cNvSpPr txBox="1"/>
          <p:nvPr/>
        </p:nvSpPr>
        <p:spPr>
          <a:xfrm rot="10800000">
            <a:off x="570845" y="2756867"/>
            <a:ext cx="369332" cy="980502"/>
          </a:xfrm>
          <a:prstGeom prst="rect">
            <a:avLst/>
          </a:prstGeom>
          <a:noFill/>
        </p:spPr>
        <p:txBody>
          <a:bodyPr vert="eaVert" wrap="square" rtlCol="0">
            <a:spAutoFit/>
          </a:bodyPr>
          <a:lstStyle/>
          <a:p>
            <a:pPr algn="ctr"/>
            <a:r>
              <a:rPr lang="en-US" sz="1200" b="1" dirty="0"/>
              <a:t>Percentage</a:t>
            </a:r>
          </a:p>
        </p:txBody>
      </p:sp>
      <p:sp>
        <p:nvSpPr>
          <p:cNvPr id="20" name="TextBox 87">
            <a:extLst>
              <a:ext uri="{FF2B5EF4-FFF2-40B4-BE49-F238E27FC236}">
                <a16:creationId xmlns:a16="http://schemas.microsoft.com/office/drawing/2014/main" id="{4F4CF0C2-C21B-4A11-8416-735FC4FA18E8}"/>
              </a:ext>
            </a:extLst>
          </p:cNvPr>
          <p:cNvSpPr txBox="1">
            <a:spLocks noChangeArrowheads="1"/>
          </p:cNvSpPr>
          <p:nvPr/>
        </p:nvSpPr>
        <p:spPr bwMode="auto">
          <a:xfrm>
            <a:off x="985549" y="1380110"/>
            <a:ext cx="46112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0600">
                <a:solidFill>
                  <a:schemeClr val="tx2"/>
                </a:solidFill>
                <a:latin typeface="Arial" panose="020B0604020202020204" pitchFamily="34" charset="0"/>
                <a:ea typeface="ＭＳ Ｐゴシック" panose="020B0600070205080204" pitchFamily="34" charset="-128"/>
              </a:defRPr>
            </a:lvl1pPr>
            <a:lvl2pPr>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lvl="1" algn="ctr"/>
            <a:r>
              <a:rPr lang="en-US" altLang="en-US" sz="1400" b="1" dirty="0">
                <a:latin typeface="+mn-lt"/>
              </a:rPr>
              <a:t>Proportion of Patients with Profound Neutropenia</a:t>
            </a:r>
          </a:p>
          <a:p>
            <a:pPr lvl="1" algn="ctr"/>
            <a:r>
              <a:rPr lang="en-US" altLang="en-US" sz="1400" dirty="0">
                <a:solidFill>
                  <a:schemeClr val="tx1"/>
                </a:solidFill>
                <a:latin typeface="+mn-lt"/>
              </a:rPr>
              <a:t> (ANC&lt; 0.1 x 10</a:t>
            </a:r>
            <a:r>
              <a:rPr lang="en-US" altLang="en-US" sz="1400" baseline="30000" dirty="0">
                <a:solidFill>
                  <a:schemeClr val="tx1"/>
                </a:solidFill>
                <a:latin typeface="+mn-lt"/>
              </a:rPr>
              <a:t>9 </a:t>
            </a:r>
            <a:r>
              <a:rPr lang="en-US" altLang="en-US" sz="1400" dirty="0">
                <a:solidFill>
                  <a:schemeClr val="tx1"/>
                </a:solidFill>
                <a:latin typeface="+mn-lt"/>
              </a:rPr>
              <a:t>cells/L)</a:t>
            </a:r>
            <a:endParaRPr lang="en-US" altLang="en-US" sz="1400" b="1" dirty="0">
              <a:latin typeface="+mn-lt"/>
            </a:endParaRPr>
          </a:p>
        </p:txBody>
      </p:sp>
      <p:sp>
        <p:nvSpPr>
          <p:cNvPr id="2" name="TextBox 1">
            <a:extLst>
              <a:ext uri="{FF2B5EF4-FFF2-40B4-BE49-F238E27FC236}">
                <a16:creationId xmlns:a16="http://schemas.microsoft.com/office/drawing/2014/main" id="{AFD8B284-209C-A740-ACC6-4471166C0128}"/>
              </a:ext>
            </a:extLst>
          </p:cNvPr>
          <p:cNvSpPr txBox="1"/>
          <p:nvPr/>
        </p:nvSpPr>
        <p:spPr>
          <a:xfrm>
            <a:off x="10900611" y="-878305"/>
            <a:ext cx="184731" cy="407035"/>
          </a:xfrm>
          <a:prstGeom prst="rect">
            <a:avLst/>
          </a:prstGeom>
          <a:noFill/>
        </p:spPr>
        <p:txBody>
          <a:bodyPr wrap="none" rtlCol="0">
            <a:spAutoFit/>
          </a:bodyPr>
          <a:lstStyle/>
          <a:p>
            <a:endParaRPr lang="en-US" dirty="0"/>
          </a:p>
        </p:txBody>
      </p:sp>
      <p:sp>
        <p:nvSpPr>
          <p:cNvPr id="3" name="Title 2">
            <a:extLst>
              <a:ext uri="{FF2B5EF4-FFF2-40B4-BE49-F238E27FC236}">
                <a16:creationId xmlns:a16="http://schemas.microsoft.com/office/drawing/2014/main" id="{F271CA09-8E32-4A41-A0D5-F57D78499CEB}"/>
              </a:ext>
            </a:extLst>
          </p:cNvPr>
          <p:cNvSpPr>
            <a:spLocks noGrp="1"/>
          </p:cNvSpPr>
          <p:nvPr>
            <p:ph type="title"/>
          </p:nvPr>
        </p:nvSpPr>
        <p:spPr/>
        <p:txBody>
          <a:bodyPr/>
          <a:lstStyle/>
          <a:p>
            <a:r>
              <a:rPr lang="en-US" dirty="0"/>
              <a:t>PROTECTIVE-2 (Phase 3): Superior Prevention of Profound Neutropenia</a:t>
            </a:r>
          </a:p>
        </p:txBody>
      </p:sp>
      <p:sp>
        <p:nvSpPr>
          <p:cNvPr id="4" name="TextBox 3">
            <a:extLst>
              <a:ext uri="{FF2B5EF4-FFF2-40B4-BE49-F238E27FC236}">
                <a16:creationId xmlns:a16="http://schemas.microsoft.com/office/drawing/2014/main" id="{C2695C4D-D312-1849-B743-1AFAB9429E26}"/>
              </a:ext>
            </a:extLst>
          </p:cNvPr>
          <p:cNvSpPr txBox="1"/>
          <p:nvPr/>
        </p:nvSpPr>
        <p:spPr>
          <a:xfrm>
            <a:off x="3085612" y="4149544"/>
            <a:ext cx="1007007" cy="246221"/>
          </a:xfrm>
          <a:prstGeom prst="rect">
            <a:avLst/>
          </a:prstGeom>
          <a:noFill/>
        </p:spPr>
        <p:txBody>
          <a:bodyPr wrap="none" rtlCol="0">
            <a:spAutoFit/>
          </a:bodyPr>
          <a:lstStyle/>
          <a:p>
            <a:pPr algn="l"/>
            <a:r>
              <a:rPr lang="en-US" sz="1000" dirty="0"/>
              <a:t>P-Value=0.0001</a:t>
            </a:r>
          </a:p>
        </p:txBody>
      </p:sp>
      <p:sp>
        <p:nvSpPr>
          <p:cNvPr id="21" name="TextBox 20">
            <a:extLst>
              <a:ext uri="{FF2B5EF4-FFF2-40B4-BE49-F238E27FC236}">
                <a16:creationId xmlns:a16="http://schemas.microsoft.com/office/drawing/2014/main" id="{8EDC8F96-70C8-234C-9DF3-276F117A71CD}"/>
              </a:ext>
            </a:extLst>
          </p:cNvPr>
          <p:cNvSpPr txBox="1"/>
          <p:nvPr/>
        </p:nvSpPr>
        <p:spPr>
          <a:xfrm>
            <a:off x="8482803" y="4149544"/>
            <a:ext cx="1007007" cy="246221"/>
          </a:xfrm>
          <a:prstGeom prst="rect">
            <a:avLst/>
          </a:prstGeom>
          <a:noFill/>
        </p:spPr>
        <p:txBody>
          <a:bodyPr wrap="none" rtlCol="0">
            <a:spAutoFit/>
          </a:bodyPr>
          <a:lstStyle/>
          <a:p>
            <a:pPr algn="l"/>
            <a:r>
              <a:rPr lang="en-US" sz="1000" dirty="0"/>
              <a:t>P-Value=0.0004</a:t>
            </a:r>
          </a:p>
        </p:txBody>
      </p:sp>
      <p:sp>
        <p:nvSpPr>
          <p:cNvPr id="9" name="Triangle 8">
            <a:extLst>
              <a:ext uri="{FF2B5EF4-FFF2-40B4-BE49-F238E27FC236}">
                <a16:creationId xmlns:a16="http://schemas.microsoft.com/office/drawing/2014/main" id="{14633854-C1B9-9A41-9431-C09FFDCE01E4}"/>
              </a:ext>
            </a:extLst>
          </p:cNvPr>
          <p:cNvSpPr/>
          <p:nvPr/>
        </p:nvSpPr>
        <p:spPr>
          <a:xfrm rot="5400000">
            <a:off x="1095100" y="5495673"/>
            <a:ext cx="413933" cy="356839"/>
          </a:xfrm>
          <a:prstGeom prst="triangle">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018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F649F-6D14-402F-A875-C297F6584D7D}"/>
              </a:ext>
            </a:extLst>
          </p:cNvPr>
          <p:cNvSpPr>
            <a:spLocks noGrp="1"/>
          </p:cNvSpPr>
          <p:nvPr>
            <p:ph type="title"/>
          </p:nvPr>
        </p:nvSpPr>
        <p:spPr>
          <a:xfrm>
            <a:off x="688984" y="0"/>
            <a:ext cx="10515600" cy="1038845"/>
          </a:xfrm>
        </p:spPr>
        <p:txBody>
          <a:bodyPr>
            <a:normAutofit/>
          </a:bodyPr>
          <a:lstStyle/>
          <a:p>
            <a:r>
              <a:rPr lang="en-US"/>
              <a:t>Plinabulin’s Regulatory strategy for CIN, NDA </a:t>
            </a:r>
            <a:r>
              <a:rPr lang="en-US" altLang="zh-CN"/>
              <a:t>Submission in March 2021:</a:t>
            </a:r>
            <a:br>
              <a:rPr lang="en-US"/>
            </a:br>
            <a:r>
              <a:rPr lang="en-US"/>
              <a:t>Superior Profile in a Broad Label</a:t>
            </a:r>
            <a:endParaRPr lang="en-US" dirty="0"/>
          </a:p>
        </p:txBody>
      </p:sp>
      <p:sp>
        <p:nvSpPr>
          <p:cNvPr id="3" name="Text Placeholder 2">
            <a:extLst>
              <a:ext uri="{FF2B5EF4-FFF2-40B4-BE49-F238E27FC236}">
                <a16:creationId xmlns:a16="http://schemas.microsoft.com/office/drawing/2014/main" id="{40F24ADB-2F4D-5648-B709-04BCA3F624D3}"/>
              </a:ext>
            </a:extLst>
          </p:cNvPr>
          <p:cNvSpPr>
            <a:spLocks noGrp="1"/>
          </p:cNvSpPr>
          <p:nvPr>
            <p:ph type="body" sz="quarter" idx="12"/>
          </p:nvPr>
        </p:nvSpPr>
        <p:spPr>
          <a:xfrm>
            <a:off x="1460664" y="6422148"/>
            <a:ext cx="9743919" cy="366184"/>
          </a:xfrm>
        </p:spPr>
        <p:txBody>
          <a:bodyPr/>
          <a:lstStyle/>
          <a:p>
            <a:r>
              <a:rPr lang="en-US"/>
              <a:t>1. Blayney et al. JAMA Oncology 6(11): e204429 (2020)</a:t>
            </a:r>
            <a:endParaRPr lang="en-US" dirty="0"/>
          </a:p>
        </p:txBody>
      </p:sp>
      <p:sp>
        <p:nvSpPr>
          <p:cNvPr id="4" name="TextBox 3">
            <a:extLst>
              <a:ext uri="{FF2B5EF4-FFF2-40B4-BE49-F238E27FC236}">
                <a16:creationId xmlns:a16="http://schemas.microsoft.com/office/drawing/2014/main" id="{2B33C9EB-48E1-4D69-8C37-393E423EDF94}"/>
              </a:ext>
            </a:extLst>
          </p:cNvPr>
          <p:cNvSpPr txBox="1"/>
          <p:nvPr/>
        </p:nvSpPr>
        <p:spPr>
          <a:xfrm>
            <a:off x="4992223" y="2145619"/>
            <a:ext cx="2379644" cy="287323"/>
          </a:xfrm>
          <a:prstGeom prst="rect">
            <a:avLst/>
          </a:prstGeom>
          <a:noFill/>
        </p:spPr>
        <p:txBody>
          <a:bodyPr wrap="square" lIns="0" tIns="0" rIns="0" bIns="0" rtlCol="0">
            <a:spAutoFit/>
          </a:bodyPr>
          <a:lstStyle/>
          <a:p>
            <a:pPr algn="ctr" defTabSz="479988" fontAlgn="ctr"/>
            <a:r>
              <a:rPr lang="en-US" sz="1867" b="1" dirty="0"/>
              <a:t>Registration Study</a:t>
            </a:r>
          </a:p>
        </p:txBody>
      </p:sp>
      <p:sp>
        <p:nvSpPr>
          <p:cNvPr id="15" name="Rectangle 14">
            <a:extLst>
              <a:ext uri="{FF2B5EF4-FFF2-40B4-BE49-F238E27FC236}">
                <a16:creationId xmlns:a16="http://schemas.microsoft.com/office/drawing/2014/main" id="{F751D02A-BA18-3444-8F04-4534532DD215}"/>
              </a:ext>
            </a:extLst>
          </p:cNvPr>
          <p:cNvSpPr/>
          <p:nvPr/>
        </p:nvSpPr>
        <p:spPr>
          <a:xfrm>
            <a:off x="688984" y="2787632"/>
            <a:ext cx="3287965" cy="2770073"/>
          </a:xfrm>
          <a:prstGeom prst="rect">
            <a:avLst/>
          </a:prstGeom>
          <a:solidFill>
            <a:schemeClr val="bg2"/>
          </a:solid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0" tIns="182880" rIns="91440" bIns="24000" rtlCol="0" anchor="t" anchorCtr="0"/>
          <a:lstStyle/>
          <a:p>
            <a:pPr lvl="0" algn="ctr" defTabSz="359991" fontAlgn="ctr"/>
            <a:r>
              <a:rPr lang="en-US" sz="1600" b="1" dirty="0">
                <a:solidFill>
                  <a:srgbClr val="000000"/>
                </a:solidFill>
              </a:rPr>
              <a:t>Plinabulin vs. placebo </a:t>
            </a:r>
          </a:p>
          <a:p>
            <a:pPr lvl="0" algn="ctr" defTabSz="359991" fontAlgn="ctr"/>
            <a:r>
              <a:rPr lang="en-US" sz="1600" b="1" dirty="0">
                <a:solidFill>
                  <a:srgbClr val="000000"/>
                </a:solidFill>
              </a:rPr>
              <a:t>(Study 101, Dublin-3)</a:t>
            </a:r>
          </a:p>
          <a:p>
            <a:pPr lvl="0" defTabSz="359991" fontAlgn="ctr">
              <a:spcAft>
                <a:spcPts val="267"/>
              </a:spcAft>
            </a:pPr>
            <a:endParaRPr lang="en-US" sz="1600" b="1" dirty="0">
              <a:solidFill>
                <a:srgbClr val="000000"/>
              </a:solidFill>
            </a:endParaRPr>
          </a:p>
          <a:p>
            <a:pPr marL="228600" lvl="2" indent="-219075" fontAlgn="ctr">
              <a:spcBef>
                <a:spcPts val="600"/>
              </a:spcBef>
              <a:buSzPct val="150000"/>
              <a:buFont typeface="Arial" panose="020B0604020202020204" pitchFamily="34" charset="0"/>
              <a:buChar char="•"/>
            </a:pPr>
            <a:r>
              <a:rPr lang="en-US" sz="1600" dirty="0">
                <a:solidFill>
                  <a:srgbClr val="000000"/>
                </a:solidFill>
              </a:rPr>
              <a:t>Grade 4 reduction highly statistically significant (Study 101 and DUBLIN-3, p&lt;0.0003 and p&lt;0.0001 respectively)</a:t>
            </a:r>
          </a:p>
          <a:p>
            <a:pPr lvl="0" defTabSz="479988" fontAlgn="ctr"/>
            <a:endParaRPr lang="en-US" sz="1333" dirty="0">
              <a:solidFill>
                <a:srgbClr val="000000"/>
              </a:solidFill>
            </a:endParaRPr>
          </a:p>
        </p:txBody>
      </p:sp>
      <p:sp>
        <p:nvSpPr>
          <p:cNvPr id="16" name="Rectangle 15">
            <a:extLst>
              <a:ext uri="{FF2B5EF4-FFF2-40B4-BE49-F238E27FC236}">
                <a16:creationId xmlns:a16="http://schemas.microsoft.com/office/drawing/2014/main" id="{694D6F2B-C31E-EB4D-946B-EEF79CDEE3D3}"/>
              </a:ext>
            </a:extLst>
          </p:cNvPr>
          <p:cNvSpPr/>
          <p:nvPr/>
        </p:nvSpPr>
        <p:spPr>
          <a:xfrm>
            <a:off x="8429974" y="2790978"/>
            <a:ext cx="3287965" cy="2770073"/>
          </a:xfrm>
          <a:prstGeom prst="rect">
            <a:avLst/>
          </a:prstGeom>
          <a:solidFill>
            <a:schemeClr val="bg2"/>
          </a:solid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0" tIns="182880" rIns="91440" bIns="24000" rtlCol="0" anchor="t" anchorCtr="0"/>
          <a:lstStyle/>
          <a:p>
            <a:pPr lvl="0" algn="ctr" defTabSz="359991" fontAlgn="ctr"/>
            <a:r>
              <a:rPr lang="en-US" sz="1600" b="1" dirty="0">
                <a:solidFill>
                  <a:srgbClr val="000000"/>
                </a:solidFill>
              </a:rPr>
              <a:t>Plinabulin vs. G-CSF </a:t>
            </a:r>
          </a:p>
          <a:p>
            <a:pPr lvl="0" algn="ctr" defTabSz="359991" fontAlgn="ctr"/>
            <a:r>
              <a:rPr lang="en-US" sz="1600" b="1" dirty="0">
                <a:solidFill>
                  <a:srgbClr val="000000"/>
                </a:solidFill>
              </a:rPr>
              <a:t>(Protective-1, phase 2 +3)</a:t>
            </a:r>
          </a:p>
          <a:p>
            <a:pPr lvl="0" defTabSz="359991" fontAlgn="ctr">
              <a:spcAft>
                <a:spcPts val="267"/>
              </a:spcAft>
            </a:pPr>
            <a:endParaRPr lang="en-US" sz="1467" b="1" dirty="0">
              <a:solidFill>
                <a:srgbClr val="000000"/>
              </a:solidFill>
            </a:endParaRPr>
          </a:p>
          <a:p>
            <a:pPr marL="228600" lvl="2" indent="-219075" fontAlgn="ctr">
              <a:spcBef>
                <a:spcPts val="600"/>
              </a:spcBef>
              <a:buSzPct val="150000"/>
              <a:buFont typeface="Arial" panose="020B0604020202020204" pitchFamily="34" charset="0"/>
              <a:buChar char="•"/>
            </a:pPr>
            <a:r>
              <a:rPr lang="en-US" sz="1600" dirty="0">
                <a:solidFill>
                  <a:srgbClr val="000000"/>
                </a:solidFill>
              </a:rPr>
              <a:t>Non-inferior CIN activity</a:t>
            </a:r>
          </a:p>
          <a:p>
            <a:pPr marL="228600" lvl="2" indent="-219075" fontAlgn="ctr">
              <a:spcBef>
                <a:spcPts val="600"/>
              </a:spcBef>
              <a:buSzPct val="150000"/>
              <a:buFont typeface="Arial" panose="020B0604020202020204" pitchFamily="34" charset="0"/>
              <a:buChar char="•"/>
            </a:pPr>
            <a:r>
              <a:rPr lang="en-US" sz="1600" dirty="0">
                <a:solidFill>
                  <a:srgbClr val="000000"/>
                </a:solidFill>
              </a:rPr>
              <a:t>Superior adverse event profile: limited bone pain, limited platelet reduction, and limited immune suppression</a:t>
            </a:r>
            <a:r>
              <a:rPr lang="en-US" sz="1600" baseline="30000" dirty="0">
                <a:solidFill>
                  <a:srgbClr val="000000"/>
                </a:solidFill>
              </a:rPr>
              <a:t>1</a:t>
            </a:r>
          </a:p>
        </p:txBody>
      </p:sp>
      <p:sp>
        <p:nvSpPr>
          <p:cNvPr id="25" name="TextBox 24">
            <a:extLst>
              <a:ext uri="{FF2B5EF4-FFF2-40B4-BE49-F238E27FC236}">
                <a16:creationId xmlns:a16="http://schemas.microsoft.com/office/drawing/2014/main" id="{AE58A8F8-CF87-A84D-AA7C-5EC6D2A8F3B1}"/>
              </a:ext>
            </a:extLst>
          </p:cNvPr>
          <p:cNvSpPr txBox="1"/>
          <p:nvPr/>
        </p:nvSpPr>
        <p:spPr>
          <a:xfrm>
            <a:off x="688984" y="1235524"/>
            <a:ext cx="11028956" cy="748795"/>
          </a:xfrm>
          <a:prstGeom prst="rect">
            <a:avLst/>
          </a:prstGeom>
          <a:solidFill>
            <a:schemeClr val="tx2"/>
          </a:solidFill>
        </p:spPr>
        <p:txBody>
          <a:bodyPr wrap="square">
            <a:spAutoFit/>
          </a:bodyPr>
          <a:lstStyle/>
          <a:p>
            <a:pPr algn="ctr" defTabSz="479988" fontAlgn="ctr"/>
            <a:r>
              <a:rPr lang="en-US" sz="2133" b="1" dirty="0">
                <a:solidFill>
                  <a:schemeClr val="bg1"/>
                </a:solidFill>
              </a:rPr>
              <a:t>Plinabulin shown to statistically reduce Grade 4 neutropenia in 6 clinical trials </a:t>
            </a:r>
          </a:p>
          <a:p>
            <a:pPr algn="ctr" defTabSz="479988" fontAlgn="ctr"/>
            <a:r>
              <a:rPr lang="en-US" sz="2133" b="1" dirty="0">
                <a:solidFill>
                  <a:schemeClr val="bg1"/>
                </a:solidFill>
              </a:rPr>
              <a:t>(1,200+ patients)</a:t>
            </a:r>
          </a:p>
        </p:txBody>
      </p:sp>
      <p:sp>
        <p:nvSpPr>
          <p:cNvPr id="26" name="TextBox 25">
            <a:extLst>
              <a:ext uri="{FF2B5EF4-FFF2-40B4-BE49-F238E27FC236}">
                <a16:creationId xmlns:a16="http://schemas.microsoft.com/office/drawing/2014/main" id="{134DE2CC-BB04-6B4B-A09C-B47E9FA7F6B0}"/>
              </a:ext>
            </a:extLst>
          </p:cNvPr>
          <p:cNvSpPr txBox="1"/>
          <p:nvPr/>
        </p:nvSpPr>
        <p:spPr>
          <a:xfrm>
            <a:off x="688984" y="6035386"/>
            <a:ext cx="11028955" cy="379656"/>
          </a:xfrm>
          <a:prstGeom prst="rect">
            <a:avLst/>
          </a:prstGeom>
          <a:noFill/>
        </p:spPr>
        <p:txBody>
          <a:bodyPr wrap="square">
            <a:spAutoFit/>
          </a:bodyPr>
          <a:lstStyle/>
          <a:p>
            <a:pPr algn="ctr" defTabSz="479988" fontAlgn="ctr"/>
            <a:r>
              <a:rPr lang="en-US" sz="1867" b="1" dirty="0">
                <a:solidFill>
                  <a:schemeClr val="accent1"/>
                </a:solidFill>
              </a:rPr>
              <a:t>700+ cancer patients treated with Plinabulin (various doses)</a:t>
            </a:r>
            <a:endParaRPr lang="en-US" sz="2727" dirty="0"/>
          </a:p>
        </p:txBody>
      </p:sp>
      <p:sp>
        <p:nvSpPr>
          <p:cNvPr id="27" name="Rectangle 26">
            <a:extLst>
              <a:ext uri="{FF2B5EF4-FFF2-40B4-BE49-F238E27FC236}">
                <a16:creationId xmlns:a16="http://schemas.microsoft.com/office/drawing/2014/main" id="{AEC6D631-3E26-0E47-B4EF-0111CDD3D286}"/>
              </a:ext>
            </a:extLst>
          </p:cNvPr>
          <p:cNvSpPr/>
          <p:nvPr/>
        </p:nvSpPr>
        <p:spPr>
          <a:xfrm>
            <a:off x="4523714" y="2496847"/>
            <a:ext cx="3316662" cy="3264164"/>
          </a:xfrm>
          <a:prstGeom prst="rect">
            <a:avLst/>
          </a:prstGeom>
          <a:solidFill>
            <a:schemeClr val="accent5">
              <a:lumMod val="60000"/>
              <a:lumOff val="40000"/>
            </a:schemeClr>
          </a:solidFill>
          <a:ln w="9525">
            <a:noFill/>
          </a:ln>
          <a:effectLst>
            <a:outerShdw blurRad="266700" dist="304800" dir="5400000" sx="82000" sy="82000" algn="ctr">
              <a:srgbClr val="000000">
                <a:alpha val="28000"/>
              </a:srgbClr>
            </a:outerShdw>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137160" tIns="182880" rIns="91440" bIns="24000" rtlCol="0" anchor="t" anchorCtr="0"/>
          <a:lstStyle/>
          <a:p>
            <a:pPr lvl="0" algn="ctr" defTabSz="359991" fontAlgn="ctr">
              <a:buClr>
                <a:srgbClr val="17406D">
                  <a:lumMod val="40000"/>
                  <a:lumOff val="60000"/>
                </a:srgbClr>
              </a:buClr>
            </a:pPr>
            <a:r>
              <a:rPr lang="en-US" sz="1600" b="1" dirty="0">
                <a:solidFill>
                  <a:srgbClr val="000000"/>
                </a:solidFill>
              </a:rPr>
              <a:t>Plinabulin + G-CSF combo </a:t>
            </a:r>
          </a:p>
          <a:p>
            <a:pPr lvl="0" algn="ctr" defTabSz="359991" fontAlgn="ctr">
              <a:buClr>
                <a:srgbClr val="17406D">
                  <a:lumMod val="40000"/>
                  <a:lumOff val="60000"/>
                </a:srgbClr>
              </a:buClr>
            </a:pPr>
            <a:r>
              <a:rPr lang="en-US" sz="1600" b="1" dirty="0">
                <a:solidFill>
                  <a:srgbClr val="000000"/>
                </a:solidFill>
              </a:rPr>
              <a:t>vs. G-CSF mono</a:t>
            </a:r>
          </a:p>
          <a:p>
            <a:pPr lvl="0" algn="ctr" defTabSz="359991" fontAlgn="ctr">
              <a:spcAft>
                <a:spcPts val="600"/>
              </a:spcAft>
              <a:buClr>
                <a:srgbClr val="17406D">
                  <a:lumMod val="40000"/>
                  <a:lumOff val="60000"/>
                </a:srgbClr>
              </a:buClr>
            </a:pPr>
            <a:r>
              <a:rPr lang="en-US" sz="1600" b="1" dirty="0">
                <a:solidFill>
                  <a:srgbClr val="000000"/>
                </a:solidFill>
              </a:rPr>
              <a:t>(Protective-2, phase 3)</a:t>
            </a:r>
          </a:p>
          <a:p>
            <a:pPr marL="228600" lvl="2" indent="-219075" fontAlgn="ctr">
              <a:spcBef>
                <a:spcPts val="1400"/>
              </a:spcBef>
              <a:buSzPct val="150000"/>
              <a:buFont typeface="Arial" panose="020B0604020202020204" pitchFamily="34" charset="0"/>
              <a:buChar char="•"/>
            </a:pPr>
            <a:r>
              <a:rPr lang="en-US" sz="1600" dirty="0">
                <a:solidFill>
                  <a:srgbClr val="000000"/>
                </a:solidFill>
              </a:rPr>
              <a:t>Superior CIN prevention in primary and key secondary endpoints</a:t>
            </a:r>
          </a:p>
          <a:p>
            <a:pPr lvl="0" defTabSz="359991" fontAlgn="ctr">
              <a:spcBef>
                <a:spcPts val="1400"/>
              </a:spcBef>
              <a:buClr>
                <a:srgbClr val="7CCA62">
                  <a:lumMod val="75000"/>
                </a:srgbClr>
              </a:buClr>
              <a:buSzPct val="150000"/>
            </a:pPr>
            <a:r>
              <a:rPr lang="en-US" sz="1467" b="1" dirty="0">
                <a:solidFill>
                  <a:srgbClr val="000000"/>
                </a:solidFill>
              </a:rPr>
              <a:t>MOA support from 5 additional studies: </a:t>
            </a:r>
          </a:p>
          <a:p>
            <a:pPr lvl="0" defTabSz="359991" fontAlgn="ctr">
              <a:spcBef>
                <a:spcPts val="1400"/>
              </a:spcBef>
              <a:buClr>
                <a:srgbClr val="7CCA62">
                  <a:lumMod val="75000"/>
                </a:srgbClr>
              </a:buClr>
              <a:buSzPct val="150000"/>
            </a:pPr>
            <a:r>
              <a:rPr lang="en-US" sz="1467" dirty="0">
                <a:solidFill>
                  <a:srgbClr val="000000"/>
                </a:solidFill>
              </a:rPr>
              <a:t>Plinabulin early onset in Week 1, G-CSF effect in Week 2</a:t>
            </a:r>
            <a:endParaRPr lang="en-US" sz="1333" dirty="0">
              <a:solidFill>
                <a:srgbClr val="000000"/>
              </a:solidFill>
            </a:endParaRPr>
          </a:p>
        </p:txBody>
      </p:sp>
      <p:sp>
        <p:nvSpPr>
          <p:cNvPr id="29" name="TextBox 28">
            <a:extLst>
              <a:ext uri="{FF2B5EF4-FFF2-40B4-BE49-F238E27FC236}">
                <a16:creationId xmlns:a16="http://schemas.microsoft.com/office/drawing/2014/main" id="{A7D0672A-2CA3-B545-970F-7525BD033A87}"/>
              </a:ext>
            </a:extLst>
          </p:cNvPr>
          <p:cNvSpPr txBox="1"/>
          <p:nvPr/>
        </p:nvSpPr>
        <p:spPr>
          <a:xfrm>
            <a:off x="1143144" y="2374381"/>
            <a:ext cx="2379644" cy="287323"/>
          </a:xfrm>
          <a:prstGeom prst="rect">
            <a:avLst/>
          </a:prstGeom>
          <a:noFill/>
        </p:spPr>
        <p:txBody>
          <a:bodyPr wrap="square" lIns="0" tIns="0" rIns="0" bIns="0" rtlCol="0">
            <a:spAutoFit/>
          </a:bodyPr>
          <a:lstStyle/>
          <a:p>
            <a:pPr algn="ctr" defTabSz="479988" fontAlgn="ctr"/>
            <a:r>
              <a:rPr lang="en-US" sz="1867" b="1" dirty="0"/>
              <a:t>Supporting Studies</a:t>
            </a:r>
          </a:p>
        </p:txBody>
      </p:sp>
      <p:sp>
        <p:nvSpPr>
          <p:cNvPr id="30" name="TextBox 29">
            <a:extLst>
              <a:ext uri="{FF2B5EF4-FFF2-40B4-BE49-F238E27FC236}">
                <a16:creationId xmlns:a16="http://schemas.microsoft.com/office/drawing/2014/main" id="{B6CF75CC-81FB-244E-B7C7-304BE3309817}"/>
              </a:ext>
            </a:extLst>
          </p:cNvPr>
          <p:cNvSpPr txBox="1"/>
          <p:nvPr/>
        </p:nvSpPr>
        <p:spPr>
          <a:xfrm>
            <a:off x="8884134" y="2374381"/>
            <a:ext cx="2379644" cy="287323"/>
          </a:xfrm>
          <a:prstGeom prst="rect">
            <a:avLst/>
          </a:prstGeom>
          <a:noFill/>
        </p:spPr>
        <p:txBody>
          <a:bodyPr wrap="square" lIns="0" tIns="0" rIns="0" bIns="0" rtlCol="0">
            <a:spAutoFit/>
          </a:bodyPr>
          <a:lstStyle/>
          <a:p>
            <a:pPr algn="ctr" defTabSz="479988" fontAlgn="ctr"/>
            <a:r>
              <a:rPr lang="en-US" sz="1867" b="1" dirty="0"/>
              <a:t>Supporting Studies</a:t>
            </a:r>
          </a:p>
        </p:txBody>
      </p:sp>
    </p:spTree>
    <p:extLst>
      <p:ext uri="{BB962C8B-B14F-4D97-AF65-F5344CB8AC3E}">
        <p14:creationId xmlns:p14="http://schemas.microsoft.com/office/powerpoint/2010/main" val="264532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5708" y="3053356"/>
            <a:ext cx="7640006" cy="1605730"/>
          </a:xfrm>
        </p:spPr>
        <p:txBody>
          <a:bodyPr>
            <a:normAutofit/>
          </a:bodyPr>
          <a:lstStyle/>
          <a:p>
            <a:r>
              <a:rPr lang="en-US" sz="3600" dirty="0"/>
              <a:t>Plinabulin + G-CSF Combination</a:t>
            </a:r>
            <a:br>
              <a:rPr lang="en-US" sz="4400" dirty="0"/>
            </a:br>
            <a:r>
              <a:rPr lang="en-US" sz="2800" dirty="0"/>
              <a:t>-</a:t>
            </a:r>
            <a:r>
              <a:rPr lang="en-US" sz="4400" dirty="0"/>
              <a:t> </a:t>
            </a:r>
            <a:r>
              <a:rPr lang="en-US" sz="2800" dirty="0"/>
              <a:t>Commercial Plan in CIN Prevention</a:t>
            </a:r>
          </a:p>
        </p:txBody>
      </p:sp>
      <p:sp>
        <p:nvSpPr>
          <p:cNvPr id="12" name="TextBox 11">
            <a:extLst>
              <a:ext uri="{FF2B5EF4-FFF2-40B4-BE49-F238E27FC236}">
                <a16:creationId xmlns:a16="http://schemas.microsoft.com/office/drawing/2014/main" id="{07EE3C07-122A-4441-AC31-909951B40E21}"/>
              </a:ext>
            </a:extLst>
          </p:cNvPr>
          <p:cNvSpPr txBox="1"/>
          <p:nvPr/>
        </p:nvSpPr>
        <p:spPr>
          <a:xfrm>
            <a:off x="2623433" y="-283785"/>
            <a:ext cx="8908405" cy="1148904"/>
          </a:xfrm>
          <a:prstGeom prst="rect">
            <a:avLst/>
          </a:prstGeom>
          <a:noFill/>
        </p:spPr>
        <p:txBody>
          <a:bodyPr wrap="square" lIns="0" tIns="0" rIns="0" bIns="0" rtlCol="0">
            <a:spAutoFit/>
          </a:bodyPr>
          <a:lstStyle/>
          <a:p>
            <a:pPr algn="ctr" defTabSz="479988" fontAlgn="ctr"/>
            <a:r>
              <a:rPr lang="en-US" sz="3733" b="1" dirty="0">
                <a:solidFill>
                  <a:schemeClr val="tx2">
                    <a:lumMod val="60000"/>
                    <a:lumOff val="40000"/>
                  </a:schemeClr>
                </a:solidFill>
              </a:rPr>
              <a:t> </a:t>
            </a:r>
          </a:p>
          <a:p>
            <a:pPr algn="ctr" defTabSz="479988" fontAlgn="ctr"/>
            <a:endParaRPr lang="en-US" sz="3733" b="1" dirty="0">
              <a:solidFill>
                <a:schemeClr val="tx2">
                  <a:lumMod val="60000"/>
                  <a:lumOff val="40000"/>
                </a:schemeClr>
              </a:solidFill>
            </a:endParaRPr>
          </a:p>
        </p:txBody>
      </p:sp>
    </p:spTree>
    <p:extLst>
      <p:ext uri="{BB962C8B-B14F-4D97-AF65-F5344CB8AC3E}">
        <p14:creationId xmlns:p14="http://schemas.microsoft.com/office/powerpoint/2010/main" val="2175154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A5DC-5522-4D69-BA0F-B89FD920C241}"/>
              </a:ext>
            </a:extLst>
          </p:cNvPr>
          <p:cNvSpPr>
            <a:spLocks noGrp="1"/>
          </p:cNvSpPr>
          <p:nvPr>
            <p:ph type="title"/>
          </p:nvPr>
        </p:nvSpPr>
        <p:spPr/>
        <p:txBody>
          <a:bodyPr>
            <a:normAutofit/>
          </a:bodyPr>
          <a:lstStyle/>
          <a:p>
            <a:r>
              <a:rPr lang="en-US" dirty="0"/>
              <a:t>Chemotherapy Without Compromise: Turning the </a:t>
            </a:r>
            <a:r>
              <a:rPr lang="en-US" b="1" dirty="0"/>
              <a:t>4 Ds </a:t>
            </a:r>
            <a:r>
              <a:rPr lang="en-US" dirty="0"/>
              <a:t>into the </a:t>
            </a:r>
            <a:r>
              <a:rPr lang="en-US" b="1" dirty="0"/>
              <a:t>4 Ss</a:t>
            </a:r>
          </a:p>
        </p:txBody>
      </p:sp>
      <p:sp>
        <p:nvSpPr>
          <p:cNvPr id="22" name="Rectangle 21">
            <a:extLst>
              <a:ext uri="{FF2B5EF4-FFF2-40B4-BE49-F238E27FC236}">
                <a16:creationId xmlns:a16="http://schemas.microsoft.com/office/drawing/2014/main" id="{89EDFDC9-58B9-D347-8436-860AB342C0FF}"/>
              </a:ext>
            </a:extLst>
          </p:cNvPr>
          <p:cNvSpPr/>
          <p:nvPr/>
        </p:nvSpPr>
        <p:spPr>
          <a:xfrm>
            <a:off x="877083" y="1386002"/>
            <a:ext cx="6774138" cy="1014348"/>
          </a:xfrm>
          <a:prstGeom prst="rect">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000" tIns="24000" rIns="60000" bIns="24000" rtlCol="0" anchor="ctr"/>
          <a:lstStyle/>
          <a:p>
            <a:pPr algn="ctr" defTabSz="479988" fontAlgn="ctr"/>
            <a:endParaRPr lang="en-US" sz="1333" dirty="0" err="1">
              <a:solidFill>
                <a:srgbClr val="000000"/>
              </a:solidFill>
            </a:endParaRPr>
          </a:p>
        </p:txBody>
      </p:sp>
      <p:sp>
        <p:nvSpPr>
          <p:cNvPr id="23" name="Rectangle 22">
            <a:extLst>
              <a:ext uri="{FF2B5EF4-FFF2-40B4-BE49-F238E27FC236}">
                <a16:creationId xmlns:a16="http://schemas.microsoft.com/office/drawing/2014/main" id="{F3B6D43A-4F97-2F47-9B2B-F1333E5EE6C6}"/>
              </a:ext>
            </a:extLst>
          </p:cNvPr>
          <p:cNvSpPr/>
          <p:nvPr/>
        </p:nvSpPr>
        <p:spPr>
          <a:xfrm>
            <a:off x="846706" y="2650990"/>
            <a:ext cx="6820507" cy="1014348"/>
          </a:xfrm>
          <a:prstGeom prst="rect">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000" tIns="24000" rIns="60000" bIns="24000" rtlCol="0" anchor="ctr"/>
          <a:lstStyle/>
          <a:p>
            <a:pPr algn="ctr" defTabSz="479988" fontAlgn="ctr"/>
            <a:endParaRPr lang="en-US" sz="1333" dirty="0" err="1">
              <a:solidFill>
                <a:srgbClr val="000000"/>
              </a:solidFill>
            </a:endParaRPr>
          </a:p>
        </p:txBody>
      </p:sp>
      <p:sp>
        <p:nvSpPr>
          <p:cNvPr id="24" name="Rectangle 23">
            <a:extLst>
              <a:ext uri="{FF2B5EF4-FFF2-40B4-BE49-F238E27FC236}">
                <a16:creationId xmlns:a16="http://schemas.microsoft.com/office/drawing/2014/main" id="{E7BA45E3-0950-3F42-B897-49BBD2CC43BE}"/>
              </a:ext>
            </a:extLst>
          </p:cNvPr>
          <p:cNvSpPr/>
          <p:nvPr/>
        </p:nvSpPr>
        <p:spPr>
          <a:xfrm>
            <a:off x="890828" y="5021757"/>
            <a:ext cx="6820507" cy="1014348"/>
          </a:xfrm>
          <a:prstGeom prst="rect">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000" tIns="24000" rIns="60000" bIns="24000" rtlCol="0" anchor="ctr"/>
          <a:lstStyle/>
          <a:p>
            <a:pPr algn="ctr" defTabSz="479988" fontAlgn="ctr"/>
            <a:endParaRPr lang="en-US" sz="1333" dirty="0" err="1">
              <a:solidFill>
                <a:srgbClr val="000000"/>
              </a:solidFill>
            </a:endParaRPr>
          </a:p>
        </p:txBody>
      </p:sp>
      <p:sp>
        <p:nvSpPr>
          <p:cNvPr id="25" name="Rectangle 24">
            <a:extLst>
              <a:ext uri="{FF2B5EF4-FFF2-40B4-BE49-F238E27FC236}">
                <a16:creationId xmlns:a16="http://schemas.microsoft.com/office/drawing/2014/main" id="{9A90886F-8BA1-D943-8197-0FB75CC33C76}"/>
              </a:ext>
            </a:extLst>
          </p:cNvPr>
          <p:cNvSpPr/>
          <p:nvPr/>
        </p:nvSpPr>
        <p:spPr>
          <a:xfrm>
            <a:off x="890828" y="3847465"/>
            <a:ext cx="6776385" cy="1014348"/>
          </a:xfrm>
          <a:prstGeom prst="rect">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0000" tIns="24000" rIns="60000" bIns="24000" rtlCol="0" anchor="ctr"/>
          <a:lstStyle/>
          <a:p>
            <a:pPr algn="ctr" defTabSz="479988" fontAlgn="ctr"/>
            <a:endParaRPr lang="en-US" sz="1333" dirty="0" err="1">
              <a:solidFill>
                <a:srgbClr val="000000"/>
              </a:solidFill>
            </a:endParaRPr>
          </a:p>
        </p:txBody>
      </p:sp>
      <p:sp>
        <p:nvSpPr>
          <p:cNvPr id="26" name="Rectangle 25">
            <a:extLst>
              <a:ext uri="{FF2B5EF4-FFF2-40B4-BE49-F238E27FC236}">
                <a16:creationId xmlns:a16="http://schemas.microsoft.com/office/drawing/2014/main" id="{C3957923-70D4-E940-8F57-EA9E903CFCB3}"/>
              </a:ext>
            </a:extLst>
          </p:cNvPr>
          <p:cNvSpPr/>
          <p:nvPr/>
        </p:nvSpPr>
        <p:spPr>
          <a:xfrm>
            <a:off x="8287306" y="1397227"/>
            <a:ext cx="3335092" cy="4632693"/>
          </a:xfrm>
          <a:prstGeom prst="rect">
            <a:avLst/>
          </a:prstGeom>
          <a:solidFill>
            <a:schemeClr val="tx2"/>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L="6351" lvl="1" algn="ctr" defTabSz="359991" fontAlgn="ctr">
              <a:spcBef>
                <a:spcPts val="1200"/>
              </a:spcBef>
            </a:pPr>
            <a:r>
              <a:rPr lang="en-US" sz="2400" b="1" dirty="0">
                <a:solidFill>
                  <a:schemeClr val="bg1"/>
                </a:solidFill>
              </a:rPr>
              <a:t>Plinabulin + G-CSF </a:t>
            </a:r>
          </a:p>
          <a:p>
            <a:pPr marL="349250" lvl="1" indent="-342900" defTabSz="359991" fontAlgn="ctr">
              <a:spcBef>
                <a:spcPts val="1200"/>
              </a:spcBef>
              <a:buClr>
                <a:schemeClr val="accent5">
                  <a:lumMod val="60000"/>
                  <a:lumOff val="40000"/>
                </a:schemeClr>
              </a:buClr>
              <a:buSzPct val="150000"/>
              <a:buFont typeface="Arial" panose="020B0604020202020204" pitchFamily="34" charset="0"/>
              <a:buChar char="•"/>
            </a:pPr>
            <a:r>
              <a:rPr lang="en-US" sz="2400" dirty="0">
                <a:solidFill>
                  <a:schemeClr val="bg1"/>
                </a:solidFill>
              </a:rPr>
              <a:t>Differentiated clinical profile, potential to improve SOC</a:t>
            </a:r>
          </a:p>
          <a:p>
            <a:pPr marL="349250" lvl="1" indent="-342900" defTabSz="359991" fontAlgn="ctr">
              <a:spcBef>
                <a:spcPts val="1200"/>
              </a:spcBef>
              <a:buClr>
                <a:schemeClr val="accent5">
                  <a:lumMod val="60000"/>
                  <a:lumOff val="40000"/>
                </a:schemeClr>
              </a:buClr>
              <a:buSzPct val="150000"/>
              <a:buFont typeface="Arial" panose="020B0604020202020204" pitchFamily="34" charset="0"/>
              <a:buChar char="•"/>
            </a:pPr>
            <a:r>
              <a:rPr lang="en-US" sz="2400" dirty="0">
                <a:solidFill>
                  <a:schemeClr val="bg1"/>
                </a:solidFill>
              </a:rPr>
              <a:t>Greater clinical control</a:t>
            </a:r>
          </a:p>
          <a:p>
            <a:pPr marL="349250" lvl="1" indent="-342900" defTabSz="359991" fontAlgn="ctr">
              <a:spcBef>
                <a:spcPts val="1200"/>
              </a:spcBef>
              <a:buClr>
                <a:schemeClr val="accent5">
                  <a:lumMod val="60000"/>
                  <a:lumOff val="40000"/>
                </a:schemeClr>
              </a:buClr>
              <a:buSzPct val="150000"/>
              <a:buFont typeface="Arial" panose="020B0604020202020204" pitchFamily="34" charset="0"/>
              <a:buChar char="•"/>
            </a:pPr>
            <a:r>
              <a:rPr lang="en-US" sz="2400" dirty="0">
                <a:solidFill>
                  <a:schemeClr val="bg1"/>
                </a:solidFill>
              </a:rPr>
              <a:t>Improved outcomes</a:t>
            </a:r>
          </a:p>
        </p:txBody>
      </p:sp>
      <p:pic>
        <p:nvPicPr>
          <p:cNvPr id="27" name="Picture 26">
            <a:extLst>
              <a:ext uri="{FF2B5EF4-FFF2-40B4-BE49-F238E27FC236}">
                <a16:creationId xmlns:a16="http://schemas.microsoft.com/office/drawing/2014/main" id="{7C9B8C16-4249-7C4B-A436-2AE9970688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8452" y="5157166"/>
            <a:ext cx="757159" cy="751577"/>
          </a:xfrm>
          <a:prstGeom prst="rect">
            <a:avLst/>
          </a:prstGeom>
        </p:spPr>
      </p:pic>
      <p:pic>
        <p:nvPicPr>
          <p:cNvPr id="28" name="Picture 27">
            <a:extLst>
              <a:ext uri="{FF2B5EF4-FFF2-40B4-BE49-F238E27FC236}">
                <a16:creationId xmlns:a16="http://schemas.microsoft.com/office/drawing/2014/main" id="{8C540EC9-E24F-A547-B13D-77B0FF5488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8537" y="2771787"/>
            <a:ext cx="649053" cy="818381"/>
          </a:xfrm>
          <a:prstGeom prst="rect">
            <a:avLst/>
          </a:prstGeom>
        </p:spPr>
      </p:pic>
      <p:pic>
        <p:nvPicPr>
          <p:cNvPr id="29" name="Picture 28">
            <a:extLst>
              <a:ext uri="{FF2B5EF4-FFF2-40B4-BE49-F238E27FC236}">
                <a16:creationId xmlns:a16="http://schemas.microsoft.com/office/drawing/2014/main" id="{8714C96C-3489-0543-B2A7-4F8BE46AAE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2426" y="3950665"/>
            <a:ext cx="986872" cy="818381"/>
          </a:xfrm>
          <a:prstGeom prst="rect">
            <a:avLst/>
          </a:prstGeom>
        </p:spPr>
      </p:pic>
      <p:pic>
        <p:nvPicPr>
          <p:cNvPr id="30" name="Picture 29">
            <a:extLst>
              <a:ext uri="{FF2B5EF4-FFF2-40B4-BE49-F238E27FC236}">
                <a16:creationId xmlns:a16="http://schemas.microsoft.com/office/drawing/2014/main" id="{71554CB9-06FD-A444-8894-EC08675DC30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87815" y="1479564"/>
            <a:ext cx="576537" cy="1045631"/>
          </a:xfrm>
          <a:prstGeom prst="rect">
            <a:avLst/>
          </a:prstGeom>
        </p:spPr>
      </p:pic>
      <p:sp>
        <p:nvSpPr>
          <p:cNvPr id="31" name="TextBox 30">
            <a:extLst>
              <a:ext uri="{FF2B5EF4-FFF2-40B4-BE49-F238E27FC236}">
                <a16:creationId xmlns:a16="http://schemas.microsoft.com/office/drawing/2014/main" id="{2CF8F165-72B5-0246-B129-235864F633A0}"/>
              </a:ext>
            </a:extLst>
          </p:cNvPr>
          <p:cNvSpPr txBox="1"/>
          <p:nvPr/>
        </p:nvSpPr>
        <p:spPr>
          <a:xfrm>
            <a:off x="2151063" y="1387208"/>
            <a:ext cx="2015074" cy="1011936"/>
          </a:xfrm>
          <a:prstGeom prst="rect">
            <a:avLst/>
          </a:prstGeom>
          <a:noFill/>
        </p:spPr>
        <p:txBody>
          <a:bodyPr wrap="square" rtlCol="0" anchor="ctr" anchorCtr="0">
            <a:noAutofit/>
          </a:bodyPr>
          <a:lstStyle/>
          <a:p>
            <a:r>
              <a:rPr lang="en-US" sz="2000" b="1" u="sng" dirty="0"/>
              <a:t>D</a:t>
            </a:r>
            <a:r>
              <a:rPr lang="en-US" sz="1600" b="1" dirty="0"/>
              <a:t>ECREASED</a:t>
            </a:r>
            <a:r>
              <a:rPr lang="en-US" sz="1100" b="1" dirty="0"/>
              <a:t> </a:t>
            </a:r>
            <a:r>
              <a:rPr lang="en-US" sz="1100" dirty="0">
                <a:solidFill>
                  <a:srgbClr val="58595B"/>
                </a:solidFill>
              </a:rPr>
              <a:t>recommended dose</a:t>
            </a:r>
          </a:p>
        </p:txBody>
      </p:sp>
      <p:sp>
        <p:nvSpPr>
          <p:cNvPr id="32" name="TextBox 31">
            <a:extLst>
              <a:ext uri="{FF2B5EF4-FFF2-40B4-BE49-F238E27FC236}">
                <a16:creationId xmlns:a16="http://schemas.microsoft.com/office/drawing/2014/main" id="{442E4CFF-9572-B543-AFC5-CEE5C0A61952}"/>
              </a:ext>
            </a:extLst>
          </p:cNvPr>
          <p:cNvSpPr txBox="1"/>
          <p:nvPr/>
        </p:nvSpPr>
        <p:spPr>
          <a:xfrm>
            <a:off x="2199225" y="2670656"/>
            <a:ext cx="1663049" cy="1011936"/>
          </a:xfrm>
          <a:prstGeom prst="rect">
            <a:avLst/>
          </a:prstGeom>
          <a:noFill/>
        </p:spPr>
        <p:txBody>
          <a:bodyPr wrap="square" rtlCol="0" anchor="ctr" anchorCtr="0">
            <a:noAutofit/>
          </a:bodyPr>
          <a:lstStyle/>
          <a:p>
            <a:r>
              <a:rPr lang="en-US" sz="2000" b="1" u="sng" dirty="0"/>
              <a:t>D</a:t>
            </a:r>
            <a:r>
              <a:rPr lang="en-US" sz="1600" b="1" dirty="0"/>
              <a:t>ELAYED</a:t>
            </a:r>
            <a:r>
              <a:rPr lang="en-US" sz="1100" b="1" dirty="0">
                <a:solidFill>
                  <a:srgbClr val="58595B"/>
                </a:solidFill>
              </a:rPr>
              <a:t> </a:t>
            </a:r>
            <a:br>
              <a:rPr lang="en-US" sz="1100" b="1" dirty="0">
                <a:solidFill>
                  <a:srgbClr val="58595B"/>
                </a:solidFill>
              </a:rPr>
            </a:br>
            <a:r>
              <a:rPr lang="en-US" sz="1100" dirty="0">
                <a:solidFill>
                  <a:srgbClr val="58595B"/>
                </a:solidFill>
              </a:rPr>
              <a:t>cycles</a:t>
            </a:r>
          </a:p>
        </p:txBody>
      </p:sp>
      <p:sp>
        <p:nvSpPr>
          <p:cNvPr id="33" name="TextBox 32">
            <a:extLst>
              <a:ext uri="{FF2B5EF4-FFF2-40B4-BE49-F238E27FC236}">
                <a16:creationId xmlns:a16="http://schemas.microsoft.com/office/drawing/2014/main" id="{4AFEF79B-26DB-6D4E-A137-03104E80BDE3}"/>
              </a:ext>
            </a:extLst>
          </p:cNvPr>
          <p:cNvSpPr txBox="1"/>
          <p:nvPr/>
        </p:nvSpPr>
        <p:spPr>
          <a:xfrm>
            <a:off x="2169953" y="5017984"/>
            <a:ext cx="2043221" cy="1011936"/>
          </a:xfrm>
          <a:prstGeom prst="rect">
            <a:avLst/>
          </a:prstGeom>
          <a:noFill/>
        </p:spPr>
        <p:txBody>
          <a:bodyPr wrap="square" rtlCol="0" anchor="ctr" anchorCtr="0">
            <a:noAutofit/>
          </a:bodyPr>
          <a:lstStyle/>
          <a:p>
            <a:r>
              <a:rPr lang="en-US" sz="2000" b="1" u="sng" dirty="0"/>
              <a:t>D</a:t>
            </a:r>
            <a:r>
              <a:rPr lang="en-US" sz="1600" b="1" dirty="0"/>
              <a:t>OWNGRADE</a:t>
            </a:r>
            <a:r>
              <a:rPr lang="en-US" sz="1100" b="1" dirty="0"/>
              <a:t> </a:t>
            </a:r>
            <a:br>
              <a:rPr lang="en-US" sz="1100" b="1" dirty="0">
                <a:solidFill>
                  <a:srgbClr val="58595B"/>
                </a:solidFill>
              </a:rPr>
            </a:br>
            <a:r>
              <a:rPr lang="en-US" sz="1100" dirty="0">
                <a:solidFill>
                  <a:srgbClr val="58595B"/>
                </a:solidFill>
              </a:rPr>
              <a:t>chemotherapy regimen</a:t>
            </a:r>
          </a:p>
        </p:txBody>
      </p:sp>
      <p:sp>
        <p:nvSpPr>
          <p:cNvPr id="34" name="TextBox 33">
            <a:extLst>
              <a:ext uri="{FF2B5EF4-FFF2-40B4-BE49-F238E27FC236}">
                <a16:creationId xmlns:a16="http://schemas.microsoft.com/office/drawing/2014/main" id="{5A391238-87F4-CD47-B031-921DBD61668B}"/>
              </a:ext>
            </a:extLst>
          </p:cNvPr>
          <p:cNvSpPr txBox="1"/>
          <p:nvPr/>
        </p:nvSpPr>
        <p:spPr>
          <a:xfrm>
            <a:off x="2212038" y="3837579"/>
            <a:ext cx="2321344" cy="1011936"/>
          </a:xfrm>
          <a:prstGeom prst="rect">
            <a:avLst/>
          </a:prstGeom>
          <a:noFill/>
        </p:spPr>
        <p:txBody>
          <a:bodyPr wrap="square" rtlCol="0" anchor="ctr" anchorCtr="0">
            <a:noAutofit/>
          </a:bodyPr>
          <a:lstStyle/>
          <a:p>
            <a:r>
              <a:rPr lang="en-US" sz="2000" b="1" u="sng" dirty="0"/>
              <a:t>D</a:t>
            </a:r>
            <a:r>
              <a:rPr lang="en-US" sz="1600" b="1" dirty="0"/>
              <a:t>ISCONTINUED</a:t>
            </a:r>
            <a:r>
              <a:rPr lang="en-US" sz="1100" b="1" dirty="0"/>
              <a:t> </a:t>
            </a:r>
            <a:br>
              <a:rPr lang="en-US" sz="1100" b="1" dirty="0"/>
            </a:br>
            <a:r>
              <a:rPr lang="en-US" sz="1100" b="1" dirty="0">
                <a:solidFill>
                  <a:srgbClr val="58595B"/>
                </a:solidFill>
              </a:rPr>
              <a:t>chemotherapy</a:t>
            </a:r>
            <a:endParaRPr lang="en-US" sz="1100" dirty="0">
              <a:solidFill>
                <a:srgbClr val="58595B"/>
              </a:solidFill>
            </a:endParaRPr>
          </a:p>
        </p:txBody>
      </p:sp>
      <p:sp>
        <p:nvSpPr>
          <p:cNvPr id="35" name="TextBox 34">
            <a:extLst>
              <a:ext uri="{FF2B5EF4-FFF2-40B4-BE49-F238E27FC236}">
                <a16:creationId xmlns:a16="http://schemas.microsoft.com/office/drawing/2014/main" id="{CAEF1165-123E-BB42-8B86-C9720744B2E3}"/>
              </a:ext>
            </a:extLst>
          </p:cNvPr>
          <p:cNvSpPr txBox="1"/>
          <p:nvPr/>
        </p:nvSpPr>
        <p:spPr>
          <a:xfrm>
            <a:off x="4673094" y="1397227"/>
            <a:ext cx="2145812" cy="1011936"/>
          </a:xfrm>
          <a:prstGeom prst="rect">
            <a:avLst/>
          </a:prstGeom>
          <a:noFill/>
        </p:spPr>
        <p:txBody>
          <a:bodyPr wrap="square" rtlCol="0" anchor="ctr" anchorCtr="0">
            <a:noAutofit/>
          </a:bodyPr>
          <a:lstStyle/>
          <a:p>
            <a:r>
              <a:rPr lang="en-US" sz="2400" b="1" u="sng" dirty="0">
                <a:solidFill>
                  <a:srgbClr val="00B050"/>
                </a:solidFill>
              </a:rPr>
              <a:t>S</a:t>
            </a:r>
            <a:r>
              <a:rPr lang="en-US" sz="2400" b="1" dirty="0">
                <a:solidFill>
                  <a:srgbClr val="00B050"/>
                </a:solidFill>
              </a:rPr>
              <a:t>TABLE DOSE </a:t>
            </a:r>
            <a:r>
              <a:rPr lang="en-US" sz="1400" dirty="0">
                <a:solidFill>
                  <a:srgbClr val="58595B"/>
                </a:solidFill>
              </a:rPr>
              <a:t>maintaining </a:t>
            </a:r>
            <a:r>
              <a:rPr lang="en-US" sz="1400" u="sng" dirty="0">
                <a:solidFill>
                  <a:srgbClr val="58595B"/>
                </a:solidFill>
              </a:rPr>
              <a:t>&gt;</a:t>
            </a:r>
            <a:r>
              <a:rPr lang="en-US" sz="1400" dirty="0">
                <a:solidFill>
                  <a:srgbClr val="58595B"/>
                </a:solidFill>
              </a:rPr>
              <a:t>85%</a:t>
            </a:r>
          </a:p>
        </p:txBody>
      </p:sp>
      <p:sp>
        <p:nvSpPr>
          <p:cNvPr id="36" name="TextBox 35">
            <a:extLst>
              <a:ext uri="{FF2B5EF4-FFF2-40B4-BE49-F238E27FC236}">
                <a16:creationId xmlns:a16="http://schemas.microsoft.com/office/drawing/2014/main" id="{3487D66F-2F7E-9C4E-BFF6-549321CECE2C}"/>
              </a:ext>
            </a:extLst>
          </p:cNvPr>
          <p:cNvSpPr txBox="1"/>
          <p:nvPr/>
        </p:nvSpPr>
        <p:spPr>
          <a:xfrm>
            <a:off x="4685363" y="2670656"/>
            <a:ext cx="2560320" cy="1011936"/>
          </a:xfrm>
          <a:prstGeom prst="rect">
            <a:avLst/>
          </a:prstGeom>
          <a:noFill/>
        </p:spPr>
        <p:txBody>
          <a:bodyPr wrap="square" rtlCol="0" anchor="ctr" anchorCtr="0">
            <a:noAutofit/>
          </a:bodyPr>
          <a:lstStyle/>
          <a:p>
            <a:r>
              <a:rPr lang="en-US" sz="2400" b="1" u="sng" dirty="0">
                <a:solidFill>
                  <a:srgbClr val="00B050"/>
                </a:solidFill>
              </a:rPr>
              <a:t>S</a:t>
            </a:r>
            <a:r>
              <a:rPr lang="en-US" sz="2400" b="1" dirty="0">
                <a:solidFill>
                  <a:srgbClr val="00B050"/>
                </a:solidFill>
              </a:rPr>
              <a:t>USTAINED CYCLES </a:t>
            </a:r>
            <a:br>
              <a:rPr lang="en-US" sz="1100" b="1" dirty="0">
                <a:solidFill>
                  <a:srgbClr val="58595B"/>
                </a:solidFill>
              </a:rPr>
            </a:br>
            <a:r>
              <a:rPr lang="en-US" sz="1100" dirty="0" err="1">
                <a:solidFill>
                  <a:srgbClr val="58595B"/>
                </a:solidFill>
              </a:rPr>
              <a:t>cycles</a:t>
            </a:r>
            <a:r>
              <a:rPr lang="en-US" sz="1100" dirty="0">
                <a:solidFill>
                  <a:srgbClr val="58595B"/>
                </a:solidFill>
              </a:rPr>
              <a:t> on time</a:t>
            </a:r>
          </a:p>
        </p:txBody>
      </p:sp>
      <p:sp>
        <p:nvSpPr>
          <p:cNvPr id="37" name="TextBox 36">
            <a:extLst>
              <a:ext uri="{FF2B5EF4-FFF2-40B4-BE49-F238E27FC236}">
                <a16:creationId xmlns:a16="http://schemas.microsoft.com/office/drawing/2014/main" id="{90124FA8-850E-1244-ADB8-BC33E29C59EA}"/>
              </a:ext>
            </a:extLst>
          </p:cNvPr>
          <p:cNvSpPr txBox="1"/>
          <p:nvPr/>
        </p:nvSpPr>
        <p:spPr>
          <a:xfrm>
            <a:off x="4691984" y="5046245"/>
            <a:ext cx="2959237" cy="1011936"/>
          </a:xfrm>
          <a:prstGeom prst="rect">
            <a:avLst/>
          </a:prstGeom>
          <a:noFill/>
        </p:spPr>
        <p:txBody>
          <a:bodyPr wrap="square" rtlCol="0" anchor="ctr" anchorCtr="0">
            <a:noAutofit/>
          </a:bodyPr>
          <a:lstStyle/>
          <a:p>
            <a:r>
              <a:rPr lang="en-US" sz="2400" b="1" u="sng" dirty="0">
                <a:solidFill>
                  <a:srgbClr val="00B050"/>
                </a:solidFill>
              </a:rPr>
              <a:t>S</a:t>
            </a:r>
            <a:r>
              <a:rPr lang="en-US" sz="2400" b="1" dirty="0">
                <a:solidFill>
                  <a:srgbClr val="00B050"/>
                </a:solidFill>
              </a:rPr>
              <a:t>TRONGEST REGIMEN </a:t>
            </a:r>
            <a:br>
              <a:rPr lang="en-US" sz="1100" b="1" dirty="0">
                <a:solidFill>
                  <a:srgbClr val="58595B"/>
                </a:solidFill>
              </a:rPr>
            </a:br>
            <a:r>
              <a:rPr lang="en-US" sz="1100" b="1" dirty="0">
                <a:solidFill>
                  <a:srgbClr val="58595B"/>
                </a:solidFill>
              </a:rPr>
              <a:t> </a:t>
            </a:r>
            <a:r>
              <a:rPr lang="en-US" sz="1100" dirty="0">
                <a:solidFill>
                  <a:srgbClr val="58595B"/>
                </a:solidFill>
              </a:rPr>
              <a:t>of</a:t>
            </a:r>
            <a:r>
              <a:rPr lang="en-US" sz="1100" b="1" dirty="0">
                <a:solidFill>
                  <a:srgbClr val="58595B"/>
                </a:solidFill>
              </a:rPr>
              <a:t> </a:t>
            </a:r>
            <a:r>
              <a:rPr lang="en-US" sz="1100" dirty="0">
                <a:solidFill>
                  <a:srgbClr val="58595B"/>
                </a:solidFill>
              </a:rPr>
              <a:t>chemotherapy</a:t>
            </a:r>
          </a:p>
        </p:txBody>
      </p:sp>
      <p:sp>
        <p:nvSpPr>
          <p:cNvPr id="38" name="TextBox 37">
            <a:extLst>
              <a:ext uri="{FF2B5EF4-FFF2-40B4-BE49-F238E27FC236}">
                <a16:creationId xmlns:a16="http://schemas.microsoft.com/office/drawing/2014/main" id="{1C3B7F90-EBB3-7546-8AA9-93BFE4A81735}"/>
              </a:ext>
            </a:extLst>
          </p:cNvPr>
          <p:cNvSpPr txBox="1"/>
          <p:nvPr/>
        </p:nvSpPr>
        <p:spPr>
          <a:xfrm>
            <a:off x="4725185" y="3825282"/>
            <a:ext cx="2699210" cy="1011936"/>
          </a:xfrm>
          <a:prstGeom prst="rect">
            <a:avLst/>
          </a:prstGeom>
          <a:noFill/>
        </p:spPr>
        <p:txBody>
          <a:bodyPr wrap="square" rtlCol="0" anchor="ctr" anchorCtr="0">
            <a:noAutofit/>
          </a:bodyPr>
          <a:lstStyle/>
          <a:p>
            <a:r>
              <a:rPr lang="en-US" sz="2400" b="1" u="sng" dirty="0">
                <a:solidFill>
                  <a:srgbClr val="00B050"/>
                </a:solidFill>
              </a:rPr>
              <a:t>S</a:t>
            </a:r>
            <a:r>
              <a:rPr lang="en-US" sz="2400" b="1" dirty="0">
                <a:solidFill>
                  <a:srgbClr val="00B050"/>
                </a:solidFill>
              </a:rPr>
              <a:t>TAY THE COURSE </a:t>
            </a:r>
            <a:br>
              <a:rPr lang="en-US" sz="1100" b="1" dirty="0">
                <a:solidFill>
                  <a:srgbClr val="58595B"/>
                </a:solidFill>
              </a:rPr>
            </a:br>
            <a:r>
              <a:rPr lang="en-US" sz="1100" dirty="0">
                <a:solidFill>
                  <a:srgbClr val="58595B"/>
                </a:solidFill>
              </a:rPr>
              <a:t>complete all cycles</a:t>
            </a:r>
          </a:p>
        </p:txBody>
      </p:sp>
      <p:sp>
        <p:nvSpPr>
          <p:cNvPr id="39" name="Arrow: Down 17">
            <a:extLst>
              <a:ext uri="{FF2B5EF4-FFF2-40B4-BE49-F238E27FC236}">
                <a16:creationId xmlns:a16="http://schemas.microsoft.com/office/drawing/2014/main" id="{C61A33B5-8BFD-4C49-9151-2E9FA02CF3E4}"/>
              </a:ext>
            </a:extLst>
          </p:cNvPr>
          <p:cNvSpPr/>
          <p:nvPr/>
        </p:nvSpPr>
        <p:spPr>
          <a:xfrm rot="16200000">
            <a:off x="3925327" y="1688686"/>
            <a:ext cx="451715" cy="408980"/>
          </a:xfrm>
          <a:prstGeom prst="downArrow">
            <a:avLst/>
          </a:prstGeom>
          <a:solidFill>
            <a:schemeClr val="accent5">
              <a:lumMod val="40000"/>
              <a:lumOff val="60000"/>
            </a:schemeClr>
          </a:solidFill>
          <a:ln>
            <a:solidFill>
              <a:schemeClr val="accent5">
                <a:lumMod val="75000"/>
              </a:schemeClr>
            </a:solidFill>
          </a:ln>
        </p:spPr>
        <p:txBody>
          <a:bodyPr wrap="square" rtlCol="0" anchor="ctr">
            <a:spAutoFit/>
          </a:bodyPr>
          <a:lstStyle/>
          <a:p>
            <a:pPr algn="ctr"/>
            <a:endParaRPr lang="en-US" sz="1400" b="1">
              <a:solidFill>
                <a:schemeClr val="bg1">
                  <a:lumMod val="65000"/>
                </a:schemeClr>
              </a:solidFill>
            </a:endParaRPr>
          </a:p>
        </p:txBody>
      </p:sp>
      <p:sp>
        <p:nvSpPr>
          <p:cNvPr id="40" name="Arrow: Down 17">
            <a:extLst>
              <a:ext uri="{FF2B5EF4-FFF2-40B4-BE49-F238E27FC236}">
                <a16:creationId xmlns:a16="http://schemas.microsoft.com/office/drawing/2014/main" id="{6BF25940-BFEF-594F-9237-D27C98398EA4}"/>
              </a:ext>
            </a:extLst>
          </p:cNvPr>
          <p:cNvSpPr/>
          <p:nvPr/>
        </p:nvSpPr>
        <p:spPr>
          <a:xfrm rot="16200000">
            <a:off x="3894951" y="2964684"/>
            <a:ext cx="451715" cy="408980"/>
          </a:xfrm>
          <a:prstGeom prst="downArrow">
            <a:avLst/>
          </a:prstGeom>
          <a:solidFill>
            <a:schemeClr val="accent5">
              <a:lumMod val="40000"/>
              <a:lumOff val="60000"/>
            </a:schemeClr>
          </a:solidFill>
          <a:ln>
            <a:solidFill>
              <a:schemeClr val="accent5">
                <a:lumMod val="75000"/>
              </a:schemeClr>
            </a:solidFill>
          </a:ln>
        </p:spPr>
        <p:txBody>
          <a:bodyPr wrap="square" rtlCol="0" anchor="ctr">
            <a:spAutoFit/>
          </a:bodyPr>
          <a:lstStyle/>
          <a:p>
            <a:pPr algn="ctr"/>
            <a:endParaRPr lang="en-US" sz="1400" b="1">
              <a:solidFill>
                <a:schemeClr val="bg1">
                  <a:lumMod val="65000"/>
                </a:schemeClr>
              </a:solidFill>
            </a:endParaRPr>
          </a:p>
        </p:txBody>
      </p:sp>
      <p:sp>
        <p:nvSpPr>
          <p:cNvPr id="41" name="Arrow: Down 17">
            <a:extLst>
              <a:ext uri="{FF2B5EF4-FFF2-40B4-BE49-F238E27FC236}">
                <a16:creationId xmlns:a16="http://schemas.microsoft.com/office/drawing/2014/main" id="{4324F2D9-82BC-4545-A3A2-08E297621B6F}"/>
              </a:ext>
            </a:extLst>
          </p:cNvPr>
          <p:cNvSpPr/>
          <p:nvPr/>
        </p:nvSpPr>
        <p:spPr>
          <a:xfrm rot="16200000">
            <a:off x="3944217" y="5314637"/>
            <a:ext cx="451715" cy="408980"/>
          </a:xfrm>
          <a:prstGeom prst="downArrow">
            <a:avLst/>
          </a:prstGeom>
          <a:solidFill>
            <a:schemeClr val="accent5">
              <a:lumMod val="40000"/>
              <a:lumOff val="60000"/>
            </a:schemeClr>
          </a:solidFill>
          <a:ln>
            <a:solidFill>
              <a:schemeClr val="accent5">
                <a:lumMod val="75000"/>
              </a:schemeClr>
            </a:solidFill>
          </a:ln>
        </p:spPr>
        <p:txBody>
          <a:bodyPr wrap="square" rtlCol="0" anchor="ctr">
            <a:spAutoFit/>
          </a:bodyPr>
          <a:lstStyle/>
          <a:p>
            <a:pPr algn="ctr"/>
            <a:endParaRPr lang="en-US" sz="1400" b="1">
              <a:solidFill>
                <a:schemeClr val="bg1">
                  <a:lumMod val="65000"/>
                </a:schemeClr>
              </a:solidFill>
            </a:endParaRPr>
          </a:p>
        </p:txBody>
      </p:sp>
      <p:sp>
        <p:nvSpPr>
          <p:cNvPr id="42" name="Arrow: Down 17">
            <a:extLst>
              <a:ext uri="{FF2B5EF4-FFF2-40B4-BE49-F238E27FC236}">
                <a16:creationId xmlns:a16="http://schemas.microsoft.com/office/drawing/2014/main" id="{21F9E159-4087-3B46-827F-D632492F1229}"/>
              </a:ext>
            </a:extLst>
          </p:cNvPr>
          <p:cNvSpPr/>
          <p:nvPr/>
        </p:nvSpPr>
        <p:spPr>
          <a:xfrm rot="16200000">
            <a:off x="3940196" y="4150149"/>
            <a:ext cx="451715" cy="408980"/>
          </a:xfrm>
          <a:prstGeom prst="downArrow">
            <a:avLst/>
          </a:prstGeom>
          <a:solidFill>
            <a:schemeClr val="accent5">
              <a:lumMod val="40000"/>
              <a:lumOff val="60000"/>
            </a:schemeClr>
          </a:solidFill>
          <a:ln>
            <a:solidFill>
              <a:schemeClr val="accent5">
                <a:lumMod val="75000"/>
              </a:schemeClr>
            </a:solidFill>
          </a:ln>
        </p:spPr>
        <p:txBody>
          <a:bodyPr wrap="square" rtlCol="0" anchor="ctr">
            <a:spAutoFit/>
          </a:bodyPr>
          <a:lstStyle/>
          <a:p>
            <a:pPr algn="ctr"/>
            <a:endParaRPr lang="en-US" sz="1400" b="1">
              <a:solidFill>
                <a:schemeClr val="bg1">
                  <a:lumMod val="65000"/>
                </a:schemeClr>
              </a:solidFill>
            </a:endParaRPr>
          </a:p>
        </p:txBody>
      </p:sp>
    </p:spTree>
    <p:extLst>
      <p:ext uri="{BB962C8B-B14F-4D97-AF65-F5344CB8AC3E}">
        <p14:creationId xmlns:p14="http://schemas.microsoft.com/office/powerpoint/2010/main" val="3496411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688984" y="297567"/>
            <a:ext cx="10515600" cy="443711"/>
          </a:xfrm>
          <a:prstGeom prst="rect">
            <a:avLst/>
          </a:prstGeom>
        </p:spPr>
        <p:txBody>
          <a:bodyPr vert="horz" wrap="square" lIns="0" tIns="12700" rIns="0" bIns="0" rtlCol="0">
            <a:spAutoFit/>
          </a:bodyPr>
          <a:lstStyle/>
          <a:p>
            <a:pPr marL="12700" marR="5080">
              <a:lnSpc>
                <a:spcPct val="100000"/>
              </a:lnSpc>
              <a:spcBef>
                <a:spcPts val="100"/>
              </a:spcBef>
            </a:pPr>
            <a:r>
              <a:rPr lang="en-US" spc="-5" dirty="0">
                <a:cs typeface="Calibri" panose="020F0502020204030204" pitchFamily="34" charset="0"/>
              </a:rPr>
              <a:t>CIN: Large and Expanding Market Potential</a:t>
            </a:r>
            <a:endParaRPr spc="-10" dirty="0">
              <a:cs typeface="Calibri" panose="020F0502020204030204" pitchFamily="34" charset="0"/>
            </a:endParaRPr>
          </a:p>
        </p:txBody>
      </p:sp>
      <p:grpSp>
        <p:nvGrpSpPr>
          <p:cNvPr id="14" name="Group 13">
            <a:extLst>
              <a:ext uri="{FF2B5EF4-FFF2-40B4-BE49-F238E27FC236}">
                <a16:creationId xmlns:a16="http://schemas.microsoft.com/office/drawing/2014/main" id="{2DB76BD3-831A-42CB-9DDD-0301C19EF281}"/>
              </a:ext>
            </a:extLst>
          </p:cNvPr>
          <p:cNvGrpSpPr/>
          <p:nvPr/>
        </p:nvGrpSpPr>
        <p:grpSpPr>
          <a:xfrm>
            <a:off x="954726" y="1697877"/>
            <a:ext cx="4085844" cy="3747446"/>
            <a:chOff x="1793748" y="1949271"/>
            <a:chExt cx="4085844" cy="3747446"/>
          </a:xfrm>
        </p:grpSpPr>
        <p:sp>
          <p:nvSpPr>
            <p:cNvPr id="8" name="object 8"/>
            <p:cNvSpPr/>
            <p:nvPr/>
          </p:nvSpPr>
          <p:spPr>
            <a:xfrm>
              <a:off x="1793748" y="3326897"/>
              <a:ext cx="4085844" cy="2369820"/>
            </a:xfrm>
            <a:prstGeom prst="rect">
              <a:avLst/>
            </a:prstGeom>
            <a:blipFill>
              <a:blip r:embed="rId2" cstate="print"/>
              <a:stretch>
                <a:fillRect/>
              </a:stretch>
            </a:blipFill>
            <a:effectLst/>
          </p:spPr>
          <p:txBody>
            <a:bodyPr wrap="square" lIns="0" tIns="0" rIns="0" bIns="0" rtlCol="0"/>
            <a:lstStyle/>
            <a:p>
              <a:endParaRPr/>
            </a:p>
          </p:txBody>
        </p:sp>
        <p:sp>
          <p:nvSpPr>
            <p:cNvPr id="9" name="object 9"/>
            <p:cNvSpPr/>
            <p:nvPr/>
          </p:nvSpPr>
          <p:spPr>
            <a:xfrm>
              <a:off x="2018225" y="4139908"/>
              <a:ext cx="1043940" cy="186055"/>
            </a:xfrm>
            <a:custGeom>
              <a:avLst/>
              <a:gdLst/>
              <a:ahLst/>
              <a:cxnLst/>
              <a:rect l="l" t="t" r="r" b="b"/>
              <a:pathLst>
                <a:path w="1043939" h="186054">
                  <a:moveTo>
                    <a:pt x="521969" y="0"/>
                  </a:moveTo>
                  <a:lnTo>
                    <a:pt x="444833" y="1008"/>
                  </a:lnTo>
                  <a:lnTo>
                    <a:pt x="371213" y="3938"/>
                  </a:lnTo>
                  <a:lnTo>
                    <a:pt x="301914" y="8645"/>
                  </a:lnTo>
                  <a:lnTo>
                    <a:pt x="237745" y="14985"/>
                  </a:lnTo>
                  <a:lnTo>
                    <a:pt x="179513" y="22814"/>
                  </a:lnTo>
                  <a:lnTo>
                    <a:pt x="128025" y="31986"/>
                  </a:lnTo>
                  <a:lnTo>
                    <a:pt x="84089" y="42359"/>
                  </a:lnTo>
                  <a:lnTo>
                    <a:pt x="22098" y="66127"/>
                  </a:lnTo>
                  <a:lnTo>
                    <a:pt x="0" y="92963"/>
                  </a:lnTo>
                  <a:lnTo>
                    <a:pt x="5659" y="106693"/>
                  </a:lnTo>
                  <a:lnTo>
                    <a:pt x="48510" y="132140"/>
                  </a:lnTo>
                  <a:lnTo>
                    <a:pt x="128025" y="153941"/>
                  </a:lnTo>
                  <a:lnTo>
                    <a:pt x="179513" y="163113"/>
                  </a:lnTo>
                  <a:lnTo>
                    <a:pt x="237745" y="170942"/>
                  </a:lnTo>
                  <a:lnTo>
                    <a:pt x="301914" y="177282"/>
                  </a:lnTo>
                  <a:lnTo>
                    <a:pt x="371213" y="181989"/>
                  </a:lnTo>
                  <a:lnTo>
                    <a:pt x="444833" y="184919"/>
                  </a:lnTo>
                  <a:lnTo>
                    <a:pt x="521969" y="185927"/>
                  </a:lnTo>
                  <a:lnTo>
                    <a:pt x="599106" y="184919"/>
                  </a:lnTo>
                  <a:lnTo>
                    <a:pt x="672726" y="181989"/>
                  </a:lnTo>
                  <a:lnTo>
                    <a:pt x="742025" y="177282"/>
                  </a:lnTo>
                  <a:lnTo>
                    <a:pt x="806194" y="170942"/>
                  </a:lnTo>
                  <a:lnTo>
                    <a:pt x="864426" y="163113"/>
                  </a:lnTo>
                  <a:lnTo>
                    <a:pt x="915914" y="153941"/>
                  </a:lnTo>
                  <a:lnTo>
                    <a:pt x="959850" y="143568"/>
                  </a:lnTo>
                  <a:lnTo>
                    <a:pt x="1021841" y="119800"/>
                  </a:lnTo>
                  <a:lnTo>
                    <a:pt x="1043940" y="92963"/>
                  </a:lnTo>
                  <a:lnTo>
                    <a:pt x="1038280" y="79234"/>
                  </a:lnTo>
                  <a:lnTo>
                    <a:pt x="995429" y="53787"/>
                  </a:lnTo>
                  <a:lnTo>
                    <a:pt x="915914" y="31986"/>
                  </a:lnTo>
                  <a:lnTo>
                    <a:pt x="864426" y="22814"/>
                  </a:lnTo>
                  <a:lnTo>
                    <a:pt x="806194" y="14985"/>
                  </a:lnTo>
                  <a:lnTo>
                    <a:pt x="742025" y="8645"/>
                  </a:lnTo>
                  <a:lnTo>
                    <a:pt x="672726" y="3938"/>
                  </a:lnTo>
                  <a:lnTo>
                    <a:pt x="599106" y="1008"/>
                  </a:lnTo>
                  <a:lnTo>
                    <a:pt x="521969" y="0"/>
                  </a:lnTo>
                  <a:close/>
                </a:path>
              </a:pathLst>
            </a:custGeom>
            <a:solidFill>
              <a:srgbClr val="777878"/>
            </a:solidFill>
          </p:spPr>
          <p:txBody>
            <a:bodyPr wrap="square" lIns="0" tIns="0" rIns="0" bIns="0" rtlCol="0"/>
            <a:lstStyle/>
            <a:p>
              <a:endParaRPr/>
            </a:p>
          </p:txBody>
        </p:sp>
        <p:sp>
          <p:nvSpPr>
            <p:cNvPr id="10" name="object 10"/>
            <p:cNvSpPr txBox="1"/>
            <p:nvPr/>
          </p:nvSpPr>
          <p:spPr>
            <a:xfrm>
              <a:off x="3241073" y="2385550"/>
              <a:ext cx="2498297" cy="945708"/>
            </a:xfrm>
            <a:prstGeom prst="rect">
              <a:avLst/>
            </a:prstGeom>
          </p:spPr>
          <p:txBody>
            <a:bodyPr vert="horz" wrap="square" lIns="0" tIns="13335" rIns="0" bIns="0" rtlCol="0">
              <a:spAutoFit/>
            </a:bodyPr>
            <a:lstStyle/>
            <a:p>
              <a:pPr marL="12700">
                <a:lnSpc>
                  <a:spcPts val="1255"/>
                </a:lnSpc>
                <a:spcBef>
                  <a:spcPts val="105"/>
                </a:spcBef>
              </a:pPr>
              <a:r>
                <a:rPr sz="1400" spc="-5" dirty="0">
                  <a:solidFill>
                    <a:srgbClr val="57585B"/>
                  </a:solidFill>
                  <a:cs typeface="Calibri" panose="020F0502020204030204" pitchFamily="34" charset="0"/>
                </a:rPr>
                <a:t>Chemotherapy</a:t>
              </a:r>
              <a:r>
                <a:rPr sz="1400" spc="-45" dirty="0">
                  <a:solidFill>
                    <a:srgbClr val="57585B"/>
                  </a:solidFill>
                  <a:cs typeface="Calibri" panose="020F0502020204030204" pitchFamily="34" charset="0"/>
                </a:rPr>
                <a:t> </a:t>
              </a:r>
              <a:r>
                <a:rPr sz="1400" dirty="0">
                  <a:solidFill>
                    <a:srgbClr val="57585B"/>
                  </a:solidFill>
                  <a:cs typeface="Calibri" panose="020F0502020204030204" pitchFamily="34" charset="0"/>
                </a:rPr>
                <a:t>remains</a:t>
              </a:r>
              <a:endParaRPr sz="1400" dirty="0">
                <a:cs typeface="Calibri" panose="020F0502020204030204" pitchFamily="34" charset="0"/>
              </a:endParaRPr>
            </a:p>
            <a:p>
              <a:pPr marL="12700" marR="5080">
                <a:lnSpc>
                  <a:spcPts val="1680"/>
                </a:lnSpc>
                <a:spcBef>
                  <a:spcPts val="50"/>
                </a:spcBef>
              </a:pPr>
              <a:r>
                <a:rPr sz="2000" dirty="0">
                  <a:solidFill>
                    <a:srgbClr val="57585B"/>
                  </a:solidFill>
                  <a:cs typeface="Calibri" panose="020F0502020204030204" pitchFamily="34" charset="0"/>
                </a:rPr>
                <a:t>THE</a:t>
              </a:r>
              <a:r>
                <a:rPr sz="2000" spc="-75" dirty="0">
                  <a:solidFill>
                    <a:srgbClr val="57585B"/>
                  </a:solidFill>
                  <a:cs typeface="Calibri" panose="020F0502020204030204" pitchFamily="34" charset="0"/>
                </a:rPr>
                <a:t> </a:t>
              </a:r>
              <a:r>
                <a:rPr sz="2000" spc="-10" dirty="0">
                  <a:solidFill>
                    <a:srgbClr val="57585B"/>
                  </a:solidFill>
                  <a:cs typeface="Calibri" panose="020F0502020204030204" pitchFamily="34" charset="0"/>
                </a:rPr>
                <a:t>CORNERSTONE</a:t>
              </a:r>
              <a:r>
                <a:rPr lang="en-US" sz="2000" spc="-10" dirty="0">
                  <a:solidFill>
                    <a:srgbClr val="57585B"/>
                  </a:solidFill>
                  <a:cs typeface="Calibri" panose="020F0502020204030204" pitchFamily="34" charset="0"/>
                </a:rPr>
                <a:t> </a:t>
              </a:r>
              <a:r>
                <a:rPr sz="2000" dirty="0">
                  <a:solidFill>
                    <a:srgbClr val="57585B"/>
                  </a:solidFill>
                  <a:cs typeface="Calibri" panose="020F0502020204030204" pitchFamily="34" charset="0"/>
                </a:rPr>
                <a:t>OF</a:t>
              </a:r>
              <a:r>
                <a:rPr sz="2000" spc="-45" dirty="0">
                  <a:solidFill>
                    <a:srgbClr val="57585B"/>
                  </a:solidFill>
                  <a:cs typeface="Calibri" panose="020F0502020204030204" pitchFamily="34" charset="0"/>
                </a:rPr>
                <a:t> </a:t>
              </a:r>
              <a:r>
                <a:rPr sz="2000" spc="-20" dirty="0">
                  <a:solidFill>
                    <a:srgbClr val="57585B"/>
                  </a:solidFill>
                  <a:cs typeface="Calibri" panose="020F0502020204030204" pitchFamily="34" charset="0"/>
                </a:rPr>
                <a:t>TREATMENT</a:t>
              </a:r>
              <a:endParaRPr sz="2000" dirty="0">
                <a:cs typeface="Calibri" panose="020F0502020204030204" pitchFamily="34" charset="0"/>
              </a:endParaRPr>
            </a:p>
            <a:p>
              <a:pPr marL="12700">
                <a:lnSpc>
                  <a:spcPts val="1220"/>
                </a:lnSpc>
              </a:pPr>
              <a:r>
                <a:rPr sz="1400" dirty="0">
                  <a:solidFill>
                    <a:srgbClr val="57585B"/>
                  </a:solidFill>
                  <a:cs typeface="Calibri" panose="020F0502020204030204" pitchFamily="34" charset="0"/>
                </a:rPr>
                <a:t>for most</a:t>
              </a:r>
              <a:r>
                <a:rPr sz="1400" spc="-50" dirty="0">
                  <a:solidFill>
                    <a:srgbClr val="57585B"/>
                  </a:solidFill>
                  <a:cs typeface="Calibri" panose="020F0502020204030204" pitchFamily="34" charset="0"/>
                </a:rPr>
                <a:t> </a:t>
              </a:r>
              <a:r>
                <a:rPr sz="1400" spc="-5" dirty="0">
                  <a:solidFill>
                    <a:srgbClr val="57585B"/>
                  </a:solidFill>
                  <a:cs typeface="Calibri" panose="020F0502020204030204" pitchFamily="34" charset="0"/>
                </a:rPr>
                <a:t>cancers</a:t>
              </a:r>
              <a:r>
                <a:rPr lang="en-US" sz="1400" spc="-5" dirty="0">
                  <a:solidFill>
                    <a:srgbClr val="57585B"/>
                  </a:solidFill>
                  <a:cs typeface="Calibri" panose="020F0502020204030204" pitchFamily="34" charset="0"/>
                </a:rPr>
                <a:t> with or without checkpoint inhibitors</a:t>
              </a:r>
              <a:endParaRPr sz="1400" dirty="0">
                <a:cs typeface="Calibri" panose="020F0502020204030204" pitchFamily="34" charset="0"/>
              </a:endParaRPr>
            </a:p>
          </p:txBody>
        </p:sp>
        <p:sp>
          <p:nvSpPr>
            <p:cNvPr id="11" name="object 11"/>
            <p:cNvSpPr/>
            <p:nvPr/>
          </p:nvSpPr>
          <p:spPr>
            <a:xfrm>
              <a:off x="2276638" y="1949271"/>
              <a:ext cx="621792" cy="2354580"/>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1964218" y="2365947"/>
              <a:ext cx="332231" cy="2061972"/>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2947506" y="3429000"/>
              <a:ext cx="2732975" cy="1281633"/>
            </a:xfrm>
            <a:prstGeom prst="rect">
              <a:avLst/>
            </a:prstGeom>
          </p:spPr>
          <p:txBody>
            <a:bodyPr vert="horz" wrap="square" lIns="0" tIns="12700" rIns="0" bIns="0" rtlCol="0">
              <a:spAutoFit/>
            </a:bodyPr>
            <a:lstStyle/>
            <a:p>
              <a:pPr marL="50800">
                <a:spcBef>
                  <a:spcPts val="100"/>
                </a:spcBef>
              </a:pPr>
              <a:r>
                <a:rPr dirty="0">
                  <a:solidFill>
                    <a:srgbClr val="FFFFFF"/>
                  </a:solidFill>
                  <a:cs typeface="Calibri" panose="020F0502020204030204" pitchFamily="34" charset="0"/>
                </a:rPr>
                <a:t>~650,000</a:t>
              </a:r>
              <a:endParaRPr dirty="0">
                <a:cs typeface="Calibri" panose="020F0502020204030204" pitchFamily="34" charset="0"/>
              </a:endParaRPr>
            </a:p>
            <a:p>
              <a:pPr marL="50800">
                <a:spcBef>
                  <a:spcPts val="15"/>
                </a:spcBef>
              </a:pPr>
              <a:r>
                <a:rPr sz="1100" spc="-5" dirty="0">
                  <a:solidFill>
                    <a:srgbClr val="FFFFFF"/>
                  </a:solidFill>
                  <a:cs typeface="Calibri" panose="020F0502020204030204" pitchFamily="34" charset="0"/>
                </a:rPr>
                <a:t>U.S.</a:t>
              </a:r>
              <a:r>
                <a:rPr sz="1100" spc="-10" dirty="0">
                  <a:solidFill>
                    <a:srgbClr val="FFFFFF"/>
                  </a:solidFill>
                  <a:cs typeface="Calibri" panose="020F0502020204030204" pitchFamily="34" charset="0"/>
                </a:rPr>
                <a:t> </a:t>
              </a:r>
              <a:r>
                <a:rPr sz="1100" spc="-5" dirty="0">
                  <a:solidFill>
                    <a:srgbClr val="FFFFFF"/>
                  </a:solidFill>
                  <a:cs typeface="Calibri" panose="020F0502020204030204" pitchFamily="34" charset="0"/>
                </a:rPr>
                <a:t>PATIENTS</a:t>
              </a:r>
              <a:endParaRPr sz="1100" dirty="0">
                <a:cs typeface="Calibri" panose="020F0502020204030204" pitchFamily="34" charset="0"/>
              </a:endParaRPr>
            </a:p>
            <a:p>
              <a:pPr marL="50800"/>
              <a:r>
                <a:rPr sz="1050" dirty="0">
                  <a:solidFill>
                    <a:srgbClr val="FFFFFF"/>
                  </a:solidFill>
                  <a:cs typeface="Calibri" panose="020F0502020204030204" pitchFamily="34" charset="0"/>
                </a:rPr>
                <a:t>receive </a:t>
              </a:r>
              <a:r>
                <a:rPr sz="1050" spc="-5" dirty="0">
                  <a:solidFill>
                    <a:srgbClr val="FFFFFF"/>
                  </a:solidFill>
                  <a:cs typeface="Calibri" panose="020F0502020204030204" pitchFamily="34" charset="0"/>
                </a:rPr>
                <a:t>chemotherapy</a:t>
              </a:r>
              <a:r>
                <a:rPr sz="1050" spc="-55" dirty="0">
                  <a:solidFill>
                    <a:srgbClr val="FFFFFF"/>
                  </a:solidFill>
                  <a:cs typeface="Calibri" panose="020F0502020204030204" pitchFamily="34" charset="0"/>
                </a:rPr>
                <a:t> </a:t>
              </a:r>
              <a:r>
                <a:rPr sz="1050" spc="-5" dirty="0">
                  <a:solidFill>
                    <a:srgbClr val="FFFFFF"/>
                  </a:solidFill>
                  <a:cs typeface="Calibri" panose="020F0502020204030204" pitchFamily="34" charset="0"/>
                </a:rPr>
                <a:t>annually</a:t>
              </a:r>
              <a:r>
                <a:rPr sz="1050" spc="-7" baseline="23809" dirty="0">
                  <a:solidFill>
                    <a:srgbClr val="FFFFFF"/>
                  </a:solidFill>
                  <a:cs typeface="Calibri" panose="020F0502020204030204" pitchFamily="34" charset="0"/>
                </a:rPr>
                <a:t>1</a:t>
              </a:r>
              <a:endParaRPr sz="1050" baseline="23809" dirty="0">
                <a:cs typeface="Calibri" panose="020F0502020204030204" pitchFamily="34" charset="0"/>
              </a:endParaRPr>
            </a:p>
            <a:p>
              <a:pPr>
                <a:spcBef>
                  <a:spcPts val="35"/>
                </a:spcBef>
              </a:pPr>
              <a:endParaRPr sz="1400" dirty="0">
                <a:cs typeface="Calibri" panose="020F0502020204030204" pitchFamily="34" charset="0"/>
              </a:endParaRPr>
            </a:p>
            <a:p>
              <a:pPr marL="50800"/>
              <a:r>
                <a:rPr lang="en-US" sz="1600" spc="-5" dirty="0">
                  <a:solidFill>
                    <a:srgbClr val="FFFFFF"/>
                  </a:solidFill>
                  <a:cs typeface="Calibri" panose="020F0502020204030204" pitchFamily="34" charset="0"/>
                </a:rPr>
                <a:t>&gt;</a:t>
              </a:r>
              <a:r>
                <a:rPr sz="1600" spc="-5" dirty="0">
                  <a:solidFill>
                    <a:srgbClr val="FFFFFF"/>
                  </a:solidFill>
                  <a:cs typeface="Calibri" panose="020F0502020204030204" pitchFamily="34" charset="0"/>
                </a:rPr>
                <a:t>1.</a:t>
              </a:r>
              <a:r>
                <a:rPr lang="en-US" sz="1600" spc="-5" dirty="0">
                  <a:solidFill>
                    <a:srgbClr val="FFFFFF"/>
                  </a:solidFill>
                  <a:cs typeface="Calibri" panose="020F0502020204030204" pitchFamily="34" charset="0"/>
                </a:rPr>
                <a:t>4</a:t>
              </a:r>
              <a:r>
                <a:rPr sz="1600" spc="-5" dirty="0">
                  <a:solidFill>
                    <a:srgbClr val="FFFFFF"/>
                  </a:solidFill>
                  <a:cs typeface="Calibri" panose="020F0502020204030204" pitchFamily="34" charset="0"/>
                </a:rPr>
                <a:t> MILLION</a:t>
              </a:r>
              <a:r>
                <a:rPr sz="1600" spc="-50" dirty="0">
                  <a:solidFill>
                    <a:srgbClr val="FFFFFF"/>
                  </a:solidFill>
                  <a:cs typeface="Calibri" panose="020F0502020204030204" pitchFamily="34" charset="0"/>
                </a:rPr>
                <a:t> </a:t>
              </a:r>
              <a:r>
                <a:rPr lang="en-US" sz="1600" spc="-50" dirty="0">
                  <a:solidFill>
                    <a:srgbClr val="FFFFFF"/>
                  </a:solidFill>
                  <a:cs typeface="Calibri" panose="020F0502020204030204" pitchFamily="34" charset="0"/>
                </a:rPr>
                <a:t>G-CSF </a:t>
              </a:r>
              <a:r>
                <a:rPr sz="1600" spc="-5" dirty="0">
                  <a:solidFill>
                    <a:srgbClr val="FFFFFF"/>
                  </a:solidFill>
                  <a:cs typeface="Calibri" panose="020F0502020204030204" pitchFamily="34" charset="0"/>
                </a:rPr>
                <a:t>CYCLES</a:t>
              </a:r>
              <a:r>
                <a:rPr lang="en-US" sz="1600" spc="-5" baseline="30000" dirty="0">
                  <a:solidFill>
                    <a:srgbClr val="FFFFFF"/>
                  </a:solidFill>
                  <a:cs typeface="Calibri" panose="020F0502020204030204" pitchFamily="34" charset="0"/>
                </a:rPr>
                <a:t>3</a:t>
              </a:r>
              <a:endParaRPr sz="1600" baseline="30000" dirty="0">
                <a:cs typeface="Calibri" panose="020F0502020204030204" pitchFamily="34" charset="0"/>
              </a:endParaRPr>
            </a:p>
            <a:p>
              <a:pPr marL="50800">
                <a:spcBef>
                  <a:spcPts val="20"/>
                </a:spcBef>
              </a:pPr>
              <a:r>
                <a:rPr sz="1050" dirty="0">
                  <a:solidFill>
                    <a:srgbClr val="FFFFFF"/>
                  </a:solidFill>
                  <a:cs typeface="Calibri" panose="020F0502020204030204" pitchFamily="34" charset="0"/>
                </a:rPr>
                <a:t>used </a:t>
              </a:r>
              <a:r>
                <a:rPr sz="1050" spc="-5" dirty="0">
                  <a:solidFill>
                    <a:srgbClr val="FFFFFF"/>
                  </a:solidFill>
                  <a:cs typeface="Calibri" panose="020F0502020204030204" pitchFamily="34" charset="0"/>
                </a:rPr>
                <a:t>annually </a:t>
              </a:r>
              <a:r>
                <a:rPr sz="1050" dirty="0">
                  <a:solidFill>
                    <a:srgbClr val="FFFFFF"/>
                  </a:solidFill>
                  <a:cs typeface="Calibri" panose="020F0502020204030204" pitchFamily="34" charset="0"/>
                </a:rPr>
                <a:t>in </a:t>
              </a:r>
              <a:r>
                <a:rPr sz="1050" spc="-5" dirty="0">
                  <a:solidFill>
                    <a:srgbClr val="FFFFFF"/>
                  </a:solidFill>
                  <a:cs typeface="Calibri" panose="020F0502020204030204" pitchFamily="34" charset="0"/>
                </a:rPr>
                <a:t>the</a:t>
              </a:r>
              <a:r>
                <a:rPr sz="1050" spc="-130" dirty="0">
                  <a:solidFill>
                    <a:srgbClr val="FFFFFF"/>
                  </a:solidFill>
                  <a:cs typeface="Calibri" panose="020F0502020204030204" pitchFamily="34" charset="0"/>
                </a:rPr>
                <a:t> </a:t>
              </a:r>
              <a:r>
                <a:rPr sz="1050" spc="-5" dirty="0">
                  <a:solidFill>
                    <a:srgbClr val="FFFFFF"/>
                  </a:solidFill>
                  <a:cs typeface="Calibri" panose="020F0502020204030204" pitchFamily="34" charset="0"/>
                </a:rPr>
                <a:t>U.S.</a:t>
              </a:r>
              <a:endParaRPr lang="en-US" sz="1050" spc="-5" dirty="0">
                <a:solidFill>
                  <a:srgbClr val="FFFFFF"/>
                </a:solidFill>
                <a:cs typeface="Calibri" panose="020F0502020204030204" pitchFamily="34" charset="0"/>
              </a:endParaRPr>
            </a:p>
          </p:txBody>
        </p:sp>
      </p:grpSp>
      <p:sp>
        <p:nvSpPr>
          <p:cNvPr id="18" name="object 18"/>
          <p:cNvSpPr txBox="1"/>
          <p:nvPr/>
        </p:nvSpPr>
        <p:spPr>
          <a:xfrm>
            <a:off x="1268353" y="6532692"/>
            <a:ext cx="9509708" cy="531556"/>
          </a:xfrm>
          <a:prstGeom prst="rect">
            <a:avLst/>
          </a:prstGeom>
        </p:spPr>
        <p:txBody>
          <a:bodyPr vert="horz" wrap="square" lIns="0" tIns="13335" rIns="0" bIns="0" rtlCol="0">
            <a:spAutoFit/>
          </a:bodyPr>
          <a:lstStyle/>
          <a:p>
            <a:pPr marL="38100">
              <a:spcBef>
                <a:spcPts val="105"/>
              </a:spcBef>
            </a:pPr>
            <a:r>
              <a:rPr sz="800" spc="-5" dirty="0">
                <a:cs typeface="Calibri"/>
              </a:rPr>
              <a:t>Note</a:t>
            </a:r>
            <a:r>
              <a:rPr lang="en-US" sz="800" spc="-5" dirty="0">
                <a:cs typeface="Calibri"/>
              </a:rPr>
              <a:t> 1 </a:t>
            </a:r>
            <a:r>
              <a:rPr sz="800" spc="-5" dirty="0">
                <a:cs typeface="Calibri"/>
              </a:rPr>
              <a:t>Centers for Disease Control and Prevention: </a:t>
            </a:r>
            <a:r>
              <a:rPr sz="800" spc="-5" dirty="0">
                <a:cs typeface="Calibri"/>
                <a:hlinkClick r:id="rId5"/>
              </a:rPr>
              <a:t>www.cdc.gov/cancer/preventinfections/providers.htm. </a:t>
            </a:r>
            <a:r>
              <a:rPr lang="en-US" sz="800" spc="-5" dirty="0">
                <a:cs typeface="Calibri"/>
              </a:rPr>
              <a:t>accessed April 3, 2021; </a:t>
            </a:r>
            <a:r>
              <a:rPr lang="en-US" sz="750" spc="15" baseline="38888" dirty="0">
                <a:cs typeface="Calibri"/>
              </a:rPr>
              <a:t>2 </a:t>
            </a:r>
            <a:r>
              <a:rPr lang="en-US" sz="800" dirty="0">
                <a:cs typeface="Calibri"/>
              </a:rPr>
              <a:t>NSP IQVIA Dec ‘20; </a:t>
            </a:r>
            <a:r>
              <a:rPr lang="en-US" sz="800" baseline="30000" dirty="0">
                <a:cs typeface="Calibri"/>
              </a:rPr>
              <a:t>3</a:t>
            </a:r>
            <a:r>
              <a:rPr lang="en-US" sz="800" dirty="0">
                <a:cs typeface="Calibri"/>
              </a:rPr>
              <a:t>G-CSF </a:t>
            </a:r>
            <a:r>
              <a:rPr lang="en-US" sz="800" spc="-5" dirty="0">
                <a:cs typeface="Calibri"/>
              </a:rPr>
              <a:t>market </a:t>
            </a:r>
            <a:r>
              <a:rPr lang="en-US" sz="800" dirty="0">
                <a:cs typeface="Calibri"/>
              </a:rPr>
              <a:t>size </a:t>
            </a:r>
            <a:r>
              <a:rPr lang="en-US" sz="800" spc="-5" dirty="0">
                <a:cs typeface="Calibri"/>
              </a:rPr>
              <a:t>based on </a:t>
            </a:r>
            <a:r>
              <a:rPr lang="en-US" sz="800" dirty="0">
                <a:cs typeface="Calibri"/>
              </a:rPr>
              <a:t>IQVIA </a:t>
            </a:r>
            <a:r>
              <a:rPr lang="en-US" sz="800" spc="-5" dirty="0">
                <a:cs typeface="Calibri"/>
              </a:rPr>
              <a:t>data; 4 </a:t>
            </a:r>
            <a:r>
              <a:rPr lang="en-US" sz="800" dirty="0">
                <a:cs typeface="Calibri"/>
              </a:rPr>
              <a:t>MIDAS </a:t>
            </a:r>
            <a:r>
              <a:rPr lang="en-US" sz="800" spc="-5" dirty="0">
                <a:cs typeface="Calibri"/>
              </a:rPr>
              <a:t>for </a:t>
            </a:r>
            <a:r>
              <a:rPr lang="en-US" sz="800" dirty="0">
                <a:cs typeface="Calibri"/>
              </a:rPr>
              <a:t>ex-U.S. and </a:t>
            </a:r>
            <a:r>
              <a:rPr lang="en-US" sz="800" spc="-5" dirty="0">
                <a:cs typeface="Calibri"/>
              </a:rPr>
              <a:t>DDM </a:t>
            </a:r>
            <a:r>
              <a:rPr lang="en-US" sz="800" dirty="0">
                <a:cs typeface="Calibri"/>
              </a:rPr>
              <a:t>MD </a:t>
            </a:r>
            <a:r>
              <a:rPr lang="en-US" sz="800" spc="-5" dirty="0">
                <a:cs typeface="Calibri"/>
              </a:rPr>
              <a:t>for </a:t>
            </a:r>
            <a:r>
              <a:rPr lang="en-US" sz="800" dirty="0">
                <a:cs typeface="Calibri"/>
              </a:rPr>
              <a:t>U.S.; Q3 ‘16 </a:t>
            </a:r>
            <a:r>
              <a:rPr lang="en-US" sz="800" spc="-5" dirty="0">
                <a:cs typeface="Calibri"/>
              </a:rPr>
              <a:t>to Q2 </a:t>
            </a:r>
            <a:r>
              <a:rPr lang="en-US" sz="800" dirty="0">
                <a:cs typeface="Calibri"/>
              </a:rPr>
              <a:t>’18. </a:t>
            </a:r>
            <a:r>
              <a:rPr lang="en-US" sz="800" spc="-5" dirty="0">
                <a:cs typeface="Calibri"/>
              </a:rPr>
              <a:t>Standardized </a:t>
            </a:r>
            <a:r>
              <a:rPr lang="en-US" sz="800" dirty="0">
                <a:cs typeface="Calibri"/>
              </a:rPr>
              <a:t>G-CSF </a:t>
            </a:r>
            <a:r>
              <a:rPr lang="en-US" sz="800" spc="-5" dirty="0">
                <a:cs typeface="Calibri"/>
              </a:rPr>
              <a:t>units; 5 BYSI market research, Aug – Oct ’20; 6 NCCN.org</a:t>
            </a:r>
          </a:p>
          <a:p>
            <a:pPr marL="38100">
              <a:spcBef>
                <a:spcPts val="105"/>
              </a:spcBef>
            </a:pPr>
            <a:endParaRPr lang="en-US" sz="800" dirty="0">
              <a:cs typeface="Calibri"/>
            </a:endParaRPr>
          </a:p>
          <a:p>
            <a:pPr marL="38100">
              <a:spcBef>
                <a:spcPts val="105"/>
              </a:spcBef>
            </a:pPr>
            <a:endParaRPr sz="800" dirty="0">
              <a:cs typeface="Calibri"/>
            </a:endParaRPr>
          </a:p>
        </p:txBody>
      </p:sp>
      <p:sp>
        <p:nvSpPr>
          <p:cNvPr id="22" name="TextBox 21">
            <a:extLst>
              <a:ext uri="{FF2B5EF4-FFF2-40B4-BE49-F238E27FC236}">
                <a16:creationId xmlns:a16="http://schemas.microsoft.com/office/drawing/2014/main" id="{83911726-D1D3-4B7B-81A0-5AA308864616}"/>
              </a:ext>
            </a:extLst>
          </p:cNvPr>
          <p:cNvSpPr txBox="1"/>
          <p:nvPr/>
        </p:nvSpPr>
        <p:spPr>
          <a:xfrm>
            <a:off x="643291" y="1067330"/>
            <a:ext cx="10515600" cy="721736"/>
          </a:xfrm>
          <a:prstGeom prst="rect">
            <a:avLst/>
          </a:prstGeom>
          <a:noFill/>
        </p:spPr>
        <p:txBody>
          <a:bodyPr wrap="square" rtlCol="0">
            <a:spAutoFit/>
          </a:bodyPr>
          <a:lstStyle/>
          <a:p>
            <a:pPr algn="ctr"/>
            <a:r>
              <a:rPr lang="en-US" dirty="0">
                <a:solidFill>
                  <a:schemeClr val="tx2"/>
                </a:solidFill>
                <a:cs typeface="Calibri"/>
              </a:rPr>
              <a:t>Plinabulin </a:t>
            </a:r>
            <a:r>
              <a:rPr lang="en-US" spc="-5" dirty="0">
                <a:solidFill>
                  <a:schemeClr val="tx2"/>
                </a:solidFill>
                <a:cs typeface="Calibri"/>
              </a:rPr>
              <a:t>can </a:t>
            </a:r>
            <a:r>
              <a:rPr lang="en-US" dirty="0">
                <a:solidFill>
                  <a:schemeClr val="tx2"/>
                </a:solidFill>
                <a:cs typeface="Calibri"/>
              </a:rPr>
              <a:t>be </a:t>
            </a:r>
            <a:r>
              <a:rPr lang="en-US" spc="-5" dirty="0">
                <a:solidFill>
                  <a:schemeClr val="tx2"/>
                </a:solidFill>
                <a:cs typeface="Calibri"/>
              </a:rPr>
              <a:t>used with each cycle of </a:t>
            </a:r>
            <a:r>
              <a:rPr lang="en-US" dirty="0">
                <a:solidFill>
                  <a:schemeClr val="tx2"/>
                </a:solidFill>
                <a:cs typeface="Calibri"/>
              </a:rPr>
              <a:t>G-CSF </a:t>
            </a:r>
            <a:r>
              <a:rPr lang="en-US" spc="-5" dirty="0">
                <a:solidFill>
                  <a:schemeClr val="tx2"/>
                </a:solidFill>
                <a:cs typeface="Calibri"/>
              </a:rPr>
              <a:t>in non-myeloid cancers </a:t>
            </a:r>
            <a:r>
              <a:rPr lang="en-US" spc="-10" dirty="0">
                <a:solidFill>
                  <a:schemeClr val="tx2"/>
                </a:solidFill>
                <a:cs typeface="Calibri"/>
              </a:rPr>
              <a:t>to provide</a:t>
            </a:r>
          </a:p>
          <a:p>
            <a:pPr algn="ctr"/>
            <a:r>
              <a:rPr lang="en-US" spc="-10" dirty="0">
                <a:solidFill>
                  <a:schemeClr val="tx2"/>
                </a:solidFill>
                <a:cs typeface="Calibri"/>
              </a:rPr>
              <a:t>improved </a:t>
            </a:r>
            <a:r>
              <a:rPr lang="en-US" spc="-5" dirty="0">
                <a:solidFill>
                  <a:schemeClr val="tx2"/>
                </a:solidFill>
                <a:cs typeface="Calibri"/>
              </a:rPr>
              <a:t>protection </a:t>
            </a:r>
            <a:r>
              <a:rPr lang="en-US" spc="-10" dirty="0">
                <a:solidFill>
                  <a:schemeClr val="tx2"/>
                </a:solidFill>
                <a:cs typeface="Calibri"/>
              </a:rPr>
              <a:t>from</a:t>
            </a:r>
            <a:r>
              <a:rPr lang="en-US" spc="-25" dirty="0">
                <a:solidFill>
                  <a:schemeClr val="tx2"/>
                </a:solidFill>
                <a:cs typeface="Calibri"/>
              </a:rPr>
              <a:t> </a:t>
            </a:r>
            <a:r>
              <a:rPr lang="en-US" spc="-5" dirty="0">
                <a:solidFill>
                  <a:schemeClr val="tx2"/>
                </a:solidFill>
                <a:cs typeface="Calibri"/>
              </a:rPr>
              <a:t>neutropenia</a:t>
            </a:r>
            <a:endParaRPr lang="en-US" dirty="0">
              <a:solidFill>
                <a:schemeClr val="tx2"/>
              </a:solidFill>
              <a:cs typeface="Calibri"/>
            </a:endParaRPr>
          </a:p>
        </p:txBody>
      </p:sp>
      <p:sp>
        <p:nvSpPr>
          <p:cNvPr id="3" name="TextBox 2">
            <a:extLst>
              <a:ext uri="{FF2B5EF4-FFF2-40B4-BE49-F238E27FC236}">
                <a16:creationId xmlns:a16="http://schemas.microsoft.com/office/drawing/2014/main" id="{36387688-9E6C-41A9-A263-90AB25E56916}"/>
              </a:ext>
            </a:extLst>
          </p:cNvPr>
          <p:cNvSpPr txBox="1"/>
          <p:nvPr/>
        </p:nvSpPr>
        <p:spPr>
          <a:xfrm>
            <a:off x="1213971" y="5434687"/>
            <a:ext cx="3721842" cy="738664"/>
          </a:xfrm>
          <a:prstGeom prst="rect">
            <a:avLst/>
          </a:prstGeom>
          <a:noFill/>
        </p:spPr>
        <p:txBody>
          <a:bodyPr wrap="square" rtlCol="0">
            <a:spAutoFit/>
          </a:bodyPr>
          <a:lstStyle/>
          <a:p>
            <a:r>
              <a:rPr lang="en-US" sz="1400" b="1" dirty="0"/>
              <a:t>Global:</a:t>
            </a:r>
            <a:r>
              <a:rPr lang="en-US" sz="1400" b="1" baseline="30000" dirty="0"/>
              <a:t>3,4</a:t>
            </a:r>
          </a:p>
          <a:p>
            <a:r>
              <a:rPr lang="en-US" sz="1400" dirty="0"/>
              <a:t>- 4 million cycles of G-CSF per year</a:t>
            </a:r>
          </a:p>
          <a:p>
            <a:r>
              <a:rPr lang="en-US" sz="1400" dirty="0"/>
              <a:t>- $7 billion in sales </a:t>
            </a:r>
          </a:p>
        </p:txBody>
      </p:sp>
      <p:sp>
        <p:nvSpPr>
          <p:cNvPr id="24" name="TextBox 23">
            <a:extLst>
              <a:ext uri="{FF2B5EF4-FFF2-40B4-BE49-F238E27FC236}">
                <a16:creationId xmlns:a16="http://schemas.microsoft.com/office/drawing/2014/main" id="{B7C2BFC8-0B69-4C2B-A973-01291B8B4916}"/>
              </a:ext>
            </a:extLst>
          </p:cNvPr>
          <p:cNvSpPr txBox="1"/>
          <p:nvPr/>
        </p:nvSpPr>
        <p:spPr>
          <a:xfrm>
            <a:off x="5809580" y="1770123"/>
            <a:ext cx="5997661" cy="400110"/>
          </a:xfrm>
          <a:prstGeom prst="rect">
            <a:avLst/>
          </a:prstGeom>
          <a:noFill/>
        </p:spPr>
        <p:txBody>
          <a:bodyPr wrap="square" rtlCol="0">
            <a:spAutoFit/>
          </a:bodyPr>
          <a:lstStyle/>
          <a:p>
            <a:pPr algn="ctr"/>
            <a:r>
              <a:rPr lang="en-US" sz="2000" dirty="0"/>
              <a:t>NCCN Guidelines Doubled the US Market for CIN</a:t>
            </a:r>
          </a:p>
        </p:txBody>
      </p:sp>
      <p:sp>
        <p:nvSpPr>
          <p:cNvPr id="46" name="Rectangle: Rounded Corners 45">
            <a:extLst>
              <a:ext uri="{FF2B5EF4-FFF2-40B4-BE49-F238E27FC236}">
                <a16:creationId xmlns:a16="http://schemas.microsoft.com/office/drawing/2014/main" id="{2F562C05-F6FD-40D3-8878-A421A05DF882}"/>
              </a:ext>
            </a:extLst>
          </p:cNvPr>
          <p:cNvSpPr/>
          <p:nvPr/>
        </p:nvSpPr>
        <p:spPr>
          <a:xfrm>
            <a:off x="5892035" y="5293151"/>
            <a:ext cx="5450305" cy="914400"/>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&gt;100% Increase in the</a:t>
            </a:r>
          </a:p>
          <a:p>
            <a:r>
              <a:rPr lang="en-US" sz="1600" dirty="0">
                <a:solidFill>
                  <a:schemeClr val="tx1"/>
                </a:solidFill>
              </a:rPr>
              <a:t>Addressable Population</a:t>
            </a:r>
          </a:p>
        </p:txBody>
      </p:sp>
      <p:sp>
        <p:nvSpPr>
          <p:cNvPr id="42" name="Rectangle: Rounded Corners 41">
            <a:extLst>
              <a:ext uri="{FF2B5EF4-FFF2-40B4-BE49-F238E27FC236}">
                <a16:creationId xmlns:a16="http://schemas.microsoft.com/office/drawing/2014/main" id="{9F9D95A4-8A0E-4069-9C21-544016B3B5DA}"/>
              </a:ext>
            </a:extLst>
          </p:cNvPr>
          <p:cNvSpPr/>
          <p:nvPr/>
        </p:nvSpPr>
        <p:spPr>
          <a:xfrm>
            <a:off x="5875996" y="4228775"/>
            <a:ext cx="5450305" cy="914400"/>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NCCN Recommendation</a:t>
            </a:r>
            <a:r>
              <a:rPr lang="en-US" sz="1600" baseline="30000" dirty="0">
                <a:solidFill>
                  <a:schemeClr val="tx1"/>
                </a:solidFill>
              </a:rPr>
              <a:t>6</a:t>
            </a:r>
          </a:p>
        </p:txBody>
      </p:sp>
      <p:sp>
        <p:nvSpPr>
          <p:cNvPr id="38" name="Rectangle: Rounded Corners 37">
            <a:extLst>
              <a:ext uri="{FF2B5EF4-FFF2-40B4-BE49-F238E27FC236}">
                <a16:creationId xmlns:a16="http://schemas.microsoft.com/office/drawing/2014/main" id="{7DD7E53A-F58C-40B8-9CD6-71FE8541F6AB}"/>
              </a:ext>
            </a:extLst>
          </p:cNvPr>
          <p:cNvSpPr/>
          <p:nvPr/>
        </p:nvSpPr>
        <p:spPr>
          <a:xfrm>
            <a:off x="5892036" y="3164398"/>
            <a:ext cx="5450305" cy="914400"/>
          </a:xfrm>
          <a:prstGeom prst="round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Patient Pool</a:t>
            </a:r>
          </a:p>
        </p:txBody>
      </p:sp>
      <p:grpSp>
        <p:nvGrpSpPr>
          <p:cNvPr id="44" name="Group 43">
            <a:extLst>
              <a:ext uri="{FF2B5EF4-FFF2-40B4-BE49-F238E27FC236}">
                <a16:creationId xmlns:a16="http://schemas.microsoft.com/office/drawing/2014/main" id="{2D931C5A-301C-4139-8737-16E4BE3E0078}"/>
              </a:ext>
            </a:extLst>
          </p:cNvPr>
          <p:cNvGrpSpPr/>
          <p:nvPr/>
        </p:nvGrpSpPr>
        <p:grpSpPr>
          <a:xfrm>
            <a:off x="10352770" y="2157814"/>
            <a:ext cx="1739546" cy="976626"/>
            <a:chOff x="10832124" y="2416648"/>
            <a:chExt cx="1739546" cy="976626"/>
          </a:xfrm>
        </p:grpSpPr>
        <p:sp>
          <p:nvSpPr>
            <p:cNvPr id="26" name="Rectangle 25">
              <a:extLst>
                <a:ext uri="{FF2B5EF4-FFF2-40B4-BE49-F238E27FC236}">
                  <a16:creationId xmlns:a16="http://schemas.microsoft.com/office/drawing/2014/main" id="{52437232-46C8-41DE-9096-6A8998F07569}"/>
                </a:ext>
              </a:extLst>
            </p:cNvPr>
            <p:cNvSpPr/>
            <p:nvPr/>
          </p:nvSpPr>
          <p:spPr>
            <a:xfrm>
              <a:off x="10832124" y="2957584"/>
              <a:ext cx="203112" cy="350896"/>
            </a:xfrm>
            <a:prstGeom prst="rect">
              <a:avLst/>
            </a:prstGeom>
            <a:solidFill>
              <a:schemeClr val="accent5"/>
            </a:solidFill>
            <a:ln>
              <a:solidFill>
                <a:schemeClr val="bg1">
                  <a:lumMod val="65000"/>
                </a:schemeClr>
              </a:solidFill>
            </a:ln>
          </p:spPr>
          <p:txBody>
            <a:bodyPr wrap="square" rtlCol="0" anchor="ctr">
              <a:spAutoFit/>
            </a:bodyPr>
            <a:lstStyle/>
            <a:p>
              <a:pPr algn="ctr"/>
              <a:endParaRPr lang="en-US" sz="1300" b="1" dirty="0">
                <a:solidFill>
                  <a:schemeClr val="bg1">
                    <a:lumMod val="65000"/>
                  </a:schemeClr>
                </a:solidFill>
              </a:endParaRPr>
            </a:p>
          </p:txBody>
        </p:sp>
        <p:sp>
          <p:nvSpPr>
            <p:cNvPr id="27" name="TextBox 26">
              <a:extLst>
                <a:ext uri="{FF2B5EF4-FFF2-40B4-BE49-F238E27FC236}">
                  <a16:creationId xmlns:a16="http://schemas.microsoft.com/office/drawing/2014/main" id="{8FFF41F9-BC0D-4DB3-B606-0377B6BFF694}"/>
                </a:ext>
              </a:extLst>
            </p:cNvPr>
            <p:cNvSpPr txBox="1"/>
            <p:nvPr/>
          </p:nvSpPr>
          <p:spPr>
            <a:xfrm>
              <a:off x="11022133" y="2885442"/>
              <a:ext cx="1549537" cy="507832"/>
            </a:xfrm>
            <a:prstGeom prst="rect">
              <a:avLst/>
            </a:prstGeom>
            <a:noFill/>
          </p:spPr>
          <p:txBody>
            <a:bodyPr wrap="square" rtlCol="0">
              <a:spAutoFit/>
            </a:bodyPr>
            <a:lstStyle/>
            <a:p>
              <a:r>
                <a:rPr lang="en-US" sz="900" dirty="0"/>
                <a:t>Incremental addressable prophylaxis opportunity due to NCCN update</a:t>
              </a:r>
            </a:p>
          </p:txBody>
        </p:sp>
        <p:sp>
          <p:nvSpPr>
            <p:cNvPr id="28" name="Rectangle 27">
              <a:extLst>
                <a:ext uri="{FF2B5EF4-FFF2-40B4-BE49-F238E27FC236}">
                  <a16:creationId xmlns:a16="http://schemas.microsoft.com/office/drawing/2014/main" id="{873571D6-77A3-4DF8-BD12-175B87F1F9C6}"/>
                </a:ext>
              </a:extLst>
            </p:cNvPr>
            <p:cNvSpPr/>
            <p:nvPr/>
          </p:nvSpPr>
          <p:spPr>
            <a:xfrm>
              <a:off x="10832124" y="2488791"/>
              <a:ext cx="203112" cy="350896"/>
            </a:xfrm>
            <a:prstGeom prst="rect">
              <a:avLst/>
            </a:prstGeom>
            <a:solidFill>
              <a:schemeClr val="tx2"/>
            </a:solidFill>
            <a:ln>
              <a:solidFill>
                <a:schemeClr val="bg1">
                  <a:lumMod val="65000"/>
                </a:schemeClr>
              </a:solidFill>
            </a:ln>
          </p:spPr>
          <p:txBody>
            <a:bodyPr wrap="square" rtlCol="0" anchor="ctr">
              <a:spAutoFit/>
            </a:bodyPr>
            <a:lstStyle/>
            <a:p>
              <a:pPr algn="ctr"/>
              <a:endParaRPr lang="en-US" sz="1300" b="1" dirty="0">
                <a:solidFill>
                  <a:schemeClr val="bg1">
                    <a:lumMod val="65000"/>
                  </a:schemeClr>
                </a:solidFill>
              </a:endParaRPr>
            </a:p>
          </p:txBody>
        </p:sp>
        <p:sp>
          <p:nvSpPr>
            <p:cNvPr id="29" name="TextBox 28">
              <a:extLst>
                <a:ext uri="{FF2B5EF4-FFF2-40B4-BE49-F238E27FC236}">
                  <a16:creationId xmlns:a16="http://schemas.microsoft.com/office/drawing/2014/main" id="{E6E688A3-D3F4-457E-8592-BC1E464FF040}"/>
                </a:ext>
              </a:extLst>
            </p:cNvPr>
            <p:cNvSpPr txBox="1"/>
            <p:nvPr/>
          </p:nvSpPr>
          <p:spPr>
            <a:xfrm>
              <a:off x="11022133" y="2416648"/>
              <a:ext cx="1549537" cy="507832"/>
            </a:xfrm>
            <a:prstGeom prst="rect">
              <a:avLst/>
            </a:prstGeom>
            <a:noFill/>
          </p:spPr>
          <p:txBody>
            <a:bodyPr wrap="square" rtlCol="0">
              <a:spAutoFit/>
            </a:bodyPr>
            <a:lstStyle/>
            <a:p>
              <a:r>
                <a:rPr lang="en-US" sz="900" dirty="0"/>
                <a:t>Historic NCCN CIN prophylaxis addressable patient population</a:t>
              </a:r>
            </a:p>
          </p:txBody>
        </p:sp>
      </p:grpSp>
      <p:sp>
        <p:nvSpPr>
          <p:cNvPr id="33" name="Rectangle: Rounded Corners 32">
            <a:extLst>
              <a:ext uri="{FF2B5EF4-FFF2-40B4-BE49-F238E27FC236}">
                <a16:creationId xmlns:a16="http://schemas.microsoft.com/office/drawing/2014/main" id="{3D3B56BF-5667-4C59-974A-27A534B936EF}"/>
              </a:ext>
            </a:extLst>
          </p:cNvPr>
          <p:cNvSpPr/>
          <p:nvPr/>
        </p:nvSpPr>
        <p:spPr>
          <a:xfrm>
            <a:off x="7420949" y="3260767"/>
            <a:ext cx="1516020" cy="746466"/>
          </a:xfrm>
          <a:prstGeom prst="roundRect">
            <a:avLst/>
          </a:prstGeom>
          <a:solidFill>
            <a:schemeClr val="tx2"/>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45000" tIns="18000" rIns="45000" bIns="18000" rtlCol="0" anchor="ctr"/>
          <a:lstStyle/>
          <a:p>
            <a:pPr algn="ctr" defTabSz="360000" fontAlgn="ctr"/>
            <a:r>
              <a:rPr lang="en-US" sz="1100" dirty="0">
                <a:solidFill>
                  <a:schemeClr val="bg1"/>
                </a:solidFill>
                <a:latin typeface="Calibri" panose="020F0502020204030204" pitchFamily="34" charset="0"/>
              </a:rPr>
              <a:t>High Risk for CIN 35%</a:t>
            </a:r>
            <a:r>
              <a:rPr lang="en-US" sz="1100" baseline="30000" dirty="0">
                <a:solidFill>
                  <a:schemeClr val="bg1"/>
                </a:solidFill>
                <a:latin typeface="Calibri" panose="020F0502020204030204" pitchFamily="34" charset="0"/>
              </a:rPr>
              <a:t>5</a:t>
            </a:r>
          </a:p>
          <a:p>
            <a:pPr algn="ctr" defTabSz="360000" fontAlgn="ctr"/>
            <a:r>
              <a:rPr lang="en-US" sz="1100" dirty="0">
                <a:solidFill>
                  <a:schemeClr val="bg1"/>
                </a:solidFill>
                <a:latin typeface="Calibri" panose="020F0502020204030204" pitchFamily="34" charset="0"/>
              </a:rPr>
              <a:t>227,500 Patients</a:t>
            </a:r>
          </a:p>
          <a:p>
            <a:pPr algn="ctr" defTabSz="360000" fontAlgn="ctr"/>
            <a:r>
              <a:rPr lang="en-US" sz="1100" dirty="0">
                <a:solidFill>
                  <a:schemeClr val="bg1"/>
                </a:solidFill>
                <a:latin typeface="Calibri" panose="020F0502020204030204" pitchFamily="34" charset="0"/>
              </a:rPr>
              <a:t>Historic</a:t>
            </a:r>
          </a:p>
        </p:txBody>
      </p:sp>
      <p:sp>
        <p:nvSpPr>
          <p:cNvPr id="30" name="Rectangle: Rounded Corners 29">
            <a:extLst>
              <a:ext uri="{FF2B5EF4-FFF2-40B4-BE49-F238E27FC236}">
                <a16:creationId xmlns:a16="http://schemas.microsoft.com/office/drawing/2014/main" id="{0CE27118-0C87-4C03-93E2-3C6CA75F40E1}"/>
              </a:ext>
            </a:extLst>
          </p:cNvPr>
          <p:cNvSpPr/>
          <p:nvPr/>
        </p:nvSpPr>
        <p:spPr>
          <a:xfrm>
            <a:off x="9471818" y="3260767"/>
            <a:ext cx="1516020" cy="746466"/>
          </a:xfrm>
          <a:prstGeom prst="roundRect">
            <a:avLst/>
          </a:prstGeom>
          <a:solidFill>
            <a:schemeClr val="accent5"/>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45000" tIns="18000" rIns="45000" bIns="18000" rtlCol="0" anchor="ctr"/>
          <a:lstStyle/>
          <a:p>
            <a:pPr algn="ctr" defTabSz="360000" fontAlgn="ctr"/>
            <a:r>
              <a:rPr lang="en-US" sz="1100" dirty="0">
                <a:solidFill>
                  <a:schemeClr val="bg1"/>
                </a:solidFill>
                <a:latin typeface="Calibri" panose="020F0502020204030204" pitchFamily="34" charset="0"/>
              </a:rPr>
              <a:t>Intermediate Risk</a:t>
            </a:r>
          </a:p>
          <a:p>
            <a:pPr algn="ctr" defTabSz="360000" fontAlgn="ctr"/>
            <a:r>
              <a:rPr lang="en-US" sz="1100" dirty="0">
                <a:solidFill>
                  <a:schemeClr val="bg1"/>
                </a:solidFill>
                <a:latin typeface="Calibri" panose="020F0502020204030204" pitchFamily="34" charset="0"/>
              </a:rPr>
              <a:t>37%</a:t>
            </a:r>
            <a:r>
              <a:rPr lang="en-US" sz="1100" baseline="30000" dirty="0">
                <a:solidFill>
                  <a:schemeClr val="bg1"/>
                </a:solidFill>
                <a:latin typeface="Calibri" panose="020F0502020204030204" pitchFamily="34" charset="0"/>
              </a:rPr>
              <a:t>5</a:t>
            </a:r>
          </a:p>
          <a:p>
            <a:pPr algn="ctr" defTabSz="360000" fontAlgn="ctr"/>
            <a:r>
              <a:rPr lang="en-US" sz="1100" dirty="0">
                <a:solidFill>
                  <a:schemeClr val="bg1"/>
                </a:solidFill>
                <a:latin typeface="Calibri" panose="020F0502020204030204" pitchFamily="34" charset="0"/>
              </a:rPr>
              <a:t>240,000 Patients</a:t>
            </a:r>
          </a:p>
          <a:p>
            <a:pPr algn="ctr" defTabSz="360000" fontAlgn="ctr"/>
            <a:r>
              <a:rPr lang="en-US" sz="1100" dirty="0">
                <a:solidFill>
                  <a:schemeClr val="bg1"/>
                </a:solidFill>
                <a:latin typeface="Calibri" panose="020F0502020204030204" pitchFamily="34" charset="0"/>
              </a:rPr>
              <a:t>Incremental</a:t>
            </a:r>
          </a:p>
        </p:txBody>
      </p:sp>
      <p:sp>
        <p:nvSpPr>
          <p:cNvPr id="32" name="Rectangle: Rounded Corners 31">
            <a:extLst>
              <a:ext uri="{FF2B5EF4-FFF2-40B4-BE49-F238E27FC236}">
                <a16:creationId xmlns:a16="http://schemas.microsoft.com/office/drawing/2014/main" id="{AFA6EE69-91B0-4B03-ADAB-75CF5FA9FDDD}"/>
              </a:ext>
            </a:extLst>
          </p:cNvPr>
          <p:cNvSpPr/>
          <p:nvPr/>
        </p:nvSpPr>
        <p:spPr>
          <a:xfrm>
            <a:off x="8457663" y="4276177"/>
            <a:ext cx="1516020" cy="748211"/>
          </a:xfrm>
          <a:prstGeom prst="roundRect">
            <a:avLst/>
          </a:prstGeom>
          <a:solidFill>
            <a:srgbClr val="7030A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45000" tIns="18000" rIns="45000" bIns="18000" rtlCol="0" anchor="ctr"/>
          <a:lstStyle/>
          <a:p>
            <a:pPr algn="ctr" defTabSz="360000" fontAlgn="ctr"/>
            <a:r>
              <a:rPr lang="en-US" sz="1100" dirty="0">
                <a:solidFill>
                  <a:schemeClr val="bg1"/>
                </a:solidFill>
                <a:latin typeface="Calibri" panose="020F0502020204030204" pitchFamily="34" charset="0"/>
              </a:rPr>
              <a:t>High &amp; Intermediate Risk Prophylaxis</a:t>
            </a:r>
          </a:p>
        </p:txBody>
      </p:sp>
      <p:sp>
        <p:nvSpPr>
          <p:cNvPr id="34" name="Rectangle: Rounded Corners 33">
            <a:extLst>
              <a:ext uri="{FF2B5EF4-FFF2-40B4-BE49-F238E27FC236}">
                <a16:creationId xmlns:a16="http://schemas.microsoft.com/office/drawing/2014/main" id="{1A730ECD-2575-4E52-8668-197AAD62C92E}"/>
              </a:ext>
            </a:extLst>
          </p:cNvPr>
          <p:cNvSpPr/>
          <p:nvPr/>
        </p:nvSpPr>
        <p:spPr>
          <a:xfrm>
            <a:off x="8458553" y="5490530"/>
            <a:ext cx="1516020" cy="579122"/>
          </a:xfrm>
          <a:prstGeom prst="roundRect">
            <a:avLst/>
          </a:prstGeom>
          <a:solidFill>
            <a:srgbClr val="7030A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45000" tIns="18000" rIns="45000" bIns="18000" rtlCol="0" anchor="ctr"/>
          <a:lstStyle/>
          <a:p>
            <a:pPr algn="ctr" defTabSz="360000" fontAlgn="ctr"/>
            <a:r>
              <a:rPr lang="en-US" sz="1400" dirty="0">
                <a:solidFill>
                  <a:schemeClr val="bg1"/>
                </a:solidFill>
                <a:latin typeface="Calibri" panose="020F0502020204030204" pitchFamily="34" charset="0"/>
              </a:rPr>
              <a:t>467,500 Patients</a:t>
            </a:r>
          </a:p>
        </p:txBody>
      </p:sp>
      <p:sp>
        <p:nvSpPr>
          <p:cNvPr id="35" name="Rectangle: Rounded Corners 34">
            <a:extLst>
              <a:ext uri="{FF2B5EF4-FFF2-40B4-BE49-F238E27FC236}">
                <a16:creationId xmlns:a16="http://schemas.microsoft.com/office/drawing/2014/main" id="{7D78A159-D971-4B93-B293-5C811FE8BAB4}"/>
              </a:ext>
            </a:extLst>
          </p:cNvPr>
          <p:cNvSpPr/>
          <p:nvPr/>
        </p:nvSpPr>
        <p:spPr>
          <a:xfrm>
            <a:off x="8457663" y="2134156"/>
            <a:ext cx="1516020" cy="668114"/>
          </a:xfrm>
          <a:prstGeom prst="roundRect">
            <a:avLst/>
          </a:prstGeom>
          <a:solidFill>
            <a:schemeClr val="bg1">
              <a:lumMod val="75000"/>
            </a:scheme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45000" tIns="18000" rIns="45000" bIns="18000" rtlCol="0" anchor="ctr"/>
          <a:lstStyle/>
          <a:p>
            <a:pPr algn="ctr" defTabSz="360000" fontAlgn="ctr"/>
            <a:r>
              <a:rPr lang="en-US" sz="1100" dirty="0">
                <a:solidFill>
                  <a:schemeClr val="tx1"/>
                </a:solidFill>
                <a:latin typeface="Calibri" panose="020F0502020204030204" pitchFamily="34" charset="0"/>
              </a:rPr>
              <a:t>650,000 US Chemotherapy Patients</a:t>
            </a:r>
            <a:r>
              <a:rPr lang="en-US" sz="1100" baseline="30000" dirty="0">
                <a:solidFill>
                  <a:schemeClr val="tx1"/>
                </a:solidFill>
                <a:latin typeface="Calibri" panose="020F0502020204030204" pitchFamily="34" charset="0"/>
              </a:rPr>
              <a:t>1</a:t>
            </a:r>
          </a:p>
        </p:txBody>
      </p:sp>
      <p:cxnSp>
        <p:nvCxnSpPr>
          <p:cNvPr id="5" name="Connector: Elbow 4">
            <a:extLst>
              <a:ext uri="{FF2B5EF4-FFF2-40B4-BE49-F238E27FC236}">
                <a16:creationId xmlns:a16="http://schemas.microsoft.com/office/drawing/2014/main" id="{CB92BEC8-E144-46B4-B2E2-D70E7685FE0A}"/>
              </a:ext>
            </a:extLst>
          </p:cNvPr>
          <p:cNvCxnSpPr>
            <a:cxnSpLocks/>
            <a:stCxn id="35" idx="2"/>
            <a:endCxn id="33" idx="0"/>
          </p:cNvCxnSpPr>
          <p:nvPr/>
        </p:nvCxnSpPr>
        <p:spPr>
          <a:xfrm rot="5400000">
            <a:off x="8468068" y="2513161"/>
            <a:ext cx="458497" cy="103671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FC1CB42C-DD96-4069-B56E-BF48A0596DF5}"/>
              </a:ext>
            </a:extLst>
          </p:cNvPr>
          <p:cNvCxnSpPr>
            <a:cxnSpLocks/>
            <a:stCxn id="35" idx="2"/>
            <a:endCxn id="30" idx="0"/>
          </p:cNvCxnSpPr>
          <p:nvPr/>
        </p:nvCxnSpPr>
        <p:spPr>
          <a:xfrm rot="16200000" flipH="1">
            <a:off x="9493502" y="2524440"/>
            <a:ext cx="458497" cy="101415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0221DA7A-0AAD-42B4-A46B-52A2335F30D1}"/>
              </a:ext>
            </a:extLst>
          </p:cNvPr>
          <p:cNvCxnSpPr>
            <a:cxnSpLocks/>
            <a:stCxn id="33" idx="2"/>
            <a:endCxn id="32" idx="0"/>
          </p:cNvCxnSpPr>
          <p:nvPr/>
        </p:nvCxnSpPr>
        <p:spPr>
          <a:xfrm rot="16200000" flipH="1">
            <a:off x="8562844" y="3623348"/>
            <a:ext cx="268944" cy="103671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45C59E0C-0223-4621-A25B-5B66B7CF8E1D}"/>
              </a:ext>
            </a:extLst>
          </p:cNvPr>
          <p:cNvCxnSpPr>
            <a:cxnSpLocks/>
            <a:stCxn id="30" idx="2"/>
            <a:endCxn id="32" idx="0"/>
          </p:cNvCxnSpPr>
          <p:nvPr/>
        </p:nvCxnSpPr>
        <p:spPr>
          <a:xfrm rot="5400000">
            <a:off x="9588279" y="3634628"/>
            <a:ext cx="268944" cy="101415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96A58FC9-7A22-431B-9A83-4ABA98A8EEE2}"/>
              </a:ext>
            </a:extLst>
          </p:cNvPr>
          <p:cNvCxnSpPr>
            <a:cxnSpLocks/>
            <a:stCxn id="32" idx="2"/>
            <a:endCxn id="34" idx="0"/>
          </p:cNvCxnSpPr>
          <p:nvPr/>
        </p:nvCxnSpPr>
        <p:spPr>
          <a:xfrm rot="16200000" flipH="1">
            <a:off x="8983047" y="5257014"/>
            <a:ext cx="466142" cy="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2E2C31-76F1-CE46-BE90-62B9C48DF027}"/>
              </a:ext>
            </a:extLst>
          </p:cNvPr>
          <p:cNvCxnSpPr/>
          <p:nvPr/>
        </p:nvCxnSpPr>
        <p:spPr>
          <a:xfrm>
            <a:off x="5631679" y="3164397"/>
            <a:ext cx="0" cy="310091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98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51EB7FC-660B-44A2-81E1-6164B06A2831}"/>
              </a:ext>
            </a:extLst>
          </p:cNvPr>
          <p:cNvSpPr/>
          <p:nvPr/>
        </p:nvSpPr>
        <p:spPr>
          <a:xfrm>
            <a:off x="1229590" y="2246842"/>
            <a:ext cx="1535912" cy="3282925"/>
          </a:xfrm>
          <a:prstGeom prst="rect">
            <a:avLst/>
          </a:prstGeom>
          <a:solidFill>
            <a:schemeClr val="accent2">
              <a:alpha val="14000"/>
            </a:schemeClr>
          </a:solidFill>
          <a:ln w="12700">
            <a:solidFill>
              <a:schemeClr val="accent1">
                <a:lumMod val="20000"/>
                <a:lumOff val="80000"/>
              </a:schemeClr>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normAutofit/>
          </a:bodyPr>
          <a:lstStyle/>
          <a:p>
            <a:pPr algn="ctr"/>
            <a:endParaRPr lang="en-US" sz="2133" dirty="0" err="1">
              <a:solidFill>
                <a:schemeClr val="tx2"/>
              </a:solidFill>
            </a:endParaRPr>
          </a:p>
        </p:txBody>
      </p:sp>
      <p:graphicFrame>
        <p:nvGraphicFramePr>
          <p:cNvPr id="24" name="Chart 23">
            <a:extLst>
              <a:ext uri="{FF2B5EF4-FFF2-40B4-BE49-F238E27FC236}">
                <a16:creationId xmlns:a16="http://schemas.microsoft.com/office/drawing/2014/main" id="{B2E0DF19-07D9-45C0-B2C4-8E4C4E6E905B}"/>
              </a:ext>
            </a:extLst>
          </p:cNvPr>
          <p:cNvGraphicFramePr/>
          <p:nvPr>
            <p:extLst>
              <p:ext uri="{D42A27DB-BD31-4B8C-83A1-F6EECF244321}">
                <p14:modId xmlns:p14="http://schemas.microsoft.com/office/powerpoint/2010/main" val="3861842829"/>
              </p:ext>
            </p:extLst>
          </p:nvPr>
        </p:nvGraphicFramePr>
        <p:xfrm>
          <a:off x="310895" y="1378228"/>
          <a:ext cx="6921296" cy="4848158"/>
        </p:xfrm>
        <a:graphic>
          <a:graphicData uri="http://schemas.openxmlformats.org/drawingml/2006/chart">
            <c:chart xmlns:c="http://schemas.openxmlformats.org/drawingml/2006/chart" xmlns:r="http://schemas.openxmlformats.org/officeDocument/2006/relationships" r:id="rId2"/>
          </a:graphicData>
        </a:graphic>
      </p:graphicFrame>
      <p:sp>
        <p:nvSpPr>
          <p:cNvPr id="11" name="object 11"/>
          <p:cNvSpPr txBox="1"/>
          <p:nvPr/>
        </p:nvSpPr>
        <p:spPr>
          <a:xfrm>
            <a:off x="7752488" y="3571954"/>
            <a:ext cx="4109171" cy="2220480"/>
          </a:xfrm>
          <a:prstGeom prst="rect">
            <a:avLst/>
          </a:prstGeom>
        </p:spPr>
        <p:txBody>
          <a:bodyPr vert="horz" wrap="square" lIns="0" tIns="12065" rIns="0" bIns="0" rtlCol="0">
            <a:spAutoFit/>
          </a:bodyPr>
          <a:lstStyle/>
          <a:p>
            <a:pPr defTabSz="1219170">
              <a:spcBef>
                <a:spcPts val="300"/>
              </a:spcBef>
              <a:buClr>
                <a:schemeClr val="accent5">
                  <a:lumMod val="75000"/>
                </a:schemeClr>
              </a:buClr>
              <a:buSzPct val="100000"/>
              <a:tabLst>
                <a:tab pos="160338" algn="l"/>
              </a:tabLst>
              <a:defRPr/>
            </a:pPr>
            <a:r>
              <a:rPr sz="1400" dirty="0"/>
              <a:t>Top </a:t>
            </a:r>
            <a:r>
              <a:rPr lang="en-US" sz="1400" dirty="0"/>
              <a:t>360</a:t>
            </a:r>
            <a:r>
              <a:rPr sz="1400" dirty="0"/>
              <a:t> </a:t>
            </a:r>
            <a:r>
              <a:rPr lang="en-US" sz="1400" dirty="0"/>
              <a:t>multi-location oncology</a:t>
            </a:r>
            <a:r>
              <a:rPr sz="1400" dirty="0"/>
              <a:t> </a:t>
            </a:r>
            <a:r>
              <a:rPr lang="en-US" sz="1400" dirty="0"/>
              <a:t>accounts </a:t>
            </a:r>
            <a:r>
              <a:rPr sz="1400" dirty="0"/>
              <a:t>identified</a:t>
            </a:r>
            <a:r>
              <a:rPr lang="en-US" sz="1400" dirty="0"/>
              <a:t> and prioritized</a:t>
            </a:r>
            <a:endParaRPr sz="1400" dirty="0"/>
          </a:p>
          <a:p>
            <a:pPr defTabSz="1219170">
              <a:spcBef>
                <a:spcPts val="300"/>
              </a:spcBef>
              <a:buClr>
                <a:schemeClr val="accent5">
                  <a:lumMod val="75000"/>
                </a:schemeClr>
              </a:buClr>
              <a:buSzPct val="100000"/>
              <a:tabLst>
                <a:tab pos="160338" algn="l"/>
              </a:tabLst>
              <a:defRPr/>
            </a:pPr>
            <a:r>
              <a:rPr lang="en-US" sz="1400" dirty="0"/>
              <a:t>Field Team of 83, covering 6 regions:</a:t>
            </a:r>
          </a:p>
          <a:p>
            <a:pPr marL="463550" indent="-231775" defTabSz="1219170">
              <a:spcBef>
                <a:spcPts val="300"/>
              </a:spcBef>
              <a:buClr>
                <a:schemeClr val="accent5">
                  <a:lumMod val="75000"/>
                </a:schemeClr>
              </a:buClr>
              <a:buSzPct val="100000"/>
              <a:buFont typeface="Arial" panose="020B0604020202020204" pitchFamily="34" charset="0"/>
              <a:buChar char="•"/>
              <a:defRPr/>
            </a:pPr>
            <a:r>
              <a:rPr lang="en-US" sz="1400" dirty="0"/>
              <a:t>6 Medical Science Liaisons</a:t>
            </a:r>
          </a:p>
          <a:p>
            <a:pPr marL="463550" indent="-231775" defTabSz="1219170">
              <a:spcBef>
                <a:spcPts val="300"/>
              </a:spcBef>
              <a:buClr>
                <a:schemeClr val="accent5">
                  <a:lumMod val="75000"/>
                </a:schemeClr>
              </a:buClr>
              <a:buSzPct val="100000"/>
              <a:buFont typeface="Arial" panose="020B0604020202020204" pitchFamily="34" charset="0"/>
              <a:buChar char="•"/>
              <a:defRPr/>
            </a:pPr>
            <a:r>
              <a:rPr lang="en-US" sz="1400" dirty="0"/>
              <a:t>6 Regional Business Directors</a:t>
            </a:r>
          </a:p>
          <a:p>
            <a:pPr marL="463550" indent="-231775" defTabSz="1219170">
              <a:spcBef>
                <a:spcPts val="300"/>
              </a:spcBef>
              <a:buClr>
                <a:schemeClr val="accent5">
                  <a:lumMod val="75000"/>
                </a:schemeClr>
              </a:buClr>
              <a:buSzPct val="100000"/>
              <a:buFont typeface="Arial" panose="020B0604020202020204" pitchFamily="34" charset="0"/>
              <a:buChar char="•"/>
              <a:defRPr/>
            </a:pPr>
            <a:r>
              <a:rPr lang="en-US" sz="1400" dirty="0"/>
              <a:t>60 Oncology Account Specialists</a:t>
            </a:r>
          </a:p>
          <a:p>
            <a:pPr marL="463550" indent="-231775" defTabSz="1219170">
              <a:spcBef>
                <a:spcPts val="300"/>
              </a:spcBef>
              <a:buClr>
                <a:schemeClr val="accent5">
                  <a:lumMod val="75000"/>
                </a:schemeClr>
              </a:buClr>
              <a:buSzPct val="100000"/>
              <a:buFont typeface="Arial" panose="020B0604020202020204" pitchFamily="34" charset="0"/>
              <a:buChar char="•"/>
              <a:defRPr/>
            </a:pPr>
            <a:r>
              <a:rPr lang="en-US" sz="1400" dirty="0"/>
              <a:t>4 National/Regional Account Directors</a:t>
            </a:r>
          </a:p>
          <a:p>
            <a:pPr marL="463550" indent="-231775" defTabSz="1219170">
              <a:spcBef>
                <a:spcPts val="300"/>
              </a:spcBef>
              <a:buClr>
                <a:schemeClr val="accent5">
                  <a:lumMod val="75000"/>
                </a:schemeClr>
              </a:buClr>
              <a:buSzPct val="100000"/>
              <a:buFont typeface="Arial" panose="020B0604020202020204" pitchFamily="34" charset="0"/>
              <a:buChar char="•"/>
              <a:defRPr/>
            </a:pPr>
            <a:r>
              <a:rPr lang="en-US" sz="1400" dirty="0"/>
              <a:t>1 Group Purchasing Director</a:t>
            </a:r>
          </a:p>
          <a:p>
            <a:pPr marL="463550" indent="-231775" defTabSz="1219170">
              <a:spcBef>
                <a:spcPts val="300"/>
              </a:spcBef>
              <a:buClr>
                <a:schemeClr val="accent5">
                  <a:lumMod val="75000"/>
                </a:schemeClr>
              </a:buClr>
              <a:buSzPct val="100000"/>
              <a:buFont typeface="Arial" panose="020B0604020202020204" pitchFamily="34" charset="0"/>
              <a:buChar char="•"/>
              <a:defRPr/>
            </a:pPr>
            <a:r>
              <a:rPr lang="en-US" sz="1400" dirty="0"/>
              <a:t>6 Regional Reimbursement Specialists </a:t>
            </a:r>
            <a:endParaRPr sz="1400" dirty="0"/>
          </a:p>
        </p:txBody>
      </p:sp>
      <p:sp>
        <p:nvSpPr>
          <p:cNvPr id="75" name="object 75"/>
          <p:cNvSpPr txBox="1"/>
          <p:nvPr/>
        </p:nvSpPr>
        <p:spPr>
          <a:xfrm>
            <a:off x="1229590" y="6334645"/>
            <a:ext cx="9285644" cy="505267"/>
          </a:xfrm>
          <a:prstGeom prst="rect">
            <a:avLst/>
          </a:prstGeom>
        </p:spPr>
        <p:txBody>
          <a:bodyPr vert="horz" wrap="square" lIns="0" tIns="12700" rIns="0" bIns="0" rtlCol="0">
            <a:spAutoFit/>
          </a:bodyPr>
          <a:lstStyle/>
          <a:p>
            <a:pPr marL="12700" marR="5080" lvl="0" indent="-635" algn="l" defTabSz="914400" rtl="0" eaLnBrk="1" fontAlgn="auto" latinLnBrk="0" hangingPunct="1">
              <a:lnSpc>
                <a:spcPct val="100000"/>
              </a:lnSpc>
              <a:spcBef>
                <a:spcPts val="100"/>
              </a:spcBef>
              <a:spcAft>
                <a:spcPts val="0"/>
              </a:spcAft>
              <a:buClrTx/>
              <a:buSzTx/>
              <a:buFontTx/>
              <a:buNone/>
              <a:tabLst/>
              <a:defRPr/>
            </a:pPr>
            <a:r>
              <a:rPr lang="en-US" sz="800" spc="-5" dirty="0">
                <a:solidFill>
                  <a:srgbClr val="57585B"/>
                </a:solidFill>
                <a:latin typeface="Calibri" panose="020F0502020204030204" pitchFamily="34" charset="0"/>
                <a:cs typeface="Calibri" panose="020F0502020204030204" pitchFamily="34" charset="0"/>
              </a:rPr>
              <a:t>1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Komodo Health,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Inc.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Komodo Health,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Inc. makes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no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representation </a:t>
            </a:r>
            <a:r>
              <a:rPr kumimoji="0"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or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warranty as to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the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accuracy </a:t>
            </a:r>
            <a:r>
              <a:rPr kumimoji="0"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or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completeness </a:t>
            </a:r>
            <a:r>
              <a:rPr kumimoji="0"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of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the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data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(“Komodo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Materials”)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set forth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herein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and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shall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have,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and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accept,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no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liability </a:t>
            </a:r>
            <a:r>
              <a:rPr kumimoji="0"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of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any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kind,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whether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in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contract,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tort (including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negligence) </a:t>
            </a:r>
            <a:r>
              <a:rPr kumimoji="0"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or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otherwise,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to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any third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party arising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from </a:t>
            </a:r>
            <a:r>
              <a:rPr kumimoji="0"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or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related to use </a:t>
            </a:r>
            <a:r>
              <a:rPr kumimoji="0"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of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the</a:t>
            </a:r>
            <a:r>
              <a:rPr kumimoji="0" lang="en-US"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Komodo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Materials </a:t>
            </a:r>
            <a:r>
              <a:rPr kumimoji="0"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by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BeyondSpring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Inc. Any use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which BeyondSpring Inc.or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a third party makes </a:t>
            </a:r>
            <a:r>
              <a:rPr kumimoji="0"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of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the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Komodo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Materials, </a:t>
            </a:r>
            <a:r>
              <a:rPr kumimoji="0"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or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any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reliance </a:t>
            </a:r>
            <a:r>
              <a:rPr kumimoji="0"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on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it, </a:t>
            </a:r>
            <a:r>
              <a:rPr kumimoji="0"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or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decisions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to </a:t>
            </a:r>
            <a:r>
              <a:rPr kumimoji="0"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be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made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based </a:t>
            </a:r>
            <a:r>
              <a:rPr kumimoji="0"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on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it,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are the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sole responsibilities </a:t>
            </a:r>
            <a:r>
              <a:rPr kumimoji="0"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of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BeyondSpring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Inc.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and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such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third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party.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In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no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way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shall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any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data appearing in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the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Komodo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Materials amount to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any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form </a:t>
            </a:r>
            <a:r>
              <a:rPr kumimoji="0"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of</a:t>
            </a:r>
            <a:r>
              <a:rPr kumimoji="0" lang="en-US"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prediction </a:t>
            </a:r>
            <a:r>
              <a:rPr kumimoji="0"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of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future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events </a:t>
            </a:r>
            <a:r>
              <a:rPr kumimoji="0"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or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circumstances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and no </a:t>
            </a:r>
            <a:r>
              <a:rPr kumimoji="0" sz="800" u="none" strike="noStrike" kern="1200" cap="none" spc="-5"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such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reliance may </a:t>
            </a:r>
            <a:r>
              <a:rPr kumimoji="0"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be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inferred</a:t>
            </a:r>
            <a:r>
              <a:rPr kumimoji="0" sz="800" u="none" strike="noStrike" kern="1200" cap="none" spc="-8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 </a:t>
            </a:r>
            <a:r>
              <a:rPr kumimoji="0" sz="800" u="none" strike="noStrike" kern="1200" cap="none" spc="-1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or </a:t>
            </a:r>
            <a:r>
              <a:rPr kumimoji="0" sz="800" u="none" strike="noStrike" kern="1200" cap="none" spc="0" normalizeH="0" baseline="0" noProof="0" dirty="0">
                <a:ln>
                  <a:noFill/>
                </a:ln>
                <a:solidFill>
                  <a:srgbClr val="57585B"/>
                </a:solidFill>
                <a:effectLst/>
                <a:uLnTx/>
                <a:uFillTx/>
                <a:latin typeface="Calibri" panose="020F0502020204030204" pitchFamily="34" charset="0"/>
                <a:ea typeface="+mn-ea"/>
                <a:cs typeface="Calibri" panose="020F0502020204030204" pitchFamily="34" charset="0"/>
              </a:rPr>
              <a:t>implied.</a:t>
            </a:r>
            <a:endParaRPr kumimoji="0" sz="80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2" name="TextBox 81">
            <a:extLst>
              <a:ext uri="{FF2B5EF4-FFF2-40B4-BE49-F238E27FC236}">
                <a16:creationId xmlns:a16="http://schemas.microsoft.com/office/drawing/2014/main" id="{4660475F-A3A4-4985-A436-02F4312ED938}"/>
              </a:ext>
            </a:extLst>
          </p:cNvPr>
          <p:cNvSpPr txBox="1"/>
          <p:nvPr/>
        </p:nvSpPr>
        <p:spPr>
          <a:xfrm>
            <a:off x="3080940" y="3081219"/>
            <a:ext cx="2941449" cy="1323439"/>
          </a:xfrm>
          <a:prstGeom prst="rect">
            <a:avLst/>
          </a:prstGeom>
          <a:noFill/>
        </p:spPr>
        <p:txBody>
          <a:bodyPr wrap="square" rtlCol="0">
            <a:spAutoFit/>
          </a:bodyPr>
          <a:lstStyle/>
          <a:p>
            <a:r>
              <a:rPr lang="en-US" sz="1400" dirty="0"/>
              <a:t>G-CSF concentration &amp; value (IQVIA):</a:t>
            </a:r>
          </a:p>
          <a:p>
            <a:pPr marL="174625" indent="-174625" defTabSz="1219170">
              <a:spcBef>
                <a:spcPts val="300"/>
              </a:spcBef>
              <a:buClr>
                <a:schemeClr val="accent5">
                  <a:lumMod val="75000"/>
                </a:schemeClr>
              </a:buClr>
              <a:buSzPct val="100000"/>
              <a:buFont typeface="Arial" panose="020B0604020202020204" pitchFamily="34" charset="0"/>
              <a:buChar char="•"/>
              <a:tabLst>
                <a:tab pos="160338" algn="l"/>
              </a:tabLst>
              <a:defRPr/>
            </a:pPr>
            <a:r>
              <a:rPr lang="en-US" sz="1400" dirty="0"/>
              <a:t>Top 10: $560 M/</a:t>
            </a:r>
            <a:r>
              <a:rPr lang="en-US" sz="1400" dirty="0" err="1"/>
              <a:t>yr</a:t>
            </a:r>
            <a:endParaRPr lang="en-US" sz="1400" dirty="0"/>
          </a:p>
          <a:p>
            <a:pPr marL="174625" indent="-174625" defTabSz="1219170">
              <a:spcBef>
                <a:spcPts val="300"/>
              </a:spcBef>
              <a:buClr>
                <a:schemeClr val="accent5">
                  <a:lumMod val="75000"/>
                </a:schemeClr>
              </a:buClr>
              <a:buSzPct val="100000"/>
              <a:buFont typeface="Arial" panose="020B0604020202020204" pitchFamily="34" charset="0"/>
              <a:buChar char="•"/>
              <a:tabLst>
                <a:tab pos="160338" algn="l"/>
              </a:tabLst>
              <a:defRPr/>
            </a:pPr>
            <a:r>
              <a:rPr lang="en-US" sz="1400" dirty="0"/>
              <a:t>Top 25: $874 M/</a:t>
            </a:r>
            <a:r>
              <a:rPr lang="en-US" sz="1400" dirty="0" err="1"/>
              <a:t>yr</a:t>
            </a:r>
            <a:endParaRPr lang="en-US" sz="1400" dirty="0"/>
          </a:p>
          <a:p>
            <a:pPr marL="174625" indent="-174625" defTabSz="1219170">
              <a:spcBef>
                <a:spcPts val="300"/>
              </a:spcBef>
              <a:buClr>
                <a:schemeClr val="accent5">
                  <a:lumMod val="75000"/>
                </a:schemeClr>
              </a:buClr>
              <a:buSzPct val="100000"/>
              <a:buFont typeface="Arial" panose="020B0604020202020204" pitchFamily="34" charset="0"/>
              <a:buChar char="•"/>
              <a:tabLst>
                <a:tab pos="160338" algn="l"/>
              </a:tabLst>
              <a:defRPr/>
            </a:pPr>
            <a:r>
              <a:rPr lang="en-US" sz="1400" dirty="0"/>
              <a:t>Top 50: $1.2 B/</a:t>
            </a:r>
            <a:r>
              <a:rPr lang="en-US" sz="1400" dirty="0" err="1"/>
              <a:t>yr</a:t>
            </a:r>
            <a:endParaRPr lang="en-US" sz="1400" dirty="0"/>
          </a:p>
          <a:p>
            <a:pPr marL="174625" indent="-174625" defTabSz="1219170">
              <a:spcBef>
                <a:spcPts val="300"/>
              </a:spcBef>
              <a:buClr>
                <a:schemeClr val="accent5">
                  <a:lumMod val="75000"/>
                </a:schemeClr>
              </a:buClr>
              <a:buSzPct val="100000"/>
              <a:buFont typeface="Arial" panose="020B0604020202020204" pitchFamily="34" charset="0"/>
              <a:buChar char="•"/>
              <a:tabLst>
                <a:tab pos="160338" algn="l"/>
              </a:tabLst>
              <a:defRPr/>
            </a:pPr>
            <a:r>
              <a:rPr lang="en-US" sz="1400" dirty="0"/>
              <a:t>Top 150: $2.1B/</a:t>
            </a:r>
            <a:r>
              <a:rPr lang="en-US" sz="1400" dirty="0" err="1"/>
              <a:t>yr</a:t>
            </a:r>
            <a:endParaRPr lang="en-US" sz="1400" dirty="0"/>
          </a:p>
        </p:txBody>
      </p:sp>
      <p:sp>
        <p:nvSpPr>
          <p:cNvPr id="123" name="Title 1">
            <a:extLst>
              <a:ext uri="{FF2B5EF4-FFF2-40B4-BE49-F238E27FC236}">
                <a16:creationId xmlns:a16="http://schemas.microsoft.com/office/drawing/2014/main" id="{833B24A0-3873-45F2-8A77-3C41BFE667A6}"/>
              </a:ext>
            </a:extLst>
          </p:cNvPr>
          <p:cNvSpPr txBox="1">
            <a:spLocks/>
          </p:cNvSpPr>
          <p:nvPr/>
        </p:nvSpPr>
        <p:spPr>
          <a:xfrm>
            <a:off x="1771405" y="199527"/>
            <a:ext cx="10108652" cy="539752"/>
          </a:xfrm>
          <a:prstGeom prst="rect">
            <a:avLst/>
          </a:prstGeom>
        </p:spPr>
        <p:txBody>
          <a:bodyPr vert="horz" lIns="91440" tIns="45720" rIns="91440" bIns="45720" rtlCol="0" anchor="ctr">
            <a:normAutofit/>
          </a:bodyPr>
          <a:lstStyle>
            <a:lvl1pPr algn="l" defTabSz="1219170" rtl="0" eaLnBrk="1" latinLnBrk="0" hangingPunct="1">
              <a:lnSpc>
                <a:spcPct val="90000"/>
              </a:lnSpc>
              <a:spcBef>
                <a:spcPct val="0"/>
              </a:spcBef>
              <a:buNone/>
              <a:defRPr sz="2800" kern="1200">
                <a:solidFill>
                  <a:schemeClr val="bg1"/>
                </a:solidFill>
                <a:latin typeface="+mn-lt"/>
                <a:ea typeface="+mj-ea"/>
                <a:cs typeface="+mj-cs"/>
              </a:defRPr>
            </a:lvl1pPr>
          </a:lstStyle>
          <a:p>
            <a:endParaRPr lang="en-US" dirty="0"/>
          </a:p>
        </p:txBody>
      </p:sp>
      <p:sp>
        <p:nvSpPr>
          <p:cNvPr id="22" name="TextBox 21">
            <a:extLst>
              <a:ext uri="{FF2B5EF4-FFF2-40B4-BE49-F238E27FC236}">
                <a16:creationId xmlns:a16="http://schemas.microsoft.com/office/drawing/2014/main" id="{30B2EEB6-7707-4C6B-852D-DEA1E3847BA8}"/>
              </a:ext>
            </a:extLst>
          </p:cNvPr>
          <p:cNvSpPr txBox="1"/>
          <p:nvPr/>
        </p:nvSpPr>
        <p:spPr>
          <a:xfrm>
            <a:off x="1207288" y="5837372"/>
            <a:ext cx="3062146" cy="204957"/>
          </a:xfrm>
          <a:prstGeom prst="rect">
            <a:avLst/>
          </a:prstGeom>
          <a:noFill/>
        </p:spPr>
        <p:txBody>
          <a:bodyPr wrap="square" rtlCol="0">
            <a:spAutoFit/>
          </a:bodyPr>
          <a:lstStyle/>
          <a:p>
            <a:r>
              <a:rPr lang="en-US" sz="1067" b="1" dirty="0"/>
              <a:t>Note: </a:t>
            </a:r>
            <a:r>
              <a:rPr lang="en-US" sz="1067" dirty="0"/>
              <a:t>Each decile has ~120 accounts</a:t>
            </a:r>
          </a:p>
        </p:txBody>
      </p:sp>
      <p:sp>
        <p:nvSpPr>
          <p:cNvPr id="4" name="Rectangle 3">
            <a:extLst>
              <a:ext uri="{FF2B5EF4-FFF2-40B4-BE49-F238E27FC236}">
                <a16:creationId xmlns:a16="http://schemas.microsoft.com/office/drawing/2014/main" id="{1A2B761B-B696-F848-A63B-03090E69E5E1}"/>
              </a:ext>
            </a:extLst>
          </p:cNvPr>
          <p:cNvSpPr/>
          <p:nvPr/>
        </p:nvSpPr>
        <p:spPr>
          <a:xfrm>
            <a:off x="1130182" y="1233926"/>
            <a:ext cx="5282721" cy="307777"/>
          </a:xfrm>
          <a:prstGeom prst="rect">
            <a:avLst/>
          </a:prstGeom>
        </p:spPr>
        <p:txBody>
          <a:bodyPr wrap="square">
            <a:spAutoFit/>
          </a:bodyPr>
          <a:lstStyle/>
          <a:p>
            <a:r>
              <a:rPr lang="en-US" sz="1400" b="1" dirty="0" err="1">
                <a:solidFill>
                  <a:schemeClr val="tx2"/>
                </a:solidFill>
                <a:latin typeface="Calibri" panose="020F0502020204030204" pitchFamily="34" charset="0"/>
                <a:ea typeface="Calibri" panose="020F0502020204030204" pitchFamily="34" charset="0"/>
                <a:cs typeface="Calibri" panose="020F0502020204030204" pitchFamily="34" charset="0"/>
              </a:rPr>
              <a:t>Pegfilgrastim</a:t>
            </a: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 Patient Distribution</a:t>
            </a:r>
            <a:r>
              <a:rPr lang="en-US" sz="1400" b="1" baseline="30000" dirty="0">
                <a:solidFill>
                  <a:schemeClr val="tx2"/>
                </a:solidFill>
                <a:latin typeface="Calibri" panose="020F0502020204030204" pitchFamily="34" charset="0"/>
                <a:ea typeface="Calibri" panose="020F0502020204030204" pitchFamily="34" charset="0"/>
                <a:cs typeface="Calibri" panose="020F0502020204030204" pitchFamily="34" charset="0"/>
              </a:rPr>
              <a:t>1</a:t>
            </a: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 – Top 1200 Centers</a:t>
            </a:r>
            <a:endParaRPr lang="en-US" sz="1400"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B0397BA9-AF30-E140-9992-A13E69441713}"/>
              </a:ext>
            </a:extLst>
          </p:cNvPr>
          <p:cNvGrpSpPr/>
          <p:nvPr/>
        </p:nvGrpSpPr>
        <p:grpSpPr>
          <a:xfrm>
            <a:off x="7801097" y="1549476"/>
            <a:ext cx="3170609" cy="1887697"/>
            <a:chOff x="7181369" y="1323542"/>
            <a:chExt cx="4234639" cy="2521192"/>
          </a:xfrm>
        </p:grpSpPr>
        <p:grpSp>
          <p:nvGrpSpPr>
            <p:cNvPr id="9" name="Group 8">
              <a:extLst>
                <a:ext uri="{FF2B5EF4-FFF2-40B4-BE49-F238E27FC236}">
                  <a16:creationId xmlns:a16="http://schemas.microsoft.com/office/drawing/2014/main" id="{8F3D887F-8D9F-D94B-880E-4B935052D417}"/>
                </a:ext>
              </a:extLst>
            </p:cNvPr>
            <p:cNvGrpSpPr/>
            <p:nvPr/>
          </p:nvGrpSpPr>
          <p:grpSpPr>
            <a:xfrm>
              <a:off x="9253948" y="1923826"/>
              <a:ext cx="1310850" cy="1062158"/>
              <a:chOff x="10072968" y="1954517"/>
              <a:chExt cx="1182710" cy="958328"/>
            </a:xfrm>
          </p:grpSpPr>
          <p:sp>
            <p:nvSpPr>
              <p:cNvPr id="58" name="Freeform 36">
                <a:extLst>
                  <a:ext uri="{FF2B5EF4-FFF2-40B4-BE49-F238E27FC236}">
                    <a16:creationId xmlns:a16="http://schemas.microsoft.com/office/drawing/2014/main" id="{9F2A847D-D1FF-234A-AD3C-83FAECA5D5F6}"/>
                  </a:ext>
                </a:extLst>
              </p:cNvPr>
              <p:cNvSpPr>
                <a:spLocks/>
              </p:cNvSpPr>
              <p:nvPr/>
            </p:nvSpPr>
            <p:spPr bwMode="auto">
              <a:xfrm>
                <a:off x="10808539" y="2071807"/>
                <a:ext cx="356745" cy="173865"/>
              </a:xfrm>
              <a:custGeom>
                <a:avLst/>
                <a:gdLst>
                  <a:gd name="T0" fmla="*/ 288 w 551"/>
                  <a:gd name="T1" fmla="*/ 177 h 273"/>
                  <a:gd name="T2" fmla="*/ 272 w 551"/>
                  <a:gd name="T3" fmla="*/ 177 h 273"/>
                  <a:gd name="T4" fmla="*/ 261 w 551"/>
                  <a:gd name="T5" fmla="*/ 172 h 273"/>
                  <a:gd name="T6" fmla="*/ 229 w 551"/>
                  <a:gd name="T7" fmla="*/ 236 h 273"/>
                  <a:gd name="T8" fmla="*/ 223 w 551"/>
                  <a:gd name="T9" fmla="*/ 252 h 273"/>
                  <a:gd name="T10" fmla="*/ 196 w 551"/>
                  <a:gd name="T11" fmla="*/ 188 h 273"/>
                  <a:gd name="T12" fmla="*/ 185 w 551"/>
                  <a:gd name="T13" fmla="*/ 183 h 273"/>
                  <a:gd name="T14" fmla="*/ 179 w 551"/>
                  <a:gd name="T15" fmla="*/ 177 h 273"/>
                  <a:gd name="T16" fmla="*/ 174 w 551"/>
                  <a:gd name="T17" fmla="*/ 166 h 273"/>
                  <a:gd name="T18" fmla="*/ 146 w 551"/>
                  <a:gd name="T19" fmla="*/ 161 h 273"/>
                  <a:gd name="T20" fmla="*/ 136 w 551"/>
                  <a:gd name="T21" fmla="*/ 161 h 273"/>
                  <a:gd name="T22" fmla="*/ 119 w 551"/>
                  <a:gd name="T23" fmla="*/ 161 h 273"/>
                  <a:gd name="T24" fmla="*/ 109 w 551"/>
                  <a:gd name="T25" fmla="*/ 156 h 273"/>
                  <a:gd name="T26" fmla="*/ 43 w 551"/>
                  <a:gd name="T27" fmla="*/ 139 h 273"/>
                  <a:gd name="T28" fmla="*/ 22 w 551"/>
                  <a:gd name="T29" fmla="*/ 134 h 273"/>
                  <a:gd name="T30" fmla="*/ 0 w 551"/>
                  <a:gd name="T31" fmla="*/ 113 h 273"/>
                  <a:gd name="T32" fmla="*/ 33 w 551"/>
                  <a:gd name="T33" fmla="*/ 97 h 273"/>
                  <a:gd name="T34" fmla="*/ 49 w 551"/>
                  <a:gd name="T35" fmla="*/ 80 h 273"/>
                  <a:gd name="T36" fmla="*/ 82 w 551"/>
                  <a:gd name="T37" fmla="*/ 70 h 273"/>
                  <a:gd name="T38" fmla="*/ 109 w 551"/>
                  <a:gd name="T39" fmla="*/ 49 h 273"/>
                  <a:gd name="T40" fmla="*/ 136 w 551"/>
                  <a:gd name="T41" fmla="*/ 27 h 273"/>
                  <a:gd name="T42" fmla="*/ 163 w 551"/>
                  <a:gd name="T43" fmla="*/ 6 h 273"/>
                  <a:gd name="T44" fmla="*/ 190 w 551"/>
                  <a:gd name="T45" fmla="*/ 6 h 273"/>
                  <a:gd name="T46" fmla="*/ 158 w 551"/>
                  <a:gd name="T47" fmla="*/ 32 h 273"/>
                  <a:gd name="T48" fmla="*/ 146 w 551"/>
                  <a:gd name="T49" fmla="*/ 49 h 273"/>
                  <a:gd name="T50" fmla="*/ 142 w 551"/>
                  <a:gd name="T51" fmla="*/ 65 h 273"/>
                  <a:gd name="T52" fmla="*/ 174 w 551"/>
                  <a:gd name="T53" fmla="*/ 65 h 273"/>
                  <a:gd name="T54" fmla="*/ 206 w 551"/>
                  <a:gd name="T55" fmla="*/ 76 h 273"/>
                  <a:gd name="T56" fmla="*/ 245 w 551"/>
                  <a:gd name="T57" fmla="*/ 102 h 273"/>
                  <a:gd name="T58" fmla="*/ 278 w 551"/>
                  <a:gd name="T59" fmla="*/ 97 h 273"/>
                  <a:gd name="T60" fmla="*/ 278 w 551"/>
                  <a:gd name="T61" fmla="*/ 97 h 273"/>
                  <a:gd name="T62" fmla="*/ 315 w 551"/>
                  <a:gd name="T63" fmla="*/ 76 h 273"/>
                  <a:gd name="T64" fmla="*/ 342 w 551"/>
                  <a:gd name="T65" fmla="*/ 70 h 273"/>
                  <a:gd name="T66" fmla="*/ 381 w 551"/>
                  <a:gd name="T67" fmla="*/ 59 h 273"/>
                  <a:gd name="T68" fmla="*/ 397 w 551"/>
                  <a:gd name="T69" fmla="*/ 80 h 273"/>
                  <a:gd name="T70" fmla="*/ 419 w 551"/>
                  <a:gd name="T71" fmla="*/ 86 h 273"/>
                  <a:gd name="T72" fmla="*/ 435 w 551"/>
                  <a:gd name="T73" fmla="*/ 86 h 273"/>
                  <a:gd name="T74" fmla="*/ 457 w 551"/>
                  <a:gd name="T75" fmla="*/ 76 h 273"/>
                  <a:gd name="T76" fmla="*/ 463 w 551"/>
                  <a:gd name="T77" fmla="*/ 70 h 273"/>
                  <a:gd name="T78" fmla="*/ 468 w 551"/>
                  <a:gd name="T79" fmla="*/ 86 h 273"/>
                  <a:gd name="T80" fmla="*/ 479 w 551"/>
                  <a:gd name="T81" fmla="*/ 107 h 273"/>
                  <a:gd name="T82" fmla="*/ 490 w 551"/>
                  <a:gd name="T83" fmla="*/ 118 h 273"/>
                  <a:gd name="T84" fmla="*/ 501 w 551"/>
                  <a:gd name="T85" fmla="*/ 113 h 273"/>
                  <a:gd name="T86" fmla="*/ 517 w 551"/>
                  <a:gd name="T87" fmla="*/ 118 h 273"/>
                  <a:gd name="T88" fmla="*/ 501 w 551"/>
                  <a:gd name="T89" fmla="*/ 129 h 273"/>
                  <a:gd name="T90" fmla="*/ 484 w 551"/>
                  <a:gd name="T91" fmla="*/ 129 h 273"/>
                  <a:gd name="T92" fmla="*/ 451 w 551"/>
                  <a:gd name="T93" fmla="*/ 134 h 273"/>
                  <a:gd name="T94" fmla="*/ 430 w 551"/>
                  <a:gd name="T95" fmla="*/ 129 h 273"/>
                  <a:gd name="T96" fmla="*/ 408 w 551"/>
                  <a:gd name="T97" fmla="*/ 134 h 273"/>
                  <a:gd name="T98" fmla="*/ 370 w 551"/>
                  <a:gd name="T99" fmla="*/ 129 h 273"/>
                  <a:gd name="T100" fmla="*/ 354 w 551"/>
                  <a:gd name="T101" fmla="*/ 145 h 273"/>
                  <a:gd name="T102" fmla="*/ 338 w 551"/>
                  <a:gd name="T103" fmla="*/ 150 h 273"/>
                  <a:gd name="T104" fmla="*/ 315 w 551"/>
                  <a:gd name="T105" fmla="*/ 150 h 2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1" h="273">
                    <a:moveTo>
                      <a:pt x="319" y="186"/>
                    </a:moveTo>
                    <a:lnTo>
                      <a:pt x="307" y="192"/>
                    </a:lnTo>
                    <a:lnTo>
                      <a:pt x="296" y="174"/>
                    </a:lnTo>
                    <a:lnTo>
                      <a:pt x="290" y="192"/>
                    </a:lnTo>
                    <a:lnTo>
                      <a:pt x="278" y="192"/>
                    </a:lnTo>
                    <a:lnTo>
                      <a:pt x="278" y="186"/>
                    </a:lnTo>
                    <a:lnTo>
                      <a:pt x="261" y="215"/>
                    </a:lnTo>
                    <a:lnTo>
                      <a:pt x="244" y="256"/>
                    </a:lnTo>
                    <a:lnTo>
                      <a:pt x="238" y="267"/>
                    </a:lnTo>
                    <a:lnTo>
                      <a:pt x="238" y="273"/>
                    </a:lnTo>
                    <a:lnTo>
                      <a:pt x="232" y="267"/>
                    </a:lnTo>
                    <a:lnTo>
                      <a:pt x="209" y="204"/>
                    </a:lnTo>
                    <a:lnTo>
                      <a:pt x="209" y="198"/>
                    </a:lnTo>
                    <a:lnTo>
                      <a:pt x="197" y="198"/>
                    </a:lnTo>
                    <a:lnTo>
                      <a:pt x="191" y="198"/>
                    </a:lnTo>
                    <a:lnTo>
                      <a:pt x="191" y="192"/>
                    </a:lnTo>
                    <a:lnTo>
                      <a:pt x="191" y="186"/>
                    </a:lnTo>
                    <a:lnTo>
                      <a:pt x="185" y="180"/>
                    </a:lnTo>
                    <a:lnTo>
                      <a:pt x="180" y="180"/>
                    </a:lnTo>
                    <a:lnTo>
                      <a:pt x="156" y="174"/>
                    </a:lnTo>
                    <a:lnTo>
                      <a:pt x="145" y="180"/>
                    </a:lnTo>
                    <a:lnTo>
                      <a:pt x="145" y="174"/>
                    </a:lnTo>
                    <a:lnTo>
                      <a:pt x="139" y="174"/>
                    </a:lnTo>
                    <a:lnTo>
                      <a:pt x="127" y="174"/>
                    </a:lnTo>
                    <a:lnTo>
                      <a:pt x="122" y="169"/>
                    </a:lnTo>
                    <a:lnTo>
                      <a:pt x="116" y="169"/>
                    </a:lnTo>
                    <a:lnTo>
                      <a:pt x="110" y="163"/>
                    </a:lnTo>
                    <a:lnTo>
                      <a:pt x="46" y="151"/>
                    </a:lnTo>
                    <a:lnTo>
                      <a:pt x="40" y="151"/>
                    </a:lnTo>
                    <a:lnTo>
                      <a:pt x="23" y="145"/>
                    </a:lnTo>
                    <a:lnTo>
                      <a:pt x="17" y="128"/>
                    </a:lnTo>
                    <a:lnTo>
                      <a:pt x="0" y="122"/>
                    </a:lnTo>
                    <a:lnTo>
                      <a:pt x="11" y="116"/>
                    </a:lnTo>
                    <a:lnTo>
                      <a:pt x="35" y="105"/>
                    </a:lnTo>
                    <a:lnTo>
                      <a:pt x="40" y="99"/>
                    </a:lnTo>
                    <a:lnTo>
                      <a:pt x="52" y="87"/>
                    </a:lnTo>
                    <a:lnTo>
                      <a:pt x="58" y="87"/>
                    </a:lnTo>
                    <a:lnTo>
                      <a:pt x="87" y="76"/>
                    </a:lnTo>
                    <a:lnTo>
                      <a:pt x="110" y="58"/>
                    </a:lnTo>
                    <a:lnTo>
                      <a:pt x="116" y="53"/>
                    </a:lnTo>
                    <a:lnTo>
                      <a:pt x="133" y="35"/>
                    </a:lnTo>
                    <a:lnTo>
                      <a:pt x="145" y="29"/>
                    </a:lnTo>
                    <a:lnTo>
                      <a:pt x="151" y="18"/>
                    </a:lnTo>
                    <a:lnTo>
                      <a:pt x="174" y="6"/>
                    </a:lnTo>
                    <a:lnTo>
                      <a:pt x="180" y="0"/>
                    </a:lnTo>
                    <a:lnTo>
                      <a:pt x="203" y="6"/>
                    </a:lnTo>
                    <a:lnTo>
                      <a:pt x="185" y="24"/>
                    </a:lnTo>
                    <a:lnTo>
                      <a:pt x="168" y="35"/>
                    </a:lnTo>
                    <a:lnTo>
                      <a:pt x="162" y="41"/>
                    </a:lnTo>
                    <a:lnTo>
                      <a:pt x="156" y="53"/>
                    </a:lnTo>
                    <a:lnTo>
                      <a:pt x="156" y="58"/>
                    </a:lnTo>
                    <a:lnTo>
                      <a:pt x="151" y="70"/>
                    </a:lnTo>
                    <a:lnTo>
                      <a:pt x="168" y="70"/>
                    </a:lnTo>
                    <a:lnTo>
                      <a:pt x="185" y="70"/>
                    </a:lnTo>
                    <a:lnTo>
                      <a:pt x="209" y="70"/>
                    </a:lnTo>
                    <a:lnTo>
                      <a:pt x="220" y="82"/>
                    </a:lnTo>
                    <a:lnTo>
                      <a:pt x="244" y="111"/>
                    </a:lnTo>
                    <a:lnTo>
                      <a:pt x="261" y="111"/>
                    </a:lnTo>
                    <a:lnTo>
                      <a:pt x="290" y="105"/>
                    </a:lnTo>
                    <a:lnTo>
                      <a:pt x="296" y="105"/>
                    </a:lnTo>
                    <a:lnTo>
                      <a:pt x="290" y="99"/>
                    </a:lnTo>
                    <a:lnTo>
                      <a:pt x="296" y="105"/>
                    </a:lnTo>
                    <a:lnTo>
                      <a:pt x="307" y="105"/>
                    </a:lnTo>
                    <a:lnTo>
                      <a:pt x="336" y="82"/>
                    </a:lnTo>
                    <a:lnTo>
                      <a:pt x="354" y="76"/>
                    </a:lnTo>
                    <a:lnTo>
                      <a:pt x="365" y="76"/>
                    </a:lnTo>
                    <a:lnTo>
                      <a:pt x="383" y="76"/>
                    </a:lnTo>
                    <a:lnTo>
                      <a:pt x="406" y="64"/>
                    </a:lnTo>
                    <a:lnTo>
                      <a:pt x="423" y="58"/>
                    </a:lnTo>
                    <a:lnTo>
                      <a:pt x="423" y="87"/>
                    </a:lnTo>
                    <a:lnTo>
                      <a:pt x="429" y="93"/>
                    </a:lnTo>
                    <a:lnTo>
                      <a:pt x="447" y="93"/>
                    </a:lnTo>
                    <a:lnTo>
                      <a:pt x="458" y="87"/>
                    </a:lnTo>
                    <a:lnTo>
                      <a:pt x="464" y="93"/>
                    </a:lnTo>
                    <a:lnTo>
                      <a:pt x="470" y="82"/>
                    </a:lnTo>
                    <a:lnTo>
                      <a:pt x="487" y="82"/>
                    </a:lnTo>
                    <a:lnTo>
                      <a:pt x="487" y="76"/>
                    </a:lnTo>
                    <a:lnTo>
                      <a:pt x="493" y="76"/>
                    </a:lnTo>
                    <a:lnTo>
                      <a:pt x="499" y="82"/>
                    </a:lnTo>
                    <a:lnTo>
                      <a:pt x="499" y="93"/>
                    </a:lnTo>
                    <a:lnTo>
                      <a:pt x="505" y="116"/>
                    </a:lnTo>
                    <a:lnTo>
                      <a:pt x="510" y="116"/>
                    </a:lnTo>
                    <a:lnTo>
                      <a:pt x="516" y="128"/>
                    </a:lnTo>
                    <a:lnTo>
                      <a:pt x="522" y="128"/>
                    </a:lnTo>
                    <a:lnTo>
                      <a:pt x="522" y="122"/>
                    </a:lnTo>
                    <a:lnTo>
                      <a:pt x="534" y="122"/>
                    </a:lnTo>
                    <a:lnTo>
                      <a:pt x="540" y="122"/>
                    </a:lnTo>
                    <a:lnTo>
                      <a:pt x="551" y="128"/>
                    </a:lnTo>
                    <a:lnTo>
                      <a:pt x="545" y="140"/>
                    </a:lnTo>
                    <a:lnTo>
                      <a:pt x="534" y="140"/>
                    </a:lnTo>
                    <a:lnTo>
                      <a:pt x="522" y="140"/>
                    </a:lnTo>
                    <a:lnTo>
                      <a:pt x="516" y="140"/>
                    </a:lnTo>
                    <a:lnTo>
                      <a:pt x="505" y="140"/>
                    </a:lnTo>
                    <a:lnTo>
                      <a:pt x="481" y="145"/>
                    </a:lnTo>
                    <a:lnTo>
                      <a:pt x="464" y="140"/>
                    </a:lnTo>
                    <a:lnTo>
                      <a:pt x="458" y="140"/>
                    </a:lnTo>
                    <a:lnTo>
                      <a:pt x="458" y="163"/>
                    </a:lnTo>
                    <a:lnTo>
                      <a:pt x="435" y="145"/>
                    </a:lnTo>
                    <a:lnTo>
                      <a:pt x="423" y="140"/>
                    </a:lnTo>
                    <a:lnTo>
                      <a:pt x="394" y="140"/>
                    </a:lnTo>
                    <a:lnTo>
                      <a:pt x="383" y="151"/>
                    </a:lnTo>
                    <a:lnTo>
                      <a:pt x="377" y="157"/>
                    </a:lnTo>
                    <a:lnTo>
                      <a:pt x="365" y="157"/>
                    </a:lnTo>
                    <a:lnTo>
                      <a:pt x="360" y="163"/>
                    </a:lnTo>
                    <a:lnTo>
                      <a:pt x="348" y="163"/>
                    </a:lnTo>
                    <a:lnTo>
                      <a:pt x="336" y="163"/>
                    </a:lnTo>
                    <a:lnTo>
                      <a:pt x="319" y="186"/>
                    </a:lnTo>
                    <a:close/>
                  </a:path>
                </a:pathLst>
              </a:custGeom>
              <a:solidFill>
                <a:schemeClr val="accent5">
                  <a:lumMod val="60000"/>
                  <a:lumOff val="4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grpSp>
            <p:nvGrpSpPr>
              <p:cNvPr id="8" name="Group 7">
                <a:extLst>
                  <a:ext uri="{FF2B5EF4-FFF2-40B4-BE49-F238E27FC236}">
                    <a16:creationId xmlns:a16="http://schemas.microsoft.com/office/drawing/2014/main" id="{DE6D211F-0965-9F4B-8D56-EBF14A3112A7}"/>
                  </a:ext>
                </a:extLst>
              </p:cNvPr>
              <p:cNvGrpSpPr/>
              <p:nvPr/>
            </p:nvGrpSpPr>
            <p:grpSpPr>
              <a:xfrm>
                <a:off x="10072968" y="1954517"/>
                <a:ext cx="1182710" cy="958328"/>
                <a:chOff x="10072968" y="1954517"/>
                <a:chExt cx="1182710" cy="958328"/>
              </a:xfrm>
            </p:grpSpPr>
            <p:sp>
              <p:nvSpPr>
                <p:cNvPr id="56" name="Freeform 34">
                  <a:extLst>
                    <a:ext uri="{FF2B5EF4-FFF2-40B4-BE49-F238E27FC236}">
                      <a16:creationId xmlns:a16="http://schemas.microsoft.com/office/drawing/2014/main" id="{14F86958-372B-264C-BE41-425CFBF60E97}"/>
                    </a:ext>
                  </a:extLst>
                </p:cNvPr>
                <p:cNvSpPr>
                  <a:spLocks/>
                </p:cNvSpPr>
                <p:nvPr/>
              </p:nvSpPr>
              <p:spPr bwMode="auto">
                <a:xfrm>
                  <a:off x="10908593" y="2868689"/>
                  <a:ext cx="690" cy="4140"/>
                </a:xfrm>
                <a:custGeom>
                  <a:avLst/>
                  <a:gdLst>
                    <a:gd name="T0" fmla="*/ 0 w 1"/>
                    <a:gd name="T1" fmla="*/ 0 h 6"/>
                    <a:gd name="T2" fmla="*/ 0 w 1"/>
                    <a:gd name="T3" fmla="*/ 6 h 6"/>
                    <a:gd name="T4" fmla="*/ 0 w 1"/>
                    <a:gd name="T5" fmla="*/ 0 h 6"/>
                    <a:gd name="T6" fmla="*/ 0 60000 65536"/>
                    <a:gd name="T7" fmla="*/ 0 60000 65536"/>
                    <a:gd name="T8" fmla="*/ 0 60000 65536"/>
                  </a:gdLst>
                  <a:ahLst/>
                  <a:cxnLst>
                    <a:cxn ang="T6">
                      <a:pos x="T0" y="T1"/>
                    </a:cxn>
                    <a:cxn ang="T7">
                      <a:pos x="T2" y="T3"/>
                    </a:cxn>
                    <a:cxn ang="T8">
                      <a:pos x="T4" y="T5"/>
                    </a:cxn>
                  </a:cxnLst>
                  <a:rect l="0" t="0" r="r" b="b"/>
                  <a:pathLst>
                    <a:path w="1" h="6">
                      <a:moveTo>
                        <a:pt x="0" y="0"/>
                      </a:moveTo>
                      <a:lnTo>
                        <a:pt x="0" y="6"/>
                      </a:lnTo>
                      <a:lnTo>
                        <a:pt x="0" y="0"/>
                      </a:lnTo>
                      <a:close/>
                    </a:path>
                  </a:pathLst>
                </a:custGeom>
                <a:solidFill>
                  <a:schemeClr val="accent5">
                    <a:lumMod val="60000"/>
                    <a:lumOff val="4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57" name="Freeform 35">
                  <a:extLst>
                    <a:ext uri="{FF2B5EF4-FFF2-40B4-BE49-F238E27FC236}">
                      <a16:creationId xmlns:a16="http://schemas.microsoft.com/office/drawing/2014/main" id="{54869F51-ED91-404F-98F4-5692753FB072}"/>
                    </a:ext>
                  </a:extLst>
                </p:cNvPr>
                <p:cNvSpPr>
                  <a:spLocks/>
                </p:cNvSpPr>
                <p:nvPr/>
              </p:nvSpPr>
              <p:spPr bwMode="auto">
                <a:xfrm>
                  <a:off x="11025898" y="2179438"/>
                  <a:ext cx="229780" cy="302194"/>
                </a:xfrm>
                <a:custGeom>
                  <a:avLst/>
                  <a:gdLst>
                    <a:gd name="T0" fmla="*/ 224 w 354"/>
                    <a:gd name="T1" fmla="*/ 155 h 475"/>
                    <a:gd name="T2" fmla="*/ 214 w 354"/>
                    <a:gd name="T3" fmla="*/ 176 h 475"/>
                    <a:gd name="T4" fmla="*/ 202 w 354"/>
                    <a:gd name="T5" fmla="*/ 203 h 475"/>
                    <a:gd name="T6" fmla="*/ 230 w 354"/>
                    <a:gd name="T7" fmla="*/ 214 h 475"/>
                    <a:gd name="T8" fmla="*/ 246 w 354"/>
                    <a:gd name="T9" fmla="*/ 187 h 475"/>
                    <a:gd name="T10" fmla="*/ 251 w 354"/>
                    <a:gd name="T11" fmla="*/ 176 h 475"/>
                    <a:gd name="T12" fmla="*/ 274 w 354"/>
                    <a:gd name="T13" fmla="*/ 160 h 475"/>
                    <a:gd name="T14" fmla="*/ 301 w 354"/>
                    <a:gd name="T15" fmla="*/ 176 h 475"/>
                    <a:gd name="T16" fmla="*/ 323 w 354"/>
                    <a:gd name="T17" fmla="*/ 241 h 475"/>
                    <a:gd name="T18" fmla="*/ 333 w 354"/>
                    <a:gd name="T19" fmla="*/ 304 h 475"/>
                    <a:gd name="T20" fmla="*/ 323 w 354"/>
                    <a:gd name="T21" fmla="*/ 300 h 475"/>
                    <a:gd name="T22" fmla="*/ 306 w 354"/>
                    <a:gd name="T23" fmla="*/ 321 h 475"/>
                    <a:gd name="T24" fmla="*/ 301 w 354"/>
                    <a:gd name="T25" fmla="*/ 342 h 475"/>
                    <a:gd name="T26" fmla="*/ 278 w 354"/>
                    <a:gd name="T27" fmla="*/ 390 h 475"/>
                    <a:gd name="T28" fmla="*/ 262 w 354"/>
                    <a:gd name="T29" fmla="*/ 411 h 475"/>
                    <a:gd name="T30" fmla="*/ 214 w 354"/>
                    <a:gd name="T31" fmla="*/ 417 h 475"/>
                    <a:gd name="T32" fmla="*/ 192 w 354"/>
                    <a:gd name="T33" fmla="*/ 422 h 475"/>
                    <a:gd name="T34" fmla="*/ 164 w 354"/>
                    <a:gd name="T35" fmla="*/ 417 h 475"/>
                    <a:gd name="T36" fmla="*/ 132 w 354"/>
                    <a:gd name="T37" fmla="*/ 422 h 475"/>
                    <a:gd name="T38" fmla="*/ 109 w 354"/>
                    <a:gd name="T39" fmla="*/ 428 h 475"/>
                    <a:gd name="T40" fmla="*/ 71 w 354"/>
                    <a:gd name="T41" fmla="*/ 428 h 475"/>
                    <a:gd name="T42" fmla="*/ 39 w 354"/>
                    <a:gd name="T43" fmla="*/ 433 h 475"/>
                    <a:gd name="T44" fmla="*/ 11 w 354"/>
                    <a:gd name="T45" fmla="*/ 438 h 475"/>
                    <a:gd name="T46" fmla="*/ 27 w 354"/>
                    <a:gd name="T47" fmla="*/ 401 h 475"/>
                    <a:gd name="T48" fmla="*/ 44 w 354"/>
                    <a:gd name="T49" fmla="*/ 326 h 475"/>
                    <a:gd name="T50" fmla="*/ 33 w 354"/>
                    <a:gd name="T51" fmla="*/ 289 h 475"/>
                    <a:gd name="T52" fmla="*/ 11 w 354"/>
                    <a:gd name="T53" fmla="*/ 230 h 475"/>
                    <a:gd name="T54" fmla="*/ 0 w 354"/>
                    <a:gd name="T55" fmla="*/ 197 h 475"/>
                    <a:gd name="T56" fmla="*/ 17 w 354"/>
                    <a:gd name="T57" fmla="*/ 155 h 475"/>
                    <a:gd name="T58" fmla="*/ 17 w 354"/>
                    <a:gd name="T59" fmla="*/ 128 h 475"/>
                    <a:gd name="T60" fmla="*/ 33 w 354"/>
                    <a:gd name="T61" fmla="*/ 101 h 475"/>
                    <a:gd name="T62" fmla="*/ 60 w 354"/>
                    <a:gd name="T63" fmla="*/ 90 h 475"/>
                    <a:gd name="T64" fmla="*/ 71 w 354"/>
                    <a:gd name="T65" fmla="*/ 101 h 475"/>
                    <a:gd name="T66" fmla="*/ 71 w 354"/>
                    <a:gd name="T67" fmla="*/ 101 h 475"/>
                    <a:gd name="T68" fmla="*/ 71 w 354"/>
                    <a:gd name="T69" fmla="*/ 59 h 475"/>
                    <a:gd name="T70" fmla="*/ 99 w 354"/>
                    <a:gd name="T71" fmla="*/ 42 h 475"/>
                    <a:gd name="T72" fmla="*/ 93 w 354"/>
                    <a:gd name="T73" fmla="*/ 16 h 475"/>
                    <a:gd name="T74" fmla="*/ 109 w 354"/>
                    <a:gd name="T75" fmla="*/ 5 h 475"/>
                    <a:gd name="T76" fmla="*/ 132 w 354"/>
                    <a:gd name="T77" fmla="*/ 10 h 475"/>
                    <a:gd name="T78" fmla="*/ 186 w 354"/>
                    <a:gd name="T79" fmla="*/ 21 h 475"/>
                    <a:gd name="T80" fmla="*/ 224 w 354"/>
                    <a:gd name="T81" fmla="*/ 48 h 475"/>
                    <a:gd name="T82" fmla="*/ 224 w 354"/>
                    <a:gd name="T83" fmla="*/ 69 h 475"/>
                    <a:gd name="T84" fmla="*/ 241 w 354"/>
                    <a:gd name="T85" fmla="*/ 90 h 4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4" h="475">
                      <a:moveTo>
                        <a:pt x="256" y="127"/>
                      </a:moveTo>
                      <a:lnTo>
                        <a:pt x="244" y="156"/>
                      </a:lnTo>
                      <a:lnTo>
                        <a:pt x="238" y="168"/>
                      </a:lnTo>
                      <a:lnTo>
                        <a:pt x="244" y="174"/>
                      </a:lnTo>
                      <a:lnTo>
                        <a:pt x="238" y="180"/>
                      </a:lnTo>
                      <a:lnTo>
                        <a:pt x="227" y="191"/>
                      </a:lnTo>
                      <a:lnTo>
                        <a:pt x="221" y="197"/>
                      </a:lnTo>
                      <a:lnTo>
                        <a:pt x="215" y="203"/>
                      </a:lnTo>
                      <a:lnTo>
                        <a:pt x="215" y="220"/>
                      </a:lnTo>
                      <a:lnTo>
                        <a:pt x="227" y="232"/>
                      </a:lnTo>
                      <a:lnTo>
                        <a:pt x="238" y="232"/>
                      </a:lnTo>
                      <a:lnTo>
                        <a:pt x="244" y="232"/>
                      </a:lnTo>
                      <a:lnTo>
                        <a:pt x="256" y="220"/>
                      </a:lnTo>
                      <a:lnTo>
                        <a:pt x="256" y="214"/>
                      </a:lnTo>
                      <a:lnTo>
                        <a:pt x="262" y="203"/>
                      </a:lnTo>
                      <a:lnTo>
                        <a:pt x="267" y="197"/>
                      </a:lnTo>
                      <a:lnTo>
                        <a:pt x="262" y="197"/>
                      </a:lnTo>
                      <a:lnTo>
                        <a:pt x="267" y="191"/>
                      </a:lnTo>
                      <a:lnTo>
                        <a:pt x="267" y="185"/>
                      </a:lnTo>
                      <a:lnTo>
                        <a:pt x="279" y="180"/>
                      </a:lnTo>
                      <a:lnTo>
                        <a:pt x="291" y="174"/>
                      </a:lnTo>
                      <a:lnTo>
                        <a:pt x="296" y="174"/>
                      </a:lnTo>
                      <a:lnTo>
                        <a:pt x="308" y="180"/>
                      </a:lnTo>
                      <a:lnTo>
                        <a:pt x="320" y="191"/>
                      </a:lnTo>
                      <a:lnTo>
                        <a:pt x="325" y="209"/>
                      </a:lnTo>
                      <a:lnTo>
                        <a:pt x="337" y="243"/>
                      </a:lnTo>
                      <a:lnTo>
                        <a:pt x="343" y="261"/>
                      </a:lnTo>
                      <a:lnTo>
                        <a:pt x="343" y="267"/>
                      </a:lnTo>
                      <a:lnTo>
                        <a:pt x="354" y="290"/>
                      </a:lnTo>
                      <a:lnTo>
                        <a:pt x="354" y="330"/>
                      </a:lnTo>
                      <a:lnTo>
                        <a:pt x="343" y="342"/>
                      </a:lnTo>
                      <a:lnTo>
                        <a:pt x="337" y="330"/>
                      </a:lnTo>
                      <a:lnTo>
                        <a:pt x="343" y="325"/>
                      </a:lnTo>
                      <a:lnTo>
                        <a:pt x="337" y="325"/>
                      </a:lnTo>
                      <a:lnTo>
                        <a:pt x="325" y="330"/>
                      </a:lnTo>
                      <a:lnTo>
                        <a:pt x="325" y="348"/>
                      </a:lnTo>
                      <a:lnTo>
                        <a:pt x="325" y="354"/>
                      </a:lnTo>
                      <a:lnTo>
                        <a:pt x="325" y="365"/>
                      </a:lnTo>
                      <a:lnTo>
                        <a:pt x="320" y="371"/>
                      </a:lnTo>
                      <a:lnTo>
                        <a:pt x="308" y="383"/>
                      </a:lnTo>
                      <a:lnTo>
                        <a:pt x="308" y="406"/>
                      </a:lnTo>
                      <a:lnTo>
                        <a:pt x="296" y="423"/>
                      </a:lnTo>
                      <a:lnTo>
                        <a:pt x="291" y="441"/>
                      </a:lnTo>
                      <a:lnTo>
                        <a:pt x="279" y="441"/>
                      </a:lnTo>
                      <a:lnTo>
                        <a:pt x="279" y="446"/>
                      </a:lnTo>
                      <a:lnTo>
                        <a:pt x="262" y="446"/>
                      </a:lnTo>
                      <a:lnTo>
                        <a:pt x="256" y="446"/>
                      </a:lnTo>
                      <a:lnTo>
                        <a:pt x="227" y="452"/>
                      </a:lnTo>
                      <a:lnTo>
                        <a:pt x="215" y="458"/>
                      </a:lnTo>
                      <a:lnTo>
                        <a:pt x="209" y="458"/>
                      </a:lnTo>
                      <a:lnTo>
                        <a:pt x="204" y="458"/>
                      </a:lnTo>
                      <a:lnTo>
                        <a:pt x="180" y="458"/>
                      </a:lnTo>
                      <a:lnTo>
                        <a:pt x="174" y="464"/>
                      </a:lnTo>
                      <a:lnTo>
                        <a:pt x="174" y="452"/>
                      </a:lnTo>
                      <a:lnTo>
                        <a:pt x="157" y="458"/>
                      </a:lnTo>
                      <a:lnTo>
                        <a:pt x="145" y="458"/>
                      </a:lnTo>
                      <a:lnTo>
                        <a:pt x="140" y="458"/>
                      </a:lnTo>
                      <a:lnTo>
                        <a:pt x="134" y="458"/>
                      </a:lnTo>
                      <a:lnTo>
                        <a:pt x="128" y="458"/>
                      </a:lnTo>
                      <a:lnTo>
                        <a:pt x="116" y="464"/>
                      </a:lnTo>
                      <a:lnTo>
                        <a:pt x="105" y="464"/>
                      </a:lnTo>
                      <a:lnTo>
                        <a:pt x="93" y="464"/>
                      </a:lnTo>
                      <a:lnTo>
                        <a:pt x="76" y="464"/>
                      </a:lnTo>
                      <a:lnTo>
                        <a:pt x="70" y="470"/>
                      </a:lnTo>
                      <a:lnTo>
                        <a:pt x="53" y="470"/>
                      </a:lnTo>
                      <a:lnTo>
                        <a:pt x="41" y="470"/>
                      </a:lnTo>
                      <a:lnTo>
                        <a:pt x="29" y="470"/>
                      </a:lnTo>
                      <a:lnTo>
                        <a:pt x="24" y="470"/>
                      </a:lnTo>
                      <a:lnTo>
                        <a:pt x="12" y="475"/>
                      </a:lnTo>
                      <a:lnTo>
                        <a:pt x="6" y="475"/>
                      </a:lnTo>
                      <a:lnTo>
                        <a:pt x="18" y="464"/>
                      </a:lnTo>
                      <a:lnTo>
                        <a:pt x="29" y="435"/>
                      </a:lnTo>
                      <a:lnTo>
                        <a:pt x="35" y="417"/>
                      </a:lnTo>
                      <a:lnTo>
                        <a:pt x="41" y="394"/>
                      </a:lnTo>
                      <a:lnTo>
                        <a:pt x="47" y="354"/>
                      </a:lnTo>
                      <a:lnTo>
                        <a:pt x="41" y="354"/>
                      </a:lnTo>
                      <a:lnTo>
                        <a:pt x="41" y="330"/>
                      </a:lnTo>
                      <a:lnTo>
                        <a:pt x="35" y="313"/>
                      </a:lnTo>
                      <a:lnTo>
                        <a:pt x="12" y="278"/>
                      </a:lnTo>
                      <a:lnTo>
                        <a:pt x="6" y="249"/>
                      </a:lnTo>
                      <a:lnTo>
                        <a:pt x="12" y="249"/>
                      </a:lnTo>
                      <a:lnTo>
                        <a:pt x="12" y="238"/>
                      </a:lnTo>
                      <a:lnTo>
                        <a:pt x="6" y="220"/>
                      </a:lnTo>
                      <a:lnTo>
                        <a:pt x="0" y="214"/>
                      </a:lnTo>
                      <a:lnTo>
                        <a:pt x="12" y="197"/>
                      </a:lnTo>
                      <a:lnTo>
                        <a:pt x="18" y="174"/>
                      </a:lnTo>
                      <a:lnTo>
                        <a:pt x="18" y="168"/>
                      </a:lnTo>
                      <a:lnTo>
                        <a:pt x="18" y="156"/>
                      </a:lnTo>
                      <a:lnTo>
                        <a:pt x="18" y="151"/>
                      </a:lnTo>
                      <a:lnTo>
                        <a:pt x="18" y="139"/>
                      </a:lnTo>
                      <a:lnTo>
                        <a:pt x="29" y="127"/>
                      </a:lnTo>
                      <a:lnTo>
                        <a:pt x="29" y="110"/>
                      </a:lnTo>
                      <a:lnTo>
                        <a:pt x="35" y="110"/>
                      </a:lnTo>
                      <a:lnTo>
                        <a:pt x="53" y="98"/>
                      </a:lnTo>
                      <a:lnTo>
                        <a:pt x="64" y="81"/>
                      </a:lnTo>
                      <a:lnTo>
                        <a:pt x="64" y="98"/>
                      </a:lnTo>
                      <a:lnTo>
                        <a:pt x="64" y="122"/>
                      </a:lnTo>
                      <a:lnTo>
                        <a:pt x="70" y="98"/>
                      </a:lnTo>
                      <a:lnTo>
                        <a:pt x="76" y="110"/>
                      </a:lnTo>
                      <a:lnTo>
                        <a:pt x="70" y="122"/>
                      </a:lnTo>
                      <a:lnTo>
                        <a:pt x="76" y="122"/>
                      </a:lnTo>
                      <a:lnTo>
                        <a:pt x="76" y="110"/>
                      </a:lnTo>
                      <a:lnTo>
                        <a:pt x="82" y="93"/>
                      </a:lnTo>
                      <a:lnTo>
                        <a:pt x="76" y="69"/>
                      </a:lnTo>
                      <a:lnTo>
                        <a:pt x="76" y="64"/>
                      </a:lnTo>
                      <a:lnTo>
                        <a:pt x="87" y="52"/>
                      </a:lnTo>
                      <a:lnTo>
                        <a:pt x="99" y="52"/>
                      </a:lnTo>
                      <a:lnTo>
                        <a:pt x="105" y="46"/>
                      </a:lnTo>
                      <a:lnTo>
                        <a:pt x="105" y="40"/>
                      </a:lnTo>
                      <a:lnTo>
                        <a:pt x="99" y="35"/>
                      </a:lnTo>
                      <a:lnTo>
                        <a:pt x="99" y="17"/>
                      </a:lnTo>
                      <a:lnTo>
                        <a:pt x="105" y="17"/>
                      </a:lnTo>
                      <a:lnTo>
                        <a:pt x="99" y="5"/>
                      </a:lnTo>
                      <a:lnTo>
                        <a:pt x="116" y="5"/>
                      </a:lnTo>
                      <a:lnTo>
                        <a:pt x="122" y="0"/>
                      </a:lnTo>
                      <a:lnTo>
                        <a:pt x="128" y="0"/>
                      </a:lnTo>
                      <a:lnTo>
                        <a:pt x="140" y="11"/>
                      </a:lnTo>
                      <a:lnTo>
                        <a:pt x="169" y="11"/>
                      </a:lnTo>
                      <a:lnTo>
                        <a:pt x="174" y="23"/>
                      </a:lnTo>
                      <a:lnTo>
                        <a:pt x="198" y="23"/>
                      </a:lnTo>
                      <a:lnTo>
                        <a:pt x="215" y="35"/>
                      </a:lnTo>
                      <a:lnTo>
                        <a:pt x="227" y="35"/>
                      </a:lnTo>
                      <a:lnTo>
                        <a:pt x="238" y="52"/>
                      </a:lnTo>
                      <a:lnTo>
                        <a:pt x="250" y="64"/>
                      </a:lnTo>
                      <a:lnTo>
                        <a:pt x="238" y="64"/>
                      </a:lnTo>
                      <a:lnTo>
                        <a:pt x="238" y="75"/>
                      </a:lnTo>
                      <a:lnTo>
                        <a:pt x="244" y="81"/>
                      </a:lnTo>
                      <a:lnTo>
                        <a:pt x="250" y="87"/>
                      </a:lnTo>
                      <a:lnTo>
                        <a:pt x="256" y="98"/>
                      </a:lnTo>
                      <a:lnTo>
                        <a:pt x="256" y="127"/>
                      </a:lnTo>
                      <a:close/>
                    </a:path>
                  </a:pathLst>
                </a:custGeom>
                <a:solidFill>
                  <a:schemeClr val="accent5">
                    <a:lumMod val="60000"/>
                    <a:lumOff val="4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60" name="Freeform 38">
                  <a:extLst>
                    <a:ext uri="{FF2B5EF4-FFF2-40B4-BE49-F238E27FC236}">
                      <a16:creationId xmlns:a16="http://schemas.microsoft.com/office/drawing/2014/main" id="{84BDB954-B939-3C45-A8A2-0C5165B83945}"/>
                    </a:ext>
                  </a:extLst>
                </p:cNvPr>
                <p:cNvSpPr>
                  <a:spLocks/>
                </p:cNvSpPr>
                <p:nvPr/>
              </p:nvSpPr>
              <p:spPr bwMode="auto">
                <a:xfrm>
                  <a:off x="10871331" y="2038690"/>
                  <a:ext cx="15871" cy="4830"/>
                </a:xfrm>
                <a:custGeom>
                  <a:avLst/>
                  <a:gdLst>
                    <a:gd name="T0" fmla="*/ 0 w 24"/>
                    <a:gd name="T1" fmla="*/ 0 h 6"/>
                    <a:gd name="T2" fmla="*/ 23 w 24"/>
                    <a:gd name="T3" fmla="*/ 0 h 6"/>
                    <a:gd name="T4" fmla="*/ 17 w 24"/>
                    <a:gd name="T5" fmla="*/ 0 h 6"/>
                    <a:gd name="T6" fmla="*/ 12 w 24"/>
                    <a:gd name="T7" fmla="*/ 6 h 6"/>
                    <a:gd name="T8" fmla="*/ 0 w 2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
                      <a:moveTo>
                        <a:pt x="0" y="0"/>
                      </a:moveTo>
                      <a:lnTo>
                        <a:pt x="24" y="0"/>
                      </a:lnTo>
                      <a:lnTo>
                        <a:pt x="18" y="0"/>
                      </a:lnTo>
                      <a:lnTo>
                        <a:pt x="12" y="6"/>
                      </a:lnTo>
                      <a:lnTo>
                        <a:pt x="0" y="0"/>
                      </a:lnTo>
                      <a:close/>
                    </a:path>
                  </a:pathLst>
                </a:custGeom>
                <a:solidFill>
                  <a:schemeClr val="accent5">
                    <a:lumMod val="60000"/>
                    <a:lumOff val="4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62" name="Freeform 40">
                  <a:extLst>
                    <a:ext uri="{FF2B5EF4-FFF2-40B4-BE49-F238E27FC236}">
                      <a16:creationId xmlns:a16="http://schemas.microsoft.com/office/drawing/2014/main" id="{AA73B85E-08D5-1F43-9924-AE1880DC11D7}"/>
                    </a:ext>
                  </a:extLst>
                </p:cNvPr>
                <p:cNvSpPr>
                  <a:spLocks/>
                </p:cNvSpPr>
                <p:nvPr/>
              </p:nvSpPr>
              <p:spPr bwMode="auto">
                <a:xfrm>
                  <a:off x="10777487" y="2434026"/>
                  <a:ext cx="237370" cy="401546"/>
                </a:xfrm>
                <a:custGeom>
                  <a:avLst/>
                  <a:gdLst>
                    <a:gd name="T0" fmla="*/ 6 w 366"/>
                    <a:gd name="T1" fmla="*/ 240 h 632"/>
                    <a:gd name="T2" fmla="*/ 23 w 366"/>
                    <a:gd name="T3" fmla="*/ 214 h 632"/>
                    <a:gd name="T4" fmla="*/ 39 w 366"/>
                    <a:gd name="T5" fmla="*/ 176 h 632"/>
                    <a:gd name="T6" fmla="*/ 23 w 366"/>
                    <a:gd name="T7" fmla="*/ 149 h 632"/>
                    <a:gd name="T8" fmla="*/ 33 w 366"/>
                    <a:gd name="T9" fmla="*/ 128 h 632"/>
                    <a:gd name="T10" fmla="*/ 82 w 366"/>
                    <a:gd name="T11" fmla="*/ 112 h 632"/>
                    <a:gd name="T12" fmla="*/ 93 w 366"/>
                    <a:gd name="T13" fmla="*/ 91 h 632"/>
                    <a:gd name="T14" fmla="*/ 99 w 366"/>
                    <a:gd name="T15" fmla="*/ 64 h 632"/>
                    <a:gd name="T16" fmla="*/ 82 w 366"/>
                    <a:gd name="T17" fmla="*/ 48 h 632"/>
                    <a:gd name="T18" fmla="*/ 55 w 366"/>
                    <a:gd name="T19" fmla="*/ 21 h 632"/>
                    <a:gd name="T20" fmla="*/ 66 w 366"/>
                    <a:gd name="T21" fmla="*/ 16 h 632"/>
                    <a:gd name="T22" fmla="*/ 99 w 366"/>
                    <a:gd name="T23" fmla="*/ 11 h 632"/>
                    <a:gd name="T24" fmla="*/ 120 w 366"/>
                    <a:gd name="T25" fmla="*/ 11 h 632"/>
                    <a:gd name="T26" fmla="*/ 153 w 366"/>
                    <a:gd name="T27" fmla="*/ 11 h 632"/>
                    <a:gd name="T28" fmla="*/ 191 w 366"/>
                    <a:gd name="T29" fmla="*/ 6 h 632"/>
                    <a:gd name="T30" fmla="*/ 208 w 366"/>
                    <a:gd name="T31" fmla="*/ 6 h 632"/>
                    <a:gd name="T32" fmla="*/ 241 w 366"/>
                    <a:gd name="T33" fmla="*/ 0 h 632"/>
                    <a:gd name="T34" fmla="*/ 262 w 366"/>
                    <a:gd name="T35" fmla="*/ 0 h 632"/>
                    <a:gd name="T36" fmla="*/ 278 w 366"/>
                    <a:gd name="T37" fmla="*/ 27 h 632"/>
                    <a:gd name="T38" fmla="*/ 301 w 366"/>
                    <a:gd name="T39" fmla="*/ 64 h 632"/>
                    <a:gd name="T40" fmla="*/ 311 w 366"/>
                    <a:gd name="T41" fmla="*/ 101 h 632"/>
                    <a:gd name="T42" fmla="*/ 311 w 366"/>
                    <a:gd name="T43" fmla="*/ 122 h 632"/>
                    <a:gd name="T44" fmla="*/ 317 w 366"/>
                    <a:gd name="T45" fmla="*/ 139 h 632"/>
                    <a:gd name="T46" fmla="*/ 317 w 366"/>
                    <a:gd name="T47" fmla="*/ 155 h 632"/>
                    <a:gd name="T48" fmla="*/ 322 w 366"/>
                    <a:gd name="T49" fmla="*/ 192 h 632"/>
                    <a:gd name="T50" fmla="*/ 322 w 366"/>
                    <a:gd name="T51" fmla="*/ 214 h 632"/>
                    <a:gd name="T52" fmla="*/ 322 w 366"/>
                    <a:gd name="T53" fmla="*/ 246 h 632"/>
                    <a:gd name="T54" fmla="*/ 328 w 366"/>
                    <a:gd name="T55" fmla="*/ 278 h 632"/>
                    <a:gd name="T56" fmla="*/ 333 w 366"/>
                    <a:gd name="T57" fmla="*/ 309 h 632"/>
                    <a:gd name="T58" fmla="*/ 328 w 366"/>
                    <a:gd name="T59" fmla="*/ 347 h 632"/>
                    <a:gd name="T60" fmla="*/ 338 w 366"/>
                    <a:gd name="T61" fmla="*/ 374 h 632"/>
                    <a:gd name="T62" fmla="*/ 333 w 366"/>
                    <a:gd name="T63" fmla="*/ 406 h 632"/>
                    <a:gd name="T64" fmla="*/ 322 w 366"/>
                    <a:gd name="T65" fmla="*/ 422 h 632"/>
                    <a:gd name="T66" fmla="*/ 305 w 366"/>
                    <a:gd name="T67" fmla="*/ 454 h 632"/>
                    <a:gd name="T68" fmla="*/ 305 w 366"/>
                    <a:gd name="T69" fmla="*/ 492 h 632"/>
                    <a:gd name="T70" fmla="*/ 301 w 366"/>
                    <a:gd name="T71" fmla="*/ 513 h 632"/>
                    <a:gd name="T72" fmla="*/ 289 w 366"/>
                    <a:gd name="T73" fmla="*/ 529 h 632"/>
                    <a:gd name="T74" fmla="*/ 274 w 366"/>
                    <a:gd name="T75" fmla="*/ 550 h 632"/>
                    <a:gd name="T76" fmla="*/ 268 w 366"/>
                    <a:gd name="T77" fmla="*/ 572 h 632"/>
                    <a:gd name="T78" fmla="*/ 235 w 366"/>
                    <a:gd name="T79" fmla="*/ 555 h 632"/>
                    <a:gd name="T80" fmla="*/ 218 w 366"/>
                    <a:gd name="T81" fmla="*/ 576 h 632"/>
                    <a:gd name="T82" fmla="*/ 208 w 366"/>
                    <a:gd name="T83" fmla="*/ 576 h 632"/>
                    <a:gd name="T84" fmla="*/ 196 w 366"/>
                    <a:gd name="T85" fmla="*/ 582 h 632"/>
                    <a:gd name="T86" fmla="*/ 186 w 366"/>
                    <a:gd name="T87" fmla="*/ 550 h 632"/>
                    <a:gd name="T88" fmla="*/ 180 w 366"/>
                    <a:gd name="T89" fmla="*/ 523 h 632"/>
                    <a:gd name="T90" fmla="*/ 169 w 366"/>
                    <a:gd name="T91" fmla="*/ 502 h 632"/>
                    <a:gd name="T92" fmla="*/ 142 w 366"/>
                    <a:gd name="T93" fmla="*/ 496 h 632"/>
                    <a:gd name="T94" fmla="*/ 120 w 366"/>
                    <a:gd name="T95" fmla="*/ 475 h 632"/>
                    <a:gd name="T96" fmla="*/ 109 w 366"/>
                    <a:gd name="T97" fmla="*/ 443 h 632"/>
                    <a:gd name="T98" fmla="*/ 115 w 366"/>
                    <a:gd name="T99" fmla="*/ 427 h 632"/>
                    <a:gd name="T100" fmla="*/ 120 w 366"/>
                    <a:gd name="T101" fmla="*/ 401 h 632"/>
                    <a:gd name="T102" fmla="*/ 104 w 366"/>
                    <a:gd name="T103" fmla="*/ 385 h 632"/>
                    <a:gd name="T104" fmla="*/ 87 w 366"/>
                    <a:gd name="T105" fmla="*/ 395 h 632"/>
                    <a:gd name="T106" fmla="*/ 77 w 366"/>
                    <a:gd name="T107" fmla="*/ 385 h 632"/>
                    <a:gd name="T108" fmla="*/ 66 w 366"/>
                    <a:gd name="T109" fmla="*/ 353 h 632"/>
                    <a:gd name="T110" fmla="*/ 44 w 366"/>
                    <a:gd name="T111" fmla="*/ 336 h 632"/>
                    <a:gd name="T112" fmla="*/ 23 w 366"/>
                    <a:gd name="T113" fmla="*/ 315 h 632"/>
                    <a:gd name="T114" fmla="*/ 11 w 366"/>
                    <a:gd name="T115" fmla="*/ 299 h 632"/>
                    <a:gd name="T116" fmla="*/ 0 w 366"/>
                    <a:gd name="T117" fmla="*/ 283 h 6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6" h="632">
                      <a:moveTo>
                        <a:pt x="0" y="284"/>
                      </a:moveTo>
                      <a:lnTo>
                        <a:pt x="0" y="278"/>
                      </a:lnTo>
                      <a:lnTo>
                        <a:pt x="6" y="261"/>
                      </a:lnTo>
                      <a:lnTo>
                        <a:pt x="12" y="261"/>
                      </a:lnTo>
                      <a:lnTo>
                        <a:pt x="6" y="238"/>
                      </a:lnTo>
                      <a:lnTo>
                        <a:pt x="24" y="232"/>
                      </a:lnTo>
                      <a:lnTo>
                        <a:pt x="29" y="226"/>
                      </a:lnTo>
                      <a:lnTo>
                        <a:pt x="29" y="220"/>
                      </a:lnTo>
                      <a:lnTo>
                        <a:pt x="41" y="191"/>
                      </a:lnTo>
                      <a:lnTo>
                        <a:pt x="41" y="180"/>
                      </a:lnTo>
                      <a:lnTo>
                        <a:pt x="35" y="168"/>
                      </a:lnTo>
                      <a:lnTo>
                        <a:pt x="24" y="162"/>
                      </a:lnTo>
                      <a:lnTo>
                        <a:pt x="29" y="151"/>
                      </a:lnTo>
                      <a:lnTo>
                        <a:pt x="29" y="145"/>
                      </a:lnTo>
                      <a:lnTo>
                        <a:pt x="35" y="139"/>
                      </a:lnTo>
                      <a:lnTo>
                        <a:pt x="53" y="139"/>
                      </a:lnTo>
                      <a:lnTo>
                        <a:pt x="76" y="128"/>
                      </a:lnTo>
                      <a:lnTo>
                        <a:pt x="87" y="122"/>
                      </a:lnTo>
                      <a:lnTo>
                        <a:pt x="93" y="104"/>
                      </a:lnTo>
                      <a:lnTo>
                        <a:pt x="93" y="99"/>
                      </a:lnTo>
                      <a:lnTo>
                        <a:pt x="99" y="99"/>
                      </a:lnTo>
                      <a:lnTo>
                        <a:pt x="105" y="87"/>
                      </a:lnTo>
                      <a:lnTo>
                        <a:pt x="105" y="81"/>
                      </a:lnTo>
                      <a:lnTo>
                        <a:pt x="105" y="70"/>
                      </a:lnTo>
                      <a:lnTo>
                        <a:pt x="99" y="58"/>
                      </a:lnTo>
                      <a:lnTo>
                        <a:pt x="93" y="52"/>
                      </a:lnTo>
                      <a:lnTo>
                        <a:pt x="87" y="52"/>
                      </a:lnTo>
                      <a:lnTo>
                        <a:pt x="82" y="46"/>
                      </a:lnTo>
                      <a:lnTo>
                        <a:pt x="76" y="29"/>
                      </a:lnTo>
                      <a:lnTo>
                        <a:pt x="58" y="23"/>
                      </a:lnTo>
                      <a:lnTo>
                        <a:pt x="58" y="17"/>
                      </a:lnTo>
                      <a:lnTo>
                        <a:pt x="64" y="17"/>
                      </a:lnTo>
                      <a:lnTo>
                        <a:pt x="70" y="17"/>
                      </a:lnTo>
                      <a:lnTo>
                        <a:pt x="76" y="17"/>
                      </a:lnTo>
                      <a:lnTo>
                        <a:pt x="99" y="12"/>
                      </a:lnTo>
                      <a:lnTo>
                        <a:pt x="105" y="12"/>
                      </a:lnTo>
                      <a:lnTo>
                        <a:pt x="116" y="12"/>
                      </a:lnTo>
                      <a:lnTo>
                        <a:pt x="122" y="12"/>
                      </a:lnTo>
                      <a:lnTo>
                        <a:pt x="128" y="12"/>
                      </a:lnTo>
                      <a:lnTo>
                        <a:pt x="145" y="12"/>
                      </a:lnTo>
                      <a:lnTo>
                        <a:pt x="151" y="12"/>
                      </a:lnTo>
                      <a:lnTo>
                        <a:pt x="163" y="12"/>
                      </a:lnTo>
                      <a:lnTo>
                        <a:pt x="174" y="12"/>
                      </a:lnTo>
                      <a:lnTo>
                        <a:pt x="192" y="6"/>
                      </a:lnTo>
                      <a:lnTo>
                        <a:pt x="203" y="6"/>
                      </a:lnTo>
                      <a:lnTo>
                        <a:pt x="209" y="6"/>
                      </a:lnTo>
                      <a:lnTo>
                        <a:pt x="215" y="6"/>
                      </a:lnTo>
                      <a:lnTo>
                        <a:pt x="221" y="6"/>
                      </a:lnTo>
                      <a:lnTo>
                        <a:pt x="227" y="6"/>
                      </a:lnTo>
                      <a:lnTo>
                        <a:pt x="256" y="6"/>
                      </a:lnTo>
                      <a:lnTo>
                        <a:pt x="256" y="0"/>
                      </a:lnTo>
                      <a:lnTo>
                        <a:pt x="261" y="0"/>
                      </a:lnTo>
                      <a:lnTo>
                        <a:pt x="267" y="0"/>
                      </a:lnTo>
                      <a:lnTo>
                        <a:pt x="279" y="0"/>
                      </a:lnTo>
                      <a:lnTo>
                        <a:pt x="296" y="0"/>
                      </a:lnTo>
                      <a:lnTo>
                        <a:pt x="296" y="12"/>
                      </a:lnTo>
                      <a:lnTo>
                        <a:pt x="296" y="29"/>
                      </a:lnTo>
                      <a:lnTo>
                        <a:pt x="302" y="35"/>
                      </a:lnTo>
                      <a:lnTo>
                        <a:pt x="314" y="52"/>
                      </a:lnTo>
                      <a:lnTo>
                        <a:pt x="320" y="70"/>
                      </a:lnTo>
                      <a:lnTo>
                        <a:pt x="331" y="87"/>
                      </a:lnTo>
                      <a:lnTo>
                        <a:pt x="331" y="104"/>
                      </a:lnTo>
                      <a:lnTo>
                        <a:pt x="331" y="110"/>
                      </a:lnTo>
                      <a:lnTo>
                        <a:pt x="331" y="122"/>
                      </a:lnTo>
                      <a:lnTo>
                        <a:pt x="331" y="128"/>
                      </a:lnTo>
                      <a:lnTo>
                        <a:pt x="331" y="133"/>
                      </a:lnTo>
                      <a:lnTo>
                        <a:pt x="331" y="139"/>
                      </a:lnTo>
                      <a:lnTo>
                        <a:pt x="337" y="145"/>
                      </a:lnTo>
                      <a:lnTo>
                        <a:pt x="337" y="151"/>
                      </a:lnTo>
                      <a:lnTo>
                        <a:pt x="337" y="157"/>
                      </a:lnTo>
                      <a:lnTo>
                        <a:pt x="337" y="162"/>
                      </a:lnTo>
                      <a:lnTo>
                        <a:pt x="337" y="168"/>
                      </a:lnTo>
                      <a:lnTo>
                        <a:pt x="337" y="174"/>
                      </a:lnTo>
                      <a:lnTo>
                        <a:pt x="337" y="197"/>
                      </a:lnTo>
                      <a:lnTo>
                        <a:pt x="343" y="209"/>
                      </a:lnTo>
                      <a:lnTo>
                        <a:pt x="343" y="215"/>
                      </a:lnTo>
                      <a:lnTo>
                        <a:pt x="343" y="226"/>
                      </a:lnTo>
                      <a:lnTo>
                        <a:pt x="343" y="232"/>
                      </a:lnTo>
                      <a:lnTo>
                        <a:pt x="343" y="244"/>
                      </a:lnTo>
                      <a:lnTo>
                        <a:pt x="343" y="261"/>
                      </a:lnTo>
                      <a:lnTo>
                        <a:pt x="343" y="267"/>
                      </a:lnTo>
                      <a:lnTo>
                        <a:pt x="349" y="273"/>
                      </a:lnTo>
                      <a:lnTo>
                        <a:pt x="349" y="290"/>
                      </a:lnTo>
                      <a:lnTo>
                        <a:pt x="349" y="302"/>
                      </a:lnTo>
                      <a:lnTo>
                        <a:pt x="349" y="313"/>
                      </a:lnTo>
                      <a:lnTo>
                        <a:pt x="349" y="325"/>
                      </a:lnTo>
                      <a:lnTo>
                        <a:pt x="354" y="336"/>
                      </a:lnTo>
                      <a:lnTo>
                        <a:pt x="354" y="354"/>
                      </a:lnTo>
                      <a:lnTo>
                        <a:pt x="349" y="365"/>
                      </a:lnTo>
                      <a:lnTo>
                        <a:pt x="349" y="377"/>
                      </a:lnTo>
                      <a:lnTo>
                        <a:pt x="349" y="383"/>
                      </a:lnTo>
                      <a:lnTo>
                        <a:pt x="354" y="394"/>
                      </a:lnTo>
                      <a:lnTo>
                        <a:pt x="360" y="406"/>
                      </a:lnTo>
                      <a:lnTo>
                        <a:pt x="360" y="412"/>
                      </a:lnTo>
                      <a:lnTo>
                        <a:pt x="366" y="423"/>
                      </a:lnTo>
                      <a:lnTo>
                        <a:pt x="354" y="441"/>
                      </a:lnTo>
                      <a:lnTo>
                        <a:pt x="349" y="452"/>
                      </a:lnTo>
                      <a:lnTo>
                        <a:pt x="343" y="452"/>
                      </a:lnTo>
                      <a:lnTo>
                        <a:pt x="343" y="458"/>
                      </a:lnTo>
                      <a:lnTo>
                        <a:pt x="343" y="464"/>
                      </a:lnTo>
                      <a:lnTo>
                        <a:pt x="325" y="481"/>
                      </a:lnTo>
                      <a:lnTo>
                        <a:pt x="325" y="493"/>
                      </a:lnTo>
                      <a:lnTo>
                        <a:pt x="325" y="505"/>
                      </a:lnTo>
                      <a:lnTo>
                        <a:pt x="320" y="522"/>
                      </a:lnTo>
                      <a:lnTo>
                        <a:pt x="325" y="534"/>
                      </a:lnTo>
                      <a:lnTo>
                        <a:pt x="320" y="545"/>
                      </a:lnTo>
                      <a:lnTo>
                        <a:pt x="320" y="551"/>
                      </a:lnTo>
                      <a:lnTo>
                        <a:pt x="320" y="557"/>
                      </a:lnTo>
                      <a:lnTo>
                        <a:pt x="325" y="568"/>
                      </a:lnTo>
                      <a:lnTo>
                        <a:pt x="320" y="568"/>
                      </a:lnTo>
                      <a:lnTo>
                        <a:pt x="308" y="574"/>
                      </a:lnTo>
                      <a:lnTo>
                        <a:pt x="302" y="580"/>
                      </a:lnTo>
                      <a:lnTo>
                        <a:pt x="296" y="580"/>
                      </a:lnTo>
                      <a:lnTo>
                        <a:pt x="291" y="597"/>
                      </a:lnTo>
                      <a:lnTo>
                        <a:pt x="296" y="615"/>
                      </a:lnTo>
                      <a:lnTo>
                        <a:pt x="291" y="621"/>
                      </a:lnTo>
                      <a:lnTo>
                        <a:pt x="285" y="621"/>
                      </a:lnTo>
                      <a:lnTo>
                        <a:pt x="279" y="615"/>
                      </a:lnTo>
                      <a:lnTo>
                        <a:pt x="267" y="609"/>
                      </a:lnTo>
                      <a:lnTo>
                        <a:pt x="250" y="603"/>
                      </a:lnTo>
                      <a:lnTo>
                        <a:pt x="244" y="603"/>
                      </a:lnTo>
                      <a:lnTo>
                        <a:pt x="232" y="621"/>
                      </a:lnTo>
                      <a:lnTo>
                        <a:pt x="232" y="626"/>
                      </a:lnTo>
                      <a:lnTo>
                        <a:pt x="227" y="626"/>
                      </a:lnTo>
                      <a:lnTo>
                        <a:pt x="232" y="632"/>
                      </a:lnTo>
                      <a:lnTo>
                        <a:pt x="221" y="626"/>
                      </a:lnTo>
                      <a:lnTo>
                        <a:pt x="221" y="632"/>
                      </a:lnTo>
                      <a:lnTo>
                        <a:pt x="215" y="632"/>
                      </a:lnTo>
                      <a:lnTo>
                        <a:pt x="209" y="632"/>
                      </a:lnTo>
                      <a:lnTo>
                        <a:pt x="203" y="603"/>
                      </a:lnTo>
                      <a:lnTo>
                        <a:pt x="198" y="603"/>
                      </a:lnTo>
                      <a:lnTo>
                        <a:pt x="198" y="597"/>
                      </a:lnTo>
                      <a:lnTo>
                        <a:pt x="203" y="597"/>
                      </a:lnTo>
                      <a:lnTo>
                        <a:pt x="203" y="592"/>
                      </a:lnTo>
                      <a:lnTo>
                        <a:pt x="192" y="568"/>
                      </a:lnTo>
                      <a:lnTo>
                        <a:pt x="198" y="563"/>
                      </a:lnTo>
                      <a:lnTo>
                        <a:pt x="180" y="551"/>
                      </a:lnTo>
                      <a:lnTo>
                        <a:pt x="180" y="545"/>
                      </a:lnTo>
                      <a:lnTo>
                        <a:pt x="169" y="539"/>
                      </a:lnTo>
                      <a:lnTo>
                        <a:pt x="157" y="539"/>
                      </a:lnTo>
                      <a:lnTo>
                        <a:pt x="151" y="539"/>
                      </a:lnTo>
                      <a:lnTo>
                        <a:pt x="145" y="528"/>
                      </a:lnTo>
                      <a:lnTo>
                        <a:pt x="134" y="516"/>
                      </a:lnTo>
                      <a:lnTo>
                        <a:pt x="128" y="516"/>
                      </a:lnTo>
                      <a:lnTo>
                        <a:pt x="122" y="510"/>
                      </a:lnTo>
                      <a:lnTo>
                        <a:pt x="111" y="499"/>
                      </a:lnTo>
                      <a:lnTo>
                        <a:pt x="116" y="481"/>
                      </a:lnTo>
                      <a:lnTo>
                        <a:pt x="116" y="470"/>
                      </a:lnTo>
                      <a:lnTo>
                        <a:pt x="122" y="470"/>
                      </a:lnTo>
                      <a:lnTo>
                        <a:pt x="122" y="464"/>
                      </a:lnTo>
                      <a:lnTo>
                        <a:pt x="128" y="452"/>
                      </a:lnTo>
                      <a:lnTo>
                        <a:pt x="128" y="441"/>
                      </a:lnTo>
                      <a:lnTo>
                        <a:pt x="128" y="435"/>
                      </a:lnTo>
                      <a:lnTo>
                        <a:pt x="128" y="429"/>
                      </a:lnTo>
                      <a:lnTo>
                        <a:pt x="116" y="423"/>
                      </a:lnTo>
                      <a:lnTo>
                        <a:pt x="111" y="418"/>
                      </a:lnTo>
                      <a:lnTo>
                        <a:pt x="105" y="418"/>
                      </a:lnTo>
                      <a:lnTo>
                        <a:pt x="99" y="418"/>
                      </a:lnTo>
                      <a:lnTo>
                        <a:pt x="93" y="429"/>
                      </a:lnTo>
                      <a:lnTo>
                        <a:pt x="87" y="429"/>
                      </a:lnTo>
                      <a:lnTo>
                        <a:pt x="82" y="423"/>
                      </a:lnTo>
                      <a:lnTo>
                        <a:pt x="82" y="418"/>
                      </a:lnTo>
                      <a:lnTo>
                        <a:pt x="76" y="400"/>
                      </a:lnTo>
                      <a:lnTo>
                        <a:pt x="76" y="389"/>
                      </a:lnTo>
                      <a:lnTo>
                        <a:pt x="70" y="383"/>
                      </a:lnTo>
                      <a:lnTo>
                        <a:pt x="64" y="377"/>
                      </a:lnTo>
                      <a:lnTo>
                        <a:pt x="53" y="371"/>
                      </a:lnTo>
                      <a:lnTo>
                        <a:pt x="47" y="365"/>
                      </a:lnTo>
                      <a:lnTo>
                        <a:pt x="35" y="354"/>
                      </a:lnTo>
                      <a:lnTo>
                        <a:pt x="29" y="348"/>
                      </a:lnTo>
                      <a:lnTo>
                        <a:pt x="24" y="342"/>
                      </a:lnTo>
                      <a:lnTo>
                        <a:pt x="18" y="342"/>
                      </a:lnTo>
                      <a:lnTo>
                        <a:pt x="12" y="331"/>
                      </a:lnTo>
                      <a:lnTo>
                        <a:pt x="12" y="325"/>
                      </a:lnTo>
                      <a:lnTo>
                        <a:pt x="6" y="319"/>
                      </a:lnTo>
                      <a:lnTo>
                        <a:pt x="6" y="313"/>
                      </a:lnTo>
                      <a:lnTo>
                        <a:pt x="0" y="307"/>
                      </a:lnTo>
                      <a:lnTo>
                        <a:pt x="0" y="290"/>
                      </a:lnTo>
                      <a:lnTo>
                        <a:pt x="0" y="284"/>
                      </a:lnTo>
                      <a:close/>
                    </a:path>
                  </a:pathLst>
                </a:custGeom>
                <a:solidFill>
                  <a:schemeClr val="accent5">
                    <a:lumMod val="60000"/>
                    <a:lumOff val="4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63" name="Freeform 41">
                  <a:extLst>
                    <a:ext uri="{FF2B5EF4-FFF2-40B4-BE49-F238E27FC236}">
                      <a16:creationId xmlns:a16="http://schemas.microsoft.com/office/drawing/2014/main" id="{12135152-B638-894B-95D0-D6B721D7C343}"/>
                    </a:ext>
                  </a:extLst>
                </p:cNvPr>
                <p:cNvSpPr>
                  <a:spLocks/>
                </p:cNvSpPr>
                <p:nvPr/>
              </p:nvSpPr>
              <p:spPr bwMode="auto">
                <a:xfrm>
                  <a:off x="10487675" y="2374691"/>
                  <a:ext cx="358815" cy="224921"/>
                </a:xfrm>
                <a:custGeom>
                  <a:avLst/>
                  <a:gdLst>
                    <a:gd name="T0" fmla="*/ 219 w 552"/>
                    <a:gd name="T1" fmla="*/ 6 h 354"/>
                    <a:gd name="T2" fmla="*/ 175 w 552"/>
                    <a:gd name="T3" fmla="*/ 6 h 354"/>
                    <a:gd name="T4" fmla="*/ 148 w 552"/>
                    <a:gd name="T5" fmla="*/ 11 h 354"/>
                    <a:gd name="T6" fmla="*/ 120 w 552"/>
                    <a:gd name="T7" fmla="*/ 11 h 354"/>
                    <a:gd name="T8" fmla="*/ 93 w 552"/>
                    <a:gd name="T9" fmla="*/ 11 h 354"/>
                    <a:gd name="T10" fmla="*/ 55 w 552"/>
                    <a:gd name="T11" fmla="*/ 11 h 354"/>
                    <a:gd name="T12" fmla="*/ 33 w 552"/>
                    <a:gd name="T13" fmla="*/ 11 h 354"/>
                    <a:gd name="T14" fmla="*/ 11 w 552"/>
                    <a:gd name="T15" fmla="*/ 11 h 354"/>
                    <a:gd name="T16" fmla="*/ 6 w 552"/>
                    <a:gd name="T17" fmla="*/ 32 h 354"/>
                    <a:gd name="T18" fmla="*/ 17 w 552"/>
                    <a:gd name="T19" fmla="*/ 53 h 354"/>
                    <a:gd name="T20" fmla="*/ 6 w 552"/>
                    <a:gd name="T21" fmla="*/ 70 h 354"/>
                    <a:gd name="T22" fmla="*/ 11 w 552"/>
                    <a:gd name="T23" fmla="*/ 107 h 354"/>
                    <a:gd name="T24" fmla="*/ 23 w 552"/>
                    <a:gd name="T25" fmla="*/ 139 h 354"/>
                    <a:gd name="T26" fmla="*/ 27 w 552"/>
                    <a:gd name="T27" fmla="*/ 160 h 354"/>
                    <a:gd name="T28" fmla="*/ 39 w 552"/>
                    <a:gd name="T29" fmla="*/ 181 h 354"/>
                    <a:gd name="T30" fmla="*/ 44 w 552"/>
                    <a:gd name="T31" fmla="*/ 208 h 354"/>
                    <a:gd name="T32" fmla="*/ 50 w 552"/>
                    <a:gd name="T33" fmla="*/ 225 h 354"/>
                    <a:gd name="T34" fmla="*/ 55 w 552"/>
                    <a:gd name="T35" fmla="*/ 246 h 354"/>
                    <a:gd name="T36" fmla="*/ 60 w 552"/>
                    <a:gd name="T37" fmla="*/ 257 h 354"/>
                    <a:gd name="T38" fmla="*/ 66 w 552"/>
                    <a:gd name="T39" fmla="*/ 284 h 354"/>
                    <a:gd name="T40" fmla="*/ 71 w 552"/>
                    <a:gd name="T41" fmla="*/ 310 h 354"/>
                    <a:gd name="T42" fmla="*/ 104 w 552"/>
                    <a:gd name="T43" fmla="*/ 315 h 354"/>
                    <a:gd name="T44" fmla="*/ 132 w 552"/>
                    <a:gd name="T45" fmla="*/ 315 h 354"/>
                    <a:gd name="T46" fmla="*/ 165 w 552"/>
                    <a:gd name="T47" fmla="*/ 315 h 354"/>
                    <a:gd name="T48" fmla="*/ 197 w 552"/>
                    <a:gd name="T49" fmla="*/ 315 h 354"/>
                    <a:gd name="T50" fmla="*/ 235 w 552"/>
                    <a:gd name="T51" fmla="*/ 315 h 354"/>
                    <a:gd name="T52" fmla="*/ 262 w 552"/>
                    <a:gd name="T53" fmla="*/ 310 h 354"/>
                    <a:gd name="T54" fmla="*/ 295 w 552"/>
                    <a:gd name="T55" fmla="*/ 310 h 354"/>
                    <a:gd name="T56" fmla="*/ 333 w 552"/>
                    <a:gd name="T57" fmla="*/ 310 h 354"/>
                    <a:gd name="T58" fmla="*/ 360 w 552"/>
                    <a:gd name="T59" fmla="*/ 305 h 354"/>
                    <a:gd name="T60" fmla="*/ 383 w 552"/>
                    <a:gd name="T61" fmla="*/ 305 h 354"/>
                    <a:gd name="T62" fmla="*/ 420 w 552"/>
                    <a:gd name="T63" fmla="*/ 326 h 354"/>
                    <a:gd name="T64" fmla="*/ 426 w 552"/>
                    <a:gd name="T65" fmla="*/ 305 h 354"/>
                    <a:gd name="T66" fmla="*/ 448 w 552"/>
                    <a:gd name="T67" fmla="*/ 288 h 354"/>
                    <a:gd name="T68" fmla="*/ 453 w 552"/>
                    <a:gd name="T69" fmla="*/ 240 h 354"/>
                    <a:gd name="T70" fmla="*/ 448 w 552"/>
                    <a:gd name="T71" fmla="*/ 219 h 354"/>
                    <a:gd name="T72" fmla="*/ 492 w 552"/>
                    <a:gd name="T73" fmla="*/ 204 h 354"/>
                    <a:gd name="T74" fmla="*/ 508 w 552"/>
                    <a:gd name="T75" fmla="*/ 177 h 354"/>
                    <a:gd name="T76" fmla="*/ 519 w 552"/>
                    <a:gd name="T77" fmla="*/ 160 h 354"/>
                    <a:gd name="T78" fmla="*/ 508 w 552"/>
                    <a:gd name="T79" fmla="*/ 134 h 354"/>
                    <a:gd name="T80" fmla="*/ 492 w 552"/>
                    <a:gd name="T81" fmla="*/ 112 h 354"/>
                    <a:gd name="T82" fmla="*/ 470 w 552"/>
                    <a:gd name="T83" fmla="*/ 91 h 354"/>
                    <a:gd name="T84" fmla="*/ 443 w 552"/>
                    <a:gd name="T85" fmla="*/ 75 h 354"/>
                    <a:gd name="T86" fmla="*/ 432 w 552"/>
                    <a:gd name="T87" fmla="*/ 43 h 354"/>
                    <a:gd name="T88" fmla="*/ 426 w 552"/>
                    <a:gd name="T89" fmla="*/ 6 h 354"/>
                    <a:gd name="T90" fmla="*/ 416 w 552"/>
                    <a:gd name="T91" fmla="*/ 0 h 354"/>
                    <a:gd name="T92" fmla="*/ 355 w 552"/>
                    <a:gd name="T93" fmla="*/ 0 h 354"/>
                    <a:gd name="T94" fmla="*/ 284 w 552"/>
                    <a:gd name="T95" fmla="*/ 6 h 354"/>
                    <a:gd name="T96" fmla="*/ 251 w 552"/>
                    <a:gd name="T97" fmla="*/ 6 h 3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2" h="354">
                      <a:moveTo>
                        <a:pt x="262" y="6"/>
                      </a:moveTo>
                      <a:lnTo>
                        <a:pt x="250" y="6"/>
                      </a:lnTo>
                      <a:lnTo>
                        <a:pt x="233" y="6"/>
                      </a:lnTo>
                      <a:lnTo>
                        <a:pt x="221" y="6"/>
                      </a:lnTo>
                      <a:lnTo>
                        <a:pt x="198" y="6"/>
                      </a:lnTo>
                      <a:lnTo>
                        <a:pt x="186" y="6"/>
                      </a:lnTo>
                      <a:lnTo>
                        <a:pt x="180" y="12"/>
                      </a:lnTo>
                      <a:lnTo>
                        <a:pt x="163" y="12"/>
                      </a:lnTo>
                      <a:lnTo>
                        <a:pt x="157" y="12"/>
                      </a:lnTo>
                      <a:lnTo>
                        <a:pt x="151" y="12"/>
                      </a:lnTo>
                      <a:lnTo>
                        <a:pt x="146" y="12"/>
                      </a:lnTo>
                      <a:lnTo>
                        <a:pt x="128" y="12"/>
                      </a:lnTo>
                      <a:lnTo>
                        <a:pt x="117" y="12"/>
                      </a:lnTo>
                      <a:lnTo>
                        <a:pt x="105" y="12"/>
                      </a:lnTo>
                      <a:lnTo>
                        <a:pt x="99" y="12"/>
                      </a:lnTo>
                      <a:lnTo>
                        <a:pt x="76" y="12"/>
                      </a:lnTo>
                      <a:lnTo>
                        <a:pt x="64" y="12"/>
                      </a:lnTo>
                      <a:lnTo>
                        <a:pt x="58" y="12"/>
                      </a:lnTo>
                      <a:lnTo>
                        <a:pt x="53" y="12"/>
                      </a:lnTo>
                      <a:lnTo>
                        <a:pt x="47" y="12"/>
                      </a:lnTo>
                      <a:lnTo>
                        <a:pt x="35" y="12"/>
                      </a:lnTo>
                      <a:lnTo>
                        <a:pt x="24" y="12"/>
                      </a:lnTo>
                      <a:lnTo>
                        <a:pt x="18" y="12"/>
                      </a:lnTo>
                      <a:lnTo>
                        <a:pt x="12" y="12"/>
                      </a:lnTo>
                      <a:lnTo>
                        <a:pt x="6" y="12"/>
                      </a:lnTo>
                      <a:lnTo>
                        <a:pt x="12" y="23"/>
                      </a:lnTo>
                      <a:lnTo>
                        <a:pt x="6" y="35"/>
                      </a:lnTo>
                      <a:lnTo>
                        <a:pt x="12" y="41"/>
                      </a:lnTo>
                      <a:lnTo>
                        <a:pt x="18" y="52"/>
                      </a:lnTo>
                      <a:lnTo>
                        <a:pt x="18" y="58"/>
                      </a:lnTo>
                      <a:lnTo>
                        <a:pt x="12" y="64"/>
                      </a:lnTo>
                      <a:lnTo>
                        <a:pt x="12" y="70"/>
                      </a:lnTo>
                      <a:lnTo>
                        <a:pt x="6" y="76"/>
                      </a:lnTo>
                      <a:lnTo>
                        <a:pt x="0" y="99"/>
                      </a:lnTo>
                      <a:lnTo>
                        <a:pt x="12" y="110"/>
                      </a:lnTo>
                      <a:lnTo>
                        <a:pt x="12" y="116"/>
                      </a:lnTo>
                      <a:lnTo>
                        <a:pt x="12" y="122"/>
                      </a:lnTo>
                      <a:lnTo>
                        <a:pt x="18" y="128"/>
                      </a:lnTo>
                      <a:lnTo>
                        <a:pt x="24" y="151"/>
                      </a:lnTo>
                      <a:lnTo>
                        <a:pt x="24" y="157"/>
                      </a:lnTo>
                      <a:lnTo>
                        <a:pt x="29" y="168"/>
                      </a:lnTo>
                      <a:lnTo>
                        <a:pt x="29" y="174"/>
                      </a:lnTo>
                      <a:lnTo>
                        <a:pt x="35" y="180"/>
                      </a:lnTo>
                      <a:lnTo>
                        <a:pt x="41" y="180"/>
                      </a:lnTo>
                      <a:lnTo>
                        <a:pt x="41" y="197"/>
                      </a:lnTo>
                      <a:lnTo>
                        <a:pt x="47" y="209"/>
                      </a:lnTo>
                      <a:lnTo>
                        <a:pt x="41" y="215"/>
                      </a:lnTo>
                      <a:lnTo>
                        <a:pt x="47" y="226"/>
                      </a:lnTo>
                      <a:lnTo>
                        <a:pt x="53" y="232"/>
                      </a:lnTo>
                      <a:lnTo>
                        <a:pt x="53" y="238"/>
                      </a:lnTo>
                      <a:lnTo>
                        <a:pt x="53" y="244"/>
                      </a:lnTo>
                      <a:lnTo>
                        <a:pt x="58" y="250"/>
                      </a:lnTo>
                      <a:lnTo>
                        <a:pt x="64" y="261"/>
                      </a:lnTo>
                      <a:lnTo>
                        <a:pt x="58" y="267"/>
                      </a:lnTo>
                      <a:lnTo>
                        <a:pt x="58" y="273"/>
                      </a:lnTo>
                      <a:lnTo>
                        <a:pt x="64" y="273"/>
                      </a:lnTo>
                      <a:lnTo>
                        <a:pt x="64" y="279"/>
                      </a:lnTo>
                      <a:lnTo>
                        <a:pt x="64" y="290"/>
                      </a:lnTo>
                      <a:lnTo>
                        <a:pt x="64" y="296"/>
                      </a:lnTo>
                      <a:lnTo>
                        <a:pt x="70" y="308"/>
                      </a:lnTo>
                      <a:lnTo>
                        <a:pt x="70" y="319"/>
                      </a:lnTo>
                      <a:lnTo>
                        <a:pt x="64" y="325"/>
                      </a:lnTo>
                      <a:lnTo>
                        <a:pt x="76" y="337"/>
                      </a:lnTo>
                      <a:lnTo>
                        <a:pt x="76" y="342"/>
                      </a:lnTo>
                      <a:lnTo>
                        <a:pt x="99" y="342"/>
                      </a:lnTo>
                      <a:lnTo>
                        <a:pt x="111" y="342"/>
                      </a:lnTo>
                      <a:lnTo>
                        <a:pt x="117" y="342"/>
                      </a:lnTo>
                      <a:lnTo>
                        <a:pt x="122" y="342"/>
                      </a:lnTo>
                      <a:lnTo>
                        <a:pt x="140" y="342"/>
                      </a:lnTo>
                      <a:lnTo>
                        <a:pt x="146" y="342"/>
                      </a:lnTo>
                      <a:lnTo>
                        <a:pt x="163" y="342"/>
                      </a:lnTo>
                      <a:lnTo>
                        <a:pt x="175" y="342"/>
                      </a:lnTo>
                      <a:lnTo>
                        <a:pt x="186" y="342"/>
                      </a:lnTo>
                      <a:lnTo>
                        <a:pt x="204" y="342"/>
                      </a:lnTo>
                      <a:lnTo>
                        <a:pt x="209" y="342"/>
                      </a:lnTo>
                      <a:lnTo>
                        <a:pt x="227" y="342"/>
                      </a:lnTo>
                      <a:lnTo>
                        <a:pt x="244" y="342"/>
                      </a:lnTo>
                      <a:lnTo>
                        <a:pt x="250" y="342"/>
                      </a:lnTo>
                      <a:lnTo>
                        <a:pt x="267" y="337"/>
                      </a:lnTo>
                      <a:lnTo>
                        <a:pt x="273" y="337"/>
                      </a:lnTo>
                      <a:lnTo>
                        <a:pt x="279" y="337"/>
                      </a:lnTo>
                      <a:lnTo>
                        <a:pt x="291" y="337"/>
                      </a:lnTo>
                      <a:lnTo>
                        <a:pt x="308" y="337"/>
                      </a:lnTo>
                      <a:lnTo>
                        <a:pt x="314" y="337"/>
                      </a:lnTo>
                      <a:lnTo>
                        <a:pt x="337" y="337"/>
                      </a:lnTo>
                      <a:lnTo>
                        <a:pt x="343" y="337"/>
                      </a:lnTo>
                      <a:lnTo>
                        <a:pt x="354" y="337"/>
                      </a:lnTo>
                      <a:lnTo>
                        <a:pt x="372" y="337"/>
                      </a:lnTo>
                      <a:lnTo>
                        <a:pt x="378" y="331"/>
                      </a:lnTo>
                      <a:lnTo>
                        <a:pt x="383" y="331"/>
                      </a:lnTo>
                      <a:lnTo>
                        <a:pt x="395" y="331"/>
                      </a:lnTo>
                      <a:lnTo>
                        <a:pt x="401" y="331"/>
                      </a:lnTo>
                      <a:lnTo>
                        <a:pt x="407" y="331"/>
                      </a:lnTo>
                      <a:lnTo>
                        <a:pt x="424" y="331"/>
                      </a:lnTo>
                      <a:lnTo>
                        <a:pt x="436" y="337"/>
                      </a:lnTo>
                      <a:lnTo>
                        <a:pt x="447" y="354"/>
                      </a:lnTo>
                      <a:lnTo>
                        <a:pt x="453" y="354"/>
                      </a:lnTo>
                      <a:lnTo>
                        <a:pt x="459" y="354"/>
                      </a:lnTo>
                      <a:lnTo>
                        <a:pt x="453" y="331"/>
                      </a:lnTo>
                      <a:lnTo>
                        <a:pt x="471" y="325"/>
                      </a:lnTo>
                      <a:lnTo>
                        <a:pt x="476" y="319"/>
                      </a:lnTo>
                      <a:lnTo>
                        <a:pt x="476" y="313"/>
                      </a:lnTo>
                      <a:lnTo>
                        <a:pt x="488" y="284"/>
                      </a:lnTo>
                      <a:lnTo>
                        <a:pt x="488" y="273"/>
                      </a:lnTo>
                      <a:lnTo>
                        <a:pt x="482" y="261"/>
                      </a:lnTo>
                      <a:lnTo>
                        <a:pt x="471" y="255"/>
                      </a:lnTo>
                      <a:lnTo>
                        <a:pt x="476" y="244"/>
                      </a:lnTo>
                      <a:lnTo>
                        <a:pt x="476" y="238"/>
                      </a:lnTo>
                      <a:lnTo>
                        <a:pt x="482" y="232"/>
                      </a:lnTo>
                      <a:lnTo>
                        <a:pt x="500" y="232"/>
                      </a:lnTo>
                      <a:lnTo>
                        <a:pt x="523" y="221"/>
                      </a:lnTo>
                      <a:lnTo>
                        <a:pt x="534" y="215"/>
                      </a:lnTo>
                      <a:lnTo>
                        <a:pt x="540" y="197"/>
                      </a:lnTo>
                      <a:lnTo>
                        <a:pt x="540" y="192"/>
                      </a:lnTo>
                      <a:lnTo>
                        <a:pt x="546" y="192"/>
                      </a:lnTo>
                      <a:lnTo>
                        <a:pt x="552" y="180"/>
                      </a:lnTo>
                      <a:lnTo>
                        <a:pt x="552" y="174"/>
                      </a:lnTo>
                      <a:lnTo>
                        <a:pt x="552" y="163"/>
                      </a:lnTo>
                      <a:lnTo>
                        <a:pt x="546" y="151"/>
                      </a:lnTo>
                      <a:lnTo>
                        <a:pt x="540" y="145"/>
                      </a:lnTo>
                      <a:lnTo>
                        <a:pt x="534" y="145"/>
                      </a:lnTo>
                      <a:lnTo>
                        <a:pt x="529" y="139"/>
                      </a:lnTo>
                      <a:lnTo>
                        <a:pt x="523" y="122"/>
                      </a:lnTo>
                      <a:lnTo>
                        <a:pt x="505" y="116"/>
                      </a:lnTo>
                      <a:lnTo>
                        <a:pt x="505" y="110"/>
                      </a:lnTo>
                      <a:lnTo>
                        <a:pt x="500" y="99"/>
                      </a:lnTo>
                      <a:lnTo>
                        <a:pt x="494" y="93"/>
                      </a:lnTo>
                      <a:lnTo>
                        <a:pt x="482" y="93"/>
                      </a:lnTo>
                      <a:lnTo>
                        <a:pt x="471" y="81"/>
                      </a:lnTo>
                      <a:lnTo>
                        <a:pt x="465" y="70"/>
                      </a:lnTo>
                      <a:lnTo>
                        <a:pt x="459" y="58"/>
                      </a:lnTo>
                      <a:lnTo>
                        <a:pt x="459" y="47"/>
                      </a:lnTo>
                      <a:lnTo>
                        <a:pt x="465" y="29"/>
                      </a:lnTo>
                      <a:lnTo>
                        <a:pt x="453" y="12"/>
                      </a:lnTo>
                      <a:lnTo>
                        <a:pt x="453" y="6"/>
                      </a:lnTo>
                      <a:lnTo>
                        <a:pt x="453" y="0"/>
                      </a:lnTo>
                      <a:lnTo>
                        <a:pt x="447" y="0"/>
                      </a:lnTo>
                      <a:lnTo>
                        <a:pt x="442" y="0"/>
                      </a:lnTo>
                      <a:lnTo>
                        <a:pt x="418" y="0"/>
                      </a:lnTo>
                      <a:lnTo>
                        <a:pt x="407" y="0"/>
                      </a:lnTo>
                      <a:lnTo>
                        <a:pt x="378" y="0"/>
                      </a:lnTo>
                      <a:lnTo>
                        <a:pt x="349" y="6"/>
                      </a:lnTo>
                      <a:lnTo>
                        <a:pt x="337" y="6"/>
                      </a:lnTo>
                      <a:lnTo>
                        <a:pt x="302" y="6"/>
                      </a:lnTo>
                      <a:lnTo>
                        <a:pt x="296" y="6"/>
                      </a:lnTo>
                      <a:lnTo>
                        <a:pt x="273" y="6"/>
                      </a:lnTo>
                      <a:lnTo>
                        <a:pt x="267" y="6"/>
                      </a:lnTo>
                      <a:lnTo>
                        <a:pt x="262" y="6"/>
                      </a:lnTo>
                      <a:close/>
                    </a:path>
                  </a:pathLst>
                </a:custGeom>
                <a:solidFill>
                  <a:schemeClr val="accent5">
                    <a:lumMod val="60000"/>
                    <a:lumOff val="4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64" name="Freeform 42">
                  <a:extLst>
                    <a:ext uri="{FF2B5EF4-FFF2-40B4-BE49-F238E27FC236}">
                      <a16:creationId xmlns:a16="http://schemas.microsoft.com/office/drawing/2014/main" id="{83091254-52FE-9F46-861E-271C2D9EB514}"/>
                    </a:ext>
                  </a:extLst>
                </p:cNvPr>
                <p:cNvSpPr>
                  <a:spLocks/>
                </p:cNvSpPr>
                <p:nvPr/>
              </p:nvSpPr>
              <p:spPr bwMode="auto">
                <a:xfrm>
                  <a:off x="10163362" y="2622380"/>
                  <a:ext cx="440928" cy="228371"/>
                </a:xfrm>
                <a:custGeom>
                  <a:avLst/>
                  <a:gdLst>
                    <a:gd name="T0" fmla="*/ 639 w 679"/>
                    <a:gd name="T1" fmla="*/ 134 h 359"/>
                    <a:gd name="T2" fmla="*/ 639 w 679"/>
                    <a:gd name="T3" fmla="*/ 160 h 359"/>
                    <a:gd name="T4" fmla="*/ 639 w 679"/>
                    <a:gd name="T5" fmla="*/ 203 h 359"/>
                    <a:gd name="T6" fmla="*/ 639 w 679"/>
                    <a:gd name="T7" fmla="*/ 224 h 359"/>
                    <a:gd name="T8" fmla="*/ 639 w 679"/>
                    <a:gd name="T9" fmla="*/ 262 h 359"/>
                    <a:gd name="T10" fmla="*/ 639 w 679"/>
                    <a:gd name="T11" fmla="*/ 315 h 359"/>
                    <a:gd name="T12" fmla="*/ 639 w 679"/>
                    <a:gd name="T13" fmla="*/ 331 h 359"/>
                    <a:gd name="T14" fmla="*/ 601 w 679"/>
                    <a:gd name="T15" fmla="*/ 331 h 359"/>
                    <a:gd name="T16" fmla="*/ 574 w 679"/>
                    <a:gd name="T17" fmla="*/ 331 h 359"/>
                    <a:gd name="T18" fmla="*/ 547 w 679"/>
                    <a:gd name="T19" fmla="*/ 331 h 359"/>
                    <a:gd name="T20" fmla="*/ 524 w 679"/>
                    <a:gd name="T21" fmla="*/ 331 h 359"/>
                    <a:gd name="T22" fmla="*/ 481 w 679"/>
                    <a:gd name="T23" fmla="*/ 331 h 359"/>
                    <a:gd name="T24" fmla="*/ 454 w 679"/>
                    <a:gd name="T25" fmla="*/ 331 h 359"/>
                    <a:gd name="T26" fmla="*/ 421 w 679"/>
                    <a:gd name="T27" fmla="*/ 331 h 359"/>
                    <a:gd name="T28" fmla="*/ 377 w 679"/>
                    <a:gd name="T29" fmla="*/ 331 h 359"/>
                    <a:gd name="T30" fmla="*/ 344 w 679"/>
                    <a:gd name="T31" fmla="*/ 331 h 359"/>
                    <a:gd name="T32" fmla="*/ 317 w 679"/>
                    <a:gd name="T33" fmla="*/ 331 h 359"/>
                    <a:gd name="T34" fmla="*/ 284 w 679"/>
                    <a:gd name="T35" fmla="*/ 331 h 359"/>
                    <a:gd name="T36" fmla="*/ 235 w 679"/>
                    <a:gd name="T37" fmla="*/ 326 h 359"/>
                    <a:gd name="T38" fmla="*/ 218 w 679"/>
                    <a:gd name="T39" fmla="*/ 326 h 359"/>
                    <a:gd name="T40" fmla="*/ 175 w 679"/>
                    <a:gd name="T41" fmla="*/ 326 h 359"/>
                    <a:gd name="T42" fmla="*/ 126 w 679"/>
                    <a:gd name="T43" fmla="*/ 321 h 359"/>
                    <a:gd name="T44" fmla="*/ 88 w 679"/>
                    <a:gd name="T45" fmla="*/ 321 h 359"/>
                    <a:gd name="T46" fmla="*/ 60 w 679"/>
                    <a:gd name="T47" fmla="*/ 321 h 359"/>
                    <a:gd name="T48" fmla="*/ 23 w 679"/>
                    <a:gd name="T49" fmla="*/ 315 h 359"/>
                    <a:gd name="T50" fmla="*/ 0 w 679"/>
                    <a:gd name="T51" fmla="*/ 289 h 359"/>
                    <a:gd name="T52" fmla="*/ 6 w 679"/>
                    <a:gd name="T53" fmla="*/ 251 h 359"/>
                    <a:gd name="T54" fmla="*/ 6 w 679"/>
                    <a:gd name="T55" fmla="*/ 208 h 359"/>
                    <a:gd name="T56" fmla="*/ 11 w 679"/>
                    <a:gd name="T57" fmla="*/ 171 h 359"/>
                    <a:gd name="T58" fmla="*/ 11 w 679"/>
                    <a:gd name="T59" fmla="*/ 139 h 359"/>
                    <a:gd name="T60" fmla="*/ 17 w 679"/>
                    <a:gd name="T61" fmla="*/ 101 h 359"/>
                    <a:gd name="T62" fmla="*/ 17 w 679"/>
                    <a:gd name="T63" fmla="*/ 64 h 359"/>
                    <a:gd name="T64" fmla="*/ 23 w 679"/>
                    <a:gd name="T65" fmla="*/ 0 h 359"/>
                    <a:gd name="T66" fmla="*/ 99 w 679"/>
                    <a:gd name="T67" fmla="*/ 6 h 359"/>
                    <a:gd name="T68" fmla="*/ 132 w 679"/>
                    <a:gd name="T69" fmla="*/ 6 h 359"/>
                    <a:gd name="T70" fmla="*/ 175 w 679"/>
                    <a:gd name="T71" fmla="*/ 10 h 359"/>
                    <a:gd name="T72" fmla="*/ 224 w 679"/>
                    <a:gd name="T73" fmla="*/ 10 h 359"/>
                    <a:gd name="T74" fmla="*/ 257 w 679"/>
                    <a:gd name="T75" fmla="*/ 10 h 359"/>
                    <a:gd name="T76" fmla="*/ 284 w 679"/>
                    <a:gd name="T77" fmla="*/ 16 h 359"/>
                    <a:gd name="T78" fmla="*/ 312 w 679"/>
                    <a:gd name="T79" fmla="*/ 16 h 359"/>
                    <a:gd name="T80" fmla="*/ 344 w 679"/>
                    <a:gd name="T81" fmla="*/ 16 h 359"/>
                    <a:gd name="T82" fmla="*/ 366 w 679"/>
                    <a:gd name="T83" fmla="*/ 16 h 359"/>
                    <a:gd name="T84" fmla="*/ 405 w 679"/>
                    <a:gd name="T85" fmla="*/ 16 h 359"/>
                    <a:gd name="T86" fmla="*/ 426 w 679"/>
                    <a:gd name="T87" fmla="*/ 16 h 359"/>
                    <a:gd name="T88" fmla="*/ 454 w 679"/>
                    <a:gd name="T89" fmla="*/ 16 h 359"/>
                    <a:gd name="T90" fmla="*/ 492 w 679"/>
                    <a:gd name="T91" fmla="*/ 16 h 359"/>
                    <a:gd name="T92" fmla="*/ 508 w 679"/>
                    <a:gd name="T93" fmla="*/ 16 h 359"/>
                    <a:gd name="T94" fmla="*/ 535 w 679"/>
                    <a:gd name="T95" fmla="*/ 16 h 359"/>
                    <a:gd name="T96" fmla="*/ 590 w 679"/>
                    <a:gd name="T97" fmla="*/ 32 h 359"/>
                    <a:gd name="T98" fmla="*/ 607 w 679"/>
                    <a:gd name="T99" fmla="*/ 32 h 359"/>
                    <a:gd name="T100" fmla="*/ 601 w 679"/>
                    <a:gd name="T101" fmla="*/ 53 h 359"/>
                    <a:gd name="T102" fmla="*/ 601 w 679"/>
                    <a:gd name="T103" fmla="*/ 69 h 359"/>
                    <a:gd name="T104" fmla="*/ 612 w 679"/>
                    <a:gd name="T105" fmla="*/ 86 h 359"/>
                    <a:gd name="T106" fmla="*/ 634 w 679"/>
                    <a:gd name="T107" fmla="*/ 107 h 359"/>
                    <a:gd name="T108" fmla="*/ 634 w 679"/>
                    <a:gd name="T109" fmla="*/ 112 h 3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79" h="359">
                      <a:moveTo>
                        <a:pt x="674" y="127"/>
                      </a:moveTo>
                      <a:lnTo>
                        <a:pt x="679" y="133"/>
                      </a:lnTo>
                      <a:lnTo>
                        <a:pt x="679" y="145"/>
                      </a:lnTo>
                      <a:lnTo>
                        <a:pt x="679" y="151"/>
                      </a:lnTo>
                      <a:lnTo>
                        <a:pt x="679" y="162"/>
                      </a:lnTo>
                      <a:lnTo>
                        <a:pt x="679" y="174"/>
                      </a:lnTo>
                      <a:lnTo>
                        <a:pt x="679" y="191"/>
                      </a:lnTo>
                      <a:lnTo>
                        <a:pt x="679" y="203"/>
                      </a:lnTo>
                      <a:lnTo>
                        <a:pt x="679" y="220"/>
                      </a:lnTo>
                      <a:lnTo>
                        <a:pt x="679" y="226"/>
                      </a:lnTo>
                      <a:lnTo>
                        <a:pt x="679" y="238"/>
                      </a:lnTo>
                      <a:lnTo>
                        <a:pt x="679" y="243"/>
                      </a:lnTo>
                      <a:lnTo>
                        <a:pt x="679" y="255"/>
                      </a:lnTo>
                      <a:lnTo>
                        <a:pt x="679" y="272"/>
                      </a:lnTo>
                      <a:lnTo>
                        <a:pt x="679" y="284"/>
                      </a:lnTo>
                      <a:lnTo>
                        <a:pt x="679" y="301"/>
                      </a:lnTo>
                      <a:lnTo>
                        <a:pt x="679" y="319"/>
                      </a:lnTo>
                      <a:lnTo>
                        <a:pt x="679" y="342"/>
                      </a:lnTo>
                      <a:lnTo>
                        <a:pt x="679" y="348"/>
                      </a:lnTo>
                      <a:lnTo>
                        <a:pt x="679" y="354"/>
                      </a:lnTo>
                      <a:lnTo>
                        <a:pt x="679" y="359"/>
                      </a:lnTo>
                      <a:lnTo>
                        <a:pt x="668" y="359"/>
                      </a:lnTo>
                      <a:lnTo>
                        <a:pt x="645" y="359"/>
                      </a:lnTo>
                      <a:lnTo>
                        <a:pt x="639" y="359"/>
                      </a:lnTo>
                      <a:lnTo>
                        <a:pt x="621" y="359"/>
                      </a:lnTo>
                      <a:lnTo>
                        <a:pt x="616" y="359"/>
                      </a:lnTo>
                      <a:lnTo>
                        <a:pt x="610" y="359"/>
                      </a:lnTo>
                      <a:lnTo>
                        <a:pt x="598" y="359"/>
                      </a:lnTo>
                      <a:lnTo>
                        <a:pt x="586" y="359"/>
                      </a:lnTo>
                      <a:lnTo>
                        <a:pt x="581" y="359"/>
                      </a:lnTo>
                      <a:lnTo>
                        <a:pt x="575" y="359"/>
                      </a:lnTo>
                      <a:lnTo>
                        <a:pt x="563" y="359"/>
                      </a:lnTo>
                      <a:lnTo>
                        <a:pt x="557" y="359"/>
                      </a:lnTo>
                      <a:lnTo>
                        <a:pt x="552" y="359"/>
                      </a:lnTo>
                      <a:lnTo>
                        <a:pt x="540" y="359"/>
                      </a:lnTo>
                      <a:lnTo>
                        <a:pt x="511" y="359"/>
                      </a:lnTo>
                      <a:lnTo>
                        <a:pt x="505" y="359"/>
                      </a:lnTo>
                      <a:lnTo>
                        <a:pt x="494" y="359"/>
                      </a:lnTo>
                      <a:lnTo>
                        <a:pt x="482" y="359"/>
                      </a:lnTo>
                      <a:lnTo>
                        <a:pt x="470" y="359"/>
                      </a:lnTo>
                      <a:lnTo>
                        <a:pt x="459" y="359"/>
                      </a:lnTo>
                      <a:lnTo>
                        <a:pt x="447" y="359"/>
                      </a:lnTo>
                      <a:lnTo>
                        <a:pt x="430" y="359"/>
                      </a:lnTo>
                      <a:lnTo>
                        <a:pt x="418" y="359"/>
                      </a:lnTo>
                      <a:lnTo>
                        <a:pt x="401" y="359"/>
                      </a:lnTo>
                      <a:lnTo>
                        <a:pt x="389" y="359"/>
                      </a:lnTo>
                      <a:lnTo>
                        <a:pt x="372" y="359"/>
                      </a:lnTo>
                      <a:lnTo>
                        <a:pt x="366" y="359"/>
                      </a:lnTo>
                      <a:lnTo>
                        <a:pt x="360" y="359"/>
                      </a:lnTo>
                      <a:lnTo>
                        <a:pt x="343" y="359"/>
                      </a:lnTo>
                      <a:lnTo>
                        <a:pt x="337" y="359"/>
                      </a:lnTo>
                      <a:lnTo>
                        <a:pt x="325" y="359"/>
                      </a:lnTo>
                      <a:lnTo>
                        <a:pt x="320" y="359"/>
                      </a:lnTo>
                      <a:lnTo>
                        <a:pt x="302" y="359"/>
                      </a:lnTo>
                      <a:lnTo>
                        <a:pt x="296" y="359"/>
                      </a:lnTo>
                      <a:lnTo>
                        <a:pt x="279" y="354"/>
                      </a:lnTo>
                      <a:lnTo>
                        <a:pt x="250" y="354"/>
                      </a:lnTo>
                      <a:lnTo>
                        <a:pt x="244" y="354"/>
                      </a:lnTo>
                      <a:lnTo>
                        <a:pt x="238" y="354"/>
                      </a:lnTo>
                      <a:lnTo>
                        <a:pt x="232" y="354"/>
                      </a:lnTo>
                      <a:lnTo>
                        <a:pt x="227" y="354"/>
                      </a:lnTo>
                      <a:lnTo>
                        <a:pt x="192" y="354"/>
                      </a:lnTo>
                      <a:lnTo>
                        <a:pt x="186" y="354"/>
                      </a:lnTo>
                      <a:lnTo>
                        <a:pt x="180" y="354"/>
                      </a:lnTo>
                      <a:lnTo>
                        <a:pt x="174" y="354"/>
                      </a:lnTo>
                      <a:lnTo>
                        <a:pt x="134" y="348"/>
                      </a:lnTo>
                      <a:lnTo>
                        <a:pt x="128" y="348"/>
                      </a:lnTo>
                      <a:lnTo>
                        <a:pt x="99" y="348"/>
                      </a:lnTo>
                      <a:lnTo>
                        <a:pt x="93" y="348"/>
                      </a:lnTo>
                      <a:lnTo>
                        <a:pt x="87" y="348"/>
                      </a:lnTo>
                      <a:lnTo>
                        <a:pt x="82" y="348"/>
                      </a:lnTo>
                      <a:lnTo>
                        <a:pt x="64" y="348"/>
                      </a:lnTo>
                      <a:lnTo>
                        <a:pt x="47" y="348"/>
                      </a:lnTo>
                      <a:lnTo>
                        <a:pt x="29" y="342"/>
                      </a:lnTo>
                      <a:lnTo>
                        <a:pt x="24" y="342"/>
                      </a:lnTo>
                      <a:lnTo>
                        <a:pt x="0" y="342"/>
                      </a:lnTo>
                      <a:lnTo>
                        <a:pt x="0" y="325"/>
                      </a:lnTo>
                      <a:lnTo>
                        <a:pt x="0" y="313"/>
                      </a:lnTo>
                      <a:lnTo>
                        <a:pt x="6" y="296"/>
                      </a:lnTo>
                      <a:lnTo>
                        <a:pt x="6" y="284"/>
                      </a:lnTo>
                      <a:lnTo>
                        <a:pt x="6" y="272"/>
                      </a:lnTo>
                      <a:lnTo>
                        <a:pt x="6" y="267"/>
                      </a:lnTo>
                      <a:lnTo>
                        <a:pt x="6" y="255"/>
                      </a:lnTo>
                      <a:lnTo>
                        <a:pt x="6" y="226"/>
                      </a:lnTo>
                      <a:lnTo>
                        <a:pt x="12" y="214"/>
                      </a:lnTo>
                      <a:lnTo>
                        <a:pt x="12" y="197"/>
                      </a:lnTo>
                      <a:lnTo>
                        <a:pt x="12" y="185"/>
                      </a:lnTo>
                      <a:lnTo>
                        <a:pt x="12" y="180"/>
                      </a:lnTo>
                      <a:lnTo>
                        <a:pt x="12" y="156"/>
                      </a:lnTo>
                      <a:lnTo>
                        <a:pt x="12" y="151"/>
                      </a:lnTo>
                      <a:lnTo>
                        <a:pt x="12" y="139"/>
                      </a:lnTo>
                      <a:lnTo>
                        <a:pt x="18" y="116"/>
                      </a:lnTo>
                      <a:lnTo>
                        <a:pt x="18" y="110"/>
                      </a:lnTo>
                      <a:lnTo>
                        <a:pt x="18" y="104"/>
                      </a:lnTo>
                      <a:lnTo>
                        <a:pt x="18" y="98"/>
                      </a:lnTo>
                      <a:lnTo>
                        <a:pt x="18" y="69"/>
                      </a:lnTo>
                      <a:lnTo>
                        <a:pt x="18" y="58"/>
                      </a:lnTo>
                      <a:lnTo>
                        <a:pt x="18" y="52"/>
                      </a:lnTo>
                      <a:lnTo>
                        <a:pt x="24" y="0"/>
                      </a:lnTo>
                      <a:lnTo>
                        <a:pt x="82" y="6"/>
                      </a:lnTo>
                      <a:lnTo>
                        <a:pt x="87" y="6"/>
                      </a:lnTo>
                      <a:lnTo>
                        <a:pt x="105" y="6"/>
                      </a:lnTo>
                      <a:lnTo>
                        <a:pt x="128" y="6"/>
                      </a:lnTo>
                      <a:lnTo>
                        <a:pt x="134" y="6"/>
                      </a:lnTo>
                      <a:lnTo>
                        <a:pt x="140" y="6"/>
                      </a:lnTo>
                      <a:lnTo>
                        <a:pt x="151" y="11"/>
                      </a:lnTo>
                      <a:lnTo>
                        <a:pt x="169" y="11"/>
                      </a:lnTo>
                      <a:lnTo>
                        <a:pt x="186" y="11"/>
                      </a:lnTo>
                      <a:lnTo>
                        <a:pt x="192" y="11"/>
                      </a:lnTo>
                      <a:lnTo>
                        <a:pt x="221" y="11"/>
                      </a:lnTo>
                      <a:lnTo>
                        <a:pt x="238" y="11"/>
                      </a:lnTo>
                      <a:lnTo>
                        <a:pt x="256" y="11"/>
                      </a:lnTo>
                      <a:lnTo>
                        <a:pt x="261" y="11"/>
                      </a:lnTo>
                      <a:lnTo>
                        <a:pt x="273" y="11"/>
                      </a:lnTo>
                      <a:lnTo>
                        <a:pt x="279" y="11"/>
                      </a:lnTo>
                      <a:lnTo>
                        <a:pt x="285" y="17"/>
                      </a:lnTo>
                      <a:lnTo>
                        <a:pt x="302" y="17"/>
                      </a:lnTo>
                      <a:lnTo>
                        <a:pt x="314" y="17"/>
                      </a:lnTo>
                      <a:lnTo>
                        <a:pt x="325" y="17"/>
                      </a:lnTo>
                      <a:lnTo>
                        <a:pt x="331" y="17"/>
                      </a:lnTo>
                      <a:lnTo>
                        <a:pt x="343" y="17"/>
                      </a:lnTo>
                      <a:lnTo>
                        <a:pt x="354" y="17"/>
                      </a:lnTo>
                      <a:lnTo>
                        <a:pt x="366" y="17"/>
                      </a:lnTo>
                      <a:lnTo>
                        <a:pt x="378" y="17"/>
                      </a:lnTo>
                      <a:lnTo>
                        <a:pt x="383" y="17"/>
                      </a:lnTo>
                      <a:lnTo>
                        <a:pt x="389" y="17"/>
                      </a:lnTo>
                      <a:lnTo>
                        <a:pt x="395" y="17"/>
                      </a:lnTo>
                      <a:lnTo>
                        <a:pt x="412" y="17"/>
                      </a:lnTo>
                      <a:lnTo>
                        <a:pt x="430" y="17"/>
                      </a:lnTo>
                      <a:lnTo>
                        <a:pt x="436" y="17"/>
                      </a:lnTo>
                      <a:lnTo>
                        <a:pt x="441" y="17"/>
                      </a:lnTo>
                      <a:lnTo>
                        <a:pt x="453" y="17"/>
                      </a:lnTo>
                      <a:lnTo>
                        <a:pt x="470" y="17"/>
                      </a:lnTo>
                      <a:lnTo>
                        <a:pt x="476" y="17"/>
                      </a:lnTo>
                      <a:lnTo>
                        <a:pt x="482" y="17"/>
                      </a:lnTo>
                      <a:lnTo>
                        <a:pt x="488" y="17"/>
                      </a:lnTo>
                      <a:lnTo>
                        <a:pt x="511" y="17"/>
                      </a:lnTo>
                      <a:lnTo>
                        <a:pt x="523" y="17"/>
                      </a:lnTo>
                      <a:lnTo>
                        <a:pt x="528" y="17"/>
                      </a:lnTo>
                      <a:lnTo>
                        <a:pt x="534" y="17"/>
                      </a:lnTo>
                      <a:lnTo>
                        <a:pt x="540" y="17"/>
                      </a:lnTo>
                      <a:lnTo>
                        <a:pt x="552" y="17"/>
                      </a:lnTo>
                      <a:lnTo>
                        <a:pt x="563" y="17"/>
                      </a:lnTo>
                      <a:lnTo>
                        <a:pt x="569" y="17"/>
                      </a:lnTo>
                      <a:lnTo>
                        <a:pt x="610" y="17"/>
                      </a:lnTo>
                      <a:lnTo>
                        <a:pt x="616" y="17"/>
                      </a:lnTo>
                      <a:lnTo>
                        <a:pt x="627" y="35"/>
                      </a:lnTo>
                      <a:lnTo>
                        <a:pt x="639" y="35"/>
                      </a:lnTo>
                      <a:lnTo>
                        <a:pt x="639" y="29"/>
                      </a:lnTo>
                      <a:lnTo>
                        <a:pt x="645" y="35"/>
                      </a:lnTo>
                      <a:lnTo>
                        <a:pt x="650" y="40"/>
                      </a:lnTo>
                      <a:lnTo>
                        <a:pt x="650" y="52"/>
                      </a:lnTo>
                      <a:lnTo>
                        <a:pt x="639" y="58"/>
                      </a:lnTo>
                      <a:lnTo>
                        <a:pt x="639" y="64"/>
                      </a:lnTo>
                      <a:lnTo>
                        <a:pt x="633" y="69"/>
                      </a:lnTo>
                      <a:lnTo>
                        <a:pt x="639" y="75"/>
                      </a:lnTo>
                      <a:lnTo>
                        <a:pt x="639" y="81"/>
                      </a:lnTo>
                      <a:lnTo>
                        <a:pt x="645" y="87"/>
                      </a:lnTo>
                      <a:lnTo>
                        <a:pt x="650" y="93"/>
                      </a:lnTo>
                      <a:lnTo>
                        <a:pt x="650" y="98"/>
                      </a:lnTo>
                      <a:lnTo>
                        <a:pt x="662" y="110"/>
                      </a:lnTo>
                      <a:lnTo>
                        <a:pt x="674" y="116"/>
                      </a:lnTo>
                      <a:lnTo>
                        <a:pt x="679" y="116"/>
                      </a:lnTo>
                      <a:lnTo>
                        <a:pt x="674" y="116"/>
                      </a:lnTo>
                      <a:lnTo>
                        <a:pt x="674" y="122"/>
                      </a:lnTo>
                      <a:lnTo>
                        <a:pt x="674" y="127"/>
                      </a:lnTo>
                      <a:close/>
                    </a:path>
                  </a:pathLst>
                </a:custGeom>
                <a:solidFill>
                  <a:schemeClr val="accent5">
                    <a:lumMod val="60000"/>
                    <a:lumOff val="4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65" name="Freeform 43">
                  <a:extLst>
                    <a:ext uri="{FF2B5EF4-FFF2-40B4-BE49-F238E27FC236}">
                      <a16:creationId xmlns:a16="http://schemas.microsoft.com/office/drawing/2014/main" id="{CF13F219-5CC0-DC4A-84D4-78CC6C73E004}"/>
                    </a:ext>
                  </a:extLst>
                </p:cNvPr>
                <p:cNvSpPr>
                  <a:spLocks/>
                </p:cNvSpPr>
                <p:nvPr/>
              </p:nvSpPr>
              <p:spPr bwMode="auto">
                <a:xfrm>
                  <a:off x="10461454" y="1954517"/>
                  <a:ext cx="384346" cy="427763"/>
                </a:xfrm>
                <a:custGeom>
                  <a:avLst/>
                  <a:gdLst>
                    <a:gd name="T0" fmla="*/ 55 w 592"/>
                    <a:gd name="T1" fmla="*/ 433 h 673"/>
                    <a:gd name="T2" fmla="*/ 43 w 592"/>
                    <a:gd name="T3" fmla="*/ 416 h 673"/>
                    <a:gd name="T4" fmla="*/ 38 w 592"/>
                    <a:gd name="T5" fmla="*/ 380 h 673"/>
                    <a:gd name="T6" fmla="*/ 43 w 592"/>
                    <a:gd name="T7" fmla="*/ 353 h 673"/>
                    <a:gd name="T8" fmla="*/ 33 w 592"/>
                    <a:gd name="T9" fmla="*/ 288 h 673"/>
                    <a:gd name="T10" fmla="*/ 27 w 592"/>
                    <a:gd name="T11" fmla="*/ 251 h 673"/>
                    <a:gd name="T12" fmla="*/ 27 w 592"/>
                    <a:gd name="T13" fmla="*/ 224 h 673"/>
                    <a:gd name="T14" fmla="*/ 27 w 592"/>
                    <a:gd name="T15" fmla="*/ 197 h 673"/>
                    <a:gd name="T16" fmla="*/ 16 w 592"/>
                    <a:gd name="T17" fmla="*/ 155 h 673"/>
                    <a:gd name="T18" fmla="*/ 6 w 592"/>
                    <a:gd name="T19" fmla="*/ 101 h 673"/>
                    <a:gd name="T20" fmla="*/ 0 w 592"/>
                    <a:gd name="T21" fmla="*/ 37 h 673"/>
                    <a:gd name="T22" fmla="*/ 148 w 592"/>
                    <a:gd name="T23" fmla="*/ 37 h 673"/>
                    <a:gd name="T24" fmla="*/ 175 w 592"/>
                    <a:gd name="T25" fmla="*/ 6 h 673"/>
                    <a:gd name="T26" fmla="*/ 202 w 592"/>
                    <a:gd name="T27" fmla="*/ 69 h 673"/>
                    <a:gd name="T28" fmla="*/ 246 w 592"/>
                    <a:gd name="T29" fmla="*/ 75 h 673"/>
                    <a:gd name="T30" fmla="*/ 273 w 592"/>
                    <a:gd name="T31" fmla="*/ 80 h 673"/>
                    <a:gd name="T32" fmla="*/ 294 w 592"/>
                    <a:gd name="T33" fmla="*/ 75 h 673"/>
                    <a:gd name="T34" fmla="*/ 327 w 592"/>
                    <a:gd name="T35" fmla="*/ 80 h 673"/>
                    <a:gd name="T36" fmla="*/ 349 w 592"/>
                    <a:gd name="T37" fmla="*/ 117 h 673"/>
                    <a:gd name="T38" fmla="*/ 371 w 592"/>
                    <a:gd name="T39" fmla="*/ 101 h 673"/>
                    <a:gd name="T40" fmla="*/ 393 w 592"/>
                    <a:gd name="T41" fmla="*/ 117 h 673"/>
                    <a:gd name="T42" fmla="*/ 448 w 592"/>
                    <a:gd name="T43" fmla="*/ 112 h 673"/>
                    <a:gd name="T44" fmla="*/ 475 w 592"/>
                    <a:gd name="T45" fmla="*/ 123 h 673"/>
                    <a:gd name="T46" fmla="*/ 530 w 592"/>
                    <a:gd name="T47" fmla="*/ 128 h 673"/>
                    <a:gd name="T48" fmla="*/ 524 w 592"/>
                    <a:gd name="T49" fmla="*/ 149 h 673"/>
                    <a:gd name="T50" fmla="*/ 454 w 592"/>
                    <a:gd name="T51" fmla="*/ 193 h 673"/>
                    <a:gd name="T52" fmla="*/ 398 w 592"/>
                    <a:gd name="T53" fmla="*/ 251 h 673"/>
                    <a:gd name="T54" fmla="*/ 382 w 592"/>
                    <a:gd name="T55" fmla="*/ 273 h 673"/>
                    <a:gd name="T56" fmla="*/ 366 w 592"/>
                    <a:gd name="T57" fmla="*/ 277 h 673"/>
                    <a:gd name="T58" fmla="*/ 366 w 592"/>
                    <a:gd name="T59" fmla="*/ 304 h 673"/>
                    <a:gd name="T60" fmla="*/ 333 w 592"/>
                    <a:gd name="T61" fmla="*/ 368 h 673"/>
                    <a:gd name="T62" fmla="*/ 333 w 592"/>
                    <a:gd name="T63" fmla="*/ 395 h 673"/>
                    <a:gd name="T64" fmla="*/ 333 w 592"/>
                    <a:gd name="T65" fmla="*/ 433 h 673"/>
                    <a:gd name="T66" fmla="*/ 333 w 592"/>
                    <a:gd name="T67" fmla="*/ 470 h 673"/>
                    <a:gd name="T68" fmla="*/ 355 w 592"/>
                    <a:gd name="T69" fmla="*/ 502 h 673"/>
                    <a:gd name="T70" fmla="*/ 376 w 592"/>
                    <a:gd name="T71" fmla="*/ 513 h 673"/>
                    <a:gd name="T72" fmla="*/ 398 w 592"/>
                    <a:gd name="T73" fmla="*/ 519 h 673"/>
                    <a:gd name="T74" fmla="*/ 421 w 592"/>
                    <a:gd name="T75" fmla="*/ 545 h 673"/>
                    <a:gd name="T76" fmla="*/ 437 w 592"/>
                    <a:gd name="T77" fmla="*/ 556 h 673"/>
                    <a:gd name="T78" fmla="*/ 454 w 592"/>
                    <a:gd name="T79" fmla="*/ 572 h 673"/>
                    <a:gd name="T80" fmla="*/ 458 w 592"/>
                    <a:gd name="T81" fmla="*/ 599 h 673"/>
                    <a:gd name="T82" fmla="*/ 454 w 592"/>
                    <a:gd name="T83" fmla="*/ 609 h 673"/>
                    <a:gd name="T84" fmla="*/ 393 w 592"/>
                    <a:gd name="T85" fmla="*/ 609 h 673"/>
                    <a:gd name="T86" fmla="*/ 322 w 592"/>
                    <a:gd name="T87" fmla="*/ 614 h 673"/>
                    <a:gd name="T88" fmla="*/ 289 w 592"/>
                    <a:gd name="T89" fmla="*/ 614 h 673"/>
                    <a:gd name="T90" fmla="*/ 257 w 592"/>
                    <a:gd name="T91" fmla="*/ 614 h 673"/>
                    <a:gd name="T92" fmla="*/ 213 w 592"/>
                    <a:gd name="T93" fmla="*/ 614 h 673"/>
                    <a:gd name="T94" fmla="*/ 185 w 592"/>
                    <a:gd name="T95" fmla="*/ 620 h 673"/>
                    <a:gd name="T96" fmla="*/ 158 w 592"/>
                    <a:gd name="T97" fmla="*/ 620 h 673"/>
                    <a:gd name="T98" fmla="*/ 131 w 592"/>
                    <a:gd name="T99" fmla="*/ 620 h 673"/>
                    <a:gd name="T100" fmla="*/ 92 w 592"/>
                    <a:gd name="T101" fmla="*/ 620 h 673"/>
                    <a:gd name="T102" fmla="*/ 71 w 592"/>
                    <a:gd name="T103" fmla="*/ 620 h 673"/>
                    <a:gd name="T104" fmla="*/ 55 w 592"/>
                    <a:gd name="T105" fmla="*/ 603 h 673"/>
                    <a:gd name="T106" fmla="*/ 55 w 592"/>
                    <a:gd name="T107" fmla="*/ 567 h 673"/>
                    <a:gd name="T108" fmla="*/ 55 w 592"/>
                    <a:gd name="T109" fmla="*/ 508 h 673"/>
                    <a:gd name="T110" fmla="*/ 55 w 592"/>
                    <a:gd name="T111" fmla="*/ 481 h 6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92" h="673">
                      <a:moveTo>
                        <a:pt x="58" y="522"/>
                      </a:moveTo>
                      <a:lnTo>
                        <a:pt x="58" y="505"/>
                      </a:lnTo>
                      <a:lnTo>
                        <a:pt x="58" y="470"/>
                      </a:lnTo>
                      <a:lnTo>
                        <a:pt x="58" y="464"/>
                      </a:lnTo>
                      <a:lnTo>
                        <a:pt x="52" y="458"/>
                      </a:lnTo>
                      <a:lnTo>
                        <a:pt x="46" y="452"/>
                      </a:lnTo>
                      <a:lnTo>
                        <a:pt x="29" y="435"/>
                      </a:lnTo>
                      <a:lnTo>
                        <a:pt x="23" y="429"/>
                      </a:lnTo>
                      <a:lnTo>
                        <a:pt x="40" y="412"/>
                      </a:lnTo>
                      <a:lnTo>
                        <a:pt x="46" y="394"/>
                      </a:lnTo>
                      <a:lnTo>
                        <a:pt x="46" y="389"/>
                      </a:lnTo>
                      <a:lnTo>
                        <a:pt x="46" y="383"/>
                      </a:lnTo>
                      <a:lnTo>
                        <a:pt x="46" y="348"/>
                      </a:lnTo>
                      <a:lnTo>
                        <a:pt x="35" y="330"/>
                      </a:lnTo>
                      <a:lnTo>
                        <a:pt x="35" y="313"/>
                      </a:lnTo>
                      <a:lnTo>
                        <a:pt x="29" y="313"/>
                      </a:lnTo>
                      <a:lnTo>
                        <a:pt x="35" y="284"/>
                      </a:lnTo>
                      <a:lnTo>
                        <a:pt x="29" y="272"/>
                      </a:lnTo>
                      <a:lnTo>
                        <a:pt x="29" y="255"/>
                      </a:lnTo>
                      <a:lnTo>
                        <a:pt x="29" y="249"/>
                      </a:lnTo>
                      <a:lnTo>
                        <a:pt x="29" y="243"/>
                      </a:lnTo>
                      <a:lnTo>
                        <a:pt x="29" y="232"/>
                      </a:lnTo>
                      <a:lnTo>
                        <a:pt x="29" y="226"/>
                      </a:lnTo>
                      <a:lnTo>
                        <a:pt x="29" y="214"/>
                      </a:lnTo>
                      <a:lnTo>
                        <a:pt x="29" y="203"/>
                      </a:lnTo>
                      <a:lnTo>
                        <a:pt x="23" y="191"/>
                      </a:lnTo>
                      <a:lnTo>
                        <a:pt x="17" y="168"/>
                      </a:lnTo>
                      <a:lnTo>
                        <a:pt x="6" y="139"/>
                      </a:lnTo>
                      <a:lnTo>
                        <a:pt x="6" y="133"/>
                      </a:lnTo>
                      <a:lnTo>
                        <a:pt x="6" y="110"/>
                      </a:lnTo>
                      <a:lnTo>
                        <a:pt x="6" y="93"/>
                      </a:lnTo>
                      <a:lnTo>
                        <a:pt x="6" y="58"/>
                      </a:lnTo>
                      <a:lnTo>
                        <a:pt x="0" y="40"/>
                      </a:lnTo>
                      <a:lnTo>
                        <a:pt x="64" y="40"/>
                      </a:lnTo>
                      <a:lnTo>
                        <a:pt x="145" y="40"/>
                      </a:lnTo>
                      <a:lnTo>
                        <a:pt x="157" y="40"/>
                      </a:lnTo>
                      <a:lnTo>
                        <a:pt x="157" y="0"/>
                      </a:lnTo>
                      <a:lnTo>
                        <a:pt x="174" y="0"/>
                      </a:lnTo>
                      <a:lnTo>
                        <a:pt x="186" y="6"/>
                      </a:lnTo>
                      <a:lnTo>
                        <a:pt x="191" y="64"/>
                      </a:lnTo>
                      <a:lnTo>
                        <a:pt x="203" y="75"/>
                      </a:lnTo>
                      <a:lnTo>
                        <a:pt x="215" y="75"/>
                      </a:lnTo>
                      <a:lnTo>
                        <a:pt x="226" y="75"/>
                      </a:lnTo>
                      <a:lnTo>
                        <a:pt x="226" y="81"/>
                      </a:lnTo>
                      <a:lnTo>
                        <a:pt x="261" y="81"/>
                      </a:lnTo>
                      <a:lnTo>
                        <a:pt x="261" y="93"/>
                      </a:lnTo>
                      <a:lnTo>
                        <a:pt x="278" y="93"/>
                      </a:lnTo>
                      <a:lnTo>
                        <a:pt x="290" y="87"/>
                      </a:lnTo>
                      <a:lnTo>
                        <a:pt x="284" y="87"/>
                      </a:lnTo>
                      <a:lnTo>
                        <a:pt x="307" y="81"/>
                      </a:lnTo>
                      <a:lnTo>
                        <a:pt x="313" y="81"/>
                      </a:lnTo>
                      <a:lnTo>
                        <a:pt x="325" y="81"/>
                      </a:lnTo>
                      <a:lnTo>
                        <a:pt x="342" y="93"/>
                      </a:lnTo>
                      <a:lnTo>
                        <a:pt x="348" y="87"/>
                      </a:lnTo>
                      <a:lnTo>
                        <a:pt x="354" y="104"/>
                      </a:lnTo>
                      <a:lnTo>
                        <a:pt x="360" y="98"/>
                      </a:lnTo>
                      <a:lnTo>
                        <a:pt x="371" y="127"/>
                      </a:lnTo>
                      <a:lnTo>
                        <a:pt x="377" y="122"/>
                      </a:lnTo>
                      <a:lnTo>
                        <a:pt x="377" y="110"/>
                      </a:lnTo>
                      <a:lnTo>
                        <a:pt x="394" y="110"/>
                      </a:lnTo>
                      <a:lnTo>
                        <a:pt x="400" y="116"/>
                      </a:lnTo>
                      <a:lnTo>
                        <a:pt x="400" y="122"/>
                      </a:lnTo>
                      <a:lnTo>
                        <a:pt x="418" y="127"/>
                      </a:lnTo>
                      <a:lnTo>
                        <a:pt x="441" y="139"/>
                      </a:lnTo>
                      <a:lnTo>
                        <a:pt x="458" y="139"/>
                      </a:lnTo>
                      <a:lnTo>
                        <a:pt x="476" y="122"/>
                      </a:lnTo>
                      <a:lnTo>
                        <a:pt x="487" y="116"/>
                      </a:lnTo>
                      <a:lnTo>
                        <a:pt x="499" y="133"/>
                      </a:lnTo>
                      <a:lnTo>
                        <a:pt x="505" y="133"/>
                      </a:lnTo>
                      <a:lnTo>
                        <a:pt x="528" y="133"/>
                      </a:lnTo>
                      <a:lnTo>
                        <a:pt x="545" y="127"/>
                      </a:lnTo>
                      <a:lnTo>
                        <a:pt x="563" y="139"/>
                      </a:lnTo>
                      <a:lnTo>
                        <a:pt x="574" y="139"/>
                      </a:lnTo>
                      <a:lnTo>
                        <a:pt x="592" y="139"/>
                      </a:lnTo>
                      <a:lnTo>
                        <a:pt x="557" y="162"/>
                      </a:lnTo>
                      <a:lnTo>
                        <a:pt x="522" y="174"/>
                      </a:lnTo>
                      <a:lnTo>
                        <a:pt x="499" y="191"/>
                      </a:lnTo>
                      <a:lnTo>
                        <a:pt x="482" y="209"/>
                      </a:lnTo>
                      <a:lnTo>
                        <a:pt x="464" y="226"/>
                      </a:lnTo>
                      <a:lnTo>
                        <a:pt x="452" y="238"/>
                      </a:lnTo>
                      <a:lnTo>
                        <a:pt x="423" y="272"/>
                      </a:lnTo>
                      <a:lnTo>
                        <a:pt x="406" y="284"/>
                      </a:lnTo>
                      <a:lnTo>
                        <a:pt x="400" y="296"/>
                      </a:lnTo>
                      <a:lnTo>
                        <a:pt x="406" y="296"/>
                      </a:lnTo>
                      <a:lnTo>
                        <a:pt x="400" y="296"/>
                      </a:lnTo>
                      <a:lnTo>
                        <a:pt x="389" y="307"/>
                      </a:lnTo>
                      <a:lnTo>
                        <a:pt x="389" y="301"/>
                      </a:lnTo>
                      <a:lnTo>
                        <a:pt x="389" y="307"/>
                      </a:lnTo>
                      <a:lnTo>
                        <a:pt x="389" y="325"/>
                      </a:lnTo>
                      <a:lnTo>
                        <a:pt x="389" y="330"/>
                      </a:lnTo>
                      <a:lnTo>
                        <a:pt x="389" y="359"/>
                      </a:lnTo>
                      <a:lnTo>
                        <a:pt x="389" y="371"/>
                      </a:lnTo>
                      <a:lnTo>
                        <a:pt x="354" y="400"/>
                      </a:lnTo>
                      <a:lnTo>
                        <a:pt x="348" y="412"/>
                      </a:lnTo>
                      <a:lnTo>
                        <a:pt x="342" y="423"/>
                      </a:lnTo>
                      <a:lnTo>
                        <a:pt x="354" y="429"/>
                      </a:lnTo>
                      <a:lnTo>
                        <a:pt x="360" y="441"/>
                      </a:lnTo>
                      <a:lnTo>
                        <a:pt x="354" y="464"/>
                      </a:lnTo>
                      <a:lnTo>
                        <a:pt x="354" y="470"/>
                      </a:lnTo>
                      <a:lnTo>
                        <a:pt x="360" y="481"/>
                      </a:lnTo>
                      <a:lnTo>
                        <a:pt x="354" y="493"/>
                      </a:lnTo>
                      <a:lnTo>
                        <a:pt x="354" y="510"/>
                      </a:lnTo>
                      <a:lnTo>
                        <a:pt x="354" y="522"/>
                      </a:lnTo>
                      <a:lnTo>
                        <a:pt x="360" y="528"/>
                      </a:lnTo>
                      <a:lnTo>
                        <a:pt x="377" y="545"/>
                      </a:lnTo>
                      <a:lnTo>
                        <a:pt x="394" y="545"/>
                      </a:lnTo>
                      <a:lnTo>
                        <a:pt x="394" y="551"/>
                      </a:lnTo>
                      <a:lnTo>
                        <a:pt x="400" y="557"/>
                      </a:lnTo>
                      <a:lnTo>
                        <a:pt x="412" y="557"/>
                      </a:lnTo>
                      <a:lnTo>
                        <a:pt x="412" y="563"/>
                      </a:lnTo>
                      <a:lnTo>
                        <a:pt x="423" y="563"/>
                      </a:lnTo>
                      <a:lnTo>
                        <a:pt x="429" y="580"/>
                      </a:lnTo>
                      <a:lnTo>
                        <a:pt x="435" y="586"/>
                      </a:lnTo>
                      <a:lnTo>
                        <a:pt x="447" y="592"/>
                      </a:lnTo>
                      <a:lnTo>
                        <a:pt x="452" y="597"/>
                      </a:lnTo>
                      <a:lnTo>
                        <a:pt x="458" y="603"/>
                      </a:lnTo>
                      <a:lnTo>
                        <a:pt x="464" y="603"/>
                      </a:lnTo>
                      <a:lnTo>
                        <a:pt x="470" y="603"/>
                      </a:lnTo>
                      <a:lnTo>
                        <a:pt x="476" y="609"/>
                      </a:lnTo>
                      <a:lnTo>
                        <a:pt x="482" y="621"/>
                      </a:lnTo>
                      <a:lnTo>
                        <a:pt x="487" y="626"/>
                      </a:lnTo>
                      <a:lnTo>
                        <a:pt x="487" y="632"/>
                      </a:lnTo>
                      <a:lnTo>
                        <a:pt x="487" y="650"/>
                      </a:lnTo>
                      <a:lnTo>
                        <a:pt x="493" y="661"/>
                      </a:lnTo>
                      <a:lnTo>
                        <a:pt x="487" y="661"/>
                      </a:lnTo>
                      <a:lnTo>
                        <a:pt x="482" y="661"/>
                      </a:lnTo>
                      <a:lnTo>
                        <a:pt x="458" y="661"/>
                      </a:lnTo>
                      <a:lnTo>
                        <a:pt x="447" y="661"/>
                      </a:lnTo>
                      <a:lnTo>
                        <a:pt x="418" y="661"/>
                      </a:lnTo>
                      <a:lnTo>
                        <a:pt x="389" y="667"/>
                      </a:lnTo>
                      <a:lnTo>
                        <a:pt x="377" y="667"/>
                      </a:lnTo>
                      <a:lnTo>
                        <a:pt x="342" y="667"/>
                      </a:lnTo>
                      <a:lnTo>
                        <a:pt x="336" y="667"/>
                      </a:lnTo>
                      <a:lnTo>
                        <a:pt x="313" y="667"/>
                      </a:lnTo>
                      <a:lnTo>
                        <a:pt x="307" y="667"/>
                      </a:lnTo>
                      <a:lnTo>
                        <a:pt x="302" y="667"/>
                      </a:lnTo>
                      <a:lnTo>
                        <a:pt x="290" y="667"/>
                      </a:lnTo>
                      <a:lnTo>
                        <a:pt x="273" y="667"/>
                      </a:lnTo>
                      <a:lnTo>
                        <a:pt x="261" y="667"/>
                      </a:lnTo>
                      <a:lnTo>
                        <a:pt x="238" y="667"/>
                      </a:lnTo>
                      <a:lnTo>
                        <a:pt x="226" y="667"/>
                      </a:lnTo>
                      <a:lnTo>
                        <a:pt x="220" y="673"/>
                      </a:lnTo>
                      <a:lnTo>
                        <a:pt x="203" y="673"/>
                      </a:lnTo>
                      <a:lnTo>
                        <a:pt x="197" y="673"/>
                      </a:lnTo>
                      <a:lnTo>
                        <a:pt x="191" y="673"/>
                      </a:lnTo>
                      <a:lnTo>
                        <a:pt x="186" y="673"/>
                      </a:lnTo>
                      <a:lnTo>
                        <a:pt x="168" y="673"/>
                      </a:lnTo>
                      <a:lnTo>
                        <a:pt x="157" y="673"/>
                      </a:lnTo>
                      <a:lnTo>
                        <a:pt x="145" y="673"/>
                      </a:lnTo>
                      <a:lnTo>
                        <a:pt x="139" y="673"/>
                      </a:lnTo>
                      <a:lnTo>
                        <a:pt x="116" y="673"/>
                      </a:lnTo>
                      <a:lnTo>
                        <a:pt x="104" y="673"/>
                      </a:lnTo>
                      <a:lnTo>
                        <a:pt x="98" y="673"/>
                      </a:lnTo>
                      <a:lnTo>
                        <a:pt x="93" y="673"/>
                      </a:lnTo>
                      <a:lnTo>
                        <a:pt x="87" y="673"/>
                      </a:lnTo>
                      <a:lnTo>
                        <a:pt x="75" y="673"/>
                      </a:lnTo>
                      <a:lnTo>
                        <a:pt x="64" y="673"/>
                      </a:lnTo>
                      <a:lnTo>
                        <a:pt x="58" y="673"/>
                      </a:lnTo>
                      <a:lnTo>
                        <a:pt x="58" y="655"/>
                      </a:lnTo>
                      <a:lnTo>
                        <a:pt x="58" y="644"/>
                      </a:lnTo>
                      <a:lnTo>
                        <a:pt x="58" y="632"/>
                      </a:lnTo>
                      <a:lnTo>
                        <a:pt x="58" y="615"/>
                      </a:lnTo>
                      <a:lnTo>
                        <a:pt x="58" y="597"/>
                      </a:lnTo>
                      <a:lnTo>
                        <a:pt x="58" y="592"/>
                      </a:lnTo>
                      <a:lnTo>
                        <a:pt x="58" y="551"/>
                      </a:lnTo>
                      <a:lnTo>
                        <a:pt x="58" y="545"/>
                      </a:lnTo>
                      <a:lnTo>
                        <a:pt x="58" y="539"/>
                      </a:lnTo>
                      <a:lnTo>
                        <a:pt x="58" y="522"/>
                      </a:lnTo>
                      <a:close/>
                    </a:path>
                  </a:pathLst>
                </a:custGeom>
                <a:solidFill>
                  <a:schemeClr val="accent5">
                    <a:lumMod val="60000"/>
                    <a:lumOff val="4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66" name="Freeform 44">
                  <a:extLst>
                    <a:ext uri="{FF2B5EF4-FFF2-40B4-BE49-F238E27FC236}">
                      <a16:creationId xmlns:a16="http://schemas.microsoft.com/office/drawing/2014/main" id="{EA3D92AA-9A23-4C47-838B-25F4D004F1E1}"/>
                    </a:ext>
                  </a:extLst>
                </p:cNvPr>
                <p:cNvSpPr>
                  <a:spLocks/>
                </p:cNvSpPr>
                <p:nvPr/>
              </p:nvSpPr>
              <p:spPr bwMode="auto">
                <a:xfrm>
                  <a:off x="10535977" y="2585123"/>
                  <a:ext cx="396076" cy="327722"/>
                </a:xfrm>
                <a:custGeom>
                  <a:avLst/>
                  <a:gdLst>
                    <a:gd name="T0" fmla="*/ 164 w 609"/>
                    <a:gd name="T1" fmla="*/ 10 h 516"/>
                    <a:gd name="T2" fmla="*/ 202 w 609"/>
                    <a:gd name="T3" fmla="*/ 6 h 516"/>
                    <a:gd name="T4" fmla="*/ 251 w 609"/>
                    <a:gd name="T5" fmla="*/ 6 h 516"/>
                    <a:gd name="T6" fmla="*/ 289 w 609"/>
                    <a:gd name="T7" fmla="*/ 0 h 516"/>
                    <a:gd name="T8" fmla="*/ 327 w 609"/>
                    <a:gd name="T9" fmla="*/ 0 h 516"/>
                    <a:gd name="T10" fmla="*/ 349 w 609"/>
                    <a:gd name="T11" fmla="*/ 37 h 516"/>
                    <a:gd name="T12" fmla="*/ 355 w 609"/>
                    <a:gd name="T13" fmla="*/ 69 h 516"/>
                    <a:gd name="T14" fmla="*/ 366 w 609"/>
                    <a:gd name="T15" fmla="*/ 96 h 516"/>
                    <a:gd name="T16" fmla="*/ 393 w 609"/>
                    <a:gd name="T17" fmla="*/ 117 h 516"/>
                    <a:gd name="T18" fmla="*/ 421 w 609"/>
                    <a:gd name="T19" fmla="*/ 139 h 516"/>
                    <a:gd name="T20" fmla="*/ 431 w 609"/>
                    <a:gd name="T21" fmla="*/ 176 h 516"/>
                    <a:gd name="T22" fmla="*/ 454 w 609"/>
                    <a:gd name="T23" fmla="*/ 166 h 516"/>
                    <a:gd name="T24" fmla="*/ 470 w 609"/>
                    <a:gd name="T25" fmla="*/ 187 h 516"/>
                    <a:gd name="T26" fmla="*/ 458 w 609"/>
                    <a:gd name="T27" fmla="*/ 214 h 516"/>
                    <a:gd name="T28" fmla="*/ 470 w 609"/>
                    <a:gd name="T29" fmla="*/ 256 h 516"/>
                    <a:gd name="T30" fmla="*/ 497 w 609"/>
                    <a:gd name="T31" fmla="*/ 278 h 516"/>
                    <a:gd name="T32" fmla="*/ 535 w 609"/>
                    <a:gd name="T33" fmla="*/ 300 h 516"/>
                    <a:gd name="T34" fmla="*/ 535 w 609"/>
                    <a:gd name="T35" fmla="*/ 331 h 516"/>
                    <a:gd name="T36" fmla="*/ 551 w 609"/>
                    <a:gd name="T37" fmla="*/ 363 h 516"/>
                    <a:gd name="T38" fmla="*/ 573 w 609"/>
                    <a:gd name="T39" fmla="*/ 369 h 516"/>
                    <a:gd name="T40" fmla="*/ 567 w 609"/>
                    <a:gd name="T41" fmla="*/ 390 h 516"/>
                    <a:gd name="T42" fmla="*/ 551 w 609"/>
                    <a:gd name="T43" fmla="*/ 407 h 516"/>
                    <a:gd name="T44" fmla="*/ 540 w 609"/>
                    <a:gd name="T45" fmla="*/ 417 h 516"/>
                    <a:gd name="T46" fmla="*/ 535 w 609"/>
                    <a:gd name="T47" fmla="*/ 455 h 516"/>
                    <a:gd name="T48" fmla="*/ 485 w 609"/>
                    <a:gd name="T49" fmla="*/ 476 h 516"/>
                    <a:gd name="T50" fmla="*/ 475 w 609"/>
                    <a:gd name="T51" fmla="*/ 465 h 516"/>
                    <a:gd name="T52" fmla="*/ 485 w 609"/>
                    <a:gd name="T53" fmla="*/ 422 h 516"/>
                    <a:gd name="T54" fmla="*/ 437 w 609"/>
                    <a:gd name="T55" fmla="*/ 428 h 516"/>
                    <a:gd name="T56" fmla="*/ 404 w 609"/>
                    <a:gd name="T57" fmla="*/ 428 h 516"/>
                    <a:gd name="T58" fmla="*/ 366 w 609"/>
                    <a:gd name="T59" fmla="*/ 428 h 516"/>
                    <a:gd name="T60" fmla="*/ 316 w 609"/>
                    <a:gd name="T61" fmla="*/ 434 h 516"/>
                    <a:gd name="T62" fmla="*/ 279 w 609"/>
                    <a:gd name="T63" fmla="*/ 434 h 516"/>
                    <a:gd name="T64" fmla="*/ 234 w 609"/>
                    <a:gd name="T65" fmla="*/ 434 h 516"/>
                    <a:gd name="T66" fmla="*/ 202 w 609"/>
                    <a:gd name="T67" fmla="*/ 434 h 516"/>
                    <a:gd name="T68" fmla="*/ 164 w 609"/>
                    <a:gd name="T69" fmla="*/ 438 h 516"/>
                    <a:gd name="T70" fmla="*/ 120 w 609"/>
                    <a:gd name="T71" fmla="*/ 438 h 516"/>
                    <a:gd name="T72" fmla="*/ 98 w 609"/>
                    <a:gd name="T73" fmla="*/ 422 h 516"/>
                    <a:gd name="T74" fmla="*/ 98 w 609"/>
                    <a:gd name="T75" fmla="*/ 390 h 516"/>
                    <a:gd name="T76" fmla="*/ 98 w 609"/>
                    <a:gd name="T77" fmla="*/ 369 h 516"/>
                    <a:gd name="T78" fmla="*/ 98 w 609"/>
                    <a:gd name="T79" fmla="*/ 304 h 516"/>
                    <a:gd name="T80" fmla="*/ 98 w 609"/>
                    <a:gd name="T81" fmla="*/ 262 h 516"/>
                    <a:gd name="T82" fmla="*/ 98 w 609"/>
                    <a:gd name="T83" fmla="*/ 214 h 516"/>
                    <a:gd name="T84" fmla="*/ 98 w 609"/>
                    <a:gd name="T85" fmla="*/ 176 h 516"/>
                    <a:gd name="T86" fmla="*/ 98 w 609"/>
                    <a:gd name="T87" fmla="*/ 161 h 516"/>
                    <a:gd name="T88" fmla="*/ 71 w 609"/>
                    <a:gd name="T89" fmla="*/ 139 h 516"/>
                    <a:gd name="T90" fmla="*/ 55 w 609"/>
                    <a:gd name="T91" fmla="*/ 117 h 516"/>
                    <a:gd name="T92" fmla="*/ 71 w 609"/>
                    <a:gd name="T93" fmla="*/ 90 h 516"/>
                    <a:gd name="T94" fmla="*/ 49 w 609"/>
                    <a:gd name="T95" fmla="*/ 86 h 516"/>
                    <a:gd name="T96" fmla="*/ 16 w 609"/>
                    <a:gd name="T97" fmla="*/ 42 h 516"/>
                    <a:gd name="T98" fmla="*/ 0 w 609"/>
                    <a:gd name="T99" fmla="*/ 16 h 516"/>
                    <a:gd name="T100" fmla="*/ 39 w 609"/>
                    <a:gd name="T101" fmla="*/ 10 h 516"/>
                    <a:gd name="T102" fmla="*/ 82 w 609"/>
                    <a:gd name="T103" fmla="*/ 10 h 516"/>
                    <a:gd name="T104" fmla="*/ 125 w 609"/>
                    <a:gd name="T105" fmla="*/ 10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9" h="516">
                      <a:moveTo>
                        <a:pt x="133" y="11"/>
                      </a:moveTo>
                      <a:lnTo>
                        <a:pt x="151" y="11"/>
                      </a:lnTo>
                      <a:lnTo>
                        <a:pt x="168" y="11"/>
                      </a:lnTo>
                      <a:lnTo>
                        <a:pt x="174" y="11"/>
                      </a:lnTo>
                      <a:lnTo>
                        <a:pt x="191" y="6"/>
                      </a:lnTo>
                      <a:lnTo>
                        <a:pt x="197" y="6"/>
                      </a:lnTo>
                      <a:lnTo>
                        <a:pt x="203" y="6"/>
                      </a:lnTo>
                      <a:lnTo>
                        <a:pt x="215" y="6"/>
                      </a:lnTo>
                      <a:lnTo>
                        <a:pt x="232" y="6"/>
                      </a:lnTo>
                      <a:lnTo>
                        <a:pt x="238" y="6"/>
                      </a:lnTo>
                      <a:lnTo>
                        <a:pt x="261" y="6"/>
                      </a:lnTo>
                      <a:lnTo>
                        <a:pt x="267" y="6"/>
                      </a:lnTo>
                      <a:lnTo>
                        <a:pt x="278" y="6"/>
                      </a:lnTo>
                      <a:lnTo>
                        <a:pt x="296" y="6"/>
                      </a:lnTo>
                      <a:lnTo>
                        <a:pt x="302" y="0"/>
                      </a:lnTo>
                      <a:lnTo>
                        <a:pt x="307" y="0"/>
                      </a:lnTo>
                      <a:lnTo>
                        <a:pt x="319" y="0"/>
                      </a:lnTo>
                      <a:lnTo>
                        <a:pt x="325" y="0"/>
                      </a:lnTo>
                      <a:lnTo>
                        <a:pt x="331" y="0"/>
                      </a:lnTo>
                      <a:lnTo>
                        <a:pt x="348" y="0"/>
                      </a:lnTo>
                      <a:lnTo>
                        <a:pt x="360" y="6"/>
                      </a:lnTo>
                      <a:lnTo>
                        <a:pt x="371" y="23"/>
                      </a:lnTo>
                      <a:lnTo>
                        <a:pt x="377" y="23"/>
                      </a:lnTo>
                      <a:lnTo>
                        <a:pt x="371" y="40"/>
                      </a:lnTo>
                      <a:lnTo>
                        <a:pt x="371" y="46"/>
                      </a:lnTo>
                      <a:lnTo>
                        <a:pt x="371" y="52"/>
                      </a:lnTo>
                      <a:lnTo>
                        <a:pt x="371" y="69"/>
                      </a:lnTo>
                      <a:lnTo>
                        <a:pt x="377" y="75"/>
                      </a:lnTo>
                      <a:lnTo>
                        <a:pt x="377" y="81"/>
                      </a:lnTo>
                      <a:lnTo>
                        <a:pt x="383" y="87"/>
                      </a:lnTo>
                      <a:lnTo>
                        <a:pt x="383" y="93"/>
                      </a:lnTo>
                      <a:lnTo>
                        <a:pt x="389" y="104"/>
                      </a:lnTo>
                      <a:lnTo>
                        <a:pt x="395" y="104"/>
                      </a:lnTo>
                      <a:lnTo>
                        <a:pt x="400" y="110"/>
                      </a:lnTo>
                      <a:lnTo>
                        <a:pt x="406" y="116"/>
                      </a:lnTo>
                      <a:lnTo>
                        <a:pt x="418" y="127"/>
                      </a:lnTo>
                      <a:lnTo>
                        <a:pt x="424" y="133"/>
                      </a:lnTo>
                      <a:lnTo>
                        <a:pt x="435" y="139"/>
                      </a:lnTo>
                      <a:lnTo>
                        <a:pt x="441" y="145"/>
                      </a:lnTo>
                      <a:lnTo>
                        <a:pt x="447" y="151"/>
                      </a:lnTo>
                      <a:lnTo>
                        <a:pt x="447" y="162"/>
                      </a:lnTo>
                      <a:lnTo>
                        <a:pt x="453" y="180"/>
                      </a:lnTo>
                      <a:lnTo>
                        <a:pt x="453" y="185"/>
                      </a:lnTo>
                      <a:lnTo>
                        <a:pt x="458" y="191"/>
                      </a:lnTo>
                      <a:lnTo>
                        <a:pt x="464" y="191"/>
                      </a:lnTo>
                      <a:lnTo>
                        <a:pt x="470" y="180"/>
                      </a:lnTo>
                      <a:lnTo>
                        <a:pt x="476" y="180"/>
                      </a:lnTo>
                      <a:lnTo>
                        <a:pt x="482" y="180"/>
                      </a:lnTo>
                      <a:lnTo>
                        <a:pt x="487" y="185"/>
                      </a:lnTo>
                      <a:lnTo>
                        <a:pt x="499" y="191"/>
                      </a:lnTo>
                      <a:lnTo>
                        <a:pt x="499" y="197"/>
                      </a:lnTo>
                      <a:lnTo>
                        <a:pt x="499" y="203"/>
                      </a:lnTo>
                      <a:lnTo>
                        <a:pt x="499" y="214"/>
                      </a:lnTo>
                      <a:lnTo>
                        <a:pt x="493" y="226"/>
                      </a:lnTo>
                      <a:lnTo>
                        <a:pt x="493" y="232"/>
                      </a:lnTo>
                      <a:lnTo>
                        <a:pt x="487" y="232"/>
                      </a:lnTo>
                      <a:lnTo>
                        <a:pt x="487" y="243"/>
                      </a:lnTo>
                      <a:lnTo>
                        <a:pt x="482" y="261"/>
                      </a:lnTo>
                      <a:lnTo>
                        <a:pt x="493" y="272"/>
                      </a:lnTo>
                      <a:lnTo>
                        <a:pt x="499" y="278"/>
                      </a:lnTo>
                      <a:lnTo>
                        <a:pt x="505" y="278"/>
                      </a:lnTo>
                      <a:lnTo>
                        <a:pt x="516" y="290"/>
                      </a:lnTo>
                      <a:lnTo>
                        <a:pt x="522" y="301"/>
                      </a:lnTo>
                      <a:lnTo>
                        <a:pt x="528" y="301"/>
                      </a:lnTo>
                      <a:lnTo>
                        <a:pt x="540" y="301"/>
                      </a:lnTo>
                      <a:lnTo>
                        <a:pt x="551" y="307"/>
                      </a:lnTo>
                      <a:lnTo>
                        <a:pt x="551" y="313"/>
                      </a:lnTo>
                      <a:lnTo>
                        <a:pt x="569" y="325"/>
                      </a:lnTo>
                      <a:lnTo>
                        <a:pt x="563" y="330"/>
                      </a:lnTo>
                      <a:lnTo>
                        <a:pt x="574" y="354"/>
                      </a:lnTo>
                      <a:lnTo>
                        <a:pt x="574" y="359"/>
                      </a:lnTo>
                      <a:lnTo>
                        <a:pt x="569" y="359"/>
                      </a:lnTo>
                      <a:lnTo>
                        <a:pt x="569" y="365"/>
                      </a:lnTo>
                      <a:lnTo>
                        <a:pt x="574" y="365"/>
                      </a:lnTo>
                      <a:lnTo>
                        <a:pt x="580" y="394"/>
                      </a:lnTo>
                      <a:lnTo>
                        <a:pt x="586" y="394"/>
                      </a:lnTo>
                      <a:lnTo>
                        <a:pt x="592" y="394"/>
                      </a:lnTo>
                      <a:lnTo>
                        <a:pt x="592" y="388"/>
                      </a:lnTo>
                      <a:lnTo>
                        <a:pt x="603" y="394"/>
                      </a:lnTo>
                      <a:lnTo>
                        <a:pt x="609" y="400"/>
                      </a:lnTo>
                      <a:lnTo>
                        <a:pt x="609" y="406"/>
                      </a:lnTo>
                      <a:lnTo>
                        <a:pt x="609" y="417"/>
                      </a:lnTo>
                      <a:lnTo>
                        <a:pt x="609" y="423"/>
                      </a:lnTo>
                      <a:lnTo>
                        <a:pt x="603" y="423"/>
                      </a:lnTo>
                      <a:lnTo>
                        <a:pt x="603" y="435"/>
                      </a:lnTo>
                      <a:lnTo>
                        <a:pt x="598" y="446"/>
                      </a:lnTo>
                      <a:lnTo>
                        <a:pt x="592" y="435"/>
                      </a:lnTo>
                      <a:lnTo>
                        <a:pt x="586" y="441"/>
                      </a:lnTo>
                      <a:lnTo>
                        <a:pt x="586" y="452"/>
                      </a:lnTo>
                      <a:lnTo>
                        <a:pt x="574" y="452"/>
                      </a:lnTo>
                      <a:lnTo>
                        <a:pt x="574" y="446"/>
                      </a:lnTo>
                      <a:lnTo>
                        <a:pt x="574" y="452"/>
                      </a:lnTo>
                      <a:lnTo>
                        <a:pt x="574" y="470"/>
                      </a:lnTo>
                      <a:lnTo>
                        <a:pt x="574" y="481"/>
                      </a:lnTo>
                      <a:lnTo>
                        <a:pt x="557" y="481"/>
                      </a:lnTo>
                      <a:lnTo>
                        <a:pt x="569" y="493"/>
                      </a:lnTo>
                      <a:lnTo>
                        <a:pt x="569" y="499"/>
                      </a:lnTo>
                      <a:lnTo>
                        <a:pt x="557" y="510"/>
                      </a:lnTo>
                      <a:lnTo>
                        <a:pt x="540" y="516"/>
                      </a:lnTo>
                      <a:lnTo>
                        <a:pt x="516" y="516"/>
                      </a:lnTo>
                      <a:lnTo>
                        <a:pt x="511" y="516"/>
                      </a:lnTo>
                      <a:lnTo>
                        <a:pt x="505" y="516"/>
                      </a:lnTo>
                      <a:lnTo>
                        <a:pt x="499" y="516"/>
                      </a:lnTo>
                      <a:lnTo>
                        <a:pt x="505" y="504"/>
                      </a:lnTo>
                      <a:lnTo>
                        <a:pt x="511" y="504"/>
                      </a:lnTo>
                      <a:lnTo>
                        <a:pt x="516" y="493"/>
                      </a:lnTo>
                      <a:lnTo>
                        <a:pt x="522" y="487"/>
                      </a:lnTo>
                      <a:lnTo>
                        <a:pt x="516" y="458"/>
                      </a:lnTo>
                      <a:lnTo>
                        <a:pt x="511" y="458"/>
                      </a:lnTo>
                      <a:lnTo>
                        <a:pt x="505" y="458"/>
                      </a:lnTo>
                      <a:lnTo>
                        <a:pt x="476" y="458"/>
                      </a:lnTo>
                      <a:lnTo>
                        <a:pt x="464" y="464"/>
                      </a:lnTo>
                      <a:lnTo>
                        <a:pt x="458" y="464"/>
                      </a:lnTo>
                      <a:lnTo>
                        <a:pt x="447" y="464"/>
                      </a:lnTo>
                      <a:lnTo>
                        <a:pt x="441" y="464"/>
                      </a:lnTo>
                      <a:lnTo>
                        <a:pt x="429" y="464"/>
                      </a:lnTo>
                      <a:lnTo>
                        <a:pt x="418" y="464"/>
                      </a:lnTo>
                      <a:lnTo>
                        <a:pt x="400" y="464"/>
                      </a:lnTo>
                      <a:lnTo>
                        <a:pt x="395" y="464"/>
                      </a:lnTo>
                      <a:lnTo>
                        <a:pt x="389" y="464"/>
                      </a:lnTo>
                      <a:lnTo>
                        <a:pt x="377" y="464"/>
                      </a:lnTo>
                      <a:lnTo>
                        <a:pt x="371" y="464"/>
                      </a:lnTo>
                      <a:lnTo>
                        <a:pt x="348" y="470"/>
                      </a:lnTo>
                      <a:lnTo>
                        <a:pt x="336" y="470"/>
                      </a:lnTo>
                      <a:lnTo>
                        <a:pt x="331" y="470"/>
                      </a:lnTo>
                      <a:lnTo>
                        <a:pt x="313" y="470"/>
                      </a:lnTo>
                      <a:lnTo>
                        <a:pt x="307" y="470"/>
                      </a:lnTo>
                      <a:lnTo>
                        <a:pt x="296" y="470"/>
                      </a:lnTo>
                      <a:lnTo>
                        <a:pt x="278" y="470"/>
                      </a:lnTo>
                      <a:lnTo>
                        <a:pt x="273" y="470"/>
                      </a:lnTo>
                      <a:lnTo>
                        <a:pt x="267" y="470"/>
                      </a:lnTo>
                      <a:lnTo>
                        <a:pt x="249" y="470"/>
                      </a:lnTo>
                      <a:lnTo>
                        <a:pt x="238" y="470"/>
                      </a:lnTo>
                      <a:lnTo>
                        <a:pt x="226" y="470"/>
                      </a:lnTo>
                      <a:lnTo>
                        <a:pt x="220" y="470"/>
                      </a:lnTo>
                      <a:lnTo>
                        <a:pt x="215" y="470"/>
                      </a:lnTo>
                      <a:lnTo>
                        <a:pt x="203" y="475"/>
                      </a:lnTo>
                      <a:lnTo>
                        <a:pt x="191" y="475"/>
                      </a:lnTo>
                      <a:lnTo>
                        <a:pt x="180" y="475"/>
                      </a:lnTo>
                      <a:lnTo>
                        <a:pt x="174" y="475"/>
                      </a:lnTo>
                      <a:lnTo>
                        <a:pt x="168" y="475"/>
                      </a:lnTo>
                      <a:lnTo>
                        <a:pt x="162" y="475"/>
                      </a:lnTo>
                      <a:lnTo>
                        <a:pt x="157" y="475"/>
                      </a:lnTo>
                      <a:lnTo>
                        <a:pt x="128" y="475"/>
                      </a:lnTo>
                      <a:lnTo>
                        <a:pt x="116" y="475"/>
                      </a:lnTo>
                      <a:lnTo>
                        <a:pt x="104" y="475"/>
                      </a:lnTo>
                      <a:lnTo>
                        <a:pt x="104" y="464"/>
                      </a:lnTo>
                      <a:lnTo>
                        <a:pt x="104" y="458"/>
                      </a:lnTo>
                      <a:lnTo>
                        <a:pt x="104" y="452"/>
                      </a:lnTo>
                      <a:lnTo>
                        <a:pt x="104" y="446"/>
                      </a:lnTo>
                      <a:lnTo>
                        <a:pt x="104" y="435"/>
                      </a:lnTo>
                      <a:lnTo>
                        <a:pt x="104" y="423"/>
                      </a:lnTo>
                      <a:lnTo>
                        <a:pt x="104" y="417"/>
                      </a:lnTo>
                      <a:lnTo>
                        <a:pt x="104" y="412"/>
                      </a:lnTo>
                      <a:lnTo>
                        <a:pt x="104" y="406"/>
                      </a:lnTo>
                      <a:lnTo>
                        <a:pt x="104" y="400"/>
                      </a:lnTo>
                      <a:lnTo>
                        <a:pt x="104" y="377"/>
                      </a:lnTo>
                      <a:lnTo>
                        <a:pt x="104" y="359"/>
                      </a:lnTo>
                      <a:lnTo>
                        <a:pt x="104" y="342"/>
                      </a:lnTo>
                      <a:lnTo>
                        <a:pt x="104" y="330"/>
                      </a:lnTo>
                      <a:lnTo>
                        <a:pt x="104" y="313"/>
                      </a:lnTo>
                      <a:lnTo>
                        <a:pt x="104" y="301"/>
                      </a:lnTo>
                      <a:lnTo>
                        <a:pt x="104" y="296"/>
                      </a:lnTo>
                      <a:lnTo>
                        <a:pt x="104" y="284"/>
                      </a:lnTo>
                      <a:lnTo>
                        <a:pt x="104" y="278"/>
                      </a:lnTo>
                      <a:lnTo>
                        <a:pt x="104" y="261"/>
                      </a:lnTo>
                      <a:lnTo>
                        <a:pt x="104" y="249"/>
                      </a:lnTo>
                      <a:lnTo>
                        <a:pt x="104" y="232"/>
                      </a:lnTo>
                      <a:lnTo>
                        <a:pt x="104" y="220"/>
                      </a:lnTo>
                      <a:lnTo>
                        <a:pt x="104" y="209"/>
                      </a:lnTo>
                      <a:lnTo>
                        <a:pt x="104" y="203"/>
                      </a:lnTo>
                      <a:lnTo>
                        <a:pt x="104" y="191"/>
                      </a:lnTo>
                      <a:lnTo>
                        <a:pt x="99" y="185"/>
                      </a:lnTo>
                      <a:lnTo>
                        <a:pt x="99" y="180"/>
                      </a:lnTo>
                      <a:lnTo>
                        <a:pt x="99" y="174"/>
                      </a:lnTo>
                      <a:lnTo>
                        <a:pt x="104" y="174"/>
                      </a:lnTo>
                      <a:lnTo>
                        <a:pt x="99" y="174"/>
                      </a:lnTo>
                      <a:lnTo>
                        <a:pt x="87" y="168"/>
                      </a:lnTo>
                      <a:lnTo>
                        <a:pt x="75" y="156"/>
                      </a:lnTo>
                      <a:lnTo>
                        <a:pt x="75" y="151"/>
                      </a:lnTo>
                      <a:lnTo>
                        <a:pt x="70" y="145"/>
                      </a:lnTo>
                      <a:lnTo>
                        <a:pt x="64" y="139"/>
                      </a:lnTo>
                      <a:lnTo>
                        <a:pt x="64" y="133"/>
                      </a:lnTo>
                      <a:lnTo>
                        <a:pt x="58" y="127"/>
                      </a:lnTo>
                      <a:lnTo>
                        <a:pt x="64" y="122"/>
                      </a:lnTo>
                      <a:lnTo>
                        <a:pt x="64" y="116"/>
                      </a:lnTo>
                      <a:lnTo>
                        <a:pt x="75" y="110"/>
                      </a:lnTo>
                      <a:lnTo>
                        <a:pt x="75" y="98"/>
                      </a:lnTo>
                      <a:lnTo>
                        <a:pt x="70" y="93"/>
                      </a:lnTo>
                      <a:lnTo>
                        <a:pt x="64" y="87"/>
                      </a:lnTo>
                      <a:lnTo>
                        <a:pt x="64" y="93"/>
                      </a:lnTo>
                      <a:lnTo>
                        <a:pt x="52" y="93"/>
                      </a:lnTo>
                      <a:lnTo>
                        <a:pt x="41" y="75"/>
                      </a:lnTo>
                      <a:lnTo>
                        <a:pt x="35" y="75"/>
                      </a:lnTo>
                      <a:lnTo>
                        <a:pt x="23" y="46"/>
                      </a:lnTo>
                      <a:lnTo>
                        <a:pt x="17" y="46"/>
                      </a:lnTo>
                      <a:lnTo>
                        <a:pt x="11" y="40"/>
                      </a:lnTo>
                      <a:lnTo>
                        <a:pt x="6" y="11"/>
                      </a:lnTo>
                      <a:lnTo>
                        <a:pt x="6" y="17"/>
                      </a:lnTo>
                      <a:lnTo>
                        <a:pt x="0" y="17"/>
                      </a:lnTo>
                      <a:lnTo>
                        <a:pt x="0" y="11"/>
                      </a:lnTo>
                      <a:lnTo>
                        <a:pt x="23" y="11"/>
                      </a:lnTo>
                      <a:lnTo>
                        <a:pt x="35" y="11"/>
                      </a:lnTo>
                      <a:lnTo>
                        <a:pt x="41" y="11"/>
                      </a:lnTo>
                      <a:lnTo>
                        <a:pt x="46" y="11"/>
                      </a:lnTo>
                      <a:lnTo>
                        <a:pt x="64" y="11"/>
                      </a:lnTo>
                      <a:lnTo>
                        <a:pt x="70" y="11"/>
                      </a:lnTo>
                      <a:lnTo>
                        <a:pt x="87" y="11"/>
                      </a:lnTo>
                      <a:lnTo>
                        <a:pt x="99" y="11"/>
                      </a:lnTo>
                      <a:lnTo>
                        <a:pt x="110" y="11"/>
                      </a:lnTo>
                      <a:lnTo>
                        <a:pt x="128" y="11"/>
                      </a:lnTo>
                      <a:lnTo>
                        <a:pt x="133" y="11"/>
                      </a:lnTo>
                      <a:close/>
                    </a:path>
                  </a:pathLst>
                </a:custGeom>
                <a:solidFill>
                  <a:schemeClr val="accent5">
                    <a:lumMod val="60000"/>
                    <a:lumOff val="4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67" name="Freeform 45">
                  <a:extLst>
                    <a:ext uri="{FF2B5EF4-FFF2-40B4-BE49-F238E27FC236}">
                      <a16:creationId xmlns:a16="http://schemas.microsoft.com/office/drawing/2014/main" id="{968B3861-616C-604F-B134-59DCD03A4FD9}"/>
                    </a:ext>
                  </a:extLst>
                </p:cNvPr>
                <p:cNvSpPr>
                  <a:spLocks/>
                </p:cNvSpPr>
                <p:nvPr/>
              </p:nvSpPr>
              <p:spPr bwMode="auto">
                <a:xfrm>
                  <a:off x="10106780" y="1961416"/>
                  <a:ext cx="385036" cy="243549"/>
                </a:xfrm>
                <a:custGeom>
                  <a:avLst/>
                  <a:gdLst>
                    <a:gd name="T0" fmla="*/ 208 w 592"/>
                    <a:gd name="T1" fmla="*/ 337 h 383"/>
                    <a:gd name="T2" fmla="*/ 263 w 592"/>
                    <a:gd name="T3" fmla="*/ 343 h 383"/>
                    <a:gd name="T4" fmla="*/ 312 w 592"/>
                    <a:gd name="T5" fmla="*/ 348 h 383"/>
                    <a:gd name="T6" fmla="*/ 328 w 592"/>
                    <a:gd name="T7" fmla="*/ 348 h 383"/>
                    <a:gd name="T8" fmla="*/ 378 w 592"/>
                    <a:gd name="T9" fmla="*/ 348 h 383"/>
                    <a:gd name="T10" fmla="*/ 400 w 592"/>
                    <a:gd name="T11" fmla="*/ 348 h 383"/>
                    <a:gd name="T12" fmla="*/ 433 w 592"/>
                    <a:gd name="T13" fmla="*/ 348 h 383"/>
                    <a:gd name="T14" fmla="*/ 454 w 592"/>
                    <a:gd name="T15" fmla="*/ 353 h 383"/>
                    <a:gd name="T16" fmla="*/ 509 w 592"/>
                    <a:gd name="T17" fmla="*/ 353 h 383"/>
                    <a:gd name="T18" fmla="*/ 548 w 592"/>
                    <a:gd name="T19" fmla="*/ 353 h 383"/>
                    <a:gd name="T20" fmla="*/ 558 w 592"/>
                    <a:gd name="T21" fmla="*/ 348 h 383"/>
                    <a:gd name="T22" fmla="*/ 558 w 592"/>
                    <a:gd name="T23" fmla="*/ 311 h 383"/>
                    <a:gd name="T24" fmla="*/ 548 w 592"/>
                    <a:gd name="T25" fmla="*/ 278 h 383"/>
                    <a:gd name="T26" fmla="*/ 548 w 592"/>
                    <a:gd name="T27" fmla="*/ 252 h 383"/>
                    <a:gd name="T28" fmla="*/ 542 w 592"/>
                    <a:gd name="T29" fmla="*/ 225 h 383"/>
                    <a:gd name="T30" fmla="*/ 542 w 592"/>
                    <a:gd name="T31" fmla="*/ 214 h 383"/>
                    <a:gd name="T32" fmla="*/ 542 w 592"/>
                    <a:gd name="T33" fmla="*/ 198 h 383"/>
                    <a:gd name="T34" fmla="*/ 542 w 592"/>
                    <a:gd name="T35" fmla="*/ 177 h 383"/>
                    <a:gd name="T36" fmla="*/ 531 w 592"/>
                    <a:gd name="T37" fmla="*/ 145 h 383"/>
                    <a:gd name="T38" fmla="*/ 520 w 592"/>
                    <a:gd name="T39" fmla="*/ 112 h 383"/>
                    <a:gd name="T40" fmla="*/ 520 w 592"/>
                    <a:gd name="T41" fmla="*/ 76 h 383"/>
                    <a:gd name="T42" fmla="*/ 515 w 592"/>
                    <a:gd name="T43" fmla="*/ 27 h 383"/>
                    <a:gd name="T44" fmla="*/ 388 w 592"/>
                    <a:gd name="T45" fmla="*/ 27 h 383"/>
                    <a:gd name="T46" fmla="*/ 306 w 592"/>
                    <a:gd name="T47" fmla="*/ 22 h 383"/>
                    <a:gd name="T48" fmla="*/ 214 w 592"/>
                    <a:gd name="T49" fmla="*/ 17 h 383"/>
                    <a:gd name="T50" fmla="*/ 109 w 592"/>
                    <a:gd name="T51" fmla="*/ 11 h 383"/>
                    <a:gd name="T52" fmla="*/ 27 w 592"/>
                    <a:gd name="T53" fmla="*/ 27 h 383"/>
                    <a:gd name="T54" fmla="*/ 27 w 592"/>
                    <a:gd name="T55" fmla="*/ 43 h 383"/>
                    <a:gd name="T56" fmla="*/ 22 w 592"/>
                    <a:gd name="T57" fmla="*/ 65 h 383"/>
                    <a:gd name="T58" fmla="*/ 22 w 592"/>
                    <a:gd name="T59" fmla="*/ 107 h 383"/>
                    <a:gd name="T60" fmla="*/ 17 w 592"/>
                    <a:gd name="T61" fmla="*/ 134 h 383"/>
                    <a:gd name="T62" fmla="*/ 11 w 592"/>
                    <a:gd name="T63" fmla="*/ 177 h 383"/>
                    <a:gd name="T64" fmla="*/ 6 w 592"/>
                    <a:gd name="T65" fmla="*/ 241 h 383"/>
                    <a:gd name="T66" fmla="*/ 6 w 592"/>
                    <a:gd name="T67" fmla="*/ 263 h 383"/>
                    <a:gd name="T68" fmla="*/ 0 w 592"/>
                    <a:gd name="T69" fmla="*/ 289 h 383"/>
                    <a:gd name="T70" fmla="*/ 0 w 592"/>
                    <a:gd name="T71" fmla="*/ 311 h 383"/>
                    <a:gd name="T72" fmla="*/ 33 w 592"/>
                    <a:gd name="T73" fmla="*/ 326 h 383"/>
                    <a:gd name="T74" fmla="*/ 82 w 592"/>
                    <a:gd name="T75" fmla="*/ 332 h 383"/>
                    <a:gd name="T76" fmla="*/ 142 w 592"/>
                    <a:gd name="T77" fmla="*/ 337 h 3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2" h="383">
                      <a:moveTo>
                        <a:pt x="163" y="366"/>
                      </a:moveTo>
                      <a:lnTo>
                        <a:pt x="221" y="366"/>
                      </a:lnTo>
                      <a:lnTo>
                        <a:pt x="232" y="372"/>
                      </a:lnTo>
                      <a:lnTo>
                        <a:pt x="279" y="372"/>
                      </a:lnTo>
                      <a:lnTo>
                        <a:pt x="319" y="372"/>
                      </a:lnTo>
                      <a:lnTo>
                        <a:pt x="331" y="378"/>
                      </a:lnTo>
                      <a:lnTo>
                        <a:pt x="343" y="378"/>
                      </a:lnTo>
                      <a:lnTo>
                        <a:pt x="348" y="378"/>
                      </a:lnTo>
                      <a:lnTo>
                        <a:pt x="383" y="378"/>
                      </a:lnTo>
                      <a:lnTo>
                        <a:pt x="401" y="378"/>
                      </a:lnTo>
                      <a:lnTo>
                        <a:pt x="418" y="378"/>
                      </a:lnTo>
                      <a:lnTo>
                        <a:pt x="424" y="378"/>
                      </a:lnTo>
                      <a:lnTo>
                        <a:pt x="453" y="378"/>
                      </a:lnTo>
                      <a:lnTo>
                        <a:pt x="459" y="378"/>
                      </a:lnTo>
                      <a:lnTo>
                        <a:pt x="482" y="378"/>
                      </a:lnTo>
                      <a:lnTo>
                        <a:pt x="482" y="383"/>
                      </a:lnTo>
                      <a:lnTo>
                        <a:pt x="523" y="383"/>
                      </a:lnTo>
                      <a:lnTo>
                        <a:pt x="540" y="383"/>
                      </a:lnTo>
                      <a:lnTo>
                        <a:pt x="557" y="383"/>
                      </a:lnTo>
                      <a:lnTo>
                        <a:pt x="581" y="383"/>
                      </a:lnTo>
                      <a:lnTo>
                        <a:pt x="592" y="383"/>
                      </a:lnTo>
                      <a:lnTo>
                        <a:pt x="592" y="378"/>
                      </a:lnTo>
                      <a:lnTo>
                        <a:pt x="592" y="372"/>
                      </a:lnTo>
                      <a:lnTo>
                        <a:pt x="592" y="337"/>
                      </a:lnTo>
                      <a:lnTo>
                        <a:pt x="581" y="319"/>
                      </a:lnTo>
                      <a:lnTo>
                        <a:pt x="581" y="302"/>
                      </a:lnTo>
                      <a:lnTo>
                        <a:pt x="575" y="302"/>
                      </a:lnTo>
                      <a:lnTo>
                        <a:pt x="581" y="273"/>
                      </a:lnTo>
                      <a:lnTo>
                        <a:pt x="575" y="261"/>
                      </a:lnTo>
                      <a:lnTo>
                        <a:pt x="575" y="244"/>
                      </a:lnTo>
                      <a:lnTo>
                        <a:pt x="575" y="238"/>
                      </a:lnTo>
                      <a:lnTo>
                        <a:pt x="575" y="232"/>
                      </a:lnTo>
                      <a:lnTo>
                        <a:pt x="575" y="221"/>
                      </a:lnTo>
                      <a:lnTo>
                        <a:pt x="575" y="215"/>
                      </a:lnTo>
                      <a:lnTo>
                        <a:pt x="575" y="203"/>
                      </a:lnTo>
                      <a:lnTo>
                        <a:pt x="575" y="192"/>
                      </a:lnTo>
                      <a:lnTo>
                        <a:pt x="569" y="180"/>
                      </a:lnTo>
                      <a:lnTo>
                        <a:pt x="563" y="157"/>
                      </a:lnTo>
                      <a:lnTo>
                        <a:pt x="552" y="128"/>
                      </a:lnTo>
                      <a:lnTo>
                        <a:pt x="552" y="122"/>
                      </a:lnTo>
                      <a:lnTo>
                        <a:pt x="552" y="99"/>
                      </a:lnTo>
                      <a:lnTo>
                        <a:pt x="552" y="82"/>
                      </a:lnTo>
                      <a:lnTo>
                        <a:pt x="552" y="47"/>
                      </a:lnTo>
                      <a:lnTo>
                        <a:pt x="546" y="29"/>
                      </a:lnTo>
                      <a:lnTo>
                        <a:pt x="494" y="29"/>
                      </a:lnTo>
                      <a:lnTo>
                        <a:pt x="412" y="29"/>
                      </a:lnTo>
                      <a:lnTo>
                        <a:pt x="372" y="24"/>
                      </a:lnTo>
                      <a:lnTo>
                        <a:pt x="325" y="24"/>
                      </a:lnTo>
                      <a:lnTo>
                        <a:pt x="232" y="18"/>
                      </a:lnTo>
                      <a:lnTo>
                        <a:pt x="227" y="18"/>
                      </a:lnTo>
                      <a:lnTo>
                        <a:pt x="186" y="18"/>
                      </a:lnTo>
                      <a:lnTo>
                        <a:pt x="116" y="12"/>
                      </a:lnTo>
                      <a:lnTo>
                        <a:pt x="29" y="0"/>
                      </a:lnTo>
                      <a:lnTo>
                        <a:pt x="29" y="29"/>
                      </a:lnTo>
                      <a:lnTo>
                        <a:pt x="29" y="41"/>
                      </a:lnTo>
                      <a:lnTo>
                        <a:pt x="29" y="47"/>
                      </a:lnTo>
                      <a:lnTo>
                        <a:pt x="23" y="58"/>
                      </a:lnTo>
                      <a:lnTo>
                        <a:pt x="23" y="70"/>
                      </a:lnTo>
                      <a:lnTo>
                        <a:pt x="23" y="105"/>
                      </a:lnTo>
                      <a:lnTo>
                        <a:pt x="23" y="116"/>
                      </a:lnTo>
                      <a:lnTo>
                        <a:pt x="18" y="134"/>
                      </a:lnTo>
                      <a:lnTo>
                        <a:pt x="18" y="145"/>
                      </a:lnTo>
                      <a:lnTo>
                        <a:pt x="12" y="186"/>
                      </a:lnTo>
                      <a:lnTo>
                        <a:pt x="12" y="192"/>
                      </a:lnTo>
                      <a:lnTo>
                        <a:pt x="12" y="215"/>
                      </a:lnTo>
                      <a:lnTo>
                        <a:pt x="6" y="261"/>
                      </a:lnTo>
                      <a:lnTo>
                        <a:pt x="6" y="273"/>
                      </a:lnTo>
                      <a:lnTo>
                        <a:pt x="6" y="285"/>
                      </a:lnTo>
                      <a:lnTo>
                        <a:pt x="6" y="290"/>
                      </a:lnTo>
                      <a:lnTo>
                        <a:pt x="0" y="314"/>
                      </a:lnTo>
                      <a:lnTo>
                        <a:pt x="0" y="319"/>
                      </a:lnTo>
                      <a:lnTo>
                        <a:pt x="0" y="337"/>
                      </a:lnTo>
                      <a:lnTo>
                        <a:pt x="0" y="354"/>
                      </a:lnTo>
                      <a:lnTo>
                        <a:pt x="35" y="354"/>
                      </a:lnTo>
                      <a:lnTo>
                        <a:pt x="81" y="360"/>
                      </a:lnTo>
                      <a:lnTo>
                        <a:pt x="87" y="360"/>
                      </a:lnTo>
                      <a:lnTo>
                        <a:pt x="122" y="360"/>
                      </a:lnTo>
                      <a:lnTo>
                        <a:pt x="151" y="366"/>
                      </a:lnTo>
                      <a:lnTo>
                        <a:pt x="163" y="366"/>
                      </a:lnTo>
                      <a:close/>
                    </a:path>
                  </a:pathLst>
                </a:custGeom>
                <a:solidFill>
                  <a:schemeClr val="accent5">
                    <a:lumMod val="60000"/>
                    <a:lumOff val="4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68" name="Freeform 46">
                  <a:extLst>
                    <a:ext uri="{FF2B5EF4-FFF2-40B4-BE49-F238E27FC236}">
                      <a16:creationId xmlns:a16="http://schemas.microsoft.com/office/drawing/2014/main" id="{5C980780-4BF0-F841-B6F7-68C66748A25A}"/>
                    </a:ext>
                  </a:extLst>
                </p:cNvPr>
                <p:cNvSpPr>
                  <a:spLocks/>
                </p:cNvSpPr>
                <p:nvPr/>
              </p:nvSpPr>
              <p:spPr bwMode="auto">
                <a:xfrm>
                  <a:off x="10072968" y="2396769"/>
                  <a:ext cx="489920" cy="235960"/>
                </a:xfrm>
                <a:custGeom>
                  <a:avLst/>
                  <a:gdLst>
                    <a:gd name="T0" fmla="*/ 398 w 755"/>
                    <a:gd name="T1" fmla="*/ 342 h 371"/>
                    <a:gd name="T2" fmla="*/ 376 w 755"/>
                    <a:gd name="T3" fmla="*/ 336 h 371"/>
                    <a:gd name="T4" fmla="*/ 338 w 755"/>
                    <a:gd name="T5" fmla="*/ 336 h 371"/>
                    <a:gd name="T6" fmla="*/ 289 w 755"/>
                    <a:gd name="T7" fmla="*/ 336 h 371"/>
                    <a:gd name="T8" fmla="*/ 256 w 755"/>
                    <a:gd name="T9" fmla="*/ 332 h 371"/>
                    <a:gd name="T10" fmla="*/ 212 w 755"/>
                    <a:gd name="T11" fmla="*/ 332 h 371"/>
                    <a:gd name="T12" fmla="*/ 153 w 755"/>
                    <a:gd name="T13" fmla="*/ 289 h 371"/>
                    <a:gd name="T14" fmla="*/ 158 w 755"/>
                    <a:gd name="T15" fmla="*/ 262 h 371"/>
                    <a:gd name="T16" fmla="*/ 158 w 755"/>
                    <a:gd name="T17" fmla="*/ 225 h 371"/>
                    <a:gd name="T18" fmla="*/ 54 w 755"/>
                    <a:gd name="T19" fmla="*/ 214 h 371"/>
                    <a:gd name="T20" fmla="*/ 0 w 755"/>
                    <a:gd name="T21" fmla="*/ 208 h 371"/>
                    <a:gd name="T22" fmla="*/ 0 w 755"/>
                    <a:gd name="T23" fmla="*/ 171 h 371"/>
                    <a:gd name="T24" fmla="*/ 6 w 755"/>
                    <a:gd name="T25" fmla="*/ 145 h 371"/>
                    <a:gd name="T26" fmla="*/ 6 w 755"/>
                    <a:gd name="T27" fmla="*/ 118 h 371"/>
                    <a:gd name="T28" fmla="*/ 11 w 755"/>
                    <a:gd name="T29" fmla="*/ 80 h 371"/>
                    <a:gd name="T30" fmla="*/ 16 w 755"/>
                    <a:gd name="T31" fmla="*/ 6 h 371"/>
                    <a:gd name="T32" fmla="*/ 60 w 755"/>
                    <a:gd name="T33" fmla="*/ 6 h 371"/>
                    <a:gd name="T34" fmla="*/ 109 w 755"/>
                    <a:gd name="T35" fmla="*/ 11 h 371"/>
                    <a:gd name="T36" fmla="*/ 158 w 755"/>
                    <a:gd name="T37" fmla="*/ 11 h 371"/>
                    <a:gd name="T38" fmla="*/ 202 w 755"/>
                    <a:gd name="T39" fmla="*/ 16 h 371"/>
                    <a:gd name="T40" fmla="*/ 294 w 755"/>
                    <a:gd name="T41" fmla="*/ 21 h 371"/>
                    <a:gd name="T42" fmla="*/ 393 w 755"/>
                    <a:gd name="T43" fmla="*/ 27 h 371"/>
                    <a:gd name="T44" fmla="*/ 469 w 755"/>
                    <a:gd name="T45" fmla="*/ 38 h 371"/>
                    <a:gd name="T46" fmla="*/ 490 w 755"/>
                    <a:gd name="T47" fmla="*/ 53 h 371"/>
                    <a:gd name="T48" fmla="*/ 534 w 755"/>
                    <a:gd name="T49" fmla="*/ 42 h 371"/>
                    <a:gd name="T50" fmla="*/ 562 w 755"/>
                    <a:gd name="T51" fmla="*/ 53 h 371"/>
                    <a:gd name="T52" fmla="*/ 594 w 755"/>
                    <a:gd name="T53" fmla="*/ 69 h 371"/>
                    <a:gd name="T54" fmla="*/ 616 w 755"/>
                    <a:gd name="T55" fmla="*/ 86 h 371"/>
                    <a:gd name="T56" fmla="*/ 626 w 755"/>
                    <a:gd name="T57" fmla="*/ 123 h 371"/>
                    <a:gd name="T58" fmla="*/ 638 w 755"/>
                    <a:gd name="T59" fmla="*/ 134 h 371"/>
                    <a:gd name="T60" fmla="*/ 638 w 755"/>
                    <a:gd name="T61" fmla="*/ 166 h 371"/>
                    <a:gd name="T62" fmla="*/ 649 w 755"/>
                    <a:gd name="T63" fmla="*/ 187 h 371"/>
                    <a:gd name="T64" fmla="*/ 659 w 755"/>
                    <a:gd name="T65" fmla="*/ 208 h 371"/>
                    <a:gd name="T66" fmla="*/ 659 w 755"/>
                    <a:gd name="T67" fmla="*/ 219 h 371"/>
                    <a:gd name="T68" fmla="*/ 659 w 755"/>
                    <a:gd name="T69" fmla="*/ 241 h 371"/>
                    <a:gd name="T70" fmla="*/ 659 w 755"/>
                    <a:gd name="T71" fmla="*/ 267 h 371"/>
                    <a:gd name="T72" fmla="*/ 670 w 755"/>
                    <a:gd name="T73" fmla="*/ 289 h 371"/>
                    <a:gd name="T74" fmla="*/ 681 w 755"/>
                    <a:gd name="T75" fmla="*/ 310 h 371"/>
                    <a:gd name="T76" fmla="*/ 703 w 755"/>
                    <a:gd name="T77" fmla="*/ 342 h 371"/>
                    <a:gd name="T78" fmla="*/ 665 w 755"/>
                    <a:gd name="T79" fmla="*/ 342 h 371"/>
                    <a:gd name="T80" fmla="*/ 638 w 755"/>
                    <a:gd name="T81" fmla="*/ 342 h 371"/>
                    <a:gd name="T82" fmla="*/ 622 w 755"/>
                    <a:gd name="T83" fmla="*/ 342 h 371"/>
                    <a:gd name="T84" fmla="*/ 583 w 755"/>
                    <a:gd name="T85" fmla="*/ 342 h 371"/>
                    <a:gd name="T86" fmla="*/ 556 w 755"/>
                    <a:gd name="T87" fmla="*/ 342 h 371"/>
                    <a:gd name="T88" fmla="*/ 534 w 755"/>
                    <a:gd name="T89" fmla="*/ 342 h 371"/>
                    <a:gd name="T90" fmla="*/ 496 w 755"/>
                    <a:gd name="T91" fmla="*/ 342 h 371"/>
                    <a:gd name="T92" fmla="*/ 474 w 755"/>
                    <a:gd name="T93" fmla="*/ 342 h 371"/>
                    <a:gd name="T94" fmla="*/ 441 w 755"/>
                    <a:gd name="T95" fmla="*/ 342 h 3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55" h="371">
                      <a:moveTo>
                        <a:pt x="453" y="371"/>
                      </a:moveTo>
                      <a:lnTo>
                        <a:pt x="441" y="371"/>
                      </a:lnTo>
                      <a:lnTo>
                        <a:pt x="424" y="371"/>
                      </a:lnTo>
                      <a:lnTo>
                        <a:pt x="418" y="365"/>
                      </a:lnTo>
                      <a:lnTo>
                        <a:pt x="412" y="365"/>
                      </a:lnTo>
                      <a:lnTo>
                        <a:pt x="400" y="365"/>
                      </a:lnTo>
                      <a:lnTo>
                        <a:pt x="395" y="365"/>
                      </a:lnTo>
                      <a:lnTo>
                        <a:pt x="377" y="365"/>
                      </a:lnTo>
                      <a:lnTo>
                        <a:pt x="360" y="365"/>
                      </a:lnTo>
                      <a:lnTo>
                        <a:pt x="331" y="365"/>
                      </a:lnTo>
                      <a:lnTo>
                        <a:pt x="325" y="365"/>
                      </a:lnTo>
                      <a:lnTo>
                        <a:pt x="308" y="365"/>
                      </a:lnTo>
                      <a:lnTo>
                        <a:pt x="290" y="365"/>
                      </a:lnTo>
                      <a:lnTo>
                        <a:pt x="279" y="360"/>
                      </a:lnTo>
                      <a:lnTo>
                        <a:pt x="273" y="360"/>
                      </a:lnTo>
                      <a:lnTo>
                        <a:pt x="267" y="360"/>
                      </a:lnTo>
                      <a:lnTo>
                        <a:pt x="244" y="360"/>
                      </a:lnTo>
                      <a:lnTo>
                        <a:pt x="226" y="360"/>
                      </a:lnTo>
                      <a:lnTo>
                        <a:pt x="221" y="360"/>
                      </a:lnTo>
                      <a:lnTo>
                        <a:pt x="163" y="354"/>
                      </a:lnTo>
                      <a:lnTo>
                        <a:pt x="163" y="313"/>
                      </a:lnTo>
                      <a:lnTo>
                        <a:pt x="168" y="307"/>
                      </a:lnTo>
                      <a:lnTo>
                        <a:pt x="168" y="296"/>
                      </a:lnTo>
                      <a:lnTo>
                        <a:pt x="168" y="284"/>
                      </a:lnTo>
                      <a:lnTo>
                        <a:pt x="168" y="278"/>
                      </a:lnTo>
                      <a:lnTo>
                        <a:pt x="168" y="273"/>
                      </a:lnTo>
                      <a:lnTo>
                        <a:pt x="168" y="244"/>
                      </a:lnTo>
                      <a:lnTo>
                        <a:pt x="122" y="238"/>
                      </a:lnTo>
                      <a:lnTo>
                        <a:pt x="116" y="238"/>
                      </a:lnTo>
                      <a:lnTo>
                        <a:pt x="58" y="232"/>
                      </a:lnTo>
                      <a:lnTo>
                        <a:pt x="41" y="232"/>
                      </a:lnTo>
                      <a:lnTo>
                        <a:pt x="35" y="232"/>
                      </a:lnTo>
                      <a:lnTo>
                        <a:pt x="0" y="226"/>
                      </a:lnTo>
                      <a:lnTo>
                        <a:pt x="0" y="215"/>
                      </a:lnTo>
                      <a:lnTo>
                        <a:pt x="0" y="191"/>
                      </a:lnTo>
                      <a:lnTo>
                        <a:pt x="0" y="186"/>
                      </a:lnTo>
                      <a:lnTo>
                        <a:pt x="6" y="168"/>
                      </a:lnTo>
                      <a:lnTo>
                        <a:pt x="6" y="162"/>
                      </a:lnTo>
                      <a:lnTo>
                        <a:pt x="6" y="157"/>
                      </a:lnTo>
                      <a:lnTo>
                        <a:pt x="6" y="151"/>
                      </a:lnTo>
                      <a:lnTo>
                        <a:pt x="6" y="145"/>
                      </a:lnTo>
                      <a:lnTo>
                        <a:pt x="6" y="128"/>
                      </a:lnTo>
                      <a:lnTo>
                        <a:pt x="12" y="116"/>
                      </a:lnTo>
                      <a:lnTo>
                        <a:pt x="12" y="99"/>
                      </a:lnTo>
                      <a:lnTo>
                        <a:pt x="12" y="87"/>
                      </a:lnTo>
                      <a:lnTo>
                        <a:pt x="17" y="46"/>
                      </a:lnTo>
                      <a:lnTo>
                        <a:pt x="17" y="23"/>
                      </a:lnTo>
                      <a:lnTo>
                        <a:pt x="17" y="6"/>
                      </a:lnTo>
                      <a:lnTo>
                        <a:pt x="17" y="0"/>
                      </a:lnTo>
                      <a:lnTo>
                        <a:pt x="23" y="0"/>
                      </a:lnTo>
                      <a:lnTo>
                        <a:pt x="64" y="6"/>
                      </a:lnTo>
                      <a:lnTo>
                        <a:pt x="87" y="6"/>
                      </a:lnTo>
                      <a:lnTo>
                        <a:pt x="104" y="6"/>
                      </a:lnTo>
                      <a:lnTo>
                        <a:pt x="116" y="12"/>
                      </a:lnTo>
                      <a:lnTo>
                        <a:pt x="122" y="12"/>
                      </a:lnTo>
                      <a:lnTo>
                        <a:pt x="151" y="12"/>
                      </a:lnTo>
                      <a:lnTo>
                        <a:pt x="168" y="12"/>
                      </a:lnTo>
                      <a:lnTo>
                        <a:pt x="186" y="12"/>
                      </a:lnTo>
                      <a:lnTo>
                        <a:pt x="209" y="17"/>
                      </a:lnTo>
                      <a:lnTo>
                        <a:pt x="215" y="17"/>
                      </a:lnTo>
                      <a:lnTo>
                        <a:pt x="255" y="17"/>
                      </a:lnTo>
                      <a:lnTo>
                        <a:pt x="290" y="23"/>
                      </a:lnTo>
                      <a:lnTo>
                        <a:pt x="313" y="23"/>
                      </a:lnTo>
                      <a:lnTo>
                        <a:pt x="342" y="23"/>
                      </a:lnTo>
                      <a:lnTo>
                        <a:pt x="395" y="29"/>
                      </a:lnTo>
                      <a:lnTo>
                        <a:pt x="418" y="29"/>
                      </a:lnTo>
                      <a:lnTo>
                        <a:pt x="482" y="29"/>
                      </a:lnTo>
                      <a:lnTo>
                        <a:pt x="493" y="41"/>
                      </a:lnTo>
                      <a:lnTo>
                        <a:pt x="499" y="41"/>
                      </a:lnTo>
                      <a:lnTo>
                        <a:pt x="505" y="46"/>
                      </a:lnTo>
                      <a:lnTo>
                        <a:pt x="511" y="46"/>
                      </a:lnTo>
                      <a:lnTo>
                        <a:pt x="522" y="58"/>
                      </a:lnTo>
                      <a:lnTo>
                        <a:pt x="534" y="46"/>
                      </a:lnTo>
                      <a:lnTo>
                        <a:pt x="557" y="46"/>
                      </a:lnTo>
                      <a:lnTo>
                        <a:pt x="569" y="46"/>
                      </a:lnTo>
                      <a:lnTo>
                        <a:pt x="586" y="46"/>
                      </a:lnTo>
                      <a:lnTo>
                        <a:pt x="592" y="52"/>
                      </a:lnTo>
                      <a:lnTo>
                        <a:pt x="598" y="58"/>
                      </a:lnTo>
                      <a:lnTo>
                        <a:pt x="609" y="58"/>
                      </a:lnTo>
                      <a:lnTo>
                        <a:pt x="627" y="64"/>
                      </a:lnTo>
                      <a:lnTo>
                        <a:pt x="633" y="75"/>
                      </a:lnTo>
                      <a:lnTo>
                        <a:pt x="638" y="87"/>
                      </a:lnTo>
                      <a:lnTo>
                        <a:pt x="650" y="87"/>
                      </a:lnTo>
                      <a:lnTo>
                        <a:pt x="656" y="93"/>
                      </a:lnTo>
                      <a:lnTo>
                        <a:pt x="662" y="116"/>
                      </a:lnTo>
                      <a:lnTo>
                        <a:pt x="662" y="122"/>
                      </a:lnTo>
                      <a:lnTo>
                        <a:pt x="667" y="133"/>
                      </a:lnTo>
                      <a:lnTo>
                        <a:pt x="667" y="139"/>
                      </a:lnTo>
                      <a:lnTo>
                        <a:pt x="673" y="145"/>
                      </a:lnTo>
                      <a:lnTo>
                        <a:pt x="679" y="145"/>
                      </a:lnTo>
                      <a:lnTo>
                        <a:pt x="679" y="162"/>
                      </a:lnTo>
                      <a:lnTo>
                        <a:pt x="685" y="174"/>
                      </a:lnTo>
                      <a:lnTo>
                        <a:pt x="679" y="180"/>
                      </a:lnTo>
                      <a:lnTo>
                        <a:pt x="685" y="191"/>
                      </a:lnTo>
                      <a:lnTo>
                        <a:pt x="691" y="197"/>
                      </a:lnTo>
                      <a:lnTo>
                        <a:pt x="691" y="203"/>
                      </a:lnTo>
                      <a:lnTo>
                        <a:pt x="691" y="209"/>
                      </a:lnTo>
                      <a:lnTo>
                        <a:pt x="696" y="215"/>
                      </a:lnTo>
                      <a:lnTo>
                        <a:pt x="702" y="226"/>
                      </a:lnTo>
                      <a:lnTo>
                        <a:pt x="696" y="232"/>
                      </a:lnTo>
                      <a:lnTo>
                        <a:pt x="696" y="238"/>
                      </a:lnTo>
                      <a:lnTo>
                        <a:pt x="702" y="238"/>
                      </a:lnTo>
                      <a:lnTo>
                        <a:pt x="702" y="244"/>
                      </a:lnTo>
                      <a:lnTo>
                        <a:pt x="702" y="255"/>
                      </a:lnTo>
                      <a:lnTo>
                        <a:pt x="702" y="261"/>
                      </a:lnTo>
                      <a:lnTo>
                        <a:pt x="708" y="273"/>
                      </a:lnTo>
                      <a:lnTo>
                        <a:pt x="708" y="284"/>
                      </a:lnTo>
                      <a:lnTo>
                        <a:pt x="702" y="290"/>
                      </a:lnTo>
                      <a:lnTo>
                        <a:pt x="714" y="302"/>
                      </a:lnTo>
                      <a:lnTo>
                        <a:pt x="714" y="307"/>
                      </a:lnTo>
                      <a:lnTo>
                        <a:pt x="714" y="313"/>
                      </a:lnTo>
                      <a:lnTo>
                        <a:pt x="720" y="313"/>
                      </a:lnTo>
                      <a:lnTo>
                        <a:pt x="720" y="307"/>
                      </a:lnTo>
                      <a:lnTo>
                        <a:pt x="725" y="336"/>
                      </a:lnTo>
                      <a:lnTo>
                        <a:pt x="731" y="342"/>
                      </a:lnTo>
                      <a:lnTo>
                        <a:pt x="737" y="342"/>
                      </a:lnTo>
                      <a:lnTo>
                        <a:pt x="749" y="371"/>
                      </a:lnTo>
                      <a:lnTo>
                        <a:pt x="755" y="371"/>
                      </a:lnTo>
                      <a:lnTo>
                        <a:pt x="749" y="371"/>
                      </a:lnTo>
                      <a:lnTo>
                        <a:pt x="708" y="371"/>
                      </a:lnTo>
                      <a:lnTo>
                        <a:pt x="702" y="371"/>
                      </a:lnTo>
                      <a:lnTo>
                        <a:pt x="691" y="371"/>
                      </a:lnTo>
                      <a:lnTo>
                        <a:pt x="679" y="371"/>
                      </a:lnTo>
                      <a:lnTo>
                        <a:pt x="673" y="371"/>
                      </a:lnTo>
                      <a:lnTo>
                        <a:pt x="667" y="371"/>
                      </a:lnTo>
                      <a:lnTo>
                        <a:pt x="662" y="371"/>
                      </a:lnTo>
                      <a:lnTo>
                        <a:pt x="650" y="371"/>
                      </a:lnTo>
                      <a:lnTo>
                        <a:pt x="627" y="371"/>
                      </a:lnTo>
                      <a:lnTo>
                        <a:pt x="621" y="371"/>
                      </a:lnTo>
                      <a:lnTo>
                        <a:pt x="615" y="371"/>
                      </a:lnTo>
                      <a:lnTo>
                        <a:pt x="609" y="371"/>
                      </a:lnTo>
                      <a:lnTo>
                        <a:pt x="592" y="371"/>
                      </a:lnTo>
                      <a:lnTo>
                        <a:pt x="580" y="371"/>
                      </a:lnTo>
                      <a:lnTo>
                        <a:pt x="575" y="371"/>
                      </a:lnTo>
                      <a:lnTo>
                        <a:pt x="569" y="371"/>
                      </a:lnTo>
                      <a:lnTo>
                        <a:pt x="551" y="371"/>
                      </a:lnTo>
                      <a:lnTo>
                        <a:pt x="534" y="371"/>
                      </a:lnTo>
                      <a:lnTo>
                        <a:pt x="528" y="371"/>
                      </a:lnTo>
                      <a:lnTo>
                        <a:pt x="522" y="371"/>
                      </a:lnTo>
                      <a:lnTo>
                        <a:pt x="517" y="371"/>
                      </a:lnTo>
                      <a:lnTo>
                        <a:pt x="505" y="371"/>
                      </a:lnTo>
                      <a:lnTo>
                        <a:pt x="493" y="371"/>
                      </a:lnTo>
                      <a:lnTo>
                        <a:pt x="482" y="371"/>
                      </a:lnTo>
                      <a:lnTo>
                        <a:pt x="470" y="371"/>
                      </a:lnTo>
                      <a:lnTo>
                        <a:pt x="464" y="371"/>
                      </a:lnTo>
                      <a:lnTo>
                        <a:pt x="453" y="371"/>
                      </a:lnTo>
                      <a:close/>
                    </a:path>
                  </a:pathLst>
                </a:custGeom>
                <a:solidFill>
                  <a:schemeClr val="accent5">
                    <a:lumMod val="60000"/>
                    <a:lumOff val="4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69" name="Freeform 47">
                  <a:extLst>
                    <a:ext uri="{FF2B5EF4-FFF2-40B4-BE49-F238E27FC236}">
                      <a16:creationId xmlns:a16="http://schemas.microsoft.com/office/drawing/2014/main" id="{6D6E3237-639E-624A-83CA-AB0BC39C3341}"/>
                    </a:ext>
                  </a:extLst>
                </p:cNvPr>
                <p:cNvSpPr>
                  <a:spLocks/>
                </p:cNvSpPr>
                <p:nvPr/>
              </p:nvSpPr>
              <p:spPr bwMode="auto">
                <a:xfrm>
                  <a:off x="10084699" y="2186337"/>
                  <a:ext cx="414707" cy="269767"/>
                </a:xfrm>
                <a:custGeom>
                  <a:avLst/>
                  <a:gdLst>
                    <a:gd name="T0" fmla="*/ 546 w 639"/>
                    <a:gd name="T1" fmla="*/ 359 h 424"/>
                    <a:gd name="T2" fmla="*/ 574 w 639"/>
                    <a:gd name="T3" fmla="*/ 364 h 424"/>
                    <a:gd name="T4" fmla="*/ 584 w 639"/>
                    <a:gd name="T5" fmla="*/ 385 h 424"/>
                    <a:gd name="T6" fmla="*/ 601 w 639"/>
                    <a:gd name="T7" fmla="*/ 391 h 424"/>
                    <a:gd name="T8" fmla="*/ 595 w 639"/>
                    <a:gd name="T9" fmla="*/ 380 h 424"/>
                    <a:gd name="T10" fmla="*/ 584 w 639"/>
                    <a:gd name="T11" fmla="*/ 364 h 424"/>
                    <a:gd name="T12" fmla="*/ 595 w 639"/>
                    <a:gd name="T13" fmla="*/ 338 h 424"/>
                    <a:gd name="T14" fmla="*/ 601 w 639"/>
                    <a:gd name="T15" fmla="*/ 326 h 424"/>
                    <a:gd name="T16" fmla="*/ 595 w 639"/>
                    <a:gd name="T17" fmla="*/ 311 h 424"/>
                    <a:gd name="T18" fmla="*/ 595 w 639"/>
                    <a:gd name="T19" fmla="*/ 294 h 424"/>
                    <a:gd name="T20" fmla="*/ 595 w 639"/>
                    <a:gd name="T21" fmla="*/ 284 h 424"/>
                    <a:gd name="T22" fmla="*/ 601 w 639"/>
                    <a:gd name="T23" fmla="*/ 267 h 424"/>
                    <a:gd name="T24" fmla="*/ 601 w 639"/>
                    <a:gd name="T25" fmla="*/ 246 h 424"/>
                    <a:gd name="T26" fmla="*/ 601 w 639"/>
                    <a:gd name="T27" fmla="*/ 214 h 424"/>
                    <a:gd name="T28" fmla="*/ 601 w 639"/>
                    <a:gd name="T29" fmla="*/ 172 h 424"/>
                    <a:gd name="T30" fmla="*/ 601 w 639"/>
                    <a:gd name="T31" fmla="*/ 160 h 424"/>
                    <a:gd name="T32" fmla="*/ 601 w 639"/>
                    <a:gd name="T33" fmla="*/ 129 h 424"/>
                    <a:gd name="T34" fmla="*/ 601 w 639"/>
                    <a:gd name="T35" fmla="*/ 91 h 424"/>
                    <a:gd name="T36" fmla="*/ 590 w 639"/>
                    <a:gd name="T37" fmla="*/ 80 h 424"/>
                    <a:gd name="T38" fmla="*/ 568 w 639"/>
                    <a:gd name="T39" fmla="*/ 59 h 424"/>
                    <a:gd name="T40" fmla="*/ 590 w 639"/>
                    <a:gd name="T41" fmla="*/ 27 h 424"/>
                    <a:gd name="T42" fmla="*/ 557 w 639"/>
                    <a:gd name="T43" fmla="*/ 27 h 424"/>
                    <a:gd name="T44" fmla="*/ 525 w 639"/>
                    <a:gd name="T45" fmla="*/ 27 h 424"/>
                    <a:gd name="T46" fmla="*/ 486 w 639"/>
                    <a:gd name="T47" fmla="*/ 22 h 424"/>
                    <a:gd name="T48" fmla="*/ 459 w 639"/>
                    <a:gd name="T49" fmla="*/ 22 h 424"/>
                    <a:gd name="T50" fmla="*/ 426 w 639"/>
                    <a:gd name="T51" fmla="*/ 22 h 424"/>
                    <a:gd name="T52" fmla="*/ 393 w 639"/>
                    <a:gd name="T53" fmla="*/ 22 h 424"/>
                    <a:gd name="T54" fmla="*/ 356 w 639"/>
                    <a:gd name="T55" fmla="*/ 22 h 424"/>
                    <a:gd name="T56" fmla="*/ 333 w 639"/>
                    <a:gd name="T57" fmla="*/ 17 h 424"/>
                    <a:gd name="T58" fmla="*/ 251 w 639"/>
                    <a:gd name="T59" fmla="*/ 17 h 424"/>
                    <a:gd name="T60" fmla="*/ 186 w 639"/>
                    <a:gd name="T61" fmla="*/ 11 h 424"/>
                    <a:gd name="T62" fmla="*/ 148 w 639"/>
                    <a:gd name="T63" fmla="*/ 6 h 424"/>
                    <a:gd name="T64" fmla="*/ 109 w 639"/>
                    <a:gd name="T65" fmla="*/ 6 h 424"/>
                    <a:gd name="T66" fmla="*/ 33 w 639"/>
                    <a:gd name="T67" fmla="*/ 0 h 424"/>
                    <a:gd name="T68" fmla="*/ 27 w 639"/>
                    <a:gd name="T69" fmla="*/ 17 h 424"/>
                    <a:gd name="T70" fmla="*/ 27 w 639"/>
                    <a:gd name="T71" fmla="*/ 76 h 424"/>
                    <a:gd name="T72" fmla="*/ 17 w 639"/>
                    <a:gd name="T73" fmla="*/ 124 h 424"/>
                    <a:gd name="T74" fmla="*/ 17 w 639"/>
                    <a:gd name="T75" fmla="*/ 150 h 424"/>
                    <a:gd name="T76" fmla="*/ 11 w 639"/>
                    <a:gd name="T77" fmla="*/ 183 h 424"/>
                    <a:gd name="T78" fmla="*/ 11 w 639"/>
                    <a:gd name="T79" fmla="*/ 204 h 424"/>
                    <a:gd name="T80" fmla="*/ 11 w 639"/>
                    <a:gd name="T81" fmla="*/ 231 h 424"/>
                    <a:gd name="T82" fmla="*/ 6 w 639"/>
                    <a:gd name="T83" fmla="*/ 252 h 424"/>
                    <a:gd name="T84" fmla="*/ 6 w 639"/>
                    <a:gd name="T85" fmla="*/ 267 h 424"/>
                    <a:gd name="T86" fmla="*/ 0 w 639"/>
                    <a:gd name="T87" fmla="*/ 305 h 424"/>
                    <a:gd name="T88" fmla="*/ 44 w 639"/>
                    <a:gd name="T89" fmla="*/ 311 h 424"/>
                    <a:gd name="T90" fmla="*/ 82 w 639"/>
                    <a:gd name="T91" fmla="*/ 311 h 424"/>
                    <a:gd name="T92" fmla="*/ 99 w 639"/>
                    <a:gd name="T93" fmla="*/ 316 h 424"/>
                    <a:gd name="T94" fmla="*/ 142 w 639"/>
                    <a:gd name="T95" fmla="*/ 316 h 424"/>
                    <a:gd name="T96" fmla="*/ 181 w 639"/>
                    <a:gd name="T97" fmla="*/ 321 h 424"/>
                    <a:gd name="T98" fmla="*/ 224 w 639"/>
                    <a:gd name="T99" fmla="*/ 321 h 424"/>
                    <a:gd name="T100" fmla="*/ 278 w 639"/>
                    <a:gd name="T101" fmla="*/ 326 h 424"/>
                    <a:gd name="T102" fmla="*/ 356 w 639"/>
                    <a:gd name="T103" fmla="*/ 332 h 424"/>
                    <a:gd name="T104" fmla="*/ 437 w 639"/>
                    <a:gd name="T105" fmla="*/ 332 h 424"/>
                    <a:gd name="T106" fmla="*/ 453 w 639"/>
                    <a:gd name="T107" fmla="*/ 343 h 424"/>
                    <a:gd name="T108" fmla="*/ 465 w 639"/>
                    <a:gd name="T109" fmla="*/ 348 h 424"/>
                    <a:gd name="T110" fmla="*/ 486 w 639"/>
                    <a:gd name="T111" fmla="*/ 348 h 424"/>
                    <a:gd name="T112" fmla="*/ 519 w 639"/>
                    <a:gd name="T113" fmla="*/ 348 h 424"/>
                    <a:gd name="T114" fmla="*/ 541 w 639"/>
                    <a:gd name="T115" fmla="*/ 353 h 4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39" h="424">
                      <a:moveTo>
                        <a:pt x="575" y="383"/>
                      </a:moveTo>
                      <a:lnTo>
                        <a:pt x="581" y="389"/>
                      </a:lnTo>
                      <a:lnTo>
                        <a:pt x="592" y="389"/>
                      </a:lnTo>
                      <a:lnTo>
                        <a:pt x="610" y="395"/>
                      </a:lnTo>
                      <a:lnTo>
                        <a:pt x="616" y="406"/>
                      </a:lnTo>
                      <a:lnTo>
                        <a:pt x="621" y="418"/>
                      </a:lnTo>
                      <a:lnTo>
                        <a:pt x="633" y="418"/>
                      </a:lnTo>
                      <a:lnTo>
                        <a:pt x="639" y="424"/>
                      </a:lnTo>
                      <a:lnTo>
                        <a:pt x="633" y="418"/>
                      </a:lnTo>
                      <a:lnTo>
                        <a:pt x="633" y="412"/>
                      </a:lnTo>
                      <a:lnTo>
                        <a:pt x="633" y="406"/>
                      </a:lnTo>
                      <a:lnTo>
                        <a:pt x="621" y="395"/>
                      </a:lnTo>
                      <a:lnTo>
                        <a:pt x="627" y="372"/>
                      </a:lnTo>
                      <a:lnTo>
                        <a:pt x="633" y="366"/>
                      </a:lnTo>
                      <a:lnTo>
                        <a:pt x="633" y="360"/>
                      </a:lnTo>
                      <a:lnTo>
                        <a:pt x="639" y="354"/>
                      </a:lnTo>
                      <a:lnTo>
                        <a:pt x="639" y="348"/>
                      </a:lnTo>
                      <a:lnTo>
                        <a:pt x="633" y="337"/>
                      </a:lnTo>
                      <a:lnTo>
                        <a:pt x="627" y="331"/>
                      </a:lnTo>
                      <a:lnTo>
                        <a:pt x="633" y="319"/>
                      </a:lnTo>
                      <a:lnTo>
                        <a:pt x="627" y="308"/>
                      </a:lnTo>
                      <a:lnTo>
                        <a:pt x="633" y="308"/>
                      </a:lnTo>
                      <a:lnTo>
                        <a:pt x="639" y="308"/>
                      </a:lnTo>
                      <a:lnTo>
                        <a:pt x="639" y="290"/>
                      </a:lnTo>
                      <a:lnTo>
                        <a:pt x="639" y="279"/>
                      </a:lnTo>
                      <a:lnTo>
                        <a:pt x="639" y="267"/>
                      </a:lnTo>
                      <a:lnTo>
                        <a:pt x="639" y="250"/>
                      </a:lnTo>
                      <a:lnTo>
                        <a:pt x="639" y="232"/>
                      </a:lnTo>
                      <a:lnTo>
                        <a:pt x="639" y="227"/>
                      </a:lnTo>
                      <a:lnTo>
                        <a:pt x="639" y="186"/>
                      </a:lnTo>
                      <a:lnTo>
                        <a:pt x="639" y="180"/>
                      </a:lnTo>
                      <a:lnTo>
                        <a:pt x="639" y="174"/>
                      </a:lnTo>
                      <a:lnTo>
                        <a:pt x="639" y="157"/>
                      </a:lnTo>
                      <a:lnTo>
                        <a:pt x="639" y="140"/>
                      </a:lnTo>
                      <a:lnTo>
                        <a:pt x="639" y="105"/>
                      </a:lnTo>
                      <a:lnTo>
                        <a:pt x="639" y="99"/>
                      </a:lnTo>
                      <a:lnTo>
                        <a:pt x="633" y="93"/>
                      </a:lnTo>
                      <a:lnTo>
                        <a:pt x="627" y="87"/>
                      </a:lnTo>
                      <a:lnTo>
                        <a:pt x="610" y="70"/>
                      </a:lnTo>
                      <a:lnTo>
                        <a:pt x="604" y="64"/>
                      </a:lnTo>
                      <a:lnTo>
                        <a:pt x="621" y="47"/>
                      </a:lnTo>
                      <a:lnTo>
                        <a:pt x="627" y="29"/>
                      </a:lnTo>
                      <a:lnTo>
                        <a:pt x="616" y="29"/>
                      </a:lnTo>
                      <a:lnTo>
                        <a:pt x="592" y="29"/>
                      </a:lnTo>
                      <a:lnTo>
                        <a:pt x="575" y="29"/>
                      </a:lnTo>
                      <a:lnTo>
                        <a:pt x="558" y="29"/>
                      </a:lnTo>
                      <a:lnTo>
                        <a:pt x="517" y="29"/>
                      </a:lnTo>
                      <a:lnTo>
                        <a:pt x="517" y="24"/>
                      </a:lnTo>
                      <a:lnTo>
                        <a:pt x="494" y="24"/>
                      </a:lnTo>
                      <a:lnTo>
                        <a:pt x="488" y="24"/>
                      </a:lnTo>
                      <a:lnTo>
                        <a:pt x="459" y="24"/>
                      </a:lnTo>
                      <a:lnTo>
                        <a:pt x="453" y="24"/>
                      </a:lnTo>
                      <a:lnTo>
                        <a:pt x="436" y="24"/>
                      </a:lnTo>
                      <a:lnTo>
                        <a:pt x="418" y="24"/>
                      </a:lnTo>
                      <a:lnTo>
                        <a:pt x="383" y="24"/>
                      </a:lnTo>
                      <a:lnTo>
                        <a:pt x="378" y="24"/>
                      </a:lnTo>
                      <a:lnTo>
                        <a:pt x="366" y="24"/>
                      </a:lnTo>
                      <a:lnTo>
                        <a:pt x="354" y="18"/>
                      </a:lnTo>
                      <a:lnTo>
                        <a:pt x="314" y="18"/>
                      </a:lnTo>
                      <a:lnTo>
                        <a:pt x="267" y="18"/>
                      </a:lnTo>
                      <a:lnTo>
                        <a:pt x="256" y="12"/>
                      </a:lnTo>
                      <a:lnTo>
                        <a:pt x="198" y="12"/>
                      </a:lnTo>
                      <a:lnTo>
                        <a:pt x="186" y="12"/>
                      </a:lnTo>
                      <a:lnTo>
                        <a:pt x="157" y="6"/>
                      </a:lnTo>
                      <a:lnTo>
                        <a:pt x="122" y="6"/>
                      </a:lnTo>
                      <a:lnTo>
                        <a:pt x="116" y="6"/>
                      </a:lnTo>
                      <a:lnTo>
                        <a:pt x="70" y="0"/>
                      </a:lnTo>
                      <a:lnTo>
                        <a:pt x="35" y="0"/>
                      </a:lnTo>
                      <a:lnTo>
                        <a:pt x="35" y="6"/>
                      </a:lnTo>
                      <a:lnTo>
                        <a:pt x="29" y="18"/>
                      </a:lnTo>
                      <a:lnTo>
                        <a:pt x="29" y="76"/>
                      </a:lnTo>
                      <a:lnTo>
                        <a:pt x="29" y="82"/>
                      </a:lnTo>
                      <a:lnTo>
                        <a:pt x="24" y="105"/>
                      </a:lnTo>
                      <a:lnTo>
                        <a:pt x="18" y="134"/>
                      </a:lnTo>
                      <a:lnTo>
                        <a:pt x="18" y="151"/>
                      </a:lnTo>
                      <a:lnTo>
                        <a:pt x="18" y="163"/>
                      </a:lnTo>
                      <a:lnTo>
                        <a:pt x="18" y="192"/>
                      </a:lnTo>
                      <a:lnTo>
                        <a:pt x="12" y="198"/>
                      </a:lnTo>
                      <a:lnTo>
                        <a:pt x="12" y="203"/>
                      </a:lnTo>
                      <a:lnTo>
                        <a:pt x="12" y="221"/>
                      </a:lnTo>
                      <a:lnTo>
                        <a:pt x="12" y="232"/>
                      </a:lnTo>
                      <a:lnTo>
                        <a:pt x="12" y="250"/>
                      </a:lnTo>
                      <a:lnTo>
                        <a:pt x="6" y="261"/>
                      </a:lnTo>
                      <a:lnTo>
                        <a:pt x="6" y="273"/>
                      </a:lnTo>
                      <a:lnTo>
                        <a:pt x="6" y="279"/>
                      </a:lnTo>
                      <a:lnTo>
                        <a:pt x="6" y="290"/>
                      </a:lnTo>
                      <a:lnTo>
                        <a:pt x="6" y="319"/>
                      </a:lnTo>
                      <a:lnTo>
                        <a:pt x="0" y="331"/>
                      </a:lnTo>
                      <a:lnTo>
                        <a:pt x="6" y="331"/>
                      </a:lnTo>
                      <a:lnTo>
                        <a:pt x="47" y="337"/>
                      </a:lnTo>
                      <a:lnTo>
                        <a:pt x="70" y="337"/>
                      </a:lnTo>
                      <a:lnTo>
                        <a:pt x="87" y="337"/>
                      </a:lnTo>
                      <a:lnTo>
                        <a:pt x="99" y="343"/>
                      </a:lnTo>
                      <a:lnTo>
                        <a:pt x="105" y="343"/>
                      </a:lnTo>
                      <a:lnTo>
                        <a:pt x="134" y="343"/>
                      </a:lnTo>
                      <a:lnTo>
                        <a:pt x="151" y="343"/>
                      </a:lnTo>
                      <a:lnTo>
                        <a:pt x="169" y="343"/>
                      </a:lnTo>
                      <a:lnTo>
                        <a:pt x="192" y="348"/>
                      </a:lnTo>
                      <a:lnTo>
                        <a:pt x="198" y="348"/>
                      </a:lnTo>
                      <a:lnTo>
                        <a:pt x="238" y="348"/>
                      </a:lnTo>
                      <a:lnTo>
                        <a:pt x="273" y="354"/>
                      </a:lnTo>
                      <a:lnTo>
                        <a:pt x="296" y="354"/>
                      </a:lnTo>
                      <a:lnTo>
                        <a:pt x="325" y="354"/>
                      </a:lnTo>
                      <a:lnTo>
                        <a:pt x="378" y="360"/>
                      </a:lnTo>
                      <a:lnTo>
                        <a:pt x="401" y="360"/>
                      </a:lnTo>
                      <a:lnTo>
                        <a:pt x="465" y="360"/>
                      </a:lnTo>
                      <a:lnTo>
                        <a:pt x="476" y="372"/>
                      </a:lnTo>
                      <a:lnTo>
                        <a:pt x="482" y="372"/>
                      </a:lnTo>
                      <a:lnTo>
                        <a:pt x="488" y="377"/>
                      </a:lnTo>
                      <a:lnTo>
                        <a:pt x="494" y="377"/>
                      </a:lnTo>
                      <a:lnTo>
                        <a:pt x="505" y="389"/>
                      </a:lnTo>
                      <a:lnTo>
                        <a:pt x="517" y="377"/>
                      </a:lnTo>
                      <a:lnTo>
                        <a:pt x="540" y="377"/>
                      </a:lnTo>
                      <a:lnTo>
                        <a:pt x="552" y="377"/>
                      </a:lnTo>
                      <a:lnTo>
                        <a:pt x="569" y="377"/>
                      </a:lnTo>
                      <a:lnTo>
                        <a:pt x="575" y="383"/>
                      </a:lnTo>
                      <a:close/>
                    </a:path>
                  </a:pathLst>
                </a:custGeom>
                <a:solidFill>
                  <a:schemeClr val="accent5">
                    <a:lumMod val="60000"/>
                    <a:lumOff val="4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70" name="Freeform 48">
                  <a:extLst>
                    <a:ext uri="{FF2B5EF4-FFF2-40B4-BE49-F238E27FC236}">
                      <a16:creationId xmlns:a16="http://schemas.microsoft.com/office/drawing/2014/main" id="{2F62664A-2C8B-8B47-9073-75B7F2E22C60}"/>
                    </a:ext>
                  </a:extLst>
                </p:cNvPr>
                <p:cNvSpPr>
                  <a:spLocks/>
                </p:cNvSpPr>
                <p:nvPr/>
              </p:nvSpPr>
              <p:spPr bwMode="auto">
                <a:xfrm>
                  <a:off x="10683644" y="2124242"/>
                  <a:ext cx="309133" cy="320133"/>
                </a:xfrm>
                <a:custGeom>
                  <a:avLst/>
                  <a:gdLst>
                    <a:gd name="T0" fmla="*/ 327 w 476"/>
                    <a:gd name="T1" fmla="*/ 455 h 504"/>
                    <a:gd name="T2" fmla="*/ 289 w 476"/>
                    <a:gd name="T3" fmla="*/ 460 h 504"/>
                    <a:gd name="T4" fmla="*/ 256 w 476"/>
                    <a:gd name="T5" fmla="*/ 460 h 504"/>
                    <a:gd name="T6" fmla="*/ 235 w 476"/>
                    <a:gd name="T7" fmla="*/ 460 h 504"/>
                    <a:gd name="T8" fmla="*/ 202 w 476"/>
                    <a:gd name="T9" fmla="*/ 465 h 504"/>
                    <a:gd name="T10" fmla="*/ 186 w 476"/>
                    <a:gd name="T11" fmla="*/ 455 h 504"/>
                    <a:gd name="T12" fmla="*/ 159 w 476"/>
                    <a:gd name="T13" fmla="*/ 438 h 504"/>
                    <a:gd name="T14" fmla="*/ 147 w 476"/>
                    <a:gd name="T15" fmla="*/ 407 h 504"/>
                    <a:gd name="T16" fmla="*/ 142 w 476"/>
                    <a:gd name="T17" fmla="*/ 369 h 504"/>
                    <a:gd name="T18" fmla="*/ 136 w 476"/>
                    <a:gd name="T19" fmla="*/ 337 h 504"/>
                    <a:gd name="T20" fmla="*/ 126 w 476"/>
                    <a:gd name="T21" fmla="*/ 316 h 504"/>
                    <a:gd name="T22" fmla="*/ 109 w 476"/>
                    <a:gd name="T23" fmla="*/ 310 h 504"/>
                    <a:gd name="T24" fmla="*/ 87 w 476"/>
                    <a:gd name="T25" fmla="*/ 294 h 504"/>
                    <a:gd name="T26" fmla="*/ 66 w 476"/>
                    <a:gd name="T27" fmla="*/ 273 h 504"/>
                    <a:gd name="T28" fmla="*/ 49 w 476"/>
                    <a:gd name="T29" fmla="*/ 262 h 504"/>
                    <a:gd name="T30" fmla="*/ 17 w 476"/>
                    <a:gd name="T31" fmla="*/ 241 h 504"/>
                    <a:gd name="T32" fmla="*/ 11 w 476"/>
                    <a:gd name="T33" fmla="*/ 209 h 504"/>
                    <a:gd name="T34" fmla="*/ 11 w 476"/>
                    <a:gd name="T35" fmla="*/ 182 h 504"/>
                    <a:gd name="T36" fmla="*/ 0 w 476"/>
                    <a:gd name="T37" fmla="*/ 144 h 504"/>
                    <a:gd name="T38" fmla="*/ 44 w 476"/>
                    <a:gd name="T39" fmla="*/ 96 h 504"/>
                    <a:gd name="T40" fmla="*/ 44 w 476"/>
                    <a:gd name="T41" fmla="*/ 54 h 504"/>
                    <a:gd name="T42" fmla="*/ 44 w 476"/>
                    <a:gd name="T43" fmla="*/ 37 h 504"/>
                    <a:gd name="T44" fmla="*/ 60 w 476"/>
                    <a:gd name="T45" fmla="*/ 31 h 504"/>
                    <a:gd name="T46" fmla="*/ 109 w 476"/>
                    <a:gd name="T47" fmla="*/ 16 h 504"/>
                    <a:gd name="T48" fmla="*/ 142 w 476"/>
                    <a:gd name="T49" fmla="*/ 0 h 504"/>
                    <a:gd name="T50" fmla="*/ 147 w 476"/>
                    <a:gd name="T51" fmla="*/ 27 h 504"/>
                    <a:gd name="T52" fmla="*/ 153 w 476"/>
                    <a:gd name="T53" fmla="*/ 31 h 504"/>
                    <a:gd name="T54" fmla="*/ 175 w 476"/>
                    <a:gd name="T55" fmla="*/ 37 h 504"/>
                    <a:gd name="T56" fmla="*/ 202 w 476"/>
                    <a:gd name="T57" fmla="*/ 58 h 504"/>
                    <a:gd name="T58" fmla="*/ 284 w 476"/>
                    <a:gd name="T59" fmla="*/ 75 h 504"/>
                    <a:gd name="T60" fmla="*/ 300 w 476"/>
                    <a:gd name="T61" fmla="*/ 85 h 504"/>
                    <a:gd name="T62" fmla="*/ 316 w 476"/>
                    <a:gd name="T63" fmla="*/ 90 h 504"/>
                    <a:gd name="T64" fmla="*/ 354 w 476"/>
                    <a:gd name="T65" fmla="*/ 90 h 504"/>
                    <a:gd name="T66" fmla="*/ 360 w 476"/>
                    <a:gd name="T67" fmla="*/ 107 h 504"/>
                    <a:gd name="T68" fmla="*/ 377 w 476"/>
                    <a:gd name="T69" fmla="*/ 113 h 504"/>
                    <a:gd name="T70" fmla="*/ 404 w 476"/>
                    <a:gd name="T71" fmla="*/ 182 h 504"/>
                    <a:gd name="T72" fmla="*/ 381 w 476"/>
                    <a:gd name="T73" fmla="*/ 214 h 504"/>
                    <a:gd name="T74" fmla="*/ 387 w 476"/>
                    <a:gd name="T75" fmla="*/ 230 h 504"/>
                    <a:gd name="T76" fmla="*/ 398 w 476"/>
                    <a:gd name="T77" fmla="*/ 214 h 504"/>
                    <a:gd name="T78" fmla="*/ 431 w 476"/>
                    <a:gd name="T79" fmla="*/ 171 h 504"/>
                    <a:gd name="T80" fmla="*/ 447 w 476"/>
                    <a:gd name="T81" fmla="*/ 149 h 504"/>
                    <a:gd name="T82" fmla="*/ 420 w 476"/>
                    <a:gd name="T83" fmla="*/ 235 h 504"/>
                    <a:gd name="T84" fmla="*/ 409 w 476"/>
                    <a:gd name="T85" fmla="*/ 289 h 504"/>
                    <a:gd name="T86" fmla="*/ 409 w 476"/>
                    <a:gd name="T87" fmla="*/ 331 h 504"/>
                    <a:gd name="T88" fmla="*/ 398 w 476"/>
                    <a:gd name="T89" fmla="*/ 358 h 504"/>
                    <a:gd name="T90" fmla="*/ 398 w 476"/>
                    <a:gd name="T91" fmla="*/ 385 h 504"/>
                    <a:gd name="T92" fmla="*/ 414 w 476"/>
                    <a:gd name="T93" fmla="*/ 423 h 504"/>
                    <a:gd name="T94" fmla="*/ 414 w 476"/>
                    <a:gd name="T95" fmla="*/ 449 h 504"/>
                    <a:gd name="T96" fmla="*/ 381 w 476"/>
                    <a:gd name="T97" fmla="*/ 449 h 504"/>
                    <a:gd name="T98" fmla="*/ 349 w 476"/>
                    <a:gd name="T99" fmla="*/ 455 h 5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76" h="504">
                      <a:moveTo>
                        <a:pt x="360" y="493"/>
                      </a:moveTo>
                      <a:lnTo>
                        <a:pt x="354" y="493"/>
                      </a:lnTo>
                      <a:lnTo>
                        <a:pt x="348" y="493"/>
                      </a:lnTo>
                      <a:lnTo>
                        <a:pt x="337" y="493"/>
                      </a:lnTo>
                      <a:lnTo>
                        <a:pt x="319" y="499"/>
                      </a:lnTo>
                      <a:lnTo>
                        <a:pt x="308" y="499"/>
                      </a:lnTo>
                      <a:lnTo>
                        <a:pt x="296" y="499"/>
                      </a:lnTo>
                      <a:lnTo>
                        <a:pt x="290" y="499"/>
                      </a:lnTo>
                      <a:lnTo>
                        <a:pt x="273" y="499"/>
                      </a:lnTo>
                      <a:lnTo>
                        <a:pt x="267" y="499"/>
                      </a:lnTo>
                      <a:lnTo>
                        <a:pt x="261" y="499"/>
                      </a:lnTo>
                      <a:lnTo>
                        <a:pt x="250" y="499"/>
                      </a:lnTo>
                      <a:lnTo>
                        <a:pt x="244" y="499"/>
                      </a:lnTo>
                      <a:lnTo>
                        <a:pt x="221" y="504"/>
                      </a:lnTo>
                      <a:lnTo>
                        <a:pt x="215" y="504"/>
                      </a:lnTo>
                      <a:lnTo>
                        <a:pt x="209" y="504"/>
                      </a:lnTo>
                      <a:lnTo>
                        <a:pt x="203" y="504"/>
                      </a:lnTo>
                      <a:lnTo>
                        <a:pt x="198" y="493"/>
                      </a:lnTo>
                      <a:lnTo>
                        <a:pt x="192" y="487"/>
                      </a:lnTo>
                      <a:lnTo>
                        <a:pt x="180" y="487"/>
                      </a:lnTo>
                      <a:lnTo>
                        <a:pt x="169" y="475"/>
                      </a:lnTo>
                      <a:lnTo>
                        <a:pt x="163" y="464"/>
                      </a:lnTo>
                      <a:lnTo>
                        <a:pt x="157" y="452"/>
                      </a:lnTo>
                      <a:lnTo>
                        <a:pt x="157" y="441"/>
                      </a:lnTo>
                      <a:lnTo>
                        <a:pt x="163" y="423"/>
                      </a:lnTo>
                      <a:lnTo>
                        <a:pt x="151" y="406"/>
                      </a:lnTo>
                      <a:lnTo>
                        <a:pt x="151" y="400"/>
                      </a:lnTo>
                      <a:lnTo>
                        <a:pt x="151" y="394"/>
                      </a:lnTo>
                      <a:lnTo>
                        <a:pt x="145" y="383"/>
                      </a:lnTo>
                      <a:lnTo>
                        <a:pt x="145" y="365"/>
                      </a:lnTo>
                      <a:lnTo>
                        <a:pt x="145" y="359"/>
                      </a:lnTo>
                      <a:lnTo>
                        <a:pt x="140" y="354"/>
                      </a:lnTo>
                      <a:lnTo>
                        <a:pt x="134" y="342"/>
                      </a:lnTo>
                      <a:lnTo>
                        <a:pt x="128" y="336"/>
                      </a:lnTo>
                      <a:lnTo>
                        <a:pt x="122" y="336"/>
                      </a:lnTo>
                      <a:lnTo>
                        <a:pt x="116" y="336"/>
                      </a:lnTo>
                      <a:lnTo>
                        <a:pt x="110" y="330"/>
                      </a:lnTo>
                      <a:lnTo>
                        <a:pt x="105" y="325"/>
                      </a:lnTo>
                      <a:lnTo>
                        <a:pt x="93" y="319"/>
                      </a:lnTo>
                      <a:lnTo>
                        <a:pt x="87" y="313"/>
                      </a:lnTo>
                      <a:lnTo>
                        <a:pt x="81" y="296"/>
                      </a:lnTo>
                      <a:lnTo>
                        <a:pt x="70" y="296"/>
                      </a:lnTo>
                      <a:lnTo>
                        <a:pt x="70" y="290"/>
                      </a:lnTo>
                      <a:lnTo>
                        <a:pt x="58" y="290"/>
                      </a:lnTo>
                      <a:lnTo>
                        <a:pt x="52" y="284"/>
                      </a:lnTo>
                      <a:lnTo>
                        <a:pt x="52" y="278"/>
                      </a:lnTo>
                      <a:lnTo>
                        <a:pt x="35" y="278"/>
                      </a:lnTo>
                      <a:lnTo>
                        <a:pt x="18" y="261"/>
                      </a:lnTo>
                      <a:lnTo>
                        <a:pt x="12" y="255"/>
                      </a:lnTo>
                      <a:lnTo>
                        <a:pt x="12" y="243"/>
                      </a:lnTo>
                      <a:lnTo>
                        <a:pt x="12" y="226"/>
                      </a:lnTo>
                      <a:lnTo>
                        <a:pt x="18" y="214"/>
                      </a:lnTo>
                      <a:lnTo>
                        <a:pt x="12" y="203"/>
                      </a:lnTo>
                      <a:lnTo>
                        <a:pt x="12" y="197"/>
                      </a:lnTo>
                      <a:lnTo>
                        <a:pt x="18" y="174"/>
                      </a:lnTo>
                      <a:lnTo>
                        <a:pt x="12" y="162"/>
                      </a:lnTo>
                      <a:lnTo>
                        <a:pt x="0" y="156"/>
                      </a:lnTo>
                      <a:lnTo>
                        <a:pt x="6" y="145"/>
                      </a:lnTo>
                      <a:lnTo>
                        <a:pt x="12" y="133"/>
                      </a:lnTo>
                      <a:lnTo>
                        <a:pt x="47" y="104"/>
                      </a:lnTo>
                      <a:lnTo>
                        <a:pt x="47" y="92"/>
                      </a:lnTo>
                      <a:lnTo>
                        <a:pt x="47" y="63"/>
                      </a:lnTo>
                      <a:lnTo>
                        <a:pt x="47" y="58"/>
                      </a:lnTo>
                      <a:lnTo>
                        <a:pt x="47" y="40"/>
                      </a:lnTo>
                      <a:lnTo>
                        <a:pt x="47" y="34"/>
                      </a:lnTo>
                      <a:lnTo>
                        <a:pt x="47" y="40"/>
                      </a:lnTo>
                      <a:lnTo>
                        <a:pt x="58" y="29"/>
                      </a:lnTo>
                      <a:lnTo>
                        <a:pt x="64" y="29"/>
                      </a:lnTo>
                      <a:lnTo>
                        <a:pt x="64" y="34"/>
                      </a:lnTo>
                      <a:lnTo>
                        <a:pt x="81" y="34"/>
                      </a:lnTo>
                      <a:lnTo>
                        <a:pt x="99" y="23"/>
                      </a:lnTo>
                      <a:lnTo>
                        <a:pt x="116" y="17"/>
                      </a:lnTo>
                      <a:lnTo>
                        <a:pt x="128" y="11"/>
                      </a:lnTo>
                      <a:lnTo>
                        <a:pt x="134" y="11"/>
                      </a:lnTo>
                      <a:lnTo>
                        <a:pt x="151" y="0"/>
                      </a:lnTo>
                      <a:lnTo>
                        <a:pt x="163" y="5"/>
                      </a:lnTo>
                      <a:lnTo>
                        <a:pt x="157" y="23"/>
                      </a:lnTo>
                      <a:lnTo>
                        <a:pt x="157" y="29"/>
                      </a:lnTo>
                      <a:lnTo>
                        <a:pt x="151" y="34"/>
                      </a:lnTo>
                      <a:lnTo>
                        <a:pt x="151" y="40"/>
                      </a:lnTo>
                      <a:lnTo>
                        <a:pt x="163" y="34"/>
                      </a:lnTo>
                      <a:lnTo>
                        <a:pt x="163" y="29"/>
                      </a:lnTo>
                      <a:lnTo>
                        <a:pt x="180" y="40"/>
                      </a:lnTo>
                      <a:lnTo>
                        <a:pt x="186" y="40"/>
                      </a:lnTo>
                      <a:lnTo>
                        <a:pt x="192" y="40"/>
                      </a:lnTo>
                      <a:lnTo>
                        <a:pt x="209" y="46"/>
                      </a:lnTo>
                      <a:lnTo>
                        <a:pt x="215" y="63"/>
                      </a:lnTo>
                      <a:lnTo>
                        <a:pt x="232" y="69"/>
                      </a:lnTo>
                      <a:lnTo>
                        <a:pt x="238" y="69"/>
                      </a:lnTo>
                      <a:lnTo>
                        <a:pt x="302" y="81"/>
                      </a:lnTo>
                      <a:lnTo>
                        <a:pt x="308" y="87"/>
                      </a:lnTo>
                      <a:lnTo>
                        <a:pt x="314" y="87"/>
                      </a:lnTo>
                      <a:lnTo>
                        <a:pt x="319" y="92"/>
                      </a:lnTo>
                      <a:lnTo>
                        <a:pt x="331" y="92"/>
                      </a:lnTo>
                      <a:lnTo>
                        <a:pt x="337" y="92"/>
                      </a:lnTo>
                      <a:lnTo>
                        <a:pt x="337" y="98"/>
                      </a:lnTo>
                      <a:lnTo>
                        <a:pt x="348" y="92"/>
                      </a:lnTo>
                      <a:lnTo>
                        <a:pt x="372" y="98"/>
                      </a:lnTo>
                      <a:lnTo>
                        <a:pt x="377" y="98"/>
                      </a:lnTo>
                      <a:lnTo>
                        <a:pt x="383" y="104"/>
                      </a:lnTo>
                      <a:lnTo>
                        <a:pt x="383" y="110"/>
                      </a:lnTo>
                      <a:lnTo>
                        <a:pt x="383" y="116"/>
                      </a:lnTo>
                      <a:lnTo>
                        <a:pt x="389" y="116"/>
                      </a:lnTo>
                      <a:lnTo>
                        <a:pt x="401" y="116"/>
                      </a:lnTo>
                      <a:lnTo>
                        <a:pt x="401" y="122"/>
                      </a:lnTo>
                      <a:lnTo>
                        <a:pt x="424" y="185"/>
                      </a:lnTo>
                      <a:lnTo>
                        <a:pt x="430" y="191"/>
                      </a:lnTo>
                      <a:lnTo>
                        <a:pt x="430" y="197"/>
                      </a:lnTo>
                      <a:lnTo>
                        <a:pt x="430" y="203"/>
                      </a:lnTo>
                      <a:lnTo>
                        <a:pt x="418" y="203"/>
                      </a:lnTo>
                      <a:lnTo>
                        <a:pt x="406" y="232"/>
                      </a:lnTo>
                      <a:lnTo>
                        <a:pt x="401" y="238"/>
                      </a:lnTo>
                      <a:lnTo>
                        <a:pt x="401" y="249"/>
                      </a:lnTo>
                      <a:lnTo>
                        <a:pt x="412" y="249"/>
                      </a:lnTo>
                      <a:lnTo>
                        <a:pt x="424" y="243"/>
                      </a:lnTo>
                      <a:lnTo>
                        <a:pt x="424" y="238"/>
                      </a:lnTo>
                      <a:lnTo>
                        <a:pt x="424" y="232"/>
                      </a:lnTo>
                      <a:lnTo>
                        <a:pt x="441" y="214"/>
                      </a:lnTo>
                      <a:lnTo>
                        <a:pt x="459" y="191"/>
                      </a:lnTo>
                      <a:lnTo>
                        <a:pt x="459" y="185"/>
                      </a:lnTo>
                      <a:lnTo>
                        <a:pt x="465" y="174"/>
                      </a:lnTo>
                      <a:lnTo>
                        <a:pt x="470" y="168"/>
                      </a:lnTo>
                      <a:lnTo>
                        <a:pt x="476" y="162"/>
                      </a:lnTo>
                      <a:lnTo>
                        <a:pt x="476" y="168"/>
                      </a:lnTo>
                      <a:lnTo>
                        <a:pt x="453" y="238"/>
                      </a:lnTo>
                      <a:lnTo>
                        <a:pt x="447" y="255"/>
                      </a:lnTo>
                      <a:lnTo>
                        <a:pt x="441" y="278"/>
                      </a:lnTo>
                      <a:lnTo>
                        <a:pt x="447" y="284"/>
                      </a:lnTo>
                      <a:lnTo>
                        <a:pt x="436" y="313"/>
                      </a:lnTo>
                      <a:lnTo>
                        <a:pt x="430" y="325"/>
                      </a:lnTo>
                      <a:lnTo>
                        <a:pt x="436" y="342"/>
                      </a:lnTo>
                      <a:lnTo>
                        <a:pt x="436" y="359"/>
                      </a:lnTo>
                      <a:lnTo>
                        <a:pt x="430" y="365"/>
                      </a:lnTo>
                      <a:lnTo>
                        <a:pt x="430" y="371"/>
                      </a:lnTo>
                      <a:lnTo>
                        <a:pt x="424" y="388"/>
                      </a:lnTo>
                      <a:lnTo>
                        <a:pt x="424" y="400"/>
                      </a:lnTo>
                      <a:lnTo>
                        <a:pt x="424" y="406"/>
                      </a:lnTo>
                      <a:lnTo>
                        <a:pt x="424" y="417"/>
                      </a:lnTo>
                      <a:lnTo>
                        <a:pt x="430" y="429"/>
                      </a:lnTo>
                      <a:lnTo>
                        <a:pt x="436" y="446"/>
                      </a:lnTo>
                      <a:lnTo>
                        <a:pt x="441" y="458"/>
                      </a:lnTo>
                      <a:lnTo>
                        <a:pt x="441" y="464"/>
                      </a:lnTo>
                      <a:lnTo>
                        <a:pt x="441" y="470"/>
                      </a:lnTo>
                      <a:lnTo>
                        <a:pt x="441" y="487"/>
                      </a:lnTo>
                      <a:lnTo>
                        <a:pt x="424" y="487"/>
                      </a:lnTo>
                      <a:lnTo>
                        <a:pt x="412" y="487"/>
                      </a:lnTo>
                      <a:lnTo>
                        <a:pt x="406" y="487"/>
                      </a:lnTo>
                      <a:lnTo>
                        <a:pt x="401" y="487"/>
                      </a:lnTo>
                      <a:lnTo>
                        <a:pt x="401" y="493"/>
                      </a:lnTo>
                      <a:lnTo>
                        <a:pt x="372" y="493"/>
                      </a:lnTo>
                      <a:lnTo>
                        <a:pt x="366" y="493"/>
                      </a:lnTo>
                      <a:lnTo>
                        <a:pt x="360" y="493"/>
                      </a:lnTo>
                      <a:close/>
                    </a:path>
                  </a:pathLst>
                </a:custGeom>
                <a:solidFill>
                  <a:schemeClr val="accent5">
                    <a:lumMod val="60000"/>
                    <a:lumOff val="4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grpSp>
        </p:grpSp>
        <p:grpSp>
          <p:nvGrpSpPr>
            <p:cNvPr id="10" name="Group 9">
              <a:extLst>
                <a:ext uri="{FF2B5EF4-FFF2-40B4-BE49-F238E27FC236}">
                  <a16:creationId xmlns:a16="http://schemas.microsoft.com/office/drawing/2014/main" id="{DB45F8CD-11A9-804A-9376-6BCC580E415A}"/>
                </a:ext>
              </a:extLst>
            </p:cNvPr>
            <p:cNvGrpSpPr/>
            <p:nvPr/>
          </p:nvGrpSpPr>
          <p:grpSpPr>
            <a:xfrm>
              <a:off x="9842836" y="2802458"/>
              <a:ext cx="1277199" cy="1042276"/>
              <a:chOff x="10604290" y="2747259"/>
              <a:chExt cx="1152348" cy="940390"/>
            </a:xfrm>
          </p:grpSpPr>
          <p:sp>
            <p:nvSpPr>
              <p:cNvPr id="40" name="Freeform 18">
                <a:extLst>
                  <a:ext uri="{FF2B5EF4-FFF2-40B4-BE49-F238E27FC236}">
                    <a16:creationId xmlns:a16="http://schemas.microsoft.com/office/drawing/2014/main" id="{FD790BFC-FDB7-E34D-8693-5AEE4FC8DCCD}"/>
                  </a:ext>
                </a:extLst>
              </p:cNvPr>
              <p:cNvSpPr>
                <a:spLocks/>
              </p:cNvSpPr>
              <p:nvPr/>
            </p:nvSpPr>
            <p:spPr bwMode="auto">
              <a:xfrm>
                <a:off x="11233596" y="2747259"/>
                <a:ext cx="523042" cy="229750"/>
              </a:xfrm>
              <a:custGeom>
                <a:avLst/>
                <a:gdLst>
                  <a:gd name="T0" fmla="*/ 164 w 806"/>
                  <a:gd name="T1" fmla="*/ 149 h 360"/>
                  <a:gd name="T2" fmla="*/ 174 w 806"/>
                  <a:gd name="T3" fmla="*/ 149 h 360"/>
                  <a:gd name="T4" fmla="*/ 185 w 806"/>
                  <a:gd name="T5" fmla="*/ 128 h 360"/>
                  <a:gd name="T6" fmla="*/ 201 w 806"/>
                  <a:gd name="T7" fmla="*/ 118 h 360"/>
                  <a:gd name="T8" fmla="*/ 207 w 806"/>
                  <a:gd name="T9" fmla="*/ 96 h 360"/>
                  <a:gd name="T10" fmla="*/ 229 w 806"/>
                  <a:gd name="T11" fmla="*/ 91 h 360"/>
                  <a:gd name="T12" fmla="*/ 267 w 806"/>
                  <a:gd name="T13" fmla="*/ 86 h 360"/>
                  <a:gd name="T14" fmla="*/ 283 w 806"/>
                  <a:gd name="T15" fmla="*/ 86 h 360"/>
                  <a:gd name="T16" fmla="*/ 306 w 806"/>
                  <a:gd name="T17" fmla="*/ 80 h 360"/>
                  <a:gd name="T18" fmla="*/ 338 w 806"/>
                  <a:gd name="T19" fmla="*/ 75 h 360"/>
                  <a:gd name="T20" fmla="*/ 355 w 806"/>
                  <a:gd name="T21" fmla="*/ 75 h 360"/>
                  <a:gd name="T22" fmla="*/ 382 w 806"/>
                  <a:gd name="T23" fmla="*/ 69 h 360"/>
                  <a:gd name="T24" fmla="*/ 409 w 806"/>
                  <a:gd name="T25" fmla="*/ 65 h 360"/>
                  <a:gd name="T26" fmla="*/ 448 w 806"/>
                  <a:gd name="T27" fmla="*/ 59 h 360"/>
                  <a:gd name="T28" fmla="*/ 464 w 806"/>
                  <a:gd name="T29" fmla="*/ 53 h 360"/>
                  <a:gd name="T30" fmla="*/ 485 w 806"/>
                  <a:gd name="T31" fmla="*/ 48 h 360"/>
                  <a:gd name="T32" fmla="*/ 513 w 806"/>
                  <a:gd name="T33" fmla="*/ 42 h 360"/>
                  <a:gd name="T34" fmla="*/ 529 w 806"/>
                  <a:gd name="T35" fmla="*/ 38 h 360"/>
                  <a:gd name="T36" fmla="*/ 557 w 806"/>
                  <a:gd name="T37" fmla="*/ 32 h 360"/>
                  <a:gd name="T38" fmla="*/ 594 w 806"/>
                  <a:gd name="T39" fmla="*/ 27 h 360"/>
                  <a:gd name="T40" fmla="*/ 622 w 806"/>
                  <a:gd name="T41" fmla="*/ 21 h 360"/>
                  <a:gd name="T42" fmla="*/ 655 w 806"/>
                  <a:gd name="T43" fmla="*/ 11 h 360"/>
                  <a:gd name="T44" fmla="*/ 676 w 806"/>
                  <a:gd name="T45" fmla="*/ 6 h 360"/>
                  <a:gd name="T46" fmla="*/ 698 w 806"/>
                  <a:gd name="T47" fmla="*/ 6 h 360"/>
                  <a:gd name="T48" fmla="*/ 758 w 806"/>
                  <a:gd name="T49" fmla="*/ 128 h 360"/>
                  <a:gd name="T50" fmla="*/ 703 w 806"/>
                  <a:gd name="T51" fmla="*/ 182 h 360"/>
                  <a:gd name="T52" fmla="*/ 666 w 806"/>
                  <a:gd name="T53" fmla="*/ 208 h 360"/>
                  <a:gd name="T54" fmla="*/ 606 w 806"/>
                  <a:gd name="T55" fmla="*/ 252 h 360"/>
                  <a:gd name="T56" fmla="*/ 578 w 806"/>
                  <a:gd name="T57" fmla="*/ 310 h 360"/>
                  <a:gd name="T58" fmla="*/ 540 w 806"/>
                  <a:gd name="T59" fmla="*/ 321 h 360"/>
                  <a:gd name="T60" fmla="*/ 518 w 806"/>
                  <a:gd name="T61" fmla="*/ 321 h 360"/>
                  <a:gd name="T62" fmla="*/ 475 w 806"/>
                  <a:gd name="T63" fmla="*/ 294 h 360"/>
                  <a:gd name="T64" fmla="*/ 431 w 806"/>
                  <a:gd name="T65" fmla="*/ 267 h 360"/>
                  <a:gd name="T66" fmla="*/ 409 w 806"/>
                  <a:gd name="T67" fmla="*/ 252 h 360"/>
                  <a:gd name="T68" fmla="*/ 387 w 806"/>
                  <a:gd name="T69" fmla="*/ 252 h 360"/>
                  <a:gd name="T70" fmla="*/ 349 w 806"/>
                  <a:gd name="T71" fmla="*/ 256 h 360"/>
                  <a:gd name="T72" fmla="*/ 310 w 806"/>
                  <a:gd name="T73" fmla="*/ 267 h 360"/>
                  <a:gd name="T74" fmla="*/ 300 w 806"/>
                  <a:gd name="T75" fmla="*/ 246 h 360"/>
                  <a:gd name="T76" fmla="*/ 283 w 806"/>
                  <a:gd name="T77" fmla="*/ 235 h 360"/>
                  <a:gd name="T78" fmla="*/ 256 w 806"/>
                  <a:gd name="T79" fmla="*/ 235 h 360"/>
                  <a:gd name="T80" fmla="*/ 224 w 806"/>
                  <a:gd name="T81" fmla="*/ 241 h 360"/>
                  <a:gd name="T82" fmla="*/ 201 w 806"/>
                  <a:gd name="T83" fmla="*/ 246 h 360"/>
                  <a:gd name="T84" fmla="*/ 180 w 806"/>
                  <a:gd name="T85" fmla="*/ 246 h 360"/>
                  <a:gd name="T86" fmla="*/ 147 w 806"/>
                  <a:gd name="T87" fmla="*/ 256 h 360"/>
                  <a:gd name="T88" fmla="*/ 125 w 806"/>
                  <a:gd name="T89" fmla="*/ 267 h 360"/>
                  <a:gd name="T90" fmla="*/ 103 w 806"/>
                  <a:gd name="T91" fmla="*/ 279 h 360"/>
                  <a:gd name="T92" fmla="*/ 71 w 806"/>
                  <a:gd name="T93" fmla="*/ 283 h 360"/>
                  <a:gd name="T94" fmla="*/ 32 w 806"/>
                  <a:gd name="T95" fmla="*/ 289 h 360"/>
                  <a:gd name="T96" fmla="*/ 5 w 806"/>
                  <a:gd name="T97" fmla="*/ 294 h 360"/>
                  <a:gd name="T98" fmla="*/ 0 w 806"/>
                  <a:gd name="T99" fmla="*/ 273 h 360"/>
                  <a:gd name="T100" fmla="*/ 22 w 806"/>
                  <a:gd name="T101" fmla="*/ 262 h 360"/>
                  <a:gd name="T102" fmla="*/ 22 w 806"/>
                  <a:gd name="T103" fmla="*/ 241 h 360"/>
                  <a:gd name="T104" fmla="*/ 43 w 806"/>
                  <a:gd name="T105" fmla="*/ 230 h 360"/>
                  <a:gd name="T106" fmla="*/ 82 w 806"/>
                  <a:gd name="T107" fmla="*/ 208 h 360"/>
                  <a:gd name="T108" fmla="*/ 103 w 806"/>
                  <a:gd name="T109" fmla="*/ 193 h 360"/>
                  <a:gd name="T110" fmla="*/ 109 w 806"/>
                  <a:gd name="T111" fmla="*/ 176 h 360"/>
                  <a:gd name="T112" fmla="*/ 131 w 806"/>
                  <a:gd name="T113" fmla="*/ 166 h 360"/>
                  <a:gd name="T114" fmla="*/ 147 w 806"/>
                  <a:gd name="T115" fmla="*/ 166 h 3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06" h="360">
                    <a:moveTo>
                      <a:pt x="156" y="174"/>
                    </a:moveTo>
                    <a:lnTo>
                      <a:pt x="162" y="168"/>
                    </a:lnTo>
                    <a:lnTo>
                      <a:pt x="174" y="162"/>
                    </a:lnTo>
                    <a:lnTo>
                      <a:pt x="174" y="157"/>
                    </a:lnTo>
                    <a:lnTo>
                      <a:pt x="180" y="162"/>
                    </a:lnTo>
                    <a:lnTo>
                      <a:pt x="185" y="162"/>
                    </a:lnTo>
                    <a:lnTo>
                      <a:pt x="191" y="162"/>
                    </a:lnTo>
                    <a:lnTo>
                      <a:pt x="197" y="145"/>
                    </a:lnTo>
                    <a:lnTo>
                      <a:pt x="197" y="139"/>
                    </a:lnTo>
                    <a:lnTo>
                      <a:pt x="203" y="133"/>
                    </a:lnTo>
                    <a:lnTo>
                      <a:pt x="214" y="133"/>
                    </a:lnTo>
                    <a:lnTo>
                      <a:pt x="214" y="128"/>
                    </a:lnTo>
                    <a:lnTo>
                      <a:pt x="214" y="110"/>
                    </a:lnTo>
                    <a:lnTo>
                      <a:pt x="214" y="104"/>
                    </a:lnTo>
                    <a:lnTo>
                      <a:pt x="220" y="104"/>
                    </a:lnTo>
                    <a:lnTo>
                      <a:pt x="232" y="99"/>
                    </a:lnTo>
                    <a:lnTo>
                      <a:pt x="238" y="99"/>
                    </a:lnTo>
                    <a:lnTo>
                      <a:pt x="243" y="99"/>
                    </a:lnTo>
                    <a:lnTo>
                      <a:pt x="249" y="99"/>
                    </a:lnTo>
                    <a:lnTo>
                      <a:pt x="272" y="93"/>
                    </a:lnTo>
                    <a:lnTo>
                      <a:pt x="284" y="93"/>
                    </a:lnTo>
                    <a:lnTo>
                      <a:pt x="290" y="93"/>
                    </a:lnTo>
                    <a:lnTo>
                      <a:pt x="296" y="93"/>
                    </a:lnTo>
                    <a:lnTo>
                      <a:pt x="301" y="93"/>
                    </a:lnTo>
                    <a:lnTo>
                      <a:pt x="313" y="87"/>
                    </a:lnTo>
                    <a:lnTo>
                      <a:pt x="319" y="87"/>
                    </a:lnTo>
                    <a:lnTo>
                      <a:pt x="325" y="87"/>
                    </a:lnTo>
                    <a:lnTo>
                      <a:pt x="330" y="87"/>
                    </a:lnTo>
                    <a:lnTo>
                      <a:pt x="342" y="87"/>
                    </a:lnTo>
                    <a:lnTo>
                      <a:pt x="359" y="81"/>
                    </a:lnTo>
                    <a:lnTo>
                      <a:pt x="365" y="81"/>
                    </a:lnTo>
                    <a:lnTo>
                      <a:pt x="371" y="81"/>
                    </a:lnTo>
                    <a:lnTo>
                      <a:pt x="377" y="81"/>
                    </a:lnTo>
                    <a:lnTo>
                      <a:pt x="394" y="75"/>
                    </a:lnTo>
                    <a:lnTo>
                      <a:pt x="400" y="75"/>
                    </a:lnTo>
                    <a:lnTo>
                      <a:pt x="406" y="75"/>
                    </a:lnTo>
                    <a:lnTo>
                      <a:pt x="412" y="75"/>
                    </a:lnTo>
                    <a:lnTo>
                      <a:pt x="423" y="70"/>
                    </a:lnTo>
                    <a:lnTo>
                      <a:pt x="435" y="70"/>
                    </a:lnTo>
                    <a:lnTo>
                      <a:pt x="441" y="70"/>
                    </a:lnTo>
                    <a:lnTo>
                      <a:pt x="446" y="64"/>
                    </a:lnTo>
                    <a:lnTo>
                      <a:pt x="476" y="64"/>
                    </a:lnTo>
                    <a:lnTo>
                      <a:pt x="476" y="58"/>
                    </a:lnTo>
                    <a:lnTo>
                      <a:pt x="481" y="58"/>
                    </a:lnTo>
                    <a:lnTo>
                      <a:pt x="493" y="58"/>
                    </a:lnTo>
                    <a:lnTo>
                      <a:pt x="505" y="52"/>
                    </a:lnTo>
                    <a:lnTo>
                      <a:pt x="510" y="52"/>
                    </a:lnTo>
                    <a:lnTo>
                      <a:pt x="516" y="52"/>
                    </a:lnTo>
                    <a:lnTo>
                      <a:pt x="522" y="52"/>
                    </a:lnTo>
                    <a:lnTo>
                      <a:pt x="528" y="52"/>
                    </a:lnTo>
                    <a:lnTo>
                      <a:pt x="545" y="46"/>
                    </a:lnTo>
                    <a:lnTo>
                      <a:pt x="551" y="46"/>
                    </a:lnTo>
                    <a:lnTo>
                      <a:pt x="557" y="46"/>
                    </a:lnTo>
                    <a:lnTo>
                      <a:pt x="563" y="41"/>
                    </a:lnTo>
                    <a:lnTo>
                      <a:pt x="568" y="41"/>
                    </a:lnTo>
                    <a:lnTo>
                      <a:pt x="586" y="35"/>
                    </a:lnTo>
                    <a:lnTo>
                      <a:pt x="592" y="35"/>
                    </a:lnTo>
                    <a:lnTo>
                      <a:pt x="615" y="29"/>
                    </a:lnTo>
                    <a:lnTo>
                      <a:pt x="626" y="29"/>
                    </a:lnTo>
                    <a:lnTo>
                      <a:pt x="632" y="29"/>
                    </a:lnTo>
                    <a:lnTo>
                      <a:pt x="644" y="23"/>
                    </a:lnTo>
                    <a:lnTo>
                      <a:pt x="650" y="23"/>
                    </a:lnTo>
                    <a:lnTo>
                      <a:pt x="661" y="23"/>
                    </a:lnTo>
                    <a:lnTo>
                      <a:pt x="679" y="17"/>
                    </a:lnTo>
                    <a:lnTo>
                      <a:pt x="684" y="17"/>
                    </a:lnTo>
                    <a:lnTo>
                      <a:pt x="696" y="12"/>
                    </a:lnTo>
                    <a:lnTo>
                      <a:pt x="702" y="12"/>
                    </a:lnTo>
                    <a:lnTo>
                      <a:pt x="708" y="12"/>
                    </a:lnTo>
                    <a:lnTo>
                      <a:pt x="719" y="6"/>
                    </a:lnTo>
                    <a:lnTo>
                      <a:pt x="731" y="6"/>
                    </a:lnTo>
                    <a:lnTo>
                      <a:pt x="742" y="0"/>
                    </a:lnTo>
                    <a:lnTo>
                      <a:pt x="742" y="6"/>
                    </a:lnTo>
                    <a:lnTo>
                      <a:pt x="760" y="35"/>
                    </a:lnTo>
                    <a:lnTo>
                      <a:pt x="801" y="99"/>
                    </a:lnTo>
                    <a:lnTo>
                      <a:pt x="806" y="139"/>
                    </a:lnTo>
                    <a:lnTo>
                      <a:pt x="789" y="151"/>
                    </a:lnTo>
                    <a:lnTo>
                      <a:pt x="766" y="168"/>
                    </a:lnTo>
                    <a:lnTo>
                      <a:pt x="748" y="197"/>
                    </a:lnTo>
                    <a:lnTo>
                      <a:pt x="731" y="232"/>
                    </a:lnTo>
                    <a:lnTo>
                      <a:pt x="719" y="226"/>
                    </a:lnTo>
                    <a:lnTo>
                      <a:pt x="708" y="226"/>
                    </a:lnTo>
                    <a:lnTo>
                      <a:pt x="673" y="238"/>
                    </a:lnTo>
                    <a:lnTo>
                      <a:pt x="667" y="249"/>
                    </a:lnTo>
                    <a:lnTo>
                      <a:pt x="644" y="273"/>
                    </a:lnTo>
                    <a:lnTo>
                      <a:pt x="626" y="290"/>
                    </a:lnTo>
                    <a:lnTo>
                      <a:pt x="626" y="296"/>
                    </a:lnTo>
                    <a:lnTo>
                      <a:pt x="615" y="336"/>
                    </a:lnTo>
                    <a:lnTo>
                      <a:pt x="615" y="342"/>
                    </a:lnTo>
                    <a:lnTo>
                      <a:pt x="597" y="342"/>
                    </a:lnTo>
                    <a:lnTo>
                      <a:pt x="574" y="348"/>
                    </a:lnTo>
                    <a:lnTo>
                      <a:pt x="563" y="360"/>
                    </a:lnTo>
                    <a:lnTo>
                      <a:pt x="557" y="354"/>
                    </a:lnTo>
                    <a:lnTo>
                      <a:pt x="551" y="348"/>
                    </a:lnTo>
                    <a:lnTo>
                      <a:pt x="522" y="331"/>
                    </a:lnTo>
                    <a:lnTo>
                      <a:pt x="510" y="319"/>
                    </a:lnTo>
                    <a:lnTo>
                      <a:pt x="505" y="319"/>
                    </a:lnTo>
                    <a:lnTo>
                      <a:pt x="481" y="302"/>
                    </a:lnTo>
                    <a:lnTo>
                      <a:pt x="470" y="296"/>
                    </a:lnTo>
                    <a:lnTo>
                      <a:pt x="458" y="290"/>
                    </a:lnTo>
                    <a:lnTo>
                      <a:pt x="458" y="284"/>
                    </a:lnTo>
                    <a:lnTo>
                      <a:pt x="441" y="278"/>
                    </a:lnTo>
                    <a:lnTo>
                      <a:pt x="435" y="273"/>
                    </a:lnTo>
                    <a:lnTo>
                      <a:pt x="429" y="273"/>
                    </a:lnTo>
                    <a:lnTo>
                      <a:pt x="417" y="273"/>
                    </a:lnTo>
                    <a:lnTo>
                      <a:pt x="412" y="273"/>
                    </a:lnTo>
                    <a:lnTo>
                      <a:pt x="406" y="278"/>
                    </a:lnTo>
                    <a:lnTo>
                      <a:pt x="377" y="278"/>
                    </a:lnTo>
                    <a:lnTo>
                      <a:pt x="371" y="278"/>
                    </a:lnTo>
                    <a:lnTo>
                      <a:pt x="359" y="284"/>
                    </a:lnTo>
                    <a:lnTo>
                      <a:pt x="354" y="284"/>
                    </a:lnTo>
                    <a:lnTo>
                      <a:pt x="330" y="290"/>
                    </a:lnTo>
                    <a:lnTo>
                      <a:pt x="330" y="273"/>
                    </a:lnTo>
                    <a:lnTo>
                      <a:pt x="325" y="267"/>
                    </a:lnTo>
                    <a:lnTo>
                      <a:pt x="319" y="267"/>
                    </a:lnTo>
                    <a:lnTo>
                      <a:pt x="313" y="261"/>
                    </a:lnTo>
                    <a:lnTo>
                      <a:pt x="307" y="261"/>
                    </a:lnTo>
                    <a:lnTo>
                      <a:pt x="301" y="255"/>
                    </a:lnTo>
                    <a:lnTo>
                      <a:pt x="290" y="255"/>
                    </a:lnTo>
                    <a:lnTo>
                      <a:pt x="284" y="255"/>
                    </a:lnTo>
                    <a:lnTo>
                      <a:pt x="272" y="255"/>
                    </a:lnTo>
                    <a:lnTo>
                      <a:pt x="272" y="261"/>
                    </a:lnTo>
                    <a:lnTo>
                      <a:pt x="261" y="261"/>
                    </a:lnTo>
                    <a:lnTo>
                      <a:pt x="238" y="261"/>
                    </a:lnTo>
                    <a:lnTo>
                      <a:pt x="232" y="261"/>
                    </a:lnTo>
                    <a:lnTo>
                      <a:pt x="226" y="267"/>
                    </a:lnTo>
                    <a:lnTo>
                      <a:pt x="214" y="267"/>
                    </a:lnTo>
                    <a:lnTo>
                      <a:pt x="209" y="267"/>
                    </a:lnTo>
                    <a:lnTo>
                      <a:pt x="197" y="267"/>
                    </a:lnTo>
                    <a:lnTo>
                      <a:pt x="191" y="267"/>
                    </a:lnTo>
                    <a:lnTo>
                      <a:pt x="180" y="273"/>
                    </a:lnTo>
                    <a:lnTo>
                      <a:pt x="168" y="273"/>
                    </a:lnTo>
                    <a:lnTo>
                      <a:pt x="156" y="278"/>
                    </a:lnTo>
                    <a:lnTo>
                      <a:pt x="150" y="284"/>
                    </a:lnTo>
                    <a:lnTo>
                      <a:pt x="145" y="290"/>
                    </a:lnTo>
                    <a:lnTo>
                      <a:pt x="133" y="290"/>
                    </a:lnTo>
                    <a:lnTo>
                      <a:pt x="133" y="296"/>
                    </a:lnTo>
                    <a:lnTo>
                      <a:pt x="121" y="296"/>
                    </a:lnTo>
                    <a:lnTo>
                      <a:pt x="110" y="302"/>
                    </a:lnTo>
                    <a:lnTo>
                      <a:pt x="104" y="302"/>
                    </a:lnTo>
                    <a:lnTo>
                      <a:pt x="92" y="307"/>
                    </a:lnTo>
                    <a:lnTo>
                      <a:pt x="75" y="307"/>
                    </a:lnTo>
                    <a:lnTo>
                      <a:pt x="69" y="307"/>
                    </a:lnTo>
                    <a:lnTo>
                      <a:pt x="63" y="313"/>
                    </a:lnTo>
                    <a:lnTo>
                      <a:pt x="34" y="313"/>
                    </a:lnTo>
                    <a:lnTo>
                      <a:pt x="29" y="313"/>
                    </a:lnTo>
                    <a:lnTo>
                      <a:pt x="17" y="319"/>
                    </a:lnTo>
                    <a:lnTo>
                      <a:pt x="5" y="319"/>
                    </a:lnTo>
                    <a:lnTo>
                      <a:pt x="0" y="319"/>
                    </a:lnTo>
                    <a:lnTo>
                      <a:pt x="0" y="302"/>
                    </a:lnTo>
                    <a:lnTo>
                      <a:pt x="0" y="296"/>
                    </a:lnTo>
                    <a:lnTo>
                      <a:pt x="0" y="290"/>
                    </a:lnTo>
                    <a:lnTo>
                      <a:pt x="17" y="290"/>
                    </a:lnTo>
                    <a:lnTo>
                      <a:pt x="23" y="284"/>
                    </a:lnTo>
                    <a:lnTo>
                      <a:pt x="23" y="273"/>
                    </a:lnTo>
                    <a:lnTo>
                      <a:pt x="23" y="267"/>
                    </a:lnTo>
                    <a:lnTo>
                      <a:pt x="23" y="261"/>
                    </a:lnTo>
                    <a:lnTo>
                      <a:pt x="29" y="261"/>
                    </a:lnTo>
                    <a:lnTo>
                      <a:pt x="34" y="255"/>
                    </a:lnTo>
                    <a:lnTo>
                      <a:pt x="46" y="249"/>
                    </a:lnTo>
                    <a:lnTo>
                      <a:pt x="52" y="244"/>
                    </a:lnTo>
                    <a:lnTo>
                      <a:pt x="69" y="244"/>
                    </a:lnTo>
                    <a:lnTo>
                      <a:pt x="87" y="226"/>
                    </a:lnTo>
                    <a:lnTo>
                      <a:pt x="98" y="215"/>
                    </a:lnTo>
                    <a:lnTo>
                      <a:pt x="110" y="215"/>
                    </a:lnTo>
                    <a:lnTo>
                      <a:pt x="110" y="209"/>
                    </a:lnTo>
                    <a:lnTo>
                      <a:pt x="116" y="203"/>
                    </a:lnTo>
                    <a:lnTo>
                      <a:pt x="116" y="197"/>
                    </a:lnTo>
                    <a:lnTo>
                      <a:pt x="116" y="191"/>
                    </a:lnTo>
                    <a:lnTo>
                      <a:pt x="127" y="186"/>
                    </a:lnTo>
                    <a:lnTo>
                      <a:pt x="139" y="174"/>
                    </a:lnTo>
                    <a:lnTo>
                      <a:pt x="139" y="180"/>
                    </a:lnTo>
                    <a:lnTo>
                      <a:pt x="139" y="186"/>
                    </a:lnTo>
                    <a:lnTo>
                      <a:pt x="150" y="186"/>
                    </a:lnTo>
                    <a:lnTo>
                      <a:pt x="156" y="180"/>
                    </a:lnTo>
                    <a:lnTo>
                      <a:pt x="156" y="174"/>
                    </a:lnTo>
                    <a:close/>
                  </a:path>
                </a:pathLst>
              </a:custGeom>
              <a:solidFill>
                <a:schemeClr val="accent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41" name="Freeform 19">
                <a:extLst>
                  <a:ext uri="{FF2B5EF4-FFF2-40B4-BE49-F238E27FC236}">
                    <a16:creationId xmlns:a16="http://schemas.microsoft.com/office/drawing/2014/main" id="{6754D71C-73A2-2C40-A304-6FD2062B6A3C}"/>
                  </a:ext>
                </a:extLst>
              </p:cNvPr>
              <p:cNvSpPr>
                <a:spLocks/>
              </p:cNvSpPr>
              <p:nvPr/>
            </p:nvSpPr>
            <p:spPr bwMode="auto">
              <a:xfrm>
                <a:off x="10996227" y="2961141"/>
                <a:ext cx="233230" cy="361529"/>
              </a:xfrm>
              <a:custGeom>
                <a:avLst/>
                <a:gdLst>
                  <a:gd name="T0" fmla="*/ 22 w 360"/>
                  <a:gd name="T1" fmla="*/ 444 h 569"/>
                  <a:gd name="T2" fmla="*/ 27 w 360"/>
                  <a:gd name="T3" fmla="*/ 497 h 569"/>
                  <a:gd name="T4" fmla="*/ 43 w 360"/>
                  <a:gd name="T5" fmla="*/ 507 h 569"/>
                  <a:gd name="T6" fmla="*/ 54 w 360"/>
                  <a:gd name="T7" fmla="*/ 492 h 569"/>
                  <a:gd name="T8" fmla="*/ 70 w 360"/>
                  <a:gd name="T9" fmla="*/ 492 h 569"/>
                  <a:gd name="T10" fmla="*/ 125 w 360"/>
                  <a:gd name="T11" fmla="*/ 492 h 569"/>
                  <a:gd name="T12" fmla="*/ 98 w 360"/>
                  <a:gd name="T13" fmla="*/ 454 h 569"/>
                  <a:gd name="T14" fmla="*/ 136 w 360"/>
                  <a:gd name="T15" fmla="*/ 433 h 569"/>
                  <a:gd name="T16" fmla="*/ 175 w 360"/>
                  <a:gd name="T17" fmla="*/ 427 h 569"/>
                  <a:gd name="T18" fmla="*/ 196 w 360"/>
                  <a:gd name="T19" fmla="*/ 427 h 569"/>
                  <a:gd name="T20" fmla="*/ 223 w 360"/>
                  <a:gd name="T21" fmla="*/ 423 h 569"/>
                  <a:gd name="T22" fmla="*/ 239 w 360"/>
                  <a:gd name="T23" fmla="*/ 423 h 569"/>
                  <a:gd name="T24" fmla="*/ 294 w 360"/>
                  <a:gd name="T25" fmla="*/ 417 h 569"/>
                  <a:gd name="T26" fmla="*/ 338 w 360"/>
                  <a:gd name="T27" fmla="*/ 412 h 569"/>
                  <a:gd name="T28" fmla="*/ 327 w 360"/>
                  <a:gd name="T29" fmla="*/ 385 h 569"/>
                  <a:gd name="T30" fmla="*/ 327 w 360"/>
                  <a:gd name="T31" fmla="*/ 358 h 569"/>
                  <a:gd name="T32" fmla="*/ 316 w 360"/>
                  <a:gd name="T33" fmla="*/ 332 h 569"/>
                  <a:gd name="T34" fmla="*/ 316 w 360"/>
                  <a:gd name="T35" fmla="*/ 299 h 569"/>
                  <a:gd name="T36" fmla="*/ 327 w 360"/>
                  <a:gd name="T37" fmla="*/ 278 h 569"/>
                  <a:gd name="T38" fmla="*/ 316 w 360"/>
                  <a:gd name="T39" fmla="*/ 251 h 569"/>
                  <a:gd name="T40" fmla="*/ 305 w 360"/>
                  <a:gd name="T41" fmla="*/ 230 h 569"/>
                  <a:gd name="T42" fmla="*/ 294 w 360"/>
                  <a:gd name="T43" fmla="*/ 214 h 569"/>
                  <a:gd name="T44" fmla="*/ 289 w 360"/>
                  <a:gd name="T45" fmla="*/ 192 h 569"/>
                  <a:gd name="T46" fmla="*/ 278 w 360"/>
                  <a:gd name="T47" fmla="*/ 166 h 569"/>
                  <a:gd name="T48" fmla="*/ 278 w 360"/>
                  <a:gd name="T49" fmla="*/ 150 h 569"/>
                  <a:gd name="T50" fmla="*/ 267 w 360"/>
                  <a:gd name="T51" fmla="*/ 118 h 569"/>
                  <a:gd name="T52" fmla="*/ 262 w 360"/>
                  <a:gd name="T53" fmla="*/ 102 h 569"/>
                  <a:gd name="T54" fmla="*/ 256 w 360"/>
                  <a:gd name="T55" fmla="*/ 86 h 569"/>
                  <a:gd name="T56" fmla="*/ 251 w 360"/>
                  <a:gd name="T57" fmla="*/ 59 h 569"/>
                  <a:gd name="T58" fmla="*/ 239 w 360"/>
                  <a:gd name="T59" fmla="*/ 38 h 569"/>
                  <a:gd name="T60" fmla="*/ 235 w 360"/>
                  <a:gd name="T61" fmla="*/ 11 h 569"/>
                  <a:gd name="T62" fmla="*/ 207 w 360"/>
                  <a:gd name="T63" fmla="*/ 0 h 569"/>
                  <a:gd name="T64" fmla="*/ 169 w 360"/>
                  <a:gd name="T65" fmla="*/ 6 h 569"/>
                  <a:gd name="T66" fmla="*/ 125 w 360"/>
                  <a:gd name="T67" fmla="*/ 11 h 569"/>
                  <a:gd name="T68" fmla="*/ 87 w 360"/>
                  <a:gd name="T69" fmla="*/ 11 h 569"/>
                  <a:gd name="T70" fmla="*/ 49 w 360"/>
                  <a:gd name="T71" fmla="*/ 17 h 569"/>
                  <a:gd name="T72" fmla="*/ 0 w 360"/>
                  <a:gd name="T73" fmla="*/ 22 h 569"/>
                  <a:gd name="T74" fmla="*/ 11 w 360"/>
                  <a:gd name="T75" fmla="*/ 53 h 569"/>
                  <a:gd name="T76" fmla="*/ 11 w 360"/>
                  <a:gd name="T77" fmla="*/ 80 h 569"/>
                  <a:gd name="T78" fmla="*/ 11 w 360"/>
                  <a:gd name="T79" fmla="*/ 107 h 569"/>
                  <a:gd name="T80" fmla="*/ 11 w 360"/>
                  <a:gd name="T81" fmla="*/ 145 h 569"/>
                  <a:gd name="T82" fmla="*/ 11 w 360"/>
                  <a:gd name="T83" fmla="*/ 182 h 569"/>
                  <a:gd name="T84" fmla="*/ 11 w 360"/>
                  <a:gd name="T85" fmla="*/ 209 h 569"/>
                  <a:gd name="T86" fmla="*/ 11 w 360"/>
                  <a:gd name="T87" fmla="*/ 262 h 569"/>
                  <a:gd name="T88" fmla="*/ 11 w 360"/>
                  <a:gd name="T89" fmla="*/ 294 h 569"/>
                  <a:gd name="T90" fmla="*/ 6 w 360"/>
                  <a:gd name="T91" fmla="*/ 310 h 569"/>
                  <a:gd name="T92" fmla="*/ 6 w 360"/>
                  <a:gd name="T93" fmla="*/ 347 h 569"/>
                  <a:gd name="T94" fmla="*/ 11 w 360"/>
                  <a:gd name="T95" fmla="*/ 390 h 569"/>
                  <a:gd name="T96" fmla="*/ 16 w 360"/>
                  <a:gd name="T97" fmla="*/ 406 h 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0" h="569">
                    <a:moveTo>
                      <a:pt x="17" y="470"/>
                    </a:moveTo>
                    <a:lnTo>
                      <a:pt x="23" y="476"/>
                    </a:lnTo>
                    <a:lnTo>
                      <a:pt x="23" y="482"/>
                    </a:lnTo>
                    <a:lnTo>
                      <a:pt x="23" y="511"/>
                    </a:lnTo>
                    <a:lnTo>
                      <a:pt x="29" y="528"/>
                    </a:lnTo>
                    <a:lnTo>
                      <a:pt x="29" y="540"/>
                    </a:lnTo>
                    <a:lnTo>
                      <a:pt x="29" y="557"/>
                    </a:lnTo>
                    <a:lnTo>
                      <a:pt x="35" y="551"/>
                    </a:lnTo>
                    <a:lnTo>
                      <a:pt x="46" y="551"/>
                    </a:lnTo>
                    <a:lnTo>
                      <a:pt x="52" y="557"/>
                    </a:lnTo>
                    <a:lnTo>
                      <a:pt x="58" y="557"/>
                    </a:lnTo>
                    <a:lnTo>
                      <a:pt x="58" y="534"/>
                    </a:lnTo>
                    <a:lnTo>
                      <a:pt x="64" y="517"/>
                    </a:lnTo>
                    <a:lnTo>
                      <a:pt x="75" y="522"/>
                    </a:lnTo>
                    <a:lnTo>
                      <a:pt x="75" y="534"/>
                    </a:lnTo>
                    <a:lnTo>
                      <a:pt x="70" y="569"/>
                    </a:lnTo>
                    <a:lnTo>
                      <a:pt x="116" y="557"/>
                    </a:lnTo>
                    <a:lnTo>
                      <a:pt x="133" y="534"/>
                    </a:lnTo>
                    <a:lnTo>
                      <a:pt x="128" y="528"/>
                    </a:lnTo>
                    <a:lnTo>
                      <a:pt x="128" y="517"/>
                    </a:lnTo>
                    <a:lnTo>
                      <a:pt x="104" y="493"/>
                    </a:lnTo>
                    <a:lnTo>
                      <a:pt x="104" y="476"/>
                    </a:lnTo>
                    <a:lnTo>
                      <a:pt x="139" y="470"/>
                    </a:lnTo>
                    <a:lnTo>
                      <a:pt x="145" y="470"/>
                    </a:lnTo>
                    <a:lnTo>
                      <a:pt x="151" y="470"/>
                    </a:lnTo>
                    <a:lnTo>
                      <a:pt x="162" y="470"/>
                    </a:lnTo>
                    <a:lnTo>
                      <a:pt x="186" y="464"/>
                    </a:lnTo>
                    <a:lnTo>
                      <a:pt x="191" y="464"/>
                    </a:lnTo>
                    <a:lnTo>
                      <a:pt x="203" y="464"/>
                    </a:lnTo>
                    <a:lnTo>
                      <a:pt x="209" y="464"/>
                    </a:lnTo>
                    <a:lnTo>
                      <a:pt x="220" y="464"/>
                    </a:lnTo>
                    <a:lnTo>
                      <a:pt x="226" y="464"/>
                    </a:lnTo>
                    <a:lnTo>
                      <a:pt x="238" y="459"/>
                    </a:lnTo>
                    <a:lnTo>
                      <a:pt x="244" y="459"/>
                    </a:lnTo>
                    <a:lnTo>
                      <a:pt x="250" y="459"/>
                    </a:lnTo>
                    <a:lnTo>
                      <a:pt x="255" y="459"/>
                    </a:lnTo>
                    <a:lnTo>
                      <a:pt x="267" y="459"/>
                    </a:lnTo>
                    <a:lnTo>
                      <a:pt x="284" y="459"/>
                    </a:lnTo>
                    <a:lnTo>
                      <a:pt x="313" y="453"/>
                    </a:lnTo>
                    <a:lnTo>
                      <a:pt x="337" y="447"/>
                    </a:lnTo>
                    <a:lnTo>
                      <a:pt x="342" y="447"/>
                    </a:lnTo>
                    <a:lnTo>
                      <a:pt x="360" y="447"/>
                    </a:lnTo>
                    <a:lnTo>
                      <a:pt x="354" y="435"/>
                    </a:lnTo>
                    <a:lnTo>
                      <a:pt x="354" y="430"/>
                    </a:lnTo>
                    <a:lnTo>
                      <a:pt x="348" y="418"/>
                    </a:lnTo>
                    <a:lnTo>
                      <a:pt x="348" y="412"/>
                    </a:lnTo>
                    <a:lnTo>
                      <a:pt x="348" y="406"/>
                    </a:lnTo>
                    <a:lnTo>
                      <a:pt x="348" y="389"/>
                    </a:lnTo>
                    <a:lnTo>
                      <a:pt x="342" y="377"/>
                    </a:lnTo>
                    <a:lnTo>
                      <a:pt x="337" y="366"/>
                    </a:lnTo>
                    <a:lnTo>
                      <a:pt x="337" y="360"/>
                    </a:lnTo>
                    <a:lnTo>
                      <a:pt x="337" y="348"/>
                    </a:lnTo>
                    <a:lnTo>
                      <a:pt x="337" y="331"/>
                    </a:lnTo>
                    <a:lnTo>
                      <a:pt x="337" y="325"/>
                    </a:lnTo>
                    <a:lnTo>
                      <a:pt x="337" y="319"/>
                    </a:lnTo>
                    <a:lnTo>
                      <a:pt x="342" y="314"/>
                    </a:lnTo>
                    <a:lnTo>
                      <a:pt x="348" y="302"/>
                    </a:lnTo>
                    <a:lnTo>
                      <a:pt x="342" y="296"/>
                    </a:lnTo>
                    <a:lnTo>
                      <a:pt x="342" y="290"/>
                    </a:lnTo>
                    <a:lnTo>
                      <a:pt x="337" y="273"/>
                    </a:lnTo>
                    <a:lnTo>
                      <a:pt x="331" y="261"/>
                    </a:lnTo>
                    <a:lnTo>
                      <a:pt x="325" y="261"/>
                    </a:lnTo>
                    <a:lnTo>
                      <a:pt x="325" y="250"/>
                    </a:lnTo>
                    <a:lnTo>
                      <a:pt x="319" y="250"/>
                    </a:lnTo>
                    <a:lnTo>
                      <a:pt x="319" y="244"/>
                    </a:lnTo>
                    <a:lnTo>
                      <a:pt x="313" y="232"/>
                    </a:lnTo>
                    <a:lnTo>
                      <a:pt x="313" y="227"/>
                    </a:lnTo>
                    <a:lnTo>
                      <a:pt x="313" y="221"/>
                    </a:lnTo>
                    <a:lnTo>
                      <a:pt x="308" y="209"/>
                    </a:lnTo>
                    <a:lnTo>
                      <a:pt x="308" y="203"/>
                    </a:lnTo>
                    <a:lnTo>
                      <a:pt x="302" y="198"/>
                    </a:lnTo>
                    <a:lnTo>
                      <a:pt x="296" y="180"/>
                    </a:lnTo>
                    <a:lnTo>
                      <a:pt x="296" y="174"/>
                    </a:lnTo>
                    <a:lnTo>
                      <a:pt x="296" y="169"/>
                    </a:lnTo>
                    <a:lnTo>
                      <a:pt x="296" y="163"/>
                    </a:lnTo>
                    <a:lnTo>
                      <a:pt x="290" y="151"/>
                    </a:lnTo>
                    <a:lnTo>
                      <a:pt x="290" y="145"/>
                    </a:lnTo>
                    <a:lnTo>
                      <a:pt x="284" y="128"/>
                    </a:lnTo>
                    <a:lnTo>
                      <a:pt x="284" y="122"/>
                    </a:lnTo>
                    <a:lnTo>
                      <a:pt x="279" y="122"/>
                    </a:lnTo>
                    <a:lnTo>
                      <a:pt x="279" y="111"/>
                    </a:lnTo>
                    <a:lnTo>
                      <a:pt x="279" y="105"/>
                    </a:lnTo>
                    <a:lnTo>
                      <a:pt x="273" y="99"/>
                    </a:lnTo>
                    <a:lnTo>
                      <a:pt x="273" y="93"/>
                    </a:lnTo>
                    <a:lnTo>
                      <a:pt x="273" y="82"/>
                    </a:lnTo>
                    <a:lnTo>
                      <a:pt x="267" y="76"/>
                    </a:lnTo>
                    <a:lnTo>
                      <a:pt x="267" y="64"/>
                    </a:lnTo>
                    <a:lnTo>
                      <a:pt x="261" y="58"/>
                    </a:lnTo>
                    <a:lnTo>
                      <a:pt x="261" y="53"/>
                    </a:lnTo>
                    <a:lnTo>
                      <a:pt x="255" y="41"/>
                    </a:lnTo>
                    <a:lnTo>
                      <a:pt x="255" y="24"/>
                    </a:lnTo>
                    <a:lnTo>
                      <a:pt x="250" y="18"/>
                    </a:lnTo>
                    <a:lnTo>
                      <a:pt x="250" y="12"/>
                    </a:lnTo>
                    <a:lnTo>
                      <a:pt x="244" y="0"/>
                    </a:lnTo>
                    <a:lnTo>
                      <a:pt x="226" y="0"/>
                    </a:lnTo>
                    <a:lnTo>
                      <a:pt x="220" y="0"/>
                    </a:lnTo>
                    <a:lnTo>
                      <a:pt x="203" y="6"/>
                    </a:lnTo>
                    <a:lnTo>
                      <a:pt x="186" y="6"/>
                    </a:lnTo>
                    <a:lnTo>
                      <a:pt x="180" y="6"/>
                    </a:lnTo>
                    <a:lnTo>
                      <a:pt x="174" y="6"/>
                    </a:lnTo>
                    <a:lnTo>
                      <a:pt x="162" y="6"/>
                    </a:lnTo>
                    <a:lnTo>
                      <a:pt x="133" y="12"/>
                    </a:lnTo>
                    <a:lnTo>
                      <a:pt x="128" y="12"/>
                    </a:lnTo>
                    <a:lnTo>
                      <a:pt x="122" y="12"/>
                    </a:lnTo>
                    <a:lnTo>
                      <a:pt x="93" y="12"/>
                    </a:lnTo>
                    <a:lnTo>
                      <a:pt x="81" y="18"/>
                    </a:lnTo>
                    <a:lnTo>
                      <a:pt x="58" y="18"/>
                    </a:lnTo>
                    <a:lnTo>
                      <a:pt x="52" y="18"/>
                    </a:lnTo>
                    <a:lnTo>
                      <a:pt x="29" y="18"/>
                    </a:lnTo>
                    <a:lnTo>
                      <a:pt x="23" y="18"/>
                    </a:lnTo>
                    <a:lnTo>
                      <a:pt x="0" y="24"/>
                    </a:lnTo>
                    <a:lnTo>
                      <a:pt x="12" y="35"/>
                    </a:lnTo>
                    <a:lnTo>
                      <a:pt x="12" y="41"/>
                    </a:lnTo>
                    <a:lnTo>
                      <a:pt x="12" y="58"/>
                    </a:lnTo>
                    <a:lnTo>
                      <a:pt x="12" y="70"/>
                    </a:lnTo>
                    <a:lnTo>
                      <a:pt x="12" y="82"/>
                    </a:lnTo>
                    <a:lnTo>
                      <a:pt x="12" y="87"/>
                    </a:lnTo>
                    <a:lnTo>
                      <a:pt x="12" y="93"/>
                    </a:lnTo>
                    <a:lnTo>
                      <a:pt x="12" y="99"/>
                    </a:lnTo>
                    <a:lnTo>
                      <a:pt x="12" y="116"/>
                    </a:lnTo>
                    <a:lnTo>
                      <a:pt x="12" y="128"/>
                    </a:lnTo>
                    <a:lnTo>
                      <a:pt x="12" y="140"/>
                    </a:lnTo>
                    <a:lnTo>
                      <a:pt x="12" y="157"/>
                    </a:lnTo>
                    <a:lnTo>
                      <a:pt x="12" y="169"/>
                    </a:lnTo>
                    <a:lnTo>
                      <a:pt x="12" y="192"/>
                    </a:lnTo>
                    <a:lnTo>
                      <a:pt x="12" y="198"/>
                    </a:lnTo>
                    <a:lnTo>
                      <a:pt x="12" y="203"/>
                    </a:lnTo>
                    <a:lnTo>
                      <a:pt x="12" y="221"/>
                    </a:lnTo>
                    <a:lnTo>
                      <a:pt x="12" y="227"/>
                    </a:lnTo>
                    <a:lnTo>
                      <a:pt x="12" y="256"/>
                    </a:lnTo>
                    <a:lnTo>
                      <a:pt x="12" y="261"/>
                    </a:lnTo>
                    <a:lnTo>
                      <a:pt x="12" y="285"/>
                    </a:lnTo>
                    <a:lnTo>
                      <a:pt x="12" y="290"/>
                    </a:lnTo>
                    <a:lnTo>
                      <a:pt x="12" y="302"/>
                    </a:lnTo>
                    <a:lnTo>
                      <a:pt x="12" y="319"/>
                    </a:lnTo>
                    <a:lnTo>
                      <a:pt x="12" y="325"/>
                    </a:lnTo>
                    <a:lnTo>
                      <a:pt x="6" y="331"/>
                    </a:lnTo>
                    <a:lnTo>
                      <a:pt x="6" y="337"/>
                    </a:lnTo>
                    <a:lnTo>
                      <a:pt x="6" y="343"/>
                    </a:lnTo>
                    <a:lnTo>
                      <a:pt x="6" y="354"/>
                    </a:lnTo>
                    <a:lnTo>
                      <a:pt x="6" y="377"/>
                    </a:lnTo>
                    <a:lnTo>
                      <a:pt x="6" y="383"/>
                    </a:lnTo>
                    <a:lnTo>
                      <a:pt x="12" y="401"/>
                    </a:lnTo>
                    <a:lnTo>
                      <a:pt x="12" y="424"/>
                    </a:lnTo>
                    <a:lnTo>
                      <a:pt x="12" y="430"/>
                    </a:lnTo>
                    <a:lnTo>
                      <a:pt x="17" y="430"/>
                    </a:lnTo>
                    <a:lnTo>
                      <a:pt x="17" y="441"/>
                    </a:lnTo>
                    <a:lnTo>
                      <a:pt x="17" y="453"/>
                    </a:lnTo>
                    <a:lnTo>
                      <a:pt x="17" y="470"/>
                    </a:lnTo>
                    <a:close/>
                  </a:path>
                </a:pathLst>
              </a:custGeom>
              <a:solidFill>
                <a:schemeClr val="accent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42" name="Freeform 20">
                <a:extLst>
                  <a:ext uri="{FF2B5EF4-FFF2-40B4-BE49-F238E27FC236}">
                    <a16:creationId xmlns:a16="http://schemas.microsoft.com/office/drawing/2014/main" id="{FF180BBF-4E86-AB4D-A684-D1C0ABF385F4}"/>
                  </a:ext>
                </a:extLst>
              </p:cNvPr>
              <p:cNvSpPr>
                <a:spLocks/>
              </p:cNvSpPr>
              <p:nvPr/>
            </p:nvSpPr>
            <p:spPr bwMode="auto">
              <a:xfrm>
                <a:off x="11063159" y="3230908"/>
                <a:ext cx="547193" cy="416724"/>
              </a:xfrm>
              <a:custGeom>
                <a:avLst/>
                <a:gdLst>
                  <a:gd name="T0" fmla="*/ 219 w 842"/>
                  <a:gd name="T1" fmla="*/ 139 h 655"/>
                  <a:gd name="T2" fmla="*/ 235 w 842"/>
                  <a:gd name="T3" fmla="*/ 160 h 655"/>
                  <a:gd name="T4" fmla="*/ 268 w 842"/>
                  <a:gd name="T5" fmla="*/ 149 h 655"/>
                  <a:gd name="T6" fmla="*/ 317 w 842"/>
                  <a:gd name="T7" fmla="*/ 122 h 655"/>
                  <a:gd name="T8" fmla="*/ 345 w 842"/>
                  <a:gd name="T9" fmla="*/ 107 h 655"/>
                  <a:gd name="T10" fmla="*/ 405 w 842"/>
                  <a:gd name="T11" fmla="*/ 144 h 655"/>
                  <a:gd name="T12" fmla="*/ 448 w 842"/>
                  <a:gd name="T13" fmla="*/ 181 h 655"/>
                  <a:gd name="T14" fmla="*/ 465 w 842"/>
                  <a:gd name="T15" fmla="*/ 187 h 655"/>
                  <a:gd name="T16" fmla="*/ 487 w 842"/>
                  <a:gd name="T17" fmla="*/ 225 h 655"/>
                  <a:gd name="T18" fmla="*/ 498 w 842"/>
                  <a:gd name="T19" fmla="*/ 261 h 655"/>
                  <a:gd name="T20" fmla="*/ 487 w 842"/>
                  <a:gd name="T21" fmla="*/ 299 h 655"/>
                  <a:gd name="T22" fmla="*/ 509 w 842"/>
                  <a:gd name="T23" fmla="*/ 347 h 655"/>
                  <a:gd name="T24" fmla="*/ 503 w 842"/>
                  <a:gd name="T25" fmla="*/ 315 h 655"/>
                  <a:gd name="T26" fmla="*/ 536 w 842"/>
                  <a:gd name="T27" fmla="*/ 315 h 655"/>
                  <a:gd name="T28" fmla="*/ 509 w 842"/>
                  <a:gd name="T29" fmla="*/ 358 h 655"/>
                  <a:gd name="T30" fmla="*/ 558 w 842"/>
                  <a:gd name="T31" fmla="*/ 422 h 655"/>
                  <a:gd name="T32" fmla="*/ 596 w 842"/>
                  <a:gd name="T33" fmla="*/ 459 h 655"/>
                  <a:gd name="T34" fmla="*/ 645 w 842"/>
                  <a:gd name="T35" fmla="*/ 513 h 655"/>
                  <a:gd name="T36" fmla="*/ 705 w 842"/>
                  <a:gd name="T37" fmla="*/ 566 h 655"/>
                  <a:gd name="T38" fmla="*/ 722 w 842"/>
                  <a:gd name="T39" fmla="*/ 587 h 655"/>
                  <a:gd name="T40" fmla="*/ 750 w 842"/>
                  <a:gd name="T41" fmla="*/ 576 h 655"/>
                  <a:gd name="T42" fmla="*/ 754 w 842"/>
                  <a:gd name="T43" fmla="*/ 572 h 655"/>
                  <a:gd name="T44" fmla="*/ 766 w 842"/>
                  <a:gd name="T45" fmla="*/ 593 h 655"/>
                  <a:gd name="T46" fmla="*/ 793 w 842"/>
                  <a:gd name="T47" fmla="*/ 550 h 655"/>
                  <a:gd name="T48" fmla="*/ 782 w 842"/>
                  <a:gd name="T49" fmla="*/ 555 h 655"/>
                  <a:gd name="T50" fmla="*/ 793 w 842"/>
                  <a:gd name="T51" fmla="*/ 507 h 655"/>
                  <a:gd name="T52" fmla="*/ 787 w 842"/>
                  <a:gd name="T53" fmla="*/ 443 h 655"/>
                  <a:gd name="T54" fmla="*/ 738 w 842"/>
                  <a:gd name="T55" fmla="*/ 315 h 655"/>
                  <a:gd name="T56" fmla="*/ 700 w 842"/>
                  <a:gd name="T57" fmla="*/ 219 h 655"/>
                  <a:gd name="T58" fmla="*/ 618 w 842"/>
                  <a:gd name="T59" fmla="*/ 107 h 655"/>
                  <a:gd name="T60" fmla="*/ 591 w 842"/>
                  <a:gd name="T61" fmla="*/ 48 h 655"/>
                  <a:gd name="T62" fmla="*/ 536 w 842"/>
                  <a:gd name="T63" fmla="*/ 0 h 655"/>
                  <a:gd name="T64" fmla="*/ 526 w 842"/>
                  <a:gd name="T65" fmla="*/ 48 h 655"/>
                  <a:gd name="T66" fmla="*/ 493 w 842"/>
                  <a:gd name="T67" fmla="*/ 32 h 655"/>
                  <a:gd name="T68" fmla="*/ 465 w 842"/>
                  <a:gd name="T69" fmla="*/ 32 h 655"/>
                  <a:gd name="T70" fmla="*/ 421 w 842"/>
                  <a:gd name="T71" fmla="*/ 37 h 655"/>
                  <a:gd name="T72" fmla="*/ 399 w 842"/>
                  <a:gd name="T73" fmla="*/ 37 h 655"/>
                  <a:gd name="T74" fmla="*/ 366 w 842"/>
                  <a:gd name="T75" fmla="*/ 42 h 655"/>
                  <a:gd name="T76" fmla="*/ 339 w 842"/>
                  <a:gd name="T77" fmla="*/ 42 h 655"/>
                  <a:gd name="T78" fmla="*/ 312 w 842"/>
                  <a:gd name="T79" fmla="*/ 42 h 655"/>
                  <a:gd name="T80" fmla="*/ 279 w 842"/>
                  <a:gd name="T81" fmla="*/ 48 h 655"/>
                  <a:gd name="T82" fmla="*/ 219 w 842"/>
                  <a:gd name="T83" fmla="*/ 21 h 655"/>
                  <a:gd name="T84" fmla="*/ 142 w 842"/>
                  <a:gd name="T85" fmla="*/ 32 h 655"/>
                  <a:gd name="T86" fmla="*/ 115 w 842"/>
                  <a:gd name="T87" fmla="*/ 37 h 655"/>
                  <a:gd name="T88" fmla="*/ 82 w 842"/>
                  <a:gd name="T89" fmla="*/ 37 h 655"/>
                  <a:gd name="T90" fmla="*/ 39 w 842"/>
                  <a:gd name="T91" fmla="*/ 42 h 655"/>
                  <a:gd name="T92" fmla="*/ 23 w 842"/>
                  <a:gd name="T93" fmla="*/ 86 h 655"/>
                  <a:gd name="T94" fmla="*/ 27 w 842"/>
                  <a:gd name="T95" fmla="*/ 117 h 655"/>
                  <a:gd name="T96" fmla="*/ 121 w 842"/>
                  <a:gd name="T97" fmla="*/ 101 h 6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42" h="655">
                    <a:moveTo>
                      <a:pt x="169" y="116"/>
                    </a:moveTo>
                    <a:lnTo>
                      <a:pt x="209" y="133"/>
                    </a:lnTo>
                    <a:lnTo>
                      <a:pt x="221" y="145"/>
                    </a:lnTo>
                    <a:lnTo>
                      <a:pt x="233" y="151"/>
                    </a:lnTo>
                    <a:lnTo>
                      <a:pt x="238" y="174"/>
                    </a:lnTo>
                    <a:lnTo>
                      <a:pt x="233" y="156"/>
                    </a:lnTo>
                    <a:lnTo>
                      <a:pt x="238" y="180"/>
                    </a:lnTo>
                    <a:lnTo>
                      <a:pt x="250" y="174"/>
                    </a:lnTo>
                    <a:lnTo>
                      <a:pt x="262" y="180"/>
                    </a:lnTo>
                    <a:lnTo>
                      <a:pt x="262" y="168"/>
                    </a:lnTo>
                    <a:lnTo>
                      <a:pt x="273" y="168"/>
                    </a:lnTo>
                    <a:lnTo>
                      <a:pt x="285" y="162"/>
                    </a:lnTo>
                    <a:lnTo>
                      <a:pt x="285" y="168"/>
                    </a:lnTo>
                    <a:lnTo>
                      <a:pt x="320" y="139"/>
                    </a:lnTo>
                    <a:lnTo>
                      <a:pt x="331" y="139"/>
                    </a:lnTo>
                    <a:lnTo>
                      <a:pt x="337" y="133"/>
                    </a:lnTo>
                    <a:lnTo>
                      <a:pt x="331" y="127"/>
                    </a:lnTo>
                    <a:lnTo>
                      <a:pt x="343" y="116"/>
                    </a:lnTo>
                    <a:lnTo>
                      <a:pt x="360" y="116"/>
                    </a:lnTo>
                    <a:lnTo>
                      <a:pt x="366" y="116"/>
                    </a:lnTo>
                    <a:lnTo>
                      <a:pt x="372" y="116"/>
                    </a:lnTo>
                    <a:lnTo>
                      <a:pt x="407" y="133"/>
                    </a:lnTo>
                    <a:lnTo>
                      <a:pt x="412" y="145"/>
                    </a:lnTo>
                    <a:lnTo>
                      <a:pt x="430" y="156"/>
                    </a:lnTo>
                    <a:lnTo>
                      <a:pt x="442" y="174"/>
                    </a:lnTo>
                    <a:lnTo>
                      <a:pt x="453" y="180"/>
                    </a:lnTo>
                    <a:lnTo>
                      <a:pt x="465" y="191"/>
                    </a:lnTo>
                    <a:lnTo>
                      <a:pt x="476" y="197"/>
                    </a:lnTo>
                    <a:lnTo>
                      <a:pt x="476" y="209"/>
                    </a:lnTo>
                    <a:lnTo>
                      <a:pt x="482" y="209"/>
                    </a:lnTo>
                    <a:lnTo>
                      <a:pt x="482" y="203"/>
                    </a:lnTo>
                    <a:lnTo>
                      <a:pt x="494" y="203"/>
                    </a:lnTo>
                    <a:lnTo>
                      <a:pt x="505" y="209"/>
                    </a:lnTo>
                    <a:lnTo>
                      <a:pt x="511" y="220"/>
                    </a:lnTo>
                    <a:lnTo>
                      <a:pt x="523" y="232"/>
                    </a:lnTo>
                    <a:lnTo>
                      <a:pt x="517" y="244"/>
                    </a:lnTo>
                    <a:lnTo>
                      <a:pt x="523" y="249"/>
                    </a:lnTo>
                    <a:lnTo>
                      <a:pt x="517" y="249"/>
                    </a:lnTo>
                    <a:lnTo>
                      <a:pt x="523" y="255"/>
                    </a:lnTo>
                    <a:lnTo>
                      <a:pt x="529" y="284"/>
                    </a:lnTo>
                    <a:lnTo>
                      <a:pt x="523" y="307"/>
                    </a:lnTo>
                    <a:lnTo>
                      <a:pt x="523" y="313"/>
                    </a:lnTo>
                    <a:lnTo>
                      <a:pt x="523" y="319"/>
                    </a:lnTo>
                    <a:lnTo>
                      <a:pt x="517" y="325"/>
                    </a:lnTo>
                    <a:lnTo>
                      <a:pt x="523" y="348"/>
                    </a:lnTo>
                    <a:lnTo>
                      <a:pt x="534" y="365"/>
                    </a:lnTo>
                    <a:lnTo>
                      <a:pt x="534" y="377"/>
                    </a:lnTo>
                    <a:lnTo>
                      <a:pt x="540" y="377"/>
                    </a:lnTo>
                    <a:lnTo>
                      <a:pt x="546" y="360"/>
                    </a:lnTo>
                    <a:lnTo>
                      <a:pt x="546" y="348"/>
                    </a:lnTo>
                    <a:lnTo>
                      <a:pt x="546" y="342"/>
                    </a:lnTo>
                    <a:lnTo>
                      <a:pt x="534" y="342"/>
                    </a:lnTo>
                    <a:lnTo>
                      <a:pt x="540" y="336"/>
                    </a:lnTo>
                    <a:lnTo>
                      <a:pt x="558" y="348"/>
                    </a:lnTo>
                    <a:lnTo>
                      <a:pt x="558" y="342"/>
                    </a:lnTo>
                    <a:lnTo>
                      <a:pt x="569" y="342"/>
                    </a:lnTo>
                    <a:lnTo>
                      <a:pt x="558" y="371"/>
                    </a:lnTo>
                    <a:lnTo>
                      <a:pt x="552" y="377"/>
                    </a:lnTo>
                    <a:lnTo>
                      <a:pt x="552" y="383"/>
                    </a:lnTo>
                    <a:lnTo>
                      <a:pt x="540" y="389"/>
                    </a:lnTo>
                    <a:lnTo>
                      <a:pt x="552" y="400"/>
                    </a:lnTo>
                    <a:lnTo>
                      <a:pt x="563" y="418"/>
                    </a:lnTo>
                    <a:lnTo>
                      <a:pt x="587" y="452"/>
                    </a:lnTo>
                    <a:lnTo>
                      <a:pt x="592" y="458"/>
                    </a:lnTo>
                    <a:lnTo>
                      <a:pt x="598" y="464"/>
                    </a:lnTo>
                    <a:lnTo>
                      <a:pt x="616" y="499"/>
                    </a:lnTo>
                    <a:lnTo>
                      <a:pt x="621" y="505"/>
                    </a:lnTo>
                    <a:lnTo>
                      <a:pt x="633" y="499"/>
                    </a:lnTo>
                    <a:lnTo>
                      <a:pt x="650" y="510"/>
                    </a:lnTo>
                    <a:lnTo>
                      <a:pt x="662" y="534"/>
                    </a:lnTo>
                    <a:lnTo>
                      <a:pt x="679" y="563"/>
                    </a:lnTo>
                    <a:lnTo>
                      <a:pt x="685" y="557"/>
                    </a:lnTo>
                    <a:lnTo>
                      <a:pt x="703" y="568"/>
                    </a:lnTo>
                    <a:lnTo>
                      <a:pt x="708" y="568"/>
                    </a:lnTo>
                    <a:lnTo>
                      <a:pt x="732" y="586"/>
                    </a:lnTo>
                    <a:lnTo>
                      <a:pt x="749" y="615"/>
                    </a:lnTo>
                    <a:lnTo>
                      <a:pt x="743" y="615"/>
                    </a:lnTo>
                    <a:lnTo>
                      <a:pt x="743" y="626"/>
                    </a:lnTo>
                    <a:lnTo>
                      <a:pt x="755" y="638"/>
                    </a:lnTo>
                    <a:lnTo>
                      <a:pt x="767" y="638"/>
                    </a:lnTo>
                    <a:lnTo>
                      <a:pt x="778" y="626"/>
                    </a:lnTo>
                    <a:lnTo>
                      <a:pt x="784" y="626"/>
                    </a:lnTo>
                    <a:lnTo>
                      <a:pt x="784" y="632"/>
                    </a:lnTo>
                    <a:lnTo>
                      <a:pt x="796" y="626"/>
                    </a:lnTo>
                    <a:lnTo>
                      <a:pt x="796" y="644"/>
                    </a:lnTo>
                    <a:lnTo>
                      <a:pt x="807" y="644"/>
                    </a:lnTo>
                    <a:lnTo>
                      <a:pt x="801" y="626"/>
                    </a:lnTo>
                    <a:lnTo>
                      <a:pt x="801" y="621"/>
                    </a:lnTo>
                    <a:lnTo>
                      <a:pt x="807" y="621"/>
                    </a:lnTo>
                    <a:lnTo>
                      <a:pt x="819" y="615"/>
                    </a:lnTo>
                    <a:lnTo>
                      <a:pt x="819" y="638"/>
                    </a:lnTo>
                    <a:lnTo>
                      <a:pt x="813" y="644"/>
                    </a:lnTo>
                    <a:lnTo>
                      <a:pt x="807" y="655"/>
                    </a:lnTo>
                    <a:lnTo>
                      <a:pt x="813" y="650"/>
                    </a:lnTo>
                    <a:lnTo>
                      <a:pt x="830" y="626"/>
                    </a:lnTo>
                    <a:lnTo>
                      <a:pt x="842" y="597"/>
                    </a:lnTo>
                    <a:lnTo>
                      <a:pt x="842" y="580"/>
                    </a:lnTo>
                    <a:lnTo>
                      <a:pt x="842" y="574"/>
                    </a:lnTo>
                    <a:lnTo>
                      <a:pt x="836" y="597"/>
                    </a:lnTo>
                    <a:lnTo>
                      <a:pt x="830" y="603"/>
                    </a:lnTo>
                    <a:lnTo>
                      <a:pt x="830" y="597"/>
                    </a:lnTo>
                    <a:lnTo>
                      <a:pt x="825" y="580"/>
                    </a:lnTo>
                    <a:lnTo>
                      <a:pt x="830" y="557"/>
                    </a:lnTo>
                    <a:lnTo>
                      <a:pt x="842" y="551"/>
                    </a:lnTo>
                    <a:lnTo>
                      <a:pt x="842" y="557"/>
                    </a:lnTo>
                    <a:lnTo>
                      <a:pt x="842" y="522"/>
                    </a:lnTo>
                    <a:lnTo>
                      <a:pt x="842" y="516"/>
                    </a:lnTo>
                    <a:lnTo>
                      <a:pt x="836" y="481"/>
                    </a:lnTo>
                    <a:lnTo>
                      <a:pt x="830" y="423"/>
                    </a:lnTo>
                    <a:lnTo>
                      <a:pt x="825" y="406"/>
                    </a:lnTo>
                    <a:lnTo>
                      <a:pt x="807" y="377"/>
                    </a:lnTo>
                    <a:lnTo>
                      <a:pt x="784" y="342"/>
                    </a:lnTo>
                    <a:lnTo>
                      <a:pt x="767" y="313"/>
                    </a:lnTo>
                    <a:lnTo>
                      <a:pt x="749" y="284"/>
                    </a:lnTo>
                    <a:lnTo>
                      <a:pt x="743" y="261"/>
                    </a:lnTo>
                    <a:lnTo>
                      <a:pt x="743" y="238"/>
                    </a:lnTo>
                    <a:lnTo>
                      <a:pt x="720" y="209"/>
                    </a:lnTo>
                    <a:lnTo>
                      <a:pt x="685" y="168"/>
                    </a:lnTo>
                    <a:lnTo>
                      <a:pt x="668" y="145"/>
                    </a:lnTo>
                    <a:lnTo>
                      <a:pt x="656" y="116"/>
                    </a:lnTo>
                    <a:lnTo>
                      <a:pt x="650" y="116"/>
                    </a:lnTo>
                    <a:lnTo>
                      <a:pt x="650" y="110"/>
                    </a:lnTo>
                    <a:lnTo>
                      <a:pt x="645" y="93"/>
                    </a:lnTo>
                    <a:lnTo>
                      <a:pt x="627" y="52"/>
                    </a:lnTo>
                    <a:lnTo>
                      <a:pt x="616" y="29"/>
                    </a:lnTo>
                    <a:lnTo>
                      <a:pt x="610" y="6"/>
                    </a:lnTo>
                    <a:lnTo>
                      <a:pt x="581" y="6"/>
                    </a:lnTo>
                    <a:lnTo>
                      <a:pt x="569" y="0"/>
                    </a:lnTo>
                    <a:lnTo>
                      <a:pt x="563" y="0"/>
                    </a:lnTo>
                    <a:lnTo>
                      <a:pt x="552" y="6"/>
                    </a:lnTo>
                    <a:lnTo>
                      <a:pt x="558" y="35"/>
                    </a:lnTo>
                    <a:lnTo>
                      <a:pt x="558" y="52"/>
                    </a:lnTo>
                    <a:lnTo>
                      <a:pt x="546" y="52"/>
                    </a:lnTo>
                    <a:lnTo>
                      <a:pt x="540" y="40"/>
                    </a:lnTo>
                    <a:lnTo>
                      <a:pt x="534" y="35"/>
                    </a:lnTo>
                    <a:lnTo>
                      <a:pt x="523" y="35"/>
                    </a:lnTo>
                    <a:lnTo>
                      <a:pt x="517" y="35"/>
                    </a:lnTo>
                    <a:lnTo>
                      <a:pt x="511" y="35"/>
                    </a:lnTo>
                    <a:lnTo>
                      <a:pt x="500" y="35"/>
                    </a:lnTo>
                    <a:lnTo>
                      <a:pt x="494" y="35"/>
                    </a:lnTo>
                    <a:lnTo>
                      <a:pt x="488" y="35"/>
                    </a:lnTo>
                    <a:lnTo>
                      <a:pt x="482" y="35"/>
                    </a:lnTo>
                    <a:lnTo>
                      <a:pt x="471" y="35"/>
                    </a:lnTo>
                    <a:lnTo>
                      <a:pt x="447" y="40"/>
                    </a:lnTo>
                    <a:lnTo>
                      <a:pt x="442" y="40"/>
                    </a:lnTo>
                    <a:lnTo>
                      <a:pt x="436" y="40"/>
                    </a:lnTo>
                    <a:lnTo>
                      <a:pt x="430" y="40"/>
                    </a:lnTo>
                    <a:lnTo>
                      <a:pt x="424" y="40"/>
                    </a:lnTo>
                    <a:lnTo>
                      <a:pt x="418" y="40"/>
                    </a:lnTo>
                    <a:lnTo>
                      <a:pt x="407" y="40"/>
                    </a:lnTo>
                    <a:lnTo>
                      <a:pt x="395" y="46"/>
                    </a:lnTo>
                    <a:lnTo>
                      <a:pt x="389" y="46"/>
                    </a:lnTo>
                    <a:lnTo>
                      <a:pt x="383" y="46"/>
                    </a:lnTo>
                    <a:lnTo>
                      <a:pt x="372" y="46"/>
                    </a:lnTo>
                    <a:lnTo>
                      <a:pt x="366" y="46"/>
                    </a:lnTo>
                    <a:lnTo>
                      <a:pt x="360" y="46"/>
                    </a:lnTo>
                    <a:lnTo>
                      <a:pt x="354" y="46"/>
                    </a:lnTo>
                    <a:lnTo>
                      <a:pt x="349" y="46"/>
                    </a:lnTo>
                    <a:lnTo>
                      <a:pt x="337" y="46"/>
                    </a:lnTo>
                    <a:lnTo>
                      <a:pt x="331" y="46"/>
                    </a:lnTo>
                    <a:lnTo>
                      <a:pt x="325" y="46"/>
                    </a:lnTo>
                    <a:lnTo>
                      <a:pt x="320" y="52"/>
                    </a:lnTo>
                    <a:lnTo>
                      <a:pt x="314" y="52"/>
                    </a:lnTo>
                    <a:lnTo>
                      <a:pt x="296" y="52"/>
                    </a:lnTo>
                    <a:lnTo>
                      <a:pt x="273" y="52"/>
                    </a:lnTo>
                    <a:lnTo>
                      <a:pt x="256" y="23"/>
                    </a:lnTo>
                    <a:lnTo>
                      <a:pt x="238" y="23"/>
                    </a:lnTo>
                    <a:lnTo>
                      <a:pt x="233" y="23"/>
                    </a:lnTo>
                    <a:lnTo>
                      <a:pt x="209" y="29"/>
                    </a:lnTo>
                    <a:lnTo>
                      <a:pt x="180" y="35"/>
                    </a:lnTo>
                    <a:lnTo>
                      <a:pt x="163" y="35"/>
                    </a:lnTo>
                    <a:lnTo>
                      <a:pt x="151" y="35"/>
                    </a:lnTo>
                    <a:lnTo>
                      <a:pt x="146" y="35"/>
                    </a:lnTo>
                    <a:lnTo>
                      <a:pt x="140" y="35"/>
                    </a:lnTo>
                    <a:lnTo>
                      <a:pt x="134" y="35"/>
                    </a:lnTo>
                    <a:lnTo>
                      <a:pt x="122" y="40"/>
                    </a:lnTo>
                    <a:lnTo>
                      <a:pt x="116" y="40"/>
                    </a:lnTo>
                    <a:lnTo>
                      <a:pt x="105" y="40"/>
                    </a:lnTo>
                    <a:lnTo>
                      <a:pt x="99" y="40"/>
                    </a:lnTo>
                    <a:lnTo>
                      <a:pt x="87" y="40"/>
                    </a:lnTo>
                    <a:lnTo>
                      <a:pt x="82" y="40"/>
                    </a:lnTo>
                    <a:lnTo>
                      <a:pt x="58" y="46"/>
                    </a:lnTo>
                    <a:lnTo>
                      <a:pt x="47" y="46"/>
                    </a:lnTo>
                    <a:lnTo>
                      <a:pt x="41" y="46"/>
                    </a:lnTo>
                    <a:lnTo>
                      <a:pt x="35" y="46"/>
                    </a:lnTo>
                    <a:lnTo>
                      <a:pt x="0" y="52"/>
                    </a:lnTo>
                    <a:lnTo>
                      <a:pt x="0" y="69"/>
                    </a:lnTo>
                    <a:lnTo>
                      <a:pt x="24" y="93"/>
                    </a:lnTo>
                    <a:lnTo>
                      <a:pt x="24" y="104"/>
                    </a:lnTo>
                    <a:lnTo>
                      <a:pt x="29" y="110"/>
                    </a:lnTo>
                    <a:lnTo>
                      <a:pt x="12" y="133"/>
                    </a:lnTo>
                    <a:lnTo>
                      <a:pt x="29" y="127"/>
                    </a:lnTo>
                    <a:lnTo>
                      <a:pt x="82" y="116"/>
                    </a:lnTo>
                    <a:lnTo>
                      <a:pt x="87" y="116"/>
                    </a:lnTo>
                    <a:lnTo>
                      <a:pt x="116" y="110"/>
                    </a:lnTo>
                    <a:lnTo>
                      <a:pt x="128" y="110"/>
                    </a:lnTo>
                    <a:lnTo>
                      <a:pt x="169" y="116"/>
                    </a:lnTo>
                    <a:close/>
                  </a:path>
                </a:pathLst>
              </a:custGeom>
              <a:solidFill>
                <a:schemeClr val="accent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43" name="Freeform 21">
                <a:extLst>
                  <a:ext uri="{FF2B5EF4-FFF2-40B4-BE49-F238E27FC236}">
                    <a16:creationId xmlns:a16="http://schemas.microsoft.com/office/drawing/2014/main" id="{A16C7FFA-484C-7B49-97EE-DE7E6FA8A4B5}"/>
                  </a:ext>
                </a:extLst>
              </p:cNvPr>
              <p:cNvSpPr>
                <a:spLocks/>
              </p:cNvSpPr>
              <p:nvPr/>
            </p:nvSpPr>
            <p:spPr bwMode="auto">
              <a:xfrm>
                <a:off x="11512368" y="3665571"/>
                <a:ext cx="33121" cy="22078"/>
              </a:xfrm>
              <a:custGeom>
                <a:avLst/>
                <a:gdLst>
                  <a:gd name="T0" fmla="*/ 0 w 52"/>
                  <a:gd name="T1" fmla="*/ 32 h 35"/>
                  <a:gd name="T2" fmla="*/ 27 w 52"/>
                  <a:gd name="T3" fmla="*/ 22 h 35"/>
                  <a:gd name="T4" fmla="*/ 27 w 52"/>
                  <a:gd name="T5" fmla="*/ 16 h 35"/>
                  <a:gd name="T6" fmla="*/ 38 w 52"/>
                  <a:gd name="T7" fmla="*/ 16 h 35"/>
                  <a:gd name="T8" fmla="*/ 48 w 52"/>
                  <a:gd name="T9" fmla="*/ 11 h 35"/>
                  <a:gd name="T10" fmla="*/ 38 w 52"/>
                  <a:gd name="T11" fmla="*/ 5 h 35"/>
                  <a:gd name="T12" fmla="*/ 27 w 52"/>
                  <a:gd name="T13" fmla="*/ 0 h 35"/>
                  <a:gd name="T14" fmla="*/ 27 w 52"/>
                  <a:gd name="T15" fmla="*/ 5 h 35"/>
                  <a:gd name="T16" fmla="*/ 27 w 52"/>
                  <a:gd name="T17" fmla="*/ 11 h 35"/>
                  <a:gd name="T18" fmla="*/ 16 w 52"/>
                  <a:gd name="T19" fmla="*/ 5 h 35"/>
                  <a:gd name="T20" fmla="*/ 6 w 52"/>
                  <a:gd name="T21" fmla="*/ 16 h 35"/>
                  <a:gd name="T22" fmla="*/ 6 w 52"/>
                  <a:gd name="T23" fmla="*/ 27 h 35"/>
                  <a:gd name="T24" fmla="*/ 0 w 52"/>
                  <a:gd name="T25" fmla="*/ 32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 h="35">
                    <a:moveTo>
                      <a:pt x="0" y="35"/>
                    </a:moveTo>
                    <a:lnTo>
                      <a:pt x="29" y="24"/>
                    </a:lnTo>
                    <a:lnTo>
                      <a:pt x="29" y="18"/>
                    </a:lnTo>
                    <a:lnTo>
                      <a:pt x="41" y="18"/>
                    </a:lnTo>
                    <a:lnTo>
                      <a:pt x="52" y="12"/>
                    </a:lnTo>
                    <a:lnTo>
                      <a:pt x="41" y="6"/>
                    </a:lnTo>
                    <a:lnTo>
                      <a:pt x="29" y="0"/>
                    </a:lnTo>
                    <a:lnTo>
                      <a:pt x="29" y="6"/>
                    </a:lnTo>
                    <a:lnTo>
                      <a:pt x="29" y="12"/>
                    </a:lnTo>
                    <a:lnTo>
                      <a:pt x="17" y="6"/>
                    </a:lnTo>
                    <a:lnTo>
                      <a:pt x="6" y="18"/>
                    </a:lnTo>
                    <a:lnTo>
                      <a:pt x="6" y="29"/>
                    </a:lnTo>
                    <a:lnTo>
                      <a:pt x="0" y="35"/>
                    </a:lnTo>
                    <a:close/>
                  </a:path>
                </a:pathLst>
              </a:custGeom>
              <a:solidFill>
                <a:schemeClr val="accent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44" name="Freeform 22">
                <a:extLst>
                  <a:ext uri="{FF2B5EF4-FFF2-40B4-BE49-F238E27FC236}">
                    <a16:creationId xmlns:a16="http://schemas.microsoft.com/office/drawing/2014/main" id="{588A67DB-E321-354F-AB73-E775A493A21D}"/>
                  </a:ext>
                </a:extLst>
              </p:cNvPr>
              <p:cNvSpPr>
                <a:spLocks/>
              </p:cNvSpPr>
              <p:nvPr/>
            </p:nvSpPr>
            <p:spPr bwMode="auto">
              <a:xfrm>
                <a:off x="11556530" y="3658671"/>
                <a:ext cx="14491" cy="11729"/>
              </a:xfrm>
              <a:custGeom>
                <a:avLst/>
                <a:gdLst>
                  <a:gd name="T0" fmla="*/ 0 w 23"/>
                  <a:gd name="T1" fmla="*/ 16 h 17"/>
                  <a:gd name="T2" fmla="*/ 21 w 23"/>
                  <a:gd name="T3" fmla="*/ 0 h 17"/>
                  <a:gd name="T4" fmla="*/ 10 w 23"/>
                  <a:gd name="T5" fmla="*/ 6 h 17"/>
                  <a:gd name="T6" fmla="*/ 0 w 23"/>
                  <a:gd name="T7" fmla="*/ 1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17">
                    <a:moveTo>
                      <a:pt x="0" y="17"/>
                    </a:moveTo>
                    <a:lnTo>
                      <a:pt x="23" y="0"/>
                    </a:lnTo>
                    <a:lnTo>
                      <a:pt x="11" y="6"/>
                    </a:lnTo>
                    <a:lnTo>
                      <a:pt x="0" y="17"/>
                    </a:lnTo>
                    <a:close/>
                  </a:path>
                </a:pathLst>
              </a:custGeom>
              <a:solidFill>
                <a:schemeClr val="accent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45" name="Freeform 23">
                <a:extLst>
                  <a:ext uri="{FF2B5EF4-FFF2-40B4-BE49-F238E27FC236}">
                    <a16:creationId xmlns:a16="http://schemas.microsoft.com/office/drawing/2014/main" id="{5125685D-DE4D-5A46-8AE9-FD5968DE91DD}"/>
                  </a:ext>
                </a:extLst>
              </p:cNvPr>
              <p:cNvSpPr>
                <a:spLocks/>
              </p:cNvSpPr>
              <p:nvPr/>
            </p:nvSpPr>
            <p:spPr bwMode="auto">
              <a:xfrm>
                <a:off x="11575850" y="3654532"/>
                <a:ext cx="4140" cy="4140"/>
              </a:xfrm>
              <a:custGeom>
                <a:avLst/>
                <a:gdLst>
                  <a:gd name="T0" fmla="*/ 0 w 6"/>
                  <a:gd name="T1" fmla="*/ 6 h 6"/>
                  <a:gd name="T2" fmla="*/ 6 w 6"/>
                  <a:gd name="T3" fmla="*/ 0 h 6"/>
                  <a:gd name="T4" fmla="*/ 0 w 6"/>
                  <a:gd name="T5" fmla="*/ 6 h 6"/>
                  <a:gd name="T6" fmla="*/ 0 60000 65536"/>
                  <a:gd name="T7" fmla="*/ 0 60000 65536"/>
                  <a:gd name="T8" fmla="*/ 0 60000 65536"/>
                </a:gdLst>
                <a:ahLst/>
                <a:cxnLst>
                  <a:cxn ang="T6">
                    <a:pos x="T0" y="T1"/>
                  </a:cxn>
                  <a:cxn ang="T7">
                    <a:pos x="T2" y="T3"/>
                  </a:cxn>
                  <a:cxn ang="T8">
                    <a:pos x="T4" y="T5"/>
                  </a:cxn>
                </a:cxnLst>
                <a:rect l="0" t="0" r="r" b="b"/>
                <a:pathLst>
                  <a:path w="6" h="6">
                    <a:moveTo>
                      <a:pt x="0" y="6"/>
                    </a:moveTo>
                    <a:lnTo>
                      <a:pt x="6" y="0"/>
                    </a:lnTo>
                    <a:lnTo>
                      <a:pt x="0" y="6"/>
                    </a:lnTo>
                    <a:close/>
                  </a:path>
                </a:pathLst>
              </a:custGeom>
              <a:solidFill>
                <a:schemeClr val="accent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46" name="Freeform 24">
                <a:extLst>
                  <a:ext uri="{FF2B5EF4-FFF2-40B4-BE49-F238E27FC236}">
                    <a16:creationId xmlns:a16="http://schemas.microsoft.com/office/drawing/2014/main" id="{804525D3-6B74-3145-8AA3-C2213C9FBF9A}"/>
                  </a:ext>
                </a:extLst>
              </p:cNvPr>
              <p:cNvSpPr>
                <a:spLocks/>
              </p:cNvSpPr>
              <p:nvPr/>
            </p:nvSpPr>
            <p:spPr bwMode="auto">
              <a:xfrm>
                <a:off x="11542039" y="3665571"/>
                <a:ext cx="2760" cy="4830"/>
              </a:xfrm>
              <a:custGeom>
                <a:avLst/>
                <a:gdLst>
                  <a:gd name="T0" fmla="*/ 0 w 5"/>
                  <a:gd name="T1" fmla="*/ 0 h 6"/>
                  <a:gd name="T2" fmla="*/ 0 w 5"/>
                  <a:gd name="T3" fmla="*/ 6 h 6"/>
                  <a:gd name="T4" fmla="*/ 5 w 5"/>
                  <a:gd name="T5" fmla="*/ 0 h 6"/>
                  <a:gd name="T6" fmla="*/ 0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0"/>
                    </a:moveTo>
                    <a:lnTo>
                      <a:pt x="0" y="6"/>
                    </a:lnTo>
                    <a:lnTo>
                      <a:pt x="5" y="0"/>
                    </a:lnTo>
                    <a:lnTo>
                      <a:pt x="0" y="0"/>
                    </a:lnTo>
                    <a:close/>
                  </a:path>
                </a:pathLst>
              </a:custGeom>
              <a:solidFill>
                <a:schemeClr val="accent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47" name="Freeform 25">
                <a:extLst>
                  <a:ext uri="{FF2B5EF4-FFF2-40B4-BE49-F238E27FC236}">
                    <a16:creationId xmlns:a16="http://schemas.microsoft.com/office/drawing/2014/main" id="{334D24FF-FC0F-4448-9315-4EA50952E87E}"/>
                  </a:ext>
                </a:extLst>
              </p:cNvPr>
              <p:cNvSpPr>
                <a:spLocks/>
              </p:cNvSpPr>
              <p:nvPr/>
            </p:nvSpPr>
            <p:spPr bwMode="auto">
              <a:xfrm>
                <a:off x="11579991" y="3651082"/>
                <a:ext cx="2760" cy="4140"/>
              </a:xfrm>
              <a:custGeom>
                <a:avLst/>
                <a:gdLst>
                  <a:gd name="T0" fmla="*/ 0 w 5"/>
                  <a:gd name="T1" fmla="*/ 5 h 6"/>
                  <a:gd name="T2" fmla="*/ 4 w 5"/>
                  <a:gd name="T3" fmla="*/ 0 h 6"/>
                  <a:gd name="T4" fmla="*/ 0 w 5"/>
                  <a:gd name="T5" fmla="*/ 5 h 6"/>
                  <a:gd name="T6" fmla="*/ 0 60000 65536"/>
                  <a:gd name="T7" fmla="*/ 0 60000 65536"/>
                  <a:gd name="T8" fmla="*/ 0 60000 65536"/>
                </a:gdLst>
                <a:ahLst/>
                <a:cxnLst>
                  <a:cxn ang="T6">
                    <a:pos x="T0" y="T1"/>
                  </a:cxn>
                  <a:cxn ang="T7">
                    <a:pos x="T2" y="T3"/>
                  </a:cxn>
                  <a:cxn ang="T8">
                    <a:pos x="T4" y="T5"/>
                  </a:cxn>
                </a:cxnLst>
                <a:rect l="0" t="0" r="r" b="b"/>
                <a:pathLst>
                  <a:path w="5" h="6">
                    <a:moveTo>
                      <a:pt x="0" y="6"/>
                    </a:moveTo>
                    <a:lnTo>
                      <a:pt x="5" y="0"/>
                    </a:lnTo>
                    <a:lnTo>
                      <a:pt x="0" y="6"/>
                    </a:lnTo>
                    <a:close/>
                  </a:path>
                </a:pathLst>
              </a:custGeom>
              <a:solidFill>
                <a:schemeClr val="accent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48" name="Freeform 26">
                <a:extLst>
                  <a:ext uri="{FF2B5EF4-FFF2-40B4-BE49-F238E27FC236}">
                    <a16:creationId xmlns:a16="http://schemas.microsoft.com/office/drawing/2014/main" id="{21E672D3-00B5-EE48-9F0F-745321D1DF35}"/>
                  </a:ext>
                </a:extLst>
              </p:cNvPr>
              <p:cNvSpPr>
                <a:spLocks/>
              </p:cNvSpPr>
              <p:nvPr/>
            </p:nvSpPr>
            <p:spPr bwMode="auto">
              <a:xfrm>
                <a:off x="11154933" y="2939753"/>
                <a:ext cx="327074" cy="324272"/>
              </a:xfrm>
              <a:custGeom>
                <a:avLst/>
                <a:gdLst>
                  <a:gd name="T0" fmla="*/ 82 w 505"/>
                  <a:gd name="T1" fmla="*/ 21 h 510"/>
                  <a:gd name="T2" fmla="*/ 109 w 505"/>
                  <a:gd name="T3" fmla="*/ 16 h 510"/>
                  <a:gd name="T4" fmla="*/ 130 w 505"/>
                  <a:gd name="T5" fmla="*/ 16 h 510"/>
                  <a:gd name="T6" fmla="*/ 174 w 505"/>
                  <a:gd name="T7" fmla="*/ 10 h 510"/>
                  <a:gd name="T8" fmla="*/ 201 w 505"/>
                  <a:gd name="T9" fmla="*/ 5 h 510"/>
                  <a:gd name="T10" fmla="*/ 218 w 505"/>
                  <a:gd name="T11" fmla="*/ 5 h 510"/>
                  <a:gd name="T12" fmla="*/ 206 w 505"/>
                  <a:gd name="T13" fmla="*/ 37 h 510"/>
                  <a:gd name="T14" fmla="*/ 228 w 505"/>
                  <a:gd name="T15" fmla="*/ 48 h 510"/>
                  <a:gd name="T16" fmla="*/ 251 w 505"/>
                  <a:gd name="T17" fmla="*/ 53 h 510"/>
                  <a:gd name="T18" fmla="*/ 261 w 505"/>
                  <a:gd name="T19" fmla="*/ 75 h 510"/>
                  <a:gd name="T20" fmla="*/ 278 w 505"/>
                  <a:gd name="T21" fmla="*/ 90 h 510"/>
                  <a:gd name="T22" fmla="*/ 305 w 505"/>
                  <a:gd name="T23" fmla="*/ 112 h 510"/>
                  <a:gd name="T24" fmla="*/ 321 w 505"/>
                  <a:gd name="T25" fmla="*/ 134 h 510"/>
                  <a:gd name="T26" fmla="*/ 348 w 505"/>
                  <a:gd name="T27" fmla="*/ 155 h 510"/>
                  <a:gd name="T28" fmla="*/ 370 w 505"/>
                  <a:gd name="T29" fmla="*/ 170 h 510"/>
                  <a:gd name="T30" fmla="*/ 381 w 505"/>
                  <a:gd name="T31" fmla="*/ 176 h 510"/>
                  <a:gd name="T32" fmla="*/ 397 w 505"/>
                  <a:gd name="T33" fmla="*/ 192 h 510"/>
                  <a:gd name="T34" fmla="*/ 414 w 505"/>
                  <a:gd name="T35" fmla="*/ 229 h 510"/>
                  <a:gd name="T36" fmla="*/ 441 w 505"/>
                  <a:gd name="T37" fmla="*/ 262 h 510"/>
                  <a:gd name="T38" fmla="*/ 468 w 505"/>
                  <a:gd name="T39" fmla="*/ 277 h 510"/>
                  <a:gd name="T40" fmla="*/ 463 w 505"/>
                  <a:gd name="T41" fmla="*/ 299 h 510"/>
                  <a:gd name="T42" fmla="*/ 451 w 505"/>
                  <a:gd name="T43" fmla="*/ 315 h 510"/>
                  <a:gd name="T44" fmla="*/ 451 w 505"/>
                  <a:gd name="T45" fmla="*/ 325 h 510"/>
                  <a:gd name="T46" fmla="*/ 441 w 505"/>
                  <a:gd name="T47" fmla="*/ 336 h 510"/>
                  <a:gd name="T48" fmla="*/ 447 w 505"/>
                  <a:gd name="T49" fmla="*/ 352 h 510"/>
                  <a:gd name="T50" fmla="*/ 441 w 505"/>
                  <a:gd name="T51" fmla="*/ 379 h 510"/>
                  <a:gd name="T52" fmla="*/ 436 w 505"/>
                  <a:gd name="T53" fmla="*/ 395 h 510"/>
                  <a:gd name="T54" fmla="*/ 414 w 505"/>
                  <a:gd name="T55" fmla="*/ 428 h 510"/>
                  <a:gd name="T56" fmla="*/ 387 w 505"/>
                  <a:gd name="T57" fmla="*/ 428 h 510"/>
                  <a:gd name="T58" fmla="*/ 381 w 505"/>
                  <a:gd name="T59" fmla="*/ 470 h 510"/>
                  <a:gd name="T60" fmla="*/ 359 w 505"/>
                  <a:gd name="T61" fmla="*/ 454 h 510"/>
                  <a:gd name="T62" fmla="*/ 338 w 505"/>
                  <a:gd name="T63" fmla="*/ 454 h 510"/>
                  <a:gd name="T64" fmla="*/ 321 w 505"/>
                  <a:gd name="T65" fmla="*/ 454 h 510"/>
                  <a:gd name="T66" fmla="*/ 283 w 505"/>
                  <a:gd name="T67" fmla="*/ 459 h 510"/>
                  <a:gd name="T68" fmla="*/ 267 w 505"/>
                  <a:gd name="T69" fmla="*/ 459 h 510"/>
                  <a:gd name="T70" fmla="*/ 239 w 505"/>
                  <a:gd name="T71" fmla="*/ 464 h 510"/>
                  <a:gd name="T72" fmla="*/ 218 w 505"/>
                  <a:gd name="T73" fmla="*/ 464 h 510"/>
                  <a:gd name="T74" fmla="*/ 201 w 505"/>
                  <a:gd name="T75" fmla="*/ 464 h 510"/>
                  <a:gd name="T76" fmla="*/ 179 w 505"/>
                  <a:gd name="T77" fmla="*/ 464 h 510"/>
                  <a:gd name="T78" fmla="*/ 163 w 505"/>
                  <a:gd name="T79" fmla="*/ 470 h 510"/>
                  <a:gd name="T80" fmla="*/ 109 w 505"/>
                  <a:gd name="T81" fmla="*/ 443 h 510"/>
                  <a:gd name="T82" fmla="*/ 98 w 505"/>
                  <a:gd name="T83" fmla="*/ 417 h 510"/>
                  <a:gd name="T84" fmla="*/ 98 w 505"/>
                  <a:gd name="T85" fmla="*/ 390 h 510"/>
                  <a:gd name="T86" fmla="*/ 87 w 505"/>
                  <a:gd name="T87" fmla="*/ 363 h 510"/>
                  <a:gd name="T88" fmla="*/ 87 w 505"/>
                  <a:gd name="T89" fmla="*/ 331 h 510"/>
                  <a:gd name="T90" fmla="*/ 98 w 505"/>
                  <a:gd name="T91" fmla="*/ 310 h 510"/>
                  <a:gd name="T92" fmla="*/ 87 w 505"/>
                  <a:gd name="T93" fmla="*/ 283 h 510"/>
                  <a:gd name="T94" fmla="*/ 76 w 505"/>
                  <a:gd name="T95" fmla="*/ 262 h 510"/>
                  <a:gd name="T96" fmla="*/ 65 w 505"/>
                  <a:gd name="T97" fmla="*/ 245 h 510"/>
                  <a:gd name="T98" fmla="*/ 60 w 505"/>
                  <a:gd name="T99" fmla="*/ 224 h 510"/>
                  <a:gd name="T100" fmla="*/ 49 w 505"/>
                  <a:gd name="T101" fmla="*/ 197 h 510"/>
                  <a:gd name="T102" fmla="*/ 49 w 505"/>
                  <a:gd name="T103" fmla="*/ 182 h 510"/>
                  <a:gd name="T104" fmla="*/ 38 w 505"/>
                  <a:gd name="T105" fmla="*/ 149 h 510"/>
                  <a:gd name="T106" fmla="*/ 33 w 505"/>
                  <a:gd name="T107" fmla="*/ 134 h 510"/>
                  <a:gd name="T108" fmla="*/ 27 w 505"/>
                  <a:gd name="T109" fmla="*/ 117 h 510"/>
                  <a:gd name="T110" fmla="*/ 22 w 505"/>
                  <a:gd name="T111" fmla="*/ 90 h 510"/>
                  <a:gd name="T112" fmla="*/ 10 w 505"/>
                  <a:gd name="T113" fmla="*/ 69 h 510"/>
                  <a:gd name="T114" fmla="*/ 6 w 505"/>
                  <a:gd name="T115" fmla="*/ 42 h 510"/>
                  <a:gd name="T116" fmla="*/ 22 w 505"/>
                  <a:gd name="T117" fmla="*/ 27 h 510"/>
                  <a:gd name="T118" fmla="*/ 54 w 505"/>
                  <a:gd name="T119" fmla="*/ 27 h 5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5" h="510">
                    <a:moveTo>
                      <a:pt x="75" y="23"/>
                    </a:moveTo>
                    <a:lnTo>
                      <a:pt x="81" y="23"/>
                    </a:lnTo>
                    <a:lnTo>
                      <a:pt x="87" y="23"/>
                    </a:lnTo>
                    <a:lnTo>
                      <a:pt x="93" y="23"/>
                    </a:lnTo>
                    <a:lnTo>
                      <a:pt x="104" y="17"/>
                    </a:lnTo>
                    <a:lnTo>
                      <a:pt x="116" y="17"/>
                    </a:lnTo>
                    <a:lnTo>
                      <a:pt x="122" y="17"/>
                    </a:lnTo>
                    <a:lnTo>
                      <a:pt x="127" y="17"/>
                    </a:lnTo>
                    <a:lnTo>
                      <a:pt x="139" y="17"/>
                    </a:lnTo>
                    <a:lnTo>
                      <a:pt x="151" y="11"/>
                    </a:lnTo>
                    <a:lnTo>
                      <a:pt x="156" y="11"/>
                    </a:lnTo>
                    <a:lnTo>
                      <a:pt x="185" y="11"/>
                    </a:lnTo>
                    <a:lnTo>
                      <a:pt x="191" y="5"/>
                    </a:lnTo>
                    <a:lnTo>
                      <a:pt x="197" y="5"/>
                    </a:lnTo>
                    <a:lnTo>
                      <a:pt x="214" y="5"/>
                    </a:lnTo>
                    <a:lnTo>
                      <a:pt x="226" y="0"/>
                    </a:lnTo>
                    <a:lnTo>
                      <a:pt x="232" y="0"/>
                    </a:lnTo>
                    <a:lnTo>
                      <a:pt x="232" y="5"/>
                    </a:lnTo>
                    <a:lnTo>
                      <a:pt x="220" y="17"/>
                    </a:lnTo>
                    <a:lnTo>
                      <a:pt x="214" y="34"/>
                    </a:lnTo>
                    <a:lnTo>
                      <a:pt x="220" y="40"/>
                    </a:lnTo>
                    <a:lnTo>
                      <a:pt x="226" y="46"/>
                    </a:lnTo>
                    <a:lnTo>
                      <a:pt x="238" y="52"/>
                    </a:lnTo>
                    <a:lnTo>
                      <a:pt x="243" y="52"/>
                    </a:lnTo>
                    <a:lnTo>
                      <a:pt x="249" y="58"/>
                    </a:lnTo>
                    <a:lnTo>
                      <a:pt x="255" y="58"/>
                    </a:lnTo>
                    <a:lnTo>
                      <a:pt x="267" y="58"/>
                    </a:lnTo>
                    <a:lnTo>
                      <a:pt x="272" y="69"/>
                    </a:lnTo>
                    <a:lnTo>
                      <a:pt x="278" y="75"/>
                    </a:lnTo>
                    <a:lnTo>
                      <a:pt x="278" y="81"/>
                    </a:lnTo>
                    <a:lnTo>
                      <a:pt x="284" y="87"/>
                    </a:lnTo>
                    <a:lnTo>
                      <a:pt x="290" y="92"/>
                    </a:lnTo>
                    <a:lnTo>
                      <a:pt x="296" y="98"/>
                    </a:lnTo>
                    <a:lnTo>
                      <a:pt x="302" y="104"/>
                    </a:lnTo>
                    <a:lnTo>
                      <a:pt x="302" y="110"/>
                    </a:lnTo>
                    <a:lnTo>
                      <a:pt x="325" y="121"/>
                    </a:lnTo>
                    <a:lnTo>
                      <a:pt x="336" y="127"/>
                    </a:lnTo>
                    <a:lnTo>
                      <a:pt x="342" y="139"/>
                    </a:lnTo>
                    <a:lnTo>
                      <a:pt x="342" y="145"/>
                    </a:lnTo>
                    <a:lnTo>
                      <a:pt x="354" y="145"/>
                    </a:lnTo>
                    <a:lnTo>
                      <a:pt x="360" y="150"/>
                    </a:lnTo>
                    <a:lnTo>
                      <a:pt x="371" y="168"/>
                    </a:lnTo>
                    <a:lnTo>
                      <a:pt x="383" y="174"/>
                    </a:lnTo>
                    <a:lnTo>
                      <a:pt x="383" y="179"/>
                    </a:lnTo>
                    <a:lnTo>
                      <a:pt x="394" y="185"/>
                    </a:lnTo>
                    <a:lnTo>
                      <a:pt x="394" y="191"/>
                    </a:lnTo>
                    <a:lnTo>
                      <a:pt x="400" y="191"/>
                    </a:lnTo>
                    <a:lnTo>
                      <a:pt x="406" y="191"/>
                    </a:lnTo>
                    <a:lnTo>
                      <a:pt x="418" y="197"/>
                    </a:lnTo>
                    <a:lnTo>
                      <a:pt x="423" y="203"/>
                    </a:lnTo>
                    <a:lnTo>
                      <a:pt x="423" y="208"/>
                    </a:lnTo>
                    <a:lnTo>
                      <a:pt x="435" y="232"/>
                    </a:lnTo>
                    <a:lnTo>
                      <a:pt x="435" y="243"/>
                    </a:lnTo>
                    <a:lnTo>
                      <a:pt x="441" y="249"/>
                    </a:lnTo>
                    <a:lnTo>
                      <a:pt x="452" y="249"/>
                    </a:lnTo>
                    <a:lnTo>
                      <a:pt x="470" y="272"/>
                    </a:lnTo>
                    <a:lnTo>
                      <a:pt x="470" y="284"/>
                    </a:lnTo>
                    <a:lnTo>
                      <a:pt x="476" y="295"/>
                    </a:lnTo>
                    <a:lnTo>
                      <a:pt x="487" y="295"/>
                    </a:lnTo>
                    <a:lnTo>
                      <a:pt x="499" y="301"/>
                    </a:lnTo>
                    <a:lnTo>
                      <a:pt x="505" y="301"/>
                    </a:lnTo>
                    <a:lnTo>
                      <a:pt x="505" y="307"/>
                    </a:lnTo>
                    <a:lnTo>
                      <a:pt x="493" y="324"/>
                    </a:lnTo>
                    <a:lnTo>
                      <a:pt x="487" y="324"/>
                    </a:lnTo>
                    <a:lnTo>
                      <a:pt x="487" y="330"/>
                    </a:lnTo>
                    <a:lnTo>
                      <a:pt x="481" y="342"/>
                    </a:lnTo>
                    <a:lnTo>
                      <a:pt x="476" y="342"/>
                    </a:lnTo>
                    <a:lnTo>
                      <a:pt x="481" y="342"/>
                    </a:lnTo>
                    <a:lnTo>
                      <a:pt x="481" y="353"/>
                    </a:lnTo>
                    <a:lnTo>
                      <a:pt x="481" y="359"/>
                    </a:lnTo>
                    <a:lnTo>
                      <a:pt x="476" y="359"/>
                    </a:lnTo>
                    <a:lnTo>
                      <a:pt x="470" y="365"/>
                    </a:lnTo>
                    <a:lnTo>
                      <a:pt x="476" y="365"/>
                    </a:lnTo>
                    <a:lnTo>
                      <a:pt x="481" y="365"/>
                    </a:lnTo>
                    <a:lnTo>
                      <a:pt x="476" y="382"/>
                    </a:lnTo>
                    <a:lnTo>
                      <a:pt x="470" y="382"/>
                    </a:lnTo>
                    <a:lnTo>
                      <a:pt x="476" y="394"/>
                    </a:lnTo>
                    <a:lnTo>
                      <a:pt x="470" y="411"/>
                    </a:lnTo>
                    <a:lnTo>
                      <a:pt x="464" y="417"/>
                    </a:lnTo>
                    <a:lnTo>
                      <a:pt x="464" y="411"/>
                    </a:lnTo>
                    <a:lnTo>
                      <a:pt x="464" y="429"/>
                    </a:lnTo>
                    <a:lnTo>
                      <a:pt x="470" y="429"/>
                    </a:lnTo>
                    <a:lnTo>
                      <a:pt x="470" y="464"/>
                    </a:lnTo>
                    <a:lnTo>
                      <a:pt x="441" y="464"/>
                    </a:lnTo>
                    <a:lnTo>
                      <a:pt x="429" y="458"/>
                    </a:lnTo>
                    <a:lnTo>
                      <a:pt x="423" y="458"/>
                    </a:lnTo>
                    <a:lnTo>
                      <a:pt x="412" y="464"/>
                    </a:lnTo>
                    <a:lnTo>
                      <a:pt x="418" y="493"/>
                    </a:lnTo>
                    <a:lnTo>
                      <a:pt x="418" y="510"/>
                    </a:lnTo>
                    <a:lnTo>
                      <a:pt x="406" y="510"/>
                    </a:lnTo>
                    <a:lnTo>
                      <a:pt x="400" y="498"/>
                    </a:lnTo>
                    <a:lnTo>
                      <a:pt x="394" y="493"/>
                    </a:lnTo>
                    <a:lnTo>
                      <a:pt x="383" y="493"/>
                    </a:lnTo>
                    <a:lnTo>
                      <a:pt x="377" y="493"/>
                    </a:lnTo>
                    <a:lnTo>
                      <a:pt x="371" y="493"/>
                    </a:lnTo>
                    <a:lnTo>
                      <a:pt x="360" y="493"/>
                    </a:lnTo>
                    <a:lnTo>
                      <a:pt x="354" y="493"/>
                    </a:lnTo>
                    <a:lnTo>
                      <a:pt x="348" y="493"/>
                    </a:lnTo>
                    <a:lnTo>
                      <a:pt x="342" y="493"/>
                    </a:lnTo>
                    <a:lnTo>
                      <a:pt x="331" y="493"/>
                    </a:lnTo>
                    <a:lnTo>
                      <a:pt x="307" y="498"/>
                    </a:lnTo>
                    <a:lnTo>
                      <a:pt x="302" y="498"/>
                    </a:lnTo>
                    <a:lnTo>
                      <a:pt x="296" y="498"/>
                    </a:lnTo>
                    <a:lnTo>
                      <a:pt x="290" y="498"/>
                    </a:lnTo>
                    <a:lnTo>
                      <a:pt x="284" y="498"/>
                    </a:lnTo>
                    <a:lnTo>
                      <a:pt x="278" y="498"/>
                    </a:lnTo>
                    <a:lnTo>
                      <a:pt x="267" y="498"/>
                    </a:lnTo>
                    <a:lnTo>
                      <a:pt x="255" y="504"/>
                    </a:lnTo>
                    <a:lnTo>
                      <a:pt x="249" y="504"/>
                    </a:lnTo>
                    <a:lnTo>
                      <a:pt x="243" y="504"/>
                    </a:lnTo>
                    <a:lnTo>
                      <a:pt x="232" y="504"/>
                    </a:lnTo>
                    <a:lnTo>
                      <a:pt x="226" y="504"/>
                    </a:lnTo>
                    <a:lnTo>
                      <a:pt x="220" y="504"/>
                    </a:lnTo>
                    <a:lnTo>
                      <a:pt x="214" y="504"/>
                    </a:lnTo>
                    <a:lnTo>
                      <a:pt x="209" y="504"/>
                    </a:lnTo>
                    <a:lnTo>
                      <a:pt x="197" y="504"/>
                    </a:lnTo>
                    <a:lnTo>
                      <a:pt x="191" y="504"/>
                    </a:lnTo>
                    <a:lnTo>
                      <a:pt x="185" y="504"/>
                    </a:lnTo>
                    <a:lnTo>
                      <a:pt x="180" y="510"/>
                    </a:lnTo>
                    <a:lnTo>
                      <a:pt x="174" y="510"/>
                    </a:lnTo>
                    <a:lnTo>
                      <a:pt x="156" y="510"/>
                    </a:lnTo>
                    <a:lnTo>
                      <a:pt x="133" y="510"/>
                    </a:lnTo>
                    <a:lnTo>
                      <a:pt x="116" y="481"/>
                    </a:lnTo>
                    <a:lnTo>
                      <a:pt x="110" y="469"/>
                    </a:lnTo>
                    <a:lnTo>
                      <a:pt x="110" y="464"/>
                    </a:lnTo>
                    <a:lnTo>
                      <a:pt x="104" y="452"/>
                    </a:lnTo>
                    <a:lnTo>
                      <a:pt x="104" y="446"/>
                    </a:lnTo>
                    <a:lnTo>
                      <a:pt x="104" y="440"/>
                    </a:lnTo>
                    <a:lnTo>
                      <a:pt x="104" y="423"/>
                    </a:lnTo>
                    <a:lnTo>
                      <a:pt x="98" y="411"/>
                    </a:lnTo>
                    <a:lnTo>
                      <a:pt x="93" y="400"/>
                    </a:lnTo>
                    <a:lnTo>
                      <a:pt x="93" y="394"/>
                    </a:lnTo>
                    <a:lnTo>
                      <a:pt x="93" y="382"/>
                    </a:lnTo>
                    <a:lnTo>
                      <a:pt x="93" y="365"/>
                    </a:lnTo>
                    <a:lnTo>
                      <a:pt x="93" y="359"/>
                    </a:lnTo>
                    <a:lnTo>
                      <a:pt x="93" y="353"/>
                    </a:lnTo>
                    <a:lnTo>
                      <a:pt x="98" y="348"/>
                    </a:lnTo>
                    <a:lnTo>
                      <a:pt x="104" y="336"/>
                    </a:lnTo>
                    <a:lnTo>
                      <a:pt x="98" y="330"/>
                    </a:lnTo>
                    <a:lnTo>
                      <a:pt x="98" y="324"/>
                    </a:lnTo>
                    <a:lnTo>
                      <a:pt x="93" y="307"/>
                    </a:lnTo>
                    <a:lnTo>
                      <a:pt x="87" y="295"/>
                    </a:lnTo>
                    <a:lnTo>
                      <a:pt x="81" y="295"/>
                    </a:lnTo>
                    <a:lnTo>
                      <a:pt x="81" y="284"/>
                    </a:lnTo>
                    <a:lnTo>
                      <a:pt x="75" y="284"/>
                    </a:lnTo>
                    <a:lnTo>
                      <a:pt x="75" y="278"/>
                    </a:lnTo>
                    <a:lnTo>
                      <a:pt x="69" y="266"/>
                    </a:lnTo>
                    <a:lnTo>
                      <a:pt x="69" y="261"/>
                    </a:lnTo>
                    <a:lnTo>
                      <a:pt x="69" y="255"/>
                    </a:lnTo>
                    <a:lnTo>
                      <a:pt x="64" y="243"/>
                    </a:lnTo>
                    <a:lnTo>
                      <a:pt x="64" y="237"/>
                    </a:lnTo>
                    <a:lnTo>
                      <a:pt x="58" y="232"/>
                    </a:lnTo>
                    <a:lnTo>
                      <a:pt x="52" y="214"/>
                    </a:lnTo>
                    <a:lnTo>
                      <a:pt x="52" y="208"/>
                    </a:lnTo>
                    <a:lnTo>
                      <a:pt x="52" y="203"/>
                    </a:lnTo>
                    <a:lnTo>
                      <a:pt x="52" y="197"/>
                    </a:lnTo>
                    <a:lnTo>
                      <a:pt x="46" y="185"/>
                    </a:lnTo>
                    <a:lnTo>
                      <a:pt x="46" y="179"/>
                    </a:lnTo>
                    <a:lnTo>
                      <a:pt x="40" y="162"/>
                    </a:lnTo>
                    <a:lnTo>
                      <a:pt x="40" y="156"/>
                    </a:lnTo>
                    <a:lnTo>
                      <a:pt x="35" y="156"/>
                    </a:lnTo>
                    <a:lnTo>
                      <a:pt x="35" y="145"/>
                    </a:lnTo>
                    <a:lnTo>
                      <a:pt x="35" y="139"/>
                    </a:lnTo>
                    <a:lnTo>
                      <a:pt x="29" y="133"/>
                    </a:lnTo>
                    <a:lnTo>
                      <a:pt x="29" y="127"/>
                    </a:lnTo>
                    <a:lnTo>
                      <a:pt x="29" y="116"/>
                    </a:lnTo>
                    <a:lnTo>
                      <a:pt x="23" y="110"/>
                    </a:lnTo>
                    <a:lnTo>
                      <a:pt x="23" y="98"/>
                    </a:lnTo>
                    <a:lnTo>
                      <a:pt x="17" y="92"/>
                    </a:lnTo>
                    <a:lnTo>
                      <a:pt x="17" y="87"/>
                    </a:lnTo>
                    <a:lnTo>
                      <a:pt x="11" y="75"/>
                    </a:lnTo>
                    <a:lnTo>
                      <a:pt x="11" y="58"/>
                    </a:lnTo>
                    <a:lnTo>
                      <a:pt x="6" y="52"/>
                    </a:lnTo>
                    <a:lnTo>
                      <a:pt x="6" y="46"/>
                    </a:lnTo>
                    <a:lnTo>
                      <a:pt x="0" y="34"/>
                    </a:lnTo>
                    <a:lnTo>
                      <a:pt x="11" y="34"/>
                    </a:lnTo>
                    <a:lnTo>
                      <a:pt x="23" y="29"/>
                    </a:lnTo>
                    <a:lnTo>
                      <a:pt x="29" y="29"/>
                    </a:lnTo>
                    <a:lnTo>
                      <a:pt x="35" y="29"/>
                    </a:lnTo>
                    <a:lnTo>
                      <a:pt x="58" y="29"/>
                    </a:lnTo>
                    <a:lnTo>
                      <a:pt x="64" y="23"/>
                    </a:lnTo>
                    <a:lnTo>
                      <a:pt x="75" y="23"/>
                    </a:lnTo>
                    <a:close/>
                  </a:path>
                </a:pathLst>
              </a:custGeom>
              <a:solidFill>
                <a:schemeClr val="accent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49" name="Freeform 27">
                <a:extLst>
                  <a:ext uri="{FF2B5EF4-FFF2-40B4-BE49-F238E27FC236}">
                    <a16:creationId xmlns:a16="http://schemas.microsoft.com/office/drawing/2014/main" id="{E889E620-BF7F-5D41-83B6-0866EA13CC15}"/>
                  </a:ext>
                </a:extLst>
              </p:cNvPr>
              <p:cNvSpPr>
                <a:spLocks/>
              </p:cNvSpPr>
              <p:nvPr/>
            </p:nvSpPr>
            <p:spPr bwMode="auto">
              <a:xfrm>
                <a:off x="11292939" y="2909395"/>
                <a:ext cx="305683" cy="221471"/>
              </a:xfrm>
              <a:custGeom>
                <a:avLst/>
                <a:gdLst>
                  <a:gd name="T0" fmla="*/ 83 w 471"/>
                  <a:gd name="T1" fmla="*/ 145 h 348"/>
                  <a:gd name="T2" fmla="*/ 115 w 471"/>
                  <a:gd name="T3" fmla="*/ 161 h 348"/>
                  <a:gd name="T4" fmla="*/ 120 w 471"/>
                  <a:gd name="T5" fmla="*/ 177 h 348"/>
                  <a:gd name="T6" fmla="*/ 137 w 471"/>
                  <a:gd name="T7" fmla="*/ 182 h 348"/>
                  <a:gd name="T8" fmla="*/ 159 w 471"/>
                  <a:gd name="T9" fmla="*/ 204 h 348"/>
                  <a:gd name="T10" fmla="*/ 169 w 471"/>
                  <a:gd name="T11" fmla="*/ 214 h 348"/>
                  <a:gd name="T12" fmla="*/ 175 w 471"/>
                  <a:gd name="T13" fmla="*/ 220 h 348"/>
                  <a:gd name="T14" fmla="*/ 192 w 471"/>
                  <a:gd name="T15" fmla="*/ 225 h 348"/>
                  <a:gd name="T16" fmla="*/ 197 w 471"/>
                  <a:gd name="T17" fmla="*/ 235 h 348"/>
                  <a:gd name="T18" fmla="*/ 208 w 471"/>
                  <a:gd name="T19" fmla="*/ 268 h 348"/>
                  <a:gd name="T20" fmla="*/ 224 w 471"/>
                  <a:gd name="T21" fmla="*/ 273 h 348"/>
                  <a:gd name="T22" fmla="*/ 241 w 471"/>
                  <a:gd name="T23" fmla="*/ 305 h 348"/>
                  <a:gd name="T24" fmla="*/ 257 w 471"/>
                  <a:gd name="T25" fmla="*/ 315 h 348"/>
                  <a:gd name="T26" fmla="*/ 268 w 471"/>
                  <a:gd name="T27" fmla="*/ 315 h 348"/>
                  <a:gd name="T28" fmla="*/ 284 w 471"/>
                  <a:gd name="T29" fmla="*/ 300 h 348"/>
                  <a:gd name="T30" fmla="*/ 268 w 471"/>
                  <a:gd name="T31" fmla="*/ 284 h 348"/>
                  <a:gd name="T32" fmla="*/ 301 w 471"/>
                  <a:gd name="T33" fmla="*/ 289 h 348"/>
                  <a:gd name="T34" fmla="*/ 295 w 471"/>
                  <a:gd name="T35" fmla="*/ 268 h 348"/>
                  <a:gd name="T36" fmla="*/ 306 w 471"/>
                  <a:gd name="T37" fmla="*/ 268 h 348"/>
                  <a:gd name="T38" fmla="*/ 311 w 471"/>
                  <a:gd name="T39" fmla="*/ 262 h 348"/>
                  <a:gd name="T40" fmla="*/ 339 w 471"/>
                  <a:gd name="T41" fmla="*/ 246 h 348"/>
                  <a:gd name="T42" fmla="*/ 356 w 471"/>
                  <a:gd name="T43" fmla="*/ 225 h 348"/>
                  <a:gd name="T44" fmla="*/ 366 w 471"/>
                  <a:gd name="T45" fmla="*/ 198 h 348"/>
                  <a:gd name="T46" fmla="*/ 393 w 471"/>
                  <a:gd name="T47" fmla="*/ 182 h 348"/>
                  <a:gd name="T48" fmla="*/ 404 w 471"/>
                  <a:gd name="T49" fmla="*/ 128 h 348"/>
                  <a:gd name="T50" fmla="*/ 426 w 471"/>
                  <a:gd name="T51" fmla="*/ 107 h 348"/>
                  <a:gd name="T52" fmla="*/ 437 w 471"/>
                  <a:gd name="T53" fmla="*/ 91 h 348"/>
                  <a:gd name="T54" fmla="*/ 404 w 471"/>
                  <a:gd name="T55" fmla="*/ 70 h 348"/>
                  <a:gd name="T56" fmla="*/ 388 w 471"/>
                  <a:gd name="T57" fmla="*/ 59 h 348"/>
                  <a:gd name="T58" fmla="*/ 356 w 471"/>
                  <a:gd name="T59" fmla="*/ 38 h 348"/>
                  <a:gd name="T60" fmla="*/ 344 w 471"/>
                  <a:gd name="T61" fmla="*/ 27 h 348"/>
                  <a:gd name="T62" fmla="*/ 323 w 471"/>
                  <a:gd name="T63" fmla="*/ 17 h 348"/>
                  <a:gd name="T64" fmla="*/ 306 w 471"/>
                  <a:gd name="T65" fmla="*/ 17 h 348"/>
                  <a:gd name="T66" fmla="*/ 295 w 471"/>
                  <a:gd name="T67" fmla="*/ 21 h 348"/>
                  <a:gd name="T68" fmla="*/ 262 w 471"/>
                  <a:gd name="T69" fmla="*/ 21 h 348"/>
                  <a:gd name="T70" fmla="*/ 246 w 471"/>
                  <a:gd name="T71" fmla="*/ 27 h 348"/>
                  <a:gd name="T72" fmla="*/ 224 w 471"/>
                  <a:gd name="T73" fmla="*/ 17 h 348"/>
                  <a:gd name="T74" fmla="*/ 214 w 471"/>
                  <a:gd name="T75" fmla="*/ 11 h 348"/>
                  <a:gd name="T76" fmla="*/ 202 w 471"/>
                  <a:gd name="T77" fmla="*/ 6 h 348"/>
                  <a:gd name="T78" fmla="*/ 186 w 471"/>
                  <a:gd name="T79" fmla="*/ 0 h 348"/>
                  <a:gd name="T80" fmla="*/ 169 w 471"/>
                  <a:gd name="T81" fmla="*/ 0 h 348"/>
                  <a:gd name="T82" fmla="*/ 159 w 471"/>
                  <a:gd name="T83" fmla="*/ 6 h 348"/>
                  <a:gd name="T84" fmla="*/ 132 w 471"/>
                  <a:gd name="T85" fmla="*/ 6 h 348"/>
                  <a:gd name="T86" fmla="*/ 115 w 471"/>
                  <a:gd name="T87" fmla="*/ 11 h 348"/>
                  <a:gd name="T88" fmla="*/ 99 w 471"/>
                  <a:gd name="T89" fmla="*/ 11 h 348"/>
                  <a:gd name="T90" fmla="*/ 83 w 471"/>
                  <a:gd name="T91" fmla="*/ 17 h 348"/>
                  <a:gd name="T92" fmla="*/ 60 w 471"/>
                  <a:gd name="T93" fmla="*/ 21 h 348"/>
                  <a:gd name="T94" fmla="*/ 50 w 471"/>
                  <a:gd name="T95" fmla="*/ 32 h 348"/>
                  <a:gd name="T96" fmla="*/ 39 w 471"/>
                  <a:gd name="T97" fmla="*/ 38 h 348"/>
                  <a:gd name="T98" fmla="*/ 17 w 471"/>
                  <a:gd name="T99" fmla="*/ 43 h 348"/>
                  <a:gd name="T100" fmla="*/ 6 w 471"/>
                  <a:gd name="T101" fmla="*/ 59 h 348"/>
                  <a:gd name="T102" fmla="*/ 6 w 471"/>
                  <a:gd name="T103" fmla="*/ 80 h 348"/>
                  <a:gd name="T104" fmla="*/ 23 w 471"/>
                  <a:gd name="T105" fmla="*/ 91 h 348"/>
                  <a:gd name="T106" fmla="*/ 33 w 471"/>
                  <a:gd name="T107" fmla="*/ 97 h 348"/>
                  <a:gd name="T108" fmla="*/ 50 w 471"/>
                  <a:gd name="T109" fmla="*/ 97 h 348"/>
                  <a:gd name="T110" fmla="*/ 60 w 471"/>
                  <a:gd name="T111" fmla="*/ 113 h 348"/>
                  <a:gd name="T112" fmla="*/ 66 w 471"/>
                  <a:gd name="T113" fmla="*/ 124 h 348"/>
                  <a:gd name="T114" fmla="*/ 77 w 471"/>
                  <a:gd name="T115" fmla="*/ 134 h 3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1" h="348">
                    <a:moveTo>
                      <a:pt x="88" y="151"/>
                    </a:moveTo>
                    <a:lnTo>
                      <a:pt x="88" y="157"/>
                    </a:lnTo>
                    <a:lnTo>
                      <a:pt x="111" y="168"/>
                    </a:lnTo>
                    <a:lnTo>
                      <a:pt x="122" y="174"/>
                    </a:lnTo>
                    <a:lnTo>
                      <a:pt x="128" y="186"/>
                    </a:lnTo>
                    <a:lnTo>
                      <a:pt x="128" y="192"/>
                    </a:lnTo>
                    <a:lnTo>
                      <a:pt x="140" y="192"/>
                    </a:lnTo>
                    <a:lnTo>
                      <a:pt x="146" y="197"/>
                    </a:lnTo>
                    <a:lnTo>
                      <a:pt x="157" y="215"/>
                    </a:lnTo>
                    <a:lnTo>
                      <a:pt x="169" y="221"/>
                    </a:lnTo>
                    <a:lnTo>
                      <a:pt x="169" y="226"/>
                    </a:lnTo>
                    <a:lnTo>
                      <a:pt x="180" y="232"/>
                    </a:lnTo>
                    <a:lnTo>
                      <a:pt x="180" y="238"/>
                    </a:lnTo>
                    <a:lnTo>
                      <a:pt x="186" y="238"/>
                    </a:lnTo>
                    <a:lnTo>
                      <a:pt x="192" y="238"/>
                    </a:lnTo>
                    <a:lnTo>
                      <a:pt x="204" y="244"/>
                    </a:lnTo>
                    <a:lnTo>
                      <a:pt x="209" y="250"/>
                    </a:lnTo>
                    <a:lnTo>
                      <a:pt x="209" y="255"/>
                    </a:lnTo>
                    <a:lnTo>
                      <a:pt x="221" y="279"/>
                    </a:lnTo>
                    <a:lnTo>
                      <a:pt x="221" y="290"/>
                    </a:lnTo>
                    <a:lnTo>
                      <a:pt x="227" y="296"/>
                    </a:lnTo>
                    <a:lnTo>
                      <a:pt x="238" y="296"/>
                    </a:lnTo>
                    <a:lnTo>
                      <a:pt x="256" y="319"/>
                    </a:lnTo>
                    <a:lnTo>
                      <a:pt x="256" y="331"/>
                    </a:lnTo>
                    <a:lnTo>
                      <a:pt x="262" y="342"/>
                    </a:lnTo>
                    <a:lnTo>
                      <a:pt x="273" y="342"/>
                    </a:lnTo>
                    <a:lnTo>
                      <a:pt x="285" y="348"/>
                    </a:lnTo>
                    <a:lnTo>
                      <a:pt x="285" y="342"/>
                    </a:lnTo>
                    <a:lnTo>
                      <a:pt x="296" y="337"/>
                    </a:lnTo>
                    <a:lnTo>
                      <a:pt x="302" y="325"/>
                    </a:lnTo>
                    <a:lnTo>
                      <a:pt x="291" y="319"/>
                    </a:lnTo>
                    <a:lnTo>
                      <a:pt x="285" y="308"/>
                    </a:lnTo>
                    <a:lnTo>
                      <a:pt x="308" y="319"/>
                    </a:lnTo>
                    <a:lnTo>
                      <a:pt x="320" y="313"/>
                    </a:lnTo>
                    <a:lnTo>
                      <a:pt x="320" y="302"/>
                    </a:lnTo>
                    <a:lnTo>
                      <a:pt x="314" y="290"/>
                    </a:lnTo>
                    <a:lnTo>
                      <a:pt x="320" y="290"/>
                    </a:lnTo>
                    <a:lnTo>
                      <a:pt x="325" y="290"/>
                    </a:lnTo>
                    <a:lnTo>
                      <a:pt x="331" y="290"/>
                    </a:lnTo>
                    <a:lnTo>
                      <a:pt x="331" y="284"/>
                    </a:lnTo>
                    <a:lnTo>
                      <a:pt x="349" y="273"/>
                    </a:lnTo>
                    <a:lnTo>
                      <a:pt x="360" y="267"/>
                    </a:lnTo>
                    <a:lnTo>
                      <a:pt x="366" y="250"/>
                    </a:lnTo>
                    <a:lnTo>
                      <a:pt x="378" y="244"/>
                    </a:lnTo>
                    <a:lnTo>
                      <a:pt x="395" y="226"/>
                    </a:lnTo>
                    <a:lnTo>
                      <a:pt x="389" y="215"/>
                    </a:lnTo>
                    <a:lnTo>
                      <a:pt x="407" y="215"/>
                    </a:lnTo>
                    <a:lnTo>
                      <a:pt x="418" y="197"/>
                    </a:lnTo>
                    <a:lnTo>
                      <a:pt x="424" y="168"/>
                    </a:lnTo>
                    <a:lnTo>
                      <a:pt x="430" y="139"/>
                    </a:lnTo>
                    <a:lnTo>
                      <a:pt x="447" y="116"/>
                    </a:lnTo>
                    <a:lnTo>
                      <a:pt x="453" y="116"/>
                    </a:lnTo>
                    <a:lnTo>
                      <a:pt x="471" y="105"/>
                    </a:lnTo>
                    <a:lnTo>
                      <a:pt x="465" y="99"/>
                    </a:lnTo>
                    <a:lnTo>
                      <a:pt x="459" y="93"/>
                    </a:lnTo>
                    <a:lnTo>
                      <a:pt x="430" y="76"/>
                    </a:lnTo>
                    <a:lnTo>
                      <a:pt x="418" y="64"/>
                    </a:lnTo>
                    <a:lnTo>
                      <a:pt x="413" y="64"/>
                    </a:lnTo>
                    <a:lnTo>
                      <a:pt x="389" y="47"/>
                    </a:lnTo>
                    <a:lnTo>
                      <a:pt x="378" y="41"/>
                    </a:lnTo>
                    <a:lnTo>
                      <a:pt x="366" y="35"/>
                    </a:lnTo>
                    <a:lnTo>
                      <a:pt x="366" y="29"/>
                    </a:lnTo>
                    <a:lnTo>
                      <a:pt x="349" y="23"/>
                    </a:lnTo>
                    <a:lnTo>
                      <a:pt x="343" y="18"/>
                    </a:lnTo>
                    <a:lnTo>
                      <a:pt x="337" y="18"/>
                    </a:lnTo>
                    <a:lnTo>
                      <a:pt x="325" y="18"/>
                    </a:lnTo>
                    <a:lnTo>
                      <a:pt x="320" y="18"/>
                    </a:lnTo>
                    <a:lnTo>
                      <a:pt x="314" y="23"/>
                    </a:lnTo>
                    <a:lnTo>
                      <a:pt x="285" y="23"/>
                    </a:lnTo>
                    <a:lnTo>
                      <a:pt x="279" y="23"/>
                    </a:lnTo>
                    <a:lnTo>
                      <a:pt x="267" y="29"/>
                    </a:lnTo>
                    <a:lnTo>
                      <a:pt x="262" y="29"/>
                    </a:lnTo>
                    <a:lnTo>
                      <a:pt x="238" y="35"/>
                    </a:lnTo>
                    <a:lnTo>
                      <a:pt x="238" y="18"/>
                    </a:lnTo>
                    <a:lnTo>
                      <a:pt x="233" y="12"/>
                    </a:lnTo>
                    <a:lnTo>
                      <a:pt x="227" y="12"/>
                    </a:lnTo>
                    <a:lnTo>
                      <a:pt x="221" y="6"/>
                    </a:lnTo>
                    <a:lnTo>
                      <a:pt x="215" y="6"/>
                    </a:lnTo>
                    <a:lnTo>
                      <a:pt x="209" y="0"/>
                    </a:lnTo>
                    <a:lnTo>
                      <a:pt x="198" y="0"/>
                    </a:lnTo>
                    <a:lnTo>
                      <a:pt x="192" y="0"/>
                    </a:lnTo>
                    <a:lnTo>
                      <a:pt x="180" y="0"/>
                    </a:lnTo>
                    <a:lnTo>
                      <a:pt x="180" y="6"/>
                    </a:lnTo>
                    <a:lnTo>
                      <a:pt x="169" y="6"/>
                    </a:lnTo>
                    <a:lnTo>
                      <a:pt x="146" y="6"/>
                    </a:lnTo>
                    <a:lnTo>
                      <a:pt x="140" y="6"/>
                    </a:lnTo>
                    <a:lnTo>
                      <a:pt x="134" y="12"/>
                    </a:lnTo>
                    <a:lnTo>
                      <a:pt x="122" y="12"/>
                    </a:lnTo>
                    <a:lnTo>
                      <a:pt x="117" y="12"/>
                    </a:lnTo>
                    <a:lnTo>
                      <a:pt x="105" y="12"/>
                    </a:lnTo>
                    <a:lnTo>
                      <a:pt x="99" y="12"/>
                    </a:lnTo>
                    <a:lnTo>
                      <a:pt x="88" y="18"/>
                    </a:lnTo>
                    <a:lnTo>
                      <a:pt x="76" y="18"/>
                    </a:lnTo>
                    <a:lnTo>
                      <a:pt x="64" y="23"/>
                    </a:lnTo>
                    <a:lnTo>
                      <a:pt x="58" y="29"/>
                    </a:lnTo>
                    <a:lnTo>
                      <a:pt x="53" y="35"/>
                    </a:lnTo>
                    <a:lnTo>
                      <a:pt x="41" y="35"/>
                    </a:lnTo>
                    <a:lnTo>
                      <a:pt x="41" y="41"/>
                    </a:lnTo>
                    <a:lnTo>
                      <a:pt x="29" y="41"/>
                    </a:lnTo>
                    <a:lnTo>
                      <a:pt x="18" y="47"/>
                    </a:lnTo>
                    <a:lnTo>
                      <a:pt x="18" y="52"/>
                    </a:lnTo>
                    <a:lnTo>
                      <a:pt x="6" y="64"/>
                    </a:lnTo>
                    <a:lnTo>
                      <a:pt x="0" y="81"/>
                    </a:lnTo>
                    <a:lnTo>
                      <a:pt x="6" y="87"/>
                    </a:lnTo>
                    <a:lnTo>
                      <a:pt x="12" y="93"/>
                    </a:lnTo>
                    <a:lnTo>
                      <a:pt x="24" y="99"/>
                    </a:lnTo>
                    <a:lnTo>
                      <a:pt x="29" y="99"/>
                    </a:lnTo>
                    <a:lnTo>
                      <a:pt x="35" y="105"/>
                    </a:lnTo>
                    <a:lnTo>
                      <a:pt x="41" y="105"/>
                    </a:lnTo>
                    <a:lnTo>
                      <a:pt x="53" y="105"/>
                    </a:lnTo>
                    <a:lnTo>
                      <a:pt x="58" y="116"/>
                    </a:lnTo>
                    <a:lnTo>
                      <a:pt x="64" y="122"/>
                    </a:lnTo>
                    <a:lnTo>
                      <a:pt x="64" y="128"/>
                    </a:lnTo>
                    <a:lnTo>
                      <a:pt x="70" y="134"/>
                    </a:lnTo>
                    <a:lnTo>
                      <a:pt x="76" y="139"/>
                    </a:lnTo>
                    <a:lnTo>
                      <a:pt x="82" y="145"/>
                    </a:lnTo>
                    <a:lnTo>
                      <a:pt x="88" y="151"/>
                    </a:lnTo>
                    <a:close/>
                  </a:path>
                </a:pathLst>
              </a:custGeom>
              <a:solidFill>
                <a:schemeClr val="accent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61" name="Freeform 39">
                <a:extLst>
                  <a:ext uri="{FF2B5EF4-FFF2-40B4-BE49-F238E27FC236}">
                    <a16:creationId xmlns:a16="http://schemas.microsoft.com/office/drawing/2014/main" id="{5D2578D6-F039-EC4E-ABEF-3DF5DFB9B449}"/>
                  </a:ext>
                </a:extLst>
              </p:cNvPr>
              <p:cNvSpPr>
                <a:spLocks/>
              </p:cNvSpPr>
              <p:nvPr/>
            </p:nvSpPr>
            <p:spPr bwMode="auto">
              <a:xfrm>
                <a:off x="10867881" y="2810044"/>
                <a:ext cx="507861" cy="176625"/>
              </a:xfrm>
              <a:custGeom>
                <a:avLst/>
                <a:gdLst>
                  <a:gd name="T0" fmla="*/ 76 w 783"/>
                  <a:gd name="T1" fmla="*/ 91 h 278"/>
                  <a:gd name="T2" fmla="*/ 59 w 783"/>
                  <a:gd name="T3" fmla="*/ 107 h 278"/>
                  <a:gd name="T4" fmla="*/ 55 w 783"/>
                  <a:gd name="T5" fmla="*/ 129 h 278"/>
                  <a:gd name="T6" fmla="*/ 55 w 783"/>
                  <a:gd name="T7" fmla="*/ 155 h 278"/>
                  <a:gd name="T8" fmla="*/ 32 w 783"/>
                  <a:gd name="T9" fmla="*/ 198 h 278"/>
                  <a:gd name="T10" fmla="*/ 16 w 783"/>
                  <a:gd name="T11" fmla="*/ 209 h 278"/>
                  <a:gd name="T12" fmla="*/ 16 w 783"/>
                  <a:gd name="T13" fmla="*/ 209 h 278"/>
                  <a:gd name="T14" fmla="*/ 16 w 783"/>
                  <a:gd name="T15" fmla="*/ 241 h 278"/>
                  <a:gd name="T16" fmla="*/ 43 w 783"/>
                  <a:gd name="T17" fmla="*/ 251 h 278"/>
                  <a:gd name="T18" fmla="*/ 70 w 783"/>
                  <a:gd name="T19" fmla="*/ 251 h 278"/>
                  <a:gd name="T20" fmla="*/ 92 w 783"/>
                  <a:gd name="T21" fmla="*/ 251 h 278"/>
                  <a:gd name="T22" fmla="*/ 109 w 783"/>
                  <a:gd name="T23" fmla="*/ 246 h 278"/>
                  <a:gd name="T24" fmla="*/ 125 w 783"/>
                  <a:gd name="T25" fmla="*/ 246 h 278"/>
                  <a:gd name="T26" fmla="*/ 142 w 783"/>
                  <a:gd name="T27" fmla="*/ 246 h 278"/>
                  <a:gd name="T28" fmla="*/ 185 w 783"/>
                  <a:gd name="T29" fmla="*/ 241 h 278"/>
                  <a:gd name="T30" fmla="*/ 234 w 783"/>
                  <a:gd name="T31" fmla="*/ 236 h 278"/>
                  <a:gd name="T32" fmla="*/ 273 w 783"/>
                  <a:gd name="T33" fmla="*/ 230 h 278"/>
                  <a:gd name="T34" fmla="*/ 310 w 783"/>
                  <a:gd name="T35" fmla="*/ 230 h 278"/>
                  <a:gd name="T36" fmla="*/ 354 w 783"/>
                  <a:gd name="T37" fmla="*/ 225 h 278"/>
                  <a:gd name="T38" fmla="*/ 392 w 783"/>
                  <a:gd name="T39" fmla="*/ 219 h 278"/>
                  <a:gd name="T40" fmla="*/ 425 w 783"/>
                  <a:gd name="T41" fmla="*/ 219 h 278"/>
                  <a:gd name="T42" fmla="*/ 447 w 783"/>
                  <a:gd name="T43" fmla="*/ 214 h 278"/>
                  <a:gd name="T44" fmla="*/ 485 w 783"/>
                  <a:gd name="T45" fmla="*/ 209 h 278"/>
                  <a:gd name="T46" fmla="*/ 502 w 783"/>
                  <a:gd name="T47" fmla="*/ 209 h 278"/>
                  <a:gd name="T48" fmla="*/ 529 w 783"/>
                  <a:gd name="T49" fmla="*/ 203 h 278"/>
                  <a:gd name="T50" fmla="*/ 529 w 783"/>
                  <a:gd name="T51" fmla="*/ 177 h 278"/>
                  <a:gd name="T52" fmla="*/ 551 w 783"/>
                  <a:gd name="T53" fmla="*/ 161 h 278"/>
                  <a:gd name="T54" fmla="*/ 556 w 783"/>
                  <a:gd name="T55" fmla="*/ 150 h 278"/>
                  <a:gd name="T56" fmla="*/ 578 w 783"/>
                  <a:gd name="T57" fmla="*/ 134 h 278"/>
                  <a:gd name="T58" fmla="*/ 621 w 783"/>
                  <a:gd name="T59" fmla="*/ 107 h 278"/>
                  <a:gd name="T60" fmla="*/ 638 w 783"/>
                  <a:gd name="T61" fmla="*/ 96 h 278"/>
                  <a:gd name="T62" fmla="*/ 649 w 783"/>
                  <a:gd name="T63" fmla="*/ 80 h 278"/>
                  <a:gd name="T64" fmla="*/ 660 w 783"/>
                  <a:gd name="T65" fmla="*/ 80 h 278"/>
                  <a:gd name="T66" fmla="*/ 676 w 783"/>
                  <a:gd name="T67" fmla="*/ 69 h 278"/>
                  <a:gd name="T68" fmla="*/ 693 w 783"/>
                  <a:gd name="T69" fmla="*/ 54 h 278"/>
                  <a:gd name="T70" fmla="*/ 709 w 783"/>
                  <a:gd name="T71" fmla="*/ 58 h 278"/>
                  <a:gd name="T72" fmla="*/ 720 w 783"/>
                  <a:gd name="T73" fmla="*/ 31 h 278"/>
                  <a:gd name="T74" fmla="*/ 730 w 783"/>
                  <a:gd name="T75" fmla="*/ 10 h 278"/>
                  <a:gd name="T76" fmla="*/ 726 w 783"/>
                  <a:gd name="T77" fmla="*/ 0 h 278"/>
                  <a:gd name="T78" fmla="*/ 693 w 783"/>
                  <a:gd name="T79" fmla="*/ 10 h 278"/>
                  <a:gd name="T80" fmla="*/ 670 w 783"/>
                  <a:gd name="T81" fmla="*/ 10 h 278"/>
                  <a:gd name="T82" fmla="*/ 649 w 783"/>
                  <a:gd name="T83" fmla="*/ 16 h 278"/>
                  <a:gd name="T84" fmla="*/ 621 w 783"/>
                  <a:gd name="T85" fmla="*/ 21 h 278"/>
                  <a:gd name="T86" fmla="*/ 578 w 783"/>
                  <a:gd name="T87" fmla="*/ 27 h 278"/>
                  <a:gd name="T88" fmla="*/ 561 w 783"/>
                  <a:gd name="T89" fmla="*/ 31 h 278"/>
                  <a:gd name="T90" fmla="*/ 534 w 783"/>
                  <a:gd name="T91" fmla="*/ 31 h 278"/>
                  <a:gd name="T92" fmla="*/ 496 w 783"/>
                  <a:gd name="T93" fmla="*/ 37 h 278"/>
                  <a:gd name="T94" fmla="*/ 463 w 783"/>
                  <a:gd name="T95" fmla="*/ 43 h 278"/>
                  <a:gd name="T96" fmla="*/ 447 w 783"/>
                  <a:gd name="T97" fmla="*/ 43 h 278"/>
                  <a:gd name="T98" fmla="*/ 420 w 783"/>
                  <a:gd name="T99" fmla="*/ 43 h 278"/>
                  <a:gd name="T100" fmla="*/ 392 w 783"/>
                  <a:gd name="T101" fmla="*/ 48 h 278"/>
                  <a:gd name="T102" fmla="*/ 370 w 783"/>
                  <a:gd name="T103" fmla="*/ 48 h 278"/>
                  <a:gd name="T104" fmla="*/ 349 w 783"/>
                  <a:gd name="T105" fmla="*/ 54 h 278"/>
                  <a:gd name="T106" fmla="*/ 333 w 783"/>
                  <a:gd name="T107" fmla="*/ 54 h 278"/>
                  <a:gd name="T108" fmla="*/ 310 w 783"/>
                  <a:gd name="T109" fmla="*/ 54 h 278"/>
                  <a:gd name="T110" fmla="*/ 289 w 783"/>
                  <a:gd name="T111" fmla="*/ 58 h 278"/>
                  <a:gd name="T112" fmla="*/ 267 w 783"/>
                  <a:gd name="T113" fmla="*/ 58 h 278"/>
                  <a:gd name="T114" fmla="*/ 234 w 783"/>
                  <a:gd name="T115" fmla="*/ 64 h 278"/>
                  <a:gd name="T116" fmla="*/ 201 w 783"/>
                  <a:gd name="T117" fmla="*/ 64 h 278"/>
                  <a:gd name="T118" fmla="*/ 185 w 783"/>
                  <a:gd name="T119" fmla="*/ 80 h 278"/>
                  <a:gd name="T120" fmla="*/ 147 w 783"/>
                  <a:gd name="T121" fmla="*/ 85 h 278"/>
                  <a:gd name="T122" fmla="*/ 119 w 783"/>
                  <a:gd name="T123" fmla="*/ 85 h 2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83" h="278">
                    <a:moveTo>
                      <a:pt x="127" y="92"/>
                    </a:moveTo>
                    <a:lnTo>
                      <a:pt x="116" y="98"/>
                    </a:lnTo>
                    <a:lnTo>
                      <a:pt x="81" y="98"/>
                    </a:lnTo>
                    <a:lnTo>
                      <a:pt x="75" y="98"/>
                    </a:lnTo>
                    <a:lnTo>
                      <a:pt x="63" y="98"/>
                    </a:lnTo>
                    <a:lnTo>
                      <a:pt x="63" y="116"/>
                    </a:lnTo>
                    <a:lnTo>
                      <a:pt x="63" y="127"/>
                    </a:lnTo>
                    <a:lnTo>
                      <a:pt x="46" y="127"/>
                    </a:lnTo>
                    <a:lnTo>
                      <a:pt x="58" y="139"/>
                    </a:lnTo>
                    <a:lnTo>
                      <a:pt x="58" y="145"/>
                    </a:lnTo>
                    <a:lnTo>
                      <a:pt x="46" y="156"/>
                    </a:lnTo>
                    <a:lnTo>
                      <a:pt x="58" y="168"/>
                    </a:lnTo>
                    <a:lnTo>
                      <a:pt x="46" y="168"/>
                    </a:lnTo>
                    <a:lnTo>
                      <a:pt x="34" y="185"/>
                    </a:lnTo>
                    <a:lnTo>
                      <a:pt x="34" y="214"/>
                    </a:lnTo>
                    <a:lnTo>
                      <a:pt x="29" y="208"/>
                    </a:lnTo>
                    <a:lnTo>
                      <a:pt x="23" y="214"/>
                    </a:lnTo>
                    <a:lnTo>
                      <a:pt x="17" y="226"/>
                    </a:lnTo>
                    <a:lnTo>
                      <a:pt x="11" y="232"/>
                    </a:lnTo>
                    <a:lnTo>
                      <a:pt x="17" y="232"/>
                    </a:lnTo>
                    <a:lnTo>
                      <a:pt x="17" y="226"/>
                    </a:lnTo>
                    <a:lnTo>
                      <a:pt x="17" y="232"/>
                    </a:lnTo>
                    <a:lnTo>
                      <a:pt x="23" y="261"/>
                    </a:lnTo>
                    <a:lnTo>
                      <a:pt x="17" y="261"/>
                    </a:lnTo>
                    <a:lnTo>
                      <a:pt x="0" y="278"/>
                    </a:lnTo>
                    <a:lnTo>
                      <a:pt x="29" y="272"/>
                    </a:lnTo>
                    <a:lnTo>
                      <a:pt x="46" y="272"/>
                    </a:lnTo>
                    <a:lnTo>
                      <a:pt x="58" y="272"/>
                    </a:lnTo>
                    <a:lnTo>
                      <a:pt x="63" y="272"/>
                    </a:lnTo>
                    <a:lnTo>
                      <a:pt x="75" y="272"/>
                    </a:lnTo>
                    <a:lnTo>
                      <a:pt x="81" y="272"/>
                    </a:lnTo>
                    <a:lnTo>
                      <a:pt x="92" y="272"/>
                    </a:lnTo>
                    <a:lnTo>
                      <a:pt x="98" y="272"/>
                    </a:lnTo>
                    <a:lnTo>
                      <a:pt x="98" y="266"/>
                    </a:lnTo>
                    <a:lnTo>
                      <a:pt x="104" y="266"/>
                    </a:lnTo>
                    <a:lnTo>
                      <a:pt x="116" y="266"/>
                    </a:lnTo>
                    <a:lnTo>
                      <a:pt x="121" y="266"/>
                    </a:lnTo>
                    <a:lnTo>
                      <a:pt x="127" y="266"/>
                    </a:lnTo>
                    <a:lnTo>
                      <a:pt x="133" y="266"/>
                    </a:lnTo>
                    <a:lnTo>
                      <a:pt x="139" y="266"/>
                    </a:lnTo>
                    <a:lnTo>
                      <a:pt x="145" y="266"/>
                    </a:lnTo>
                    <a:lnTo>
                      <a:pt x="151" y="266"/>
                    </a:lnTo>
                    <a:lnTo>
                      <a:pt x="162" y="266"/>
                    </a:lnTo>
                    <a:lnTo>
                      <a:pt x="185" y="261"/>
                    </a:lnTo>
                    <a:lnTo>
                      <a:pt x="197" y="261"/>
                    </a:lnTo>
                    <a:lnTo>
                      <a:pt x="220" y="255"/>
                    </a:lnTo>
                    <a:lnTo>
                      <a:pt x="226" y="255"/>
                    </a:lnTo>
                    <a:lnTo>
                      <a:pt x="249" y="255"/>
                    </a:lnTo>
                    <a:lnTo>
                      <a:pt x="255" y="255"/>
                    </a:lnTo>
                    <a:lnTo>
                      <a:pt x="278" y="255"/>
                    </a:lnTo>
                    <a:lnTo>
                      <a:pt x="290" y="249"/>
                    </a:lnTo>
                    <a:lnTo>
                      <a:pt x="319" y="249"/>
                    </a:lnTo>
                    <a:lnTo>
                      <a:pt x="325" y="249"/>
                    </a:lnTo>
                    <a:lnTo>
                      <a:pt x="330" y="249"/>
                    </a:lnTo>
                    <a:lnTo>
                      <a:pt x="359" y="243"/>
                    </a:lnTo>
                    <a:lnTo>
                      <a:pt x="371" y="243"/>
                    </a:lnTo>
                    <a:lnTo>
                      <a:pt x="377" y="243"/>
                    </a:lnTo>
                    <a:lnTo>
                      <a:pt x="383" y="243"/>
                    </a:lnTo>
                    <a:lnTo>
                      <a:pt x="400" y="243"/>
                    </a:lnTo>
                    <a:lnTo>
                      <a:pt x="417" y="237"/>
                    </a:lnTo>
                    <a:lnTo>
                      <a:pt x="423" y="237"/>
                    </a:lnTo>
                    <a:lnTo>
                      <a:pt x="441" y="237"/>
                    </a:lnTo>
                    <a:lnTo>
                      <a:pt x="452" y="237"/>
                    </a:lnTo>
                    <a:lnTo>
                      <a:pt x="464" y="232"/>
                    </a:lnTo>
                    <a:lnTo>
                      <a:pt x="470" y="232"/>
                    </a:lnTo>
                    <a:lnTo>
                      <a:pt x="476" y="232"/>
                    </a:lnTo>
                    <a:lnTo>
                      <a:pt x="499" y="232"/>
                    </a:lnTo>
                    <a:lnTo>
                      <a:pt x="505" y="226"/>
                    </a:lnTo>
                    <a:lnTo>
                      <a:pt x="516" y="226"/>
                    </a:lnTo>
                    <a:lnTo>
                      <a:pt x="522" y="226"/>
                    </a:lnTo>
                    <a:lnTo>
                      <a:pt x="528" y="226"/>
                    </a:lnTo>
                    <a:lnTo>
                      <a:pt x="534" y="226"/>
                    </a:lnTo>
                    <a:lnTo>
                      <a:pt x="545" y="220"/>
                    </a:lnTo>
                    <a:lnTo>
                      <a:pt x="557" y="220"/>
                    </a:lnTo>
                    <a:lnTo>
                      <a:pt x="563" y="220"/>
                    </a:lnTo>
                    <a:lnTo>
                      <a:pt x="563" y="203"/>
                    </a:lnTo>
                    <a:lnTo>
                      <a:pt x="563" y="197"/>
                    </a:lnTo>
                    <a:lnTo>
                      <a:pt x="563" y="191"/>
                    </a:lnTo>
                    <a:lnTo>
                      <a:pt x="580" y="191"/>
                    </a:lnTo>
                    <a:lnTo>
                      <a:pt x="586" y="185"/>
                    </a:lnTo>
                    <a:lnTo>
                      <a:pt x="586" y="174"/>
                    </a:lnTo>
                    <a:lnTo>
                      <a:pt x="586" y="168"/>
                    </a:lnTo>
                    <a:lnTo>
                      <a:pt x="586" y="162"/>
                    </a:lnTo>
                    <a:lnTo>
                      <a:pt x="592" y="162"/>
                    </a:lnTo>
                    <a:lnTo>
                      <a:pt x="597" y="156"/>
                    </a:lnTo>
                    <a:lnTo>
                      <a:pt x="609" y="150"/>
                    </a:lnTo>
                    <a:lnTo>
                      <a:pt x="615" y="145"/>
                    </a:lnTo>
                    <a:lnTo>
                      <a:pt x="632" y="145"/>
                    </a:lnTo>
                    <a:lnTo>
                      <a:pt x="650" y="127"/>
                    </a:lnTo>
                    <a:lnTo>
                      <a:pt x="661" y="116"/>
                    </a:lnTo>
                    <a:lnTo>
                      <a:pt x="673" y="116"/>
                    </a:lnTo>
                    <a:lnTo>
                      <a:pt x="673" y="110"/>
                    </a:lnTo>
                    <a:lnTo>
                      <a:pt x="679" y="104"/>
                    </a:lnTo>
                    <a:lnTo>
                      <a:pt x="679" y="98"/>
                    </a:lnTo>
                    <a:lnTo>
                      <a:pt x="679" y="92"/>
                    </a:lnTo>
                    <a:lnTo>
                      <a:pt x="690" y="87"/>
                    </a:lnTo>
                    <a:lnTo>
                      <a:pt x="702" y="75"/>
                    </a:lnTo>
                    <a:lnTo>
                      <a:pt x="702" y="81"/>
                    </a:lnTo>
                    <a:lnTo>
                      <a:pt x="702" y="87"/>
                    </a:lnTo>
                    <a:lnTo>
                      <a:pt x="713" y="87"/>
                    </a:lnTo>
                    <a:lnTo>
                      <a:pt x="719" y="81"/>
                    </a:lnTo>
                    <a:lnTo>
                      <a:pt x="719" y="75"/>
                    </a:lnTo>
                    <a:lnTo>
                      <a:pt x="725" y="69"/>
                    </a:lnTo>
                    <a:lnTo>
                      <a:pt x="737" y="63"/>
                    </a:lnTo>
                    <a:lnTo>
                      <a:pt x="737" y="58"/>
                    </a:lnTo>
                    <a:lnTo>
                      <a:pt x="743" y="63"/>
                    </a:lnTo>
                    <a:lnTo>
                      <a:pt x="748" y="63"/>
                    </a:lnTo>
                    <a:lnTo>
                      <a:pt x="754" y="63"/>
                    </a:lnTo>
                    <a:lnTo>
                      <a:pt x="760" y="46"/>
                    </a:lnTo>
                    <a:lnTo>
                      <a:pt x="760" y="40"/>
                    </a:lnTo>
                    <a:lnTo>
                      <a:pt x="766" y="34"/>
                    </a:lnTo>
                    <a:lnTo>
                      <a:pt x="777" y="34"/>
                    </a:lnTo>
                    <a:lnTo>
                      <a:pt x="777" y="29"/>
                    </a:lnTo>
                    <a:lnTo>
                      <a:pt x="777" y="11"/>
                    </a:lnTo>
                    <a:lnTo>
                      <a:pt x="777" y="5"/>
                    </a:lnTo>
                    <a:lnTo>
                      <a:pt x="783" y="0"/>
                    </a:lnTo>
                    <a:lnTo>
                      <a:pt x="772" y="0"/>
                    </a:lnTo>
                    <a:lnTo>
                      <a:pt x="766" y="5"/>
                    </a:lnTo>
                    <a:lnTo>
                      <a:pt x="754" y="5"/>
                    </a:lnTo>
                    <a:lnTo>
                      <a:pt x="737" y="11"/>
                    </a:lnTo>
                    <a:lnTo>
                      <a:pt x="731" y="11"/>
                    </a:lnTo>
                    <a:lnTo>
                      <a:pt x="725" y="11"/>
                    </a:lnTo>
                    <a:lnTo>
                      <a:pt x="713" y="11"/>
                    </a:lnTo>
                    <a:lnTo>
                      <a:pt x="702" y="17"/>
                    </a:lnTo>
                    <a:lnTo>
                      <a:pt x="696" y="17"/>
                    </a:lnTo>
                    <a:lnTo>
                      <a:pt x="690" y="17"/>
                    </a:lnTo>
                    <a:lnTo>
                      <a:pt x="673" y="17"/>
                    </a:lnTo>
                    <a:lnTo>
                      <a:pt x="667" y="23"/>
                    </a:lnTo>
                    <a:lnTo>
                      <a:pt x="661" y="23"/>
                    </a:lnTo>
                    <a:lnTo>
                      <a:pt x="632" y="29"/>
                    </a:lnTo>
                    <a:lnTo>
                      <a:pt x="632" y="23"/>
                    </a:lnTo>
                    <a:lnTo>
                      <a:pt x="615" y="29"/>
                    </a:lnTo>
                    <a:lnTo>
                      <a:pt x="603" y="29"/>
                    </a:lnTo>
                    <a:lnTo>
                      <a:pt x="597" y="29"/>
                    </a:lnTo>
                    <a:lnTo>
                      <a:pt x="597" y="34"/>
                    </a:lnTo>
                    <a:lnTo>
                      <a:pt x="586" y="34"/>
                    </a:lnTo>
                    <a:lnTo>
                      <a:pt x="574" y="34"/>
                    </a:lnTo>
                    <a:lnTo>
                      <a:pt x="568" y="34"/>
                    </a:lnTo>
                    <a:lnTo>
                      <a:pt x="557" y="34"/>
                    </a:lnTo>
                    <a:lnTo>
                      <a:pt x="545" y="40"/>
                    </a:lnTo>
                    <a:lnTo>
                      <a:pt x="528" y="40"/>
                    </a:lnTo>
                    <a:lnTo>
                      <a:pt x="516" y="40"/>
                    </a:lnTo>
                    <a:lnTo>
                      <a:pt x="499" y="46"/>
                    </a:lnTo>
                    <a:lnTo>
                      <a:pt x="493" y="46"/>
                    </a:lnTo>
                    <a:lnTo>
                      <a:pt x="487" y="46"/>
                    </a:lnTo>
                    <a:lnTo>
                      <a:pt x="481" y="46"/>
                    </a:lnTo>
                    <a:lnTo>
                      <a:pt x="476" y="46"/>
                    </a:lnTo>
                    <a:lnTo>
                      <a:pt x="464" y="46"/>
                    </a:lnTo>
                    <a:lnTo>
                      <a:pt x="452" y="46"/>
                    </a:lnTo>
                    <a:lnTo>
                      <a:pt x="447" y="46"/>
                    </a:lnTo>
                    <a:lnTo>
                      <a:pt x="435" y="52"/>
                    </a:lnTo>
                    <a:lnTo>
                      <a:pt x="429" y="52"/>
                    </a:lnTo>
                    <a:lnTo>
                      <a:pt x="417" y="52"/>
                    </a:lnTo>
                    <a:lnTo>
                      <a:pt x="406" y="52"/>
                    </a:lnTo>
                    <a:lnTo>
                      <a:pt x="400" y="52"/>
                    </a:lnTo>
                    <a:lnTo>
                      <a:pt x="394" y="52"/>
                    </a:lnTo>
                    <a:lnTo>
                      <a:pt x="388" y="52"/>
                    </a:lnTo>
                    <a:lnTo>
                      <a:pt x="383" y="52"/>
                    </a:lnTo>
                    <a:lnTo>
                      <a:pt x="371" y="58"/>
                    </a:lnTo>
                    <a:lnTo>
                      <a:pt x="365" y="58"/>
                    </a:lnTo>
                    <a:lnTo>
                      <a:pt x="359" y="58"/>
                    </a:lnTo>
                    <a:lnTo>
                      <a:pt x="354" y="58"/>
                    </a:lnTo>
                    <a:lnTo>
                      <a:pt x="348" y="58"/>
                    </a:lnTo>
                    <a:lnTo>
                      <a:pt x="336" y="58"/>
                    </a:lnTo>
                    <a:lnTo>
                      <a:pt x="330" y="58"/>
                    </a:lnTo>
                    <a:lnTo>
                      <a:pt x="319" y="58"/>
                    </a:lnTo>
                    <a:lnTo>
                      <a:pt x="313" y="58"/>
                    </a:lnTo>
                    <a:lnTo>
                      <a:pt x="307" y="63"/>
                    </a:lnTo>
                    <a:lnTo>
                      <a:pt x="301" y="63"/>
                    </a:lnTo>
                    <a:lnTo>
                      <a:pt x="290" y="63"/>
                    </a:lnTo>
                    <a:lnTo>
                      <a:pt x="284" y="63"/>
                    </a:lnTo>
                    <a:lnTo>
                      <a:pt x="272" y="63"/>
                    </a:lnTo>
                    <a:lnTo>
                      <a:pt x="261" y="63"/>
                    </a:lnTo>
                    <a:lnTo>
                      <a:pt x="249" y="69"/>
                    </a:lnTo>
                    <a:lnTo>
                      <a:pt x="243" y="69"/>
                    </a:lnTo>
                    <a:lnTo>
                      <a:pt x="232" y="69"/>
                    </a:lnTo>
                    <a:lnTo>
                      <a:pt x="214" y="69"/>
                    </a:lnTo>
                    <a:lnTo>
                      <a:pt x="197" y="69"/>
                    </a:lnTo>
                    <a:lnTo>
                      <a:pt x="197" y="75"/>
                    </a:lnTo>
                    <a:lnTo>
                      <a:pt x="197" y="87"/>
                    </a:lnTo>
                    <a:lnTo>
                      <a:pt x="180" y="92"/>
                    </a:lnTo>
                    <a:lnTo>
                      <a:pt x="168" y="92"/>
                    </a:lnTo>
                    <a:lnTo>
                      <a:pt x="156" y="92"/>
                    </a:lnTo>
                    <a:lnTo>
                      <a:pt x="151" y="92"/>
                    </a:lnTo>
                    <a:lnTo>
                      <a:pt x="133" y="92"/>
                    </a:lnTo>
                    <a:lnTo>
                      <a:pt x="127" y="92"/>
                    </a:lnTo>
                    <a:close/>
                  </a:path>
                </a:pathLst>
              </a:custGeom>
              <a:solidFill>
                <a:schemeClr val="accent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73" name="Freeform 51">
                <a:extLst>
                  <a:ext uri="{FF2B5EF4-FFF2-40B4-BE49-F238E27FC236}">
                    <a16:creationId xmlns:a16="http://schemas.microsoft.com/office/drawing/2014/main" id="{595778E9-837D-ED41-9C4D-E37E38E7B972}"/>
                  </a:ext>
                </a:extLst>
              </p:cNvPr>
              <p:cNvSpPr>
                <a:spLocks/>
              </p:cNvSpPr>
              <p:nvPr/>
            </p:nvSpPr>
            <p:spPr bwMode="auto">
              <a:xfrm>
                <a:off x="10604290" y="2876968"/>
                <a:ext cx="302232" cy="261488"/>
              </a:xfrm>
              <a:custGeom>
                <a:avLst/>
                <a:gdLst>
                  <a:gd name="T0" fmla="*/ 17 w 465"/>
                  <a:gd name="T1" fmla="*/ 101 h 412"/>
                  <a:gd name="T2" fmla="*/ 17 w 465"/>
                  <a:gd name="T3" fmla="*/ 123 h 412"/>
                  <a:gd name="T4" fmla="*/ 17 w 465"/>
                  <a:gd name="T5" fmla="*/ 145 h 412"/>
                  <a:gd name="T6" fmla="*/ 17 w 465"/>
                  <a:gd name="T7" fmla="*/ 203 h 412"/>
                  <a:gd name="T8" fmla="*/ 17 w 465"/>
                  <a:gd name="T9" fmla="*/ 230 h 412"/>
                  <a:gd name="T10" fmla="*/ 17 w 465"/>
                  <a:gd name="T11" fmla="*/ 267 h 412"/>
                  <a:gd name="T12" fmla="*/ 17 w 465"/>
                  <a:gd name="T13" fmla="*/ 315 h 412"/>
                  <a:gd name="T14" fmla="*/ 60 w 465"/>
                  <a:gd name="T15" fmla="*/ 327 h 412"/>
                  <a:gd name="T16" fmla="*/ 60 w 465"/>
                  <a:gd name="T17" fmla="*/ 359 h 412"/>
                  <a:gd name="T18" fmla="*/ 66 w 465"/>
                  <a:gd name="T19" fmla="*/ 380 h 412"/>
                  <a:gd name="T20" fmla="*/ 93 w 465"/>
                  <a:gd name="T21" fmla="*/ 380 h 412"/>
                  <a:gd name="T22" fmla="*/ 126 w 465"/>
                  <a:gd name="T23" fmla="*/ 380 h 412"/>
                  <a:gd name="T24" fmla="*/ 154 w 465"/>
                  <a:gd name="T25" fmla="*/ 380 h 412"/>
                  <a:gd name="T26" fmla="*/ 197 w 465"/>
                  <a:gd name="T27" fmla="*/ 380 h 412"/>
                  <a:gd name="T28" fmla="*/ 284 w 465"/>
                  <a:gd name="T29" fmla="*/ 374 h 412"/>
                  <a:gd name="T30" fmla="*/ 312 w 465"/>
                  <a:gd name="T31" fmla="*/ 374 h 412"/>
                  <a:gd name="T32" fmla="*/ 323 w 465"/>
                  <a:gd name="T33" fmla="*/ 332 h 412"/>
                  <a:gd name="T34" fmla="*/ 312 w 465"/>
                  <a:gd name="T35" fmla="*/ 327 h 412"/>
                  <a:gd name="T36" fmla="*/ 323 w 465"/>
                  <a:gd name="T37" fmla="*/ 300 h 412"/>
                  <a:gd name="T38" fmla="*/ 323 w 465"/>
                  <a:gd name="T39" fmla="*/ 267 h 412"/>
                  <a:gd name="T40" fmla="*/ 345 w 465"/>
                  <a:gd name="T41" fmla="*/ 241 h 412"/>
                  <a:gd name="T42" fmla="*/ 356 w 465"/>
                  <a:gd name="T43" fmla="*/ 225 h 412"/>
                  <a:gd name="T44" fmla="*/ 361 w 465"/>
                  <a:gd name="T45" fmla="*/ 198 h 412"/>
                  <a:gd name="T46" fmla="*/ 372 w 465"/>
                  <a:gd name="T47" fmla="*/ 193 h 412"/>
                  <a:gd name="T48" fmla="*/ 372 w 465"/>
                  <a:gd name="T49" fmla="*/ 182 h 412"/>
                  <a:gd name="T50" fmla="*/ 388 w 465"/>
                  <a:gd name="T51" fmla="*/ 166 h 412"/>
                  <a:gd name="T52" fmla="*/ 405 w 465"/>
                  <a:gd name="T53" fmla="*/ 145 h 412"/>
                  <a:gd name="T54" fmla="*/ 399 w 465"/>
                  <a:gd name="T55" fmla="*/ 118 h 412"/>
                  <a:gd name="T56" fmla="*/ 405 w 465"/>
                  <a:gd name="T57" fmla="*/ 101 h 412"/>
                  <a:gd name="T58" fmla="*/ 415 w 465"/>
                  <a:gd name="T59" fmla="*/ 75 h 412"/>
                  <a:gd name="T60" fmla="*/ 427 w 465"/>
                  <a:gd name="T61" fmla="*/ 48 h 412"/>
                  <a:gd name="T62" fmla="*/ 383 w 465"/>
                  <a:gd name="T63" fmla="*/ 53 h 412"/>
                  <a:gd name="T64" fmla="*/ 378 w 465"/>
                  <a:gd name="T65" fmla="*/ 42 h 412"/>
                  <a:gd name="T66" fmla="*/ 394 w 465"/>
                  <a:gd name="T67" fmla="*/ 27 h 412"/>
                  <a:gd name="T68" fmla="*/ 378 w 465"/>
                  <a:gd name="T69" fmla="*/ 0 h 412"/>
                  <a:gd name="T70" fmla="*/ 333 w 465"/>
                  <a:gd name="T71" fmla="*/ 6 h 412"/>
                  <a:gd name="T72" fmla="*/ 306 w 465"/>
                  <a:gd name="T73" fmla="*/ 6 h 412"/>
                  <a:gd name="T74" fmla="*/ 274 w 465"/>
                  <a:gd name="T75" fmla="*/ 6 h 412"/>
                  <a:gd name="T76" fmla="*/ 251 w 465"/>
                  <a:gd name="T77" fmla="*/ 6 h 412"/>
                  <a:gd name="T78" fmla="*/ 214 w 465"/>
                  <a:gd name="T79" fmla="*/ 11 h 412"/>
                  <a:gd name="T80" fmla="*/ 181 w 465"/>
                  <a:gd name="T81" fmla="*/ 11 h 412"/>
                  <a:gd name="T82" fmla="*/ 154 w 465"/>
                  <a:gd name="T83" fmla="*/ 11 h 412"/>
                  <a:gd name="T84" fmla="*/ 115 w 465"/>
                  <a:gd name="T85" fmla="*/ 11 h 412"/>
                  <a:gd name="T86" fmla="*/ 93 w 465"/>
                  <a:gd name="T87" fmla="*/ 16 h 412"/>
                  <a:gd name="T88" fmla="*/ 66 w 465"/>
                  <a:gd name="T89" fmla="*/ 16 h 412"/>
                  <a:gd name="T90" fmla="*/ 50 w 465"/>
                  <a:gd name="T91" fmla="*/ 16 h 412"/>
                  <a:gd name="T92" fmla="*/ 0 w 465"/>
                  <a:gd name="T93" fmla="*/ 16 h 412"/>
                  <a:gd name="T94" fmla="*/ 6 w 465"/>
                  <a:gd name="T95" fmla="*/ 53 h 412"/>
                  <a:gd name="T96" fmla="*/ 11 w 465"/>
                  <a:gd name="T97" fmla="*/ 91 h 4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65" h="412">
                    <a:moveTo>
                      <a:pt x="12" y="99"/>
                    </a:moveTo>
                    <a:lnTo>
                      <a:pt x="18" y="104"/>
                    </a:lnTo>
                    <a:lnTo>
                      <a:pt x="18" y="110"/>
                    </a:lnTo>
                    <a:lnTo>
                      <a:pt x="18" y="116"/>
                    </a:lnTo>
                    <a:lnTo>
                      <a:pt x="18" y="128"/>
                    </a:lnTo>
                    <a:lnTo>
                      <a:pt x="18" y="133"/>
                    </a:lnTo>
                    <a:lnTo>
                      <a:pt x="18" y="139"/>
                    </a:lnTo>
                    <a:lnTo>
                      <a:pt x="18" y="145"/>
                    </a:lnTo>
                    <a:lnTo>
                      <a:pt x="18" y="157"/>
                    </a:lnTo>
                    <a:lnTo>
                      <a:pt x="18" y="197"/>
                    </a:lnTo>
                    <a:lnTo>
                      <a:pt x="18" y="203"/>
                    </a:lnTo>
                    <a:lnTo>
                      <a:pt x="18" y="220"/>
                    </a:lnTo>
                    <a:lnTo>
                      <a:pt x="18" y="226"/>
                    </a:lnTo>
                    <a:lnTo>
                      <a:pt x="18" y="244"/>
                    </a:lnTo>
                    <a:lnTo>
                      <a:pt x="18" y="249"/>
                    </a:lnTo>
                    <a:lnTo>
                      <a:pt x="18" y="273"/>
                    </a:lnTo>
                    <a:lnTo>
                      <a:pt x="18" y="278"/>
                    </a:lnTo>
                    <a:lnTo>
                      <a:pt x="18" y="290"/>
                    </a:lnTo>
                    <a:lnTo>
                      <a:pt x="18" y="307"/>
                    </a:lnTo>
                    <a:lnTo>
                      <a:pt x="18" y="313"/>
                    </a:lnTo>
                    <a:lnTo>
                      <a:pt x="18" y="342"/>
                    </a:lnTo>
                    <a:lnTo>
                      <a:pt x="29" y="354"/>
                    </a:lnTo>
                    <a:lnTo>
                      <a:pt x="41" y="348"/>
                    </a:lnTo>
                    <a:lnTo>
                      <a:pt x="64" y="354"/>
                    </a:lnTo>
                    <a:lnTo>
                      <a:pt x="64" y="371"/>
                    </a:lnTo>
                    <a:lnTo>
                      <a:pt x="64" y="383"/>
                    </a:lnTo>
                    <a:lnTo>
                      <a:pt x="64" y="389"/>
                    </a:lnTo>
                    <a:lnTo>
                      <a:pt x="64" y="400"/>
                    </a:lnTo>
                    <a:lnTo>
                      <a:pt x="64" y="412"/>
                    </a:lnTo>
                    <a:lnTo>
                      <a:pt x="70" y="412"/>
                    </a:lnTo>
                    <a:lnTo>
                      <a:pt x="76" y="412"/>
                    </a:lnTo>
                    <a:lnTo>
                      <a:pt x="87" y="412"/>
                    </a:lnTo>
                    <a:lnTo>
                      <a:pt x="99" y="412"/>
                    </a:lnTo>
                    <a:lnTo>
                      <a:pt x="111" y="412"/>
                    </a:lnTo>
                    <a:lnTo>
                      <a:pt x="116" y="412"/>
                    </a:lnTo>
                    <a:lnTo>
                      <a:pt x="134" y="412"/>
                    </a:lnTo>
                    <a:lnTo>
                      <a:pt x="140" y="412"/>
                    </a:lnTo>
                    <a:lnTo>
                      <a:pt x="145" y="412"/>
                    </a:lnTo>
                    <a:lnTo>
                      <a:pt x="163" y="412"/>
                    </a:lnTo>
                    <a:lnTo>
                      <a:pt x="180" y="412"/>
                    </a:lnTo>
                    <a:lnTo>
                      <a:pt x="192" y="412"/>
                    </a:lnTo>
                    <a:lnTo>
                      <a:pt x="209" y="412"/>
                    </a:lnTo>
                    <a:lnTo>
                      <a:pt x="244" y="406"/>
                    </a:lnTo>
                    <a:lnTo>
                      <a:pt x="256" y="406"/>
                    </a:lnTo>
                    <a:lnTo>
                      <a:pt x="302" y="406"/>
                    </a:lnTo>
                    <a:lnTo>
                      <a:pt x="314" y="406"/>
                    </a:lnTo>
                    <a:lnTo>
                      <a:pt x="320" y="406"/>
                    </a:lnTo>
                    <a:lnTo>
                      <a:pt x="331" y="406"/>
                    </a:lnTo>
                    <a:lnTo>
                      <a:pt x="337" y="406"/>
                    </a:lnTo>
                    <a:lnTo>
                      <a:pt x="343" y="406"/>
                    </a:lnTo>
                    <a:lnTo>
                      <a:pt x="343" y="360"/>
                    </a:lnTo>
                    <a:lnTo>
                      <a:pt x="337" y="360"/>
                    </a:lnTo>
                    <a:lnTo>
                      <a:pt x="343" y="348"/>
                    </a:lnTo>
                    <a:lnTo>
                      <a:pt x="331" y="354"/>
                    </a:lnTo>
                    <a:lnTo>
                      <a:pt x="337" y="348"/>
                    </a:lnTo>
                    <a:lnTo>
                      <a:pt x="331" y="342"/>
                    </a:lnTo>
                    <a:lnTo>
                      <a:pt x="343" y="325"/>
                    </a:lnTo>
                    <a:lnTo>
                      <a:pt x="343" y="313"/>
                    </a:lnTo>
                    <a:lnTo>
                      <a:pt x="354" y="319"/>
                    </a:lnTo>
                    <a:lnTo>
                      <a:pt x="343" y="290"/>
                    </a:lnTo>
                    <a:lnTo>
                      <a:pt x="349" y="290"/>
                    </a:lnTo>
                    <a:lnTo>
                      <a:pt x="354" y="278"/>
                    </a:lnTo>
                    <a:lnTo>
                      <a:pt x="366" y="261"/>
                    </a:lnTo>
                    <a:lnTo>
                      <a:pt x="372" y="255"/>
                    </a:lnTo>
                    <a:lnTo>
                      <a:pt x="372" y="249"/>
                    </a:lnTo>
                    <a:lnTo>
                      <a:pt x="378" y="244"/>
                    </a:lnTo>
                    <a:lnTo>
                      <a:pt x="378" y="249"/>
                    </a:lnTo>
                    <a:lnTo>
                      <a:pt x="389" y="226"/>
                    </a:lnTo>
                    <a:lnTo>
                      <a:pt x="383" y="215"/>
                    </a:lnTo>
                    <a:lnTo>
                      <a:pt x="389" y="209"/>
                    </a:lnTo>
                    <a:lnTo>
                      <a:pt x="389" y="215"/>
                    </a:lnTo>
                    <a:lnTo>
                      <a:pt x="395" y="209"/>
                    </a:lnTo>
                    <a:lnTo>
                      <a:pt x="389" y="203"/>
                    </a:lnTo>
                    <a:lnTo>
                      <a:pt x="395" y="203"/>
                    </a:lnTo>
                    <a:lnTo>
                      <a:pt x="395" y="197"/>
                    </a:lnTo>
                    <a:lnTo>
                      <a:pt x="401" y="191"/>
                    </a:lnTo>
                    <a:lnTo>
                      <a:pt x="412" y="186"/>
                    </a:lnTo>
                    <a:lnTo>
                      <a:pt x="412" y="180"/>
                    </a:lnTo>
                    <a:lnTo>
                      <a:pt x="407" y="174"/>
                    </a:lnTo>
                    <a:lnTo>
                      <a:pt x="424" y="157"/>
                    </a:lnTo>
                    <a:lnTo>
                      <a:pt x="430" y="157"/>
                    </a:lnTo>
                    <a:lnTo>
                      <a:pt x="424" y="128"/>
                    </a:lnTo>
                    <a:lnTo>
                      <a:pt x="424" y="122"/>
                    </a:lnTo>
                    <a:lnTo>
                      <a:pt x="424" y="128"/>
                    </a:lnTo>
                    <a:lnTo>
                      <a:pt x="418" y="128"/>
                    </a:lnTo>
                    <a:lnTo>
                      <a:pt x="424" y="122"/>
                    </a:lnTo>
                    <a:lnTo>
                      <a:pt x="430" y="110"/>
                    </a:lnTo>
                    <a:lnTo>
                      <a:pt x="436" y="104"/>
                    </a:lnTo>
                    <a:lnTo>
                      <a:pt x="441" y="110"/>
                    </a:lnTo>
                    <a:lnTo>
                      <a:pt x="441" y="81"/>
                    </a:lnTo>
                    <a:lnTo>
                      <a:pt x="453" y="64"/>
                    </a:lnTo>
                    <a:lnTo>
                      <a:pt x="465" y="64"/>
                    </a:lnTo>
                    <a:lnTo>
                      <a:pt x="453" y="52"/>
                    </a:lnTo>
                    <a:lnTo>
                      <a:pt x="436" y="58"/>
                    </a:lnTo>
                    <a:lnTo>
                      <a:pt x="412" y="58"/>
                    </a:lnTo>
                    <a:lnTo>
                      <a:pt x="407" y="58"/>
                    </a:lnTo>
                    <a:lnTo>
                      <a:pt x="401" y="58"/>
                    </a:lnTo>
                    <a:lnTo>
                      <a:pt x="395" y="58"/>
                    </a:lnTo>
                    <a:lnTo>
                      <a:pt x="401" y="46"/>
                    </a:lnTo>
                    <a:lnTo>
                      <a:pt x="407" y="46"/>
                    </a:lnTo>
                    <a:lnTo>
                      <a:pt x="412" y="35"/>
                    </a:lnTo>
                    <a:lnTo>
                      <a:pt x="418" y="29"/>
                    </a:lnTo>
                    <a:lnTo>
                      <a:pt x="412" y="0"/>
                    </a:lnTo>
                    <a:lnTo>
                      <a:pt x="407" y="0"/>
                    </a:lnTo>
                    <a:lnTo>
                      <a:pt x="401" y="0"/>
                    </a:lnTo>
                    <a:lnTo>
                      <a:pt x="372" y="0"/>
                    </a:lnTo>
                    <a:lnTo>
                      <a:pt x="360" y="6"/>
                    </a:lnTo>
                    <a:lnTo>
                      <a:pt x="354" y="6"/>
                    </a:lnTo>
                    <a:lnTo>
                      <a:pt x="343" y="6"/>
                    </a:lnTo>
                    <a:lnTo>
                      <a:pt x="337" y="6"/>
                    </a:lnTo>
                    <a:lnTo>
                      <a:pt x="325" y="6"/>
                    </a:lnTo>
                    <a:lnTo>
                      <a:pt x="314" y="6"/>
                    </a:lnTo>
                    <a:lnTo>
                      <a:pt x="296" y="6"/>
                    </a:lnTo>
                    <a:lnTo>
                      <a:pt x="291" y="6"/>
                    </a:lnTo>
                    <a:lnTo>
                      <a:pt x="285" y="6"/>
                    </a:lnTo>
                    <a:lnTo>
                      <a:pt x="273" y="6"/>
                    </a:lnTo>
                    <a:lnTo>
                      <a:pt x="267" y="6"/>
                    </a:lnTo>
                    <a:lnTo>
                      <a:pt x="244" y="12"/>
                    </a:lnTo>
                    <a:lnTo>
                      <a:pt x="232" y="12"/>
                    </a:lnTo>
                    <a:lnTo>
                      <a:pt x="227" y="12"/>
                    </a:lnTo>
                    <a:lnTo>
                      <a:pt x="209" y="12"/>
                    </a:lnTo>
                    <a:lnTo>
                      <a:pt x="203" y="12"/>
                    </a:lnTo>
                    <a:lnTo>
                      <a:pt x="192" y="12"/>
                    </a:lnTo>
                    <a:lnTo>
                      <a:pt x="174" y="12"/>
                    </a:lnTo>
                    <a:lnTo>
                      <a:pt x="169" y="12"/>
                    </a:lnTo>
                    <a:lnTo>
                      <a:pt x="163" y="12"/>
                    </a:lnTo>
                    <a:lnTo>
                      <a:pt x="145" y="12"/>
                    </a:lnTo>
                    <a:lnTo>
                      <a:pt x="134" y="12"/>
                    </a:lnTo>
                    <a:lnTo>
                      <a:pt x="122" y="12"/>
                    </a:lnTo>
                    <a:lnTo>
                      <a:pt x="116" y="12"/>
                    </a:lnTo>
                    <a:lnTo>
                      <a:pt x="111" y="12"/>
                    </a:lnTo>
                    <a:lnTo>
                      <a:pt x="99" y="17"/>
                    </a:lnTo>
                    <a:lnTo>
                      <a:pt x="87" y="17"/>
                    </a:lnTo>
                    <a:lnTo>
                      <a:pt x="76" y="17"/>
                    </a:lnTo>
                    <a:lnTo>
                      <a:pt x="70" y="17"/>
                    </a:lnTo>
                    <a:lnTo>
                      <a:pt x="64" y="17"/>
                    </a:lnTo>
                    <a:lnTo>
                      <a:pt x="58" y="17"/>
                    </a:lnTo>
                    <a:lnTo>
                      <a:pt x="53" y="17"/>
                    </a:lnTo>
                    <a:lnTo>
                      <a:pt x="24" y="17"/>
                    </a:lnTo>
                    <a:lnTo>
                      <a:pt x="12" y="17"/>
                    </a:lnTo>
                    <a:lnTo>
                      <a:pt x="0" y="17"/>
                    </a:lnTo>
                    <a:lnTo>
                      <a:pt x="0" y="29"/>
                    </a:lnTo>
                    <a:lnTo>
                      <a:pt x="6" y="41"/>
                    </a:lnTo>
                    <a:lnTo>
                      <a:pt x="6" y="58"/>
                    </a:lnTo>
                    <a:lnTo>
                      <a:pt x="6" y="64"/>
                    </a:lnTo>
                    <a:lnTo>
                      <a:pt x="12" y="87"/>
                    </a:lnTo>
                    <a:lnTo>
                      <a:pt x="12" y="99"/>
                    </a:lnTo>
                    <a:close/>
                  </a:path>
                </a:pathLst>
              </a:custGeom>
              <a:solidFill>
                <a:schemeClr val="accent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74" name="Freeform 52">
                <a:extLst>
                  <a:ext uri="{FF2B5EF4-FFF2-40B4-BE49-F238E27FC236}">
                    <a16:creationId xmlns:a16="http://schemas.microsoft.com/office/drawing/2014/main" id="{F1F69E91-9758-3045-B29D-97AAA035D22C}"/>
                  </a:ext>
                </a:extLst>
              </p:cNvPr>
              <p:cNvSpPr>
                <a:spLocks/>
              </p:cNvSpPr>
              <p:nvPr/>
            </p:nvSpPr>
            <p:spPr bwMode="auto">
              <a:xfrm>
                <a:off x="10803709" y="2976320"/>
                <a:ext cx="210459" cy="356700"/>
              </a:xfrm>
              <a:custGeom>
                <a:avLst/>
                <a:gdLst>
                  <a:gd name="T0" fmla="*/ 33 w 325"/>
                  <a:gd name="T1" fmla="*/ 347 h 562"/>
                  <a:gd name="T2" fmla="*/ 49 w 325"/>
                  <a:gd name="T3" fmla="*/ 321 h 562"/>
                  <a:gd name="T4" fmla="*/ 49 w 325"/>
                  <a:gd name="T5" fmla="*/ 315 h 562"/>
                  <a:gd name="T6" fmla="*/ 49 w 325"/>
                  <a:gd name="T7" fmla="*/ 283 h 562"/>
                  <a:gd name="T8" fmla="*/ 38 w 325"/>
                  <a:gd name="T9" fmla="*/ 272 h 562"/>
                  <a:gd name="T10" fmla="*/ 27 w 325"/>
                  <a:gd name="T11" fmla="*/ 187 h 562"/>
                  <a:gd name="T12" fmla="*/ 27 w 325"/>
                  <a:gd name="T13" fmla="*/ 176 h 562"/>
                  <a:gd name="T14" fmla="*/ 33 w 325"/>
                  <a:gd name="T15" fmla="*/ 144 h 562"/>
                  <a:gd name="T16" fmla="*/ 38 w 325"/>
                  <a:gd name="T17" fmla="*/ 123 h 562"/>
                  <a:gd name="T18" fmla="*/ 60 w 325"/>
                  <a:gd name="T19" fmla="*/ 90 h 562"/>
                  <a:gd name="T20" fmla="*/ 66 w 325"/>
                  <a:gd name="T21" fmla="*/ 85 h 562"/>
                  <a:gd name="T22" fmla="*/ 76 w 325"/>
                  <a:gd name="T23" fmla="*/ 48 h 562"/>
                  <a:gd name="T24" fmla="*/ 76 w 325"/>
                  <a:gd name="T25" fmla="*/ 42 h 562"/>
                  <a:gd name="T26" fmla="*/ 87 w 325"/>
                  <a:gd name="T27" fmla="*/ 31 h 562"/>
                  <a:gd name="T28" fmla="*/ 93 w 325"/>
                  <a:gd name="T29" fmla="*/ 16 h 562"/>
                  <a:gd name="T30" fmla="*/ 147 w 325"/>
                  <a:gd name="T31" fmla="*/ 10 h 562"/>
                  <a:gd name="T32" fmla="*/ 169 w 325"/>
                  <a:gd name="T33" fmla="*/ 10 h 562"/>
                  <a:gd name="T34" fmla="*/ 185 w 325"/>
                  <a:gd name="T35" fmla="*/ 5 h 562"/>
                  <a:gd name="T36" fmla="*/ 206 w 325"/>
                  <a:gd name="T37" fmla="*/ 5 h 562"/>
                  <a:gd name="T38" fmla="*/ 223 w 325"/>
                  <a:gd name="T39" fmla="*/ 5 h 562"/>
                  <a:gd name="T40" fmla="*/ 245 w 325"/>
                  <a:gd name="T41" fmla="*/ 5 h 562"/>
                  <a:gd name="T42" fmla="*/ 289 w 325"/>
                  <a:gd name="T43" fmla="*/ 10 h 562"/>
                  <a:gd name="T44" fmla="*/ 289 w 325"/>
                  <a:gd name="T45" fmla="*/ 42 h 562"/>
                  <a:gd name="T46" fmla="*/ 289 w 325"/>
                  <a:gd name="T47" fmla="*/ 64 h 562"/>
                  <a:gd name="T48" fmla="*/ 289 w 325"/>
                  <a:gd name="T49" fmla="*/ 96 h 562"/>
                  <a:gd name="T50" fmla="*/ 289 w 325"/>
                  <a:gd name="T51" fmla="*/ 134 h 562"/>
                  <a:gd name="T52" fmla="*/ 289 w 325"/>
                  <a:gd name="T53" fmla="*/ 165 h 562"/>
                  <a:gd name="T54" fmla="*/ 289 w 325"/>
                  <a:gd name="T55" fmla="*/ 214 h 562"/>
                  <a:gd name="T56" fmla="*/ 289 w 325"/>
                  <a:gd name="T57" fmla="*/ 245 h 562"/>
                  <a:gd name="T58" fmla="*/ 289 w 325"/>
                  <a:gd name="T59" fmla="*/ 277 h 562"/>
                  <a:gd name="T60" fmla="*/ 283 w 325"/>
                  <a:gd name="T61" fmla="*/ 294 h 562"/>
                  <a:gd name="T62" fmla="*/ 283 w 325"/>
                  <a:gd name="T63" fmla="*/ 331 h 562"/>
                  <a:gd name="T64" fmla="*/ 289 w 325"/>
                  <a:gd name="T65" fmla="*/ 374 h 562"/>
                  <a:gd name="T66" fmla="*/ 294 w 325"/>
                  <a:gd name="T67" fmla="*/ 395 h 562"/>
                  <a:gd name="T68" fmla="*/ 299 w 325"/>
                  <a:gd name="T69" fmla="*/ 422 h 562"/>
                  <a:gd name="T70" fmla="*/ 305 w 325"/>
                  <a:gd name="T71" fmla="*/ 476 h 562"/>
                  <a:gd name="T72" fmla="*/ 272 w 325"/>
                  <a:gd name="T73" fmla="*/ 491 h 562"/>
                  <a:gd name="T74" fmla="*/ 251 w 325"/>
                  <a:gd name="T75" fmla="*/ 491 h 562"/>
                  <a:gd name="T76" fmla="*/ 218 w 325"/>
                  <a:gd name="T77" fmla="*/ 502 h 562"/>
                  <a:gd name="T78" fmla="*/ 191 w 325"/>
                  <a:gd name="T79" fmla="*/ 512 h 562"/>
                  <a:gd name="T80" fmla="*/ 179 w 325"/>
                  <a:gd name="T81" fmla="*/ 486 h 562"/>
                  <a:gd name="T82" fmla="*/ 175 w 325"/>
                  <a:gd name="T83" fmla="*/ 438 h 562"/>
                  <a:gd name="T84" fmla="*/ 142 w 325"/>
                  <a:gd name="T85" fmla="*/ 432 h 562"/>
                  <a:gd name="T86" fmla="*/ 120 w 325"/>
                  <a:gd name="T87" fmla="*/ 438 h 562"/>
                  <a:gd name="T88" fmla="*/ 98 w 325"/>
                  <a:gd name="T89" fmla="*/ 438 h 562"/>
                  <a:gd name="T90" fmla="*/ 76 w 325"/>
                  <a:gd name="T91" fmla="*/ 438 h 562"/>
                  <a:gd name="T92" fmla="*/ 43 w 325"/>
                  <a:gd name="T93" fmla="*/ 438 h 562"/>
                  <a:gd name="T94" fmla="*/ 0 w 325"/>
                  <a:gd name="T95" fmla="*/ 443 h 562"/>
                  <a:gd name="T96" fmla="*/ 11 w 325"/>
                  <a:gd name="T97" fmla="*/ 401 h 562"/>
                  <a:gd name="T98" fmla="*/ 22 w 325"/>
                  <a:gd name="T99" fmla="*/ 363 h 5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5" h="562">
                    <a:moveTo>
                      <a:pt x="23" y="394"/>
                    </a:moveTo>
                    <a:lnTo>
                      <a:pt x="29" y="394"/>
                    </a:lnTo>
                    <a:lnTo>
                      <a:pt x="35" y="377"/>
                    </a:lnTo>
                    <a:lnTo>
                      <a:pt x="46" y="359"/>
                    </a:lnTo>
                    <a:lnTo>
                      <a:pt x="41" y="353"/>
                    </a:lnTo>
                    <a:lnTo>
                      <a:pt x="52" y="348"/>
                    </a:lnTo>
                    <a:lnTo>
                      <a:pt x="41" y="348"/>
                    </a:lnTo>
                    <a:lnTo>
                      <a:pt x="41" y="336"/>
                    </a:lnTo>
                    <a:lnTo>
                      <a:pt x="52" y="342"/>
                    </a:lnTo>
                    <a:lnTo>
                      <a:pt x="52" y="313"/>
                    </a:lnTo>
                    <a:lnTo>
                      <a:pt x="41" y="307"/>
                    </a:lnTo>
                    <a:lnTo>
                      <a:pt x="52" y="307"/>
                    </a:lnTo>
                    <a:lnTo>
                      <a:pt x="46" y="295"/>
                    </a:lnTo>
                    <a:lnTo>
                      <a:pt x="52" y="290"/>
                    </a:lnTo>
                    <a:lnTo>
                      <a:pt x="41" y="295"/>
                    </a:lnTo>
                    <a:lnTo>
                      <a:pt x="35" y="249"/>
                    </a:lnTo>
                    <a:lnTo>
                      <a:pt x="35" y="203"/>
                    </a:lnTo>
                    <a:lnTo>
                      <a:pt x="29" y="203"/>
                    </a:lnTo>
                    <a:lnTo>
                      <a:pt x="35" y="191"/>
                    </a:lnTo>
                    <a:lnTo>
                      <a:pt x="23" y="197"/>
                    </a:lnTo>
                    <a:lnTo>
                      <a:pt x="29" y="191"/>
                    </a:lnTo>
                    <a:lnTo>
                      <a:pt x="23" y="185"/>
                    </a:lnTo>
                    <a:lnTo>
                      <a:pt x="35" y="168"/>
                    </a:lnTo>
                    <a:lnTo>
                      <a:pt x="35" y="156"/>
                    </a:lnTo>
                    <a:lnTo>
                      <a:pt x="46" y="162"/>
                    </a:lnTo>
                    <a:lnTo>
                      <a:pt x="35" y="133"/>
                    </a:lnTo>
                    <a:lnTo>
                      <a:pt x="41" y="133"/>
                    </a:lnTo>
                    <a:lnTo>
                      <a:pt x="46" y="121"/>
                    </a:lnTo>
                    <a:lnTo>
                      <a:pt x="58" y="104"/>
                    </a:lnTo>
                    <a:lnTo>
                      <a:pt x="64" y="98"/>
                    </a:lnTo>
                    <a:lnTo>
                      <a:pt x="64" y="92"/>
                    </a:lnTo>
                    <a:lnTo>
                      <a:pt x="70" y="87"/>
                    </a:lnTo>
                    <a:lnTo>
                      <a:pt x="70" y="92"/>
                    </a:lnTo>
                    <a:lnTo>
                      <a:pt x="81" y="69"/>
                    </a:lnTo>
                    <a:lnTo>
                      <a:pt x="75" y="58"/>
                    </a:lnTo>
                    <a:lnTo>
                      <a:pt x="81" y="52"/>
                    </a:lnTo>
                    <a:lnTo>
                      <a:pt x="81" y="58"/>
                    </a:lnTo>
                    <a:lnTo>
                      <a:pt x="87" y="52"/>
                    </a:lnTo>
                    <a:lnTo>
                      <a:pt x="81" y="46"/>
                    </a:lnTo>
                    <a:lnTo>
                      <a:pt x="87" y="46"/>
                    </a:lnTo>
                    <a:lnTo>
                      <a:pt x="87" y="40"/>
                    </a:lnTo>
                    <a:lnTo>
                      <a:pt x="93" y="34"/>
                    </a:lnTo>
                    <a:lnTo>
                      <a:pt x="104" y="29"/>
                    </a:lnTo>
                    <a:lnTo>
                      <a:pt x="104" y="23"/>
                    </a:lnTo>
                    <a:lnTo>
                      <a:pt x="99" y="17"/>
                    </a:lnTo>
                    <a:lnTo>
                      <a:pt x="128" y="11"/>
                    </a:lnTo>
                    <a:lnTo>
                      <a:pt x="145" y="11"/>
                    </a:lnTo>
                    <a:lnTo>
                      <a:pt x="157" y="11"/>
                    </a:lnTo>
                    <a:lnTo>
                      <a:pt x="162" y="11"/>
                    </a:lnTo>
                    <a:lnTo>
                      <a:pt x="174" y="11"/>
                    </a:lnTo>
                    <a:lnTo>
                      <a:pt x="180" y="11"/>
                    </a:lnTo>
                    <a:lnTo>
                      <a:pt x="191" y="11"/>
                    </a:lnTo>
                    <a:lnTo>
                      <a:pt x="197" y="11"/>
                    </a:lnTo>
                    <a:lnTo>
                      <a:pt x="197" y="5"/>
                    </a:lnTo>
                    <a:lnTo>
                      <a:pt x="203" y="5"/>
                    </a:lnTo>
                    <a:lnTo>
                      <a:pt x="215" y="5"/>
                    </a:lnTo>
                    <a:lnTo>
                      <a:pt x="220" y="5"/>
                    </a:lnTo>
                    <a:lnTo>
                      <a:pt x="226" y="5"/>
                    </a:lnTo>
                    <a:lnTo>
                      <a:pt x="232" y="5"/>
                    </a:lnTo>
                    <a:lnTo>
                      <a:pt x="238" y="5"/>
                    </a:lnTo>
                    <a:lnTo>
                      <a:pt x="244" y="5"/>
                    </a:lnTo>
                    <a:lnTo>
                      <a:pt x="250" y="5"/>
                    </a:lnTo>
                    <a:lnTo>
                      <a:pt x="261" y="5"/>
                    </a:lnTo>
                    <a:lnTo>
                      <a:pt x="284" y="0"/>
                    </a:lnTo>
                    <a:lnTo>
                      <a:pt x="296" y="0"/>
                    </a:lnTo>
                    <a:lnTo>
                      <a:pt x="308" y="11"/>
                    </a:lnTo>
                    <a:lnTo>
                      <a:pt x="308" y="17"/>
                    </a:lnTo>
                    <a:lnTo>
                      <a:pt x="308" y="34"/>
                    </a:lnTo>
                    <a:lnTo>
                      <a:pt x="308" y="46"/>
                    </a:lnTo>
                    <a:lnTo>
                      <a:pt x="308" y="58"/>
                    </a:lnTo>
                    <a:lnTo>
                      <a:pt x="308" y="63"/>
                    </a:lnTo>
                    <a:lnTo>
                      <a:pt x="308" y="69"/>
                    </a:lnTo>
                    <a:lnTo>
                      <a:pt x="308" y="75"/>
                    </a:lnTo>
                    <a:lnTo>
                      <a:pt x="308" y="92"/>
                    </a:lnTo>
                    <a:lnTo>
                      <a:pt x="308" y="104"/>
                    </a:lnTo>
                    <a:lnTo>
                      <a:pt x="308" y="116"/>
                    </a:lnTo>
                    <a:lnTo>
                      <a:pt x="308" y="133"/>
                    </a:lnTo>
                    <a:lnTo>
                      <a:pt x="308" y="145"/>
                    </a:lnTo>
                    <a:lnTo>
                      <a:pt x="308" y="168"/>
                    </a:lnTo>
                    <a:lnTo>
                      <a:pt x="308" y="174"/>
                    </a:lnTo>
                    <a:lnTo>
                      <a:pt x="308" y="179"/>
                    </a:lnTo>
                    <a:lnTo>
                      <a:pt x="308" y="197"/>
                    </a:lnTo>
                    <a:lnTo>
                      <a:pt x="308" y="203"/>
                    </a:lnTo>
                    <a:lnTo>
                      <a:pt x="308" y="232"/>
                    </a:lnTo>
                    <a:lnTo>
                      <a:pt x="308" y="237"/>
                    </a:lnTo>
                    <a:lnTo>
                      <a:pt x="308" y="261"/>
                    </a:lnTo>
                    <a:lnTo>
                      <a:pt x="308" y="266"/>
                    </a:lnTo>
                    <a:lnTo>
                      <a:pt x="308" y="278"/>
                    </a:lnTo>
                    <a:lnTo>
                      <a:pt x="308" y="295"/>
                    </a:lnTo>
                    <a:lnTo>
                      <a:pt x="308" y="301"/>
                    </a:lnTo>
                    <a:lnTo>
                      <a:pt x="302" y="307"/>
                    </a:lnTo>
                    <a:lnTo>
                      <a:pt x="302" y="313"/>
                    </a:lnTo>
                    <a:lnTo>
                      <a:pt x="302" y="319"/>
                    </a:lnTo>
                    <a:lnTo>
                      <a:pt x="302" y="330"/>
                    </a:lnTo>
                    <a:lnTo>
                      <a:pt x="302" y="353"/>
                    </a:lnTo>
                    <a:lnTo>
                      <a:pt x="302" y="359"/>
                    </a:lnTo>
                    <a:lnTo>
                      <a:pt x="308" y="377"/>
                    </a:lnTo>
                    <a:lnTo>
                      <a:pt x="308" y="400"/>
                    </a:lnTo>
                    <a:lnTo>
                      <a:pt x="308" y="406"/>
                    </a:lnTo>
                    <a:lnTo>
                      <a:pt x="313" y="406"/>
                    </a:lnTo>
                    <a:lnTo>
                      <a:pt x="313" y="417"/>
                    </a:lnTo>
                    <a:lnTo>
                      <a:pt x="313" y="429"/>
                    </a:lnTo>
                    <a:lnTo>
                      <a:pt x="313" y="446"/>
                    </a:lnTo>
                    <a:lnTo>
                      <a:pt x="319" y="452"/>
                    </a:lnTo>
                    <a:lnTo>
                      <a:pt x="319" y="458"/>
                    </a:lnTo>
                    <a:lnTo>
                      <a:pt x="319" y="487"/>
                    </a:lnTo>
                    <a:lnTo>
                      <a:pt x="325" y="504"/>
                    </a:lnTo>
                    <a:lnTo>
                      <a:pt x="325" y="516"/>
                    </a:lnTo>
                    <a:lnTo>
                      <a:pt x="325" y="533"/>
                    </a:lnTo>
                    <a:lnTo>
                      <a:pt x="319" y="539"/>
                    </a:lnTo>
                    <a:lnTo>
                      <a:pt x="290" y="533"/>
                    </a:lnTo>
                    <a:lnTo>
                      <a:pt x="279" y="527"/>
                    </a:lnTo>
                    <a:lnTo>
                      <a:pt x="279" y="533"/>
                    </a:lnTo>
                    <a:lnTo>
                      <a:pt x="267" y="533"/>
                    </a:lnTo>
                    <a:lnTo>
                      <a:pt x="238" y="545"/>
                    </a:lnTo>
                    <a:lnTo>
                      <a:pt x="232" y="539"/>
                    </a:lnTo>
                    <a:lnTo>
                      <a:pt x="232" y="545"/>
                    </a:lnTo>
                    <a:lnTo>
                      <a:pt x="220" y="562"/>
                    </a:lnTo>
                    <a:lnTo>
                      <a:pt x="215" y="562"/>
                    </a:lnTo>
                    <a:lnTo>
                      <a:pt x="203" y="556"/>
                    </a:lnTo>
                    <a:lnTo>
                      <a:pt x="197" y="533"/>
                    </a:lnTo>
                    <a:lnTo>
                      <a:pt x="197" y="527"/>
                    </a:lnTo>
                    <a:lnTo>
                      <a:pt x="191" y="527"/>
                    </a:lnTo>
                    <a:lnTo>
                      <a:pt x="180" y="510"/>
                    </a:lnTo>
                    <a:lnTo>
                      <a:pt x="180" y="498"/>
                    </a:lnTo>
                    <a:lnTo>
                      <a:pt x="186" y="475"/>
                    </a:lnTo>
                    <a:lnTo>
                      <a:pt x="186" y="469"/>
                    </a:lnTo>
                    <a:lnTo>
                      <a:pt x="180" y="469"/>
                    </a:lnTo>
                    <a:lnTo>
                      <a:pt x="151" y="469"/>
                    </a:lnTo>
                    <a:lnTo>
                      <a:pt x="139" y="469"/>
                    </a:lnTo>
                    <a:lnTo>
                      <a:pt x="133" y="469"/>
                    </a:lnTo>
                    <a:lnTo>
                      <a:pt x="128" y="475"/>
                    </a:lnTo>
                    <a:lnTo>
                      <a:pt x="122" y="475"/>
                    </a:lnTo>
                    <a:lnTo>
                      <a:pt x="110" y="475"/>
                    </a:lnTo>
                    <a:lnTo>
                      <a:pt x="104" y="475"/>
                    </a:lnTo>
                    <a:lnTo>
                      <a:pt x="93" y="475"/>
                    </a:lnTo>
                    <a:lnTo>
                      <a:pt x="87" y="475"/>
                    </a:lnTo>
                    <a:lnTo>
                      <a:pt x="81" y="475"/>
                    </a:lnTo>
                    <a:lnTo>
                      <a:pt x="64" y="475"/>
                    </a:lnTo>
                    <a:lnTo>
                      <a:pt x="58" y="475"/>
                    </a:lnTo>
                    <a:lnTo>
                      <a:pt x="46" y="475"/>
                    </a:lnTo>
                    <a:lnTo>
                      <a:pt x="35" y="475"/>
                    </a:lnTo>
                    <a:lnTo>
                      <a:pt x="23" y="481"/>
                    </a:lnTo>
                    <a:lnTo>
                      <a:pt x="0" y="481"/>
                    </a:lnTo>
                    <a:lnTo>
                      <a:pt x="0" y="464"/>
                    </a:lnTo>
                    <a:lnTo>
                      <a:pt x="0" y="458"/>
                    </a:lnTo>
                    <a:lnTo>
                      <a:pt x="12" y="435"/>
                    </a:lnTo>
                    <a:lnTo>
                      <a:pt x="12" y="406"/>
                    </a:lnTo>
                    <a:lnTo>
                      <a:pt x="17" y="394"/>
                    </a:lnTo>
                    <a:lnTo>
                      <a:pt x="23" y="394"/>
                    </a:lnTo>
                    <a:close/>
                  </a:path>
                </a:pathLst>
              </a:custGeom>
              <a:solidFill>
                <a:schemeClr val="accent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grpSp>
        <p:grpSp>
          <p:nvGrpSpPr>
            <p:cNvPr id="7" name="Group 6">
              <a:extLst>
                <a:ext uri="{FF2B5EF4-FFF2-40B4-BE49-F238E27FC236}">
                  <a16:creationId xmlns:a16="http://schemas.microsoft.com/office/drawing/2014/main" id="{C2CB9537-B502-5B41-AF93-0E6BBBA068ED}"/>
                </a:ext>
              </a:extLst>
            </p:cNvPr>
            <p:cNvGrpSpPr/>
            <p:nvPr/>
          </p:nvGrpSpPr>
          <p:grpSpPr>
            <a:xfrm>
              <a:off x="8482276" y="1817534"/>
              <a:ext cx="1778135" cy="2002729"/>
              <a:chOff x="9376730" y="1858615"/>
              <a:chExt cx="1604316" cy="1806955"/>
            </a:xfrm>
          </p:grpSpPr>
          <p:sp>
            <p:nvSpPr>
              <p:cNvPr id="71" name="Freeform 49">
                <a:extLst>
                  <a:ext uri="{FF2B5EF4-FFF2-40B4-BE49-F238E27FC236}">
                    <a16:creationId xmlns:a16="http://schemas.microsoft.com/office/drawing/2014/main" id="{297C15AD-C24D-FD42-957A-E0F216082254}"/>
                  </a:ext>
                </a:extLst>
              </p:cNvPr>
              <p:cNvSpPr>
                <a:spLocks/>
              </p:cNvSpPr>
              <p:nvPr/>
            </p:nvSpPr>
            <p:spPr bwMode="auto">
              <a:xfrm>
                <a:off x="9848019" y="2872828"/>
                <a:ext cx="831484" cy="792742"/>
              </a:xfrm>
              <a:custGeom>
                <a:avLst/>
                <a:gdLst>
                  <a:gd name="T0" fmla="*/ 567 w 1282"/>
                  <a:gd name="T1" fmla="*/ 887 h 1247"/>
                  <a:gd name="T2" fmla="*/ 524 w 1282"/>
                  <a:gd name="T3" fmla="*/ 786 h 1247"/>
                  <a:gd name="T4" fmla="*/ 480 w 1282"/>
                  <a:gd name="T5" fmla="*/ 744 h 1247"/>
                  <a:gd name="T6" fmla="*/ 409 w 1282"/>
                  <a:gd name="T7" fmla="*/ 711 h 1247"/>
                  <a:gd name="T8" fmla="*/ 333 w 1282"/>
                  <a:gd name="T9" fmla="*/ 727 h 1247"/>
                  <a:gd name="T10" fmla="*/ 257 w 1282"/>
                  <a:gd name="T11" fmla="*/ 770 h 1247"/>
                  <a:gd name="T12" fmla="*/ 191 w 1282"/>
                  <a:gd name="T13" fmla="*/ 727 h 1247"/>
                  <a:gd name="T14" fmla="*/ 136 w 1282"/>
                  <a:gd name="T15" fmla="*/ 599 h 1247"/>
                  <a:gd name="T16" fmla="*/ 49 w 1282"/>
                  <a:gd name="T17" fmla="*/ 508 h 1247"/>
                  <a:gd name="T18" fmla="*/ 6 w 1282"/>
                  <a:gd name="T19" fmla="*/ 460 h 1247"/>
                  <a:gd name="T20" fmla="*/ 49 w 1282"/>
                  <a:gd name="T21" fmla="*/ 444 h 1247"/>
                  <a:gd name="T22" fmla="*/ 164 w 1282"/>
                  <a:gd name="T23" fmla="*/ 454 h 1247"/>
                  <a:gd name="T24" fmla="*/ 261 w 1282"/>
                  <a:gd name="T25" fmla="*/ 465 h 1247"/>
                  <a:gd name="T26" fmla="*/ 321 w 1282"/>
                  <a:gd name="T27" fmla="*/ 471 h 1247"/>
                  <a:gd name="T28" fmla="*/ 333 w 1282"/>
                  <a:gd name="T29" fmla="*/ 417 h 1247"/>
                  <a:gd name="T30" fmla="*/ 338 w 1282"/>
                  <a:gd name="T31" fmla="*/ 326 h 1247"/>
                  <a:gd name="T32" fmla="*/ 343 w 1282"/>
                  <a:gd name="T33" fmla="*/ 278 h 1247"/>
                  <a:gd name="T34" fmla="*/ 349 w 1282"/>
                  <a:gd name="T35" fmla="*/ 214 h 1247"/>
                  <a:gd name="T36" fmla="*/ 354 w 1282"/>
                  <a:gd name="T37" fmla="*/ 160 h 1247"/>
                  <a:gd name="T38" fmla="*/ 360 w 1282"/>
                  <a:gd name="T39" fmla="*/ 118 h 1247"/>
                  <a:gd name="T40" fmla="*/ 403 w 1282"/>
                  <a:gd name="T41" fmla="*/ 0 h 1247"/>
                  <a:gd name="T42" fmla="*/ 469 w 1282"/>
                  <a:gd name="T43" fmla="*/ 6 h 1247"/>
                  <a:gd name="T44" fmla="*/ 545 w 1282"/>
                  <a:gd name="T45" fmla="*/ 11 h 1247"/>
                  <a:gd name="T46" fmla="*/ 600 w 1282"/>
                  <a:gd name="T47" fmla="*/ 11 h 1247"/>
                  <a:gd name="T48" fmla="*/ 627 w 1282"/>
                  <a:gd name="T49" fmla="*/ 75 h 1247"/>
                  <a:gd name="T50" fmla="*/ 627 w 1282"/>
                  <a:gd name="T51" fmla="*/ 118 h 1247"/>
                  <a:gd name="T52" fmla="*/ 627 w 1282"/>
                  <a:gd name="T53" fmla="*/ 150 h 1247"/>
                  <a:gd name="T54" fmla="*/ 621 w 1282"/>
                  <a:gd name="T55" fmla="*/ 198 h 1247"/>
                  <a:gd name="T56" fmla="*/ 665 w 1282"/>
                  <a:gd name="T57" fmla="*/ 235 h 1247"/>
                  <a:gd name="T58" fmla="*/ 703 w 1282"/>
                  <a:gd name="T59" fmla="*/ 257 h 1247"/>
                  <a:gd name="T60" fmla="*/ 753 w 1282"/>
                  <a:gd name="T61" fmla="*/ 273 h 1247"/>
                  <a:gd name="T62" fmla="*/ 790 w 1282"/>
                  <a:gd name="T63" fmla="*/ 267 h 1247"/>
                  <a:gd name="T64" fmla="*/ 829 w 1282"/>
                  <a:gd name="T65" fmla="*/ 288 h 1247"/>
                  <a:gd name="T66" fmla="*/ 872 w 1282"/>
                  <a:gd name="T67" fmla="*/ 311 h 1247"/>
                  <a:gd name="T68" fmla="*/ 927 w 1282"/>
                  <a:gd name="T69" fmla="*/ 294 h 1247"/>
                  <a:gd name="T70" fmla="*/ 954 w 1282"/>
                  <a:gd name="T71" fmla="*/ 311 h 1247"/>
                  <a:gd name="T72" fmla="*/ 1014 w 1282"/>
                  <a:gd name="T73" fmla="*/ 294 h 1247"/>
                  <a:gd name="T74" fmla="*/ 1041 w 1282"/>
                  <a:gd name="T75" fmla="*/ 299 h 1247"/>
                  <a:gd name="T76" fmla="*/ 1069 w 1282"/>
                  <a:gd name="T77" fmla="*/ 299 h 1247"/>
                  <a:gd name="T78" fmla="*/ 1102 w 1282"/>
                  <a:gd name="T79" fmla="*/ 315 h 1247"/>
                  <a:gd name="T80" fmla="*/ 1156 w 1282"/>
                  <a:gd name="T81" fmla="*/ 332 h 1247"/>
                  <a:gd name="T82" fmla="*/ 1156 w 1282"/>
                  <a:gd name="T83" fmla="*/ 385 h 1247"/>
                  <a:gd name="T84" fmla="*/ 1156 w 1282"/>
                  <a:gd name="T85" fmla="*/ 428 h 1247"/>
                  <a:gd name="T86" fmla="*/ 1156 w 1282"/>
                  <a:gd name="T87" fmla="*/ 492 h 1247"/>
                  <a:gd name="T88" fmla="*/ 1189 w 1282"/>
                  <a:gd name="T89" fmla="*/ 545 h 1247"/>
                  <a:gd name="T90" fmla="*/ 1205 w 1282"/>
                  <a:gd name="T91" fmla="*/ 615 h 1247"/>
                  <a:gd name="T92" fmla="*/ 1195 w 1282"/>
                  <a:gd name="T93" fmla="*/ 679 h 1247"/>
                  <a:gd name="T94" fmla="*/ 1178 w 1282"/>
                  <a:gd name="T95" fmla="*/ 721 h 1247"/>
                  <a:gd name="T96" fmla="*/ 1135 w 1282"/>
                  <a:gd name="T97" fmla="*/ 754 h 1247"/>
                  <a:gd name="T98" fmla="*/ 1119 w 1282"/>
                  <a:gd name="T99" fmla="*/ 754 h 1247"/>
                  <a:gd name="T100" fmla="*/ 1086 w 1282"/>
                  <a:gd name="T101" fmla="*/ 744 h 1247"/>
                  <a:gd name="T102" fmla="*/ 1069 w 1282"/>
                  <a:gd name="T103" fmla="*/ 754 h 1247"/>
                  <a:gd name="T104" fmla="*/ 1064 w 1282"/>
                  <a:gd name="T105" fmla="*/ 807 h 1247"/>
                  <a:gd name="T106" fmla="*/ 938 w 1282"/>
                  <a:gd name="T107" fmla="*/ 882 h 1247"/>
                  <a:gd name="T108" fmla="*/ 878 w 1282"/>
                  <a:gd name="T109" fmla="*/ 941 h 1247"/>
                  <a:gd name="T110" fmla="*/ 851 w 1282"/>
                  <a:gd name="T111" fmla="*/ 1074 h 1247"/>
                  <a:gd name="T112" fmla="*/ 818 w 1282"/>
                  <a:gd name="T113" fmla="*/ 1139 h 1247"/>
                  <a:gd name="T114" fmla="*/ 720 w 1282"/>
                  <a:gd name="T115" fmla="*/ 1107 h 1247"/>
                  <a:gd name="T116" fmla="*/ 665 w 1282"/>
                  <a:gd name="T117" fmla="*/ 1069 h 1247"/>
                  <a:gd name="T118" fmla="*/ 621 w 1282"/>
                  <a:gd name="T119" fmla="*/ 952 h 12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2" h="1247">
                    <a:moveTo>
                      <a:pt x="650" y="1021"/>
                    </a:moveTo>
                    <a:lnTo>
                      <a:pt x="638" y="1010"/>
                    </a:lnTo>
                    <a:lnTo>
                      <a:pt x="627" y="992"/>
                    </a:lnTo>
                    <a:lnTo>
                      <a:pt x="603" y="969"/>
                    </a:lnTo>
                    <a:lnTo>
                      <a:pt x="603" y="963"/>
                    </a:lnTo>
                    <a:lnTo>
                      <a:pt x="592" y="934"/>
                    </a:lnTo>
                    <a:lnTo>
                      <a:pt x="598" y="934"/>
                    </a:lnTo>
                    <a:lnTo>
                      <a:pt x="569" y="882"/>
                    </a:lnTo>
                    <a:lnTo>
                      <a:pt x="563" y="865"/>
                    </a:lnTo>
                    <a:lnTo>
                      <a:pt x="557" y="853"/>
                    </a:lnTo>
                    <a:lnTo>
                      <a:pt x="551" y="841"/>
                    </a:lnTo>
                    <a:lnTo>
                      <a:pt x="534" y="830"/>
                    </a:lnTo>
                    <a:lnTo>
                      <a:pt x="528" y="818"/>
                    </a:lnTo>
                    <a:lnTo>
                      <a:pt x="516" y="812"/>
                    </a:lnTo>
                    <a:lnTo>
                      <a:pt x="511" y="807"/>
                    </a:lnTo>
                    <a:lnTo>
                      <a:pt x="505" y="795"/>
                    </a:lnTo>
                    <a:lnTo>
                      <a:pt x="493" y="783"/>
                    </a:lnTo>
                    <a:lnTo>
                      <a:pt x="481" y="778"/>
                    </a:lnTo>
                    <a:lnTo>
                      <a:pt x="458" y="778"/>
                    </a:lnTo>
                    <a:lnTo>
                      <a:pt x="435" y="772"/>
                    </a:lnTo>
                    <a:lnTo>
                      <a:pt x="429" y="772"/>
                    </a:lnTo>
                    <a:lnTo>
                      <a:pt x="400" y="760"/>
                    </a:lnTo>
                    <a:lnTo>
                      <a:pt x="383" y="772"/>
                    </a:lnTo>
                    <a:lnTo>
                      <a:pt x="371" y="772"/>
                    </a:lnTo>
                    <a:lnTo>
                      <a:pt x="354" y="789"/>
                    </a:lnTo>
                    <a:lnTo>
                      <a:pt x="342" y="830"/>
                    </a:lnTo>
                    <a:lnTo>
                      <a:pt x="319" y="847"/>
                    </a:lnTo>
                    <a:lnTo>
                      <a:pt x="313" y="859"/>
                    </a:lnTo>
                    <a:lnTo>
                      <a:pt x="290" y="853"/>
                    </a:lnTo>
                    <a:lnTo>
                      <a:pt x="273" y="836"/>
                    </a:lnTo>
                    <a:lnTo>
                      <a:pt x="255" y="824"/>
                    </a:lnTo>
                    <a:lnTo>
                      <a:pt x="249" y="818"/>
                    </a:lnTo>
                    <a:lnTo>
                      <a:pt x="226" y="812"/>
                    </a:lnTo>
                    <a:lnTo>
                      <a:pt x="215" y="801"/>
                    </a:lnTo>
                    <a:lnTo>
                      <a:pt x="203" y="789"/>
                    </a:lnTo>
                    <a:lnTo>
                      <a:pt x="180" y="772"/>
                    </a:lnTo>
                    <a:lnTo>
                      <a:pt x="168" y="725"/>
                    </a:lnTo>
                    <a:lnTo>
                      <a:pt x="168" y="696"/>
                    </a:lnTo>
                    <a:lnTo>
                      <a:pt x="151" y="661"/>
                    </a:lnTo>
                    <a:lnTo>
                      <a:pt x="145" y="650"/>
                    </a:lnTo>
                    <a:lnTo>
                      <a:pt x="145" y="644"/>
                    </a:lnTo>
                    <a:lnTo>
                      <a:pt x="110" y="621"/>
                    </a:lnTo>
                    <a:lnTo>
                      <a:pt x="87" y="592"/>
                    </a:lnTo>
                    <a:lnTo>
                      <a:pt x="75" y="580"/>
                    </a:lnTo>
                    <a:lnTo>
                      <a:pt x="52" y="551"/>
                    </a:lnTo>
                    <a:lnTo>
                      <a:pt x="40" y="545"/>
                    </a:lnTo>
                    <a:lnTo>
                      <a:pt x="35" y="540"/>
                    </a:lnTo>
                    <a:lnTo>
                      <a:pt x="17" y="505"/>
                    </a:lnTo>
                    <a:lnTo>
                      <a:pt x="11" y="505"/>
                    </a:lnTo>
                    <a:lnTo>
                      <a:pt x="6" y="499"/>
                    </a:lnTo>
                    <a:lnTo>
                      <a:pt x="0" y="487"/>
                    </a:lnTo>
                    <a:lnTo>
                      <a:pt x="0" y="476"/>
                    </a:lnTo>
                    <a:lnTo>
                      <a:pt x="23" y="476"/>
                    </a:lnTo>
                    <a:lnTo>
                      <a:pt x="40" y="482"/>
                    </a:lnTo>
                    <a:lnTo>
                      <a:pt x="52" y="482"/>
                    </a:lnTo>
                    <a:lnTo>
                      <a:pt x="64" y="482"/>
                    </a:lnTo>
                    <a:lnTo>
                      <a:pt x="122" y="487"/>
                    </a:lnTo>
                    <a:lnTo>
                      <a:pt x="151" y="493"/>
                    </a:lnTo>
                    <a:lnTo>
                      <a:pt x="168" y="493"/>
                    </a:lnTo>
                    <a:lnTo>
                      <a:pt x="174" y="493"/>
                    </a:lnTo>
                    <a:lnTo>
                      <a:pt x="220" y="499"/>
                    </a:lnTo>
                    <a:lnTo>
                      <a:pt x="232" y="499"/>
                    </a:lnTo>
                    <a:lnTo>
                      <a:pt x="255" y="505"/>
                    </a:lnTo>
                    <a:lnTo>
                      <a:pt x="261" y="505"/>
                    </a:lnTo>
                    <a:lnTo>
                      <a:pt x="278" y="505"/>
                    </a:lnTo>
                    <a:lnTo>
                      <a:pt x="284" y="505"/>
                    </a:lnTo>
                    <a:lnTo>
                      <a:pt x="296" y="505"/>
                    </a:lnTo>
                    <a:lnTo>
                      <a:pt x="319" y="511"/>
                    </a:lnTo>
                    <a:lnTo>
                      <a:pt x="325" y="511"/>
                    </a:lnTo>
                    <a:lnTo>
                      <a:pt x="342" y="511"/>
                    </a:lnTo>
                    <a:lnTo>
                      <a:pt x="348" y="511"/>
                    </a:lnTo>
                    <a:lnTo>
                      <a:pt x="348" y="499"/>
                    </a:lnTo>
                    <a:lnTo>
                      <a:pt x="348" y="482"/>
                    </a:lnTo>
                    <a:lnTo>
                      <a:pt x="354" y="458"/>
                    </a:lnTo>
                    <a:lnTo>
                      <a:pt x="354" y="453"/>
                    </a:lnTo>
                    <a:lnTo>
                      <a:pt x="354" y="441"/>
                    </a:lnTo>
                    <a:lnTo>
                      <a:pt x="354" y="418"/>
                    </a:lnTo>
                    <a:lnTo>
                      <a:pt x="360" y="400"/>
                    </a:lnTo>
                    <a:lnTo>
                      <a:pt x="360" y="383"/>
                    </a:lnTo>
                    <a:lnTo>
                      <a:pt x="360" y="354"/>
                    </a:lnTo>
                    <a:lnTo>
                      <a:pt x="365" y="337"/>
                    </a:lnTo>
                    <a:lnTo>
                      <a:pt x="365" y="331"/>
                    </a:lnTo>
                    <a:lnTo>
                      <a:pt x="365" y="319"/>
                    </a:lnTo>
                    <a:lnTo>
                      <a:pt x="365" y="313"/>
                    </a:lnTo>
                    <a:lnTo>
                      <a:pt x="365" y="302"/>
                    </a:lnTo>
                    <a:lnTo>
                      <a:pt x="371" y="284"/>
                    </a:lnTo>
                    <a:lnTo>
                      <a:pt x="371" y="255"/>
                    </a:lnTo>
                    <a:lnTo>
                      <a:pt x="371" y="250"/>
                    </a:lnTo>
                    <a:lnTo>
                      <a:pt x="371" y="244"/>
                    </a:lnTo>
                    <a:lnTo>
                      <a:pt x="371" y="232"/>
                    </a:lnTo>
                    <a:lnTo>
                      <a:pt x="371" y="226"/>
                    </a:lnTo>
                    <a:lnTo>
                      <a:pt x="377" y="197"/>
                    </a:lnTo>
                    <a:lnTo>
                      <a:pt x="377" y="186"/>
                    </a:lnTo>
                    <a:lnTo>
                      <a:pt x="377" y="180"/>
                    </a:lnTo>
                    <a:lnTo>
                      <a:pt x="377" y="174"/>
                    </a:lnTo>
                    <a:lnTo>
                      <a:pt x="377" y="168"/>
                    </a:lnTo>
                    <a:lnTo>
                      <a:pt x="377" y="157"/>
                    </a:lnTo>
                    <a:lnTo>
                      <a:pt x="377" y="145"/>
                    </a:lnTo>
                    <a:lnTo>
                      <a:pt x="383" y="139"/>
                    </a:lnTo>
                    <a:lnTo>
                      <a:pt x="383" y="128"/>
                    </a:lnTo>
                    <a:lnTo>
                      <a:pt x="383" y="99"/>
                    </a:lnTo>
                    <a:lnTo>
                      <a:pt x="383" y="81"/>
                    </a:lnTo>
                    <a:lnTo>
                      <a:pt x="389" y="47"/>
                    </a:lnTo>
                    <a:lnTo>
                      <a:pt x="394" y="0"/>
                    </a:lnTo>
                    <a:lnTo>
                      <a:pt x="429" y="0"/>
                    </a:lnTo>
                    <a:lnTo>
                      <a:pt x="452" y="0"/>
                    </a:lnTo>
                    <a:lnTo>
                      <a:pt x="470" y="6"/>
                    </a:lnTo>
                    <a:lnTo>
                      <a:pt x="476" y="6"/>
                    </a:lnTo>
                    <a:lnTo>
                      <a:pt x="487" y="6"/>
                    </a:lnTo>
                    <a:lnTo>
                      <a:pt x="499" y="6"/>
                    </a:lnTo>
                    <a:lnTo>
                      <a:pt x="522" y="6"/>
                    </a:lnTo>
                    <a:lnTo>
                      <a:pt x="545" y="6"/>
                    </a:lnTo>
                    <a:lnTo>
                      <a:pt x="557" y="12"/>
                    </a:lnTo>
                    <a:lnTo>
                      <a:pt x="574" y="12"/>
                    </a:lnTo>
                    <a:lnTo>
                      <a:pt x="580" y="12"/>
                    </a:lnTo>
                    <a:lnTo>
                      <a:pt x="586" y="12"/>
                    </a:lnTo>
                    <a:lnTo>
                      <a:pt x="592" y="12"/>
                    </a:lnTo>
                    <a:lnTo>
                      <a:pt x="615" y="12"/>
                    </a:lnTo>
                    <a:lnTo>
                      <a:pt x="621" y="12"/>
                    </a:lnTo>
                    <a:lnTo>
                      <a:pt x="638" y="12"/>
                    </a:lnTo>
                    <a:lnTo>
                      <a:pt x="673" y="18"/>
                    </a:lnTo>
                    <a:lnTo>
                      <a:pt x="673" y="29"/>
                    </a:lnTo>
                    <a:lnTo>
                      <a:pt x="667" y="64"/>
                    </a:lnTo>
                    <a:lnTo>
                      <a:pt x="667" y="70"/>
                    </a:lnTo>
                    <a:lnTo>
                      <a:pt x="667" y="81"/>
                    </a:lnTo>
                    <a:lnTo>
                      <a:pt x="667" y="87"/>
                    </a:lnTo>
                    <a:lnTo>
                      <a:pt x="667" y="93"/>
                    </a:lnTo>
                    <a:lnTo>
                      <a:pt x="667" y="99"/>
                    </a:lnTo>
                    <a:lnTo>
                      <a:pt x="667" y="116"/>
                    </a:lnTo>
                    <a:lnTo>
                      <a:pt x="667" y="128"/>
                    </a:lnTo>
                    <a:lnTo>
                      <a:pt x="667" y="134"/>
                    </a:lnTo>
                    <a:lnTo>
                      <a:pt x="667" y="139"/>
                    </a:lnTo>
                    <a:lnTo>
                      <a:pt x="667" y="151"/>
                    </a:lnTo>
                    <a:lnTo>
                      <a:pt x="667" y="157"/>
                    </a:lnTo>
                    <a:lnTo>
                      <a:pt x="667" y="163"/>
                    </a:lnTo>
                    <a:lnTo>
                      <a:pt x="667" y="174"/>
                    </a:lnTo>
                    <a:lnTo>
                      <a:pt x="661" y="180"/>
                    </a:lnTo>
                    <a:lnTo>
                      <a:pt x="661" y="203"/>
                    </a:lnTo>
                    <a:lnTo>
                      <a:pt x="661" y="209"/>
                    </a:lnTo>
                    <a:lnTo>
                      <a:pt x="661" y="215"/>
                    </a:lnTo>
                    <a:lnTo>
                      <a:pt x="661" y="238"/>
                    </a:lnTo>
                    <a:lnTo>
                      <a:pt x="667" y="238"/>
                    </a:lnTo>
                    <a:lnTo>
                      <a:pt x="673" y="244"/>
                    </a:lnTo>
                    <a:lnTo>
                      <a:pt x="685" y="255"/>
                    </a:lnTo>
                    <a:lnTo>
                      <a:pt x="708" y="255"/>
                    </a:lnTo>
                    <a:lnTo>
                      <a:pt x="731" y="261"/>
                    </a:lnTo>
                    <a:lnTo>
                      <a:pt x="737" y="267"/>
                    </a:lnTo>
                    <a:lnTo>
                      <a:pt x="737" y="279"/>
                    </a:lnTo>
                    <a:lnTo>
                      <a:pt x="743" y="284"/>
                    </a:lnTo>
                    <a:lnTo>
                      <a:pt x="748" y="279"/>
                    </a:lnTo>
                    <a:lnTo>
                      <a:pt x="760" y="284"/>
                    </a:lnTo>
                    <a:lnTo>
                      <a:pt x="777" y="290"/>
                    </a:lnTo>
                    <a:lnTo>
                      <a:pt x="789" y="290"/>
                    </a:lnTo>
                    <a:lnTo>
                      <a:pt x="795" y="290"/>
                    </a:lnTo>
                    <a:lnTo>
                      <a:pt x="801" y="296"/>
                    </a:lnTo>
                    <a:lnTo>
                      <a:pt x="807" y="296"/>
                    </a:lnTo>
                    <a:lnTo>
                      <a:pt x="824" y="290"/>
                    </a:lnTo>
                    <a:lnTo>
                      <a:pt x="836" y="296"/>
                    </a:lnTo>
                    <a:lnTo>
                      <a:pt x="836" y="290"/>
                    </a:lnTo>
                    <a:lnTo>
                      <a:pt x="841" y="290"/>
                    </a:lnTo>
                    <a:lnTo>
                      <a:pt x="841" y="308"/>
                    </a:lnTo>
                    <a:lnTo>
                      <a:pt x="853" y="308"/>
                    </a:lnTo>
                    <a:lnTo>
                      <a:pt x="853" y="319"/>
                    </a:lnTo>
                    <a:lnTo>
                      <a:pt x="859" y="325"/>
                    </a:lnTo>
                    <a:lnTo>
                      <a:pt x="882" y="313"/>
                    </a:lnTo>
                    <a:lnTo>
                      <a:pt x="894" y="319"/>
                    </a:lnTo>
                    <a:lnTo>
                      <a:pt x="899" y="319"/>
                    </a:lnTo>
                    <a:lnTo>
                      <a:pt x="911" y="331"/>
                    </a:lnTo>
                    <a:lnTo>
                      <a:pt x="928" y="325"/>
                    </a:lnTo>
                    <a:lnTo>
                      <a:pt x="928" y="337"/>
                    </a:lnTo>
                    <a:lnTo>
                      <a:pt x="934" y="342"/>
                    </a:lnTo>
                    <a:lnTo>
                      <a:pt x="952" y="313"/>
                    </a:lnTo>
                    <a:lnTo>
                      <a:pt x="969" y="331"/>
                    </a:lnTo>
                    <a:lnTo>
                      <a:pt x="981" y="319"/>
                    </a:lnTo>
                    <a:lnTo>
                      <a:pt x="986" y="319"/>
                    </a:lnTo>
                    <a:lnTo>
                      <a:pt x="981" y="325"/>
                    </a:lnTo>
                    <a:lnTo>
                      <a:pt x="992" y="337"/>
                    </a:lnTo>
                    <a:lnTo>
                      <a:pt x="998" y="337"/>
                    </a:lnTo>
                    <a:lnTo>
                      <a:pt x="1004" y="342"/>
                    </a:lnTo>
                    <a:lnTo>
                      <a:pt x="1015" y="337"/>
                    </a:lnTo>
                    <a:lnTo>
                      <a:pt x="1039" y="325"/>
                    </a:lnTo>
                    <a:lnTo>
                      <a:pt x="1056" y="325"/>
                    </a:lnTo>
                    <a:lnTo>
                      <a:pt x="1062" y="325"/>
                    </a:lnTo>
                    <a:lnTo>
                      <a:pt x="1062" y="319"/>
                    </a:lnTo>
                    <a:lnTo>
                      <a:pt x="1079" y="319"/>
                    </a:lnTo>
                    <a:lnTo>
                      <a:pt x="1079" y="313"/>
                    </a:lnTo>
                    <a:lnTo>
                      <a:pt x="1079" y="319"/>
                    </a:lnTo>
                    <a:lnTo>
                      <a:pt x="1085" y="319"/>
                    </a:lnTo>
                    <a:lnTo>
                      <a:pt x="1085" y="325"/>
                    </a:lnTo>
                    <a:lnTo>
                      <a:pt x="1108" y="325"/>
                    </a:lnTo>
                    <a:lnTo>
                      <a:pt x="1114" y="319"/>
                    </a:lnTo>
                    <a:lnTo>
                      <a:pt x="1120" y="313"/>
                    </a:lnTo>
                    <a:lnTo>
                      <a:pt x="1126" y="313"/>
                    </a:lnTo>
                    <a:lnTo>
                      <a:pt x="1126" y="319"/>
                    </a:lnTo>
                    <a:lnTo>
                      <a:pt x="1137" y="325"/>
                    </a:lnTo>
                    <a:lnTo>
                      <a:pt x="1149" y="337"/>
                    </a:lnTo>
                    <a:lnTo>
                      <a:pt x="1155" y="337"/>
                    </a:lnTo>
                    <a:lnTo>
                      <a:pt x="1161" y="337"/>
                    </a:lnTo>
                    <a:lnTo>
                      <a:pt x="1161" y="342"/>
                    </a:lnTo>
                    <a:lnTo>
                      <a:pt x="1172" y="342"/>
                    </a:lnTo>
                    <a:lnTo>
                      <a:pt x="1184" y="354"/>
                    </a:lnTo>
                    <a:lnTo>
                      <a:pt x="1184" y="348"/>
                    </a:lnTo>
                    <a:lnTo>
                      <a:pt x="1195" y="360"/>
                    </a:lnTo>
                    <a:lnTo>
                      <a:pt x="1207" y="354"/>
                    </a:lnTo>
                    <a:lnTo>
                      <a:pt x="1230" y="360"/>
                    </a:lnTo>
                    <a:lnTo>
                      <a:pt x="1230" y="377"/>
                    </a:lnTo>
                    <a:lnTo>
                      <a:pt x="1230" y="389"/>
                    </a:lnTo>
                    <a:lnTo>
                      <a:pt x="1230" y="395"/>
                    </a:lnTo>
                    <a:lnTo>
                      <a:pt x="1230" y="406"/>
                    </a:lnTo>
                    <a:lnTo>
                      <a:pt x="1230" y="418"/>
                    </a:lnTo>
                    <a:lnTo>
                      <a:pt x="1230" y="424"/>
                    </a:lnTo>
                    <a:lnTo>
                      <a:pt x="1230" y="435"/>
                    </a:lnTo>
                    <a:lnTo>
                      <a:pt x="1230" y="453"/>
                    </a:lnTo>
                    <a:lnTo>
                      <a:pt x="1230" y="458"/>
                    </a:lnTo>
                    <a:lnTo>
                      <a:pt x="1230" y="464"/>
                    </a:lnTo>
                    <a:lnTo>
                      <a:pt x="1230" y="482"/>
                    </a:lnTo>
                    <a:lnTo>
                      <a:pt x="1230" y="493"/>
                    </a:lnTo>
                    <a:lnTo>
                      <a:pt x="1230" y="511"/>
                    </a:lnTo>
                    <a:lnTo>
                      <a:pt x="1230" y="516"/>
                    </a:lnTo>
                    <a:lnTo>
                      <a:pt x="1230" y="534"/>
                    </a:lnTo>
                    <a:lnTo>
                      <a:pt x="1236" y="540"/>
                    </a:lnTo>
                    <a:lnTo>
                      <a:pt x="1248" y="551"/>
                    </a:lnTo>
                    <a:lnTo>
                      <a:pt x="1253" y="563"/>
                    </a:lnTo>
                    <a:lnTo>
                      <a:pt x="1253" y="586"/>
                    </a:lnTo>
                    <a:lnTo>
                      <a:pt x="1265" y="592"/>
                    </a:lnTo>
                    <a:lnTo>
                      <a:pt x="1259" y="598"/>
                    </a:lnTo>
                    <a:lnTo>
                      <a:pt x="1277" y="632"/>
                    </a:lnTo>
                    <a:lnTo>
                      <a:pt x="1282" y="627"/>
                    </a:lnTo>
                    <a:lnTo>
                      <a:pt x="1282" y="650"/>
                    </a:lnTo>
                    <a:lnTo>
                      <a:pt x="1282" y="667"/>
                    </a:lnTo>
                    <a:lnTo>
                      <a:pt x="1277" y="679"/>
                    </a:lnTo>
                    <a:lnTo>
                      <a:pt x="1271" y="708"/>
                    </a:lnTo>
                    <a:lnTo>
                      <a:pt x="1265" y="719"/>
                    </a:lnTo>
                    <a:lnTo>
                      <a:pt x="1265" y="731"/>
                    </a:lnTo>
                    <a:lnTo>
                      <a:pt x="1271" y="737"/>
                    </a:lnTo>
                    <a:lnTo>
                      <a:pt x="1271" y="754"/>
                    </a:lnTo>
                    <a:lnTo>
                      <a:pt x="1271" y="760"/>
                    </a:lnTo>
                    <a:lnTo>
                      <a:pt x="1265" y="760"/>
                    </a:lnTo>
                    <a:lnTo>
                      <a:pt x="1265" y="766"/>
                    </a:lnTo>
                    <a:lnTo>
                      <a:pt x="1253" y="783"/>
                    </a:lnTo>
                    <a:lnTo>
                      <a:pt x="1253" y="795"/>
                    </a:lnTo>
                    <a:lnTo>
                      <a:pt x="1259" y="807"/>
                    </a:lnTo>
                    <a:lnTo>
                      <a:pt x="1253" y="807"/>
                    </a:lnTo>
                    <a:lnTo>
                      <a:pt x="1236" y="807"/>
                    </a:lnTo>
                    <a:lnTo>
                      <a:pt x="1207" y="818"/>
                    </a:lnTo>
                    <a:lnTo>
                      <a:pt x="1166" y="841"/>
                    </a:lnTo>
                    <a:lnTo>
                      <a:pt x="1161" y="841"/>
                    </a:lnTo>
                    <a:lnTo>
                      <a:pt x="1184" y="824"/>
                    </a:lnTo>
                    <a:lnTo>
                      <a:pt x="1190" y="824"/>
                    </a:lnTo>
                    <a:lnTo>
                      <a:pt x="1190" y="818"/>
                    </a:lnTo>
                    <a:lnTo>
                      <a:pt x="1178" y="818"/>
                    </a:lnTo>
                    <a:lnTo>
                      <a:pt x="1166" y="824"/>
                    </a:lnTo>
                    <a:lnTo>
                      <a:pt x="1166" y="795"/>
                    </a:lnTo>
                    <a:lnTo>
                      <a:pt x="1161" y="795"/>
                    </a:lnTo>
                    <a:lnTo>
                      <a:pt x="1155" y="807"/>
                    </a:lnTo>
                    <a:lnTo>
                      <a:pt x="1149" y="807"/>
                    </a:lnTo>
                    <a:lnTo>
                      <a:pt x="1143" y="807"/>
                    </a:lnTo>
                    <a:lnTo>
                      <a:pt x="1137" y="812"/>
                    </a:lnTo>
                    <a:lnTo>
                      <a:pt x="1143" y="818"/>
                    </a:lnTo>
                    <a:lnTo>
                      <a:pt x="1137" y="818"/>
                    </a:lnTo>
                    <a:lnTo>
                      <a:pt x="1143" y="824"/>
                    </a:lnTo>
                    <a:lnTo>
                      <a:pt x="1149" y="824"/>
                    </a:lnTo>
                    <a:lnTo>
                      <a:pt x="1155" y="841"/>
                    </a:lnTo>
                    <a:lnTo>
                      <a:pt x="1166" y="847"/>
                    </a:lnTo>
                    <a:lnTo>
                      <a:pt x="1132" y="876"/>
                    </a:lnTo>
                    <a:lnTo>
                      <a:pt x="1103" y="899"/>
                    </a:lnTo>
                    <a:lnTo>
                      <a:pt x="1091" y="905"/>
                    </a:lnTo>
                    <a:lnTo>
                      <a:pt x="1050" y="928"/>
                    </a:lnTo>
                    <a:lnTo>
                      <a:pt x="1015" y="946"/>
                    </a:lnTo>
                    <a:lnTo>
                      <a:pt x="998" y="957"/>
                    </a:lnTo>
                    <a:lnTo>
                      <a:pt x="986" y="969"/>
                    </a:lnTo>
                    <a:lnTo>
                      <a:pt x="975" y="975"/>
                    </a:lnTo>
                    <a:lnTo>
                      <a:pt x="952" y="992"/>
                    </a:lnTo>
                    <a:lnTo>
                      <a:pt x="934" y="1015"/>
                    </a:lnTo>
                    <a:lnTo>
                      <a:pt x="934" y="1021"/>
                    </a:lnTo>
                    <a:lnTo>
                      <a:pt x="923" y="1033"/>
                    </a:lnTo>
                    <a:lnTo>
                      <a:pt x="911" y="1050"/>
                    </a:lnTo>
                    <a:lnTo>
                      <a:pt x="899" y="1085"/>
                    </a:lnTo>
                    <a:lnTo>
                      <a:pt x="894" y="1114"/>
                    </a:lnTo>
                    <a:lnTo>
                      <a:pt x="905" y="1166"/>
                    </a:lnTo>
                    <a:lnTo>
                      <a:pt x="911" y="1184"/>
                    </a:lnTo>
                    <a:lnTo>
                      <a:pt x="917" y="1236"/>
                    </a:lnTo>
                    <a:lnTo>
                      <a:pt x="894" y="1247"/>
                    </a:lnTo>
                    <a:lnTo>
                      <a:pt x="882" y="1247"/>
                    </a:lnTo>
                    <a:lnTo>
                      <a:pt x="870" y="1236"/>
                    </a:lnTo>
                    <a:lnTo>
                      <a:pt x="841" y="1224"/>
                    </a:lnTo>
                    <a:lnTo>
                      <a:pt x="801" y="1224"/>
                    </a:lnTo>
                    <a:lnTo>
                      <a:pt x="801" y="1218"/>
                    </a:lnTo>
                    <a:lnTo>
                      <a:pt x="795" y="1218"/>
                    </a:lnTo>
                    <a:lnTo>
                      <a:pt x="766" y="1201"/>
                    </a:lnTo>
                    <a:lnTo>
                      <a:pt x="754" y="1201"/>
                    </a:lnTo>
                    <a:lnTo>
                      <a:pt x="748" y="1195"/>
                    </a:lnTo>
                    <a:lnTo>
                      <a:pt x="748" y="1189"/>
                    </a:lnTo>
                    <a:lnTo>
                      <a:pt x="725" y="1184"/>
                    </a:lnTo>
                    <a:lnTo>
                      <a:pt x="708" y="1160"/>
                    </a:lnTo>
                    <a:lnTo>
                      <a:pt x="696" y="1131"/>
                    </a:lnTo>
                    <a:lnTo>
                      <a:pt x="685" y="1108"/>
                    </a:lnTo>
                    <a:lnTo>
                      <a:pt x="679" y="1079"/>
                    </a:lnTo>
                    <a:lnTo>
                      <a:pt x="679" y="1050"/>
                    </a:lnTo>
                    <a:lnTo>
                      <a:pt x="661" y="1033"/>
                    </a:lnTo>
                    <a:lnTo>
                      <a:pt x="650" y="1027"/>
                    </a:lnTo>
                    <a:lnTo>
                      <a:pt x="650" y="1021"/>
                    </a:lnTo>
                    <a:close/>
                  </a:path>
                </a:pathLst>
              </a:custGeom>
              <a:solidFill>
                <a:schemeClr val="tx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72" name="Freeform 50">
                <a:extLst>
                  <a:ext uri="{FF2B5EF4-FFF2-40B4-BE49-F238E27FC236}">
                    <a16:creationId xmlns:a16="http://schemas.microsoft.com/office/drawing/2014/main" id="{ECC69108-8A6C-6F40-B811-F04DE17E9330}"/>
                  </a:ext>
                </a:extLst>
              </p:cNvPr>
              <p:cNvSpPr>
                <a:spLocks/>
              </p:cNvSpPr>
              <p:nvPr/>
            </p:nvSpPr>
            <p:spPr bwMode="auto">
              <a:xfrm>
                <a:off x="10645692" y="3135006"/>
                <a:ext cx="335354" cy="287705"/>
              </a:xfrm>
              <a:custGeom>
                <a:avLst/>
                <a:gdLst>
                  <a:gd name="T0" fmla="*/ 290 w 517"/>
                  <a:gd name="T1" fmla="*/ 208 h 453"/>
                  <a:gd name="T2" fmla="*/ 317 w 517"/>
                  <a:gd name="T3" fmla="*/ 208 h 453"/>
                  <a:gd name="T4" fmla="*/ 344 w 517"/>
                  <a:gd name="T5" fmla="*/ 208 h 453"/>
                  <a:gd name="T6" fmla="*/ 360 w 517"/>
                  <a:gd name="T7" fmla="*/ 203 h 453"/>
                  <a:gd name="T8" fmla="*/ 404 w 517"/>
                  <a:gd name="T9" fmla="*/ 203 h 453"/>
                  <a:gd name="T10" fmla="*/ 399 w 517"/>
                  <a:gd name="T11" fmla="*/ 240 h 453"/>
                  <a:gd name="T12" fmla="*/ 415 w 517"/>
                  <a:gd name="T13" fmla="*/ 261 h 453"/>
                  <a:gd name="T14" fmla="*/ 420 w 517"/>
                  <a:gd name="T15" fmla="*/ 288 h 453"/>
                  <a:gd name="T16" fmla="*/ 415 w 517"/>
                  <a:gd name="T17" fmla="*/ 315 h 453"/>
                  <a:gd name="T18" fmla="*/ 431 w 517"/>
                  <a:gd name="T19" fmla="*/ 305 h 453"/>
                  <a:gd name="T20" fmla="*/ 464 w 517"/>
                  <a:gd name="T21" fmla="*/ 288 h 453"/>
                  <a:gd name="T22" fmla="*/ 459 w 517"/>
                  <a:gd name="T23" fmla="*/ 320 h 453"/>
                  <a:gd name="T24" fmla="*/ 436 w 517"/>
                  <a:gd name="T25" fmla="*/ 337 h 453"/>
                  <a:gd name="T26" fmla="*/ 436 w 517"/>
                  <a:gd name="T27" fmla="*/ 347 h 453"/>
                  <a:gd name="T28" fmla="*/ 431 w 517"/>
                  <a:gd name="T29" fmla="*/ 358 h 453"/>
                  <a:gd name="T30" fmla="*/ 464 w 517"/>
                  <a:gd name="T31" fmla="*/ 379 h 453"/>
                  <a:gd name="T32" fmla="*/ 486 w 517"/>
                  <a:gd name="T33" fmla="*/ 385 h 453"/>
                  <a:gd name="T34" fmla="*/ 475 w 517"/>
                  <a:gd name="T35" fmla="*/ 411 h 453"/>
                  <a:gd name="T36" fmla="*/ 453 w 517"/>
                  <a:gd name="T37" fmla="*/ 417 h 453"/>
                  <a:gd name="T38" fmla="*/ 442 w 517"/>
                  <a:gd name="T39" fmla="*/ 390 h 453"/>
                  <a:gd name="T40" fmla="*/ 387 w 517"/>
                  <a:gd name="T41" fmla="*/ 400 h 453"/>
                  <a:gd name="T42" fmla="*/ 371 w 517"/>
                  <a:gd name="T43" fmla="*/ 411 h 453"/>
                  <a:gd name="T44" fmla="*/ 360 w 517"/>
                  <a:gd name="T45" fmla="*/ 390 h 453"/>
                  <a:gd name="T46" fmla="*/ 333 w 517"/>
                  <a:gd name="T47" fmla="*/ 406 h 453"/>
                  <a:gd name="T48" fmla="*/ 290 w 517"/>
                  <a:gd name="T49" fmla="*/ 406 h 453"/>
                  <a:gd name="T50" fmla="*/ 273 w 517"/>
                  <a:gd name="T51" fmla="*/ 385 h 453"/>
                  <a:gd name="T52" fmla="*/ 245 w 517"/>
                  <a:gd name="T53" fmla="*/ 368 h 453"/>
                  <a:gd name="T54" fmla="*/ 235 w 517"/>
                  <a:gd name="T55" fmla="*/ 347 h 453"/>
                  <a:gd name="T56" fmla="*/ 213 w 517"/>
                  <a:gd name="T57" fmla="*/ 337 h 453"/>
                  <a:gd name="T58" fmla="*/ 186 w 517"/>
                  <a:gd name="T59" fmla="*/ 347 h 453"/>
                  <a:gd name="T60" fmla="*/ 224 w 517"/>
                  <a:gd name="T61" fmla="*/ 364 h 453"/>
                  <a:gd name="T62" fmla="*/ 196 w 517"/>
                  <a:gd name="T63" fmla="*/ 364 h 453"/>
                  <a:gd name="T64" fmla="*/ 142 w 517"/>
                  <a:gd name="T65" fmla="*/ 368 h 453"/>
                  <a:gd name="T66" fmla="*/ 33 w 517"/>
                  <a:gd name="T67" fmla="*/ 353 h 453"/>
                  <a:gd name="T68" fmla="*/ 22 w 517"/>
                  <a:gd name="T69" fmla="*/ 342 h 453"/>
                  <a:gd name="T70" fmla="*/ 39 w 517"/>
                  <a:gd name="T71" fmla="*/ 320 h 453"/>
                  <a:gd name="T72" fmla="*/ 33 w 517"/>
                  <a:gd name="T73" fmla="*/ 294 h 453"/>
                  <a:gd name="T74" fmla="*/ 44 w 517"/>
                  <a:gd name="T75" fmla="*/ 246 h 453"/>
                  <a:gd name="T76" fmla="*/ 49 w 517"/>
                  <a:gd name="T77" fmla="*/ 198 h 453"/>
                  <a:gd name="T78" fmla="*/ 33 w 517"/>
                  <a:gd name="T79" fmla="*/ 166 h 453"/>
                  <a:gd name="T80" fmla="*/ 17 w 517"/>
                  <a:gd name="T81" fmla="*/ 128 h 453"/>
                  <a:gd name="T82" fmla="*/ 0 w 517"/>
                  <a:gd name="T83" fmla="*/ 96 h 453"/>
                  <a:gd name="T84" fmla="*/ 0 w 517"/>
                  <a:gd name="T85" fmla="*/ 64 h 453"/>
                  <a:gd name="T86" fmla="*/ 0 w 517"/>
                  <a:gd name="T87" fmla="*/ 38 h 453"/>
                  <a:gd name="T88" fmla="*/ 0 w 517"/>
                  <a:gd name="T89" fmla="*/ 6 h 453"/>
                  <a:gd name="T90" fmla="*/ 22 w 517"/>
                  <a:gd name="T91" fmla="*/ 6 h 453"/>
                  <a:gd name="T92" fmla="*/ 49 w 517"/>
                  <a:gd name="T93" fmla="*/ 6 h 453"/>
                  <a:gd name="T94" fmla="*/ 76 w 517"/>
                  <a:gd name="T95" fmla="*/ 6 h 453"/>
                  <a:gd name="T96" fmla="*/ 120 w 517"/>
                  <a:gd name="T97" fmla="*/ 6 h 453"/>
                  <a:gd name="T98" fmla="*/ 180 w 517"/>
                  <a:gd name="T99" fmla="*/ 0 h 453"/>
                  <a:gd name="T100" fmla="*/ 241 w 517"/>
                  <a:gd name="T101" fmla="*/ 0 h 453"/>
                  <a:gd name="T102" fmla="*/ 262 w 517"/>
                  <a:gd name="T103" fmla="*/ 0 h 453"/>
                  <a:gd name="T104" fmla="*/ 273 w 517"/>
                  <a:gd name="T105" fmla="*/ 42 h 453"/>
                  <a:gd name="T106" fmla="*/ 278 w 517"/>
                  <a:gd name="T107" fmla="*/ 59 h 453"/>
                  <a:gd name="T108" fmla="*/ 268 w 517"/>
                  <a:gd name="T109" fmla="*/ 91 h 453"/>
                  <a:gd name="T110" fmla="*/ 273 w 517"/>
                  <a:gd name="T111" fmla="*/ 101 h 453"/>
                  <a:gd name="T112" fmla="*/ 251 w 517"/>
                  <a:gd name="T113" fmla="*/ 133 h 453"/>
                  <a:gd name="T114" fmla="*/ 241 w 517"/>
                  <a:gd name="T115" fmla="*/ 171 h 453"/>
                  <a:gd name="T116" fmla="*/ 229 w 517"/>
                  <a:gd name="T117" fmla="*/ 214 h 453"/>
                  <a:gd name="T118" fmla="*/ 273 w 517"/>
                  <a:gd name="T119" fmla="*/ 208 h 4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7" h="453">
                    <a:moveTo>
                      <a:pt x="290" y="226"/>
                    </a:moveTo>
                    <a:lnTo>
                      <a:pt x="302" y="226"/>
                    </a:lnTo>
                    <a:lnTo>
                      <a:pt x="308" y="226"/>
                    </a:lnTo>
                    <a:lnTo>
                      <a:pt x="325" y="226"/>
                    </a:lnTo>
                    <a:lnTo>
                      <a:pt x="331" y="226"/>
                    </a:lnTo>
                    <a:lnTo>
                      <a:pt x="337" y="226"/>
                    </a:lnTo>
                    <a:lnTo>
                      <a:pt x="348" y="226"/>
                    </a:lnTo>
                    <a:lnTo>
                      <a:pt x="354" y="226"/>
                    </a:lnTo>
                    <a:lnTo>
                      <a:pt x="366" y="226"/>
                    </a:lnTo>
                    <a:lnTo>
                      <a:pt x="372" y="226"/>
                    </a:lnTo>
                    <a:lnTo>
                      <a:pt x="377" y="220"/>
                    </a:lnTo>
                    <a:lnTo>
                      <a:pt x="383" y="220"/>
                    </a:lnTo>
                    <a:lnTo>
                      <a:pt x="395" y="220"/>
                    </a:lnTo>
                    <a:lnTo>
                      <a:pt x="424" y="220"/>
                    </a:lnTo>
                    <a:lnTo>
                      <a:pt x="430" y="220"/>
                    </a:lnTo>
                    <a:lnTo>
                      <a:pt x="430" y="226"/>
                    </a:lnTo>
                    <a:lnTo>
                      <a:pt x="424" y="249"/>
                    </a:lnTo>
                    <a:lnTo>
                      <a:pt x="424" y="261"/>
                    </a:lnTo>
                    <a:lnTo>
                      <a:pt x="435" y="278"/>
                    </a:lnTo>
                    <a:lnTo>
                      <a:pt x="441" y="278"/>
                    </a:lnTo>
                    <a:lnTo>
                      <a:pt x="441" y="284"/>
                    </a:lnTo>
                    <a:lnTo>
                      <a:pt x="447" y="307"/>
                    </a:lnTo>
                    <a:lnTo>
                      <a:pt x="459" y="313"/>
                    </a:lnTo>
                    <a:lnTo>
                      <a:pt x="447" y="313"/>
                    </a:lnTo>
                    <a:lnTo>
                      <a:pt x="435" y="331"/>
                    </a:lnTo>
                    <a:lnTo>
                      <a:pt x="430" y="337"/>
                    </a:lnTo>
                    <a:lnTo>
                      <a:pt x="441" y="342"/>
                    </a:lnTo>
                    <a:lnTo>
                      <a:pt x="441" y="348"/>
                    </a:lnTo>
                    <a:lnTo>
                      <a:pt x="453" y="348"/>
                    </a:lnTo>
                    <a:lnTo>
                      <a:pt x="459" y="331"/>
                    </a:lnTo>
                    <a:lnTo>
                      <a:pt x="464" y="331"/>
                    </a:lnTo>
                    <a:lnTo>
                      <a:pt x="476" y="325"/>
                    </a:lnTo>
                    <a:lnTo>
                      <a:pt x="494" y="313"/>
                    </a:lnTo>
                    <a:lnTo>
                      <a:pt x="494" y="337"/>
                    </a:lnTo>
                    <a:lnTo>
                      <a:pt x="488" y="342"/>
                    </a:lnTo>
                    <a:lnTo>
                      <a:pt x="488" y="348"/>
                    </a:lnTo>
                    <a:lnTo>
                      <a:pt x="476" y="360"/>
                    </a:lnTo>
                    <a:lnTo>
                      <a:pt x="470" y="371"/>
                    </a:lnTo>
                    <a:lnTo>
                      <a:pt x="464" y="366"/>
                    </a:lnTo>
                    <a:lnTo>
                      <a:pt x="464" y="377"/>
                    </a:lnTo>
                    <a:lnTo>
                      <a:pt x="453" y="371"/>
                    </a:lnTo>
                    <a:lnTo>
                      <a:pt x="464" y="377"/>
                    </a:lnTo>
                    <a:lnTo>
                      <a:pt x="453" y="377"/>
                    </a:lnTo>
                    <a:lnTo>
                      <a:pt x="464" y="389"/>
                    </a:lnTo>
                    <a:lnTo>
                      <a:pt x="459" y="389"/>
                    </a:lnTo>
                    <a:lnTo>
                      <a:pt x="470" y="406"/>
                    </a:lnTo>
                    <a:lnTo>
                      <a:pt x="482" y="400"/>
                    </a:lnTo>
                    <a:lnTo>
                      <a:pt x="494" y="412"/>
                    </a:lnTo>
                    <a:lnTo>
                      <a:pt x="505" y="406"/>
                    </a:lnTo>
                    <a:lnTo>
                      <a:pt x="511" y="418"/>
                    </a:lnTo>
                    <a:lnTo>
                      <a:pt x="517" y="418"/>
                    </a:lnTo>
                    <a:lnTo>
                      <a:pt x="517" y="435"/>
                    </a:lnTo>
                    <a:lnTo>
                      <a:pt x="511" y="441"/>
                    </a:lnTo>
                    <a:lnTo>
                      <a:pt x="505" y="447"/>
                    </a:lnTo>
                    <a:lnTo>
                      <a:pt x="499" y="435"/>
                    </a:lnTo>
                    <a:lnTo>
                      <a:pt x="488" y="453"/>
                    </a:lnTo>
                    <a:lnTo>
                      <a:pt x="482" y="453"/>
                    </a:lnTo>
                    <a:lnTo>
                      <a:pt x="488" y="447"/>
                    </a:lnTo>
                    <a:lnTo>
                      <a:pt x="482" y="435"/>
                    </a:lnTo>
                    <a:lnTo>
                      <a:pt x="470" y="424"/>
                    </a:lnTo>
                    <a:lnTo>
                      <a:pt x="441" y="412"/>
                    </a:lnTo>
                    <a:lnTo>
                      <a:pt x="430" y="418"/>
                    </a:lnTo>
                    <a:lnTo>
                      <a:pt x="412" y="435"/>
                    </a:lnTo>
                    <a:lnTo>
                      <a:pt x="395" y="447"/>
                    </a:lnTo>
                    <a:lnTo>
                      <a:pt x="383" y="447"/>
                    </a:lnTo>
                    <a:lnTo>
                      <a:pt x="395" y="447"/>
                    </a:lnTo>
                    <a:lnTo>
                      <a:pt x="395" y="441"/>
                    </a:lnTo>
                    <a:lnTo>
                      <a:pt x="389" y="424"/>
                    </a:lnTo>
                    <a:lnTo>
                      <a:pt x="383" y="424"/>
                    </a:lnTo>
                    <a:lnTo>
                      <a:pt x="377" y="429"/>
                    </a:lnTo>
                    <a:lnTo>
                      <a:pt x="372" y="429"/>
                    </a:lnTo>
                    <a:lnTo>
                      <a:pt x="354" y="441"/>
                    </a:lnTo>
                    <a:lnTo>
                      <a:pt x="337" y="453"/>
                    </a:lnTo>
                    <a:lnTo>
                      <a:pt x="325" y="441"/>
                    </a:lnTo>
                    <a:lnTo>
                      <a:pt x="308" y="441"/>
                    </a:lnTo>
                    <a:lnTo>
                      <a:pt x="279" y="424"/>
                    </a:lnTo>
                    <a:lnTo>
                      <a:pt x="285" y="424"/>
                    </a:lnTo>
                    <a:lnTo>
                      <a:pt x="290" y="418"/>
                    </a:lnTo>
                    <a:lnTo>
                      <a:pt x="290" y="406"/>
                    </a:lnTo>
                    <a:lnTo>
                      <a:pt x="267" y="400"/>
                    </a:lnTo>
                    <a:lnTo>
                      <a:pt x="261" y="400"/>
                    </a:lnTo>
                    <a:lnTo>
                      <a:pt x="261" y="389"/>
                    </a:lnTo>
                    <a:lnTo>
                      <a:pt x="250" y="389"/>
                    </a:lnTo>
                    <a:lnTo>
                      <a:pt x="250" y="377"/>
                    </a:lnTo>
                    <a:lnTo>
                      <a:pt x="238" y="377"/>
                    </a:lnTo>
                    <a:lnTo>
                      <a:pt x="227" y="377"/>
                    </a:lnTo>
                    <a:lnTo>
                      <a:pt x="227" y="366"/>
                    </a:lnTo>
                    <a:lnTo>
                      <a:pt x="215" y="366"/>
                    </a:lnTo>
                    <a:lnTo>
                      <a:pt x="215" y="371"/>
                    </a:lnTo>
                    <a:lnTo>
                      <a:pt x="198" y="377"/>
                    </a:lnTo>
                    <a:lnTo>
                      <a:pt x="215" y="395"/>
                    </a:lnTo>
                    <a:lnTo>
                      <a:pt x="232" y="389"/>
                    </a:lnTo>
                    <a:lnTo>
                      <a:pt x="238" y="395"/>
                    </a:lnTo>
                    <a:lnTo>
                      <a:pt x="238" y="406"/>
                    </a:lnTo>
                    <a:lnTo>
                      <a:pt x="227" y="406"/>
                    </a:lnTo>
                    <a:lnTo>
                      <a:pt x="209" y="395"/>
                    </a:lnTo>
                    <a:lnTo>
                      <a:pt x="198" y="395"/>
                    </a:lnTo>
                    <a:lnTo>
                      <a:pt x="192" y="400"/>
                    </a:lnTo>
                    <a:lnTo>
                      <a:pt x="151" y="400"/>
                    </a:lnTo>
                    <a:lnTo>
                      <a:pt x="116" y="383"/>
                    </a:lnTo>
                    <a:lnTo>
                      <a:pt x="87" y="377"/>
                    </a:lnTo>
                    <a:lnTo>
                      <a:pt x="35" y="383"/>
                    </a:lnTo>
                    <a:lnTo>
                      <a:pt x="29" y="395"/>
                    </a:lnTo>
                    <a:lnTo>
                      <a:pt x="23" y="383"/>
                    </a:lnTo>
                    <a:lnTo>
                      <a:pt x="23" y="371"/>
                    </a:lnTo>
                    <a:lnTo>
                      <a:pt x="35" y="354"/>
                    </a:lnTo>
                    <a:lnTo>
                      <a:pt x="35" y="348"/>
                    </a:lnTo>
                    <a:lnTo>
                      <a:pt x="41" y="348"/>
                    </a:lnTo>
                    <a:lnTo>
                      <a:pt x="41" y="342"/>
                    </a:lnTo>
                    <a:lnTo>
                      <a:pt x="41" y="325"/>
                    </a:lnTo>
                    <a:lnTo>
                      <a:pt x="35" y="319"/>
                    </a:lnTo>
                    <a:lnTo>
                      <a:pt x="35" y="307"/>
                    </a:lnTo>
                    <a:lnTo>
                      <a:pt x="41" y="296"/>
                    </a:lnTo>
                    <a:lnTo>
                      <a:pt x="47" y="267"/>
                    </a:lnTo>
                    <a:lnTo>
                      <a:pt x="52" y="255"/>
                    </a:lnTo>
                    <a:lnTo>
                      <a:pt x="52" y="238"/>
                    </a:lnTo>
                    <a:lnTo>
                      <a:pt x="52" y="215"/>
                    </a:lnTo>
                    <a:lnTo>
                      <a:pt x="47" y="220"/>
                    </a:lnTo>
                    <a:lnTo>
                      <a:pt x="29" y="186"/>
                    </a:lnTo>
                    <a:lnTo>
                      <a:pt x="35" y="180"/>
                    </a:lnTo>
                    <a:lnTo>
                      <a:pt x="23" y="174"/>
                    </a:lnTo>
                    <a:lnTo>
                      <a:pt x="23" y="151"/>
                    </a:lnTo>
                    <a:lnTo>
                      <a:pt x="18" y="139"/>
                    </a:lnTo>
                    <a:lnTo>
                      <a:pt x="6" y="128"/>
                    </a:lnTo>
                    <a:lnTo>
                      <a:pt x="0" y="122"/>
                    </a:lnTo>
                    <a:lnTo>
                      <a:pt x="0" y="104"/>
                    </a:lnTo>
                    <a:lnTo>
                      <a:pt x="0" y="99"/>
                    </a:lnTo>
                    <a:lnTo>
                      <a:pt x="0" y="81"/>
                    </a:lnTo>
                    <a:lnTo>
                      <a:pt x="0" y="70"/>
                    </a:lnTo>
                    <a:lnTo>
                      <a:pt x="0" y="52"/>
                    </a:lnTo>
                    <a:lnTo>
                      <a:pt x="0" y="46"/>
                    </a:lnTo>
                    <a:lnTo>
                      <a:pt x="0" y="41"/>
                    </a:lnTo>
                    <a:lnTo>
                      <a:pt x="0" y="23"/>
                    </a:lnTo>
                    <a:lnTo>
                      <a:pt x="0" y="12"/>
                    </a:lnTo>
                    <a:lnTo>
                      <a:pt x="0" y="6"/>
                    </a:lnTo>
                    <a:lnTo>
                      <a:pt x="6" y="6"/>
                    </a:lnTo>
                    <a:lnTo>
                      <a:pt x="12" y="6"/>
                    </a:lnTo>
                    <a:lnTo>
                      <a:pt x="23" y="6"/>
                    </a:lnTo>
                    <a:lnTo>
                      <a:pt x="35" y="6"/>
                    </a:lnTo>
                    <a:lnTo>
                      <a:pt x="47" y="6"/>
                    </a:lnTo>
                    <a:lnTo>
                      <a:pt x="52" y="6"/>
                    </a:lnTo>
                    <a:lnTo>
                      <a:pt x="70" y="6"/>
                    </a:lnTo>
                    <a:lnTo>
                      <a:pt x="76" y="6"/>
                    </a:lnTo>
                    <a:lnTo>
                      <a:pt x="81" y="6"/>
                    </a:lnTo>
                    <a:lnTo>
                      <a:pt x="99" y="6"/>
                    </a:lnTo>
                    <a:lnTo>
                      <a:pt x="116" y="6"/>
                    </a:lnTo>
                    <a:lnTo>
                      <a:pt x="128" y="6"/>
                    </a:lnTo>
                    <a:lnTo>
                      <a:pt x="145" y="6"/>
                    </a:lnTo>
                    <a:lnTo>
                      <a:pt x="180" y="0"/>
                    </a:lnTo>
                    <a:lnTo>
                      <a:pt x="192" y="0"/>
                    </a:lnTo>
                    <a:lnTo>
                      <a:pt x="238" y="0"/>
                    </a:lnTo>
                    <a:lnTo>
                      <a:pt x="250" y="0"/>
                    </a:lnTo>
                    <a:lnTo>
                      <a:pt x="256" y="0"/>
                    </a:lnTo>
                    <a:lnTo>
                      <a:pt x="267" y="0"/>
                    </a:lnTo>
                    <a:lnTo>
                      <a:pt x="273" y="0"/>
                    </a:lnTo>
                    <a:lnTo>
                      <a:pt x="279" y="0"/>
                    </a:lnTo>
                    <a:lnTo>
                      <a:pt x="285" y="46"/>
                    </a:lnTo>
                    <a:lnTo>
                      <a:pt x="296" y="41"/>
                    </a:lnTo>
                    <a:lnTo>
                      <a:pt x="290" y="46"/>
                    </a:lnTo>
                    <a:lnTo>
                      <a:pt x="296" y="58"/>
                    </a:lnTo>
                    <a:lnTo>
                      <a:pt x="285" y="58"/>
                    </a:lnTo>
                    <a:lnTo>
                      <a:pt x="296" y="64"/>
                    </a:lnTo>
                    <a:lnTo>
                      <a:pt x="296" y="93"/>
                    </a:lnTo>
                    <a:lnTo>
                      <a:pt x="285" y="87"/>
                    </a:lnTo>
                    <a:lnTo>
                      <a:pt x="285" y="99"/>
                    </a:lnTo>
                    <a:lnTo>
                      <a:pt x="296" y="99"/>
                    </a:lnTo>
                    <a:lnTo>
                      <a:pt x="285" y="104"/>
                    </a:lnTo>
                    <a:lnTo>
                      <a:pt x="290" y="110"/>
                    </a:lnTo>
                    <a:lnTo>
                      <a:pt x="279" y="128"/>
                    </a:lnTo>
                    <a:lnTo>
                      <a:pt x="273" y="145"/>
                    </a:lnTo>
                    <a:lnTo>
                      <a:pt x="267" y="145"/>
                    </a:lnTo>
                    <a:lnTo>
                      <a:pt x="261" y="145"/>
                    </a:lnTo>
                    <a:lnTo>
                      <a:pt x="256" y="157"/>
                    </a:lnTo>
                    <a:lnTo>
                      <a:pt x="256" y="186"/>
                    </a:lnTo>
                    <a:lnTo>
                      <a:pt x="244" y="209"/>
                    </a:lnTo>
                    <a:lnTo>
                      <a:pt x="244" y="215"/>
                    </a:lnTo>
                    <a:lnTo>
                      <a:pt x="244" y="232"/>
                    </a:lnTo>
                    <a:lnTo>
                      <a:pt x="267" y="232"/>
                    </a:lnTo>
                    <a:lnTo>
                      <a:pt x="279" y="226"/>
                    </a:lnTo>
                    <a:lnTo>
                      <a:pt x="290" y="226"/>
                    </a:lnTo>
                    <a:close/>
                  </a:path>
                </a:pathLst>
              </a:custGeom>
              <a:solidFill>
                <a:schemeClr val="tx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76" name="Freeform 53">
                <a:extLst>
                  <a:ext uri="{FF2B5EF4-FFF2-40B4-BE49-F238E27FC236}">
                    <a16:creationId xmlns:a16="http://schemas.microsoft.com/office/drawing/2014/main" id="{0DFD5030-4EED-6D46-A0C0-A31753E981B8}"/>
                  </a:ext>
                </a:extLst>
              </p:cNvPr>
              <p:cNvSpPr>
                <a:spLocks/>
              </p:cNvSpPr>
              <p:nvPr/>
            </p:nvSpPr>
            <p:spPr bwMode="auto">
              <a:xfrm>
                <a:off x="10104020" y="2835572"/>
                <a:ext cx="512691" cy="262178"/>
              </a:xfrm>
              <a:custGeom>
                <a:avLst/>
                <a:gdLst>
                  <a:gd name="T0" fmla="*/ 725 w 790"/>
                  <a:gd name="T1" fmla="*/ 75 h 412"/>
                  <a:gd name="T2" fmla="*/ 725 w 790"/>
                  <a:gd name="T3" fmla="*/ 48 h 412"/>
                  <a:gd name="T4" fmla="*/ 715 w 790"/>
                  <a:gd name="T5" fmla="*/ 21 h 412"/>
                  <a:gd name="T6" fmla="*/ 666 w 790"/>
                  <a:gd name="T7" fmla="*/ 21 h 412"/>
                  <a:gd name="T8" fmla="*/ 633 w 790"/>
                  <a:gd name="T9" fmla="*/ 21 h 412"/>
                  <a:gd name="T10" fmla="*/ 606 w 790"/>
                  <a:gd name="T11" fmla="*/ 21 h 412"/>
                  <a:gd name="T12" fmla="*/ 551 w 790"/>
                  <a:gd name="T13" fmla="*/ 21 h 412"/>
                  <a:gd name="T14" fmla="*/ 507 w 790"/>
                  <a:gd name="T15" fmla="*/ 21 h 412"/>
                  <a:gd name="T16" fmla="*/ 453 w 790"/>
                  <a:gd name="T17" fmla="*/ 21 h 412"/>
                  <a:gd name="T18" fmla="*/ 410 w 790"/>
                  <a:gd name="T19" fmla="*/ 21 h 412"/>
                  <a:gd name="T20" fmla="*/ 371 w 790"/>
                  <a:gd name="T21" fmla="*/ 21 h 412"/>
                  <a:gd name="T22" fmla="*/ 317 w 790"/>
                  <a:gd name="T23" fmla="*/ 17 h 412"/>
                  <a:gd name="T24" fmla="*/ 268 w 790"/>
                  <a:gd name="T25" fmla="*/ 17 h 412"/>
                  <a:gd name="T26" fmla="*/ 213 w 790"/>
                  <a:gd name="T27" fmla="*/ 11 h 412"/>
                  <a:gd name="T28" fmla="*/ 169 w 790"/>
                  <a:gd name="T29" fmla="*/ 11 h 412"/>
                  <a:gd name="T30" fmla="*/ 115 w 790"/>
                  <a:gd name="T31" fmla="*/ 6 h 412"/>
                  <a:gd name="T32" fmla="*/ 27 w 790"/>
                  <a:gd name="T33" fmla="*/ 0 h 412"/>
                  <a:gd name="T34" fmla="*/ 0 w 790"/>
                  <a:gd name="T35" fmla="*/ 53 h 412"/>
                  <a:gd name="T36" fmla="*/ 77 w 790"/>
                  <a:gd name="T37" fmla="*/ 59 h 412"/>
                  <a:gd name="T38" fmla="*/ 142 w 790"/>
                  <a:gd name="T39" fmla="*/ 59 h 412"/>
                  <a:gd name="T40" fmla="*/ 180 w 790"/>
                  <a:gd name="T41" fmla="*/ 65 h 412"/>
                  <a:gd name="T42" fmla="*/ 229 w 790"/>
                  <a:gd name="T43" fmla="*/ 65 h 412"/>
                  <a:gd name="T44" fmla="*/ 256 w 790"/>
                  <a:gd name="T45" fmla="*/ 118 h 412"/>
                  <a:gd name="T46" fmla="*/ 256 w 790"/>
                  <a:gd name="T47" fmla="*/ 145 h 412"/>
                  <a:gd name="T48" fmla="*/ 256 w 790"/>
                  <a:gd name="T49" fmla="*/ 182 h 412"/>
                  <a:gd name="T50" fmla="*/ 256 w 790"/>
                  <a:gd name="T51" fmla="*/ 214 h 412"/>
                  <a:gd name="T52" fmla="*/ 251 w 790"/>
                  <a:gd name="T53" fmla="*/ 252 h 412"/>
                  <a:gd name="T54" fmla="*/ 273 w 790"/>
                  <a:gd name="T55" fmla="*/ 289 h 412"/>
                  <a:gd name="T56" fmla="*/ 322 w 790"/>
                  <a:gd name="T57" fmla="*/ 311 h 412"/>
                  <a:gd name="T58" fmla="*/ 360 w 790"/>
                  <a:gd name="T59" fmla="*/ 321 h 412"/>
                  <a:gd name="T60" fmla="*/ 388 w 790"/>
                  <a:gd name="T61" fmla="*/ 327 h 412"/>
                  <a:gd name="T62" fmla="*/ 420 w 790"/>
                  <a:gd name="T63" fmla="*/ 321 h 412"/>
                  <a:gd name="T64" fmla="*/ 437 w 790"/>
                  <a:gd name="T65" fmla="*/ 353 h 412"/>
                  <a:gd name="T66" fmla="*/ 486 w 790"/>
                  <a:gd name="T67" fmla="*/ 359 h 412"/>
                  <a:gd name="T68" fmla="*/ 524 w 790"/>
                  <a:gd name="T69" fmla="*/ 342 h 412"/>
                  <a:gd name="T70" fmla="*/ 551 w 790"/>
                  <a:gd name="T71" fmla="*/ 353 h 412"/>
                  <a:gd name="T72" fmla="*/ 583 w 790"/>
                  <a:gd name="T73" fmla="*/ 364 h 412"/>
                  <a:gd name="T74" fmla="*/ 627 w 790"/>
                  <a:gd name="T75" fmla="*/ 348 h 412"/>
                  <a:gd name="T76" fmla="*/ 649 w 790"/>
                  <a:gd name="T77" fmla="*/ 348 h 412"/>
                  <a:gd name="T78" fmla="*/ 682 w 790"/>
                  <a:gd name="T79" fmla="*/ 342 h 412"/>
                  <a:gd name="T80" fmla="*/ 709 w 790"/>
                  <a:gd name="T81" fmla="*/ 364 h 412"/>
                  <a:gd name="T82" fmla="*/ 731 w 790"/>
                  <a:gd name="T83" fmla="*/ 369 h 412"/>
                  <a:gd name="T84" fmla="*/ 742 w 790"/>
                  <a:gd name="T85" fmla="*/ 342 h 412"/>
                  <a:gd name="T86" fmla="*/ 742 w 790"/>
                  <a:gd name="T87" fmla="*/ 289 h 412"/>
                  <a:gd name="T88" fmla="*/ 742 w 790"/>
                  <a:gd name="T89" fmla="*/ 246 h 412"/>
                  <a:gd name="T90" fmla="*/ 742 w 790"/>
                  <a:gd name="T91" fmla="*/ 187 h 412"/>
                  <a:gd name="T92" fmla="*/ 742 w 790"/>
                  <a:gd name="T93" fmla="*/ 160 h 412"/>
                  <a:gd name="T94" fmla="*/ 731 w 790"/>
                  <a:gd name="T95" fmla="*/ 118 h 4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90" h="412">
                    <a:moveTo>
                      <a:pt x="778" y="122"/>
                    </a:moveTo>
                    <a:lnTo>
                      <a:pt x="778" y="105"/>
                    </a:lnTo>
                    <a:lnTo>
                      <a:pt x="772" y="93"/>
                    </a:lnTo>
                    <a:lnTo>
                      <a:pt x="772" y="81"/>
                    </a:lnTo>
                    <a:lnTo>
                      <a:pt x="772" y="70"/>
                    </a:lnTo>
                    <a:lnTo>
                      <a:pt x="772" y="64"/>
                    </a:lnTo>
                    <a:lnTo>
                      <a:pt x="772" y="58"/>
                    </a:lnTo>
                    <a:lnTo>
                      <a:pt x="772" y="52"/>
                    </a:lnTo>
                    <a:lnTo>
                      <a:pt x="772" y="41"/>
                    </a:lnTo>
                    <a:lnTo>
                      <a:pt x="772" y="29"/>
                    </a:lnTo>
                    <a:lnTo>
                      <a:pt x="772" y="23"/>
                    </a:lnTo>
                    <a:lnTo>
                      <a:pt x="761" y="23"/>
                    </a:lnTo>
                    <a:lnTo>
                      <a:pt x="738" y="23"/>
                    </a:lnTo>
                    <a:lnTo>
                      <a:pt x="732" y="23"/>
                    </a:lnTo>
                    <a:lnTo>
                      <a:pt x="714" y="23"/>
                    </a:lnTo>
                    <a:lnTo>
                      <a:pt x="709" y="23"/>
                    </a:lnTo>
                    <a:lnTo>
                      <a:pt x="703" y="23"/>
                    </a:lnTo>
                    <a:lnTo>
                      <a:pt x="691" y="23"/>
                    </a:lnTo>
                    <a:lnTo>
                      <a:pt x="679" y="23"/>
                    </a:lnTo>
                    <a:lnTo>
                      <a:pt x="674" y="23"/>
                    </a:lnTo>
                    <a:lnTo>
                      <a:pt x="668" y="23"/>
                    </a:lnTo>
                    <a:lnTo>
                      <a:pt x="656" y="23"/>
                    </a:lnTo>
                    <a:lnTo>
                      <a:pt x="650" y="23"/>
                    </a:lnTo>
                    <a:lnTo>
                      <a:pt x="645" y="23"/>
                    </a:lnTo>
                    <a:lnTo>
                      <a:pt x="633" y="23"/>
                    </a:lnTo>
                    <a:lnTo>
                      <a:pt x="604" y="23"/>
                    </a:lnTo>
                    <a:lnTo>
                      <a:pt x="598" y="23"/>
                    </a:lnTo>
                    <a:lnTo>
                      <a:pt x="587" y="23"/>
                    </a:lnTo>
                    <a:lnTo>
                      <a:pt x="575" y="23"/>
                    </a:lnTo>
                    <a:lnTo>
                      <a:pt x="563" y="23"/>
                    </a:lnTo>
                    <a:lnTo>
                      <a:pt x="552" y="23"/>
                    </a:lnTo>
                    <a:lnTo>
                      <a:pt x="540" y="23"/>
                    </a:lnTo>
                    <a:lnTo>
                      <a:pt x="523" y="23"/>
                    </a:lnTo>
                    <a:lnTo>
                      <a:pt x="511" y="23"/>
                    </a:lnTo>
                    <a:lnTo>
                      <a:pt x="494" y="23"/>
                    </a:lnTo>
                    <a:lnTo>
                      <a:pt x="482" y="23"/>
                    </a:lnTo>
                    <a:lnTo>
                      <a:pt x="465" y="23"/>
                    </a:lnTo>
                    <a:lnTo>
                      <a:pt x="459" y="23"/>
                    </a:lnTo>
                    <a:lnTo>
                      <a:pt x="453" y="23"/>
                    </a:lnTo>
                    <a:lnTo>
                      <a:pt x="436" y="23"/>
                    </a:lnTo>
                    <a:lnTo>
                      <a:pt x="430" y="23"/>
                    </a:lnTo>
                    <a:lnTo>
                      <a:pt x="418" y="23"/>
                    </a:lnTo>
                    <a:lnTo>
                      <a:pt x="413" y="23"/>
                    </a:lnTo>
                    <a:lnTo>
                      <a:pt x="395" y="23"/>
                    </a:lnTo>
                    <a:lnTo>
                      <a:pt x="389" y="23"/>
                    </a:lnTo>
                    <a:lnTo>
                      <a:pt x="372" y="18"/>
                    </a:lnTo>
                    <a:lnTo>
                      <a:pt x="343" y="18"/>
                    </a:lnTo>
                    <a:lnTo>
                      <a:pt x="337" y="18"/>
                    </a:lnTo>
                    <a:lnTo>
                      <a:pt x="331" y="18"/>
                    </a:lnTo>
                    <a:lnTo>
                      <a:pt x="325" y="18"/>
                    </a:lnTo>
                    <a:lnTo>
                      <a:pt x="320" y="18"/>
                    </a:lnTo>
                    <a:lnTo>
                      <a:pt x="285" y="18"/>
                    </a:lnTo>
                    <a:lnTo>
                      <a:pt x="279" y="18"/>
                    </a:lnTo>
                    <a:lnTo>
                      <a:pt x="273" y="18"/>
                    </a:lnTo>
                    <a:lnTo>
                      <a:pt x="267" y="18"/>
                    </a:lnTo>
                    <a:lnTo>
                      <a:pt x="227" y="12"/>
                    </a:lnTo>
                    <a:lnTo>
                      <a:pt x="221" y="12"/>
                    </a:lnTo>
                    <a:lnTo>
                      <a:pt x="192" y="12"/>
                    </a:lnTo>
                    <a:lnTo>
                      <a:pt x="186" y="12"/>
                    </a:lnTo>
                    <a:lnTo>
                      <a:pt x="180" y="12"/>
                    </a:lnTo>
                    <a:lnTo>
                      <a:pt x="175" y="12"/>
                    </a:lnTo>
                    <a:lnTo>
                      <a:pt x="157" y="12"/>
                    </a:lnTo>
                    <a:lnTo>
                      <a:pt x="140" y="12"/>
                    </a:lnTo>
                    <a:lnTo>
                      <a:pt x="122" y="6"/>
                    </a:lnTo>
                    <a:lnTo>
                      <a:pt x="117" y="6"/>
                    </a:lnTo>
                    <a:lnTo>
                      <a:pt x="93" y="6"/>
                    </a:lnTo>
                    <a:lnTo>
                      <a:pt x="41" y="0"/>
                    </a:lnTo>
                    <a:lnTo>
                      <a:pt x="29" y="0"/>
                    </a:lnTo>
                    <a:lnTo>
                      <a:pt x="6" y="0"/>
                    </a:lnTo>
                    <a:lnTo>
                      <a:pt x="6" y="12"/>
                    </a:lnTo>
                    <a:lnTo>
                      <a:pt x="6" y="29"/>
                    </a:lnTo>
                    <a:lnTo>
                      <a:pt x="0" y="58"/>
                    </a:lnTo>
                    <a:lnTo>
                      <a:pt x="35" y="58"/>
                    </a:lnTo>
                    <a:lnTo>
                      <a:pt x="58" y="58"/>
                    </a:lnTo>
                    <a:lnTo>
                      <a:pt x="76" y="64"/>
                    </a:lnTo>
                    <a:lnTo>
                      <a:pt x="82" y="64"/>
                    </a:lnTo>
                    <a:lnTo>
                      <a:pt x="93" y="64"/>
                    </a:lnTo>
                    <a:lnTo>
                      <a:pt x="105" y="64"/>
                    </a:lnTo>
                    <a:lnTo>
                      <a:pt x="128" y="64"/>
                    </a:lnTo>
                    <a:lnTo>
                      <a:pt x="151" y="64"/>
                    </a:lnTo>
                    <a:lnTo>
                      <a:pt x="163" y="70"/>
                    </a:lnTo>
                    <a:lnTo>
                      <a:pt x="180" y="70"/>
                    </a:lnTo>
                    <a:lnTo>
                      <a:pt x="186" y="70"/>
                    </a:lnTo>
                    <a:lnTo>
                      <a:pt x="192" y="70"/>
                    </a:lnTo>
                    <a:lnTo>
                      <a:pt x="198" y="70"/>
                    </a:lnTo>
                    <a:lnTo>
                      <a:pt x="221" y="70"/>
                    </a:lnTo>
                    <a:lnTo>
                      <a:pt x="227" y="70"/>
                    </a:lnTo>
                    <a:lnTo>
                      <a:pt x="244" y="70"/>
                    </a:lnTo>
                    <a:lnTo>
                      <a:pt x="279" y="76"/>
                    </a:lnTo>
                    <a:lnTo>
                      <a:pt x="279" y="87"/>
                    </a:lnTo>
                    <a:lnTo>
                      <a:pt x="273" y="122"/>
                    </a:lnTo>
                    <a:lnTo>
                      <a:pt x="273" y="128"/>
                    </a:lnTo>
                    <a:lnTo>
                      <a:pt x="273" y="139"/>
                    </a:lnTo>
                    <a:lnTo>
                      <a:pt x="273" y="145"/>
                    </a:lnTo>
                    <a:lnTo>
                      <a:pt x="273" y="151"/>
                    </a:lnTo>
                    <a:lnTo>
                      <a:pt x="273" y="157"/>
                    </a:lnTo>
                    <a:lnTo>
                      <a:pt x="273" y="174"/>
                    </a:lnTo>
                    <a:lnTo>
                      <a:pt x="273" y="186"/>
                    </a:lnTo>
                    <a:lnTo>
                      <a:pt x="273" y="192"/>
                    </a:lnTo>
                    <a:lnTo>
                      <a:pt x="273" y="197"/>
                    </a:lnTo>
                    <a:lnTo>
                      <a:pt x="273" y="209"/>
                    </a:lnTo>
                    <a:lnTo>
                      <a:pt x="273" y="215"/>
                    </a:lnTo>
                    <a:lnTo>
                      <a:pt x="273" y="221"/>
                    </a:lnTo>
                    <a:lnTo>
                      <a:pt x="273" y="232"/>
                    </a:lnTo>
                    <a:lnTo>
                      <a:pt x="267" y="238"/>
                    </a:lnTo>
                    <a:lnTo>
                      <a:pt x="267" y="261"/>
                    </a:lnTo>
                    <a:lnTo>
                      <a:pt x="267" y="267"/>
                    </a:lnTo>
                    <a:lnTo>
                      <a:pt x="267" y="273"/>
                    </a:lnTo>
                    <a:lnTo>
                      <a:pt x="267" y="296"/>
                    </a:lnTo>
                    <a:lnTo>
                      <a:pt x="273" y="296"/>
                    </a:lnTo>
                    <a:lnTo>
                      <a:pt x="279" y="302"/>
                    </a:lnTo>
                    <a:lnTo>
                      <a:pt x="291" y="313"/>
                    </a:lnTo>
                    <a:lnTo>
                      <a:pt x="314" y="313"/>
                    </a:lnTo>
                    <a:lnTo>
                      <a:pt x="337" y="319"/>
                    </a:lnTo>
                    <a:lnTo>
                      <a:pt x="343" y="325"/>
                    </a:lnTo>
                    <a:lnTo>
                      <a:pt x="343" y="337"/>
                    </a:lnTo>
                    <a:lnTo>
                      <a:pt x="349" y="342"/>
                    </a:lnTo>
                    <a:lnTo>
                      <a:pt x="354" y="337"/>
                    </a:lnTo>
                    <a:lnTo>
                      <a:pt x="366" y="342"/>
                    </a:lnTo>
                    <a:lnTo>
                      <a:pt x="383" y="348"/>
                    </a:lnTo>
                    <a:lnTo>
                      <a:pt x="395" y="348"/>
                    </a:lnTo>
                    <a:lnTo>
                      <a:pt x="401" y="348"/>
                    </a:lnTo>
                    <a:lnTo>
                      <a:pt x="407" y="354"/>
                    </a:lnTo>
                    <a:lnTo>
                      <a:pt x="413" y="354"/>
                    </a:lnTo>
                    <a:lnTo>
                      <a:pt x="430" y="348"/>
                    </a:lnTo>
                    <a:lnTo>
                      <a:pt x="442" y="354"/>
                    </a:lnTo>
                    <a:lnTo>
                      <a:pt x="442" y="348"/>
                    </a:lnTo>
                    <a:lnTo>
                      <a:pt x="447" y="348"/>
                    </a:lnTo>
                    <a:lnTo>
                      <a:pt x="447" y="366"/>
                    </a:lnTo>
                    <a:lnTo>
                      <a:pt x="459" y="366"/>
                    </a:lnTo>
                    <a:lnTo>
                      <a:pt x="459" y="377"/>
                    </a:lnTo>
                    <a:lnTo>
                      <a:pt x="465" y="383"/>
                    </a:lnTo>
                    <a:lnTo>
                      <a:pt x="488" y="371"/>
                    </a:lnTo>
                    <a:lnTo>
                      <a:pt x="500" y="377"/>
                    </a:lnTo>
                    <a:lnTo>
                      <a:pt x="505" y="377"/>
                    </a:lnTo>
                    <a:lnTo>
                      <a:pt x="517" y="389"/>
                    </a:lnTo>
                    <a:lnTo>
                      <a:pt x="534" y="383"/>
                    </a:lnTo>
                    <a:lnTo>
                      <a:pt x="534" y="395"/>
                    </a:lnTo>
                    <a:lnTo>
                      <a:pt x="540" y="400"/>
                    </a:lnTo>
                    <a:lnTo>
                      <a:pt x="558" y="371"/>
                    </a:lnTo>
                    <a:lnTo>
                      <a:pt x="575" y="389"/>
                    </a:lnTo>
                    <a:lnTo>
                      <a:pt x="587" y="377"/>
                    </a:lnTo>
                    <a:lnTo>
                      <a:pt x="592" y="377"/>
                    </a:lnTo>
                    <a:lnTo>
                      <a:pt x="587" y="383"/>
                    </a:lnTo>
                    <a:lnTo>
                      <a:pt x="598" y="395"/>
                    </a:lnTo>
                    <a:lnTo>
                      <a:pt x="604" y="395"/>
                    </a:lnTo>
                    <a:lnTo>
                      <a:pt x="610" y="400"/>
                    </a:lnTo>
                    <a:lnTo>
                      <a:pt x="621" y="395"/>
                    </a:lnTo>
                    <a:lnTo>
                      <a:pt x="645" y="383"/>
                    </a:lnTo>
                    <a:lnTo>
                      <a:pt x="662" y="383"/>
                    </a:lnTo>
                    <a:lnTo>
                      <a:pt x="668" y="383"/>
                    </a:lnTo>
                    <a:lnTo>
                      <a:pt x="668" y="377"/>
                    </a:lnTo>
                    <a:lnTo>
                      <a:pt x="685" y="377"/>
                    </a:lnTo>
                    <a:lnTo>
                      <a:pt x="685" y="371"/>
                    </a:lnTo>
                    <a:lnTo>
                      <a:pt x="685" y="377"/>
                    </a:lnTo>
                    <a:lnTo>
                      <a:pt x="691" y="377"/>
                    </a:lnTo>
                    <a:lnTo>
                      <a:pt x="691" y="383"/>
                    </a:lnTo>
                    <a:lnTo>
                      <a:pt x="714" y="383"/>
                    </a:lnTo>
                    <a:lnTo>
                      <a:pt x="720" y="377"/>
                    </a:lnTo>
                    <a:lnTo>
                      <a:pt x="726" y="371"/>
                    </a:lnTo>
                    <a:lnTo>
                      <a:pt x="732" y="371"/>
                    </a:lnTo>
                    <a:lnTo>
                      <a:pt x="732" y="377"/>
                    </a:lnTo>
                    <a:lnTo>
                      <a:pt x="743" y="383"/>
                    </a:lnTo>
                    <a:lnTo>
                      <a:pt x="755" y="395"/>
                    </a:lnTo>
                    <a:lnTo>
                      <a:pt x="761" y="395"/>
                    </a:lnTo>
                    <a:lnTo>
                      <a:pt x="767" y="395"/>
                    </a:lnTo>
                    <a:lnTo>
                      <a:pt x="767" y="400"/>
                    </a:lnTo>
                    <a:lnTo>
                      <a:pt x="778" y="400"/>
                    </a:lnTo>
                    <a:lnTo>
                      <a:pt x="790" y="412"/>
                    </a:lnTo>
                    <a:lnTo>
                      <a:pt x="790" y="406"/>
                    </a:lnTo>
                    <a:lnTo>
                      <a:pt x="790" y="377"/>
                    </a:lnTo>
                    <a:lnTo>
                      <a:pt x="790" y="371"/>
                    </a:lnTo>
                    <a:lnTo>
                      <a:pt x="790" y="354"/>
                    </a:lnTo>
                    <a:lnTo>
                      <a:pt x="790" y="342"/>
                    </a:lnTo>
                    <a:lnTo>
                      <a:pt x="790" y="337"/>
                    </a:lnTo>
                    <a:lnTo>
                      <a:pt x="790" y="313"/>
                    </a:lnTo>
                    <a:lnTo>
                      <a:pt x="790" y="308"/>
                    </a:lnTo>
                    <a:lnTo>
                      <a:pt x="790" y="290"/>
                    </a:lnTo>
                    <a:lnTo>
                      <a:pt x="790" y="284"/>
                    </a:lnTo>
                    <a:lnTo>
                      <a:pt x="790" y="267"/>
                    </a:lnTo>
                    <a:lnTo>
                      <a:pt x="790" y="261"/>
                    </a:lnTo>
                    <a:lnTo>
                      <a:pt x="790" y="221"/>
                    </a:lnTo>
                    <a:lnTo>
                      <a:pt x="790" y="209"/>
                    </a:lnTo>
                    <a:lnTo>
                      <a:pt x="790" y="203"/>
                    </a:lnTo>
                    <a:lnTo>
                      <a:pt x="790" y="197"/>
                    </a:lnTo>
                    <a:lnTo>
                      <a:pt x="790" y="192"/>
                    </a:lnTo>
                    <a:lnTo>
                      <a:pt x="790" y="180"/>
                    </a:lnTo>
                    <a:lnTo>
                      <a:pt x="790" y="174"/>
                    </a:lnTo>
                    <a:lnTo>
                      <a:pt x="790" y="168"/>
                    </a:lnTo>
                    <a:lnTo>
                      <a:pt x="784" y="163"/>
                    </a:lnTo>
                    <a:lnTo>
                      <a:pt x="784" y="151"/>
                    </a:lnTo>
                    <a:lnTo>
                      <a:pt x="778" y="128"/>
                    </a:lnTo>
                    <a:lnTo>
                      <a:pt x="778" y="122"/>
                    </a:lnTo>
                    <a:close/>
                  </a:path>
                </a:pathLst>
              </a:custGeom>
              <a:solidFill>
                <a:schemeClr val="tx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92" name="Freeform 60">
                <a:extLst>
                  <a:ext uri="{FF2B5EF4-FFF2-40B4-BE49-F238E27FC236}">
                    <a16:creationId xmlns:a16="http://schemas.microsoft.com/office/drawing/2014/main" id="{4A139E7A-5ADC-984C-8B00-0E82D715C35A}"/>
                  </a:ext>
                </a:extLst>
              </p:cNvPr>
              <p:cNvSpPr>
                <a:spLocks/>
              </p:cNvSpPr>
              <p:nvPr/>
            </p:nvSpPr>
            <p:spPr bwMode="auto">
              <a:xfrm>
                <a:off x="9750035" y="2507160"/>
                <a:ext cx="432648" cy="332552"/>
              </a:xfrm>
              <a:custGeom>
                <a:avLst/>
                <a:gdLst>
                  <a:gd name="T0" fmla="*/ 617 w 667"/>
                  <a:gd name="T1" fmla="*/ 219 h 522"/>
                  <a:gd name="T2" fmla="*/ 617 w 667"/>
                  <a:gd name="T3" fmla="*/ 256 h 522"/>
                  <a:gd name="T4" fmla="*/ 617 w 667"/>
                  <a:gd name="T5" fmla="*/ 267 h 522"/>
                  <a:gd name="T6" fmla="*/ 611 w 667"/>
                  <a:gd name="T7" fmla="*/ 294 h 522"/>
                  <a:gd name="T8" fmla="*/ 611 w 667"/>
                  <a:gd name="T9" fmla="*/ 310 h 522"/>
                  <a:gd name="T10" fmla="*/ 611 w 667"/>
                  <a:gd name="T11" fmla="*/ 336 h 522"/>
                  <a:gd name="T12" fmla="*/ 611 w 667"/>
                  <a:gd name="T13" fmla="*/ 363 h 522"/>
                  <a:gd name="T14" fmla="*/ 605 w 667"/>
                  <a:gd name="T15" fmla="*/ 401 h 522"/>
                  <a:gd name="T16" fmla="*/ 605 w 667"/>
                  <a:gd name="T17" fmla="*/ 416 h 522"/>
                  <a:gd name="T18" fmla="*/ 605 w 667"/>
                  <a:gd name="T19" fmla="*/ 439 h 522"/>
                  <a:gd name="T20" fmla="*/ 600 w 667"/>
                  <a:gd name="T21" fmla="*/ 465 h 522"/>
                  <a:gd name="T22" fmla="*/ 551 w 667"/>
                  <a:gd name="T23" fmla="*/ 475 h 522"/>
                  <a:gd name="T24" fmla="*/ 518 w 667"/>
                  <a:gd name="T25" fmla="*/ 475 h 522"/>
                  <a:gd name="T26" fmla="*/ 491 w 667"/>
                  <a:gd name="T27" fmla="*/ 470 h 522"/>
                  <a:gd name="T28" fmla="*/ 431 w 667"/>
                  <a:gd name="T29" fmla="*/ 470 h 522"/>
                  <a:gd name="T30" fmla="*/ 354 w 667"/>
                  <a:gd name="T31" fmla="*/ 460 h 522"/>
                  <a:gd name="T32" fmla="*/ 327 w 667"/>
                  <a:gd name="T33" fmla="*/ 460 h 522"/>
                  <a:gd name="T34" fmla="*/ 273 w 667"/>
                  <a:gd name="T35" fmla="*/ 454 h 522"/>
                  <a:gd name="T36" fmla="*/ 224 w 667"/>
                  <a:gd name="T37" fmla="*/ 443 h 522"/>
                  <a:gd name="T38" fmla="*/ 136 w 667"/>
                  <a:gd name="T39" fmla="*/ 433 h 522"/>
                  <a:gd name="T40" fmla="*/ 60 w 667"/>
                  <a:gd name="T41" fmla="*/ 422 h 522"/>
                  <a:gd name="T42" fmla="*/ 27 w 667"/>
                  <a:gd name="T43" fmla="*/ 422 h 522"/>
                  <a:gd name="T44" fmla="*/ 10 w 667"/>
                  <a:gd name="T45" fmla="*/ 369 h 522"/>
                  <a:gd name="T46" fmla="*/ 16 w 667"/>
                  <a:gd name="T47" fmla="*/ 336 h 522"/>
                  <a:gd name="T48" fmla="*/ 16 w 667"/>
                  <a:gd name="T49" fmla="*/ 310 h 522"/>
                  <a:gd name="T50" fmla="*/ 22 w 667"/>
                  <a:gd name="T51" fmla="*/ 283 h 522"/>
                  <a:gd name="T52" fmla="*/ 27 w 667"/>
                  <a:gd name="T53" fmla="*/ 235 h 522"/>
                  <a:gd name="T54" fmla="*/ 38 w 667"/>
                  <a:gd name="T55" fmla="*/ 171 h 522"/>
                  <a:gd name="T56" fmla="*/ 43 w 667"/>
                  <a:gd name="T57" fmla="*/ 145 h 522"/>
                  <a:gd name="T58" fmla="*/ 49 w 667"/>
                  <a:gd name="T59" fmla="*/ 118 h 522"/>
                  <a:gd name="T60" fmla="*/ 55 w 667"/>
                  <a:gd name="T61" fmla="*/ 80 h 522"/>
                  <a:gd name="T62" fmla="*/ 60 w 667"/>
                  <a:gd name="T63" fmla="*/ 42 h 522"/>
                  <a:gd name="T64" fmla="*/ 60 w 667"/>
                  <a:gd name="T65" fmla="*/ 27 h 522"/>
                  <a:gd name="T66" fmla="*/ 66 w 667"/>
                  <a:gd name="T67" fmla="*/ 0 h 522"/>
                  <a:gd name="T68" fmla="*/ 136 w 667"/>
                  <a:gd name="T69" fmla="*/ 11 h 522"/>
                  <a:gd name="T70" fmla="*/ 180 w 667"/>
                  <a:gd name="T71" fmla="*/ 16 h 522"/>
                  <a:gd name="T72" fmla="*/ 207 w 667"/>
                  <a:gd name="T73" fmla="*/ 21 h 522"/>
                  <a:gd name="T74" fmla="*/ 273 w 667"/>
                  <a:gd name="T75" fmla="*/ 27 h 522"/>
                  <a:gd name="T76" fmla="*/ 284 w 667"/>
                  <a:gd name="T77" fmla="*/ 32 h 522"/>
                  <a:gd name="T78" fmla="*/ 294 w 667"/>
                  <a:gd name="T79" fmla="*/ 32 h 522"/>
                  <a:gd name="T80" fmla="*/ 354 w 667"/>
                  <a:gd name="T81" fmla="*/ 38 h 522"/>
                  <a:gd name="T82" fmla="*/ 371 w 667"/>
                  <a:gd name="T83" fmla="*/ 42 h 522"/>
                  <a:gd name="T84" fmla="*/ 399 w 667"/>
                  <a:gd name="T85" fmla="*/ 42 h 522"/>
                  <a:gd name="T86" fmla="*/ 420 w 667"/>
                  <a:gd name="T87" fmla="*/ 42 h 522"/>
                  <a:gd name="T88" fmla="*/ 502 w 667"/>
                  <a:gd name="T89" fmla="*/ 53 h 522"/>
                  <a:gd name="T90" fmla="*/ 524 w 667"/>
                  <a:gd name="T91" fmla="*/ 53 h 522"/>
                  <a:gd name="T92" fmla="*/ 584 w 667"/>
                  <a:gd name="T93" fmla="*/ 59 h 522"/>
                  <a:gd name="T94" fmla="*/ 627 w 667"/>
                  <a:gd name="T95" fmla="*/ 91 h 522"/>
                  <a:gd name="T96" fmla="*/ 627 w 667"/>
                  <a:gd name="T97" fmla="*/ 101 h 522"/>
                  <a:gd name="T98" fmla="*/ 627 w 667"/>
                  <a:gd name="T99" fmla="*/ 123 h 522"/>
                  <a:gd name="T100" fmla="*/ 622 w 667"/>
                  <a:gd name="T101" fmla="*/ 166 h 5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67" h="522">
                    <a:moveTo>
                      <a:pt x="656" y="232"/>
                    </a:moveTo>
                    <a:lnTo>
                      <a:pt x="656" y="238"/>
                    </a:lnTo>
                    <a:lnTo>
                      <a:pt x="656" y="249"/>
                    </a:lnTo>
                    <a:lnTo>
                      <a:pt x="656" y="278"/>
                    </a:lnTo>
                    <a:lnTo>
                      <a:pt x="656" y="284"/>
                    </a:lnTo>
                    <a:lnTo>
                      <a:pt x="656" y="290"/>
                    </a:lnTo>
                    <a:lnTo>
                      <a:pt x="656" y="296"/>
                    </a:lnTo>
                    <a:lnTo>
                      <a:pt x="650" y="319"/>
                    </a:lnTo>
                    <a:lnTo>
                      <a:pt x="650" y="331"/>
                    </a:lnTo>
                    <a:lnTo>
                      <a:pt x="650" y="336"/>
                    </a:lnTo>
                    <a:lnTo>
                      <a:pt x="650" y="360"/>
                    </a:lnTo>
                    <a:lnTo>
                      <a:pt x="650" y="365"/>
                    </a:lnTo>
                    <a:lnTo>
                      <a:pt x="650" y="377"/>
                    </a:lnTo>
                    <a:lnTo>
                      <a:pt x="650" y="394"/>
                    </a:lnTo>
                    <a:lnTo>
                      <a:pt x="644" y="406"/>
                    </a:lnTo>
                    <a:lnTo>
                      <a:pt x="644" y="435"/>
                    </a:lnTo>
                    <a:lnTo>
                      <a:pt x="644" y="447"/>
                    </a:lnTo>
                    <a:lnTo>
                      <a:pt x="644" y="452"/>
                    </a:lnTo>
                    <a:lnTo>
                      <a:pt x="644" y="464"/>
                    </a:lnTo>
                    <a:lnTo>
                      <a:pt x="644" y="476"/>
                    </a:lnTo>
                    <a:lnTo>
                      <a:pt x="638" y="493"/>
                    </a:lnTo>
                    <a:lnTo>
                      <a:pt x="638" y="505"/>
                    </a:lnTo>
                    <a:lnTo>
                      <a:pt x="638" y="522"/>
                    </a:lnTo>
                    <a:lnTo>
                      <a:pt x="586" y="516"/>
                    </a:lnTo>
                    <a:lnTo>
                      <a:pt x="574" y="516"/>
                    </a:lnTo>
                    <a:lnTo>
                      <a:pt x="551" y="516"/>
                    </a:lnTo>
                    <a:lnTo>
                      <a:pt x="545" y="516"/>
                    </a:lnTo>
                    <a:lnTo>
                      <a:pt x="522" y="510"/>
                    </a:lnTo>
                    <a:lnTo>
                      <a:pt x="516" y="510"/>
                    </a:lnTo>
                    <a:lnTo>
                      <a:pt x="458" y="510"/>
                    </a:lnTo>
                    <a:lnTo>
                      <a:pt x="424" y="505"/>
                    </a:lnTo>
                    <a:lnTo>
                      <a:pt x="377" y="499"/>
                    </a:lnTo>
                    <a:lnTo>
                      <a:pt x="354" y="499"/>
                    </a:lnTo>
                    <a:lnTo>
                      <a:pt x="348" y="499"/>
                    </a:lnTo>
                    <a:lnTo>
                      <a:pt x="302" y="493"/>
                    </a:lnTo>
                    <a:lnTo>
                      <a:pt x="290" y="493"/>
                    </a:lnTo>
                    <a:lnTo>
                      <a:pt x="278" y="487"/>
                    </a:lnTo>
                    <a:lnTo>
                      <a:pt x="238" y="481"/>
                    </a:lnTo>
                    <a:lnTo>
                      <a:pt x="151" y="470"/>
                    </a:lnTo>
                    <a:lnTo>
                      <a:pt x="145" y="470"/>
                    </a:lnTo>
                    <a:lnTo>
                      <a:pt x="87" y="464"/>
                    </a:lnTo>
                    <a:lnTo>
                      <a:pt x="64" y="458"/>
                    </a:lnTo>
                    <a:lnTo>
                      <a:pt x="35" y="458"/>
                    </a:lnTo>
                    <a:lnTo>
                      <a:pt x="29" y="458"/>
                    </a:lnTo>
                    <a:lnTo>
                      <a:pt x="0" y="452"/>
                    </a:lnTo>
                    <a:lnTo>
                      <a:pt x="11" y="400"/>
                    </a:lnTo>
                    <a:lnTo>
                      <a:pt x="11" y="394"/>
                    </a:lnTo>
                    <a:lnTo>
                      <a:pt x="17" y="365"/>
                    </a:lnTo>
                    <a:lnTo>
                      <a:pt x="17" y="354"/>
                    </a:lnTo>
                    <a:lnTo>
                      <a:pt x="17" y="336"/>
                    </a:lnTo>
                    <a:lnTo>
                      <a:pt x="23" y="319"/>
                    </a:lnTo>
                    <a:lnTo>
                      <a:pt x="23" y="307"/>
                    </a:lnTo>
                    <a:lnTo>
                      <a:pt x="29" y="284"/>
                    </a:lnTo>
                    <a:lnTo>
                      <a:pt x="29" y="255"/>
                    </a:lnTo>
                    <a:lnTo>
                      <a:pt x="35" y="226"/>
                    </a:lnTo>
                    <a:lnTo>
                      <a:pt x="40" y="186"/>
                    </a:lnTo>
                    <a:lnTo>
                      <a:pt x="46" y="168"/>
                    </a:lnTo>
                    <a:lnTo>
                      <a:pt x="46" y="157"/>
                    </a:lnTo>
                    <a:lnTo>
                      <a:pt x="46" y="151"/>
                    </a:lnTo>
                    <a:lnTo>
                      <a:pt x="52" y="128"/>
                    </a:lnTo>
                    <a:lnTo>
                      <a:pt x="52" y="116"/>
                    </a:lnTo>
                    <a:lnTo>
                      <a:pt x="58" y="87"/>
                    </a:lnTo>
                    <a:lnTo>
                      <a:pt x="58" y="64"/>
                    </a:lnTo>
                    <a:lnTo>
                      <a:pt x="64" y="46"/>
                    </a:lnTo>
                    <a:lnTo>
                      <a:pt x="64" y="41"/>
                    </a:lnTo>
                    <a:lnTo>
                      <a:pt x="64" y="29"/>
                    </a:lnTo>
                    <a:lnTo>
                      <a:pt x="70" y="17"/>
                    </a:lnTo>
                    <a:lnTo>
                      <a:pt x="70" y="0"/>
                    </a:lnTo>
                    <a:lnTo>
                      <a:pt x="93" y="6"/>
                    </a:lnTo>
                    <a:lnTo>
                      <a:pt x="145" y="12"/>
                    </a:lnTo>
                    <a:lnTo>
                      <a:pt x="168" y="17"/>
                    </a:lnTo>
                    <a:lnTo>
                      <a:pt x="191" y="17"/>
                    </a:lnTo>
                    <a:lnTo>
                      <a:pt x="215" y="23"/>
                    </a:lnTo>
                    <a:lnTo>
                      <a:pt x="220" y="23"/>
                    </a:lnTo>
                    <a:lnTo>
                      <a:pt x="255" y="29"/>
                    </a:lnTo>
                    <a:lnTo>
                      <a:pt x="290" y="29"/>
                    </a:lnTo>
                    <a:lnTo>
                      <a:pt x="296" y="35"/>
                    </a:lnTo>
                    <a:lnTo>
                      <a:pt x="302" y="35"/>
                    </a:lnTo>
                    <a:lnTo>
                      <a:pt x="307" y="35"/>
                    </a:lnTo>
                    <a:lnTo>
                      <a:pt x="313" y="35"/>
                    </a:lnTo>
                    <a:lnTo>
                      <a:pt x="325" y="35"/>
                    </a:lnTo>
                    <a:lnTo>
                      <a:pt x="377" y="41"/>
                    </a:lnTo>
                    <a:lnTo>
                      <a:pt x="395" y="41"/>
                    </a:lnTo>
                    <a:lnTo>
                      <a:pt x="395" y="46"/>
                    </a:lnTo>
                    <a:lnTo>
                      <a:pt x="406" y="46"/>
                    </a:lnTo>
                    <a:lnTo>
                      <a:pt x="424" y="46"/>
                    </a:lnTo>
                    <a:lnTo>
                      <a:pt x="429" y="46"/>
                    </a:lnTo>
                    <a:lnTo>
                      <a:pt x="447" y="46"/>
                    </a:lnTo>
                    <a:lnTo>
                      <a:pt x="499" y="52"/>
                    </a:lnTo>
                    <a:lnTo>
                      <a:pt x="534" y="58"/>
                    </a:lnTo>
                    <a:lnTo>
                      <a:pt x="540" y="58"/>
                    </a:lnTo>
                    <a:lnTo>
                      <a:pt x="557" y="58"/>
                    </a:lnTo>
                    <a:lnTo>
                      <a:pt x="615" y="64"/>
                    </a:lnTo>
                    <a:lnTo>
                      <a:pt x="621" y="64"/>
                    </a:lnTo>
                    <a:lnTo>
                      <a:pt x="667" y="70"/>
                    </a:lnTo>
                    <a:lnTo>
                      <a:pt x="667" y="99"/>
                    </a:lnTo>
                    <a:lnTo>
                      <a:pt x="667" y="104"/>
                    </a:lnTo>
                    <a:lnTo>
                      <a:pt x="667" y="110"/>
                    </a:lnTo>
                    <a:lnTo>
                      <a:pt x="667" y="122"/>
                    </a:lnTo>
                    <a:lnTo>
                      <a:pt x="667" y="133"/>
                    </a:lnTo>
                    <a:lnTo>
                      <a:pt x="662" y="139"/>
                    </a:lnTo>
                    <a:lnTo>
                      <a:pt x="662" y="180"/>
                    </a:lnTo>
                    <a:lnTo>
                      <a:pt x="656" y="232"/>
                    </a:lnTo>
                    <a:close/>
                  </a:path>
                </a:pathLst>
              </a:custGeom>
              <a:solidFill>
                <a:schemeClr val="tx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93" name="Freeform 61">
                <a:extLst>
                  <a:ext uri="{FF2B5EF4-FFF2-40B4-BE49-F238E27FC236}">
                    <a16:creationId xmlns:a16="http://schemas.microsoft.com/office/drawing/2014/main" id="{A122F08A-821F-194E-9CE4-A304E50D500B}"/>
                  </a:ext>
                </a:extLst>
              </p:cNvPr>
              <p:cNvSpPr>
                <a:spLocks/>
              </p:cNvSpPr>
              <p:nvPr/>
            </p:nvSpPr>
            <p:spPr bwMode="auto">
              <a:xfrm>
                <a:off x="9376730" y="1858615"/>
                <a:ext cx="349844" cy="561612"/>
              </a:xfrm>
              <a:custGeom>
                <a:avLst/>
                <a:gdLst>
                  <a:gd name="T0" fmla="*/ 50 w 540"/>
                  <a:gd name="T1" fmla="*/ 529 h 882"/>
                  <a:gd name="T2" fmla="*/ 39 w 540"/>
                  <a:gd name="T3" fmla="*/ 546 h 882"/>
                  <a:gd name="T4" fmla="*/ 27 w 540"/>
                  <a:gd name="T5" fmla="*/ 599 h 882"/>
                  <a:gd name="T6" fmla="*/ 71 w 540"/>
                  <a:gd name="T7" fmla="*/ 738 h 882"/>
                  <a:gd name="T8" fmla="*/ 175 w 540"/>
                  <a:gd name="T9" fmla="*/ 760 h 882"/>
                  <a:gd name="T10" fmla="*/ 214 w 540"/>
                  <a:gd name="T11" fmla="*/ 765 h 882"/>
                  <a:gd name="T12" fmla="*/ 251 w 540"/>
                  <a:gd name="T13" fmla="*/ 775 h 882"/>
                  <a:gd name="T14" fmla="*/ 311 w 540"/>
                  <a:gd name="T15" fmla="*/ 786 h 882"/>
                  <a:gd name="T16" fmla="*/ 383 w 540"/>
                  <a:gd name="T17" fmla="*/ 796 h 882"/>
                  <a:gd name="T18" fmla="*/ 410 w 540"/>
                  <a:gd name="T19" fmla="*/ 802 h 882"/>
                  <a:gd name="T20" fmla="*/ 432 w 540"/>
                  <a:gd name="T21" fmla="*/ 807 h 882"/>
                  <a:gd name="T22" fmla="*/ 465 w 540"/>
                  <a:gd name="T23" fmla="*/ 813 h 882"/>
                  <a:gd name="T24" fmla="*/ 475 w 540"/>
                  <a:gd name="T25" fmla="*/ 765 h 882"/>
                  <a:gd name="T26" fmla="*/ 481 w 540"/>
                  <a:gd name="T27" fmla="*/ 738 h 882"/>
                  <a:gd name="T28" fmla="*/ 486 w 540"/>
                  <a:gd name="T29" fmla="*/ 706 h 882"/>
                  <a:gd name="T30" fmla="*/ 492 w 540"/>
                  <a:gd name="T31" fmla="*/ 679 h 882"/>
                  <a:gd name="T32" fmla="*/ 492 w 540"/>
                  <a:gd name="T33" fmla="*/ 658 h 882"/>
                  <a:gd name="T34" fmla="*/ 497 w 540"/>
                  <a:gd name="T35" fmla="*/ 620 h 882"/>
                  <a:gd name="T36" fmla="*/ 502 w 540"/>
                  <a:gd name="T37" fmla="*/ 594 h 882"/>
                  <a:gd name="T38" fmla="*/ 508 w 540"/>
                  <a:gd name="T39" fmla="*/ 556 h 882"/>
                  <a:gd name="T40" fmla="*/ 497 w 540"/>
                  <a:gd name="T41" fmla="*/ 540 h 882"/>
                  <a:gd name="T42" fmla="*/ 481 w 540"/>
                  <a:gd name="T43" fmla="*/ 529 h 882"/>
                  <a:gd name="T44" fmla="*/ 475 w 540"/>
                  <a:gd name="T45" fmla="*/ 546 h 882"/>
                  <a:gd name="T46" fmla="*/ 432 w 540"/>
                  <a:gd name="T47" fmla="*/ 540 h 882"/>
                  <a:gd name="T48" fmla="*/ 410 w 540"/>
                  <a:gd name="T49" fmla="*/ 540 h 882"/>
                  <a:gd name="T50" fmla="*/ 383 w 540"/>
                  <a:gd name="T51" fmla="*/ 535 h 882"/>
                  <a:gd name="T52" fmla="*/ 377 w 540"/>
                  <a:gd name="T53" fmla="*/ 546 h 882"/>
                  <a:gd name="T54" fmla="*/ 360 w 540"/>
                  <a:gd name="T55" fmla="*/ 535 h 882"/>
                  <a:gd name="T56" fmla="*/ 339 w 540"/>
                  <a:gd name="T57" fmla="*/ 481 h 882"/>
                  <a:gd name="T58" fmla="*/ 317 w 540"/>
                  <a:gd name="T59" fmla="*/ 390 h 882"/>
                  <a:gd name="T60" fmla="*/ 284 w 540"/>
                  <a:gd name="T61" fmla="*/ 407 h 882"/>
                  <a:gd name="T62" fmla="*/ 300 w 540"/>
                  <a:gd name="T63" fmla="*/ 300 h 882"/>
                  <a:gd name="T64" fmla="*/ 311 w 540"/>
                  <a:gd name="T65" fmla="*/ 289 h 882"/>
                  <a:gd name="T66" fmla="*/ 300 w 540"/>
                  <a:gd name="T67" fmla="*/ 283 h 882"/>
                  <a:gd name="T68" fmla="*/ 290 w 540"/>
                  <a:gd name="T69" fmla="*/ 278 h 882"/>
                  <a:gd name="T70" fmla="*/ 278 w 540"/>
                  <a:gd name="T71" fmla="*/ 278 h 882"/>
                  <a:gd name="T72" fmla="*/ 284 w 540"/>
                  <a:gd name="T73" fmla="*/ 267 h 882"/>
                  <a:gd name="T74" fmla="*/ 268 w 540"/>
                  <a:gd name="T75" fmla="*/ 241 h 882"/>
                  <a:gd name="T76" fmla="*/ 246 w 540"/>
                  <a:gd name="T77" fmla="*/ 203 h 882"/>
                  <a:gd name="T78" fmla="*/ 235 w 540"/>
                  <a:gd name="T79" fmla="*/ 182 h 882"/>
                  <a:gd name="T80" fmla="*/ 235 w 540"/>
                  <a:gd name="T81" fmla="*/ 155 h 882"/>
                  <a:gd name="T82" fmla="*/ 224 w 540"/>
                  <a:gd name="T83" fmla="*/ 96 h 882"/>
                  <a:gd name="T84" fmla="*/ 235 w 540"/>
                  <a:gd name="T85" fmla="*/ 69 h 882"/>
                  <a:gd name="T86" fmla="*/ 246 w 540"/>
                  <a:gd name="T87" fmla="*/ 21 h 882"/>
                  <a:gd name="T88" fmla="*/ 175 w 540"/>
                  <a:gd name="T89" fmla="*/ 0 h 882"/>
                  <a:gd name="T90" fmla="*/ 175 w 540"/>
                  <a:gd name="T91" fmla="*/ 11 h 882"/>
                  <a:gd name="T92" fmla="*/ 159 w 540"/>
                  <a:gd name="T93" fmla="*/ 75 h 882"/>
                  <a:gd name="T94" fmla="*/ 153 w 540"/>
                  <a:gd name="T95" fmla="*/ 101 h 882"/>
                  <a:gd name="T96" fmla="*/ 148 w 540"/>
                  <a:gd name="T97" fmla="*/ 107 h 882"/>
                  <a:gd name="T98" fmla="*/ 142 w 540"/>
                  <a:gd name="T99" fmla="*/ 145 h 882"/>
                  <a:gd name="T100" fmla="*/ 132 w 540"/>
                  <a:gd name="T101" fmla="*/ 182 h 882"/>
                  <a:gd name="T102" fmla="*/ 120 w 540"/>
                  <a:gd name="T103" fmla="*/ 235 h 882"/>
                  <a:gd name="T104" fmla="*/ 115 w 540"/>
                  <a:gd name="T105" fmla="*/ 256 h 882"/>
                  <a:gd name="T106" fmla="*/ 109 w 540"/>
                  <a:gd name="T107" fmla="*/ 267 h 882"/>
                  <a:gd name="T108" fmla="*/ 109 w 540"/>
                  <a:gd name="T109" fmla="*/ 283 h 882"/>
                  <a:gd name="T110" fmla="*/ 109 w 540"/>
                  <a:gd name="T111" fmla="*/ 315 h 882"/>
                  <a:gd name="T112" fmla="*/ 132 w 540"/>
                  <a:gd name="T113" fmla="*/ 342 h 882"/>
                  <a:gd name="T114" fmla="*/ 104 w 540"/>
                  <a:gd name="T115" fmla="*/ 390 h 882"/>
                  <a:gd name="T116" fmla="*/ 93 w 540"/>
                  <a:gd name="T117" fmla="*/ 407 h 882"/>
                  <a:gd name="T118" fmla="*/ 82 w 540"/>
                  <a:gd name="T119" fmla="*/ 433 h 882"/>
                  <a:gd name="T120" fmla="*/ 44 w 540"/>
                  <a:gd name="T121" fmla="*/ 470 h 882"/>
                  <a:gd name="T122" fmla="*/ 50 w 540"/>
                  <a:gd name="T123" fmla="*/ 487 h 882"/>
                  <a:gd name="T124" fmla="*/ 60 w 540"/>
                  <a:gd name="T125" fmla="*/ 502 h 8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0" h="882">
                    <a:moveTo>
                      <a:pt x="64" y="545"/>
                    </a:moveTo>
                    <a:lnTo>
                      <a:pt x="53" y="574"/>
                    </a:lnTo>
                    <a:lnTo>
                      <a:pt x="47" y="580"/>
                    </a:lnTo>
                    <a:lnTo>
                      <a:pt x="41" y="592"/>
                    </a:lnTo>
                    <a:lnTo>
                      <a:pt x="41" y="603"/>
                    </a:lnTo>
                    <a:lnTo>
                      <a:pt x="29" y="650"/>
                    </a:lnTo>
                    <a:lnTo>
                      <a:pt x="0" y="777"/>
                    </a:lnTo>
                    <a:lnTo>
                      <a:pt x="76" y="801"/>
                    </a:lnTo>
                    <a:lnTo>
                      <a:pt x="163" y="818"/>
                    </a:lnTo>
                    <a:lnTo>
                      <a:pt x="186" y="824"/>
                    </a:lnTo>
                    <a:lnTo>
                      <a:pt x="198" y="824"/>
                    </a:lnTo>
                    <a:lnTo>
                      <a:pt x="227" y="830"/>
                    </a:lnTo>
                    <a:lnTo>
                      <a:pt x="244" y="835"/>
                    </a:lnTo>
                    <a:lnTo>
                      <a:pt x="267" y="841"/>
                    </a:lnTo>
                    <a:lnTo>
                      <a:pt x="308" y="847"/>
                    </a:lnTo>
                    <a:lnTo>
                      <a:pt x="331" y="853"/>
                    </a:lnTo>
                    <a:lnTo>
                      <a:pt x="401" y="864"/>
                    </a:lnTo>
                    <a:lnTo>
                      <a:pt x="407" y="864"/>
                    </a:lnTo>
                    <a:lnTo>
                      <a:pt x="412" y="870"/>
                    </a:lnTo>
                    <a:lnTo>
                      <a:pt x="436" y="870"/>
                    </a:lnTo>
                    <a:lnTo>
                      <a:pt x="453" y="876"/>
                    </a:lnTo>
                    <a:lnTo>
                      <a:pt x="459" y="876"/>
                    </a:lnTo>
                    <a:lnTo>
                      <a:pt x="465" y="876"/>
                    </a:lnTo>
                    <a:lnTo>
                      <a:pt x="494" y="882"/>
                    </a:lnTo>
                    <a:lnTo>
                      <a:pt x="499" y="870"/>
                    </a:lnTo>
                    <a:lnTo>
                      <a:pt x="505" y="830"/>
                    </a:lnTo>
                    <a:lnTo>
                      <a:pt x="505" y="824"/>
                    </a:lnTo>
                    <a:lnTo>
                      <a:pt x="511" y="801"/>
                    </a:lnTo>
                    <a:lnTo>
                      <a:pt x="517" y="772"/>
                    </a:lnTo>
                    <a:lnTo>
                      <a:pt x="517" y="766"/>
                    </a:lnTo>
                    <a:lnTo>
                      <a:pt x="517" y="743"/>
                    </a:lnTo>
                    <a:lnTo>
                      <a:pt x="523" y="737"/>
                    </a:lnTo>
                    <a:lnTo>
                      <a:pt x="523" y="719"/>
                    </a:lnTo>
                    <a:lnTo>
                      <a:pt x="523" y="714"/>
                    </a:lnTo>
                    <a:lnTo>
                      <a:pt x="528" y="685"/>
                    </a:lnTo>
                    <a:lnTo>
                      <a:pt x="528" y="673"/>
                    </a:lnTo>
                    <a:lnTo>
                      <a:pt x="534" y="661"/>
                    </a:lnTo>
                    <a:lnTo>
                      <a:pt x="534" y="644"/>
                    </a:lnTo>
                    <a:lnTo>
                      <a:pt x="540" y="632"/>
                    </a:lnTo>
                    <a:lnTo>
                      <a:pt x="540" y="603"/>
                    </a:lnTo>
                    <a:lnTo>
                      <a:pt x="534" y="603"/>
                    </a:lnTo>
                    <a:lnTo>
                      <a:pt x="528" y="586"/>
                    </a:lnTo>
                    <a:lnTo>
                      <a:pt x="523" y="569"/>
                    </a:lnTo>
                    <a:lnTo>
                      <a:pt x="511" y="574"/>
                    </a:lnTo>
                    <a:lnTo>
                      <a:pt x="511" y="580"/>
                    </a:lnTo>
                    <a:lnTo>
                      <a:pt x="505" y="592"/>
                    </a:lnTo>
                    <a:lnTo>
                      <a:pt x="499" y="586"/>
                    </a:lnTo>
                    <a:lnTo>
                      <a:pt x="459" y="586"/>
                    </a:lnTo>
                    <a:lnTo>
                      <a:pt x="447" y="580"/>
                    </a:lnTo>
                    <a:lnTo>
                      <a:pt x="436" y="586"/>
                    </a:lnTo>
                    <a:lnTo>
                      <a:pt x="424" y="586"/>
                    </a:lnTo>
                    <a:lnTo>
                      <a:pt x="407" y="580"/>
                    </a:lnTo>
                    <a:lnTo>
                      <a:pt x="395" y="586"/>
                    </a:lnTo>
                    <a:lnTo>
                      <a:pt x="401" y="592"/>
                    </a:lnTo>
                    <a:lnTo>
                      <a:pt x="395" y="592"/>
                    </a:lnTo>
                    <a:lnTo>
                      <a:pt x="383" y="580"/>
                    </a:lnTo>
                    <a:lnTo>
                      <a:pt x="383" y="540"/>
                    </a:lnTo>
                    <a:lnTo>
                      <a:pt x="360" y="522"/>
                    </a:lnTo>
                    <a:lnTo>
                      <a:pt x="360" y="510"/>
                    </a:lnTo>
                    <a:lnTo>
                      <a:pt x="337" y="423"/>
                    </a:lnTo>
                    <a:lnTo>
                      <a:pt x="308" y="441"/>
                    </a:lnTo>
                    <a:lnTo>
                      <a:pt x="302" y="441"/>
                    </a:lnTo>
                    <a:lnTo>
                      <a:pt x="285" y="429"/>
                    </a:lnTo>
                    <a:lnTo>
                      <a:pt x="319" y="325"/>
                    </a:lnTo>
                    <a:lnTo>
                      <a:pt x="325" y="325"/>
                    </a:lnTo>
                    <a:lnTo>
                      <a:pt x="331" y="313"/>
                    </a:lnTo>
                    <a:lnTo>
                      <a:pt x="331" y="307"/>
                    </a:lnTo>
                    <a:lnTo>
                      <a:pt x="319" y="307"/>
                    </a:lnTo>
                    <a:lnTo>
                      <a:pt x="308" y="307"/>
                    </a:lnTo>
                    <a:lnTo>
                      <a:pt x="308" y="302"/>
                    </a:lnTo>
                    <a:lnTo>
                      <a:pt x="308" y="296"/>
                    </a:lnTo>
                    <a:lnTo>
                      <a:pt x="296" y="302"/>
                    </a:lnTo>
                    <a:lnTo>
                      <a:pt x="296" y="296"/>
                    </a:lnTo>
                    <a:lnTo>
                      <a:pt x="302" y="290"/>
                    </a:lnTo>
                    <a:lnTo>
                      <a:pt x="290" y="267"/>
                    </a:lnTo>
                    <a:lnTo>
                      <a:pt x="285" y="261"/>
                    </a:lnTo>
                    <a:lnTo>
                      <a:pt x="267" y="226"/>
                    </a:lnTo>
                    <a:lnTo>
                      <a:pt x="261" y="220"/>
                    </a:lnTo>
                    <a:lnTo>
                      <a:pt x="244" y="197"/>
                    </a:lnTo>
                    <a:lnTo>
                      <a:pt x="250" y="197"/>
                    </a:lnTo>
                    <a:lnTo>
                      <a:pt x="244" y="186"/>
                    </a:lnTo>
                    <a:lnTo>
                      <a:pt x="250" y="168"/>
                    </a:lnTo>
                    <a:lnTo>
                      <a:pt x="232" y="133"/>
                    </a:lnTo>
                    <a:lnTo>
                      <a:pt x="238" y="104"/>
                    </a:lnTo>
                    <a:lnTo>
                      <a:pt x="244" y="81"/>
                    </a:lnTo>
                    <a:lnTo>
                      <a:pt x="250" y="75"/>
                    </a:lnTo>
                    <a:lnTo>
                      <a:pt x="256" y="35"/>
                    </a:lnTo>
                    <a:lnTo>
                      <a:pt x="261" y="23"/>
                    </a:lnTo>
                    <a:lnTo>
                      <a:pt x="261" y="17"/>
                    </a:lnTo>
                    <a:lnTo>
                      <a:pt x="186" y="0"/>
                    </a:lnTo>
                    <a:lnTo>
                      <a:pt x="186" y="6"/>
                    </a:lnTo>
                    <a:lnTo>
                      <a:pt x="186" y="12"/>
                    </a:lnTo>
                    <a:lnTo>
                      <a:pt x="186" y="17"/>
                    </a:lnTo>
                    <a:lnTo>
                      <a:pt x="169" y="81"/>
                    </a:lnTo>
                    <a:lnTo>
                      <a:pt x="163" y="99"/>
                    </a:lnTo>
                    <a:lnTo>
                      <a:pt x="163" y="110"/>
                    </a:lnTo>
                    <a:lnTo>
                      <a:pt x="163" y="116"/>
                    </a:lnTo>
                    <a:lnTo>
                      <a:pt x="157" y="116"/>
                    </a:lnTo>
                    <a:lnTo>
                      <a:pt x="151" y="139"/>
                    </a:lnTo>
                    <a:lnTo>
                      <a:pt x="151" y="157"/>
                    </a:lnTo>
                    <a:lnTo>
                      <a:pt x="145" y="186"/>
                    </a:lnTo>
                    <a:lnTo>
                      <a:pt x="140" y="197"/>
                    </a:lnTo>
                    <a:lnTo>
                      <a:pt x="134" y="209"/>
                    </a:lnTo>
                    <a:lnTo>
                      <a:pt x="128" y="255"/>
                    </a:lnTo>
                    <a:lnTo>
                      <a:pt x="122" y="255"/>
                    </a:lnTo>
                    <a:lnTo>
                      <a:pt x="122" y="278"/>
                    </a:lnTo>
                    <a:lnTo>
                      <a:pt x="116" y="278"/>
                    </a:lnTo>
                    <a:lnTo>
                      <a:pt x="116" y="290"/>
                    </a:lnTo>
                    <a:lnTo>
                      <a:pt x="116" y="296"/>
                    </a:lnTo>
                    <a:lnTo>
                      <a:pt x="116" y="307"/>
                    </a:lnTo>
                    <a:lnTo>
                      <a:pt x="116" y="336"/>
                    </a:lnTo>
                    <a:lnTo>
                      <a:pt x="116" y="342"/>
                    </a:lnTo>
                    <a:lnTo>
                      <a:pt x="122" y="354"/>
                    </a:lnTo>
                    <a:lnTo>
                      <a:pt x="140" y="371"/>
                    </a:lnTo>
                    <a:lnTo>
                      <a:pt x="140" y="389"/>
                    </a:lnTo>
                    <a:lnTo>
                      <a:pt x="111" y="423"/>
                    </a:lnTo>
                    <a:lnTo>
                      <a:pt x="105" y="441"/>
                    </a:lnTo>
                    <a:lnTo>
                      <a:pt x="99" y="441"/>
                    </a:lnTo>
                    <a:lnTo>
                      <a:pt x="93" y="452"/>
                    </a:lnTo>
                    <a:lnTo>
                      <a:pt x="87" y="470"/>
                    </a:lnTo>
                    <a:lnTo>
                      <a:pt x="70" y="476"/>
                    </a:lnTo>
                    <a:lnTo>
                      <a:pt x="47" y="510"/>
                    </a:lnTo>
                    <a:lnTo>
                      <a:pt x="47" y="522"/>
                    </a:lnTo>
                    <a:lnTo>
                      <a:pt x="53" y="528"/>
                    </a:lnTo>
                    <a:lnTo>
                      <a:pt x="58" y="534"/>
                    </a:lnTo>
                    <a:lnTo>
                      <a:pt x="64" y="545"/>
                    </a:lnTo>
                    <a:close/>
                  </a:path>
                </a:pathLst>
              </a:custGeom>
              <a:solidFill>
                <a:schemeClr val="tx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94" name="Freeform 62">
                <a:extLst>
                  <a:ext uri="{FF2B5EF4-FFF2-40B4-BE49-F238E27FC236}">
                    <a16:creationId xmlns:a16="http://schemas.microsoft.com/office/drawing/2014/main" id="{F51787DB-997C-7B43-89FE-9102914CC595}"/>
                  </a:ext>
                </a:extLst>
              </p:cNvPr>
              <p:cNvSpPr>
                <a:spLocks/>
              </p:cNvSpPr>
              <p:nvPr/>
            </p:nvSpPr>
            <p:spPr bwMode="auto">
              <a:xfrm>
                <a:off x="9527156" y="1868964"/>
                <a:ext cx="598945" cy="384297"/>
              </a:xfrm>
              <a:custGeom>
                <a:avLst/>
                <a:gdLst>
                  <a:gd name="T0" fmla="*/ 71 w 923"/>
                  <a:gd name="T1" fmla="*/ 391 h 604"/>
                  <a:gd name="T2" fmla="*/ 50 w 923"/>
                  <a:gd name="T3" fmla="*/ 380 h 604"/>
                  <a:gd name="T4" fmla="*/ 87 w 923"/>
                  <a:gd name="T5" fmla="*/ 284 h 604"/>
                  <a:gd name="T6" fmla="*/ 93 w 923"/>
                  <a:gd name="T7" fmla="*/ 267 h 604"/>
                  <a:gd name="T8" fmla="*/ 71 w 923"/>
                  <a:gd name="T9" fmla="*/ 267 h 604"/>
                  <a:gd name="T10" fmla="*/ 71 w 923"/>
                  <a:gd name="T11" fmla="*/ 257 h 604"/>
                  <a:gd name="T12" fmla="*/ 60 w 923"/>
                  <a:gd name="T13" fmla="*/ 257 h 604"/>
                  <a:gd name="T14" fmla="*/ 55 w 923"/>
                  <a:gd name="T15" fmla="*/ 231 h 604"/>
                  <a:gd name="T16" fmla="*/ 33 w 923"/>
                  <a:gd name="T17" fmla="*/ 193 h 604"/>
                  <a:gd name="T18" fmla="*/ 11 w 923"/>
                  <a:gd name="T19" fmla="*/ 166 h 604"/>
                  <a:gd name="T20" fmla="*/ 11 w 923"/>
                  <a:gd name="T21" fmla="*/ 156 h 604"/>
                  <a:gd name="T22" fmla="*/ 0 w 923"/>
                  <a:gd name="T23" fmla="*/ 107 h 604"/>
                  <a:gd name="T24" fmla="*/ 11 w 923"/>
                  <a:gd name="T25" fmla="*/ 59 h 604"/>
                  <a:gd name="T26" fmla="*/ 23 w 923"/>
                  <a:gd name="T27" fmla="*/ 17 h 604"/>
                  <a:gd name="T28" fmla="*/ 27 w 923"/>
                  <a:gd name="T29" fmla="*/ 0 h 604"/>
                  <a:gd name="T30" fmla="*/ 165 w 923"/>
                  <a:gd name="T31" fmla="*/ 32 h 604"/>
                  <a:gd name="T32" fmla="*/ 360 w 923"/>
                  <a:gd name="T33" fmla="*/ 70 h 604"/>
                  <a:gd name="T34" fmla="*/ 448 w 923"/>
                  <a:gd name="T35" fmla="*/ 86 h 604"/>
                  <a:gd name="T36" fmla="*/ 574 w 923"/>
                  <a:gd name="T37" fmla="*/ 102 h 604"/>
                  <a:gd name="T38" fmla="*/ 726 w 923"/>
                  <a:gd name="T39" fmla="*/ 124 h 604"/>
                  <a:gd name="T40" fmla="*/ 868 w 923"/>
                  <a:gd name="T41" fmla="*/ 134 h 604"/>
                  <a:gd name="T42" fmla="*/ 868 w 923"/>
                  <a:gd name="T43" fmla="*/ 172 h 604"/>
                  <a:gd name="T44" fmla="*/ 862 w 923"/>
                  <a:gd name="T45" fmla="*/ 187 h 604"/>
                  <a:gd name="T46" fmla="*/ 862 w 923"/>
                  <a:gd name="T47" fmla="*/ 231 h 604"/>
                  <a:gd name="T48" fmla="*/ 858 w 923"/>
                  <a:gd name="T49" fmla="*/ 257 h 604"/>
                  <a:gd name="T50" fmla="*/ 852 w 923"/>
                  <a:gd name="T51" fmla="*/ 305 h 604"/>
                  <a:gd name="T52" fmla="*/ 852 w 923"/>
                  <a:gd name="T53" fmla="*/ 332 h 604"/>
                  <a:gd name="T54" fmla="*/ 846 w 923"/>
                  <a:gd name="T55" fmla="*/ 385 h 604"/>
                  <a:gd name="T56" fmla="*/ 846 w 923"/>
                  <a:gd name="T57" fmla="*/ 401 h 604"/>
                  <a:gd name="T58" fmla="*/ 841 w 923"/>
                  <a:gd name="T59" fmla="*/ 428 h 604"/>
                  <a:gd name="T60" fmla="*/ 841 w 923"/>
                  <a:gd name="T61" fmla="*/ 460 h 604"/>
                  <a:gd name="T62" fmla="*/ 835 w 923"/>
                  <a:gd name="T63" fmla="*/ 477 h 604"/>
                  <a:gd name="T64" fmla="*/ 835 w 923"/>
                  <a:gd name="T65" fmla="*/ 536 h 604"/>
                  <a:gd name="T66" fmla="*/ 781 w 923"/>
                  <a:gd name="T67" fmla="*/ 551 h 604"/>
                  <a:gd name="T68" fmla="*/ 753 w 923"/>
                  <a:gd name="T69" fmla="*/ 551 h 604"/>
                  <a:gd name="T70" fmla="*/ 683 w 923"/>
                  <a:gd name="T71" fmla="*/ 540 h 604"/>
                  <a:gd name="T72" fmla="*/ 661 w 923"/>
                  <a:gd name="T73" fmla="*/ 540 h 604"/>
                  <a:gd name="T74" fmla="*/ 595 w 923"/>
                  <a:gd name="T75" fmla="*/ 530 h 604"/>
                  <a:gd name="T76" fmla="*/ 513 w 923"/>
                  <a:gd name="T77" fmla="*/ 519 h 604"/>
                  <a:gd name="T78" fmla="*/ 492 w 923"/>
                  <a:gd name="T79" fmla="*/ 519 h 604"/>
                  <a:gd name="T80" fmla="*/ 453 w 923"/>
                  <a:gd name="T81" fmla="*/ 514 h 604"/>
                  <a:gd name="T82" fmla="*/ 393 w 923"/>
                  <a:gd name="T83" fmla="*/ 504 h 604"/>
                  <a:gd name="T84" fmla="*/ 350 w 923"/>
                  <a:gd name="T85" fmla="*/ 498 h 604"/>
                  <a:gd name="T86" fmla="*/ 295 w 923"/>
                  <a:gd name="T87" fmla="*/ 525 h 604"/>
                  <a:gd name="T88" fmla="*/ 284 w 923"/>
                  <a:gd name="T89" fmla="*/ 540 h 604"/>
                  <a:gd name="T90" fmla="*/ 274 w 923"/>
                  <a:gd name="T91" fmla="*/ 509 h 604"/>
                  <a:gd name="T92" fmla="*/ 262 w 923"/>
                  <a:gd name="T93" fmla="*/ 519 h 604"/>
                  <a:gd name="T94" fmla="*/ 251 w 923"/>
                  <a:gd name="T95" fmla="*/ 525 h 604"/>
                  <a:gd name="T96" fmla="*/ 202 w 923"/>
                  <a:gd name="T97" fmla="*/ 519 h 604"/>
                  <a:gd name="T98" fmla="*/ 181 w 923"/>
                  <a:gd name="T99" fmla="*/ 525 h 604"/>
                  <a:gd name="T100" fmla="*/ 153 w 923"/>
                  <a:gd name="T101" fmla="*/ 525 h 604"/>
                  <a:gd name="T102" fmla="*/ 153 w 923"/>
                  <a:gd name="T103" fmla="*/ 530 h 604"/>
                  <a:gd name="T104" fmla="*/ 142 w 923"/>
                  <a:gd name="T105" fmla="*/ 482 h 604"/>
                  <a:gd name="T106" fmla="*/ 120 w 923"/>
                  <a:gd name="T107" fmla="*/ 455 h 6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23" h="604">
                    <a:moveTo>
                      <a:pt x="105" y="406"/>
                    </a:moveTo>
                    <a:lnTo>
                      <a:pt x="76" y="424"/>
                    </a:lnTo>
                    <a:lnTo>
                      <a:pt x="70" y="424"/>
                    </a:lnTo>
                    <a:lnTo>
                      <a:pt x="53" y="412"/>
                    </a:lnTo>
                    <a:lnTo>
                      <a:pt x="87" y="308"/>
                    </a:lnTo>
                    <a:lnTo>
                      <a:pt x="93" y="308"/>
                    </a:lnTo>
                    <a:lnTo>
                      <a:pt x="99" y="296"/>
                    </a:lnTo>
                    <a:lnTo>
                      <a:pt x="99" y="290"/>
                    </a:lnTo>
                    <a:lnTo>
                      <a:pt x="87" y="290"/>
                    </a:lnTo>
                    <a:lnTo>
                      <a:pt x="76" y="290"/>
                    </a:lnTo>
                    <a:lnTo>
                      <a:pt x="76" y="285"/>
                    </a:lnTo>
                    <a:lnTo>
                      <a:pt x="76" y="279"/>
                    </a:lnTo>
                    <a:lnTo>
                      <a:pt x="64" y="285"/>
                    </a:lnTo>
                    <a:lnTo>
                      <a:pt x="64" y="279"/>
                    </a:lnTo>
                    <a:lnTo>
                      <a:pt x="70" y="273"/>
                    </a:lnTo>
                    <a:lnTo>
                      <a:pt x="58" y="250"/>
                    </a:lnTo>
                    <a:lnTo>
                      <a:pt x="53" y="244"/>
                    </a:lnTo>
                    <a:lnTo>
                      <a:pt x="35" y="209"/>
                    </a:lnTo>
                    <a:lnTo>
                      <a:pt x="29" y="203"/>
                    </a:lnTo>
                    <a:lnTo>
                      <a:pt x="12" y="180"/>
                    </a:lnTo>
                    <a:lnTo>
                      <a:pt x="18" y="180"/>
                    </a:lnTo>
                    <a:lnTo>
                      <a:pt x="12" y="169"/>
                    </a:lnTo>
                    <a:lnTo>
                      <a:pt x="18" y="151"/>
                    </a:lnTo>
                    <a:lnTo>
                      <a:pt x="0" y="116"/>
                    </a:lnTo>
                    <a:lnTo>
                      <a:pt x="6" y="87"/>
                    </a:lnTo>
                    <a:lnTo>
                      <a:pt x="12" y="64"/>
                    </a:lnTo>
                    <a:lnTo>
                      <a:pt x="18" y="58"/>
                    </a:lnTo>
                    <a:lnTo>
                      <a:pt x="24" y="18"/>
                    </a:lnTo>
                    <a:lnTo>
                      <a:pt x="29" y="6"/>
                    </a:lnTo>
                    <a:lnTo>
                      <a:pt x="29" y="0"/>
                    </a:lnTo>
                    <a:lnTo>
                      <a:pt x="128" y="24"/>
                    </a:lnTo>
                    <a:lnTo>
                      <a:pt x="175" y="35"/>
                    </a:lnTo>
                    <a:lnTo>
                      <a:pt x="314" y="64"/>
                    </a:lnTo>
                    <a:lnTo>
                      <a:pt x="383" y="76"/>
                    </a:lnTo>
                    <a:lnTo>
                      <a:pt x="424" y="82"/>
                    </a:lnTo>
                    <a:lnTo>
                      <a:pt x="476" y="93"/>
                    </a:lnTo>
                    <a:lnTo>
                      <a:pt x="517" y="99"/>
                    </a:lnTo>
                    <a:lnTo>
                      <a:pt x="610" y="111"/>
                    </a:lnTo>
                    <a:lnTo>
                      <a:pt x="691" y="122"/>
                    </a:lnTo>
                    <a:lnTo>
                      <a:pt x="772" y="134"/>
                    </a:lnTo>
                    <a:lnTo>
                      <a:pt x="848" y="140"/>
                    </a:lnTo>
                    <a:lnTo>
                      <a:pt x="923" y="145"/>
                    </a:lnTo>
                    <a:lnTo>
                      <a:pt x="923" y="174"/>
                    </a:lnTo>
                    <a:lnTo>
                      <a:pt x="923" y="186"/>
                    </a:lnTo>
                    <a:lnTo>
                      <a:pt x="923" y="192"/>
                    </a:lnTo>
                    <a:lnTo>
                      <a:pt x="917" y="203"/>
                    </a:lnTo>
                    <a:lnTo>
                      <a:pt x="917" y="215"/>
                    </a:lnTo>
                    <a:lnTo>
                      <a:pt x="917" y="250"/>
                    </a:lnTo>
                    <a:lnTo>
                      <a:pt x="917" y="261"/>
                    </a:lnTo>
                    <a:lnTo>
                      <a:pt x="912" y="279"/>
                    </a:lnTo>
                    <a:lnTo>
                      <a:pt x="912" y="290"/>
                    </a:lnTo>
                    <a:lnTo>
                      <a:pt x="906" y="331"/>
                    </a:lnTo>
                    <a:lnTo>
                      <a:pt x="906" y="337"/>
                    </a:lnTo>
                    <a:lnTo>
                      <a:pt x="906" y="360"/>
                    </a:lnTo>
                    <a:lnTo>
                      <a:pt x="900" y="406"/>
                    </a:lnTo>
                    <a:lnTo>
                      <a:pt x="900" y="418"/>
                    </a:lnTo>
                    <a:lnTo>
                      <a:pt x="900" y="430"/>
                    </a:lnTo>
                    <a:lnTo>
                      <a:pt x="900" y="435"/>
                    </a:lnTo>
                    <a:lnTo>
                      <a:pt x="894" y="459"/>
                    </a:lnTo>
                    <a:lnTo>
                      <a:pt x="894" y="464"/>
                    </a:lnTo>
                    <a:lnTo>
                      <a:pt x="894" y="482"/>
                    </a:lnTo>
                    <a:lnTo>
                      <a:pt x="894" y="499"/>
                    </a:lnTo>
                    <a:lnTo>
                      <a:pt x="894" y="505"/>
                    </a:lnTo>
                    <a:lnTo>
                      <a:pt x="888" y="517"/>
                    </a:lnTo>
                    <a:lnTo>
                      <a:pt x="888" y="575"/>
                    </a:lnTo>
                    <a:lnTo>
                      <a:pt x="888" y="581"/>
                    </a:lnTo>
                    <a:lnTo>
                      <a:pt x="883" y="604"/>
                    </a:lnTo>
                    <a:lnTo>
                      <a:pt x="830" y="598"/>
                    </a:lnTo>
                    <a:lnTo>
                      <a:pt x="819" y="598"/>
                    </a:lnTo>
                    <a:lnTo>
                      <a:pt x="801" y="598"/>
                    </a:lnTo>
                    <a:lnTo>
                      <a:pt x="732" y="586"/>
                    </a:lnTo>
                    <a:lnTo>
                      <a:pt x="726" y="586"/>
                    </a:lnTo>
                    <a:lnTo>
                      <a:pt x="714" y="586"/>
                    </a:lnTo>
                    <a:lnTo>
                      <a:pt x="703" y="586"/>
                    </a:lnTo>
                    <a:lnTo>
                      <a:pt x="645" y="581"/>
                    </a:lnTo>
                    <a:lnTo>
                      <a:pt x="633" y="575"/>
                    </a:lnTo>
                    <a:lnTo>
                      <a:pt x="569" y="569"/>
                    </a:lnTo>
                    <a:lnTo>
                      <a:pt x="546" y="563"/>
                    </a:lnTo>
                    <a:lnTo>
                      <a:pt x="534" y="563"/>
                    </a:lnTo>
                    <a:lnTo>
                      <a:pt x="523" y="563"/>
                    </a:lnTo>
                    <a:lnTo>
                      <a:pt x="517" y="563"/>
                    </a:lnTo>
                    <a:lnTo>
                      <a:pt x="482" y="557"/>
                    </a:lnTo>
                    <a:lnTo>
                      <a:pt x="476" y="552"/>
                    </a:lnTo>
                    <a:lnTo>
                      <a:pt x="418" y="546"/>
                    </a:lnTo>
                    <a:lnTo>
                      <a:pt x="407" y="546"/>
                    </a:lnTo>
                    <a:lnTo>
                      <a:pt x="372" y="540"/>
                    </a:lnTo>
                    <a:lnTo>
                      <a:pt x="320" y="528"/>
                    </a:lnTo>
                    <a:lnTo>
                      <a:pt x="314" y="569"/>
                    </a:lnTo>
                    <a:lnTo>
                      <a:pt x="308" y="586"/>
                    </a:lnTo>
                    <a:lnTo>
                      <a:pt x="302" y="586"/>
                    </a:lnTo>
                    <a:lnTo>
                      <a:pt x="296" y="569"/>
                    </a:lnTo>
                    <a:lnTo>
                      <a:pt x="291" y="552"/>
                    </a:lnTo>
                    <a:lnTo>
                      <a:pt x="279" y="557"/>
                    </a:lnTo>
                    <a:lnTo>
                      <a:pt x="279" y="563"/>
                    </a:lnTo>
                    <a:lnTo>
                      <a:pt x="273" y="575"/>
                    </a:lnTo>
                    <a:lnTo>
                      <a:pt x="267" y="569"/>
                    </a:lnTo>
                    <a:lnTo>
                      <a:pt x="227" y="569"/>
                    </a:lnTo>
                    <a:lnTo>
                      <a:pt x="215" y="563"/>
                    </a:lnTo>
                    <a:lnTo>
                      <a:pt x="204" y="569"/>
                    </a:lnTo>
                    <a:lnTo>
                      <a:pt x="192" y="569"/>
                    </a:lnTo>
                    <a:lnTo>
                      <a:pt x="175" y="563"/>
                    </a:lnTo>
                    <a:lnTo>
                      <a:pt x="163" y="569"/>
                    </a:lnTo>
                    <a:lnTo>
                      <a:pt x="169" y="575"/>
                    </a:lnTo>
                    <a:lnTo>
                      <a:pt x="163" y="575"/>
                    </a:lnTo>
                    <a:lnTo>
                      <a:pt x="151" y="563"/>
                    </a:lnTo>
                    <a:lnTo>
                      <a:pt x="151" y="523"/>
                    </a:lnTo>
                    <a:lnTo>
                      <a:pt x="128" y="505"/>
                    </a:lnTo>
                    <a:lnTo>
                      <a:pt x="128" y="493"/>
                    </a:lnTo>
                    <a:lnTo>
                      <a:pt x="105" y="406"/>
                    </a:lnTo>
                    <a:close/>
                  </a:path>
                </a:pathLst>
              </a:custGeom>
              <a:solidFill>
                <a:schemeClr val="tx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95" name="Freeform 63">
                <a:extLst>
                  <a:ext uri="{FF2B5EF4-FFF2-40B4-BE49-F238E27FC236}">
                    <a16:creationId xmlns:a16="http://schemas.microsoft.com/office/drawing/2014/main" id="{D005A061-AA57-2448-B932-D5E2CD4994A5}"/>
                  </a:ext>
                </a:extLst>
              </p:cNvPr>
              <p:cNvSpPr>
                <a:spLocks/>
              </p:cNvSpPr>
              <p:nvPr/>
            </p:nvSpPr>
            <p:spPr bwMode="auto">
              <a:xfrm>
                <a:off x="9690693" y="2794865"/>
                <a:ext cx="416777" cy="417414"/>
              </a:xfrm>
              <a:custGeom>
                <a:avLst/>
                <a:gdLst>
                  <a:gd name="T0" fmla="*/ 76 w 644"/>
                  <a:gd name="T1" fmla="*/ 605 h 656"/>
                  <a:gd name="T2" fmla="*/ 163 w 644"/>
                  <a:gd name="T3" fmla="*/ 567 h 656"/>
                  <a:gd name="T4" fmla="*/ 229 w 644"/>
                  <a:gd name="T5" fmla="*/ 562 h 656"/>
                  <a:gd name="T6" fmla="*/ 250 w 644"/>
                  <a:gd name="T7" fmla="*/ 552 h 656"/>
                  <a:gd name="T8" fmla="*/ 278 w 644"/>
                  <a:gd name="T9" fmla="*/ 557 h 656"/>
                  <a:gd name="T10" fmla="*/ 343 w 644"/>
                  <a:gd name="T11" fmla="*/ 562 h 656"/>
                  <a:gd name="T12" fmla="*/ 386 w 644"/>
                  <a:gd name="T13" fmla="*/ 567 h 656"/>
                  <a:gd name="T14" fmla="*/ 435 w 644"/>
                  <a:gd name="T15" fmla="*/ 573 h 656"/>
                  <a:gd name="T16" fmla="*/ 468 w 644"/>
                  <a:gd name="T17" fmla="*/ 578 h 656"/>
                  <a:gd name="T18" fmla="*/ 490 w 644"/>
                  <a:gd name="T19" fmla="*/ 578 h 656"/>
                  <a:gd name="T20" fmla="*/ 506 w 644"/>
                  <a:gd name="T21" fmla="*/ 578 h 656"/>
                  <a:gd name="T22" fmla="*/ 534 w 644"/>
                  <a:gd name="T23" fmla="*/ 584 h 656"/>
                  <a:gd name="T24" fmla="*/ 555 w 644"/>
                  <a:gd name="T25" fmla="*/ 584 h 656"/>
                  <a:gd name="T26" fmla="*/ 555 w 644"/>
                  <a:gd name="T27" fmla="*/ 557 h 656"/>
                  <a:gd name="T28" fmla="*/ 561 w 644"/>
                  <a:gd name="T29" fmla="*/ 530 h 656"/>
                  <a:gd name="T30" fmla="*/ 561 w 644"/>
                  <a:gd name="T31" fmla="*/ 498 h 656"/>
                  <a:gd name="T32" fmla="*/ 566 w 644"/>
                  <a:gd name="T33" fmla="*/ 466 h 656"/>
                  <a:gd name="T34" fmla="*/ 571 w 644"/>
                  <a:gd name="T35" fmla="*/ 423 h 656"/>
                  <a:gd name="T36" fmla="*/ 571 w 644"/>
                  <a:gd name="T37" fmla="*/ 407 h 656"/>
                  <a:gd name="T38" fmla="*/ 571 w 644"/>
                  <a:gd name="T39" fmla="*/ 391 h 656"/>
                  <a:gd name="T40" fmla="*/ 577 w 644"/>
                  <a:gd name="T41" fmla="*/ 348 h 656"/>
                  <a:gd name="T42" fmla="*/ 577 w 644"/>
                  <a:gd name="T43" fmla="*/ 338 h 656"/>
                  <a:gd name="T44" fmla="*/ 577 w 644"/>
                  <a:gd name="T45" fmla="*/ 321 h 656"/>
                  <a:gd name="T46" fmla="*/ 582 w 644"/>
                  <a:gd name="T47" fmla="*/ 284 h 656"/>
                  <a:gd name="T48" fmla="*/ 582 w 644"/>
                  <a:gd name="T49" fmla="*/ 273 h 656"/>
                  <a:gd name="T50" fmla="*/ 582 w 644"/>
                  <a:gd name="T51" fmla="*/ 257 h 656"/>
                  <a:gd name="T52" fmla="*/ 588 w 644"/>
                  <a:gd name="T53" fmla="*/ 241 h 656"/>
                  <a:gd name="T54" fmla="*/ 588 w 644"/>
                  <a:gd name="T55" fmla="*/ 204 h 656"/>
                  <a:gd name="T56" fmla="*/ 594 w 644"/>
                  <a:gd name="T57" fmla="*/ 156 h 656"/>
                  <a:gd name="T58" fmla="*/ 604 w 644"/>
                  <a:gd name="T59" fmla="*/ 86 h 656"/>
                  <a:gd name="T60" fmla="*/ 604 w 644"/>
                  <a:gd name="T61" fmla="*/ 59 h 656"/>
                  <a:gd name="T62" fmla="*/ 577 w 644"/>
                  <a:gd name="T63" fmla="*/ 53 h 656"/>
                  <a:gd name="T64" fmla="*/ 517 w 644"/>
                  <a:gd name="T65" fmla="*/ 53 h 656"/>
                  <a:gd name="T66" fmla="*/ 441 w 644"/>
                  <a:gd name="T67" fmla="*/ 43 h 656"/>
                  <a:gd name="T68" fmla="*/ 414 w 644"/>
                  <a:gd name="T69" fmla="*/ 43 h 656"/>
                  <a:gd name="T70" fmla="*/ 359 w 644"/>
                  <a:gd name="T71" fmla="*/ 38 h 656"/>
                  <a:gd name="T72" fmla="*/ 310 w 644"/>
                  <a:gd name="T73" fmla="*/ 27 h 656"/>
                  <a:gd name="T74" fmla="*/ 223 w 644"/>
                  <a:gd name="T75" fmla="*/ 17 h 656"/>
                  <a:gd name="T76" fmla="*/ 147 w 644"/>
                  <a:gd name="T77" fmla="*/ 6 h 656"/>
                  <a:gd name="T78" fmla="*/ 114 w 644"/>
                  <a:gd name="T79" fmla="*/ 6 h 656"/>
                  <a:gd name="T80" fmla="*/ 87 w 644"/>
                  <a:gd name="T81" fmla="*/ 27 h 656"/>
                  <a:gd name="T82" fmla="*/ 70 w 644"/>
                  <a:gd name="T83" fmla="*/ 102 h 656"/>
                  <a:gd name="T84" fmla="*/ 66 w 644"/>
                  <a:gd name="T85" fmla="*/ 156 h 656"/>
                  <a:gd name="T86" fmla="*/ 54 w 644"/>
                  <a:gd name="T87" fmla="*/ 231 h 656"/>
                  <a:gd name="T88" fmla="*/ 49 w 644"/>
                  <a:gd name="T89" fmla="*/ 273 h 656"/>
                  <a:gd name="T90" fmla="*/ 38 w 644"/>
                  <a:gd name="T91" fmla="*/ 338 h 656"/>
                  <a:gd name="T92" fmla="*/ 27 w 644"/>
                  <a:gd name="T93" fmla="*/ 401 h 656"/>
                  <a:gd name="T94" fmla="*/ 22 w 644"/>
                  <a:gd name="T95" fmla="*/ 439 h 656"/>
                  <a:gd name="T96" fmla="*/ 16 w 644"/>
                  <a:gd name="T97" fmla="*/ 471 h 656"/>
                  <a:gd name="T98" fmla="*/ 0 w 644"/>
                  <a:gd name="T99" fmla="*/ 567 h 656"/>
                  <a:gd name="T100" fmla="*/ 0 w 644"/>
                  <a:gd name="T101" fmla="*/ 588 h 6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44" h="656">
                    <a:moveTo>
                      <a:pt x="17" y="644"/>
                    </a:moveTo>
                    <a:lnTo>
                      <a:pt x="81" y="656"/>
                    </a:lnTo>
                    <a:lnTo>
                      <a:pt x="87" y="604"/>
                    </a:lnTo>
                    <a:lnTo>
                      <a:pt x="174" y="615"/>
                    </a:lnTo>
                    <a:lnTo>
                      <a:pt x="250" y="621"/>
                    </a:lnTo>
                    <a:lnTo>
                      <a:pt x="244" y="609"/>
                    </a:lnTo>
                    <a:lnTo>
                      <a:pt x="244" y="598"/>
                    </a:lnTo>
                    <a:lnTo>
                      <a:pt x="267" y="598"/>
                    </a:lnTo>
                    <a:lnTo>
                      <a:pt x="284" y="604"/>
                    </a:lnTo>
                    <a:lnTo>
                      <a:pt x="296" y="604"/>
                    </a:lnTo>
                    <a:lnTo>
                      <a:pt x="308" y="604"/>
                    </a:lnTo>
                    <a:lnTo>
                      <a:pt x="366" y="609"/>
                    </a:lnTo>
                    <a:lnTo>
                      <a:pt x="395" y="615"/>
                    </a:lnTo>
                    <a:lnTo>
                      <a:pt x="412" y="615"/>
                    </a:lnTo>
                    <a:lnTo>
                      <a:pt x="418" y="615"/>
                    </a:lnTo>
                    <a:lnTo>
                      <a:pt x="464" y="621"/>
                    </a:lnTo>
                    <a:lnTo>
                      <a:pt x="476" y="621"/>
                    </a:lnTo>
                    <a:lnTo>
                      <a:pt x="499" y="627"/>
                    </a:lnTo>
                    <a:lnTo>
                      <a:pt x="505" y="627"/>
                    </a:lnTo>
                    <a:lnTo>
                      <a:pt x="522" y="627"/>
                    </a:lnTo>
                    <a:lnTo>
                      <a:pt x="528" y="627"/>
                    </a:lnTo>
                    <a:lnTo>
                      <a:pt x="540" y="627"/>
                    </a:lnTo>
                    <a:lnTo>
                      <a:pt x="563" y="633"/>
                    </a:lnTo>
                    <a:lnTo>
                      <a:pt x="569" y="633"/>
                    </a:lnTo>
                    <a:lnTo>
                      <a:pt x="586" y="633"/>
                    </a:lnTo>
                    <a:lnTo>
                      <a:pt x="592" y="633"/>
                    </a:lnTo>
                    <a:lnTo>
                      <a:pt x="592" y="621"/>
                    </a:lnTo>
                    <a:lnTo>
                      <a:pt x="592" y="604"/>
                    </a:lnTo>
                    <a:lnTo>
                      <a:pt x="598" y="580"/>
                    </a:lnTo>
                    <a:lnTo>
                      <a:pt x="598" y="575"/>
                    </a:lnTo>
                    <a:lnTo>
                      <a:pt x="598" y="563"/>
                    </a:lnTo>
                    <a:lnTo>
                      <a:pt x="598" y="540"/>
                    </a:lnTo>
                    <a:lnTo>
                      <a:pt x="604" y="522"/>
                    </a:lnTo>
                    <a:lnTo>
                      <a:pt x="604" y="505"/>
                    </a:lnTo>
                    <a:lnTo>
                      <a:pt x="604" y="476"/>
                    </a:lnTo>
                    <a:lnTo>
                      <a:pt x="609" y="459"/>
                    </a:lnTo>
                    <a:lnTo>
                      <a:pt x="609" y="453"/>
                    </a:lnTo>
                    <a:lnTo>
                      <a:pt x="609" y="441"/>
                    </a:lnTo>
                    <a:lnTo>
                      <a:pt x="609" y="435"/>
                    </a:lnTo>
                    <a:lnTo>
                      <a:pt x="609" y="424"/>
                    </a:lnTo>
                    <a:lnTo>
                      <a:pt x="615" y="406"/>
                    </a:lnTo>
                    <a:lnTo>
                      <a:pt x="615" y="377"/>
                    </a:lnTo>
                    <a:lnTo>
                      <a:pt x="615" y="372"/>
                    </a:lnTo>
                    <a:lnTo>
                      <a:pt x="615" y="366"/>
                    </a:lnTo>
                    <a:lnTo>
                      <a:pt x="615" y="354"/>
                    </a:lnTo>
                    <a:lnTo>
                      <a:pt x="615" y="348"/>
                    </a:lnTo>
                    <a:lnTo>
                      <a:pt x="621" y="319"/>
                    </a:lnTo>
                    <a:lnTo>
                      <a:pt x="621" y="308"/>
                    </a:lnTo>
                    <a:lnTo>
                      <a:pt x="621" y="302"/>
                    </a:lnTo>
                    <a:lnTo>
                      <a:pt x="621" y="296"/>
                    </a:lnTo>
                    <a:lnTo>
                      <a:pt x="621" y="290"/>
                    </a:lnTo>
                    <a:lnTo>
                      <a:pt x="621" y="279"/>
                    </a:lnTo>
                    <a:lnTo>
                      <a:pt x="621" y="267"/>
                    </a:lnTo>
                    <a:lnTo>
                      <a:pt x="627" y="261"/>
                    </a:lnTo>
                    <a:lnTo>
                      <a:pt x="627" y="250"/>
                    </a:lnTo>
                    <a:lnTo>
                      <a:pt x="627" y="221"/>
                    </a:lnTo>
                    <a:lnTo>
                      <a:pt x="627" y="203"/>
                    </a:lnTo>
                    <a:lnTo>
                      <a:pt x="633" y="169"/>
                    </a:lnTo>
                    <a:lnTo>
                      <a:pt x="638" y="122"/>
                    </a:lnTo>
                    <a:lnTo>
                      <a:pt x="644" y="93"/>
                    </a:lnTo>
                    <a:lnTo>
                      <a:pt x="644" y="76"/>
                    </a:lnTo>
                    <a:lnTo>
                      <a:pt x="644" y="64"/>
                    </a:lnTo>
                    <a:lnTo>
                      <a:pt x="638" y="64"/>
                    </a:lnTo>
                    <a:lnTo>
                      <a:pt x="615" y="58"/>
                    </a:lnTo>
                    <a:lnTo>
                      <a:pt x="609" y="58"/>
                    </a:lnTo>
                    <a:lnTo>
                      <a:pt x="551" y="58"/>
                    </a:lnTo>
                    <a:lnTo>
                      <a:pt x="517" y="53"/>
                    </a:lnTo>
                    <a:lnTo>
                      <a:pt x="470" y="47"/>
                    </a:lnTo>
                    <a:lnTo>
                      <a:pt x="447" y="47"/>
                    </a:lnTo>
                    <a:lnTo>
                      <a:pt x="441" y="47"/>
                    </a:lnTo>
                    <a:lnTo>
                      <a:pt x="395" y="41"/>
                    </a:lnTo>
                    <a:lnTo>
                      <a:pt x="383" y="41"/>
                    </a:lnTo>
                    <a:lnTo>
                      <a:pt x="371" y="35"/>
                    </a:lnTo>
                    <a:lnTo>
                      <a:pt x="331" y="29"/>
                    </a:lnTo>
                    <a:lnTo>
                      <a:pt x="244" y="18"/>
                    </a:lnTo>
                    <a:lnTo>
                      <a:pt x="238" y="18"/>
                    </a:lnTo>
                    <a:lnTo>
                      <a:pt x="180" y="12"/>
                    </a:lnTo>
                    <a:lnTo>
                      <a:pt x="157" y="6"/>
                    </a:lnTo>
                    <a:lnTo>
                      <a:pt x="128" y="6"/>
                    </a:lnTo>
                    <a:lnTo>
                      <a:pt x="122" y="6"/>
                    </a:lnTo>
                    <a:lnTo>
                      <a:pt x="93" y="0"/>
                    </a:lnTo>
                    <a:lnTo>
                      <a:pt x="93" y="29"/>
                    </a:lnTo>
                    <a:lnTo>
                      <a:pt x="87" y="58"/>
                    </a:lnTo>
                    <a:lnTo>
                      <a:pt x="75" y="111"/>
                    </a:lnTo>
                    <a:lnTo>
                      <a:pt x="70" y="163"/>
                    </a:lnTo>
                    <a:lnTo>
                      <a:pt x="70" y="169"/>
                    </a:lnTo>
                    <a:lnTo>
                      <a:pt x="58" y="232"/>
                    </a:lnTo>
                    <a:lnTo>
                      <a:pt x="58" y="250"/>
                    </a:lnTo>
                    <a:lnTo>
                      <a:pt x="52" y="273"/>
                    </a:lnTo>
                    <a:lnTo>
                      <a:pt x="52" y="296"/>
                    </a:lnTo>
                    <a:lnTo>
                      <a:pt x="46" y="337"/>
                    </a:lnTo>
                    <a:lnTo>
                      <a:pt x="41" y="366"/>
                    </a:lnTo>
                    <a:lnTo>
                      <a:pt x="29" y="430"/>
                    </a:lnTo>
                    <a:lnTo>
                      <a:pt x="29" y="435"/>
                    </a:lnTo>
                    <a:lnTo>
                      <a:pt x="29" y="453"/>
                    </a:lnTo>
                    <a:lnTo>
                      <a:pt x="23" y="476"/>
                    </a:lnTo>
                    <a:lnTo>
                      <a:pt x="23" y="482"/>
                    </a:lnTo>
                    <a:lnTo>
                      <a:pt x="17" y="511"/>
                    </a:lnTo>
                    <a:lnTo>
                      <a:pt x="17" y="517"/>
                    </a:lnTo>
                    <a:lnTo>
                      <a:pt x="0" y="615"/>
                    </a:lnTo>
                    <a:lnTo>
                      <a:pt x="0" y="621"/>
                    </a:lnTo>
                    <a:lnTo>
                      <a:pt x="0" y="638"/>
                    </a:lnTo>
                    <a:lnTo>
                      <a:pt x="17" y="644"/>
                    </a:lnTo>
                    <a:close/>
                  </a:path>
                </a:pathLst>
              </a:custGeom>
              <a:solidFill>
                <a:schemeClr val="tx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98" name="Freeform 66">
                <a:extLst>
                  <a:ext uri="{FF2B5EF4-FFF2-40B4-BE49-F238E27FC236}">
                    <a16:creationId xmlns:a16="http://schemas.microsoft.com/office/drawing/2014/main" id="{4DDF1919-6E5B-6D4D-92FE-7F00C9CBBC48}"/>
                  </a:ext>
                </a:extLst>
              </p:cNvPr>
              <p:cNvSpPr>
                <a:spLocks/>
              </p:cNvSpPr>
              <p:nvPr/>
            </p:nvSpPr>
            <p:spPr bwMode="auto">
              <a:xfrm>
                <a:off x="9459533" y="2389180"/>
                <a:ext cx="336044" cy="405685"/>
              </a:xfrm>
              <a:custGeom>
                <a:avLst/>
                <a:gdLst>
                  <a:gd name="T0" fmla="*/ 16 w 517"/>
                  <a:gd name="T1" fmla="*/ 433 h 638"/>
                  <a:gd name="T2" fmla="*/ 11 w 517"/>
                  <a:gd name="T3" fmla="*/ 471 h 638"/>
                  <a:gd name="T4" fmla="*/ 0 w 517"/>
                  <a:gd name="T5" fmla="*/ 513 h 638"/>
                  <a:gd name="T6" fmla="*/ 55 w 517"/>
                  <a:gd name="T7" fmla="*/ 524 h 638"/>
                  <a:gd name="T8" fmla="*/ 109 w 517"/>
                  <a:gd name="T9" fmla="*/ 535 h 638"/>
                  <a:gd name="T10" fmla="*/ 191 w 517"/>
                  <a:gd name="T11" fmla="*/ 551 h 638"/>
                  <a:gd name="T12" fmla="*/ 224 w 517"/>
                  <a:gd name="T13" fmla="*/ 557 h 638"/>
                  <a:gd name="T14" fmla="*/ 257 w 517"/>
                  <a:gd name="T15" fmla="*/ 561 h 638"/>
                  <a:gd name="T16" fmla="*/ 300 w 517"/>
                  <a:gd name="T17" fmla="*/ 567 h 638"/>
                  <a:gd name="T18" fmla="*/ 372 w 517"/>
                  <a:gd name="T19" fmla="*/ 583 h 638"/>
                  <a:gd name="T20" fmla="*/ 421 w 517"/>
                  <a:gd name="T21" fmla="*/ 588 h 638"/>
                  <a:gd name="T22" fmla="*/ 431 w 517"/>
                  <a:gd name="T23" fmla="*/ 535 h 638"/>
                  <a:gd name="T24" fmla="*/ 437 w 517"/>
                  <a:gd name="T25" fmla="*/ 498 h 638"/>
                  <a:gd name="T26" fmla="*/ 443 w 517"/>
                  <a:gd name="T27" fmla="*/ 465 h 638"/>
                  <a:gd name="T28" fmla="*/ 448 w 517"/>
                  <a:gd name="T29" fmla="*/ 433 h 638"/>
                  <a:gd name="T30" fmla="*/ 454 w 517"/>
                  <a:gd name="T31" fmla="*/ 380 h 638"/>
                  <a:gd name="T32" fmla="*/ 464 w 517"/>
                  <a:gd name="T33" fmla="*/ 326 h 638"/>
                  <a:gd name="T34" fmla="*/ 464 w 517"/>
                  <a:gd name="T35" fmla="*/ 311 h 638"/>
                  <a:gd name="T36" fmla="*/ 470 w 517"/>
                  <a:gd name="T37" fmla="*/ 278 h 638"/>
                  <a:gd name="T38" fmla="*/ 476 w 517"/>
                  <a:gd name="T39" fmla="*/ 230 h 638"/>
                  <a:gd name="T40" fmla="*/ 481 w 517"/>
                  <a:gd name="T41" fmla="*/ 209 h 638"/>
                  <a:gd name="T42" fmla="*/ 487 w 517"/>
                  <a:gd name="T43" fmla="*/ 187 h 638"/>
                  <a:gd name="T44" fmla="*/ 448 w 517"/>
                  <a:gd name="T45" fmla="*/ 166 h 638"/>
                  <a:gd name="T46" fmla="*/ 404 w 517"/>
                  <a:gd name="T47" fmla="*/ 160 h 638"/>
                  <a:gd name="T48" fmla="*/ 328 w 517"/>
                  <a:gd name="T49" fmla="*/ 150 h 638"/>
                  <a:gd name="T50" fmla="*/ 333 w 517"/>
                  <a:gd name="T51" fmla="*/ 102 h 638"/>
                  <a:gd name="T52" fmla="*/ 339 w 517"/>
                  <a:gd name="T53" fmla="*/ 86 h 638"/>
                  <a:gd name="T54" fmla="*/ 345 w 517"/>
                  <a:gd name="T55" fmla="*/ 59 h 638"/>
                  <a:gd name="T56" fmla="*/ 317 w 517"/>
                  <a:gd name="T57" fmla="*/ 38 h 638"/>
                  <a:gd name="T58" fmla="*/ 306 w 517"/>
                  <a:gd name="T59" fmla="*/ 38 h 638"/>
                  <a:gd name="T60" fmla="*/ 268 w 517"/>
                  <a:gd name="T61" fmla="*/ 32 h 638"/>
                  <a:gd name="T62" fmla="*/ 257 w 517"/>
                  <a:gd name="T63" fmla="*/ 27 h 638"/>
                  <a:gd name="T64" fmla="*/ 170 w 517"/>
                  <a:gd name="T65" fmla="*/ 11 h 638"/>
                  <a:gd name="T66" fmla="*/ 109 w 517"/>
                  <a:gd name="T67" fmla="*/ 0 h 638"/>
                  <a:gd name="T68" fmla="*/ 93 w 517"/>
                  <a:gd name="T69" fmla="*/ 70 h 638"/>
                  <a:gd name="T70" fmla="*/ 82 w 517"/>
                  <a:gd name="T71" fmla="*/ 139 h 638"/>
                  <a:gd name="T72" fmla="*/ 66 w 517"/>
                  <a:gd name="T73" fmla="*/ 193 h 638"/>
                  <a:gd name="T74" fmla="*/ 66 w 517"/>
                  <a:gd name="T75" fmla="*/ 214 h 638"/>
                  <a:gd name="T76" fmla="*/ 55 w 517"/>
                  <a:gd name="T77" fmla="*/ 252 h 638"/>
                  <a:gd name="T78" fmla="*/ 39 w 517"/>
                  <a:gd name="T79" fmla="*/ 321 h 638"/>
                  <a:gd name="T80" fmla="*/ 33 w 517"/>
                  <a:gd name="T81" fmla="*/ 347 h 638"/>
                  <a:gd name="T82" fmla="*/ 33 w 517"/>
                  <a:gd name="T83" fmla="*/ 359 h 638"/>
                  <a:gd name="T84" fmla="*/ 22 w 517"/>
                  <a:gd name="T85" fmla="*/ 396 h 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17" h="638">
                    <a:moveTo>
                      <a:pt x="23" y="430"/>
                    </a:moveTo>
                    <a:lnTo>
                      <a:pt x="17" y="470"/>
                    </a:lnTo>
                    <a:lnTo>
                      <a:pt x="12" y="488"/>
                    </a:lnTo>
                    <a:lnTo>
                      <a:pt x="12" y="511"/>
                    </a:lnTo>
                    <a:lnTo>
                      <a:pt x="0" y="546"/>
                    </a:lnTo>
                    <a:lnTo>
                      <a:pt x="0" y="557"/>
                    </a:lnTo>
                    <a:lnTo>
                      <a:pt x="29" y="563"/>
                    </a:lnTo>
                    <a:lnTo>
                      <a:pt x="58" y="569"/>
                    </a:lnTo>
                    <a:lnTo>
                      <a:pt x="104" y="580"/>
                    </a:lnTo>
                    <a:lnTo>
                      <a:pt x="116" y="580"/>
                    </a:lnTo>
                    <a:lnTo>
                      <a:pt x="133" y="586"/>
                    </a:lnTo>
                    <a:lnTo>
                      <a:pt x="203" y="598"/>
                    </a:lnTo>
                    <a:lnTo>
                      <a:pt x="226" y="604"/>
                    </a:lnTo>
                    <a:lnTo>
                      <a:pt x="238" y="604"/>
                    </a:lnTo>
                    <a:lnTo>
                      <a:pt x="250" y="604"/>
                    </a:lnTo>
                    <a:lnTo>
                      <a:pt x="273" y="609"/>
                    </a:lnTo>
                    <a:lnTo>
                      <a:pt x="296" y="615"/>
                    </a:lnTo>
                    <a:lnTo>
                      <a:pt x="319" y="615"/>
                    </a:lnTo>
                    <a:lnTo>
                      <a:pt x="366" y="627"/>
                    </a:lnTo>
                    <a:lnTo>
                      <a:pt x="395" y="633"/>
                    </a:lnTo>
                    <a:lnTo>
                      <a:pt x="406" y="633"/>
                    </a:lnTo>
                    <a:lnTo>
                      <a:pt x="447" y="638"/>
                    </a:lnTo>
                    <a:lnTo>
                      <a:pt x="458" y="586"/>
                    </a:lnTo>
                    <a:lnTo>
                      <a:pt x="458" y="580"/>
                    </a:lnTo>
                    <a:lnTo>
                      <a:pt x="464" y="551"/>
                    </a:lnTo>
                    <a:lnTo>
                      <a:pt x="464" y="540"/>
                    </a:lnTo>
                    <a:lnTo>
                      <a:pt x="464" y="522"/>
                    </a:lnTo>
                    <a:lnTo>
                      <a:pt x="470" y="505"/>
                    </a:lnTo>
                    <a:lnTo>
                      <a:pt x="470" y="493"/>
                    </a:lnTo>
                    <a:lnTo>
                      <a:pt x="476" y="470"/>
                    </a:lnTo>
                    <a:lnTo>
                      <a:pt x="476" y="441"/>
                    </a:lnTo>
                    <a:lnTo>
                      <a:pt x="482" y="412"/>
                    </a:lnTo>
                    <a:lnTo>
                      <a:pt x="487" y="372"/>
                    </a:lnTo>
                    <a:lnTo>
                      <a:pt x="493" y="354"/>
                    </a:lnTo>
                    <a:lnTo>
                      <a:pt x="493" y="343"/>
                    </a:lnTo>
                    <a:lnTo>
                      <a:pt x="493" y="337"/>
                    </a:lnTo>
                    <a:lnTo>
                      <a:pt x="499" y="314"/>
                    </a:lnTo>
                    <a:lnTo>
                      <a:pt x="499" y="302"/>
                    </a:lnTo>
                    <a:lnTo>
                      <a:pt x="505" y="273"/>
                    </a:lnTo>
                    <a:lnTo>
                      <a:pt x="505" y="250"/>
                    </a:lnTo>
                    <a:lnTo>
                      <a:pt x="511" y="232"/>
                    </a:lnTo>
                    <a:lnTo>
                      <a:pt x="511" y="227"/>
                    </a:lnTo>
                    <a:lnTo>
                      <a:pt x="511" y="215"/>
                    </a:lnTo>
                    <a:lnTo>
                      <a:pt x="517" y="203"/>
                    </a:lnTo>
                    <a:lnTo>
                      <a:pt x="517" y="186"/>
                    </a:lnTo>
                    <a:lnTo>
                      <a:pt x="476" y="180"/>
                    </a:lnTo>
                    <a:lnTo>
                      <a:pt x="435" y="174"/>
                    </a:lnTo>
                    <a:lnTo>
                      <a:pt x="429" y="174"/>
                    </a:lnTo>
                    <a:lnTo>
                      <a:pt x="412" y="174"/>
                    </a:lnTo>
                    <a:lnTo>
                      <a:pt x="348" y="163"/>
                    </a:lnTo>
                    <a:lnTo>
                      <a:pt x="354" y="134"/>
                    </a:lnTo>
                    <a:lnTo>
                      <a:pt x="354" y="111"/>
                    </a:lnTo>
                    <a:lnTo>
                      <a:pt x="354" y="105"/>
                    </a:lnTo>
                    <a:lnTo>
                      <a:pt x="360" y="93"/>
                    </a:lnTo>
                    <a:lnTo>
                      <a:pt x="360" y="76"/>
                    </a:lnTo>
                    <a:lnTo>
                      <a:pt x="366" y="64"/>
                    </a:lnTo>
                    <a:lnTo>
                      <a:pt x="366" y="47"/>
                    </a:lnTo>
                    <a:lnTo>
                      <a:pt x="337" y="41"/>
                    </a:lnTo>
                    <a:lnTo>
                      <a:pt x="331" y="41"/>
                    </a:lnTo>
                    <a:lnTo>
                      <a:pt x="325" y="41"/>
                    </a:lnTo>
                    <a:lnTo>
                      <a:pt x="308" y="35"/>
                    </a:lnTo>
                    <a:lnTo>
                      <a:pt x="284" y="35"/>
                    </a:lnTo>
                    <a:lnTo>
                      <a:pt x="279" y="29"/>
                    </a:lnTo>
                    <a:lnTo>
                      <a:pt x="273" y="29"/>
                    </a:lnTo>
                    <a:lnTo>
                      <a:pt x="203" y="18"/>
                    </a:lnTo>
                    <a:lnTo>
                      <a:pt x="180" y="12"/>
                    </a:lnTo>
                    <a:lnTo>
                      <a:pt x="139" y="6"/>
                    </a:lnTo>
                    <a:lnTo>
                      <a:pt x="116" y="0"/>
                    </a:lnTo>
                    <a:lnTo>
                      <a:pt x="116" y="12"/>
                    </a:lnTo>
                    <a:lnTo>
                      <a:pt x="99" y="76"/>
                    </a:lnTo>
                    <a:lnTo>
                      <a:pt x="93" y="111"/>
                    </a:lnTo>
                    <a:lnTo>
                      <a:pt x="87" y="151"/>
                    </a:lnTo>
                    <a:lnTo>
                      <a:pt x="75" y="186"/>
                    </a:lnTo>
                    <a:lnTo>
                      <a:pt x="70" y="209"/>
                    </a:lnTo>
                    <a:lnTo>
                      <a:pt x="70" y="221"/>
                    </a:lnTo>
                    <a:lnTo>
                      <a:pt x="70" y="232"/>
                    </a:lnTo>
                    <a:lnTo>
                      <a:pt x="64" y="250"/>
                    </a:lnTo>
                    <a:lnTo>
                      <a:pt x="58" y="273"/>
                    </a:lnTo>
                    <a:lnTo>
                      <a:pt x="58" y="279"/>
                    </a:lnTo>
                    <a:lnTo>
                      <a:pt x="41" y="348"/>
                    </a:lnTo>
                    <a:lnTo>
                      <a:pt x="41" y="372"/>
                    </a:lnTo>
                    <a:lnTo>
                      <a:pt x="35" y="377"/>
                    </a:lnTo>
                    <a:lnTo>
                      <a:pt x="35" y="383"/>
                    </a:lnTo>
                    <a:lnTo>
                      <a:pt x="35" y="389"/>
                    </a:lnTo>
                    <a:lnTo>
                      <a:pt x="29" y="412"/>
                    </a:lnTo>
                    <a:lnTo>
                      <a:pt x="23" y="430"/>
                    </a:lnTo>
                    <a:close/>
                  </a:path>
                </a:pathLst>
              </a:custGeom>
              <a:solidFill>
                <a:schemeClr val="tx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01" name="Freeform 69">
                <a:extLst>
                  <a:ext uri="{FF2B5EF4-FFF2-40B4-BE49-F238E27FC236}">
                    <a16:creationId xmlns:a16="http://schemas.microsoft.com/office/drawing/2014/main" id="{1167A717-6993-F84E-8959-C9C38019399B}"/>
                  </a:ext>
                </a:extLst>
              </p:cNvPr>
              <p:cNvSpPr>
                <a:spLocks/>
              </p:cNvSpPr>
              <p:nvPr/>
            </p:nvSpPr>
            <p:spPr bwMode="auto">
              <a:xfrm>
                <a:off x="9685862" y="2204965"/>
                <a:ext cx="414707" cy="336691"/>
              </a:xfrm>
              <a:custGeom>
                <a:avLst/>
                <a:gdLst>
                  <a:gd name="T0" fmla="*/ 372 w 639"/>
                  <a:gd name="T1" fmla="*/ 471 h 528"/>
                  <a:gd name="T2" fmla="*/ 333 w 639"/>
                  <a:gd name="T3" fmla="*/ 466 h 528"/>
                  <a:gd name="T4" fmla="*/ 295 w 639"/>
                  <a:gd name="T5" fmla="*/ 460 h 528"/>
                  <a:gd name="T6" fmla="*/ 251 w 639"/>
                  <a:gd name="T7" fmla="*/ 455 h 528"/>
                  <a:gd name="T8" fmla="*/ 181 w 639"/>
                  <a:gd name="T9" fmla="*/ 445 h 528"/>
                  <a:gd name="T10" fmla="*/ 120 w 639"/>
                  <a:gd name="T11" fmla="*/ 434 h 528"/>
                  <a:gd name="T12" fmla="*/ 76 w 639"/>
                  <a:gd name="T13" fmla="*/ 428 h 528"/>
                  <a:gd name="T14" fmla="*/ 0 w 639"/>
                  <a:gd name="T15" fmla="*/ 418 h 528"/>
                  <a:gd name="T16" fmla="*/ 6 w 639"/>
                  <a:gd name="T17" fmla="*/ 370 h 528"/>
                  <a:gd name="T18" fmla="*/ 11 w 639"/>
                  <a:gd name="T19" fmla="*/ 353 h 528"/>
                  <a:gd name="T20" fmla="*/ 17 w 639"/>
                  <a:gd name="T21" fmla="*/ 327 h 528"/>
                  <a:gd name="T22" fmla="*/ 22 w 639"/>
                  <a:gd name="T23" fmla="*/ 300 h 528"/>
                  <a:gd name="T24" fmla="*/ 27 w 639"/>
                  <a:gd name="T25" fmla="*/ 257 h 528"/>
                  <a:gd name="T26" fmla="*/ 39 w 639"/>
                  <a:gd name="T27" fmla="*/ 209 h 528"/>
                  <a:gd name="T28" fmla="*/ 39 w 639"/>
                  <a:gd name="T29" fmla="*/ 183 h 528"/>
                  <a:gd name="T30" fmla="*/ 44 w 639"/>
                  <a:gd name="T31" fmla="*/ 160 h 528"/>
                  <a:gd name="T32" fmla="*/ 49 w 639"/>
                  <a:gd name="T33" fmla="*/ 129 h 528"/>
                  <a:gd name="T34" fmla="*/ 55 w 639"/>
                  <a:gd name="T35" fmla="*/ 107 h 528"/>
                  <a:gd name="T36" fmla="*/ 60 w 639"/>
                  <a:gd name="T37" fmla="*/ 80 h 528"/>
                  <a:gd name="T38" fmla="*/ 66 w 639"/>
                  <a:gd name="T39" fmla="*/ 38 h 528"/>
                  <a:gd name="T40" fmla="*/ 120 w 639"/>
                  <a:gd name="T41" fmla="*/ 11 h 528"/>
                  <a:gd name="T42" fmla="*/ 164 w 639"/>
                  <a:gd name="T43" fmla="*/ 17 h 528"/>
                  <a:gd name="T44" fmla="*/ 224 w 639"/>
                  <a:gd name="T45" fmla="*/ 27 h 528"/>
                  <a:gd name="T46" fmla="*/ 262 w 639"/>
                  <a:gd name="T47" fmla="*/ 32 h 528"/>
                  <a:gd name="T48" fmla="*/ 284 w 639"/>
                  <a:gd name="T49" fmla="*/ 32 h 528"/>
                  <a:gd name="T50" fmla="*/ 366 w 639"/>
                  <a:gd name="T51" fmla="*/ 43 h 528"/>
                  <a:gd name="T52" fmla="*/ 432 w 639"/>
                  <a:gd name="T53" fmla="*/ 53 h 528"/>
                  <a:gd name="T54" fmla="*/ 453 w 639"/>
                  <a:gd name="T55" fmla="*/ 53 h 528"/>
                  <a:gd name="T56" fmla="*/ 524 w 639"/>
                  <a:gd name="T57" fmla="*/ 65 h 528"/>
                  <a:gd name="T58" fmla="*/ 551 w 639"/>
                  <a:gd name="T59" fmla="*/ 65 h 528"/>
                  <a:gd name="T60" fmla="*/ 595 w 639"/>
                  <a:gd name="T61" fmla="*/ 97 h 528"/>
                  <a:gd name="T62" fmla="*/ 595 w 639"/>
                  <a:gd name="T63" fmla="*/ 124 h 528"/>
                  <a:gd name="T64" fmla="*/ 590 w 639"/>
                  <a:gd name="T65" fmla="*/ 156 h 528"/>
                  <a:gd name="T66" fmla="*/ 590 w 639"/>
                  <a:gd name="T67" fmla="*/ 177 h 528"/>
                  <a:gd name="T68" fmla="*/ 590 w 639"/>
                  <a:gd name="T69" fmla="*/ 204 h 528"/>
                  <a:gd name="T70" fmla="*/ 584 w 639"/>
                  <a:gd name="T71" fmla="*/ 225 h 528"/>
                  <a:gd name="T72" fmla="*/ 584 w 639"/>
                  <a:gd name="T73" fmla="*/ 241 h 528"/>
                  <a:gd name="T74" fmla="*/ 578 w 639"/>
                  <a:gd name="T75" fmla="*/ 279 h 528"/>
                  <a:gd name="T76" fmla="*/ 578 w 639"/>
                  <a:gd name="T77" fmla="*/ 300 h 528"/>
                  <a:gd name="T78" fmla="*/ 574 w 639"/>
                  <a:gd name="T79" fmla="*/ 359 h 528"/>
                  <a:gd name="T80" fmla="*/ 574 w 639"/>
                  <a:gd name="T81" fmla="*/ 386 h 528"/>
                  <a:gd name="T82" fmla="*/ 568 w 639"/>
                  <a:gd name="T83" fmla="*/ 412 h 528"/>
                  <a:gd name="T84" fmla="*/ 568 w 639"/>
                  <a:gd name="T85" fmla="*/ 423 h 528"/>
                  <a:gd name="T86" fmla="*/ 568 w 639"/>
                  <a:gd name="T87" fmla="*/ 434 h 528"/>
                  <a:gd name="T88" fmla="*/ 562 w 639"/>
                  <a:gd name="T89" fmla="*/ 455 h 528"/>
                  <a:gd name="T90" fmla="*/ 562 w 639"/>
                  <a:gd name="T91" fmla="*/ 487 h 528"/>
                  <a:gd name="T92" fmla="*/ 497 w 639"/>
                  <a:gd name="T93" fmla="*/ 481 h 528"/>
                  <a:gd name="T94" fmla="*/ 475 w 639"/>
                  <a:gd name="T95" fmla="*/ 481 h 528"/>
                  <a:gd name="T96" fmla="*/ 465 w 639"/>
                  <a:gd name="T97" fmla="*/ 477 h 528"/>
                  <a:gd name="T98" fmla="*/ 399 w 639"/>
                  <a:gd name="T99" fmla="*/ 471 h 528"/>
                  <a:gd name="T100" fmla="*/ 382 w 639"/>
                  <a:gd name="T101" fmla="*/ 471 h 5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39" h="528">
                    <a:moveTo>
                      <a:pt x="401" y="511"/>
                    </a:moveTo>
                    <a:lnTo>
                      <a:pt x="395" y="511"/>
                    </a:lnTo>
                    <a:lnTo>
                      <a:pt x="389" y="505"/>
                    </a:lnTo>
                    <a:lnTo>
                      <a:pt x="354" y="505"/>
                    </a:lnTo>
                    <a:lnTo>
                      <a:pt x="319" y="499"/>
                    </a:lnTo>
                    <a:lnTo>
                      <a:pt x="314" y="499"/>
                    </a:lnTo>
                    <a:lnTo>
                      <a:pt x="290" y="493"/>
                    </a:lnTo>
                    <a:lnTo>
                      <a:pt x="267" y="493"/>
                    </a:lnTo>
                    <a:lnTo>
                      <a:pt x="244" y="488"/>
                    </a:lnTo>
                    <a:lnTo>
                      <a:pt x="192" y="482"/>
                    </a:lnTo>
                    <a:lnTo>
                      <a:pt x="169" y="476"/>
                    </a:lnTo>
                    <a:lnTo>
                      <a:pt x="128" y="470"/>
                    </a:lnTo>
                    <a:lnTo>
                      <a:pt x="87" y="464"/>
                    </a:lnTo>
                    <a:lnTo>
                      <a:pt x="81" y="464"/>
                    </a:lnTo>
                    <a:lnTo>
                      <a:pt x="64" y="464"/>
                    </a:lnTo>
                    <a:lnTo>
                      <a:pt x="0" y="453"/>
                    </a:lnTo>
                    <a:lnTo>
                      <a:pt x="6" y="424"/>
                    </a:lnTo>
                    <a:lnTo>
                      <a:pt x="6" y="401"/>
                    </a:lnTo>
                    <a:lnTo>
                      <a:pt x="6" y="395"/>
                    </a:lnTo>
                    <a:lnTo>
                      <a:pt x="12" y="383"/>
                    </a:lnTo>
                    <a:lnTo>
                      <a:pt x="12" y="366"/>
                    </a:lnTo>
                    <a:lnTo>
                      <a:pt x="18" y="354"/>
                    </a:lnTo>
                    <a:lnTo>
                      <a:pt x="18" y="337"/>
                    </a:lnTo>
                    <a:lnTo>
                      <a:pt x="23" y="325"/>
                    </a:lnTo>
                    <a:lnTo>
                      <a:pt x="29" y="285"/>
                    </a:lnTo>
                    <a:lnTo>
                      <a:pt x="29" y="279"/>
                    </a:lnTo>
                    <a:lnTo>
                      <a:pt x="35" y="256"/>
                    </a:lnTo>
                    <a:lnTo>
                      <a:pt x="41" y="227"/>
                    </a:lnTo>
                    <a:lnTo>
                      <a:pt x="41" y="221"/>
                    </a:lnTo>
                    <a:lnTo>
                      <a:pt x="41" y="198"/>
                    </a:lnTo>
                    <a:lnTo>
                      <a:pt x="47" y="192"/>
                    </a:lnTo>
                    <a:lnTo>
                      <a:pt x="47" y="174"/>
                    </a:lnTo>
                    <a:lnTo>
                      <a:pt x="47" y="169"/>
                    </a:lnTo>
                    <a:lnTo>
                      <a:pt x="52" y="140"/>
                    </a:lnTo>
                    <a:lnTo>
                      <a:pt x="52" y="128"/>
                    </a:lnTo>
                    <a:lnTo>
                      <a:pt x="58" y="116"/>
                    </a:lnTo>
                    <a:lnTo>
                      <a:pt x="58" y="99"/>
                    </a:lnTo>
                    <a:lnTo>
                      <a:pt x="64" y="87"/>
                    </a:lnTo>
                    <a:lnTo>
                      <a:pt x="64" y="58"/>
                    </a:lnTo>
                    <a:lnTo>
                      <a:pt x="70" y="41"/>
                    </a:lnTo>
                    <a:lnTo>
                      <a:pt x="76" y="0"/>
                    </a:lnTo>
                    <a:lnTo>
                      <a:pt x="128" y="12"/>
                    </a:lnTo>
                    <a:lnTo>
                      <a:pt x="163" y="18"/>
                    </a:lnTo>
                    <a:lnTo>
                      <a:pt x="174" y="18"/>
                    </a:lnTo>
                    <a:lnTo>
                      <a:pt x="232" y="24"/>
                    </a:lnTo>
                    <a:lnTo>
                      <a:pt x="238" y="29"/>
                    </a:lnTo>
                    <a:lnTo>
                      <a:pt x="273" y="35"/>
                    </a:lnTo>
                    <a:lnTo>
                      <a:pt x="279" y="35"/>
                    </a:lnTo>
                    <a:lnTo>
                      <a:pt x="290" y="35"/>
                    </a:lnTo>
                    <a:lnTo>
                      <a:pt x="302" y="35"/>
                    </a:lnTo>
                    <a:lnTo>
                      <a:pt x="325" y="41"/>
                    </a:lnTo>
                    <a:lnTo>
                      <a:pt x="389" y="47"/>
                    </a:lnTo>
                    <a:lnTo>
                      <a:pt x="401" y="53"/>
                    </a:lnTo>
                    <a:lnTo>
                      <a:pt x="459" y="58"/>
                    </a:lnTo>
                    <a:lnTo>
                      <a:pt x="470" y="58"/>
                    </a:lnTo>
                    <a:lnTo>
                      <a:pt x="482" y="58"/>
                    </a:lnTo>
                    <a:lnTo>
                      <a:pt x="488" y="58"/>
                    </a:lnTo>
                    <a:lnTo>
                      <a:pt x="557" y="70"/>
                    </a:lnTo>
                    <a:lnTo>
                      <a:pt x="575" y="70"/>
                    </a:lnTo>
                    <a:lnTo>
                      <a:pt x="586" y="70"/>
                    </a:lnTo>
                    <a:lnTo>
                      <a:pt x="639" y="76"/>
                    </a:lnTo>
                    <a:lnTo>
                      <a:pt x="633" y="105"/>
                    </a:lnTo>
                    <a:lnTo>
                      <a:pt x="633" y="122"/>
                    </a:lnTo>
                    <a:lnTo>
                      <a:pt x="633" y="134"/>
                    </a:lnTo>
                    <a:lnTo>
                      <a:pt x="633" y="163"/>
                    </a:lnTo>
                    <a:lnTo>
                      <a:pt x="627" y="169"/>
                    </a:lnTo>
                    <a:lnTo>
                      <a:pt x="627" y="174"/>
                    </a:lnTo>
                    <a:lnTo>
                      <a:pt x="627" y="192"/>
                    </a:lnTo>
                    <a:lnTo>
                      <a:pt x="627" y="203"/>
                    </a:lnTo>
                    <a:lnTo>
                      <a:pt x="627" y="221"/>
                    </a:lnTo>
                    <a:lnTo>
                      <a:pt x="621" y="232"/>
                    </a:lnTo>
                    <a:lnTo>
                      <a:pt x="621" y="244"/>
                    </a:lnTo>
                    <a:lnTo>
                      <a:pt x="621" y="250"/>
                    </a:lnTo>
                    <a:lnTo>
                      <a:pt x="621" y="261"/>
                    </a:lnTo>
                    <a:lnTo>
                      <a:pt x="621" y="290"/>
                    </a:lnTo>
                    <a:lnTo>
                      <a:pt x="615" y="302"/>
                    </a:lnTo>
                    <a:lnTo>
                      <a:pt x="615" y="308"/>
                    </a:lnTo>
                    <a:lnTo>
                      <a:pt x="615" y="325"/>
                    </a:lnTo>
                    <a:lnTo>
                      <a:pt x="615" y="348"/>
                    </a:lnTo>
                    <a:lnTo>
                      <a:pt x="610" y="389"/>
                    </a:lnTo>
                    <a:lnTo>
                      <a:pt x="610" y="401"/>
                    </a:lnTo>
                    <a:lnTo>
                      <a:pt x="610" y="418"/>
                    </a:lnTo>
                    <a:lnTo>
                      <a:pt x="604" y="430"/>
                    </a:lnTo>
                    <a:lnTo>
                      <a:pt x="604" y="447"/>
                    </a:lnTo>
                    <a:lnTo>
                      <a:pt x="604" y="453"/>
                    </a:lnTo>
                    <a:lnTo>
                      <a:pt x="604" y="459"/>
                    </a:lnTo>
                    <a:lnTo>
                      <a:pt x="604" y="464"/>
                    </a:lnTo>
                    <a:lnTo>
                      <a:pt x="604" y="470"/>
                    </a:lnTo>
                    <a:lnTo>
                      <a:pt x="598" y="488"/>
                    </a:lnTo>
                    <a:lnTo>
                      <a:pt x="598" y="493"/>
                    </a:lnTo>
                    <a:lnTo>
                      <a:pt x="598" y="517"/>
                    </a:lnTo>
                    <a:lnTo>
                      <a:pt x="598" y="528"/>
                    </a:lnTo>
                    <a:lnTo>
                      <a:pt x="546" y="522"/>
                    </a:lnTo>
                    <a:lnTo>
                      <a:pt x="528" y="522"/>
                    </a:lnTo>
                    <a:lnTo>
                      <a:pt x="523" y="522"/>
                    </a:lnTo>
                    <a:lnTo>
                      <a:pt x="505" y="522"/>
                    </a:lnTo>
                    <a:lnTo>
                      <a:pt x="494" y="522"/>
                    </a:lnTo>
                    <a:lnTo>
                      <a:pt x="494" y="517"/>
                    </a:lnTo>
                    <a:lnTo>
                      <a:pt x="476" y="517"/>
                    </a:lnTo>
                    <a:lnTo>
                      <a:pt x="424" y="511"/>
                    </a:lnTo>
                    <a:lnTo>
                      <a:pt x="412" y="511"/>
                    </a:lnTo>
                    <a:lnTo>
                      <a:pt x="406" y="511"/>
                    </a:lnTo>
                    <a:lnTo>
                      <a:pt x="401" y="511"/>
                    </a:lnTo>
                    <a:close/>
                  </a:path>
                </a:pathLst>
              </a:custGeom>
              <a:solidFill>
                <a:schemeClr val="tx2">
                  <a:lumMod val="40000"/>
                  <a:lumOff val="6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grpSp>
        <p:grpSp>
          <p:nvGrpSpPr>
            <p:cNvPr id="12" name="Group 11">
              <a:extLst>
                <a:ext uri="{FF2B5EF4-FFF2-40B4-BE49-F238E27FC236}">
                  <a16:creationId xmlns:a16="http://schemas.microsoft.com/office/drawing/2014/main" id="{EA3D9BE9-E4F2-844B-B237-441F055D5052}"/>
                </a:ext>
              </a:extLst>
            </p:cNvPr>
            <p:cNvGrpSpPr/>
            <p:nvPr/>
          </p:nvGrpSpPr>
          <p:grpSpPr>
            <a:xfrm>
              <a:off x="10189286" y="1845827"/>
              <a:ext cx="1226722" cy="1095804"/>
              <a:chOff x="10916873" y="1884143"/>
              <a:chExt cx="1106806" cy="988685"/>
            </a:xfrm>
            <a:solidFill>
              <a:schemeClr val="accent6">
                <a:lumMod val="60000"/>
                <a:lumOff val="40000"/>
              </a:schemeClr>
            </a:solidFill>
          </p:grpSpPr>
          <p:sp>
            <p:nvSpPr>
              <p:cNvPr id="21" name="Freeform 3">
                <a:extLst>
                  <a:ext uri="{FF2B5EF4-FFF2-40B4-BE49-F238E27FC236}">
                    <a16:creationId xmlns:a16="http://schemas.microsoft.com/office/drawing/2014/main" id="{65844FF4-A6DA-5641-84E0-61E191ADFE14}"/>
                  </a:ext>
                </a:extLst>
              </p:cNvPr>
              <p:cNvSpPr>
                <a:spLocks/>
              </p:cNvSpPr>
              <p:nvPr/>
            </p:nvSpPr>
            <p:spPr bwMode="auto">
              <a:xfrm>
                <a:off x="11749048" y="2308457"/>
                <a:ext cx="101434" cy="99352"/>
              </a:xfrm>
              <a:custGeom>
                <a:avLst/>
                <a:gdLst>
                  <a:gd name="T0" fmla="*/ 55 w 156"/>
                  <a:gd name="T1" fmla="*/ 113 h 156"/>
                  <a:gd name="T2" fmla="*/ 60 w 156"/>
                  <a:gd name="T3" fmla="*/ 102 h 156"/>
                  <a:gd name="T4" fmla="*/ 76 w 156"/>
                  <a:gd name="T5" fmla="*/ 96 h 156"/>
                  <a:gd name="T6" fmla="*/ 88 w 156"/>
                  <a:gd name="T7" fmla="*/ 90 h 156"/>
                  <a:gd name="T8" fmla="*/ 92 w 156"/>
                  <a:gd name="T9" fmla="*/ 90 h 156"/>
                  <a:gd name="T10" fmla="*/ 98 w 156"/>
                  <a:gd name="T11" fmla="*/ 90 h 156"/>
                  <a:gd name="T12" fmla="*/ 109 w 156"/>
                  <a:gd name="T13" fmla="*/ 86 h 156"/>
                  <a:gd name="T14" fmla="*/ 137 w 156"/>
                  <a:gd name="T15" fmla="*/ 75 h 156"/>
                  <a:gd name="T16" fmla="*/ 142 w 156"/>
                  <a:gd name="T17" fmla="*/ 75 h 156"/>
                  <a:gd name="T18" fmla="*/ 142 w 156"/>
                  <a:gd name="T19" fmla="*/ 69 h 156"/>
                  <a:gd name="T20" fmla="*/ 147 w 156"/>
                  <a:gd name="T21" fmla="*/ 59 h 156"/>
                  <a:gd name="T22" fmla="*/ 142 w 156"/>
                  <a:gd name="T23" fmla="*/ 42 h 156"/>
                  <a:gd name="T24" fmla="*/ 142 w 156"/>
                  <a:gd name="T25" fmla="*/ 37 h 156"/>
                  <a:gd name="T26" fmla="*/ 137 w 156"/>
                  <a:gd name="T27" fmla="*/ 27 h 156"/>
                  <a:gd name="T28" fmla="*/ 131 w 156"/>
                  <a:gd name="T29" fmla="*/ 10 h 156"/>
                  <a:gd name="T30" fmla="*/ 131 w 156"/>
                  <a:gd name="T31" fmla="*/ 0 h 156"/>
                  <a:gd name="T32" fmla="*/ 109 w 156"/>
                  <a:gd name="T33" fmla="*/ 6 h 156"/>
                  <a:gd name="T34" fmla="*/ 104 w 156"/>
                  <a:gd name="T35" fmla="*/ 6 h 156"/>
                  <a:gd name="T36" fmla="*/ 88 w 156"/>
                  <a:gd name="T37" fmla="*/ 10 h 156"/>
                  <a:gd name="T38" fmla="*/ 76 w 156"/>
                  <a:gd name="T39" fmla="*/ 10 h 156"/>
                  <a:gd name="T40" fmla="*/ 49 w 156"/>
                  <a:gd name="T41" fmla="*/ 21 h 156"/>
                  <a:gd name="T42" fmla="*/ 38 w 156"/>
                  <a:gd name="T43" fmla="*/ 21 h 156"/>
                  <a:gd name="T44" fmla="*/ 33 w 156"/>
                  <a:gd name="T45" fmla="*/ 21 h 156"/>
                  <a:gd name="T46" fmla="*/ 6 w 156"/>
                  <a:gd name="T47" fmla="*/ 32 h 156"/>
                  <a:gd name="T48" fmla="*/ 0 w 156"/>
                  <a:gd name="T49" fmla="*/ 32 h 156"/>
                  <a:gd name="T50" fmla="*/ 0 w 156"/>
                  <a:gd name="T51" fmla="*/ 37 h 156"/>
                  <a:gd name="T52" fmla="*/ 6 w 156"/>
                  <a:gd name="T53" fmla="*/ 64 h 156"/>
                  <a:gd name="T54" fmla="*/ 6 w 156"/>
                  <a:gd name="T55" fmla="*/ 69 h 156"/>
                  <a:gd name="T56" fmla="*/ 6 w 156"/>
                  <a:gd name="T57" fmla="*/ 75 h 156"/>
                  <a:gd name="T58" fmla="*/ 6 w 156"/>
                  <a:gd name="T59" fmla="*/ 80 h 156"/>
                  <a:gd name="T60" fmla="*/ 10 w 156"/>
                  <a:gd name="T61" fmla="*/ 86 h 156"/>
                  <a:gd name="T62" fmla="*/ 10 w 156"/>
                  <a:gd name="T63" fmla="*/ 96 h 156"/>
                  <a:gd name="T64" fmla="*/ 10 w 156"/>
                  <a:gd name="T65" fmla="*/ 102 h 156"/>
                  <a:gd name="T66" fmla="*/ 22 w 156"/>
                  <a:gd name="T67" fmla="*/ 117 h 156"/>
                  <a:gd name="T68" fmla="*/ 6 w 156"/>
                  <a:gd name="T69" fmla="*/ 134 h 156"/>
                  <a:gd name="T70" fmla="*/ 16 w 156"/>
                  <a:gd name="T71" fmla="*/ 144 h 156"/>
                  <a:gd name="T72" fmla="*/ 33 w 156"/>
                  <a:gd name="T73" fmla="*/ 128 h 156"/>
                  <a:gd name="T74" fmla="*/ 43 w 156"/>
                  <a:gd name="T75" fmla="*/ 123 h 156"/>
                  <a:gd name="T76" fmla="*/ 55 w 156"/>
                  <a:gd name="T77" fmla="*/ 113 h 1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6" h="156">
                    <a:moveTo>
                      <a:pt x="58" y="122"/>
                    </a:moveTo>
                    <a:lnTo>
                      <a:pt x="64" y="110"/>
                    </a:lnTo>
                    <a:lnTo>
                      <a:pt x="81" y="104"/>
                    </a:lnTo>
                    <a:lnTo>
                      <a:pt x="93" y="98"/>
                    </a:lnTo>
                    <a:lnTo>
                      <a:pt x="98" y="98"/>
                    </a:lnTo>
                    <a:lnTo>
                      <a:pt x="104" y="98"/>
                    </a:lnTo>
                    <a:lnTo>
                      <a:pt x="116" y="93"/>
                    </a:lnTo>
                    <a:lnTo>
                      <a:pt x="145" y="81"/>
                    </a:lnTo>
                    <a:lnTo>
                      <a:pt x="151" y="81"/>
                    </a:lnTo>
                    <a:lnTo>
                      <a:pt x="151" y="75"/>
                    </a:lnTo>
                    <a:lnTo>
                      <a:pt x="156" y="64"/>
                    </a:lnTo>
                    <a:lnTo>
                      <a:pt x="151" y="46"/>
                    </a:lnTo>
                    <a:lnTo>
                      <a:pt x="151" y="40"/>
                    </a:lnTo>
                    <a:lnTo>
                      <a:pt x="145" y="29"/>
                    </a:lnTo>
                    <a:lnTo>
                      <a:pt x="139" y="11"/>
                    </a:lnTo>
                    <a:lnTo>
                      <a:pt x="139" y="0"/>
                    </a:lnTo>
                    <a:lnTo>
                      <a:pt x="116" y="6"/>
                    </a:lnTo>
                    <a:lnTo>
                      <a:pt x="110" y="6"/>
                    </a:lnTo>
                    <a:lnTo>
                      <a:pt x="93" y="11"/>
                    </a:lnTo>
                    <a:lnTo>
                      <a:pt x="81" y="11"/>
                    </a:lnTo>
                    <a:lnTo>
                      <a:pt x="52" y="23"/>
                    </a:lnTo>
                    <a:lnTo>
                      <a:pt x="40" y="23"/>
                    </a:lnTo>
                    <a:lnTo>
                      <a:pt x="35" y="23"/>
                    </a:lnTo>
                    <a:lnTo>
                      <a:pt x="6" y="35"/>
                    </a:lnTo>
                    <a:lnTo>
                      <a:pt x="0" y="35"/>
                    </a:lnTo>
                    <a:lnTo>
                      <a:pt x="0" y="40"/>
                    </a:lnTo>
                    <a:lnTo>
                      <a:pt x="6" y="69"/>
                    </a:lnTo>
                    <a:lnTo>
                      <a:pt x="6" y="75"/>
                    </a:lnTo>
                    <a:lnTo>
                      <a:pt x="6" y="81"/>
                    </a:lnTo>
                    <a:lnTo>
                      <a:pt x="6" y="87"/>
                    </a:lnTo>
                    <a:lnTo>
                      <a:pt x="11" y="93"/>
                    </a:lnTo>
                    <a:lnTo>
                      <a:pt x="11" y="104"/>
                    </a:lnTo>
                    <a:lnTo>
                      <a:pt x="11" y="110"/>
                    </a:lnTo>
                    <a:lnTo>
                      <a:pt x="23" y="127"/>
                    </a:lnTo>
                    <a:lnTo>
                      <a:pt x="6" y="145"/>
                    </a:lnTo>
                    <a:lnTo>
                      <a:pt x="17" y="156"/>
                    </a:lnTo>
                    <a:lnTo>
                      <a:pt x="35" y="139"/>
                    </a:lnTo>
                    <a:lnTo>
                      <a:pt x="46" y="133"/>
                    </a:lnTo>
                    <a:lnTo>
                      <a:pt x="58" y="122"/>
                    </a:lnTo>
                    <a:close/>
                  </a:path>
                </a:pathLst>
              </a:custGeom>
              <a:solidFill>
                <a:schemeClr val="bg2">
                  <a:lumMod val="75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23" name="Freeform 4">
                <a:extLst>
                  <a:ext uri="{FF2B5EF4-FFF2-40B4-BE49-F238E27FC236}">
                    <a16:creationId xmlns:a16="http://schemas.microsoft.com/office/drawing/2014/main" id="{8777C823-51C0-7245-B873-2663953BAB08}"/>
                  </a:ext>
                </a:extLst>
              </p:cNvPr>
              <p:cNvSpPr>
                <a:spLocks/>
              </p:cNvSpPr>
              <p:nvPr/>
            </p:nvSpPr>
            <p:spPr bwMode="auto">
              <a:xfrm>
                <a:off x="11602072" y="2592022"/>
                <a:ext cx="15181" cy="15179"/>
              </a:xfrm>
              <a:custGeom>
                <a:avLst/>
                <a:gdLst>
                  <a:gd name="T0" fmla="*/ 0 w 24"/>
                  <a:gd name="T1" fmla="*/ 6 h 24"/>
                  <a:gd name="T2" fmla="*/ 6 w 24"/>
                  <a:gd name="T3" fmla="*/ 11 h 24"/>
                  <a:gd name="T4" fmla="*/ 11 w 24"/>
                  <a:gd name="T5" fmla="*/ 11 h 24"/>
                  <a:gd name="T6" fmla="*/ 11 w 24"/>
                  <a:gd name="T7" fmla="*/ 17 h 24"/>
                  <a:gd name="T8" fmla="*/ 11 w 24"/>
                  <a:gd name="T9" fmla="*/ 22 h 24"/>
                  <a:gd name="T10" fmla="*/ 17 w 24"/>
                  <a:gd name="T11" fmla="*/ 11 h 24"/>
                  <a:gd name="T12" fmla="*/ 22 w 24"/>
                  <a:gd name="T13" fmla="*/ 6 h 24"/>
                  <a:gd name="T14" fmla="*/ 11 w 24"/>
                  <a:gd name="T15" fmla="*/ 0 h 24"/>
                  <a:gd name="T16" fmla="*/ 6 w 24"/>
                  <a:gd name="T17" fmla="*/ 0 h 24"/>
                  <a:gd name="T18" fmla="*/ 6 w 24"/>
                  <a:gd name="T19" fmla="*/ 6 h 24"/>
                  <a:gd name="T20" fmla="*/ 0 w 24"/>
                  <a:gd name="T21" fmla="*/ 6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0" y="6"/>
                    </a:moveTo>
                    <a:lnTo>
                      <a:pt x="6" y="12"/>
                    </a:lnTo>
                    <a:lnTo>
                      <a:pt x="12" y="12"/>
                    </a:lnTo>
                    <a:lnTo>
                      <a:pt x="12" y="18"/>
                    </a:lnTo>
                    <a:lnTo>
                      <a:pt x="12" y="24"/>
                    </a:lnTo>
                    <a:lnTo>
                      <a:pt x="18" y="12"/>
                    </a:lnTo>
                    <a:lnTo>
                      <a:pt x="24" y="6"/>
                    </a:lnTo>
                    <a:lnTo>
                      <a:pt x="12" y="0"/>
                    </a:lnTo>
                    <a:lnTo>
                      <a:pt x="6" y="0"/>
                    </a:lnTo>
                    <a:lnTo>
                      <a:pt x="6" y="6"/>
                    </a:lnTo>
                    <a:lnTo>
                      <a:pt x="0" y="6"/>
                    </a:lnTo>
                    <a:close/>
                  </a:path>
                </a:pathLst>
              </a:custGeom>
              <a:grp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27" name="Freeform 5">
                <a:extLst>
                  <a:ext uri="{FF2B5EF4-FFF2-40B4-BE49-F238E27FC236}">
                    <a16:creationId xmlns:a16="http://schemas.microsoft.com/office/drawing/2014/main" id="{C48E7DF7-3559-C646-94EB-3EC4B4F20548}"/>
                  </a:ext>
                </a:extLst>
              </p:cNvPr>
              <p:cNvSpPr>
                <a:spLocks/>
              </p:cNvSpPr>
              <p:nvPr/>
            </p:nvSpPr>
            <p:spPr bwMode="auto">
              <a:xfrm>
                <a:off x="11664864" y="2511299"/>
                <a:ext cx="60723" cy="99352"/>
              </a:xfrm>
              <a:custGeom>
                <a:avLst/>
                <a:gdLst>
                  <a:gd name="T0" fmla="*/ 27 w 93"/>
                  <a:gd name="T1" fmla="*/ 48 h 156"/>
                  <a:gd name="T2" fmla="*/ 22 w 93"/>
                  <a:gd name="T3" fmla="*/ 37 h 156"/>
                  <a:gd name="T4" fmla="*/ 16 w 93"/>
                  <a:gd name="T5" fmla="*/ 27 h 156"/>
                  <a:gd name="T6" fmla="*/ 22 w 93"/>
                  <a:gd name="T7" fmla="*/ 27 h 156"/>
                  <a:gd name="T8" fmla="*/ 16 w 93"/>
                  <a:gd name="T9" fmla="*/ 21 h 156"/>
                  <a:gd name="T10" fmla="*/ 22 w 93"/>
                  <a:gd name="T11" fmla="*/ 16 h 156"/>
                  <a:gd name="T12" fmla="*/ 22 w 93"/>
                  <a:gd name="T13" fmla="*/ 6 h 156"/>
                  <a:gd name="T14" fmla="*/ 27 w 93"/>
                  <a:gd name="T15" fmla="*/ 6 h 156"/>
                  <a:gd name="T16" fmla="*/ 16 w 93"/>
                  <a:gd name="T17" fmla="*/ 0 h 156"/>
                  <a:gd name="T18" fmla="*/ 11 w 93"/>
                  <a:gd name="T19" fmla="*/ 6 h 156"/>
                  <a:gd name="T20" fmla="*/ 0 w 93"/>
                  <a:gd name="T21" fmla="*/ 16 h 156"/>
                  <a:gd name="T22" fmla="*/ 0 w 93"/>
                  <a:gd name="T23" fmla="*/ 21 h 156"/>
                  <a:gd name="T24" fmla="*/ 0 w 93"/>
                  <a:gd name="T25" fmla="*/ 27 h 156"/>
                  <a:gd name="T26" fmla="*/ 6 w 93"/>
                  <a:gd name="T27" fmla="*/ 54 h 156"/>
                  <a:gd name="T28" fmla="*/ 11 w 93"/>
                  <a:gd name="T29" fmla="*/ 59 h 156"/>
                  <a:gd name="T30" fmla="*/ 11 w 93"/>
                  <a:gd name="T31" fmla="*/ 64 h 156"/>
                  <a:gd name="T32" fmla="*/ 11 w 93"/>
                  <a:gd name="T33" fmla="*/ 69 h 156"/>
                  <a:gd name="T34" fmla="*/ 16 w 93"/>
                  <a:gd name="T35" fmla="*/ 75 h 156"/>
                  <a:gd name="T36" fmla="*/ 22 w 93"/>
                  <a:gd name="T37" fmla="*/ 90 h 156"/>
                  <a:gd name="T38" fmla="*/ 27 w 93"/>
                  <a:gd name="T39" fmla="*/ 107 h 156"/>
                  <a:gd name="T40" fmla="*/ 27 w 93"/>
                  <a:gd name="T41" fmla="*/ 117 h 156"/>
                  <a:gd name="T42" fmla="*/ 27 w 93"/>
                  <a:gd name="T43" fmla="*/ 123 h 156"/>
                  <a:gd name="T44" fmla="*/ 33 w 93"/>
                  <a:gd name="T45" fmla="*/ 128 h 156"/>
                  <a:gd name="T46" fmla="*/ 33 w 93"/>
                  <a:gd name="T47" fmla="*/ 134 h 156"/>
                  <a:gd name="T48" fmla="*/ 39 w 93"/>
                  <a:gd name="T49" fmla="*/ 144 h 156"/>
                  <a:gd name="T50" fmla="*/ 55 w 93"/>
                  <a:gd name="T51" fmla="*/ 144 h 156"/>
                  <a:gd name="T52" fmla="*/ 66 w 93"/>
                  <a:gd name="T53" fmla="*/ 139 h 156"/>
                  <a:gd name="T54" fmla="*/ 77 w 93"/>
                  <a:gd name="T55" fmla="*/ 139 h 156"/>
                  <a:gd name="T56" fmla="*/ 82 w 93"/>
                  <a:gd name="T57" fmla="*/ 134 h 156"/>
                  <a:gd name="T58" fmla="*/ 88 w 93"/>
                  <a:gd name="T59" fmla="*/ 134 h 156"/>
                  <a:gd name="T60" fmla="*/ 77 w 93"/>
                  <a:gd name="T61" fmla="*/ 102 h 156"/>
                  <a:gd name="T62" fmla="*/ 55 w 93"/>
                  <a:gd name="T63" fmla="*/ 90 h 156"/>
                  <a:gd name="T64" fmla="*/ 49 w 93"/>
                  <a:gd name="T65" fmla="*/ 80 h 156"/>
                  <a:gd name="T66" fmla="*/ 39 w 93"/>
                  <a:gd name="T67" fmla="*/ 59 h 156"/>
                  <a:gd name="T68" fmla="*/ 27 w 93"/>
                  <a:gd name="T69" fmla="*/ 48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3" h="156">
                    <a:moveTo>
                      <a:pt x="29" y="52"/>
                    </a:moveTo>
                    <a:lnTo>
                      <a:pt x="23" y="40"/>
                    </a:lnTo>
                    <a:lnTo>
                      <a:pt x="17" y="29"/>
                    </a:lnTo>
                    <a:lnTo>
                      <a:pt x="23" y="29"/>
                    </a:lnTo>
                    <a:lnTo>
                      <a:pt x="17" y="23"/>
                    </a:lnTo>
                    <a:lnTo>
                      <a:pt x="23" y="17"/>
                    </a:lnTo>
                    <a:lnTo>
                      <a:pt x="23" y="6"/>
                    </a:lnTo>
                    <a:lnTo>
                      <a:pt x="29" y="6"/>
                    </a:lnTo>
                    <a:lnTo>
                      <a:pt x="17" y="0"/>
                    </a:lnTo>
                    <a:lnTo>
                      <a:pt x="12" y="6"/>
                    </a:lnTo>
                    <a:lnTo>
                      <a:pt x="0" y="17"/>
                    </a:lnTo>
                    <a:lnTo>
                      <a:pt x="0" y="23"/>
                    </a:lnTo>
                    <a:lnTo>
                      <a:pt x="0" y="29"/>
                    </a:lnTo>
                    <a:lnTo>
                      <a:pt x="6" y="58"/>
                    </a:lnTo>
                    <a:lnTo>
                      <a:pt x="12" y="64"/>
                    </a:lnTo>
                    <a:lnTo>
                      <a:pt x="12" y="69"/>
                    </a:lnTo>
                    <a:lnTo>
                      <a:pt x="12" y="75"/>
                    </a:lnTo>
                    <a:lnTo>
                      <a:pt x="17" y="81"/>
                    </a:lnTo>
                    <a:lnTo>
                      <a:pt x="23" y="98"/>
                    </a:lnTo>
                    <a:lnTo>
                      <a:pt x="29" y="116"/>
                    </a:lnTo>
                    <a:lnTo>
                      <a:pt x="29" y="127"/>
                    </a:lnTo>
                    <a:lnTo>
                      <a:pt x="29" y="133"/>
                    </a:lnTo>
                    <a:lnTo>
                      <a:pt x="35" y="139"/>
                    </a:lnTo>
                    <a:lnTo>
                      <a:pt x="35" y="145"/>
                    </a:lnTo>
                    <a:lnTo>
                      <a:pt x="41" y="156"/>
                    </a:lnTo>
                    <a:lnTo>
                      <a:pt x="58" y="156"/>
                    </a:lnTo>
                    <a:lnTo>
                      <a:pt x="70" y="151"/>
                    </a:lnTo>
                    <a:lnTo>
                      <a:pt x="81" y="151"/>
                    </a:lnTo>
                    <a:lnTo>
                      <a:pt x="87" y="145"/>
                    </a:lnTo>
                    <a:lnTo>
                      <a:pt x="93" y="145"/>
                    </a:lnTo>
                    <a:lnTo>
                      <a:pt x="81" y="110"/>
                    </a:lnTo>
                    <a:lnTo>
                      <a:pt x="58" y="98"/>
                    </a:lnTo>
                    <a:lnTo>
                      <a:pt x="52" y="87"/>
                    </a:lnTo>
                    <a:lnTo>
                      <a:pt x="41" y="64"/>
                    </a:lnTo>
                    <a:lnTo>
                      <a:pt x="29" y="52"/>
                    </a:lnTo>
                    <a:close/>
                  </a:path>
                </a:pathLst>
              </a:custGeom>
              <a:grp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28" name="Freeform 6">
                <a:extLst>
                  <a:ext uri="{FF2B5EF4-FFF2-40B4-BE49-F238E27FC236}">
                    <a16:creationId xmlns:a16="http://schemas.microsoft.com/office/drawing/2014/main" id="{FA605206-D527-CA44-9155-9045B42CA0B2}"/>
                  </a:ext>
                </a:extLst>
              </p:cNvPr>
              <p:cNvSpPr>
                <a:spLocks/>
              </p:cNvSpPr>
              <p:nvPr/>
            </p:nvSpPr>
            <p:spPr bwMode="auto">
              <a:xfrm>
                <a:off x="11745598" y="2234633"/>
                <a:ext cx="200108" cy="103491"/>
              </a:xfrm>
              <a:custGeom>
                <a:avLst/>
                <a:gdLst>
                  <a:gd name="T0" fmla="*/ 223 w 308"/>
                  <a:gd name="T1" fmla="*/ 118 h 162"/>
                  <a:gd name="T2" fmla="*/ 212 w 308"/>
                  <a:gd name="T3" fmla="*/ 140 h 162"/>
                  <a:gd name="T4" fmla="*/ 202 w 308"/>
                  <a:gd name="T5" fmla="*/ 144 h 162"/>
                  <a:gd name="T6" fmla="*/ 196 w 308"/>
                  <a:gd name="T7" fmla="*/ 129 h 162"/>
                  <a:gd name="T8" fmla="*/ 185 w 308"/>
                  <a:gd name="T9" fmla="*/ 123 h 162"/>
                  <a:gd name="T10" fmla="*/ 175 w 308"/>
                  <a:gd name="T11" fmla="*/ 107 h 162"/>
                  <a:gd name="T12" fmla="*/ 169 w 308"/>
                  <a:gd name="T13" fmla="*/ 102 h 162"/>
                  <a:gd name="T14" fmla="*/ 163 w 308"/>
                  <a:gd name="T15" fmla="*/ 102 h 162"/>
                  <a:gd name="T16" fmla="*/ 152 w 308"/>
                  <a:gd name="T17" fmla="*/ 102 h 162"/>
                  <a:gd name="T18" fmla="*/ 114 w 308"/>
                  <a:gd name="T19" fmla="*/ 113 h 162"/>
                  <a:gd name="T20" fmla="*/ 93 w 308"/>
                  <a:gd name="T21" fmla="*/ 118 h 162"/>
                  <a:gd name="T22" fmla="*/ 54 w 308"/>
                  <a:gd name="T23" fmla="*/ 129 h 162"/>
                  <a:gd name="T24" fmla="*/ 38 w 308"/>
                  <a:gd name="T25" fmla="*/ 129 h 162"/>
                  <a:gd name="T26" fmla="*/ 6 w 308"/>
                  <a:gd name="T27" fmla="*/ 140 h 162"/>
                  <a:gd name="T28" fmla="*/ 0 w 308"/>
                  <a:gd name="T29" fmla="*/ 91 h 162"/>
                  <a:gd name="T30" fmla="*/ 0 w 308"/>
                  <a:gd name="T31" fmla="*/ 69 h 162"/>
                  <a:gd name="T32" fmla="*/ 16 w 308"/>
                  <a:gd name="T33" fmla="*/ 59 h 162"/>
                  <a:gd name="T34" fmla="*/ 27 w 308"/>
                  <a:gd name="T35" fmla="*/ 59 h 162"/>
                  <a:gd name="T36" fmla="*/ 60 w 308"/>
                  <a:gd name="T37" fmla="*/ 48 h 162"/>
                  <a:gd name="T38" fmla="*/ 70 w 308"/>
                  <a:gd name="T39" fmla="*/ 48 h 162"/>
                  <a:gd name="T40" fmla="*/ 93 w 308"/>
                  <a:gd name="T41" fmla="*/ 43 h 162"/>
                  <a:gd name="T42" fmla="*/ 103 w 308"/>
                  <a:gd name="T43" fmla="*/ 37 h 162"/>
                  <a:gd name="T44" fmla="*/ 152 w 308"/>
                  <a:gd name="T45" fmla="*/ 27 h 162"/>
                  <a:gd name="T46" fmla="*/ 169 w 308"/>
                  <a:gd name="T47" fmla="*/ 10 h 162"/>
                  <a:gd name="T48" fmla="*/ 185 w 308"/>
                  <a:gd name="T49" fmla="*/ 0 h 162"/>
                  <a:gd name="T50" fmla="*/ 202 w 308"/>
                  <a:gd name="T51" fmla="*/ 16 h 162"/>
                  <a:gd name="T52" fmla="*/ 196 w 308"/>
                  <a:gd name="T53" fmla="*/ 32 h 162"/>
                  <a:gd name="T54" fmla="*/ 185 w 308"/>
                  <a:gd name="T55" fmla="*/ 48 h 162"/>
                  <a:gd name="T56" fmla="*/ 190 w 308"/>
                  <a:gd name="T57" fmla="*/ 59 h 162"/>
                  <a:gd name="T58" fmla="*/ 206 w 308"/>
                  <a:gd name="T59" fmla="*/ 59 h 162"/>
                  <a:gd name="T60" fmla="*/ 218 w 308"/>
                  <a:gd name="T61" fmla="*/ 86 h 162"/>
                  <a:gd name="T62" fmla="*/ 229 w 308"/>
                  <a:gd name="T63" fmla="*/ 86 h 162"/>
                  <a:gd name="T64" fmla="*/ 261 w 308"/>
                  <a:gd name="T65" fmla="*/ 102 h 162"/>
                  <a:gd name="T66" fmla="*/ 278 w 308"/>
                  <a:gd name="T67" fmla="*/ 81 h 162"/>
                  <a:gd name="T68" fmla="*/ 261 w 308"/>
                  <a:gd name="T69" fmla="*/ 64 h 162"/>
                  <a:gd name="T70" fmla="*/ 289 w 308"/>
                  <a:gd name="T71" fmla="*/ 102 h 162"/>
                  <a:gd name="T72" fmla="*/ 283 w 308"/>
                  <a:gd name="T73" fmla="*/ 102 h 162"/>
                  <a:gd name="T74" fmla="*/ 251 w 308"/>
                  <a:gd name="T75" fmla="*/ 123 h 162"/>
                  <a:gd name="T76" fmla="*/ 234 w 308"/>
                  <a:gd name="T77" fmla="*/ 134 h 162"/>
                  <a:gd name="T78" fmla="*/ 218 w 308"/>
                  <a:gd name="T79" fmla="*/ 144 h 162"/>
                  <a:gd name="T80" fmla="*/ 234 w 308"/>
                  <a:gd name="T81" fmla="*/ 123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08" h="162">
                    <a:moveTo>
                      <a:pt x="244" y="127"/>
                    </a:moveTo>
                    <a:lnTo>
                      <a:pt x="238" y="127"/>
                    </a:lnTo>
                    <a:lnTo>
                      <a:pt x="232" y="139"/>
                    </a:lnTo>
                    <a:lnTo>
                      <a:pt x="226" y="151"/>
                    </a:lnTo>
                    <a:lnTo>
                      <a:pt x="220" y="156"/>
                    </a:lnTo>
                    <a:lnTo>
                      <a:pt x="215" y="156"/>
                    </a:lnTo>
                    <a:lnTo>
                      <a:pt x="209" y="145"/>
                    </a:lnTo>
                    <a:lnTo>
                      <a:pt x="209" y="139"/>
                    </a:lnTo>
                    <a:lnTo>
                      <a:pt x="203" y="139"/>
                    </a:lnTo>
                    <a:lnTo>
                      <a:pt x="197" y="133"/>
                    </a:lnTo>
                    <a:lnTo>
                      <a:pt x="191" y="133"/>
                    </a:lnTo>
                    <a:lnTo>
                      <a:pt x="186" y="116"/>
                    </a:lnTo>
                    <a:lnTo>
                      <a:pt x="180" y="122"/>
                    </a:lnTo>
                    <a:lnTo>
                      <a:pt x="180" y="110"/>
                    </a:lnTo>
                    <a:lnTo>
                      <a:pt x="180" y="104"/>
                    </a:lnTo>
                    <a:lnTo>
                      <a:pt x="174" y="110"/>
                    </a:lnTo>
                    <a:lnTo>
                      <a:pt x="168" y="110"/>
                    </a:lnTo>
                    <a:lnTo>
                      <a:pt x="162" y="110"/>
                    </a:lnTo>
                    <a:lnTo>
                      <a:pt x="145" y="116"/>
                    </a:lnTo>
                    <a:lnTo>
                      <a:pt x="122" y="122"/>
                    </a:lnTo>
                    <a:lnTo>
                      <a:pt x="116" y="122"/>
                    </a:lnTo>
                    <a:lnTo>
                      <a:pt x="99" y="127"/>
                    </a:lnTo>
                    <a:lnTo>
                      <a:pt x="87" y="127"/>
                    </a:lnTo>
                    <a:lnTo>
                      <a:pt x="58" y="139"/>
                    </a:lnTo>
                    <a:lnTo>
                      <a:pt x="46" y="139"/>
                    </a:lnTo>
                    <a:lnTo>
                      <a:pt x="41" y="139"/>
                    </a:lnTo>
                    <a:lnTo>
                      <a:pt x="12" y="151"/>
                    </a:lnTo>
                    <a:lnTo>
                      <a:pt x="6" y="151"/>
                    </a:lnTo>
                    <a:lnTo>
                      <a:pt x="0" y="145"/>
                    </a:lnTo>
                    <a:lnTo>
                      <a:pt x="0" y="98"/>
                    </a:lnTo>
                    <a:lnTo>
                      <a:pt x="0" y="81"/>
                    </a:lnTo>
                    <a:lnTo>
                      <a:pt x="0" y="75"/>
                    </a:lnTo>
                    <a:lnTo>
                      <a:pt x="0" y="69"/>
                    </a:lnTo>
                    <a:lnTo>
                      <a:pt x="17" y="64"/>
                    </a:lnTo>
                    <a:lnTo>
                      <a:pt x="23" y="64"/>
                    </a:lnTo>
                    <a:lnTo>
                      <a:pt x="29" y="64"/>
                    </a:lnTo>
                    <a:lnTo>
                      <a:pt x="46" y="58"/>
                    </a:lnTo>
                    <a:lnTo>
                      <a:pt x="64" y="52"/>
                    </a:lnTo>
                    <a:lnTo>
                      <a:pt x="70" y="52"/>
                    </a:lnTo>
                    <a:lnTo>
                      <a:pt x="75" y="52"/>
                    </a:lnTo>
                    <a:lnTo>
                      <a:pt x="81" y="52"/>
                    </a:lnTo>
                    <a:lnTo>
                      <a:pt x="99" y="46"/>
                    </a:lnTo>
                    <a:lnTo>
                      <a:pt x="110" y="46"/>
                    </a:lnTo>
                    <a:lnTo>
                      <a:pt x="110" y="40"/>
                    </a:lnTo>
                    <a:lnTo>
                      <a:pt x="116" y="40"/>
                    </a:lnTo>
                    <a:lnTo>
                      <a:pt x="162" y="29"/>
                    </a:lnTo>
                    <a:lnTo>
                      <a:pt x="162" y="23"/>
                    </a:lnTo>
                    <a:lnTo>
                      <a:pt x="180" y="11"/>
                    </a:lnTo>
                    <a:lnTo>
                      <a:pt x="180" y="6"/>
                    </a:lnTo>
                    <a:lnTo>
                      <a:pt x="197" y="0"/>
                    </a:lnTo>
                    <a:lnTo>
                      <a:pt x="209" y="17"/>
                    </a:lnTo>
                    <a:lnTo>
                      <a:pt x="215" y="17"/>
                    </a:lnTo>
                    <a:lnTo>
                      <a:pt x="220" y="23"/>
                    </a:lnTo>
                    <a:lnTo>
                      <a:pt x="209" y="35"/>
                    </a:lnTo>
                    <a:lnTo>
                      <a:pt x="203" y="52"/>
                    </a:lnTo>
                    <a:lnTo>
                      <a:pt x="197" y="52"/>
                    </a:lnTo>
                    <a:lnTo>
                      <a:pt x="197" y="58"/>
                    </a:lnTo>
                    <a:lnTo>
                      <a:pt x="203" y="64"/>
                    </a:lnTo>
                    <a:lnTo>
                      <a:pt x="215" y="64"/>
                    </a:lnTo>
                    <a:lnTo>
                      <a:pt x="220" y="64"/>
                    </a:lnTo>
                    <a:lnTo>
                      <a:pt x="244" y="87"/>
                    </a:lnTo>
                    <a:lnTo>
                      <a:pt x="232" y="93"/>
                    </a:lnTo>
                    <a:lnTo>
                      <a:pt x="244" y="98"/>
                    </a:lnTo>
                    <a:lnTo>
                      <a:pt x="244" y="93"/>
                    </a:lnTo>
                    <a:lnTo>
                      <a:pt x="255" y="110"/>
                    </a:lnTo>
                    <a:lnTo>
                      <a:pt x="278" y="110"/>
                    </a:lnTo>
                    <a:lnTo>
                      <a:pt x="296" y="98"/>
                    </a:lnTo>
                    <a:lnTo>
                      <a:pt x="296" y="87"/>
                    </a:lnTo>
                    <a:lnTo>
                      <a:pt x="290" y="87"/>
                    </a:lnTo>
                    <a:lnTo>
                      <a:pt x="278" y="69"/>
                    </a:lnTo>
                    <a:lnTo>
                      <a:pt x="290" y="75"/>
                    </a:lnTo>
                    <a:lnTo>
                      <a:pt x="308" y="110"/>
                    </a:lnTo>
                    <a:lnTo>
                      <a:pt x="308" y="122"/>
                    </a:lnTo>
                    <a:lnTo>
                      <a:pt x="302" y="110"/>
                    </a:lnTo>
                    <a:lnTo>
                      <a:pt x="273" y="127"/>
                    </a:lnTo>
                    <a:lnTo>
                      <a:pt x="267" y="133"/>
                    </a:lnTo>
                    <a:lnTo>
                      <a:pt x="255" y="139"/>
                    </a:lnTo>
                    <a:lnTo>
                      <a:pt x="249" y="145"/>
                    </a:lnTo>
                    <a:lnTo>
                      <a:pt x="232" y="162"/>
                    </a:lnTo>
                    <a:lnTo>
                      <a:pt x="232" y="156"/>
                    </a:lnTo>
                    <a:lnTo>
                      <a:pt x="249" y="145"/>
                    </a:lnTo>
                    <a:lnTo>
                      <a:pt x="249" y="133"/>
                    </a:lnTo>
                    <a:lnTo>
                      <a:pt x="244" y="127"/>
                    </a:lnTo>
                    <a:close/>
                  </a:path>
                </a:pathLst>
              </a:custGeom>
              <a:solidFill>
                <a:schemeClr val="bg2">
                  <a:lumMod val="75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29" name="Freeform 7">
                <a:extLst>
                  <a:ext uri="{FF2B5EF4-FFF2-40B4-BE49-F238E27FC236}">
                    <a16:creationId xmlns:a16="http://schemas.microsoft.com/office/drawing/2014/main" id="{2D29592F-352F-B44F-A480-5A0058CBE2FB}"/>
                  </a:ext>
                </a:extLst>
              </p:cNvPr>
              <p:cNvSpPr>
                <a:spLocks/>
              </p:cNvSpPr>
              <p:nvPr/>
            </p:nvSpPr>
            <p:spPr bwMode="auto">
              <a:xfrm>
                <a:off x="11903614" y="2326395"/>
                <a:ext cx="18631" cy="14489"/>
              </a:xfrm>
              <a:custGeom>
                <a:avLst/>
                <a:gdLst>
                  <a:gd name="T0" fmla="*/ 0 w 29"/>
                  <a:gd name="T1" fmla="*/ 21 h 23"/>
                  <a:gd name="T2" fmla="*/ 5 w 29"/>
                  <a:gd name="T3" fmla="*/ 21 h 23"/>
                  <a:gd name="T4" fmla="*/ 27 w 29"/>
                  <a:gd name="T5" fmla="*/ 10 h 23"/>
                  <a:gd name="T6" fmla="*/ 27 w 29"/>
                  <a:gd name="T7" fmla="*/ 5 h 23"/>
                  <a:gd name="T8" fmla="*/ 16 w 29"/>
                  <a:gd name="T9" fmla="*/ 0 h 23"/>
                  <a:gd name="T10" fmla="*/ 5 w 29"/>
                  <a:gd name="T11" fmla="*/ 16 h 23"/>
                  <a:gd name="T12" fmla="*/ 0 w 29"/>
                  <a:gd name="T13" fmla="*/ 21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3">
                    <a:moveTo>
                      <a:pt x="0" y="23"/>
                    </a:moveTo>
                    <a:lnTo>
                      <a:pt x="5" y="23"/>
                    </a:lnTo>
                    <a:lnTo>
                      <a:pt x="29" y="11"/>
                    </a:lnTo>
                    <a:lnTo>
                      <a:pt x="29" y="6"/>
                    </a:lnTo>
                    <a:lnTo>
                      <a:pt x="17" y="0"/>
                    </a:lnTo>
                    <a:lnTo>
                      <a:pt x="5" y="17"/>
                    </a:lnTo>
                    <a:lnTo>
                      <a:pt x="0" y="23"/>
                    </a:lnTo>
                    <a:close/>
                  </a:path>
                </a:pathLst>
              </a:custGeom>
              <a:grp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30" name="Freeform 8">
                <a:extLst>
                  <a:ext uri="{FF2B5EF4-FFF2-40B4-BE49-F238E27FC236}">
                    <a16:creationId xmlns:a16="http://schemas.microsoft.com/office/drawing/2014/main" id="{E294DB72-FEA6-7347-BF13-469356604F8E}"/>
                  </a:ext>
                </a:extLst>
              </p:cNvPr>
              <p:cNvSpPr>
                <a:spLocks/>
              </p:cNvSpPr>
              <p:nvPr/>
            </p:nvSpPr>
            <p:spPr bwMode="auto">
              <a:xfrm>
                <a:off x="11932595" y="2322945"/>
                <a:ext cx="15181" cy="11729"/>
              </a:xfrm>
              <a:custGeom>
                <a:avLst/>
                <a:gdLst>
                  <a:gd name="T0" fmla="*/ 0 w 23"/>
                  <a:gd name="T1" fmla="*/ 16 h 17"/>
                  <a:gd name="T2" fmla="*/ 17 w 23"/>
                  <a:gd name="T3" fmla="*/ 16 h 17"/>
                  <a:gd name="T4" fmla="*/ 22 w 23"/>
                  <a:gd name="T5" fmla="*/ 11 h 17"/>
                  <a:gd name="T6" fmla="*/ 22 w 23"/>
                  <a:gd name="T7" fmla="*/ 6 h 17"/>
                  <a:gd name="T8" fmla="*/ 17 w 23"/>
                  <a:gd name="T9" fmla="*/ 0 h 17"/>
                  <a:gd name="T10" fmla="*/ 17 w 23"/>
                  <a:gd name="T11" fmla="*/ 11 h 17"/>
                  <a:gd name="T12" fmla="*/ 6 w 23"/>
                  <a:gd name="T13" fmla="*/ 16 h 17"/>
                  <a:gd name="T14" fmla="*/ 0 w 23"/>
                  <a:gd name="T15" fmla="*/ 1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7">
                    <a:moveTo>
                      <a:pt x="0" y="17"/>
                    </a:moveTo>
                    <a:lnTo>
                      <a:pt x="18" y="17"/>
                    </a:lnTo>
                    <a:lnTo>
                      <a:pt x="23" y="12"/>
                    </a:lnTo>
                    <a:lnTo>
                      <a:pt x="23" y="6"/>
                    </a:lnTo>
                    <a:lnTo>
                      <a:pt x="18" y="0"/>
                    </a:lnTo>
                    <a:lnTo>
                      <a:pt x="18" y="12"/>
                    </a:lnTo>
                    <a:lnTo>
                      <a:pt x="6" y="17"/>
                    </a:lnTo>
                    <a:lnTo>
                      <a:pt x="0" y="17"/>
                    </a:lnTo>
                    <a:close/>
                  </a:path>
                </a:pathLst>
              </a:custGeom>
              <a:grp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31" name="Freeform 9">
                <a:extLst>
                  <a:ext uri="{FF2B5EF4-FFF2-40B4-BE49-F238E27FC236}">
                    <a16:creationId xmlns:a16="http://schemas.microsoft.com/office/drawing/2014/main" id="{23758483-F1D9-AB42-9547-BFD8119A598A}"/>
                  </a:ext>
                </a:extLst>
              </p:cNvPr>
              <p:cNvSpPr>
                <a:spLocks/>
              </p:cNvSpPr>
              <p:nvPr/>
            </p:nvSpPr>
            <p:spPr bwMode="auto">
              <a:xfrm>
                <a:off x="11459236" y="2525788"/>
                <a:ext cx="267041" cy="129709"/>
              </a:xfrm>
              <a:custGeom>
                <a:avLst/>
                <a:gdLst>
                  <a:gd name="T0" fmla="*/ 109 w 412"/>
                  <a:gd name="T1" fmla="*/ 38 h 203"/>
                  <a:gd name="T2" fmla="*/ 163 w 412"/>
                  <a:gd name="T3" fmla="*/ 27 h 203"/>
                  <a:gd name="T4" fmla="*/ 196 w 412"/>
                  <a:gd name="T5" fmla="*/ 21 h 203"/>
                  <a:gd name="T6" fmla="*/ 218 w 412"/>
                  <a:gd name="T7" fmla="*/ 16 h 203"/>
                  <a:gd name="T8" fmla="*/ 234 w 412"/>
                  <a:gd name="T9" fmla="*/ 11 h 203"/>
                  <a:gd name="T10" fmla="*/ 267 w 412"/>
                  <a:gd name="T11" fmla="*/ 6 h 203"/>
                  <a:gd name="T12" fmla="*/ 300 w 412"/>
                  <a:gd name="T13" fmla="*/ 0 h 203"/>
                  <a:gd name="T14" fmla="*/ 311 w 412"/>
                  <a:gd name="T15" fmla="*/ 38 h 203"/>
                  <a:gd name="T16" fmla="*/ 316 w 412"/>
                  <a:gd name="T17" fmla="*/ 54 h 203"/>
                  <a:gd name="T18" fmla="*/ 327 w 412"/>
                  <a:gd name="T19" fmla="*/ 96 h 203"/>
                  <a:gd name="T20" fmla="*/ 333 w 412"/>
                  <a:gd name="T21" fmla="*/ 113 h 203"/>
                  <a:gd name="T22" fmla="*/ 365 w 412"/>
                  <a:gd name="T23" fmla="*/ 119 h 203"/>
                  <a:gd name="T24" fmla="*/ 387 w 412"/>
                  <a:gd name="T25" fmla="*/ 113 h 203"/>
                  <a:gd name="T26" fmla="*/ 370 w 412"/>
                  <a:gd name="T27" fmla="*/ 167 h 203"/>
                  <a:gd name="T28" fmla="*/ 348 w 412"/>
                  <a:gd name="T29" fmla="*/ 177 h 203"/>
                  <a:gd name="T30" fmla="*/ 333 w 412"/>
                  <a:gd name="T31" fmla="*/ 161 h 203"/>
                  <a:gd name="T32" fmla="*/ 321 w 412"/>
                  <a:gd name="T33" fmla="*/ 150 h 203"/>
                  <a:gd name="T34" fmla="*/ 311 w 412"/>
                  <a:gd name="T35" fmla="*/ 156 h 203"/>
                  <a:gd name="T36" fmla="*/ 284 w 412"/>
                  <a:gd name="T37" fmla="*/ 134 h 203"/>
                  <a:gd name="T38" fmla="*/ 294 w 412"/>
                  <a:gd name="T39" fmla="*/ 119 h 203"/>
                  <a:gd name="T40" fmla="*/ 278 w 412"/>
                  <a:gd name="T41" fmla="*/ 107 h 203"/>
                  <a:gd name="T42" fmla="*/ 278 w 412"/>
                  <a:gd name="T43" fmla="*/ 92 h 203"/>
                  <a:gd name="T44" fmla="*/ 278 w 412"/>
                  <a:gd name="T45" fmla="*/ 81 h 203"/>
                  <a:gd name="T46" fmla="*/ 272 w 412"/>
                  <a:gd name="T47" fmla="*/ 69 h 203"/>
                  <a:gd name="T48" fmla="*/ 288 w 412"/>
                  <a:gd name="T49" fmla="*/ 38 h 203"/>
                  <a:gd name="T50" fmla="*/ 278 w 412"/>
                  <a:gd name="T51" fmla="*/ 32 h 203"/>
                  <a:gd name="T52" fmla="*/ 261 w 412"/>
                  <a:gd name="T53" fmla="*/ 43 h 203"/>
                  <a:gd name="T54" fmla="*/ 251 w 412"/>
                  <a:gd name="T55" fmla="*/ 65 h 203"/>
                  <a:gd name="T56" fmla="*/ 256 w 412"/>
                  <a:gd name="T57" fmla="*/ 107 h 203"/>
                  <a:gd name="T58" fmla="*/ 284 w 412"/>
                  <a:gd name="T59" fmla="*/ 145 h 203"/>
                  <a:gd name="T60" fmla="*/ 284 w 412"/>
                  <a:gd name="T61" fmla="*/ 161 h 203"/>
                  <a:gd name="T62" fmla="*/ 284 w 412"/>
                  <a:gd name="T63" fmla="*/ 172 h 203"/>
                  <a:gd name="T64" fmla="*/ 251 w 412"/>
                  <a:gd name="T65" fmla="*/ 167 h 203"/>
                  <a:gd name="T66" fmla="*/ 240 w 412"/>
                  <a:gd name="T67" fmla="*/ 167 h 203"/>
                  <a:gd name="T68" fmla="*/ 218 w 412"/>
                  <a:gd name="T69" fmla="*/ 161 h 203"/>
                  <a:gd name="T70" fmla="*/ 212 w 412"/>
                  <a:gd name="T71" fmla="*/ 134 h 203"/>
                  <a:gd name="T72" fmla="*/ 218 w 412"/>
                  <a:gd name="T73" fmla="*/ 119 h 203"/>
                  <a:gd name="T74" fmla="*/ 218 w 412"/>
                  <a:gd name="T75" fmla="*/ 96 h 203"/>
                  <a:gd name="T76" fmla="*/ 207 w 412"/>
                  <a:gd name="T77" fmla="*/ 102 h 203"/>
                  <a:gd name="T78" fmla="*/ 185 w 412"/>
                  <a:gd name="T79" fmla="*/ 92 h 203"/>
                  <a:gd name="T80" fmla="*/ 169 w 412"/>
                  <a:gd name="T81" fmla="*/ 75 h 203"/>
                  <a:gd name="T82" fmla="*/ 152 w 412"/>
                  <a:gd name="T83" fmla="*/ 75 h 203"/>
                  <a:gd name="T84" fmla="*/ 136 w 412"/>
                  <a:gd name="T85" fmla="*/ 59 h 203"/>
                  <a:gd name="T86" fmla="*/ 109 w 412"/>
                  <a:gd name="T87" fmla="*/ 43 h 203"/>
                  <a:gd name="T88" fmla="*/ 92 w 412"/>
                  <a:gd name="T89" fmla="*/ 54 h 203"/>
                  <a:gd name="T90" fmla="*/ 70 w 412"/>
                  <a:gd name="T91" fmla="*/ 65 h 203"/>
                  <a:gd name="T92" fmla="*/ 38 w 412"/>
                  <a:gd name="T93" fmla="*/ 81 h 203"/>
                  <a:gd name="T94" fmla="*/ 22 w 412"/>
                  <a:gd name="T95" fmla="*/ 96 h 203"/>
                  <a:gd name="T96" fmla="*/ 6 w 412"/>
                  <a:gd name="T97" fmla="*/ 81 h 203"/>
                  <a:gd name="T98" fmla="*/ 33 w 412"/>
                  <a:gd name="T99" fmla="*/ 54 h 203"/>
                  <a:gd name="T100" fmla="*/ 54 w 412"/>
                  <a:gd name="T101" fmla="*/ 48 h 203"/>
                  <a:gd name="T102" fmla="*/ 92 w 412"/>
                  <a:gd name="T103" fmla="*/ 43 h 2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2" h="203">
                    <a:moveTo>
                      <a:pt x="98" y="46"/>
                    </a:moveTo>
                    <a:lnTo>
                      <a:pt x="104" y="46"/>
                    </a:lnTo>
                    <a:lnTo>
                      <a:pt x="116" y="41"/>
                    </a:lnTo>
                    <a:lnTo>
                      <a:pt x="128" y="41"/>
                    </a:lnTo>
                    <a:lnTo>
                      <a:pt x="168" y="29"/>
                    </a:lnTo>
                    <a:lnTo>
                      <a:pt x="174" y="29"/>
                    </a:lnTo>
                    <a:lnTo>
                      <a:pt x="186" y="29"/>
                    </a:lnTo>
                    <a:lnTo>
                      <a:pt x="191" y="23"/>
                    </a:lnTo>
                    <a:lnTo>
                      <a:pt x="209" y="23"/>
                    </a:lnTo>
                    <a:lnTo>
                      <a:pt x="215" y="23"/>
                    </a:lnTo>
                    <a:lnTo>
                      <a:pt x="220" y="17"/>
                    </a:lnTo>
                    <a:lnTo>
                      <a:pt x="232" y="17"/>
                    </a:lnTo>
                    <a:lnTo>
                      <a:pt x="238" y="17"/>
                    </a:lnTo>
                    <a:lnTo>
                      <a:pt x="244" y="12"/>
                    </a:lnTo>
                    <a:lnTo>
                      <a:pt x="249" y="12"/>
                    </a:lnTo>
                    <a:lnTo>
                      <a:pt x="255" y="12"/>
                    </a:lnTo>
                    <a:lnTo>
                      <a:pt x="278" y="6"/>
                    </a:lnTo>
                    <a:lnTo>
                      <a:pt x="284" y="6"/>
                    </a:lnTo>
                    <a:lnTo>
                      <a:pt x="302" y="0"/>
                    </a:lnTo>
                    <a:lnTo>
                      <a:pt x="307" y="0"/>
                    </a:lnTo>
                    <a:lnTo>
                      <a:pt x="319" y="0"/>
                    </a:lnTo>
                    <a:lnTo>
                      <a:pt x="319" y="6"/>
                    </a:lnTo>
                    <a:lnTo>
                      <a:pt x="325" y="35"/>
                    </a:lnTo>
                    <a:lnTo>
                      <a:pt x="331" y="41"/>
                    </a:lnTo>
                    <a:lnTo>
                      <a:pt x="331" y="46"/>
                    </a:lnTo>
                    <a:lnTo>
                      <a:pt x="331" y="52"/>
                    </a:lnTo>
                    <a:lnTo>
                      <a:pt x="336" y="58"/>
                    </a:lnTo>
                    <a:lnTo>
                      <a:pt x="342" y="75"/>
                    </a:lnTo>
                    <a:lnTo>
                      <a:pt x="348" y="93"/>
                    </a:lnTo>
                    <a:lnTo>
                      <a:pt x="348" y="104"/>
                    </a:lnTo>
                    <a:lnTo>
                      <a:pt x="348" y="110"/>
                    </a:lnTo>
                    <a:lnTo>
                      <a:pt x="354" y="116"/>
                    </a:lnTo>
                    <a:lnTo>
                      <a:pt x="354" y="122"/>
                    </a:lnTo>
                    <a:lnTo>
                      <a:pt x="360" y="133"/>
                    </a:lnTo>
                    <a:lnTo>
                      <a:pt x="377" y="133"/>
                    </a:lnTo>
                    <a:lnTo>
                      <a:pt x="389" y="128"/>
                    </a:lnTo>
                    <a:lnTo>
                      <a:pt x="400" y="128"/>
                    </a:lnTo>
                    <a:lnTo>
                      <a:pt x="406" y="122"/>
                    </a:lnTo>
                    <a:lnTo>
                      <a:pt x="412" y="122"/>
                    </a:lnTo>
                    <a:lnTo>
                      <a:pt x="412" y="133"/>
                    </a:lnTo>
                    <a:lnTo>
                      <a:pt x="406" y="174"/>
                    </a:lnTo>
                    <a:lnTo>
                      <a:pt x="394" y="180"/>
                    </a:lnTo>
                    <a:lnTo>
                      <a:pt x="389" y="180"/>
                    </a:lnTo>
                    <a:lnTo>
                      <a:pt x="377" y="186"/>
                    </a:lnTo>
                    <a:lnTo>
                      <a:pt x="371" y="191"/>
                    </a:lnTo>
                    <a:lnTo>
                      <a:pt x="365" y="191"/>
                    </a:lnTo>
                    <a:lnTo>
                      <a:pt x="354" y="203"/>
                    </a:lnTo>
                    <a:lnTo>
                      <a:pt x="354" y="174"/>
                    </a:lnTo>
                    <a:lnTo>
                      <a:pt x="342" y="180"/>
                    </a:lnTo>
                    <a:lnTo>
                      <a:pt x="348" y="162"/>
                    </a:lnTo>
                    <a:lnTo>
                      <a:pt x="342" y="162"/>
                    </a:lnTo>
                    <a:lnTo>
                      <a:pt x="336" y="162"/>
                    </a:lnTo>
                    <a:lnTo>
                      <a:pt x="336" y="151"/>
                    </a:lnTo>
                    <a:lnTo>
                      <a:pt x="331" y="168"/>
                    </a:lnTo>
                    <a:lnTo>
                      <a:pt x="319" y="168"/>
                    </a:lnTo>
                    <a:lnTo>
                      <a:pt x="313" y="162"/>
                    </a:lnTo>
                    <a:lnTo>
                      <a:pt x="302" y="145"/>
                    </a:lnTo>
                    <a:lnTo>
                      <a:pt x="307" y="139"/>
                    </a:lnTo>
                    <a:lnTo>
                      <a:pt x="302" y="128"/>
                    </a:lnTo>
                    <a:lnTo>
                      <a:pt x="313" y="128"/>
                    </a:lnTo>
                    <a:lnTo>
                      <a:pt x="302" y="116"/>
                    </a:lnTo>
                    <a:lnTo>
                      <a:pt x="296" y="122"/>
                    </a:lnTo>
                    <a:lnTo>
                      <a:pt x="296" y="116"/>
                    </a:lnTo>
                    <a:lnTo>
                      <a:pt x="302" y="104"/>
                    </a:lnTo>
                    <a:lnTo>
                      <a:pt x="296" y="93"/>
                    </a:lnTo>
                    <a:lnTo>
                      <a:pt x="296" y="99"/>
                    </a:lnTo>
                    <a:lnTo>
                      <a:pt x="290" y="104"/>
                    </a:lnTo>
                    <a:lnTo>
                      <a:pt x="290" y="81"/>
                    </a:lnTo>
                    <a:lnTo>
                      <a:pt x="296" y="87"/>
                    </a:lnTo>
                    <a:lnTo>
                      <a:pt x="302" y="87"/>
                    </a:lnTo>
                    <a:lnTo>
                      <a:pt x="302" y="75"/>
                    </a:lnTo>
                    <a:lnTo>
                      <a:pt x="290" y="75"/>
                    </a:lnTo>
                    <a:lnTo>
                      <a:pt x="290" y="64"/>
                    </a:lnTo>
                    <a:lnTo>
                      <a:pt x="296" y="46"/>
                    </a:lnTo>
                    <a:lnTo>
                      <a:pt x="307" y="41"/>
                    </a:lnTo>
                    <a:lnTo>
                      <a:pt x="302" y="17"/>
                    </a:lnTo>
                    <a:lnTo>
                      <a:pt x="296" y="23"/>
                    </a:lnTo>
                    <a:lnTo>
                      <a:pt x="296" y="35"/>
                    </a:lnTo>
                    <a:lnTo>
                      <a:pt x="284" y="46"/>
                    </a:lnTo>
                    <a:lnTo>
                      <a:pt x="284" y="52"/>
                    </a:lnTo>
                    <a:lnTo>
                      <a:pt x="278" y="46"/>
                    </a:lnTo>
                    <a:lnTo>
                      <a:pt x="278" y="58"/>
                    </a:lnTo>
                    <a:lnTo>
                      <a:pt x="278" y="64"/>
                    </a:lnTo>
                    <a:lnTo>
                      <a:pt x="267" y="70"/>
                    </a:lnTo>
                    <a:lnTo>
                      <a:pt x="278" y="75"/>
                    </a:lnTo>
                    <a:lnTo>
                      <a:pt x="278" y="87"/>
                    </a:lnTo>
                    <a:lnTo>
                      <a:pt x="273" y="116"/>
                    </a:lnTo>
                    <a:lnTo>
                      <a:pt x="278" y="122"/>
                    </a:lnTo>
                    <a:lnTo>
                      <a:pt x="284" y="145"/>
                    </a:lnTo>
                    <a:lnTo>
                      <a:pt x="302" y="157"/>
                    </a:lnTo>
                    <a:lnTo>
                      <a:pt x="296" y="168"/>
                    </a:lnTo>
                    <a:lnTo>
                      <a:pt x="302" y="168"/>
                    </a:lnTo>
                    <a:lnTo>
                      <a:pt x="302" y="174"/>
                    </a:lnTo>
                    <a:lnTo>
                      <a:pt x="313" y="186"/>
                    </a:lnTo>
                    <a:lnTo>
                      <a:pt x="313" y="197"/>
                    </a:lnTo>
                    <a:lnTo>
                      <a:pt x="302" y="186"/>
                    </a:lnTo>
                    <a:lnTo>
                      <a:pt x="302" y="191"/>
                    </a:lnTo>
                    <a:lnTo>
                      <a:pt x="284" y="180"/>
                    </a:lnTo>
                    <a:lnTo>
                      <a:pt x="267" y="180"/>
                    </a:lnTo>
                    <a:lnTo>
                      <a:pt x="261" y="174"/>
                    </a:lnTo>
                    <a:lnTo>
                      <a:pt x="261" y="180"/>
                    </a:lnTo>
                    <a:lnTo>
                      <a:pt x="255" y="180"/>
                    </a:lnTo>
                    <a:lnTo>
                      <a:pt x="244" y="168"/>
                    </a:lnTo>
                    <a:lnTo>
                      <a:pt x="232" y="168"/>
                    </a:lnTo>
                    <a:lnTo>
                      <a:pt x="232" y="174"/>
                    </a:lnTo>
                    <a:lnTo>
                      <a:pt x="226" y="174"/>
                    </a:lnTo>
                    <a:lnTo>
                      <a:pt x="220" y="157"/>
                    </a:lnTo>
                    <a:lnTo>
                      <a:pt x="226" y="145"/>
                    </a:lnTo>
                    <a:lnTo>
                      <a:pt x="226" y="139"/>
                    </a:lnTo>
                    <a:lnTo>
                      <a:pt x="232" y="133"/>
                    </a:lnTo>
                    <a:lnTo>
                      <a:pt x="232" y="128"/>
                    </a:lnTo>
                    <a:lnTo>
                      <a:pt x="238" y="116"/>
                    </a:lnTo>
                    <a:lnTo>
                      <a:pt x="244" y="110"/>
                    </a:lnTo>
                    <a:lnTo>
                      <a:pt x="232" y="104"/>
                    </a:lnTo>
                    <a:lnTo>
                      <a:pt x="226" y="104"/>
                    </a:lnTo>
                    <a:lnTo>
                      <a:pt x="226" y="110"/>
                    </a:lnTo>
                    <a:lnTo>
                      <a:pt x="220" y="110"/>
                    </a:lnTo>
                    <a:lnTo>
                      <a:pt x="209" y="104"/>
                    </a:lnTo>
                    <a:lnTo>
                      <a:pt x="203" y="99"/>
                    </a:lnTo>
                    <a:lnTo>
                      <a:pt x="197" y="99"/>
                    </a:lnTo>
                    <a:lnTo>
                      <a:pt x="180" y="99"/>
                    </a:lnTo>
                    <a:lnTo>
                      <a:pt x="186" y="87"/>
                    </a:lnTo>
                    <a:lnTo>
                      <a:pt x="180" y="81"/>
                    </a:lnTo>
                    <a:lnTo>
                      <a:pt x="168" y="81"/>
                    </a:lnTo>
                    <a:lnTo>
                      <a:pt x="162" y="75"/>
                    </a:lnTo>
                    <a:lnTo>
                      <a:pt x="162" y="81"/>
                    </a:lnTo>
                    <a:lnTo>
                      <a:pt x="157" y="75"/>
                    </a:lnTo>
                    <a:lnTo>
                      <a:pt x="157" y="70"/>
                    </a:lnTo>
                    <a:lnTo>
                      <a:pt x="145" y="64"/>
                    </a:lnTo>
                    <a:lnTo>
                      <a:pt x="139" y="46"/>
                    </a:lnTo>
                    <a:lnTo>
                      <a:pt x="128" y="52"/>
                    </a:lnTo>
                    <a:lnTo>
                      <a:pt x="116" y="46"/>
                    </a:lnTo>
                    <a:lnTo>
                      <a:pt x="104" y="52"/>
                    </a:lnTo>
                    <a:lnTo>
                      <a:pt x="98" y="52"/>
                    </a:lnTo>
                    <a:lnTo>
                      <a:pt x="98" y="58"/>
                    </a:lnTo>
                    <a:lnTo>
                      <a:pt x="93" y="70"/>
                    </a:lnTo>
                    <a:lnTo>
                      <a:pt x="87" y="70"/>
                    </a:lnTo>
                    <a:lnTo>
                      <a:pt x="75" y="70"/>
                    </a:lnTo>
                    <a:lnTo>
                      <a:pt x="58" y="64"/>
                    </a:lnTo>
                    <a:lnTo>
                      <a:pt x="46" y="87"/>
                    </a:lnTo>
                    <a:lnTo>
                      <a:pt x="40" y="87"/>
                    </a:lnTo>
                    <a:lnTo>
                      <a:pt x="29" y="99"/>
                    </a:lnTo>
                    <a:lnTo>
                      <a:pt x="29" y="104"/>
                    </a:lnTo>
                    <a:lnTo>
                      <a:pt x="23" y="104"/>
                    </a:lnTo>
                    <a:lnTo>
                      <a:pt x="17" y="116"/>
                    </a:lnTo>
                    <a:lnTo>
                      <a:pt x="11" y="122"/>
                    </a:lnTo>
                    <a:lnTo>
                      <a:pt x="6" y="87"/>
                    </a:lnTo>
                    <a:lnTo>
                      <a:pt x="0" y="64"/>
                    </a:lnTo>
                    <a:lnTo>
                      <a:pt x="6" y="64"/>
                    </a:lnTo>
                    <a:lnTo>
                      <a:pt x="35" y="58"/>
                    </a:lnTo>
                    <a:lnTo>
                      <a:pt x="46" y="58"/>
                    </a:lnTo>
                    <a:lnTo>
                      <a:pt x="52" y="52"/>
                    </a:lnTo>
                    <a:lnTo>
                      <a:pt x="58" y="52"/>
                    </a:lnTo>
                    <a:lnTo>
                      <a:pt x="81" y="46"/>
                    </a:lnTo>
                    <a:lnTo>
                      <a:pt x="93" y="46"/>
                    </a:lnTo>
                    <a:lnTo>
                      <a:pt x="98" y="46"/>
                    </a:lnTo>
                    <a:close/>
                  </a:path>
                </a:pathLst>
              </a:custGeom>
              <a:grp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32" name="Freeform 10">
                <a:extLst>
                  <a:ext uri="{FF2B5EF4-FFF2-40B4-BE49-F238E27FC236}">
                    <a16:creationId xmlns:a16="http://schemas.microsoft.com/office/drawing/2014/main" id="{7720BCFC-D1B0-7F41-9FCE-0F6D50E66134}"/>
                  </a:ext>
                </a:extLst>
              </p:cNvPr>
              <p:cNvSpPr>
                <a:spLocks/>
              </p:cNvSpPr>
              <p:nvPr/>
            </p:nvSpPr>
            <p:spPr bwMode="auto">
              <a:xfrm>
                <a:off x="11809770" y="1884143"/>
                <a:ext cx="213909" cy="335311"/>
              </a:xfrm>
              <a:custGeom>
                <a:avLst/>
                <a:gdLst>
                  <a:gd name="T0" fmla="*/ 43 w 330"/>
                  <a:gd name="T1" fmla="*/ 396 h 528"/>
                  <a:gd name="T2" fmla="*/ 32 w 330"/>
                  <a:gd name="T3" fmla="*/ 369 h 528"/>
                  <a:gd name="T4" fmla="*/ 0 w 330"/>
                  <a:gd name="T5" fmla="*/ 278 h 528"/>
                  <a:gd name="T6" fmla="*/ 0 w 330"/>
                  <a:gd name="T7" fmla="*/ 262 h 528"/>
                  <a:gd name="T8" fmla="*/ 16 w 330"/>
                  <a:gd name="T9" fmla="*/ 267 h 528"/>
                  <a:gd name="T10" fmla="*/ 27 w 330"/>
                  <a:gd name="T11" fmla="*/ 251 h 528"/>
                  <a:gd name="T12" fmla="*/ 27 w 330"/>
                  <a:gd name="T13" fmla="*/ 219 h 528"/>
                  <a:gd name="T14" fmla="*/ 38 w 330"/>
                  <a:gd name="T15" fmla="*/ 187 h 528"/>
                  <a:gd name="T16" fmla="*/ 32 w 330"/>
                  <a:gd name="T17" fmla="*/ 165 h 528"/>
                  <a:gd name="T18" fmla="*/ 38 w 330"/>
                  <a:gd name="T19" fmla="*/ 134 h 528"/>
                  <a:gd name="T20" fmla="*/ 32 w 330"/>
                  <a:gd name="T21" fmla="*/ 107 h 528"/>
                  <a:gd name="T22" fmla="*/ 76 w 330"/>
                  <a:gd name="T23" fmla="*/ 27 h 528"/>
                  <a:gd name="T24" fmla="*/ 114 w 330"/>
                  <a:gd name="T25" fmla="*/ 21 h 528"/>
                  <a:gd name="T26" fmla="*/ 131 w 330"/>
                  <a:gd name="T27" fmla="*/ 0 h 528"/>
                  <a:gd name="T28" fmla="*/ 168 w 330"/>
                  <a:gd name="T29" fmla="*/ 16 h 528"/>
                  <a:gd name="T30" fmla="*/ 224 w 330"/>
                  <a:gd name="T31" fmla="*/ 155 h 528"/>
                  <a:gd name="T32" fmla="*/ 251 w 330"/>
                  <a:gd name="T33" fmla="*/ 155 h 528"/>
                  <a:gd name="T34" fmla="*/ 272 w 330"/>
                  <a:gd name="T35" fmla="*/ 203 h 528"/>
                  <a:gd name="T36" fmla="*/ 272 w 330"/>
                  <a:gd name="T37" fmla="*/ 192 h 528"/>
                  <a:gd name="T38" fmla="*/ 305 w 330"/>
                  <a:gd name="T39" fmla="*/ 214 h 528"/>
                  <a:gd name="T40" fmla="*/ 300 w 330"/>
                  <a:gd name="T41" fmla="*/ 251 h 528"/>
                  <a:gd name="T42" fmla="*/ 300 w 330"/>
                  <a:gd name="T43" fmla="*/ 251 h 528"/>
                  <a:gd name="T44" fmla="*/ 288 w 330"/>
                  <a:gd name="T45" fmla="*/ 251 h 528"/>
                  <a:gd name="T46" fmla="*/ 283 w 330"/>
                  <a:gd name="T47" fmla="*/ 262 h 528"/>
                  <a:gd name="T48" fmla="*/ 278 w 330"/>
                  <a:gd name="T49" fmla="*/ 278 h 528"/>
                  <a:gd name="T50" fmla="*/ 261 w 330"/>
                  <a:gd name="T51" fmla="*/ 272 h 528"/>
                  <a:gd name="T52" fmla="*/ 256 w 330"/>
                  <a:gd name="T53" fmla="*/ 289 h 528"/>
                  <a:gd name="T54" fmla="*/ 251 w 330"/>
                  <a:gd name="T55" fmla="*/ 299 h 528"/>
                  <a:gd name="T56" fmla="*/ 228 w 330"/>
                  <a:gd name="T57" fmla="*/ 315 h 528"/>
                  <a:gd name="T58" fmla="*/ 218 w 330"/>
                  <a:gd name="T59" fmla="*/ 310 h 528"/>
                  <a:gd name="T60" fmla="*/ 196 w 330"/>
                  <a:gd name="T61" fmla="*/ 315 h 528"/>
                  <a:gd name="T62" fmla="*/ 185 w 330"/>
                  <a:gd name="T63" fmla="*/ 304 h 528"/>
                  <a:gd name="T64" fmla="*/ 179 w 330"/>
                  <a:gd name="T65" fmla="*/ 331 h 528"/>
                  <a:gd name="T66" fmla="*/ 185 w 330"/>
                  <a:gd name="T67" fmla="*/ 352 h 528"/>
                  <a:gd name="T68" fmla="*/ 163 w 330"/>
                  <a:gd name="T69" fmla="*/ 374 h 528"/>
                  <a:gd name="T70" fmla="*/ 152 w 330"/>
                  <a:gd name="T71" fmla="*/ 385 h 528"/>
                  <a:gd name="T72" fmla="*/ 141 w 330"/>
                  <a:gd name="T73" fmla="*/ 396 h 528"/>
                  <a:gd name="T74" fmla="*/ 131 w 330"/>
                  <a:gd name="T75" fmla="*/ 401 h 528"/>
                  <a:gd name="T76" fmla="*/ 125 w 330"/>
                  <a:gd name="T77" fmla="*/ 406 h 528"/>
                  <a:gd name="T78" fmla="*/ 114 w 330"/>
                  <a:gd name="T79" fmla="*/ 417 h 528"/>
                  <a:gd name="T80" fmla="*/ 114 w 330"/>
                  <a:gd name="T81" fmla="*/ 428 h 528"/>
                  <a:gd name="T82" fmla="*/ 103 w 330"/>
                  <a:gd name="T83" fmla="*/ 433 h 528"/>
                  <a:gd name="T84" fmla="*/ 109 w 330"/>
                  <a:gd name="T85" fmla="*/ 438 h 528"/>
                  <a:gd name="T86" fmla="*/ 98 w 330"/>
                  <a:gd name="T87" fmla="*/ 470 h 528"/>
                  <a:gd name="T88" fmla="*/ 86 w 330"/>
                  <a:gd name="T89" fmla="*/ 487 h 528"/>
                  <a:gd name="T90" fmla="*/ 76 w 330"/>
                  <a:gd name="T91" fmla="*/ 470 h 528"/>
                  <a:gd name="T92" fmla="*/ 59 w 330"/>
                  <a:gd name="T93" fmla="*/ 444 h 528"/>
                  <a:gd name="T94" fmla="*/ 49 w 330"/>
                  <a:gd name="T95" fmla="*/ 417 h 5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0" h="528">
                    <a:moveTo>
                      <a:pt x="52" y="452"/>
                    </a:moveTo>
                    <a:lnTo>
                      <a:pt x="46" y="429"/>
                    </a:lnTo>
                    <a:lnTo>
                      <a:pt x="34" y="406"/>
                    </a:lnTo>
                    <a:lnTo>
                      <a:pt x="34" y="400"/>
                    </a:lnTo>
                    <a:lnTo>
                      <a:pt x="17" y="348"/>
                    </a:lnTo>
                    <a:lnTo>
                      <a:pt x="0" y="301"/>
                    </a:lnTo>
                    <a:lnTo>
                      <a:pt x="0" y="295"/>
                    </a:lnTo>
                    <a:lnTo>
                      <a:pt x="0" y="284"/>
                    </a:lnTo>
                    <a:lnTo>
                      <a:pt x="17" y="295"/>
                    </a:lnTo>
                    <a:lnTo>
                      <a:pt x="17" y="290"/>
                    </a:lnTo>
                    <a:lnTo>
                      <a:pt x="17" y="272"/>
                    </a:lnTo>
                    <a:lnTo>
                      <a:pt x="29" y="272"/>
                    </a:lnTo>
                    <a:lnTo>
                      <a:pt x="23" y="249"/>
                    </a:lnTo>
                    <a:lnTo>
                      <a:pt x="29" y="237"/>
                    </a:lnTo>
                    <a:lnTo>
                      <a:pt x="34" y="226"/>
                    </a:lnTo>
                    <a:lnTo>
                      <a:pt x="40" y="203"/>
                    </a:lnTo>
                    <a:lnTo>
                      <a:pt x="34" y="197"/>
                    </a:lnTo>
                    <a:lnTo>
                      <a:pt x="34" y="179"/>
                    </a:lnTo>
                    <a:lnTo>
                      <a:pt x="29" y="168"/>
                    </a:lnTo>
                    <a:lnTo>
                      <a:pt x="40" y="145"/>
                    </a:lnTo>
                    <a:lnTo>
                      <a:pt x="34" y="127"/>
                    </a:lnTo>
                    <a:lnTo>
                      <a:pt x="34" y="116"/>
                    </a:lnTo>
                    <a:lnTo>
                      <a:pt x="63" y="11"/>
                    </a:lnTo>
                    <a:lnTo>
                      <a:pt x="81" y="29"/>
                    </a:lnTo>
                    <a:lnTo>
                      <a:pt x="92" y="34"/>
                    </a:lnTo>
                    <a:lnTo>
                      <a:pt x="121" y="23"/>
                    </a:lnTo>
                    <a:lnTo>
                      <a:pt x="133" y="0"/>
                    </a:lnTo>
                    <a:lnTo>
                      <a:pt x="139" y="0"/>
                    </a:lnTo>
                    <a:lnTo>
                      <a:pt x="168" y="11"/>
                    </a:lnTo>
                    <a:lnTo>
                      <a:pt x="179" y="17"/>
                    </a:lnTo>
                    <a:lnTo>
                      <a:pt x="185" y="17"/>
                    </a:lnTo>
                    <a:lnTo>
                      <a:pt x="238" y="168"/>
                    </a:lnTo>
                    <a:lnTo>
                      <a:pt x="261" y="174"/>
                    </a:lnTo>
                    <a:lnTo>
                      <a:pt x="267" y="168"/>
                    </a:lnTo>
                    <a:lnTo>
                      <a:pt x="278" y="208"/>
                    </a:lnTo>
                    <a:lnTo>
                      <a:pt x="290" y="220"/>
                    </a:lnTo>
                    <a:lnTo>
                      <a:pt x="290" y="214"/>
                    </a:lnTo>
                    <a:lnTo>
                      <a:pt x="290" y="208"/>
                    </a:lnTo>
                    <a:lnTo>
                      <a:pt x="307" y="214"/>
                    </a:lnTo>
                    <a:lnTo>
                      <a:pt x="325" y="232"/>
                    </a:lnTo>
                    <a:lnTo>
                      <a:pt x="330" y="243"/>
                    </a:lnTo>
                    <a:lnTo>
                      <a:pt x="319" y="272"/>
                    </a:lnTo>
                    <a:lnTo>
                      <a:pt x="313" y="272"/>
                    </a:lnTo>
                    <a:lnTo>
                      <a:pt x="319" y="272"/>
                    </a:lnTo>
                    <a:lnTo>
                      <a:pt x="313" y="272"/>
                    </a:lnTo>
                    <a:lnTo>
                      <a:pt x="307" y="272"/>
                    </a:lnTo>
                    <a:lnTo>
                      <a:pt x="307" y="278"/>
                    </a:lnTo>
                    <a:lnTo>
                      <a:pt x="301" y="284"/>
                    </a:lnTo>
                    <a:lnTo>
                      <a:pt x="301" y="290"/>
                    </a:lnTo>
                    <a:lnTo>
                      <a:pt x="296" y="301"/>
                    </a:lnTo>
                    <a:lnTo>
                      <a:pt x="296" y="295"/>
                    </a:lnTo>
                    <a:lnTo>
                      <a:pt x="278" y="295"/>
                    </a:lnTo>
                    <a:lnTo>
                      <a:pt x="278" y="313"/>
                    </a:lnTo>
                    <a:lnTo>
                      <a:pt x="272" y="313"/>
                    </a:lnTo>
                    <a:lnTo>
                      <a:pt x="267" y="313"/>
                    </a:lnTo>
                    <a:lnTo>
                      <a:pt x="267" y="324"/>
                    </a:lnTo>
                    <a:lnTo>
                      <a:pt x="255" y="336"/>
                    </a:lnTo>
                    <a:lnTo>
                      <a:pt x="243" y="342"/>
                    </a:lnTo>
                    <a:lnTo>
                      <a:pt x="226" y="324"/>
                    </a:lnTo>
                    <a:lnTo>
                      <a:pt x="232" y="336"/>
                    </a:lnTo>
                    <a:lnTo>
                      <a:pt x="220" y="365"/>
                    </a:lnTo>
                    <a:lnTo>
                      <a:pt x="209" y="342"/>
                    </a:lnTo>
                    <a:lnTo>
                      <a:pt x="203" y="324"/>
                    </a:lnTo>
                    <a:lnTo>
                      <a:pt x="197" y="330"/>
                    </a:lnTo>
                    <a:lnTo>
                      <a:pt x="191" y="342"/>
                    </a:lnTo>
                    <a:lnTo>
                      <a:pt x="191" y="359"/>
                    </a:lnTo>
                    <a:lnTo>
                      <a:pt x="191" y="371"/>
                    </a:lnTo>
                    <a:lnTo>
                      <a:pt x="197" y="382"/>
                    </a:lnTo>
                    <a:lnTo>
                      <a:pt x="179" y="406"/>
                    </a:lnTo>
                    <a:lnTo>
                      <a:pt x="174" y="406"/>
                    </a:lnTo>
                    <a:lnTo>
                      <a:pt x="168" y="411"/>
                    </a:lnTo>
                    <a:lnTo>
                      <a:pt x="162" y="417"/>
                    </a:lnTo>
                    <a:lnTo>
                      <a:pt x="156" y="417"/>
                    </a:lnTo>
                    <a:lnTo>
                      <a:pt x="150" y="429"/>
                    </a:lnTo>
                    <a:lnTo>
                      <a:pt x="150" y="435"/>
                    </a:lnTo>
                    <a:lnTo>
                      <a:pt x="139" y="435"/>
                    </a:lnTo>
                    <a:lnTo>
                      <a:pt x="139" y="429"/>
                    </a:lnTo>
                    <a:lnTo>
                      <a:pt x="133" y="440"/>
                    </a:lnTo>
                    <a:lnTo>
                      <a:pt x="121" y="446"/>
                    </a:lnTo>
                    <a:lnTo>
                      <a:pt x="121" y="452"/>
                    </a:lnTo>
                    <a:lnTo>
                      <a:pt x="121" y="458"/>
                    </a:lnTo>
                    <a:lnTo>
                      <a:pt x="121" y="464"/>
                    </a:lnTo>
                    <a:lnTo>
                      <a:pt x="116" y="464"/>
                    </a:lnTo>
                    <a:lnTo>
                      <a:pt x="110" y="469"/>
                    </a:lnTo>
                    <a:lnTo>
                      <a:pt x="110" y="475"/>
                    </a:lnTo>
                    <a:lnTo>
                      <a:pt x="116" y="475"/>
                    </a:lnTo>
                    <a:lnTo>
                      <a:pt x="104" y="504"/>
                    </a:lnTo>
                    <a:lnTo>
                      <a:pt x="104" y="510"/>
                    </a:lnTo>
                    <a:lnTo>
                      <a:pt x="98" y="528"/>
                    </a:lnTo>
                    <a:lnTo>
                      <a:pt x="92" y="528"/>
                    </a:lnTo>
                    <a:lnTo>
                      <a:pt x="87" y="522"/>
                    </a:lnTo>
                    <a:lnTo>
                      <a:pt x="81" y="510"/>
                    </a:lnTo>
                    <a:lnTo>
                      <a:pt x="69" y="504"/>
                    </a:lnTo>
                    <a:lnTo>
                      <a:pt x="63" y="481"/>
                    </a:lnTo>
                    <a:lnTo>
                      <a:pt x="52" y="458"/>
                    </a:lnTo>
                    <a:lnTo>
                      <a:pt x="52" y="452"/>
                    </a:lnTo>
                    <a:close/>
                  </a:path>
                </a:pathLst>
              </a:custGeom>
              <a:solidFill>
                <a:schemeClr val="bg2">
                  <a:lumMod val="75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33" name="Freeform 11">
                <a:extLst>
                  <a:ext uri="{FF2B5EF4-FFF2-40B4-BE49-F238E27FC236}">
                    <a16:creationId xmlns:a16="http://schemas.microsoft.com/office/drawing/2014/main" id="{9CC966D7-4231-454A-B56C-C96D9ACFCC11}"/>
                  </a:ext>
                </a:extLst>
              </p:cNvPr>
              <p:cNvSpPr>
                <a:spLocks/>
              </p:cNvSpPr>
              <p:nvPr/>
            </p:nvSpPr>
            <p:spPr bwMode="auto">
              <a:xfrm>
                <a:off x="11964337" y="2105614"/>
                <a:ext cx="6210" cy="6899"/>
              </a:xfrm>
              <a:custGeom>
                <a:avLst/>
                <a:gdLst>
                  <a:gd name="T0" fmla="*/ 0 w 11"/>
                  <a:gd name="T1" fmla="*/ 10 h 11"/>
                  <a:gd name="T2" fmla="*/ 9 w 11"/>
                  <a:gd name="T3" fmla="*/ 5 h 11"/>
                  <a:gd name="T4" fmla="*/ 4 w 11"/>
                  <a:gd name="T5" fmla="*/ 0 h 11"/>
                  <a:gd name="T6" fmla="*/ 0 w 11"/>
                  <a:gd name="T7" fmla="*/ 5 h 11"/>
                  <a:gd name="T8" fmla="*/ 0 w 11"/>
                  <a:gd name="T9" fmla="*/ 1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
                    <a:moveTo>
                      <a:pt x="0" y="11"/>
                    </a:moveTo>
                    <a:lnTo>
                      <a:pt x="11" y="5"/>
                    </a:lnTo>
                    <a:lnTo>
                      <a:pt x="5" y="0"/>
                    </a:lnTo>
                    <a:lnTo>
                      <a:pt x="0" y="5"/>
                    </a:lnTo>
                    <a:lnTo>
                      <a:pt x="0" y="11"/>
                    </a:lnTo>
                    <a:close/>
                  </a:path>
                </a:pathLst>
              </a:custGeom>
              <a:grp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34" name="Freeform 12">
                <a:extLst>
                  <a:ext uri="{FF2B5EF4-FFF2-40B4-BE49-F238E27FC236}">
                    <a16:creationId xmlns:a16="http://schemas.microsoft.com/office/drawing/2014/main" id="{BFF2677A-D75C-174E-AD42-05CDD524147A}"/>
                  </a:ext>
                </a:extLst>
              </p:cNvPr>
              <p:cNvSpPr>
                <a:spLocks/>
              </p:cNvSpPr>
              <p:nvPr/>
            </p:nvSpPr>
            <p:spPr bwMode="auto">
              <a:xfrm>
                <a:off x="11775269" y="2069047"/>
                <a:ext cx="97294" cy="199393"/>
              </a:xfrm>
              <a:custGeom>
                <a:avLst/>
                <a:gdLst>
                  <a:gd name="T0" fmla="*/ 6 w 151"/>
                  <a:gd name="T1" fmla="*/ 197 h 313"/>
                  <a:gd name="T2" fmla="*/ 6 w 151"/>
                  <a:gd name="T3" fmla="*/ 181 h 313"/>
                  <a:gd name="T4" fmla="*/ 11 w 151"/>
                  <a:gd name="T5" fmla="*/ 176 h 313"/>
                  <a:gd name="T6" fmla="*/ 11 w 151"/>
                  <a:gd name="T7" fmla="*/ 155 h 313"/>
                  <a:gd name="T8" fmla="*/ 11 w 151"/>
                  <a:gd name="T9" fmla="*/ 138 h 313"/>
                  <a:gd name="T10" fmla="*/ 6 w 151"/>
                  <a:gd name="T11" fmla="*/ 128 h 313"/>
                  <a:gd name="T12" fmla="*/ 11 w 151"/>
                  <a:gd name="T13" fmla="*/ 117 h 313"/>
                  <a:gd name="T14" fmla="*/ 22 w 151"/>
                  <a:gd name="T15" fmla="*/ 111 h 313"/>
                  <a:gd name="T16" fmla="*/ 22 w 151"/>
                  <a:gd name="T17" fmla="*/ 107 h 313"/>
                  <a:gd name="T18" fmla="*/ 33 w 151"/>
                  <a:gd name="T19" fmla="*/ 90 h 313"/>
                  <a:gd name="T20" fmla="*/ 22 w 151"/>
                  <a:gd name="T21" fmla="*/ 69 h 313"/>
                  <a:gd name="T22" fmla="*/ 27 w 151"/>
                  <a:gd name="T23" fmla="*/ 48 h 313"/>
                  <a:gd name="T24" fmla="*/ 27 w 151"/>
                  <a:gd name="T25" fmla="*/ 37 h 313"/>
                  <a:gd name="T26" fmla="*/ 22 w 151"/>
                  <a:gd name="T27" fmla="*/ 16 h 313"/>
                  <a:gd name="T28" fmla="*/ 38 w 151"/>
                  <a:gd name="T29" fmla="*/ 5 h 313"/>
                  <a:gd name="T30" fmla="*/ 38 w 151"/>
                  <a:gd name="T31" fmla="*/ 10 h 313"/>
                  <a:gd name="T32" fmla="*/ 44 w 151"/>
                  <a:gd name="T33" fmla="*/ 5 h 313"/>
                  <a:gd name="T34" fmla="*/ 44 w 151"/>
                  <a:gd name="T35" fmla="*/ 0 h 313"/>
                  <a:gd name="T36" fmla="*/ 49 w 151"/>
                  <a:gd name="T37" fmla="*/ 5 h 313"/>
                  <a:gd name="T38" fmla="*/ 49 w 151"/>
                  <a:gd name="T39" fmla="*/ 10 h 313"/>
                  <a:gd name="T40" fmla="*/ 65 w 151"/>
                  <a:gd name="T41" fmla="*/ 53 h 313"/>
                  <a:gd name="T42" fmla="*/ 81 w 151"/>
                  <a:gd name="T43" fmla="*/ 101 h 313"/>
                  <a:gd name="T44" fmla="*/ 81 w 151"/>
                  <a:gd name="T45" fmla="*/ 107 h 313"/>
                  <a:gd name="T46" fmla="*/ 92 w 151"/>
                  <a:gd name="T47" fmla="*/ 128 h 313"/>
                  <a:gd name="T48" fmla="*/ 98 w 151"/>
                  <a:gd name="T49" fmla="*/ 149 h 313"/>
                  <a:gd name="T50" fmla="*/ 98 w 151"/>
                  <a:gd name="T51" fmla="*/ 155 h 313"/>
                  <a:gd name="T52" fmla="*/ 108 w 151"/>
                  <a:gd name="T53" fmla="*/ 176 h 313"/>
                  <a:gd name="T54" fmla="*/ 114 w 151"/>
                  <a:gd name="T55" fmla="*/ 197 h 313"/>
                  <a:gd name="T56" fmla="*/ 125 w 151"/>
                  <a:gd name="T57" fmla="*/ 202 h 313"/>
                  <a:gd name="T58" fmla="*/ 131 w 151"/>
                  <a:gd name="T59" fmla="*/ 213 h 313"/>
                  <a:gd name="T60" fmla="*/ 135 w 151"/>
                  <a:gd name="T61" fmla="*/ 219 h 313"/>
                  <a:gd name="T62" fmla="*/ 141 w 151"/>
                  <a:gd name="T63" fmla="*/ 219 h 313"/>
                  <a:gd name="T64" fmla="*/ 141 w 151"/>
                  <a:gd name="T65" fmla="*/ 235 h 313"/>
                  <a:gd name="T66" fmla="*/ 141 w 151"/>
                  <a:gd name="T67" fmla="*/ 240 h 313"/>
                  <a:gd name="T68" fmla="*/ 125 w 151"/>
                  <a:gd name="T69" fmla="*/ 246 h 313"/>
                  <a:gd name="T70" fmla="*/ 125 w 151"/>
                  <a:gd name="T71" fmla="*/ 250 h 313"/>
                  <a:gd name="T72" fmla="*/ 108 w 151"/>
                  <a:gd name="T73" fmla="*/ 261 h 313"/>
                  <a:gd name="T74" fmla="*/ 108 w 151"/>
                  <a:gd name="T75" fmla="*/ 267 h 313"/>
                  <a:gd name="T76" fmla="*/ 65 w 151"/>
                  <a:gd name="T77" fmla="*/ 277 h 313"/>
                  <a:gd name="T78" fmla="*/ 60 w 151"/>
                  <a:gd name="T79" fmla="*/ 277 h 313"/>
                  <a:gd name="T80" fmla="*/ 60 w 151"/>
                  <a:gd name="T81" fmla="*/ 282 h 313"/>
                  <a:gd name="T82" fmla="*/ 49 w 151"/>
                  <a:gd name="T83" fmla="*/ 282 h 313"/>
                  <a:gd name="T84" fmla="*/ 33 w 151"/>
                  <a:gd name="T85" fmla="*/ 288 h 313"/>
                  <a:gd name="T86" fmla="*/ 27 w 151"/>
                  <a:gd name="T87" fmla="*/ 288 h 313"/>
                  <a:gd name="T88" fmla="*/ 22 w 151"/>
                  <a:gd name="T89" fmla="*/ 288 h 313"/>
                  <a:gd name="T90" fmla="*/ 6 w 151"/>
                  <a:gd name="T91" fmla="*/ 267 h 313"/>
                  <a:gd name="T92" fmla="*/ 11 w 151"/>
                  <a:gd name="T93" fmla="*/ 261 h 313"/>
                  <a:gd name="T94" fmla="*/ 11 w 151"/>
                  <a:gd name="T95" fmla="*/ 246 h 313"/>
                  <a:gd name="T96" fmla="*/ 6 w 151"/>
                  <a:gd name="T97" fmla="*/ 240 h 313"/>
                  <a:gd name="T98" fmla="*/ 6 w 151"/>
                  <a:gd name="T99" fmla="*/ 208 h 313"/>
                  <a:gd name="T100" fmla="*/ 0 w 151"/>
                  <a:gd name="T101" fmla="*/ 202 h 313"/>
                  <a:gd name="T102" fmla="*/ 6 w 151"/>
                  <a:gd name="T103" fmla="*/ 197 h 3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1" h="313">
                    <a:moveTo>
                      <a:pt x="6" y="214"/>
                    </a:moveTo>
                    <a:lnTo>
                      <a:pt x="6" y="197"/>
                    </a:lnTo>
                    <a:lnTo>
                      <a:pt x="12" y="191"/>
                    </a:lnTo>
                    <a:lnTo>
                      <a:pt x="12" y="168"/>
                    </a:lnTo>
                    <a:lnTo>
                      <a:pt x="12" y="150"/>
                    </a:lnTo>
                    <a:lnTo>
                      <a:pt x="6" y="139"/>
                    </a:lnTo>
                    <a:lnTo>
                      <a:pt x="12" y="127"/>
                    </a:lnTo>
                    <a:lnTo>
                      <a:pt x="24" y="121"/>
                    </a:lnTo>
                    <a:lnTo>
                      <a:pt x="24" y="116"/>
                    </a:lnTo>
                    <a:lnTo>
                      <a:pt x="35" y="98"/>
                    </a:lnTo>
                    <a:lnTo>
                      <a:pt x="24" y="75"/>
                    </a:lnTo>
                    <a:lnTo>
                      <a:pt x="29" y="52"/>
                    </a:lnTo>
                    <a:lnTo>
                      <a:pt x="29" y="40"/>
                    </a:lnTo>
                    <a:lnTo>
                      <a:pt x="24" y="17"/>
                    </a:lnTo>
                    <a:lnTo>
                      <a:pt x="41" y="5"/>
                    </a:lnTo>
                    <a:lnTo>
                      <a:pt x="41" y="11"/>
                    </a:lnTo>
                    <a:lnTo>
                      <a:pt x="47" y="5"/>
                    </a:lnTo>
                    <a:lnTo>
                      <a:pt x="47" y="0"/>
                    </a:lnTo>
                    <a:lnTo>
                      <a:pt x="53" y="5"/>
                    </a:lnTo>
                    <a:lnTo>
                      <a:pt x="53" y="11"/>
                    </a:lnTo>
                    <a:lnTo>
                      <a:pt x="70" y="58"/>
                    </a:lnTo>
                    <a:lnTo>
                      <a:pt x="87" y="110"/>
                    </a:lnTo>
                    <a:lnTo>
                      <a:pt x="87" y="116"/>
                    </a:lnTo>
                    <a:lnTo>
                      <a:pt x="99" y="139"/>
                    </a:lnTo>
                    <a:lnTo>
                      <a:pt x="105" y="162"/>
                    </a:lnTo>
                    <a:lnTo>
                      <a:pt x="105" y="168"/>
                    </a:lnTo>
                    <a:lnTo>
                      <a:pt x="116" y="191"/>
                    </a:lnTo>
                    <a:lnTo>
                      <a:pt x="122" y="214"/>
                    </a:lnTo>
                    <a:lnTo>
                      <a:pt x="134" y="220"/>
                    </a:lnTo>
                    <a:lnTo>
                      <a:pt x="140" y="232"/>
                    </a:lnTo>
                    <a:lnTo>
                      <a:pt x="145" y="238"/>
                    </a:lnTo>
                    <a:lnTo>
                      <a:pt x="151" y="238"/>
                    </a:lnTo>
                    <a:lnTo>
                      <a:pt x="151" y="255"/>
                    </a:lnTo>
                    <a:lnTo>
                      <a:pt x="151" y="261"/>
                    </a:lnTo>
                    <a:lnTo>
                      <a:pt x="134" y="267"/>
                    </a:lnTo>
                    <a:lnTo>
                      <a:pt x="134" y="272"/>
                    </a:lnTo>
                    <a:lnTo>
                      <a:pt x="116" y="284"/>
                    </a:lnTo>
                    <a:lnTo>
                      <a:pt x="116" y="290"/>
                    </a:lnTo>
                    <a:lnTo>
                      <a:pt x="70" y="301"/>
                    </a:lnTo>
                    <a:lnTo>
                      <a:pt x="64" y="301"/>
                    </a:lnTo>
                    <a:lnTo>
                      <a:pt x="64" y="307"/>
                    </a:lnTo>
                    <a:lnTo>
                      <a:pt x="53" y="307"/>
                    </a:lnTo>
                    <a:lnTo>
                      <a:pt x="35" y="313"/>
                    </a:lnTo>
                    <a:lnTo>
                      <a:pt x="29" y="313"/>
                    </a:lnTo>
                    <a:lnTo>
                      <a:pt x="24" y="313"/>
                    </a:lnTo>
                    <a:lnTo>
                      <a:pt x="6" y="290"/>
                    </a:lnTo>
                    <a:lnTo>
                      <a:pt x="12" y="284"/>
                    </a:lnTo>
                    <a:lnTo>
                      <a:pt x="12" y="267"/>
                    </a:lnTo>
                    <a:lnTo>
                      <a:pt x="6" y="261"/>
                    </a:lnTo>
                    <a:lnTo>
                      <a:pt x="6" y="226"/>
                    </a:lnTo>
                    <a:lnTo>
                      <a:pt x="0" y="220"/>
                    </a:lnTo>
                    <a:lnTo>
                      <a:pt x="6" y="214"/>
                    </a:lnTo>
                    <a:close/>
                  </a:path>
                </a:pathLst>
              </a:custGeom>
              <a:solidFill>
                <a:schemeClr val="bg2">
                  <a:lumMod val="75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35" name="Freeform 13">
                <a:extLst>
                  <a:ext uri="{FF2B5EF4-FFF2-40B4-BE49-F238E27FC236}">
                    <a16:creationId xmlns:a16="http://schemas.microsoft.com/office/drawing/2014/main" id="{5ED80CD3-164F-BB4A-B98E-AE5A80FF730E}"/>
                  </a:ext>
                </a:extLst>
              </p:cNvPr>
              <p:cNvSpPr>
                <a:spLocks/>
              </p:cNvSpPr>
              <p:nvPr/>
            </p:nvSpPr>
            <p:spPr bwMode="auto">
              <a:xfrm>
                <a:off x="11677285" y="2393319"/>
                <a:ext cx="79353" cy="178005"/>
              </a:xfrm>
              <a:custGeom>
                <a:avLst/>
                <a:gdLst>
                  <a:gd name="T0" fmla="*/ 110 w 122"/>
                  <a:gd name="T1" fmla="*/ 181 h 279"/>
                  <a:gd name="T2" fmla="*/ 115 w 122"/>
                  <a:gd name="T3" fmla="*/ 118 h 279"/>
                  <a:gd name="T4" fmla="*/ 105 w 122"/>
                  <a:gd name="T5" fmla="*/ 80 h 279"/>
                  <a:gd name="T6" fmla="*/ 93 w 122"/>
                  <a:gd name="T7" fmla="*/ 86 h 279"/>
                  <a:gd name="T8" fmla="*/ 82 w 122"/>
                  <a:gd name="T9" fmla="*/ 80 h 279"/>
                  <a:gd name="T10" fmla="*/ 88 w 122"/>
                  <a:gd name="T11" fmla="*/ 70 h 279"/>
                  <a:gd name="T12" fmla="*/ 88 w 122"/>
                  <a:gd name="T13" fmla="*/ 64 h 279"/>
                  <a:gd name="T14" fmla="*/ 99 w 122"/>
                  <a:gd name="T15" fmla="*/ 59 h 279"/>
                  <a:gd name="T16" fmla="*/ 99 w 122"/>
                  <a:gd name="T17" fmla="*/ 48 h 279"/>
                  <a:gd name="T18" fmla="*/ 99 w 122"/>
                  <a:gd name="T19" fmla="*/ 32 h 279"/>
                  <a:gd name="T20" fmla="*/ 99 w 122"/>
                  <a:gd name="T21" fmla="*/ 21 h 279"/>
                  <a:gd name="T22" fmla="*/ 72 w 122"/>
                  <a:gd name="T23" fmla="*/ 17 h 279"/>
                  <a:gd name="T24" fmla="*/ 60 w 122"/>
                  <a:gd name="T25" fmla="*/ 11 h 279"/>
                  <a:gd name="T26" fmla="*/ 50 w 122"/>
                  <a:gd name="T27" fmla="*/ 11 h 279"/>
                  <a:gd name="T28" fmla="*/ 27 w 122"/>
                  <a:gd name="T29" fmla="*/ 0 h 279"/>
                  <a:gd name="T30" fmla="*/ 17 w 122"/>
                  <a:gd name="T31" fmla="*/ 17 h 279"/>
                  <a:gd name="T32" fmla="*/ 11 w 122"/>
                  <a:gd name="T33" fmla="*/ 38 h 279"/>
                  <a:gd name="T34" fmla="*/ 11 w 122"/>
                  <a:gd name="T35" fmla="*/ 38 h 279"/>
                  <a:gd name="T36" fmla="*/ 6 w 122"/>
                  <a:gd name="T37" fmla="*/ 48 h 279"/>
                  <a:gd name="T38" fmla="*/ 0 w 122"/>
                  <a:gd name="T39" fmla="*/ 75 h 279"/>
                  <a:gd name="T40" fmla="*/ 11 w 122"/>
                  <a:gd name="T41" fmla="*/ 91 h 279"/>
                  <a:gd name="T42" fmla="*/ 33 w 122"/>
                  <a:gd name="T43" fmla="*/ 112 h 279"/>
                  <a:gd name="T44" fmla="*/ 44 w 122"/>
                  <a:gd name="T45" fmla="*/ 118 h 279"/>
                  <a:gd name="T46" fmla="*/ 50 w 122"/>
                  <a:gd name="T47" fmla="*/ 128 h 279"/>
                  <a:gd name="T48" fmla="*/ 39 w 122"/>
                  <a:gd name="T49" fmla="*/ 139 h 279"/>
                  <a:gd name="T50" fmla="*/ 33 w 122"/>
                  <a:gd name="T51" fmla="*/ 150 h 279"/>
                  <a:gd name="T52" fmla="*/ 27 w 122"/>
                  <a:gd name="T53" fmla="*/ 160 h 279"/>
                  <a:gd name="T54" fmla="*/ 23 w 122"/>
                  <a:gd name="T55" fmla="*/ 166 h 279"/>
                  <a:gd name="T56" fmla="*/ 11 w 122"/>
                  <a:gd name="T57" fmla="*/ 177 h 279"/>
                  <a:gd name="T58" fmla="*/ 6 w 122"/>
                  <a:gd name="T59" fmla="*/ 187 h 279"/>
                  <a:gd name="T60" fmla="*/ 6 w 122"/>
                  <a:gd name="T61" fmla="*/ 198 h 279"/>
                  <a:gd name="T62" fmla="*/ 23 w 122"/>
                  <a:gd name="T63" fmla="*/ 219 h 279"/>
                  <a:gd name="T64" fmla="*/ 50 w 122"/>
                  <a:gd name="T65" fmla="*/ 230 h 279"/>
                  <a:gd name="T66" fmla="*/ 66 w 122"/>
                  <a:gd name="T67" fmla="*/ 257 h 279"/>
                  <a:gd name="T68" fmla="*/ 82 w 122"/>
                  <a:gd name="T69" fmla="*/ 246 h 279"/>
                  <a:gd name="T70" fmla="*/ 105 w 122"/>
                  <a:gd name="T71" fmla="*/ 187 h 2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2" h="279">
                    <a:moveTo>
                      <a:pt x="111" y="197"/>
                    </a:moveTo>
                    <a:lnTo>
                      <a:pt x="117" y="197"/>
                    </a:lnTo>
                    <a:lnTo>
                      <a:pt x="122" y="168"/>
                    </a:lnTo>
                    <a:lnTo>
                      <a:pt x="122" y="128"/>
                    </a:lnTo>
                    <a:lnTo>
                      <a:pt x="117" y="99"/>
                    </a:lnTo>
                    <a:lnTo>
                      <a:pt x="111" y="87"/>
                    </a:lnTo>
                    <a:lnTo>
                      <a:pt x="111" y="93"/>
                    </a:lnTo>
                    <a:lnTo>
                      <a:pt x="99" y="93"/>
                    </a:lnTo>
                    <a:lnTo>
                      <a:pt x="93" y="93"/>
                    </a:lnTo>
                    <a:lnTo>
                      <a:pt x="87" y="87"/>
                    </a:lnTo>
                    <a:lnTo>
                      <a:pt x="87" y="81"/>
                    </a:lnTo>
                    <a:lnTo>
                      <a:pt x="93" y="76"/>
                    </a:lnTo>
                    <a:lnTo>
                      <a:pt x="87" y="76"/>
                    </a:lnTo>
                    <a:lnTo>
                      <a:pt x="93" y="70"/>
                    </a:lnTo>
                    <a:lnTo>
                      <a:pt x="99" y="70"/>
                    </a:lnTo>
                    <a:lnTo>
                      <a:pt x="105" y="64"/>
                    </a:lnTo>
                    <a:lnTo>
                      <a:pt x="105" y="58"/>
                    </a:lnTo>
                    <a:lnTo>
                      <a:pt x="105" y="52"/>
                    </a:lnTo>
                    <a:lnTo>
                      <a:pt x="105" y="41"/>
                    </a:lnTo>
                    <a:lnTo>
                      <a:pt x="105" y="35"/>
                    </a:lnTo>
                    <a:lnTo>
                      <a:pt x="105" y="29"/>
                    </a:lnTo>
                    <a:lnTo>
                      <a:pt x="105" y="23"/>
                    </a:lnTo>
                    <a:lnTo>
                      <a:pt x="82" y="18"/>
                    </a:lnTo>
                    <a:lnTo>
                      <a:pt x="76" y="18"/>
                    </a:lnTo>
                    <a:lnTo>
                      <a:pt x="70" y="18"/>
                    </a:lnTo>
                    <a:lnTo>
                      <a:pt x="64" y="12"/>
                    </a:lnTo>
                    <a:lnTo>
                      <a:pt x="58" y="12"/>
                    </a:lnTo>
                    <a:lnTo>
                      <a:pt x="53" y="12"/>
                    </a:lnTo>
                    <a:lnTo>
                      <a:pt x="41" y="6"/>
                    </a:lnTo>
                    <a:lnTo>
                      <a:pt x="29" y="0"/>
                    </a:lnTo>
                    <a:lnTo>
                      <a:pt x="24" y="6"/>
                    </a:lnTo>
                    <a:lnTo>
                      <a:pt x="18" y="18"/>
                    </a:lnTo>
                    <a:lnTo>
                      <a:pt x="18" y="29"/>
                    </a:lnTo>
                    <a:lnTo>
                      <a:pt x="12" y="41"/>
                    </a:lnTo>
                    <a:lnTo>
                      <a:pt x="12" y="35"/>
                    </a:lnTo>
                    <a:lnTo>
                      <a:pt x="12" y="41"/>
                    </a:lnTo>
                    <a:lnTo>
                      <a:pt x="0" y="52"/>
                    </a:lnTo>
                    <a:lnTo>
                      <a:pt x="6" y="52"/>
                    </a:lnTo>
                    <a:lnTo>
                      <a:pt x="12" y="64"/>
                    </a:lnTo>
                    <a:lnTo>
                      <a:pt x="0" y="81"/>
                    </a:lnTo>
                    <a:lnTo>
                      <a:pt x="6" y="99"/>
                    </a:lnTo>
                    <a:lnTo>
                      <a:pt x="12" y="99"/>
                    </a:lnTo>
                    <a:lnTo>
                      <a:pt x="35" y="116"/>
                    </a:lnTo>
                    <a:lnTo>
                      <a:pt x="35" y="122"/>
                    </a:lnTo>
                    <a:lnTo>
                      <a:pt x="41" y="122"/>
                    </a:lnTo>
                    <a:lnTo>
                      <a:pt x="47" y="128"/>
                    </a:lnTo>
                    <a:lnTo>
                      <a:pt x="58" y="139"/>
                    </a:lnTo>
                    <a:lnTo>
                      <a:pt x="53" y="139"/>
                    </a:lnTo>
                    <a:lnTo>
                      <a:pt x="47" y="145"/>
                    </a:lnTo>
                    <a:lnTo>
                      <a:pt x="41" y="151"/>
                    </a:lnTo>
                    <a:lnTo>
                      <a:pt x="41" y="157"/>
                    </a:lnTo>
                    <a:lnTo>
                      <a:pt x="35" y="163"/>
                    </a:lnTo>
                    <a:lnTo>
                      <a:pt x="29" y="168"/>
                    </a:lnTo>
                    <a:lnTo>
                      <a:pt x="29" y="174"/>
                    </a:lnTo>
                    <a:lnTo>
                      <a:pt x="29" y="180"/>
                    </a:lnTo>
                    <a:lnTo>
                      <a:pt x="24" y="180"/>
                    </a:lnTo>
                    <a:lnTo>
                      <a:pt x="12" y="186"/>
                    </a:lnTo>
                    <a:lnTo>
                      <a:pt x="12" y="192"/>
                    </a:lnTo>
                    <a:lnTo>
                      <a:pt x="6" y="192"/>
                    </a:lnTo>
                    <a:lnTo>
                      <a:pt x="6" y="203"/>
                    </a:lnTo>
                    <a:lnTo>
                      <a:pt x="0" y="209"/>
                    </a:lnTo>
                    <a:lnTo>
                      <a:pt x="6" y="215"/>
                    </a:lnTo>
                    <a:lnTo>
                      <a:pt x="6" y="226"/>
                    </a:lnTo>
                    <a:lnTo>
                      <a:pt x="24" y="238"/>
                    </a:lnTo>
                    <a:lnTo>
                      <a:pt x="35" y="244"/>
                    </a:lnTo>
                    <a:lnTo>
                      <a:pt x="53" y="250"/>
                    </a:lnTo>
                    <a:lnTo>
                      <a:pt x="70" y="250"/>
                    </a:lnTo>
                    <a:lnTo>
                      <a:pt x="70" y="279"/>
                    </a:lnTo>
                    <a:lnTo>
                      <a:pt x="82" y="273"/>
                    </a:lnTo>
                    <a:lnTo>
                      <a:pt x="87" y="267"/>
                    </a:lnTo>
                    <a:lnTo>
                      <a:pt x="99" y="226"/>
                    </a:lnTo>
                    <a:lnTo>
                      <a:pt x="111" y="203"/>
                    </a:lnTo>
                    <a:lnTo>
                      <a:pt x="111" y="197"/>
                    </a:lnTo>
                    <a:close/>
                  </a:path>
                </a:pathLst>
              </a:custGeom>
              <a:solidFill>
                <a:schemeClr val="bg2">
                  <a:lumMod val="75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36" name="Freeform 14">
                <a:extLst>
                  <a:ext uri="{FF2B5EF4-FFF2-40B4-BE49-F238E27FC236}">
                    <a16:creationId xmlns:a16="http://schemas.microsoft.com/office/drawing/2014/main" id="{3ABB0B97-1E43-E242-A52A-A18041FC5CA2}"/>
                  </a:ext>
                </a:extLst>
              </p:cNvPr>
              <p:cNvSpPr>
                <a:spLocks/>
              </p:cNvSpPr>
              <p:nvPr/>
            </p:nvSpPr>
            <p:spPr bwMode="auto">
              <a:xfrm>
                <a:off x="11406793" y="2120103"/>
                <a:ext cx="443688" cy="328412"/>
              </a:xfrm>
              <a:custGeom>
                <a:avLst/>
                <a:gdLst>
                  <a:gd name="T0" fmla="*/ 463 w 684"/>
                  <a:gd name="T1" fmla="*/ 412 h 516"/>
                  <a:gd name="T2" fmla="*/ 447 w 684"/>
                  <a:gd name="T3" fmla="*/ 407 h 516"/>
                  <a:gd name="T4" fmla="*/ 419 w 684"/>
                  <a:gd name="T5" fmla="*/ 396 h 516"/>
                  <a:gd name="T6" fmla="*/ 392 w 684"/>
                  <a:gd name="T7" fmla="*/ 390 h 516"/>
                  <a:gd name="T8" fmla="*/ 382 w 684"/>
                  <a:gd name="T9" fmla="*/ 363 h 516"/>
                  <a:gd name="T10" fmla="*/ 365 w 684"/>
                  <a:gd name="T11" fmla="*/ 359 h 516"/>
                  <a:gd name="T12" fmla="*/ 316 w 684"/>
                  <a:gd name="T13" fmla="*/ 353 h 516"/>
                  <a:gd name="T14" fmla="*/ 289 w 684"/>
                  <a:gd name="T15" fmla="*/ 359 h 516"/>
                  <a:gd name="T16" fmla="*/ 256 w 684"/>
                  <a:gd name="T17" fmla="*/ 369 h 516"/>
                  <a:gd name="T18" fmla="*/ 228 w 684"/>
                  <a:gd name="T19" fmla="*/ 375 h 516"/>
                  <a:gd name="T20" fmla="*/ 185 w 684"/>
                  <a:gd name="T21" fmla="*/ 386 h 516"/>
                  <a:gd name="T22" fmla="*/ 164 w 684"/>
                  <a:gd name="T23" fmla="*/ 386 h 516"/>
                  <a:gd name="T24" fmla="*/ 131 w 684"/>
                  <a:gd name="T25" fmla="*/ 396 h 516"/>
                  <a:gd name="T26" fmla="*/ 98 w 684"/>
                  <a:gd name="T27" fmla="*/ 401 h 516"/>
                  <a:gd name="T28" fmla="*/ 65 w 684"/>
                  <a:gd name="T29" fmla="*/ 407 h 516"/>
                  <a:gd name="T30" fmla="*/ 32 w 684"/>
                  <a:gd name="T31" fmla="*/ 412 h 516"/>
                  <a:gd name="T32" fmla="*/ 5 w 684"/>
                  <a:gd name="T33" fmla="*/ 417 h 516"/>
                  <a:gd name="T34" fmla="*/ 32 w 684"/>
                  <a:gd name="T35" fmla="*/ 359 h 516"/>
                  <a:gd name="T36" fmla="*/ 59 w 684"/>
                  <a:gd name="T37" fmla="*/ 327 h 516"/>
                  <a:gd name="T38" fmla="*/ 43 w 684"/>
                  <a:gd name="T39" fmla="*/ 294 h 516"/>
                  <a:gd name="T40" fmla="*/ 82 w 684"/>
                  <a:gd name="T41" fmla="*/ 256 h 516"/>
                  <a:gd name="T42" fmla="*/ 136 w 684"/>
                  <a:gd name="T43" fmla="*/ 252 h 516"/>
                  <a:gd name="T44" fmla="*/ 185 w 684"/>
                  <a:gd name="T45" fmla="*/ 246 h 516"/>
                  <a:gd name="T46" fmla="*/ 218 w 684"/>
                  <a:gd name="T47" fmla="*/ 230 h 516"/>
                  <a:gd name="T48" fmla="*/ 245 w 684"/>
                  <a:gd name="T49" fmla="*/ 203 h 516"/>
                  <a:gd name="T50" fmla="*/ 240 w 684"/>
                  <a:gd name="T51" fmla="*/ 176 h 516"/>
                  <a:gd name="T52" fmla="*/ 240 w 684"/>
                  <a:gd name="T53" fmla="*/ 172 h 516"/>
                  <a:gd name="T54" fmla="*/ 234 w 684"/>
                  <a:gd name="T55" fmla="*/ 155 h 516"/>
                  <a:gd name="T56" fmla="*/ 234 w 684"/>
                  <a:gd name="T57" fmla="*/ 128 h 516"/>
                  <a:gd name="T58" fmla="*/ 256 w 684"/>
                  <a:gd name="T59" fmla="*/ 101 h 516"/>
                  <a:gd name="T60" fmla="*/ 294 w 684"/>
                  <a:gd name="T61" fmla="*/ 42 h 516"/>
                  <a:gd name="T62" fmla="*/ 376 w 684"/>
                  <a:gd name="T63" fmla="*/ 16 h 516"/>
                  <a:gd name="T64" fmla="*/ 425 w 684"/>
                  <a:gd name="T65" fmla="*/ 16 h 516"/>
                  <a:gd name="T66" fmla="*/ 447 w 684"/>
                  <a:gd name="T67" fmla="*/ 75 h 516"/>
                  <a:gd name="T68" fmla="*/ 452 w 684"/>
                  <a:gd name="T69" fmla="*/ 123 h 516"/>
                  <a:gd name="T70" fmla="*/ 458 w 684"/>
                  <a:gd name="T71" fmla="*/ 145 h 516"/>
                  <a:gd name="T72" fmla="*/ 479 w 684"/>
                  <a:gd name="T73" fmla="*/ 176 h 516"/>
                  <a:gd name="T74" fmla="*/ 491 w 684"/>
                  <a:gd name="T75" fmla="*/ 220 h 516"/>
                  <a:gd name="T76" fmla="*/ 491 w 684"/>
                  <a:gd name="T77" fmla="*/ 241 h 516"/>
                  <a:gd name="T78" fmla="*/ 496 w 684"/>
                  <a:gd name="T79" fmla="*/ 305 h 516"/>
                  <a:gd name="T80" fmla="*/ 502 w 684"/>
                  <a:gd name="T81" fmla="*/ 342 h 516"/>
                  <a:gd name="T82" fmla="*/ 507 w 684"/>
                  <a:gd name="T83" fmla="*/ 359 h 516"/>
                  <a:gd name="T84" fmla="*/ 518 w 684"/>
                  <a:gd name="T85" fmla="*/ 390 h 516"/>
                  <a:gd name="T86" fmla="*/ 507 w 684"/>
                  <a:gd name="T87" fmla="*/ 422 h 516"/>
                  <a:gd name="T88" fmla="*/ 507 w 684"/>
                  <a:gd name="T89" fmla="*/ 434 h 516"/>
                  <a:gd name="T90" fmla="*/ 524 w 684"/>
                  <a:gd name="T91" fmla="*/ 417 h 516"/>
                  <a:gd name="T92" fmla="*/ 551 w 684"/>
                  <a:gd name="T93" fmla="*/ 407 h 516"/>
                  <a:gd name="T94" fmla="*/ 616 w 684"/>
                  <a:gd name="T95" fmla="*/ 369 h 516"/>
                  <a:gd name="T96" fmla="*/ 633 w 684"/>
                  <a:gd name="T97" fmla="*/ 380 h 516"/>
                  <a:gd name="T98" fmla="*/ 621 w 684"/>
                  <a:gd name="T99" fmla="*/ 390 h 516"/>
                  <a:gd name="T100" fmla="*/ 524 w 684"/>
                  <a:gd name="T101" fmla="*/ 455 h 516"/>
                  <a:gd name="T102" fmla="*/ 502 w 684"/>
                  <a:gd name="T103" fmla="*/ 466 h 516"/>
                  <a:gd name="T104" fmla="*/ 485 w 684"/>
                  <a:gd name="T105" fmla="*/ 470 h 516"/>
                  <a:gd name="T106" fmla="*/ 479 w 684"/>
                  <a:gd name="T107" fmla="*/ 466 h 516"/>
                  <a:gd name="T108" fmla="*/ 485 w 684"/>
                  <a:gd name="T109" fmla="*/ 460 h 516"/>
                  <a:gd name="T110" fmla="*/ 491 w 684"/>
                  <a:gd name="T111" fmla="*/ 444 h 516"/>
                  <a:gd name="T112" fmla="*/ 491 w 684"/>
                  <a:gd name="T113" fmla="*/ 422 h 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84" h="516">
                    <a:moveTo>
                      <a:pt x="522" y="452"/>
                    </a:moveTo>
                    <a:lnTo>
                      <a:pt x="499" y="447"/>
                    </a:lnTo>
                    <a:lnTo>
                      <a:pt x="493" y="447"/>
                    </a:lnTo>
                    <a:lnTo>
                      <a:pt x="487" y="447"/>
                    </a:lnTo>
                    <a:lnTo>
                      <a:pt x="481" y="441"/>
                    </a:lnTo>
                    <a:lnTo>
                      <a:pt x="475" y="441"/>
                    </a:lnTo>
                    <a:lnTo>
                      <a:pt x="470" y="441"/>
                    </a:lnTo>
                    <a:lnTo>
                      <a:pt x="458" y="435"/>
                    </a:lnTo>
                    <a:lnTo>
                      <a:pt x="446" y="429"/>
                    </a:lnTo>
                    <a:lnTo>
                      <a:pt x="441" y="423"/>
                    </a:lnTo>
                    <a:lnTo>
                      <a:pt x="429" y="429"/>
                    </a:lnTo>
                    <a:lnTo>
                      <a:pt x="417" y="423"/>
                    </a:lnTo>
                    <a:lnTo>
                      <a:pt x="406" y="412"/>
                    </a:lnTo>
                    <a:lnTo>
                      <a:pt x="412" y="412"/>
                    </a:lnTo>
                    <a:lnTo>
                      <a:pt x="406" y="394"/>
                    </a:lnTo>
                    <a:lnTo>
                      <a:pt x="394" y="389"/>
                    </a:lnTo>
                    <a:lnTo>
                      <a:pt x="394" y="383"/>
                    </a:lnTo>
                    <a:lnTo>
                      <a:pt x="388" y="389"/>
                    </a:lnTo>
                    <a:lnTo>
                      <a:pt x="371" y="377"/>
                    </a:lnTo>
                    <a:lnTo>
                      <a:pt x="365" y="377"/>
                    </a:lnTo>
                    <a:lnTo>
                      <a:pt x="336" y="383"/>
                    </a:lnTo>
                    <a:lnTo>
                      <a:pt x="319" y="389"/>
                    </a:lnTo>
                    <a:lnTo>
                      <a:pt x="313" y="389"/>
                    </a:lnTo>
                    <a:lnTo>
                      <a:pt x="307" y="389"/>
                    </a:lnTo>
                    <a:lnTo>
                      <a:pt x="301" y="394"/>
                    </a:lnTo>
                    <a:lnTo>
                      <a:pt x="290" y="394"/>
                    </a:lnTo>
                    <a:lnTo>
                      <a:pt x="272" y="400"/>
                    </a:lnTo>
                    <a:lnTo>
                      <a:pt x="255" y="400"/>
                    </a:lnTo>
                    <a:lnTo>
                      <a:pt x="249" y="406"/>
                    </a:lnTo>
                    <a:lnTo>
                      <a:pt x="243" y="406"/>
                    </a:lnTo>
                    <a:lnTo>
                      <a:pt x="238" y="406"/>
                    </a:lnTo>
                    <a:lnTo>
                      <a:pt x="232" y="406"/>
                    </a:lnTo>
                    <a:lnTo>
                      <a:pt x="197" y="418"/>
                    </a:lnTo>
                    <a:lnTo>
                      <a:pt x="185" y="418"/>
                    </a:lnTo>
                    <a:lnTo>
                      <a:pt x="179" y="418"/>
                    </a:lnTo>
                    <a:lnTo>
                      <a:pt x="174" y="418"/>
                    </a:lnTo>
                    <a:lnTo>
                      <a:pt x="162" y="423"/>
                    </a:lnTo>
                    <a:lnTo>
                      <a:pt x="145" y="423"/>
                    </a:lnTo>
                    <a:lnTo>
                      <a:pt x="139" y="429"/>
                    </a:lnTo>
                    <a:lnTo>
                      <a:pt x="133" y="429"/>
                    </a:lnTo>
                    <a:lnTo>
                      <a:pt x="127" y="429"/>
                    </a:lnTo>
                    <a:lnTo>
                      <a:pt x="104" y="435"/>
                    </a:lnTo>
                    <a:lnTo>
                      <a:pt x="81" y="441"/>
                    </a:lnTo>
                    <a:lnTo>
                      <a:pt x="75" y="441"/>
                    </a:lnTo>
                    <a:lnTo>
                      <a:pt x="69" y="441"/>
                    </a:lnTo>
                    <a:lnTo>
                      <a:pt x="63" y="441"/>
                    </a:lnTo>
                    <a:lnTo>
                      <a:pt x="58" y="447"/>
                    </a:lnTo>
                    <a:lnTo>
                      <a:pt x="34" y="447"/>
                    </a:lnTo>
                    <a:lnTo>
                      <a:pt x="23" y="452"/>
                    </a:lnTo>
                    <a:lnTo>
                      <a:pt x="17" y="452"/>
                    </a:lnTo>
                    <a:lnTo>
                      <a:pt x="5" y="452"/>
                    </a:lnTo>
                    <a:lnTo>
                      <a:pt x="0" y="423"/>
                    </a:lnTo>
                    <a:lnTo>
                      <a:pt x="11" y="412"/>
                    </a:lnTo>
                    <a:lnTo>
                      <a:pt x="34" y="389"/>
                    </a:lnTo>
                    <a:lnTo>
                      <a:pt x="46" y="377"/>
                    </a:lnTo>
                    <a:lnTo>
                      <a:pt x="58" y="360"/>
                    </a:lnTo>
                    <a:lnTo>
                      <a:pt x="63" y="354"/>
                    </a:lnTo>
                    <a:lnTo>
                      <a:pt x="58" y="336"/>
                    </a:lnTo>
                    <a:lnTo>
                      <a:pt x="46" y="331"/>
                    </a:lnTo>
                    <a:lnTo>
                      <a:pt x="46" y="319"/>
                    </a:lnTo>
                    <a:lnTo>
                      <a:pt x="40" y="319"/>
                    </a:lnTo>
                    <a:lnTo>
                      <a:pt x="40" y="302"/>
                    </a:lnTo>
                    <a:lnTo>
                      <a:pt x="87" y="278"/>
                    </a:lnTo>
                    <a:lnTo>
                      <a:pt x="110" y="273"/>
                    </a:lnTo>
                    <a:lnTo>
                      <a:pt x="121" y="273"/>
                    </a:lnTo>
                    <a:lnTo>
                      <a:pt x="145" y="273"/>
                    </a:lnTo>
                    <a:lnTo>
                      <a:pt x="162" y="278"/>
                    </a:lnTo>
                    <a:lnTo>
                      <a:pt x="174" y="273"/>
                    </a:lnTo>
                    <a:lnTo>
                      <a:pt x="197" y="267"/>
                    </a:lnTo>
                    <a:lnTo>
                      <a:pt x="209" y="267"/>
                    </a:lnTo>
                    <a:lnTo>
                      <a:pt x="226" y="249"/>
                    </a:lnTo>
                    <a:lnTo>
                      <a:pt x="232" y="249"/>
                    </a:lnTo>
                    <a:lnTo>
                      <a:pt x="232" y="244"/>
                    </a:lnTo>
                    <a:lnTo>
                      <a:pt x="243" y="232"/>
                    </a:lnTo>
                    <a:lnTo>
                      <a:pt x="261" y="220"/>
                    </a:lnTo>
                    <a:lnTo>
                      <a:pt x="261" y="209"/>
                    </a:lnTo>
                    <a:lnTo>
                      <a:pt x="261" y="203"/>
                    </a:lnTo>
                    <a:lnTo>
                      <a:pt x="255" y="191"/>
                    </a:lnTo>
                    <a:lnTo>
                      <a:pt x="249" y="191"/>
                    </a:lnTo>
                    <a:lnTo>
                      <a:pt x="249" y="186"/>
                    </a:lnTo>
                    <a:lnTo>
                      <a:pt x="255" y="186"/>
                    </a:lnTo>
                    <a:lnTo>
                      <a:pt x="261" y="180"/>
                    </a:lnTo>
                    <a:lnTo>
                      <a:pt x="249" y="174"/>
                    </a:lnTo>
                    <a:lnTo>
                      <a:pt x="249" y="168"/>
                    </a:lnTo>
                    <a:lnTo>
                      <a:pt x="238" y="168"/>
                    </a:lnTo>
                    <a:lnTo>
                      <a:pt x="238" y="151"/>
                    </a:lnTo>
                    <a:lnTo>
                      <a:pt x="249" y="139"/>
                    </a:lnTo>
                    <a:lnTo>
                      <a:pt x="267" y="122"/>
                    </a:lnTo>
                    <a:lnTo>
                      <a:pt x="267" y="116"/>
                    </a:lnTo>
                    <a:lnTo>
                      <a:pt x="272" y="110"/>
                    </a:lnTo>
                    <a:lnTo>
                      <a:pt x="301" y="58"/>
                    </a:lnTo>
                    <a:lnTo>
                      <a:pt x="313" y="52"/>
                    </a:lnTo>
                    <a:lnTo>
                      <a:pt x="313" y="46"/>
                    </a:lnTo>
                    <a:lnTo>
                      <a:pt x="330" y="35"/>
                    </a:lnTo>
                    <a:lnTo>
                      <a:pt x="342" y="29"/>
                    </a:lnTo>
                    <a:lnTo>
                      <a:pt x="400" y="17"/>
                    </a:lnTo>
                    <a:lnTo>
                      <a:pt x="429" y="6"/>
                    </a:lnTo>
                    <a:lnTo>
                      <a:pt x="452" y="0"/>
                    </a:lnTo>
                    <a:lnTo>
                      <a:pt x="452" y="17"/>
                    </a:lnTo>
                    <a:lnTo>
                      <a:pt x="464" y="52"/>
                    </a:lnTo>
                    <a:lnTo>
                      <a:pt x="470" y="58"/>
                    </a:lnTo>
                    <a:lnTo>
                      <a:pt x="475" y="81"/>
                    </a:lnTo>
                    <a:lnTo>
                      <a:pt x="470" y="93"/>
                    </a:lnTo>
                    <a:lnTo>
                      <a:pt x="470" y="104"/>
                    </a:lnTo>
                    <a:lnTo>
                      <a:pt x="481" y="133"/>
                    </a:lnTo>
                    <a:lnTo>
                      <a:pt x="487" y="133"/>
                    </a:lnTo>
                    <a:lnTo>
                      <a:pt x="487" y="139"/>
                    </a:lnTo>
                    <a:lnTo>
                      <a:pt x="487" y="157"/>
                    </a:lnTo>
                    <a:lnTo>
                      <a:pt x="493" y="151"/>
                    </a:lnTo>
                    <a:lnTo>
                      <a:pt x="510" y="186"/>
                    </a:lnTo>
                    <a:lnTo>
                      <a:pt x="510" y="191"/>
                    </a:lnTo>
                    <a:lnTo>
                      <a:pt x="510" y="209"/>
                    </a:lnTo>
                    <a:lnTo>
                      <a:pt x="516" y="226"/>
                    </a:lnTo>
                    <a:lnTo>
                      <a:pt x="522" y="238"/>
                    </a:lnTo>
                    <a:lnTo>
                      <a:pt x="522" y="249"/>
                    </a:lnTo>
                    <a:lnTo>
                      <a:pt x="522" y="255"/>
                    </a:lnTo>
                    <a:lnTo>
                      <a:pt x="522" y="261"/>
                    </a:lnTo>
                    <a:lnTo>
                      <a:pt x="522" y="278"/>
                    </a:lnTo>
                    <a:lnTo>
                      <a:pt x="522" y="325"/>
                    </a:lnTo>
                    <a:lnTo>
                      <a:pt x="528" y="331"/>
                    </a:lnTo>
                    <a:lnTo>
                      <a:pt x="528" y="336"/>
                    </a:lnTo>
                    <a:lnTo>
                      <a:pt x="534" y="365"/>
                    </a:lnTo>
                    <a:lnTo>
                      <a:pt x="534" y="371"/>
                    </a:lnTo>
                    <a:lnTo>
                      <a:pt x="534" y="377"/>
                    </a:lnTo>
                    <a:lnTo>
                      <a:pt x="534" y="383"/>
                    </a:lnTo>
                    <a:lnTo>
                      <a:pt x="539" y="389"/>
                    </a:lnTo>
                    <a:lnTo>
                      <a:pt x="539" y="400"/>
                    </a:lnTo>
                    <a:lnTo>
                      <a:pt x="539" y="406"/>
                    </a:lnTo>
                    <a:lnTo>
                      <a:pt x="551" y="423"/>
                    </a:lnTo>
                    <a:lnTo>
                      <a:pt x="534" y="441"/>
                    </a:lnTo>
                    <a:lnTo>
                      <a:pt x="545" y="452"/>
                    </a:lnTo>
                    <a:lnTo>
                      <a:pt x="539" y="458"/>
                    </a:lnTo>
                    <a:lnTo>
                      <a:pt x="539" y="464"/>
                    </a:lnTo>
                    <a:lnTo>
                      <a:pt x="534" y="464"/>
                    </a:lnTo>
                    <a:lnTo>
                      <a:pt x="539" y="470"/>
                    </a:lnTo>
                    <a:lnTo>
                      <a:pt x="545" y="464"/>
                    </a:lnTo>
                    <a:lnTo>
                      <a:pt x="545" y="458"/>
                    </a:lnTo>
                    <a:lnTo>
                      <a:pt x="557" y="452"/>
                    </a:lnTo>
                    <a:lnTo>
                      <a:pt x="568" y="447"/>
                    </a:lnTo>
                    <a:lnTo>
                      <a:pt x="580" y="452"/>
                    </a:lnTo>
                    <a:lnTo>
                      <a:pt x="586" y="441"/>
                    </a:lnTo>
                    <a:lnTo>
                      <a:pt x="626" y="429"/>
                    </a:lnTo>
                    <a:lnTo>
                      <a:pt x="644" y="406"/>
                    </a:lnTo>
                    <a:lnTo>
                      <a:pt x="655" y="400"/>
                    </a:lnTo>
                    <a:lnTo>
                      <a:pt x="655" y="406"/>
                    </a:lnTo>
                    <a:lnTo>
                      <a:pt x="655" y="412"/>
                    </a:lnTo>
                    <a:lnTo>
                      <a:pt x="673" y="412"/>
                    </a:lnTo>
                    <a:lnTo>
                      <a:pt x="679" y="406"/>
                    </a:lnTo>
                    <a:lnTo>
                      <a:pt x="684" y="406"/>
                    </a:lnTo>
                    <a:lnTo>
                      <a:pt x="661" y="423"/>
                    </a:lnTo>
                    <a:lnTo>
                      <a:pt x="586" y="481"/>
                    </a:lnTo>
                    <a:lnTo>
                      <a:pt x="574" y="487"/>
                    </a:lnTo>
                    <a:lnTo>
                      <a:pt x="557" y="493"/>
                    </a:lnTo>
                    <a:lnTo>
                      <a:pt x="545" y="499"/>
                    </a:lnTo>
                    <a:lnTo>
                      <a:pt x="539" y="505"/>
                    </a:lnTo>
                    <a:lnTo>
                      <a:pt x="534" y="505"/>
                    </a:lnTo>
                    <a:lnTo>
                      <a:pt x="528" y="505"/>
                    </a:lnTo>
                    <a:lnTo>
                      <a:pt x="522" y="499"/>
                    </a:lnTo>
                    <a:lnTo>
                      <a:pt x="516" y="510"/>
                    </a:lnTo>
                    <a:lnTo>
                      <a:pt x="504" y="516"/>
                    </a:lnTo>
                    <a:lnTo>
                      <a:pt x="504" y="510"/>
                    </a:lnTo>
                    <a:lnTo>
                      <a:pt x="510" y="505"/>
                    </a:lnTo>
                    <a:lnTo>
                      <a:pt x="504" y="505"/>
                    </a:lnTo>
                    <a:lnTo>
                      <a:pt x="510" y="499"/>
                    </a:lnTo>
                    <a:lnTo>
                      <a:pt x="516" y="499"/>
                    </a:lnTo>
                    <a:lnTo>
                      <a:pt x="522" y="493"/>
                    </a:lnTo>
                    <a:lnTo>
                      <a:pt x="522" y="487"/>
                    </a:lnTo>
                    <a:lnTo>
                      <a:pt x="522" y="481"/>
                    </a:lnTo>
                    <a:lnTo>
                      <a:pt x="522" y="470"/>
                    </a:lnTo>
                    <a:lnTo>
                      <a:pt x="522" y="464"/>
                    </a:lnTo>
                    <a:lnTo>
                      <a:pt x="522" y="458"/>
                    </a:lnTo>
                    <a:lnTo>
                      <a:pt x="522" y="452"/>
                    </a:lnTo>
                    <a:close/>
                  </a:path>
                </a:pathLst>
              </a:custGeom>
              <a:solidFill>
                <a:schemeClr val="bg2">
                  <a:lumMod val="75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37" name="Freeform 15">
                <a:extLst>
                  <a:ext uri="{FF2B5EF4-FFF2-40B4-BE49-F238E27FC236}">
                    <a16:creationId xmlns:a16="http://schemas.microsoft.com/office/drawing/2014/main" id="{ADE6092E-0878-E043-9279-3E2741488B0C}"/>
                  </a:ext>
                </a:extLst>
              </p:cNvPr>
              <p:cNvSpPr>
                <a:spLocks/>
              </p:cNvSpPr>
              <p:nvPr/>
            </p:nvSpPr>
            <p:spPr bwMode="auto">
              <a:xfrm>
                <a:off x="11372292" y="2360202"/>
                <a:ext cx="342254" cy="217331"/>
              </a:xfrm>
              <a:custGeom>
                <a:avLst/>
                <a:gdLst>
                  <a:gd name="T0" fmla="*/ 344 w 528"/>
                  <a:gd name="T1" fmla="*/ 256 h 342"/>
                  <a:gd name="T2" fmla="*/ 360 w 528"/>
                  <a:gd name="T3" fmla="*/ 251 h 342"/>
                  <a:gd name="T4" fmla="*/ 393 w 528"/>
                  <a:gd name="T5" fmla="*/ 246 h 342"/>
                  <a:gd name="T6" fmla="*/ 426 w 528"/>
                  <a:gd name="T7" fmla="*/ 240 h 342"/>
                  <a:gd name="T8" fmla="*/ 442 w 528"/>
                  <a:gd name="T9" fmla="*/ 219 h 342"/>
                  <a:gd name="T10" fmla="*/ 464 w 528"/>
                  <a:gd name="T11" fmla="*/ 214 h 342"/>
                  <a:gd name="T12" fmla="*/ 469 w 528"/>
                  <a:gd name="T13" fmla="*/ 203 h 342"/>
                  <a:gd name="T14" fmla="*/ 480 w 528"/>
                  <a:gd name="T15" fmla="*/ 187 h 342"/>
                  <a:gd name="T16" fmla="*/ 496 w 528"/>
                  <a:gd name="T17" fmla="*/ 176 h 342"/>
                  <a:gd name="T18" fmla="*/ 474 w 528"/>
                  <a:gd name="T19" fmla="*/ 160 h 342"/>
                  <a:gd name="T20" fmla="*/ 447 w 528"/>
                  <a:gd name="T21" fmla="*/ 139 h 342"/>
                  <a:gd name="T22" fmla="*/ 447 w 528"/>
                  <a:gd name="T23" fmla="*/ 96 h 342"/>
                  <a:gd name="T24" fmla="*/ 453 w 528"/>
                  <a:gd name="T25" fmla="*/ 80 h 342"/>
                  <a:gd name="T26" fmla="*/ 458 w 528"/>
                  <a:gd name="T27" fmla="*/ 64 h 342"/>
                  <a:gd name="T28" fmla="*/ 464 w 528"/>
                  <a:gd name="T29" fmla="*/ 42 h 342"/>
                  <a:gd name="T30" fmla="*/ 431 w 528"/>
                  <a:gd name="T31" fmla="*/ 32 h 342"/>
                  <a:gd name="T32" fmla="*/ 420 w 528"/>
                  <a:gd name="T33" fmla="*/ 11 h 342"/>
                  <a:gd name="T34" fmla="*/ 398 w 528"/>
                  <a:gd name="T35" fmla="*/ 0 h 342"/>
                  <a:gd name="T36" fmla="*/ 349 w 528"/>
                  <a:gd name="T37" fmla="*/ 11 h 342"/>
                  <a:gd name="T38" fmla="*/ 333 w 528"/>
                  <a:gd name="T39" fmla="*/ 16 h 342"/>
                  <a:gd name="T40" fmla="*/ 289 w 528"/>
                  <a:gd name="T41" fmla="*/ 21 h 342"/>
                  <a:gd name="T42" fmla="*/ 273 w 528"/>
                  <a:gd name="T43" fmla="*/ 27 h 342"/>
                  <a:gd name="T44" fmla="*/ 224 w 528"/>
                  <a:gd name="T45" fmla="*/ 38 h 342"/>
                  <a:gd name="T46" fmla="*/ 202 w 528"/>
                  <a:gd name="T47" fmla="*/ 42 h 342"/>
                  <a:gd name="T48" fmla="*/ 175 w 528"/>
                  <a:gd name="T49" fmla="*/ 48 h 342"/>
                  <a:gd name="T50" fmla="*/ 126 w 528"/>
                  <a:gd name="T51" fmla="*/ 59 h 342"/>
                  <a:gd name="T52" fmla="*/ 109 w 528"/>
                  <a:gd name="T53" fmla="*/ 59 h 342"/>
                  <a:gd name="T54" fmla="*/ 71 w 528"/>
                  <a:gd name="T55" fmla="*/ 69 h 342"/>
                  <a:gd name="T56" fmla="*/ 50 w 528"/>
                  <a:gd name="T57" fmla="*/ 42 h 342"/>
                  <a:gd name="T58" fmla="*/ 0 w 528"/>
                  <a:gd name="T59" fmla="*/ 86 h 342"/>
                  <a:gd name="T60" fmla="*/ 6 w 528"/>
                  <a:gd name="T61" fmla="*/ 118 h 342"/>
                  <a:gd name="T62" fmla="*/ 11 w 528"/>
                  <a:gd name="T63" fmla="*/ 155 h 342"/>
                  <a:gd name="T64" fmla="*/ 17 w 528"/>
                  <a:gd name="T65" fmla="*/ 187 h 342"/>
                  <a:gd name="T66" fmla="*/ 23 w 528"/>
                  <a:gd name="T67" fmla="*/ 203 h 342"/>
                  <a:gd name="T68" fmla="*/ 23 w 528"/>
                  <a:gd name="T69" fmla="*/ 225 h 342"/>
                  <a:gd name="T70" fmla="*/ 27 w 528"/>
                  <a:gd name="T71" fmla="*/ 246 h 342"/>
                  <a:gd name="T72" fmla="*/ 33 w 528"/>
                  <a:gd name="T73" fmla="*/ 278 h 342"/>
                  <a:gd name="T74" fmla="*/ 39 w 528"/>
                  <a:gd name="T75" fmla="*/ 288 h 342"/>
                  <a:gd name="T76" fmla="*/ 50 w 528"/>
                  <a:gd name="T77" fmla="*/ 315 h 342"/>
                  <a:gd name="T78" fmla="*/ 93 w 528"/>
                  <a:gd name="T79" fmla="*/ 305 h 342"/>
                  <a:gd name="T80" fmla="*/ 115 w 528"/>
                  <a:gd name="T81" fmla="*/ 305 h 342"/>
                  <a:gd name="T82" fmla="*/ 132 w 528"/>
                  <a:gd name="T83" fmla="*/ 299 h 342"/>
                  <a:gd name="T84" fmla="*/ 175 w 528"/>
                  <a:gd name="T85" fmla="*/ 288 h 342"/>
                  <a:gd name="T86" fmla="*/ 213 w 528"/>
                  <a:gd name="T87" fmla="*/ 283 h 342"/>
                  <a:gd name="T88" fmla="*/ 235 w 528"/>
                  <a:gd name="T89" fmla="*/ 278 h 342"/>
                  <a:gd name="T90" fmla="*/ 289 w 528"/>
                  <a:gd name="T91" fmla="*/ 267 h 342"/>
                  <a:gd name="T92" fmla="*/ 322 w 528"/>
                  <a:gd name="T93" fmla="*/ 262 h 3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8" h="342">
                    <a:moveTo>
                      <a:pt x="349" y="284"/>
                    </a:moveTo>
                    <a:lnTo>
                      <a:pt x="354" y="278"/>
                    </a:lnTo>
                    <a:lnTo>
                      <a:pt x="366" y="278"/>
                    </a:lnTo>
                    <a:lnTo>
                      <a:pt x="372" y="278"/>
                    </a:lnTo>
                    <a:lnTo>
                      <a:pt x="378" y="273"/>
                    </a:lnTo>
                    <a:lnTo>
                      <a:pt x="383" y="273"/>
                    </a:lnTo>
                    <a:lnTo>
                      <a:pt x="389" y="273"/>
                    </a:lnTo>
                    <a:lnTo>
                      <a:pt x="412" y="267"/>
                    </a:lnTo>
                    <a:lnTo>
                      <a:pt x="418" y="267"/>
                    </a:lnTo>
                    <a:lnTo>
                      <a:pt x="436" y="261"/>
                    </a:lnTo>
                    <a:lnTo>
                      <a:pt x="441" y="261"/>
                    </a:lnTo>
                    <a:lnTo>
                      <a:pt x="453" y="261"/>
                    </a:lnTo>
                    <a:lnTo>
                      <a:pt x="453" y="255"/>
                    </a:lnTo>
                    <a:lnTo>
                      <a:pt x="465" y="244"/>
                    </a:lnTo>
                    <a:lnTo>
                      <a:pt x="470" y="238"/>
                    </a:lnTo>
                    <a:lnTo>
                      <a:pt x="482" y="244"/>
                    </a:lnTo>
                    <a:lnTo>
                      <a:pt x="482" y="238"/>
                    </a:lnTo>
                    <a:lnTo>
                      <a:pt x="494" y="232"/>
                    </a:lnTo>
                    <a:lnTo>
                      <a:pt x="499" y="232"/>
                    </a:lnTo>
                    <a:lnTo>
                      <a:pt x="499" y="226"/>
                    </a:lnTo>
                    <a:lnTo>
                      <a:pt x="499" y="220"/>
                    </a:lnTo>
                    <a:lnTo>
                      <a:pt x="505" y="215"/>
                    </a:lnTo>
                    <a:lnTo>
                      <a:pt x="511" y="209"/>
                    </a:lnTo>
                    <a:lnTo>
                      <a:pt x="511" y="203"/>
                    </a:lnTo>
                    <a:lnTo>
                      <a:pt x="517" y="197"/>
                    </a:lnTo>
                    <a:lnTo>
                      <a:pt x="523" y="191"/>
                    </a:lnTo>
                    <a:lnTo>
                      <a:pt x="528" y="191"/>
                    </a:lnTo>
                    <a:lnTo>
                      <a:pt x="517" y="180"/>
                    </a:lnTo>
                    <a:lnTo>
                      <a:pt x="511" y="174"/>
                    </a:lnTo>
                    <a:lnTo>
                      <a:pt x="505" y="174"/>
                    </a:lnTo>
                    <a:lnTo>
                      <a:pt x="505" y="168"/>
                    </a:lnTo>
                    <a:lnTo>
                      <a:pt x="482" y="151"/>
                    </a:lnTo>
                    <a:lnTo>
                      <a:pt x="476" y="151"/>
                    </a:lnTo>
                    <a:lnTo>
                      <a:pt x="470" y="133"/>
                    </a:lnTo>
                    <a:lnTo>
                      <a:pt x="482" y="116"/>
                    </a:lnTo>
                    <a:lnTo>
                      <a:pt x="476" y="104"/>
                    </a:lnTo>
                    <a:lnTo>
                      <a:pt x="470" y="104"/>
                    </a:lnTo>
                    <a:lnTo>
                      <a:pt x="482" y="93"/>
                    </a:lnTo>
                    <a:lnTo>
                      <a:pt x="482" y="87"/>
                    </a:lnTo>
                    <a:lnTo>
                      <a:pt x="482" y="93"/>
                    </a:lnTo>
                    <a:lnTo>
                      <a:pt x="488" y="81"/>
                    </a:lnTo>
                    <a:lnTo>
                      <a:pt x="488" y="70"/>
                    </a:lnTo>
                    <a:lnTo>
                      <a:pt x="494" y="58"/>
                    </a:lnTo>
                    <a:lnTo>
                      <a:pt x="499" y="52"/>
                    </a:lnTo>
                    <a:lnTo>
                      <a:pt x="494" y="46"/>
                    </a:lnTo>
                    <a:lnTo>
                      <a:pt x="482" y="52"/>
                    </a:lnTo>
                    <a:lnTo>
                      <a:pt x="470" y="46"/>
                    </a:lnTo>
                    <a:lnTo>
                      <a:pt x="459" y="35"/>
                    </a:lnTo>
                    <a:lnTo>
                      <a:pt x="465" y="35"/>
                    </a:lnTo>
                    <a:lnTo>
                      <a:pt x="459" y="17"/>
                    </a:lnTo>
                    <a:lnTo>
                      <a:pt x="447" y="12"/>
                    </a:lnTo>
                    <a:lnTo>
                      <a:pt x="447" y="6"/>
                    </a:lnTo>
                    <a:lnTo>
                      <a:pt x="441" y="12"/>
                    </a:lnTo>
                    <a:lnTo>
                      <a:pt x="424" y="0"/>
                    </a:lnTo>
                    <a:lnTo>
                      <a:pt x="418" y="0"/>
                    </a:lnTo>
                    <a:lnTo>
                      <a:pt x="389" y="6"/>
                    </a:lnTo>
                    <a:lnTo>
                      <a:pt x="372" y="12"/>
                    </a:lnTo>
                    <a:lnTo>
                      <a:pt x="366" y="12"/>
                    </a:lnTo>
                    <a:lnTo>
                      <a:pt x="360" y="12"/>
                    </a:lnTo>
                    <a:lnTo>
                      <a:pt x="354" y="17"/>
                    </a:lnTo>
                    <a:lnTo>
                      <a:pt x="343" y="17"/>
                    </a:lnTo>
                    <a:lnTo>
                      <a:pt x="325" y="23"/>
                    </a:lnTo>
                    <a:lnTo>
                      <a:pt x="308" y="23"/>
                    </a:lnTo>
                    <a:lnTo>
                      <a:pt x="302" y="29"/>
                    </a:lnTo>
                    <a:lnTo>
                      <a:pt x="296" y="29"/>
                    </a:lnTo>
                    <a:lnTo>
                      <a:pt x="291" y="29"/>
                    </a:lnTo>
                    <a:lnTo>
                      <a:pt x="285" y="29"/>
                    </a:lnTo>
                    <a:lnTo>
                      <a:pt x="250" y="41"/>
                    </a:lnTo>
                    <a:lnTo>
                      <a:pt x="238" y="41"/>
                    </a:lnTo>
                    <a:lnTo>
                      <a:pt x="232" y="41"/>
                    </a:lnTo>
                    <a:lnTo>
                      <a:pt x="227" y="41"/>
                    </a:lnTo>
                    <a:lnTo>
                      <a:pt x="215" y="46"/>
                    </a:lnTo>
                    <a:lnTo>
                      <a:pt x="198" y="46"/>
                    </a:lnTo>
                    <a:lnTo>
                      <a:pt x="192" y="52"/>
                    </a:lnTo>
                    <a:lnTo>
                      <a:pt x="186" y="52"/>
                    </a:lnTo>
                    <a:lnTo>
                      <a:pt x="180" y="52"/>
                    </a:lnTo>
                    <a:lnTo>
                      <a:pt x="157" y="58"/>
                    </a:lnTo>
                    <a:lnTo>
                      <a:pt x="134" y="64"/>
                    </a:lnTo>
                    <a:lnTo>
                      <a:pt x="128" y="64"/>
                    </a:lnTo>
                    <a:lnTo>
                      <a:pt x="122" y="64"/>
                    </a:lnTo>
                    <a:lnTo>
                      <a:pt x="116" y="64"/>
                    </a:lnTo>
                    <a:lnTo>
                      <a:pt x="111" y="70"/>
                    </a:lnTo>
                    <a:lnTo>
                      <a:pt x="87" y="70"/>
                    </a:lnTo>
                    <a:lnTo>
                      <a:pt x="76" y="75"/>
                    </a:lnTo>
                    <a:lnTo>
                      <a:pt x="70" y="75"/>
                    </a:lnTo>
                    <a:lnTo>
                      <a:pt x="58" y="75"/>
                    </a:lnTo>
                    <a:lnTo>
                      <a:pt x="53" y="46"/>
                    </a:lnTo>
                    <a:lnTo>
                      <a:pt x="24" y="70"/>
                    </a:lnTo>
                    <a:lnTo>
                      <a:pt x="0" y="87"/>
                    </a:lnTo>
                    <a:lnTo>
                      <a:pt x="0" y="93"/>
                    </a:lnTo>
                    <a:lnTo>
                      <a:pt x="0" y="104"/>
                    </a:lnTo>
                    <a:lnTo>
                      <a:pt x="6" y="122"/>
                    </a:lnTo>
                    <a:lnTo>
                      <a:pt x="6" y="128"/>
                    </a:lnTo>
                    <a:lnTo>
                      <a:pt x="6" y="145"/>
                    </a:lnTo>
                    <a:lnTo>
                      <a:pt x="12" y="157"/>
                    </a:lnTo>
                    <a:lnTo>
                      <a:pt x="12" y="168"/>
                    </a:lnTo>
                    <a:lnTo>
                      <a:pt x="18" y="186"/>
                    </a:lnTo>
                    <a:lnTo>
                      <a:pt x="18" y="197"/>
                    </a:lnTo>
                    <a:lnTo>
                      <a:pt x="18" y="203"/>
                    </a:lnTo>
                    <a:lnTo>
                      <a:pt x="18" y="209"/>
                    </a:lnTo>
                    <a:lnTo>
                      <a:pt x="18" y="215"/>
                    </a:lnTo>
                    <a:lnTo>
                      <a:pt x="24" y="220"/>
                    </a:lnTo>
                    <a:lnTo>
                      <a:pt x="24" y="232"/>
                    </a:lnTo>
                    <a:lnTo>
                      <a:pt x="24" y="238"/>
                    </a:lnTo>
                    <a:lnTo>
                      <a:pt x="24" y="244"/>
                    </a:lnTo>
                    <a:lnTo>
                      <a:pt x="29" y="255"/>
                    </a:lnTo>
                    <a:lnTo>
                      <a:pt x="29" y="261"/>
                    </a:lnTo>
                    <a:lnTo>
                      <a:pt x="29" y="267"/>
                    </a:lnTo>
                    <a:lnTo>
                      <a:pt x="35" y="284"/>
                    </a:lnTo>
                    <a:lnTo>
                      <a:pt x="35" y="296"/>
                    </a:lnTo>
                    <a:lnTo>
                      <a:pt x="35" y="302"/>
                    </a:lnTo>
                    <a:lnTo>
                      <a:pt x="35" y="307"/>
                    </a:lnTo>
                    <a:lnTo>
                      <a:pt x="35" y="313"/>
                    </a:lnTo>
                    <a:lnTo>
                      <a:pt x="41" y="313"/>
                    </a:lnTo>
                    <a:lnTo>
                      <a:pt x="41" y="342"/>
                    </a:lnTo>
                    <a:lnTo>
                      <a:pt x="47" y="342"/>
                    </a:lnTo>
                    <a:lnTo>
                      <a:pt x="53" y="342"/>
                    </a:lnTo>
                    <a:lnTo>
                      <a:pt x="58" y="342"/>
                    </a:lnTo>
                    <a:lnTo>
                      <a:pt x="93" y="331"/>
                    </a:lnTo>
                    <a:lnTo>
                      <a:pt x="99" y="331"/>
                    </a:lnTo>
                    <a:lnTo>
                      <a:pt x="105" y="331"/>
                    </a:lnTo>
                    <a:lnTo>
                      <a:pt x="111" y="331"/>
                    </a:lnTo>
                    <a:lnTo>
                      <a:pt x="122" y="331"/>
                    </a:lnTo>
                    <a:lnTo>
                      <a:pt x="128" y="325"/>
                    </a:lnTo>
                    <a:lnTo>
                      <a:pt x="134" y="325"/>
                    </a:lnTo>
                    <a:lnTo>
                      <a:pt x="140" y="325"/>
                    </a:lnTo>
                    <a:lnTo>
                      <a:pt x="169" y="319"/>
                    </a:lnTo>
                    <a:lnTo>
                      <a:pt x="180" y="319"/>
                    </a:lnTo>
                    <a:lnTo>
                      <a:pt x="186" y="313"/>
                    </a:lnTo>
                    <a:lnTo>
                      <a:pt x="192" y="313"/>
                    </a:lnTo>
                    <a:lnTo>
                      <a:pt x="215" y="307"/>
                    </a:lnTo>
                    <a:lnTo>
                      <a:pt x="227" y="307"/>
                    </a:lnTo>
                    <a:lnTo>
                      <a:pt x="232" y="307"/>
                    </a:lnTo>
                    <a:lnTo>
                      <a:pt x="238" y="307"/>
                    </a:lnTo>
                    <a:lnTo>
                      <a:pt x="250" y="302"/>
                    </a:lnTo>
                    <a:lnTo>
                      <a:pt x="262" y="302"/>
                    </a:lnTo>
                    <a:lnTo>
                      <a:pt x="302" y="290"/>
                    </a:lnTo>
                    <a:lnTo>
                      <a:pt x="308" y="290"/>
                    </a:lnTo>
                    <a:lnTo>
                      <a:pt x="320" y="290"/>
                    </a:lnTo>
                    <a:lnTo>
                      <a:pt x="325" y="284"/>
                    </a:lnTo>
                    <a:lnTo>
                      <a:pt x="343" y="284"/>
                    </a:lnTo>
                    <a:lnTo>
                      <a:pt x="349" y="284"/>
                    </a:lnTo>
                    <a:close/>
                  </a:path>
                </a:pathLst>
              </a:custGeom>
              <a:grp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38" name="Freeform 16">
                <a:extLst>
                  <a:ext uri="{FF2B5EF4-FFF2-40B4-BE49-F238E27FC236}">
                    <a16:creationId xmlns:a16="http://schemas.microsoft.com/office/drawing/2014/main" id="{19E9E0DB-F33D-E442-881E-4241524FF276}"/>
                  </a:ext>
                </a:extLst>
              </p:cNvPr>
              <p:cNvSpPr>
                <a:spLocks/>
              </p:cNvSpPr>
              <p:nvPr/>
            </p:nvSpPr>
            <p:spPr bwMode="auto">
              <a:xfrm>
                <a:off x="11838751" y="2300867"/>
                <a:ext cx="45542" cy="59335"/>
              </a:xfrm>
              <a:custGeom>
                <a:avLst/>
                <a:gdLst>
                  <a:gd name="T0" fmla="*/ 55 w 70"/>
                  <a:gd name="T1" fmla="*/ 32 h 93"/>
                  <a:gd name="T2" fmla="*/ 60 w 70"/>
                  <a:gd name="T3" fmla="*/ 32 h 93"/>
                  <a:gd name="T4" fmla="*/ 60 w 70"/>
                  <a:gd name="T5" fmla="*/ 38 h 93"/>
                  <a:gd name="T6" fmla="*/ 66 w 70"/>
                  <a:gd name="T7" fmla="*/ 48 h 93"/>
                  <a:gd name="T8" fmla="*/ 60 w 70"/>
                  <a:gd name="T9" fmla="*/ 54 h 93"/>
                  <a:gd name="T10" fmla="*/ 60 w 70"/>
                  <a:gd name="T11" fmla="*/ 48 h 93"/>
                  <a:gd name="T12" fmla="*/ 55 w 70"/>
                  <a:gd name="T13" fmla="*/ 48 h 93"/>
                  <a:gd name="T14" fmla="*/ 55 w 70"/>
                  <a:gd name="T15" fmla="*/ 59 h 93"/>
                  <a:gd name="T16" fmla="*/ 43 w 70"/>
                  <a:gd name="T17" fmla="*/ 59 h 93"/>
                  <a:gd name="T18" fmla="*/ 43 w 70"/>
                  <a:gd name="T19" fmla="*/ 70 h 93"/>
                  <a:gd name="T20" fmla="*/ 33 w 70"/>
                  <a:gd name="T21" fmla="*/ 75 h 93"/>
                  <a:gd name="T22" fmla="*/ 11 w 70"/>
                  <a:gd name="T23" fmla="*/ 86 h 93"/>
                  <a:gd name="T24" fmla="*/ 11 w 70"/>
                  <a:gd name="T25" fmla="*/ 80 h 93"/>
                  <a:gd name="T26" fmla="*/ 16 w 70"/>
                  <a:gd name="T27" fmla="*/ 70 h 93"/>
                  <a:gd name="T28" fmla="*/ 11 w 70"/>
                  <a:gd name="T29" fmla="*/ 54 h 93"/>
                  <a:gd name="T30" fmla="*/ 11 w 70"/>
                  <a:gd name="T31" fmla="*/ 48 h 93"/>
                  <a:gd name="T32" fmla="*/ 6 w 70"/>
                  <a:gd name="T33" fmla="*/ 38 h 93"/>
                  <a:gd name="T34" fmla="*/ 0 w 70"/>
                  <a:gd name="T35" fmla="*/ 21 h 93"/>
                  <a:gd name="T36" fmla="*/ 0 w 70"/>
                  <a:gd name="T37" fmla="*/ 11 h 93"/>
                  <a:gd name="T38" fmla="*/ 16 w 70"/>
                  <a:gd name="T39" fmla="*/ 6 h 93"/>
                  <a:gd name="T40" fmla="*/ 22 w 70"/>
                  <a:gd name="T41" fmla="*/ 6 h 93"/>
                  <a:gd name="T42" fmla="*/ 27 w 70"/>
                  <a:gd name="T43" fmla="*/ 6 h 93"/>
                  <a:gd name="T44" fmla="*/ 33 w 70"/>
                  <a:gd name="T45" fmla="*/ 0 h 93"/>
                  <a:gd name="T46" fmla="*/ 33 w 70"/>
                  <a:gd name="T47" fmla="*/ 6 h 93"/>
                  <a:gd name="T48" fmla="*/ 33 w 70"/>
                  <a:gd name="T49" fmla="*/ 17 h 93"/>
                  <a:gd name="T50" fmla="*/ 39 w 70"/>
                  <a:gd name="T51" fmla="*/ 11 h 93"/>
                  <a:gd name="T52" fmla="*/ 43 w 70"/>
                  <a:gd name="T53" fmla="*/ 27 h 93"/>
                  <a:gd name="T54" fmla="*/ 49 w 70"/>
                  <a:gd name="T55" fmla="*/ 27 h 93"/>
                  <a:gd name="T56" fmla="*/ 55 w 70"/>
                  <a:gd name="T57" fmla="*/ 32 h 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0" h="93">
                    <a:moveTo>
                      <a:pt x="58" y="35"/>
                    </a:moveTo>
                    <a:lnTo>
                      <a:pt x="64" y="35"/>
                    </a:lnTo>
                    <a:lnTo>
                      <a:pt x="64" y="41"/>
                    </a:lnTo>
                    <a:lnTo>
                      <a:pt x="70" y="52"/>
                    </a:lnTo>
                    <a:lnTo>
                      <a:pt x="64" y="58"/>
                    </a:lnTo>
                    <a:lnTo>
                      <a:pt x="64" y="52"/>
                    </a:lnTo>
                    <a:lnTo>
                      <a:pt x="58" y="52"/>
                    </a:lnTo>
                    <a:lnTo>
                      <a:pt x="58" y="64"/>
                    </a:lnTo>
                    <a:lnTo>
                      <a:pt x="46" y="64"/>
                    </a:lnTo>
                    <a:lnTo>
                      <a:pt x="46" y="76"/>
                    </a:lnTo>
                    <a:lnTo>
                      <a:pt x="35" y="81"/>
                    </a:lnTo>
                    <a:lnTo>
                      <a:pt x="12" y="93"/>
                    </a:lnTo>
                    <a:lnTo>
                      <a:pt x="12" y="87"/>
                    </a:lnTo>
                    <a:lnTo>
                      <a:pt x="17" y="76"/>
                    </a:lnTo>
                    <a:lnTo>
                      <a:pt x="12" y="58"/>
                    </a:lnTo>
                    <a:lnTo>
                      <a:pt x="12" y="52"/>
                    </a:lnTo>
                    <a:lnTo>
                      <a:pt x="6" y="41"/>
                    </a:lnTo>
                    <a:lnTo>
                      <a:pt x="0" y="23"/>
                    </a:lnTo>
                    <a:lnTo>
                      <a:pt x="0" y="12"/>
                    </a:lnTo>
                    <a:lnTo>
                      <a:pt x="17" y="6"/>
                    </a:lnTo>
                    <a:lnTo>
                      <a:pt x="23" y="6"/>
                    </a:lnTo>
                    <a:lnTo>
                      <a:pt x="29" y="6"/>
                    </a:lnTo>
                    <a:lnTo>
                      <a:pt x="35" y="0"/>
                    </a:lnTo>
                    <a:lnTo>
                      <a:pt x="35" y="6"/>
                    </a:lnTo>
                    <a:lnTo>
                      <a:pt x="35" y="18"/>
                    </a:lnTo>
                    <a:lnTo>
                      <a:pt x="41" y="12"/>
                    </a:lnTo>
                    <a:lnTo>
                      <a:pt x="46" y="29"/>
                    </a:lnTo>
                    <a:lnTo>
                      <a:pt x="52" y="29"/>
                    </a:lnTo>
                    <a:lnTo>
                      <a:pt x="58" y="35"/>
                    </a:lnTo>
                    <a:close/>
                  </a:path>
                </a:pathLst>
              </a:custGeom>
              <a:solidFill>
                <a:schemeClr val="bg2">
                  <a:lumMod val="75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39" name="Freeform 17">
                <a:extLst>
                  <a:ext uri="{FF2B5EF4-FFF2-40B4-BE49-F238E27FC236}">
                    <a16:creationId xmlns:a16="http://schemas.microsoft.com/office/drawing/2014/main" id="{8C2E063B-9206-8849-97A3-EBA8F1B216BD}"/>
                  </a:ext>
                </a:extLst>
              </p:cNvPr>
              <p:cNvSpPr>
                <a:spLocks/>
              </p:cNvSpPr>
              <p:nvPr/>
            </p:nvSpPr>
            <p:spPr bwMode="auto">
              <a:xfrm>
                <a:off x="11700056" y="2094575"/>
                <a:ext cx="97294" cy="183524"/>
              </a:xfrm>
              <a:custGeom>
                <a:avLst/>
                <a:gdLst>
                  <a:gd name="T0" fmla="*/ 33 w 151"/>
                  <a:gd name="T1" fmla="*/ 166 h 290"/>
                  <a:gd name="T2" fmla="*/ 33 w 151"/>
                  <a:gd name="T3" fmla="*/ 182 h 290"/>
                  <a:gd name="T4" fmla="*/ 39 w 151"/>
                  <a:gd name="T5" fmla="*/ 177 h 290"/>
                  <a:gd name="T6" fmla="*/ 55 w 151"/>
                  <a:gd name="T7" fmla="*/ 209 h 290"/>
                  <a:gd name="T8" fmla="*/ 55 w 151"/>
                  <a:gd name="T9" fmla="*/ 214 h 290"/>
                  <a:gd name="T10" fmla="*/ 55 w 151"/>
                  <a:gd name="T11" fmla="*/ 230 h 290"/>
                  <a:gd name="T12" fmla="*/ 60 w 151"/>
                  <a:gd name="T13" fmla="*/ 246 h 290"/>
                  <a:gd name="T14" fmla="*/ 66 w 151"/>
                  <a:gd name="T15" fmla="*/ 257 h 290"/>
                  <a:gd name="T16" fmla="*/ 66 w 151"/>
                  <a:gd name="T17" fmla="*/ 267 h 290"/>
                  <a:gd name="T18" fmla="*/ 82 w 151"/>
                  <a:gd name="T19" fmla="*/ 262 h 290"/>
                  <a:gd name="T20" fmla="*/ 87 w 151"/>
                  <a:gd name="T21" fmla="*/ 262 h 290"/>
                  <a:gd name="T22" fmla="*/ 93 w 151"/>
                  <a:gd name="T23" fmla="*/ 262 h 290"/>
                  <a:gd name="T24" fmla="*/ 109 w 151"/>
                  <a:gd name="T25" fmla="*/ 257 h 290"/>
                  <a:gd name="T26" fmla="*/ 126 w 151"/>
                  <a:gd name="T27" fmla="*/ 251 h 290"/>
                  <a:gd name="T28" fmla="*/ 132 w 151"/>
                  <a:gd name="T29" fmla="*/ 251 h 290"/>
                  <a:gd name="T30" fmla="*/ 115 w 151"/>
                  <a:gd name="T31" fmla="*/ 230 h 290"/>
                  <a:gd name="T32" fmla="*/ 120 w 151"/>
                  <a:gd name="T33" fmla="*/ 225 h 290"/>
                  <a:gd name="T34" fmla="*/ 120 w 151"/>
                  <a:gd name="T35" fmla="*/ 209 h 290"/>
                  <a:gd name="T36" fmla="*/ 115 w 151"/>
                  <a:gd name="T37" fmla="*/ 203 h 290"/>
                  <a:gd name="T38" fmla="*/ 115 w 151"/>
                  <a:gd name="T39" fmla="*/ 171 h 290"/>
                  <a:gd name="T40" fmla="*/ 109 w 151"/>
                  <a:gd name="T41" fmla="*/ 166 h 290"/>
                  <a:gd name="T42" fmla="*/ 115 w 151"/>
                  <a:gd name="T43" fmla="*/ 160 h 290"/>
                  <a:gd name="T44" fmla="*/ 115 w 151"/>
                  <a:gd name="T45" fmla="*/ 145 h 290"/>
                  <a:gd name="T46" fmla="*/ 120 w 151"/>
                  <a:gd name="T47" fmla="*/ 139 h 290"/>
                  <a:gd name="T48" fmla="*/ 120 w 151"/>
                  <a:gd name="T49" fmla="*/ 118 h 290"/>
                  <a:gd name="T50" fmla="*/ 120 w 151"/>
                  <a:gd name="T51" fmla="*/ 101 h 290"/>
                  <a:gd name="T52" fmla="*/ 115 w 151"/>
                  <a:gd name="T53" fmla="*/ 91 h 290"/>
                  <a:gd name="T54" fmla="*/ 120 w 151"/>
                  <a:gd name="T55" fmla="*/ 80 h 290"/>
                  <a:gd name="T56" fmla="*/ 132 w 151"/>
                  <a:gd name="T57" fmla="*/ 75 h 290"/>
                  <a:gd name="T58" fmla="*/ 132 w 151"/>
                  <a:gd name="T59" fmla="*/ 70 h 290"/>
                  <a:gd name="T60" fmla="*/ 142 w 151"/>
                  <a:gd name="T61" fmla="*/ 53 h 290"/>
                  <a:gd name="T62" fmla="*/ 132 w 151"/>
                  <a:gd name="T63" fmla="*/ 32 h 290"/>
                  <a:gd name="T64" fmla="*/ 136 w 151"/>
                  <a:gd name="T65" fmla="*/ 11 h 290"/>
                  <a:gd name="T66" fmla="*/ 136 w 151"/>
                  <a:gd name="T67" fmla="*/ 0 h 290"/>
                  <a:gd name="T68" fmla="*/ 104 w 151"/>
                  <a:gd name="T69" fmla="*/ 11 h 290"/>
                  <a:gd name="T70" fmla="*/ 55 w 151"/>
                  <a:gd name="T71" fmla="*/ 21 h 290"/>
                  <a:gd name="T72" fmla="*/ 11 w 151"/>
                  <a:gd name="T73" fmla="*/ 38 h 290"/>
                  <a:gd name="T74" fmla="*/ 6 w 151"/>
                  <a:gd name="T75" fmla="*/ 38 h 290"/>
                  <a:gd name="T76" fmla="*/ 0 w 151"/>
                  <a:gd name="T77" fmla="*/ 38 h 290"/>
                  <a:gd name="T78" fmla="*/ 0 w 151"/>
                  <a:gd name="T79" fmla="*/ 53 h 290"/>
                  <a:gd name="T80" fmla="*/ 11 w 151"/>
                  <a:gd name="T81" fmla="*/ 86 h 290"/>
                  <a:gd name="T82" fmla="*/ 17 w 151"/>
                  <a:gd name="T83" fmla="*/ 91 h 290"/>
                  <a:gd name="T84" fmla="*/ 22 w 151"/>
                  <a:gd name="T85" fmla="*/ 112 h 290"/>
                  <a:gd name="T86" fmla="*/ 17 w 151"/>
                  <a:gd name="T87" fmla="*/ 123 h 290"/>
                  <a:gd name="T88" fmla="*/ 17 w 151"/>
                  <a:gd name="T89" fmla="*/ 134 h 290"/>
                  <a:gd name="T90" fmla="*/ 27 w 151"/>
                  <a:gd name="T91" fmla="*/ 160 h 290"/>
                  <a:gd name="T92" fmla="*/ 33 w 151"/>
                  <a:gd name="T93" fmla="*/ 160 h 290"/>
                  <a:gd name="T94" fmla="*/ 33 w 151"/>
                  <a:gd name="T95" fmla="*/ 166 h 2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1" h="290">
                    <a:moveTo>
                      <a:pt x="35" y="180"/>
                    </a:moveTo>
                    <a:lnTo>
                      <a:pt x="35" y="198"/>
                    </a:lnTo>
                    <a:lnTo>
                      <a:pt x="41" y="192"/>
                    </a:lnTo>
                    <a:lnTo>
                      <a:pt x="58" y="227"/>
                    </a:lnTo>
                    <a:lnTo>
                      <a:pt x="58" y="232"/>
                    </a:lnTo>
                    <a:lnTo>
                      <a:pt x="58" y="250"/>
                    </a:lnTo>
                    <a:lnTo>
                      <a:pt x="64" y="267"/>
                    </a:lnTo>
                    <a:lnTo>
                      <a:pt x="70" y="279"/>
                    </a:lnTo>
                    <a:lnTo>
                      <a:pt x="70" y="290"/>
                    </a:lnTo>
                    <a:lnTo>
                      <a:pt x="87" y="285"/>
                    </a:lnTo>
                    <a:lnTo>
                      <a:pt x="93" y="285"/>
                    </a:lnTo>
                    <a:lnTo>
                      <a:pt x="99" y="285"/>
                    </a:lnTo>
                    <a:lnTo>
                      <a:pt x="116" y="279"/>
                    </a:lnTo>
                    <a:lnTo>
                      <a:pt x="134" y="273"/>
                    </a:lnTo>
                    <a:lnTo>
                      <a:pt x="140" y="273"/>
                    </a:lnTo>
                    <a:lnTo>
                      <a:pt x="122" y="250"/>
                    </a:lnTo>
                    <a:lnTo>
                      <a:pt x="128" y="244"/>
                    </a:lnTo>
                    <a:lnTo>
                      <a:pt x="128" y="227"/>
                    </a:lnTo>
                    <a:lnTo>
                      <a:pt x="122" y="221"/>
                    </a:lnTo>
                    <a:lnTo>
                      <a:pt x="122" y="186"/>
                    </a:lnTo>
                    <a:lnTo>
                      <a:pt x="116" y="180"/>
                    </a:lnTo>
                    <a:lnTo>
                      <a:pt x="122" y="174"/>
                    </a:lnTo>
                    <a:lnTo>
                      <a:pt x="122" y="157"/>
                    </a:lnTo>
                    <a:lnTo>
                      <a:pt x="128" y="151"/>
                    </a:lnTo>
                    <a:lnTo>
                      <a:pt x="128" y="128"/>
                    </a:lnTo>
                    <a:lnTo>
                      <a:pt x="128" y="110"/>
                    </a:lnTo>
                    <a:lnTo>
                      <a:pt x="122" y="99"/>
                    </a:lnTo>
                    <a:lnTo>
                      <a:pt x="128" y="87"/>
                    </a:lnTo>
                    <a:lnTo>
                      <a:pt x="140" y="81"/>
                    </a:lnTo>
                    <a:lnTo>
                      <a:pt x="140" y="76"/>
                    </a:lnTo>
                    <a:lnTo>
                      <a:pt x="151" y="58"/>
                    </a:lnTo>
                    <a:lnTo>
                      <a:pt x="140" y="35"/>
                    </a:lnTo>
                    <a:lnTo>
                      <a:pt x="145" y="12"/>
                    </a:lnTo>
                    <a:lnTo>
                      <a:pt x="145" y="0"/>
                    </a:lnTo>
                    <a:lnTo>
                      <a:pt x="111" y="12"/>
                    </a:lnTo>
                    <a:lnTo>
                      <a:pt x="58" y="23"/>
                    </a:lnTo>
                    <a:lnTo>
                      <a:pt x="12" y="41"/>
                    </a:lnTo>
                    <a:lnTo>
                      <a:pt x="6" y="41"/>
                    </a:lnTo>
                    <a:lnTo>
                      <a:pt x="0" y="41"/>
                    </a:lnTo>
                    <a:lnTo>
                      <a:pt x="0" y="58"/>
                    </a:lnTo>
                    <a:lnTo>
                      <a:pt x="12" y="93"/>
                    </a:lnTo>
                    <a:lnTo>
                      <a:pt x="18" y="99"/>
                    </a:lnTo>
                    <a:lnTo>
                      <a:pt x="23" y="122"/>
                    </a:lnTo>
                    <a:lnTo>
                      <a:pt x="18" y="134"/>
                    </a:lnTo>
                    <a:lnTo>
                      <a:pt x="18" y="145"/>
                    </a:lnTo>
                    <a:lnTo>
                      <a:pt x="29" y="174"/>
                    </a:lnTo>
                    <a:lnTo>
                      <a:pt x="35" y="174"/>
                    </a:lnTo>
                    <a:lnTo>
                      <a:pt x="35" y="180"/>
                    </a:lnTo>
                    <a:close/>
                  </a:path>
                </a:pathLst>
              </a:custGeom>
              <a:solidFill>
                <a:schemeClr val="bg2">
                  <a:lumMod val="75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50" name="Freeform 28">
                <a:extLst>
                  <a:ext uri="{FF2B5EF4-FFF2-40B4-BE49-F238E27FC236}">
                    <a16:creationId xmlns:a16="http://schemas.microsoft.com/office/drawing/2014/main" id="{45FFACF3-0B00-6540-B406-D24618942CC9}"/>
                  </a:ext>
                </a:extLst>
              </p:cNvPr>
              <p:cNvSpPr>
                <a:spLocks/>
              </p:cNvSpPr>
              <p:nvPr/>
            </p:nvSpPr>
            <p:spPr bwMode="auto">
              <a:xfrm>
                <a:off x="11255677" y="2574084"/>
                <a:ext cx="458869" cy="254588"/>
              </a:xfrm>
              <a:custGeom>
                <a:avLst/>
                <a:gdLst>
                  <a:gd name="T0" fmla="*/ 616 w 708"/>
                  <a:gd name="T1" fmla="*/ 213 h 401"/>
                  <a:gd name="T2" fmla="*/ 633 w 708"/>
                  <a:gd name="T3" fmla="*/ 219 h 401"/>
                  <a:gd name="T4" fmla="*/ 643 w 708"/>
                  <a:gd name="T5" fmla="*/ 257 h 401"/>
                  <a:gd name="T6" fmla="*/ 611 w 708"/>
                  <a:gd name="T7" fmla="*/ 267 h 401"/>
                  <a:gd name="T8" fmla="*/ 573 w 708"/>
                  <a:gd name="T9" fmla="*/ 272 h 401"/>
                  <a:gd name="T10" fmla="*/ 524 w 708"/>
                  <a:gd name="T11" fmla="*/ 283 h 401"/>
                  <a:gd name="T12" fmla="*/ 491 w 708"/>
                  <a:gd name="T13" fmla="*/ 294 h 401"/>
                  <a:gd name="T14" fmla="*/ 458 w 708"/>
                  <a:gd name="T15" fmla="*/ 299 h 401"/>
                  <a:gd name="T16" fmla="*/ 431 w 708"/>
                  <a:gd name="T17" fmla="*/ 305 h 401"/>
                  <a:gd name="T18" fmla="*/ 387 w 708"/>
                  <a:gd name="T19" fmla="*/ 310 h 401"/>
                  <a:gd name="T20" fmla="*/ 355 w 708"/>
                  <a:gd name="T21" fmla="*/ 320 h 401"/>
                  <a:gd name="T22" fmla="*/ 322 w 708"/>
                  <a:gd name="T23" fmla="*/ 326 h 401"/>
                  <a:gd name="T24" fmla="*/ 289 w 708"/>
                  <a:gd name="T25" fmla="*/ 331 h 401"/>
                  <a:gd name="T26" fmla="*/ 262 w 708"/>
                  <a:gd name="T27" fmla="*/ 331 h 401"/>
                  <a:gd name="T28" fmla="*/ 235 w 708"/>
                  <a:gd name="T29" fmla="*/ 337 h 401"/>
                  <a:gd name="T30" fmla="*/ 192 w 708"/>
                  <a:gd name="T31" fmla="*/ 342 h 401"/>
                  <a:gd name="T32" fmla="*/ 175 w 708"/>
                  <a:gd name="T33" fmla="*/ 342 h 401"/>
                  <a:gd name="T34" fmla="*/ 131 w 708"/>
                  <a:gd name="T35" fmla="*/ 352 h 401"/>
                  <a:gd name="T36" fmla="*/ 99 w 708"/>
                  <a:gd name="T37" fmla="*/ 358 h 401"/>
                  <a:gd name="T38" fmla="*/ 66 w 708"/>
                  <a:gd name="T39" fmla="*/ 363 h 401"/>
                  <a:gd name="T40" fmla="*/ 17 w 708"/>
                  <a:gd name="T41" fmla="*/ 369 h 401"/>
                  <a:gd name="T42" fmla="*/ 11 w 708"/>
                  <a:gd name="T43" fmla="*/ 363 h 401"/>
                  <a:gd name="T44" fmla="*/ 60 w 708"/>
                  <a:gd name="T45" fmla="*/ 331 h 401"/>
                  <a:gd name="T46" fmla="*/ 71 w 708"/>
                  <a:gd name="T47" fmla="*/ 305 h 401"/>
                  <a:gd name="T48" fmla="*/ 99 w 708"/>
                  <a:gd name="T49" fmla="*/ 283 h 401"/>
                  <a:gd name="T50" fmla="*/ 131 w 708"/>
                  <a:gd name="T51" fmla="*/ 251 h 401"/>
                  <a:gd name="T52" fmla="*/ 159 w 708"/>
                  <a:gd name="T53" fmla="*/ 283 h 401"/>
                  <a:gd name="T54" fmla="*/ 196 w 708"/>
                  <a:gd name="T55" fmla="*/ 272 h 401"/>
                  <a:gd name="T56" fmla="*/ 224 w 708"/>
                  <a:gd name="T57" fmla="*/ 251 h 401"/>
                  <a:gd name="T58" fmla="*/ 268 w 708"/>
                  <a:gd name="T59" fmla="*/ 230 h 401"/>
                  <a:gd name="T60" fmla="*/ 273 w 708"/>
                  <a:gd name="T61" fmla="*/ 203 h 401"/>
                  <a:gd name="T62" fmla="*/ 289 w 708"/>
                  <a:gd name="T63" fmla="*/ 171 h 401"/>
                  <a:gd name="T64" fmla="*/ 301 w 708"/>
                  <a:gd name="T65" fmla="*/ 133 h 401"/>
                  <a:gd name="T66" fmla="*/ 333 w 708"/>
                  <a:gd name="T67" fmla="*/ 123 h 401"/>
                  <a:gd name="T68" fmla="*/ 338 w 708"/>
                  <a:gd name="T69" fmla="*/ 112 h 401"/>
                  <a:gd name="T70" fmla="*/ 371 w 708"/>
                  <a:gd name="T71" fmla="*/ 64 h 401"/>
                  <a:gd name="T72" fmla="*/ 393 w 708"/>
                  <a:gd name="T73" fmla="*/ 38 h 401"/>
                  <a:gd name="T74" fmla="*/ 398 w 708"/>
                  <a:gd name="T75" fmla="*/ 6 h 401"/>
                  <a:gd name="T76" fmla="*/ 420 w 708"/>
                  <a:gd name="T77" fmla="*/ 17 h 401"/>
                  <a:gd name="T78" fmla="*/ 442 w 708"/>
                  <a:gd name="T79" fmla="*/ 6 h 401"/>
                  <a:gd name="T80" fmla="*/ 464 w 708"/>
                  <a:gd name="T81" fmla="*/ 6 h 401"/>
                  <a:gd name="T82" fmla="*/ 486 w 708"/>
                  <a:gd name="T83" fmla="*/ 22 h 401"/>
                  <a:gd name="T84" fmla="*/ 513 w 708"/>
                  <a:gd name="T85" fmla="*/ 38 h 401"/>
                  <a:gd name="T86" fmla="*/ 507 w 708"/>
                  <a:gd name="T87" fmla="*/ 59 h 401"/>
                  <a:gd name="T88" fmla="*/ 497 w 708"/>
                  <a:gd name="T89" fmla="*/ 80 h 401"/>
                  <a:gd name="T90" fmla="*/ 524 w 708"/>
                  <a:gd name="T91" fmla="*/ 86 h 401"/>
                  <a:gd name="T92" fmla="*/ 540 w 708"/>
                  <a:gd name="T93" fmla="*/ 107 h 401"/>
                  <a:gd name="T94" fmla="*/ 595 w 708"/>
                  <a:gd name="T95" fmla="*/ 139 h 401"/>
                  <a:gd name="T96" fmla="*/ 579 w 708"/>
                  <a:gd name="T97" fmla="*/ 144 h 401"/>
                  <a:gd name="T98" fmla="*/ 567 w 708"/>
                  <a:gd name="T99" fmla="*/ 144 h 401"/>
                  <a:gd name="T100" fmla="*/ 600 w 708"/>
                  <a:gd name="T101" fmla="*/ 166 h 401"/>
                  <a:gd name="T102" fmla="*/ 595 w 708"/>
                  <a:gd name="T103" fmla="*/ 182 h 401"/>
                  <a:gd name="T104" fmla="*/ 606 w 708"/>
                  <a:gd name="T105" fmla="*/ 192 h 4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08" h="401">
                    <a:moveTo>
                      <a:pt x="645" y="215"/>
                    </a:moveTo>
                    <a:lnTo>
                      <a:pt x="645" y="221"/>
                    </a:lnTo>
                    <a:lnTo>
                      <a:pt x="656" y="221"/>
                    </a:lnTo>
                    <a:lnTo>
                      <a:pt x="656" y="232"/>
                    </a:lnTo>
                    <a:lnTo>
                      <a:pt x="656" y="238"/>
                    </a:lnTo>
                    <a:lnTo>
                      <a:pt x="662" y="238"/>
                    </a:lnTo>
                    <a:lnTo>
                      <a:pt x="668" y="238"/>
                    </a:lnTo>
                    <a:lnTo>
                      <a:pt x="674" y="238"/>
                    </a:lnTo>
                    <a:lnTo>
                      <a:pt x="685" y="238"/>
                    </a:lnTo>
                    <a:lnTo>
                      <a:pt x="708" y="273"/>
                    </a:lnTo>
                    <a:lnTo>
                      <a:pt x="697" y="279"/>
                    </a:lnTo>
                    <a:lnTo>
                      <a:pt x="685" y="279"/>
                    </a:lnTo>
                    <a:lnTo>
                      <a:pt x="674" y="285"/>
                    </a:lnTo>
                    <a:lnTo>
                      <a:pt x="668" y="285"/>
                    </a:lnTo>
                    <a:lnTo>
                      <a:pt x="662" y="285"/>
                    </a:lnTo>
                    <a:lnTo>
                      <a:pt x="650" y="290"/>
                    </a:lnTo>
                    <a:lnTo>
                      <a:pt x="645" y="290"/>
                    </a:lnTo>
                    <a:lnTo>
                      <a:pt x="627" y="296"/>
                    </a:lnTo>
                    <a:lnTo>
                      <a:pt x="616" y="296"/>
                    </a:lnTo>
                    <a:lnTo>
                      <a:pt x="610" y="296"/>
                    </a:lnTo>
                    <a:lnTo>
                      <a:pt x="598" y="302"/>
                    </a:lnTo>
                    <a:lnTo>
                      <a:pt x="592" y="302"/>
                    </a:lnTo>
                    <a:lnTo>
                      <a:pt x="581" y="302"/>
                    </a:lnTo>
                    <a:lnTo>
                      <a:pt x="558" y="308"/>
                    </a:lnTo>
                    <a:lnTo>
                      <a:pt x="552" y="308"/>
                    </a:lnTo>
                    <a:lnTo>
                      <a:pt x="534" y="314"/>
                    </a:lnTo>
                    <a:lnTo>
                      <a:pt x="529" y="314"/>
                    </a:lnTo>
                    <a:lnTo>
                      <a:pt x="523" y="319"/>
                    </a:lnTo>
                    <a:lnTo>
                      <a:pt x="517" y="319"/>
                    </a:lnTo>
                    <a:lnTo>
                      <a:pt x="511" y="319"/>
                    </a:lnTo>
                    <a:lnTo>
                      <a:pt x="494" y="325"/>
                    </a:lnTo>
                    <a:lnTo>
                      <a:pt x="488" y="325"/>
                    </a:lnTo>
                    <a:lnTo>
                      <a:pt x="482" y="325"/>
                    </a:lnTo>
                    <a:lnTo>
                      <a:pt x="476" y="325"/>
                    </a:lnTo>
                    <a:lnTo>
                      <a:pt x="471" y="325"/>
                    </a:lnTo>
                    <a:lnTo>
                      <a:pt x="459" y="331"/>
                    </a:lnTo>
                    <a:lnTo>
                      <a:pt x="447" y="331"/>
                    </a:lnTo>
                    <a:lnTo>
                      <a:pt x="442" y="331"/>
                    </a:lnTo>
                    <a:lnTo>
                      <a:pt x="442" y="337"/>
                    </a:lnTo>
                    <a:lnTo>
                      <a:pt x="412" y="337"/>
                    </a:lnTo>
                    <a:lnTo>
                      <a:pt x="407" y="343"/>
                    </a:lnTo>
                    <a:lnTo>
                      <a:pt x="401" y="343"/>
                    </a:lnTo>
                    <a:lnTo>
                      <a:pt x="389" y="343"/>
                    </a:lnTo>
                    <a:lnTo>
                      <a:pt x="378" y="348"/>
                    </a:lnTo>
                    <a:lnTo>
                      <a:pt x="372" y="348"/>
                    </a:lnTo>
                    <a:lnTo>
                      <a:pt x="366" y="348"/>
                    </a:lnTo>
                    <a:lnTo>
                      <a:pt x="360" y="348"/>
                    </a:lnTo>
                    <a:lnTo>
                      <a:pt x="343" y="354"/>
                    </a:lnTo>
                    <a:lnTo>
                      <a:pt x="337" y="354"/>
                    </a:lnTo>
                    <a:lnTo>
                      <a:pt x="331" y="354"/>
                    </a:lnTo>
                    <a:lnTo>
                      <a:pt x="325" y="354"/>
                    </a:lnTo>
                    <a:lnTo>
                      <a:pt x="308" y="360"/>
                    </a:lnTo>
                    <a:lnTo>
                      <a:pt x="296" y="360"/>
                    </a:lnTo>
                    <a:lnTo>
                      <a:pt x="291" y="360"/>
                    </a:lnTo>
                    <a:lnTo>
                      <a:pt x="285" y="360"/>
                    </a:lnTo>
                    <a:lnTo>
                      <a:pt x="279" y="360"/>
                    </a:lnTo>
                    <a:lnTo>
                      <a:pt x="267" y="366"/>
                    </a:lnTo>
                    <a:lnTo>
                      <a:pt x="262" y="366"/>
                    </a:lnTo>
                    <a:lnTo>
                      <a:pt x="256" y="366"/>
                    </a:lnTo>
                    <a:lnTo>
                      <a:pt x="250" y="366"/>
                    </a:lnTo>
                    <a:lnTo>
                      <a:pt x="238" y="366"/>
                    </a:lnTo>
                    <a:lnTo>
                      <a:pt x="215" y="372"/>
                    </a:lnTo>
                    <a:lnTo>
                      <a:pt x="209" y="372"/>
                    </a:lnTo>
                    <a:lnTo>
                      <a:pt x="204" y="372"/>
                    </a:lnTo>
                    <a:lnTo>
                      <a:pt x="198" y="372"/>
                    </a:lnTo>
                    <a:lnTo>
                      <a:pt x="186" y="377"/>
                    </a:lnTo>
                    <a:lnTo>
                      <a:pt x="180" y="377"/>
                    </a:lnTo>
                    <a:lnTo>
                      <a:pt x="186" y="372"/>
                    </a:lnTo>
                    <a:lnTo>
                      <a:pt x="175" y="372"/>
                    </a:lnTo>
                    <a:lnTo>
                      <a:pt x="169" y="377"/>
                    </a:lnTo>
                    <a:lnTo>
                      <a:pt x="157" y="377"/>
                    </a:lnTo>
                    <a:lnTo>
                      <a:pt x="140" y="383"/>
                    </a:lnTo>
                    <a:lnTo>
                      <a:pt x="134" y="383"/>
                    </a:lnTo>
                    <a:lnTo>
                      <a:pt x="128" y="383"/>
                    </a:lnTo>
                    <a:lnTo>
                      <a:pt x="116" y="383"/>
                    </a:lnTo>
                    <a:lnTo>
                      <a:pt x="105" y="389"/>
                    </a:lnTo>
                    <a:lnTo>
                      <a:pt x="99" y="389"/>
                    </a:lnTo>
                    <a:lnTo>
                      <a:pt x="93" y="389"/>
                    </a:lnTo>
                    <a:lnTo>
                      <a:pt x="76" y="389"/>
                    </a:lnTo>
                    <a:lnTo>
                      <a:pt x="70" y="395"/>
                    </a:lnTo>
                    <a:lnTo>
                      <a:pt x="64" y="395"/>
                    </a:lnTo>
                    <a:lnTo>
                      <a:pt x="35" y="401"/>
                    </a:lnTo>
                    <a:lnTo>
                      <a:pt x="35" y="395"/>
                    </a:lnTo>
                    <a:lnTo>
                      <a:pt x="18" y="401"/>
                    </a:lnTo>
                    <a:lnTo>
                      <a:pt x="6" y="401"/>
                    </a:lnTo>
                    <a:lnTo>
                      <a:pt x="0" y="401"/>
                    </a:lnTo>
                    <a:lnTo>
                      <a:pt x="6" y="401"/>
                    </a:lnTo>
                    <a:lnTo>
                      <a:pt x="12" y="395"/>
                    </a:lnTo>
                    <a:lnTo>
                      <a:pt x="18" y="395"/>
                    </a:lnTo>
                    <a:lnTo>
                      <a:pt x="47" y="377"/>
                    </a:lnTo>
                    <a:lnTo>
                      <a:pt x="47" y="372"/>
                    </a:lnTo>
                    <a:lnTo>
                      <a:pt x="64" y="360"/>
                    </a:lnTo>
                    <a:lnTo>
                      <a:pt x="70" y="360"/>
                    </a:lnTo>
                    <a:lnTo>
                      <a:pt x="64" y="348"/>
                    </a:lnTo>
                    <a:lnTo>
                      <a:pt x="76" y="343"/>
                    </a:lnTo>
                    <a:lnTo>
                      <a:pt x="76" y="331"/>
                    </a:lnTo>
                    <a:lnTo>
                      <a:pt x="87" y="319"/>
                    </a:lnTo>
                    <a:lnTo>
                      <a:pt x="93" y="319"/>
                    </a:lnTo>
                    <a:lnTo>
                      <a:pt x="99" y="314"/>
                    </a:lnTo>
                    <a:lnTo>
                      <a:pt x="105" y="308"/>
                    </a:lnTo>
                    <a:lnTo>
                      <a:pt x="111" y="308"/>
                    </a:lnTo>
                    <a:lnTo>
                      <a:pt x="122" y="296"/>
                    </a:lnTo>
                    <a:lnTo>
                      <a:pt x="128" y="285"/>
                    </a:lnTo>
                    <a:lnTo>
                      <a:pt x="140" y="273"/>
                    </a:lnTo>
                    <a:lnTo>
                      <a:pt x="140" y="279"/>
                    </a:lnTo>
                    <a:lnTo>
                      <a:pt x="146" y="290"/>
                    </a:lnTo>
                    <a:lnTo>
                      <a:pt x="163" y="302"/>
                    </a:lnTo>
                    <a:lnTo>
                      <a:pt x="169" y="308"/>
                    </a:lnTo>
                    <a:lnTo>
                      <a:pt x="192" y="296"/>
                    </a:lnTo>
                    <a:lnTo>
                      <a:pt x="198" y="285"/>
                    </a:lnTo>
                    <a:lnTo>
                      <a:pt x="198" y="290"/>
                    </a:lnTo>
                    <a:lnTo>
                      <a:pt x="209" y="296"/>
                    </a:lnTo>
                    <a:lnTo>
                      <a:pt x="221" y="290"/>
                    </a:lnTo>
                    <a:lnTo>
                      <a:pt x="233" y="285"/>
                    </a:lnTo>
                    <a:lnTo>
                      <a:pt x="244" y="279"/>
                    </a:lnTo>
                    <a:lnTo>
                      <a:pt x="238" y="273"/>
                    </a:lnTo>
                    <a:lnTo>
                      <a:pt x="238" y="267"/>
                    </a:lnTo>
                    <a:lnTo>
                      <a:pt x="250" y="273"/>
                    </a:lnTo>
                    <a:lnTo>
                      <a:pt x="273" y="261"/>
                    </a:lnTo>
                    <a:lnTo>
                      <a:pt x="285" y="250"/>
                    </a:lnTo>
                    <a:lnTo>
                      <a:pt x="291" y="238"/>
                    </a:lnTo>
                    <a:lnTo>
                      <a:pt x="291" y="232"/>
                    </a:lnTo>
                    <a:lnTo>
                      <a:pt x="285" y="232"/>
                    </a:lnTo>
                    <a:lnTo>
                      <a:pt x="291" y="221"/>
                    </a:lnTo>
                    <a:lnTo>
                      <a:pt x="291" y="209"/>
                    </a:lnTo>
                    <a:lnTo>
                      <a:pt x="302" y="198"/>
                    </a:lnTo>
                    <a:lnTo>
                      <a:pt x="302" y="192"/>
                    </a:lnTo>
                    <a:lnTo>
                      <a:pt x="308" y="186"/>
                    </a:lnTo>
                    <a:lnTo>
                      <a:pt x="308" y="174"/>
                    </a:lnTo>
                    <a:lnTo>
                      <a:pt x="308" y="163"/>
                    </a:lnTo>
                    <a:lnTo>
                      <a:pt x="314" y="157"/>
                    </a:lnTo>
                    <a:lnTo>
                      <a:pt x="320" y="145"/>
                    </a:lnTo>
                    <a:lnTo>
                      <a:pt x="320" y="116"/>
                    </a:lnTo>
                    <a:lnTo>
                      <a:pt x="331" y="122"/>
                    </a:lnTo>
                    <a:lnTo>
                      <a:pt x="343" y="134"/>
                    </a:lnTo>
                    <a:lnTo>
                      <a:pt x="354" y="134"/>
                    </a:lnTo>
                    <a:lnTo>
                      <a:pt x="360" y="128"/>
                    </a:lnTo>
                    <a:lnTo>
                      <a:pt x="360" y="122"/>
                    </a:lnTo>
                    <a:lnTo>
                      <a:pt x="366" y="122"/>
                    </a:lnTo>
                    <a:lnTo>
                      <a:pt x="360" y="122"/>
                    </a:lnTo>
                    <a:lnTo>
                      <a:pt x="372" y="87"/>
                    </a:lnTo>
                    <a:lnTo>
                      <a:pt x="372" y="82"/>
                    </a:lnTo>
                    <a:lnTo>
                      <a:pt x="389" y="87"/>
                    </a:lnTo>
                    <a:lnTo>
                      <a:pt x="395" y="70"/>
                    </a:lnTo>
                    <a:lnTo>
                      <a:pt x="407" y="53"/>
                    </a:lnTo>
                    <a:lnTo>
                      <a:pt x="407" y="47"/>
                    </a:lnTo>
                    <a:lnTo>
                      <a:pt x="412" y="47"/>
                    </a:lnTo>
                    <a:lnTo>
                      <a:pt x="418" y="41"/>
                    </a:lnTo>
                    <a:lnTo>
                      <a:pt x="418" y="18"/>
                    </a:lnTo>
                    <a:lnTo>
                      <a:pt x="418" y="0"/>
                    </a:lnTo>
                    <a:lnTo>
                      <a:pt x="424" y="0"/>
                    </a:lnTo>
                    <a:lnTo>
                      <a:pt x="424" y="6"/>
                    </a:lnTo>
                    <a:lnTo>
                      <a:pt x="430" y="6"/>
                    </a:lnTo>
                    <a:lnTo>
                      <a:pt x="436" y="12"/>
                    </a:lnTo>
                    <a:lnTo>
                      <a:pt x="442" y="12"/>
                    </a:lnTo>
                    <a:lnTo>
                      <a:pt x="447" y="18"/>
                    </a:lnTo>
                    <a:lnTo>
                      <a:pt x="453" y="18"/>
                    </a:lnTo>
                    <a:lnTo>
                      <a:pt x="471" y="29"/>
                    </a:lnTo>
                    <a:lnTo>
                      <a:pt x="471" y="12"/>
                    </a:lnTo>
                    <a:lnTo>
                      <a:pt x="471" y="6"/>
                    </a:lnTo>
                    <a:lnTo>
                      <a:pt x="476" y="6"/>
                    </a:lnTo>
                    <a:lnTo>
                      <a:pt x="476" y="0"/>
                    </a:lnTo>
                    <a:lnTo>
                      <a:pt x="482" y="6"/>
                    </a:lnTo>
                    <a:lnTo>
                      <a:pt x="494" y="6"/>
                    </a:lnTo>
                    <a:lnTo>
                      <a:pt x="500" y="12"/>
                    </a:lnTo>
                    <a:lnTo>
                      <a:pt x="494" y="24"/>
                    </a:lnTo>
                    <a:lnTo>
                      <a:pt x="511" y="24"/>
                    </a:lnTo>
                    <a:lnTo>
                      <a:pt x="517" y="24"/>
                    </a:lnTo>
                    <a:lnTo>
                      <a:pt x="523" y="29"/>
                    </a:lnTo>
                    <a:lnTo>
                      <a:pt x="534" y="35"/>
                    </a:lnTo>
                    <a:lnTo>
                      <a:pt x="540" y="41"/>
                    </a:lnTo>
                    <a:lnTo>
                      <a:pt x="546" y="41"/>
                    </a:lnTo>
                    <a:lnTo>
                      <a:pt x="546" y="47"/>
                    </a:lnTo>
                    <a:lnTo>
                      <a:pt x="546" y="53"/>
                    </a:lnTo>
                    <a:lnTo>
                      <a:pt x="546" y="58"/>
                    </a:lnTo>
                    <a:lnTo>
                      <a:pt x="540" y="64"/>
                    </a:lnTo>
                    <a:lnTo>
                      <a:pt x="540" y="70"/>
                    </a:lnTo>
                    <a:lnTo>
                      <a:pt x="534" y="70"/>
                    </a:lnTo>
                    <a:lnTo>
                      <a:pt x="534" y="82"/>
                    </a:lnTo>
                    <a:lnTo>
                      <a:pt x="529" y="87"/>
                    </a:lnTo>
                    <a:lnTo>
                      <a:pt x="529" y="93"/>
                    </a:lnTo>
                    <a:lnTo>
                      <a:pt x="534" y="105"/>
                    </a:lnTo>
                    <a:lnTo>
                      <a:pt x="540" y="105"/>
                    </a:lnTo>
                    <a:lnTo>
                      <a:pt x="558" y="93"/>
                    </a:lnTo>
                    <a:lnTo>
                      <a:pt x="563" y="105"/>
                    </a:lnTo>
                    <a:lnTo>
                      <a:pt x="563" y="111"/>
                    </a:lnTo>
                    <a:lnTo>
                      <a:pt x="569" y="111"/>
                    </a:lnTo>
                    <a:lnTo>
                      <a:pt x="575" y="116"/>
                    </a:lnTo>
                    <a:lnTo>
                      <a:pt x="598" y="111"/>
                    </a:lnTo>
                    <a:lnTo>
                      <a:pt x="610" y="122"/>
                    </a:lnTo>
                    <a:lnTo>
                      <a:pt x="639" y="134"/>
                    </a:lnTo>
                    <a:lnTo>
                      <a:pt x="633" y="151"/>
                    </a:lnTo>
                    <a:lnTo>
                      <a:pt x="639" y="157"/>
                    </a:lnTo>
                    <a:lnTo>
                      <a:pt x="639" y="163"/>
                    </a:lnTo>
                    <a:lnTo>
                      <a:pt x="621" y="169"/>
                    </a:lnTo>
                    <a:lnTo>
                      <a:pt x="616" y="157"/>
                    </a:lnTo>
                    <a:lnTo>
                      <a:pt x="604" y="151"/>
                    </a:lnTo>
                    <a:lnTo>
                      <a:pt x="592" y="145"/>
                    </a:lnTo>
                    <a:lnTo>
                      <a:pt x="598" y="151"/>
                    </a:lnTo>
                    <a:lnTo>
                      <a:pt x="604" y="157"/>
                    </a:lnTo>
                    <a:lnTo>
                      <a:pt x="610" y="157"/>
                    </a:lnTo>
                    <a:lnTo>
                      <a:pt x="616" y="169"/>
                    </a:lnTo>
                    <a:lnTo>
                      <a:pt x="639" y="174"/>
                    </a:lnTo>
                    <a:lnTo>
                      <a:pt x="639" y="180"/>
                    </a:lnTo>
                    <a:lnTo>
                      <a:pt x="645" y="180"/>
                    </a:lnTo>
                    <a:lnTo>
                      <a:pt x="650" y="192"/>
                    </a:lnTo>
                    <a:lnTo>
                      <a:pt x="639" y="192"/>
                    </a:lnTo>
                    <a:lnTo>
                      <a:pt x="633" y="198"/>
                    </a:lnTo>
                    <a:lnTo>
                      <a:pt x="645" y="203"/>
                    </a:lnTo>
                    <a:lnTo>
                      <a:pt x="633" y="209"/>
                    </a:lnTo>
                    <a:lnTo>
                      <a:pt x="633" y="215"/>
                    </a:lnTo>
                    <a:lnTo>
                      <a:pt x="645" y="209"/>
                    </a:lnTo>
                    <a:lnTo>
                      <a:pt x="645" y="215"/>
                    </a:lnTo>
                    <a:close/>
                  </a:path>
                </a:pathLst>
              </a:custGeom>
              <a:grp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51" name="Freeform 29">
                <a:extLst>
                  <a:ext uri="{FF2B5EF4-FFF2-40B4-BE49-F238E27FC236}">
                    <a16:creationId xmlns:a16="http://schemas.microsoft.com/office/drawing/2014/main" id="{F995DB11-FF38-7941-959E-774575FA1F17}"/>
                  </a:ext>
                </a:extLst>
              </p:cNvPr>
              <p:cNvSpPr>
                <a:spLocks/>
              </p:cNvSpPr>
              <p:nvPr/>
            </p:nvSpPr>
            <p:spPr bwMode="auto">
              <a:xfrm>
                <a:off x="11693155" y="2636868"/>
                <a:ext cx="28981" cy="73134"/>
              </a:xfrm>
              <a:custGeom>
                <a:avLst/>
                <a:gdLst>
                  <a:gd name="T0" fmla="*/ 0 w 46"/>
                  <a:gd name="T1" fmla="*/ 65 h 116"/>
                  <a:gd name="T2" fmla="*/ 0 w 46"/>
                  <a:gd name="T3" fmla="*/ 96 h 116"/>
                  <a:gd name="T4" fmla="*/ 10 w 46"/>
                  <a:gd name="T5" fmla="*/ 107 h 116"/>
                  <a:gd name="T6" fmla="*/ 21 w 46"/>
                  <a:gd name="T7" fmla="*/ 91 h 116"/>
                  <a:gd name="T8" fmla="*/ 26 w 46"/>
                  <a:gd name="T9" fmla="*/ 65 h 116"/>
                  <a:gd name="T10" fmla="*/ 26 w 46"/>
                  <a:gd name="T11" fmla="*/ 27 h 116"/>
                  <a:gd name="T12" fmla="*/ 31 w 46"/>
                  <a:gd name="T13" fmla="*/ 21 h 116"/>
                  <a:gd name="T14" fmla="*/ 37 w 46"/>
                  <a:gd name="T15" fmla="*/ 21 h 116"/>
                  <a:gd name="T16" fmla="*/ 42 w 46"/>
                  <a:gd name="T17" fmla="*/ 0 h 116"/>
                  <a:gd name="T18" fmla="*/ 31 w 46"/>
                  <a:gd name="T19" fmla="*/ 6 h 116"/>
                  <a:gd name="T20" fmla="*/ 26 w 46"/>
                  <a:gd name="T21" fmla="*/ 6 h 116"/>
                  <a:gd name="T22" fmla="*/ 16 w 46"/>
                  <a:gd name="T23" fmla="*/ 11 h 116"/>
                  <a:gd name="T24" fmla="*/ 10 w 46"/>
                  <a:gd name="T25" fmla="*/ 16 h 116"/>
                  <a:gd name="T26" fmla="*/ 5 w 46"/>
                  <a:gd name="T27" fmla="*/ 21 h 116"/>
                  <a:gd name="T28" fmla="*/ 10 w 46"/>
                  <a:gd name="T29" fmla="*/ 21 h 116"/>
                  <a:gd name="T30" fmla="*/ 0 w 46"/>
                  <a:gd name="T31" fmla="*/ 54 h 116"/>
                  <a:gd name="T32" fmla="*/ 0 w 46"/>
                  <a:gd name="T33" fmla="*/ 65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16">
                    <a:moveTo>
                      <a:pt x="0" y="70"/>
                    </a:moveTo>
                    <a:lnTo>
                      <a:pt x="0" y="104"/>
                    </a:lnTo>
                    <a:lnTo>
                      <a:pt x="11" y="116"/>
                    </a:lnTo>
                    <a:lnTo>
                      <a:pt x="23" y="99"/>
                    </a:lnTo>
                    <a:lnTo>
                      <a:pt x="29" y="70"/>
                    </a:lnTo>
                    <a:lnTo>
                      <a:pt x="29" y="29"/>
                    </a:lnTo>
                    <a:lnTo>
                      <a:pt x="34" y="23"/>
                    </a:lnTo>
                    <a:lnTo>
                      <a:pt x="40" y="23"/>
                    </a:lnTo>
                    <a:lnTo>
                      <a:pt x="46" y="0"/>
                    </a:lnTo>
                    <a:lnTo>
                      <a:pt x="34" y="6"/>
                    </a:lnTo>
                    <a:lnTo>
                      <a:pt x="29" y="6"/>
                    </a:lnTo>
                    <a:lnTo>
                      <a:pt x="17" y="12"/>
                    </a:lnTo>
                    <a:lnTo>
                      <a:pt x="11" y="17"/>
                    </a:lnTo>
                    <a:lnTo>
                      <a:pt x="5" y="23"/>
                    </a:lnTo>
                    <a:lnTo>
                      <a:pt x="11" y="23"/>
                    </a:lnTo>
                    <a:lnTo>
                      <a:pt x="0" y="58"/>
                    </a:lnTo>
                    <a:lnTo>
                      <a:pt x="0" y="70"/>
                    </a:lnTo>
                    <a:close/>
                  </a:path>
                </a:pathLst>
              </a:custGeom>
              <a:grp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52" name="Freeform 30">
                <a:extLst>
                  <a:ext uri="{FF2B5EF4-FFF2-40B4-BE49-F238E27FC236}">
                    <a16:creationId xmlns:a16="http://schemas.microsoft.com/office/drawing/2014/main" id="{716EB4F8-5B36-C440-AE4E-97C756BC9DA2}"/>
                  </a:ext>
                </a:extLst>
              </p:cNvPr>
              <p:cNvSpPr>
                <a:spLocks/>
              </p:cNvSpPr>
              <p:nvPr/>
            </p:nvSpPr>
            <p:spPr bwMode="auto">
              <a:xfrm>
                <a:off x="11297079" y="2511299"/>
                <a:ext cx="267731" cy="258038"/>
              </a:xfrm>
              <a:custGeom>
                <a:avLst/>
                <a:gdLst>
                  <a:gd name="T0" fmla="*/ 99 w 412"/>
                  <a:gd name="T1" fmla="*/ 139 h 406"/>
                  <a:gd name="T2" fmla="*/ 109 w 412"/>
                  <a:gd name="T3" fmla="*/ 123 h 406"/>
                  <a:gd name="T4" fmla="*/ 120 w 412"/>
                  <a:gd name="T5" fmla="*/ 112 h 406"/>
                  <a:gd name="T6" fmla="*/ 120 w 412"/>
                  <a:gd name="T7" fmla="*/ 86 h 406"/>
                  <a:gd name="T8" fmla="*/ 126 w 412"/>
                  <a:gd name="T9" fmla="*/ 69 h 406"/>
                  <a:gd name="T10" fmla="*/ 132 w 412"/>
                  <a:gd name="T11" fmla="*/ 42 h 406"/>
                  <a:gd name="T12" fmla="*/ 132 w 412"/>
                  <a:gd name="T13" fmla="*/ 27 h 406"/>
                  <a:gd name="T14" fmla="*/ 126 w 412"/>
                  <a:gd name="T15" fmla="*/ 6 h 406"/>
                  <a:gd name="T16" fmla="*/ 132 w 412"/>
                  <a:gd name="T17" fmla="*/ 6 h 406"/>
                  <a:gd name="T18" fmla="*/ 136 w 412"/>
                  <a:gd name="T19" fmla="*/ 27 h 406"/>
                  <a:gd name="T20" fmla="*/ 142 w 412"/>
                  <a:gd name="T21" fmla="*/ 59 h 406"/>
                  <a:gd name="T22" fmla="*/ 147 w 412"/>
                  <a:gd name="T23" fmla="*/ 69 h 406"/>
                  <a:gd name="T24" fmla="*/ 159 w 412"/>
                  <a:gd name="T25" fmla="*/ 96 h 406"/>
                  <a:gd name="T26" fmla="*/ 202 w 412"/>
                  <a:gd name="T27" fmla="*/ 86 h 406"/>
                  <a:gd name="T28" fmla="*/ 224 w 412"/>
                  <a:gd name="T29" fmla="*/ 86 h 406"/>
                  <a:gd name="T30" fmla="*/ 240 w 412"/>
                  <a:gd name="T31" fmla="*/ 101 h 406"/>
                  <a:gd name="T32" fmla="*/ 256 w 412"/>
                  <a:gd name="T33" fmla="*/ 117 h 406"/>
                  <a:gd name="T34" fmla="*/ 272 w 412"/>
                  <a:gd name="T35" fmla="*/ 101 h 406"/>
                  <a:gd name="T36" fmla="*/ 305 w 412"/>
                  <a:gd name="T37" fmla="*/ 86 h 406"/>
                  <a:gd name="T38" fmla="*/ 327 w 412"/>
                  <a:gd name="T39" fmla="*/ 75 h 406"/>
                  <a:gd name="T40" fmla="*/ 344 w 412"/>
                  <a:gd name="T41" fmla="*/ 64 h 406"/>
                  <a:gd name="T42" fmla="*/ 371 w 412"/>
                  <a:gd name="T43" fmla="*/ 80 h 406"/>
                  <a:gd name="T44" fmla="*/ 387 w 412"/>
                  <a:gd name="T45" fmla="*/ 96 h 406"/>
                  <a:gd name="T46" fmla="*/ 382 w 412"/>
                  <a:gd name="T47" fmla="*/ 117 h 406"/>
                  <a:gd name="T48" fmla="*/ 355 w 412"/>
                  <a:gd name="T49" fmla="*/ 101 h 406"/>
                  <a:gd name="T50" fmla="*/ 338 w 412"/>
                  <a:gd name="T51" fmla="*/ 96 h 406"/>
                  <a:gd name="T52" fmla="*/ 333 w 412"/>
                  <a:gd name="T53" fmla="*/ 107 h 406"/>
                  <a:gd name="T54" fmla="*/ 322 w 412"/>
                  <a:gd name="T55" fmla="*/ 134 h 406"/>
                  <a:gd name="T56" fmla="*/ 305 w 412"/>
                  <a:gd name="T57" fmla="*/ 170 h 406"/>
                  <a:gd name="T58" fmla="*/ 278 w 412"/>
                  <a:gd name="T59" fmla="*/ 203 h 406"/>
                  <a:gd name="T60" fmla="*/ 278 w 412"/>
                  <a:gd name="T61" fmla="*/ 208 h 406"/>
                  <a:gd name="T62" fmla="*/ 251 w 412"/>
                  <a:gd name="T63" fmla="*/ 203 h 406"/>
                  <a:gd name="T64" fmla="*/ 235 w 412"/>
                  <a:gd name="T65" fmla="*/ 235 h 406"/>
                  <a:gd name="T66" fmla="*/ 229 w 412"/>
                  <a:gd name="T67" fmla="*/ 262 h 406"/>
                  <a:gd name="T68" fmla="*/ 213 w 412"/>
                  <a:gd name="T69" fmla="*/ 283 h 406"/>
                  <a:gd name="T70" fmla="*/ 213 w 412"/>
                  <a:gd name="T71" fmla="*/ 304 h 406"/>
                  <a:gd name="T72" fmla="*/ 196 w 412"/>
                  <a:gd name="T73" fmla="*/ 331 h 406"/>
                  <a:gd name="T74" fmla="*/ 163 w 412"/>
                  <a:gd name="T75" fmla="*/ 342 h 406"/>
                  <a:gd name="T76" fmla="*/ 147 w 412"/>
                  <a:gd name="T77" fmla="*/ 357 h 406"/>
                  <a:gd name="T78" fmla="*/ 126 w 412"/>
                  <a:gd name="T79" fmla="*/ 353 h 406"/>
                  <a:gd name="T80" fmla="*/ 93 w 412"/>
                  <a:gd name="T81" fmla="*/ 368 h 406"/>
                  <a:gd name="T82" fmla="*/ 71 w 412"/>
                  <a:gd name="T83" fmla="*/ 342 h 406"/>
                  <a:gd name="T84" fmla="*/ 33 w 412"/>
                  <a:gd name="T85" fmla="*/ 321 h 406"/>
                  <a:gd name="T86" fmla="*/ 17 w 412"/>
                  <a:gd name="T87" fmla="*/ 304 h 406"/>
                  <a:gd name="T88" fmla="*/ 6 w 412"/>
                  <a:gd name="T89" fmla="*/ 277 h 406"/>
                  <a:gd name="T90" fmla="*/ 11 w 412"/>
                  <a:gd name="T91" fmla="*/ 256 h 406"/>
                  <a:gd name="T92" fmla="*/ 27 w 412"/>
                  <a:gd name="T93" fmla="*/ 240 h 406"/>
                  <a:gd name="T94" fmla="*/ 27 w 412"/>
                  <a:gd name="T95" fmla="*/ 219 h 406"/>
                  <a:gd name="T96" fmla="*/ 39 w 412"/>
                  <a:gd name="T97" fmla="*/ 187 h 406"/>
                  <a:gd name="T98" fmla="*/ 60 w 412"/>
                  <a:gd name="T99" fmla="*/ 193 h 406"/>
                  <a:gd name="T100" fmla="*/ 60 w 412"/>
                  <a:gd name="T101" fmla="*/ 166 h 406"/>
                  <a:gd name="T102" fmla="*/ 77 w 412"/>
                  <a:gd name="T103" fmla="*/ 144 h 4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2" h="406">
                    <a:moveTo>
                      <a:pt x="93" y="162"/>
                    </a:moveTo>
                    <a:lnTo>
                      <a:pt x="99" y="156"/>
                    </a:lnTo>
                    <a:lnTo>
                      <a:pt x="105" y="151"/>
                    </a:lnTo>
                    <a:lnTo>
                      <a:pt x="111" y="145"/>
                    </a:lnTo>
                    <a:lnTo>
                      <a:pt x="116" y="139"/>
                    </a:lnTo>
                    <a:lnTo>
                      <a:pt x="116" y="133"/>
                    </a:lnTo>
                    <a:lnTo>
                      <a:pt x="122" y="127"/>
                    </a:lnTo>
                    <a:lnTo>
                      <a:pt x="122" y="122"/>
                    </a:lnTo>
                    <a:lnTo>
                      <a:pt x="128" y="122"/>
                    </a:lnTo>
                    <a:lnTo>
                      <a:pt x="134" y="110"/>
                    </a:lnTo>
                    <a:lnTo>
                      <a:pt x="128" y="104"/>
                    </a:lnTo>
                    <a:lnTo>
                      <a:pt x="128" y="93"/>
                    </a:lnTo>
                    <a:lnTo>
                      <a:pt x="134" y="87"/>
                    </a:lnTo>
                    <a:lnTo>
                      <a:pt x="134" y="81"/>
                    </a:lnTo>
                    <a:lnTo>
                      <a:pt x="134" y="75"/>
                    </a:lnTo>
                    <a:lnTo>
                      <a:pt x="134" y="64"/>
                    </a:lnTo>
                    <a:lnTo>
                      <a:pt x="134" y="58"/>
                    </a:lnTo>
                    <a:lnTo>
                      <a:pt x="140" y="46"/>
                    </a:lnTo>
                    <a:lnTo>
                      <a:pt x="140" y="35"/>
                    </a:lnTo>
                    <a:lnTo>
                      <a:pt x="134" y="29"/>
                    </a:lnTo>
                    <a:lnTo>
                      <a:pt x="140" y="29"/>
                    </a:lnTo>
                    <a:lnTo>
                      <a:pt x="134" y="17"/>
                    </a:lnTo>
                    <a:lnTo>
                      <a:pt x="128" y="11"/>
                    </a:lnTo>
                    <a:lnTo>
                      <a:pt x="134" y="6"/>
                    </a:lnTo>
                    <a:lnTo>
                      <a:pt x="140" y="6"/>
                    </a:lnTo>
                    <a:lnTo>
                      <a:pt x="140" y="0"/>
                    </a:lnTo>
                    <a:lnTo>
                      <a:pt x="140" y="6"/>
                    </a:lnTo>
                    <a:lnTo>
                      <a:pt x="145" y="17"/>
                    </a:lnTo>
                    <a:lnTo>
                      <a:pt x="145" y="23"/>
                    </a:lnTo>
                    <a:lnTo>
                      <a:pt x="145" y="29"/>
                    </a:lnTo>
                    <a:lnTo>
                      <a:pt x="151" y="46"/>
                    </a:lnTo>
                    <a:lnTo>
                      <a:pt x="151" y="58"/>
                    </a:lnTo>
                    <a:lnTo>
                      <a:pt x="151" y="64"/>
                    </a:lnTo>
                    <a:lnTo>
                      <a:pt x="151" y="69"/>
                    </a:lnTo>
                    <a:lnTo>
                      <a:pt x="151" y="75"/>
                    </a:lnTo>
                    <a:lnTo>
                      <a:pt x="157" y="75"/>
                    </a:lnTo>
                    <a:lnTo>
                      <a:pt x="157" y="104"/>
                    </a:lnTo>
                    <a:lnTo>
                      <a:pt x="163" y="104"/>
                    </a:lnTo>
                    <a:lnTo>
                      <a:pt x="169" y="104"/>
                    </a:lnTo>
                    <a:lnTo>
                      <a:pt x="174" y="104"/>
                    </a:lnTo>
                    <a:lnTo>
                      <a:pt x="209" y="93"/>
                    </a:lnTo>
                    <a:lnTo>
                      <a:pt x="215" y="93"/>
                    </a:lnTo>
                    <a:lnTo>
                      <a:pt x="221" y="93"/>
                    </a:lnTo>
                    <a:lnTo>
                      <a:pt x="227" y="93"/>
                    </a:lnTo>
                    <a:lnTo>
                      <a:pt x="238" y="93"/>
                    </a:lnTo>
                    <a:lnTo>
                      <a:pt x="244" y="87"/>
                    </a:lnTo>
                    <a:lnTo>
                      <a:pt x="250" y="87"/>
                    </a:lnTo>
                    <a:lnTo>
                      <a:pt x="256" y="110"/>
                    </a:lnTo>
                    <a:lnTo>
                      <a:pt x="261" y="145"/>
                    </a:lnTo>
                    <a:lnTo>
                      <a:pt x="267" y="139"/>
                    </a:lnTo>
                    <a:lnTo>
                      <a:pt x="273" y="127"/>
                    </a:lnTo>
                    <a:lnTo>
                      <a:pt x="279" y="127"/>
                    </a:lnTo>
                    <a:lnTo>
                      <a:pt x="279" y="122"/>
                    </a:lnTo>
                    <a:lnTo>
                      <a:pt x="290" y="110"/>
                    </a:lnTo>
                    <a:lnTo>
                      <a:pt x="296" y="110"/>
                    </a:lnTo>
                    <a:lnTo>
                      <a:pt x="308" y="87"/>
                    </a:lnTo>
                    <a:lnTo>
                      <a:pt x="325" y="93"/>
                    </a:lnTo>
                    <a:lnTo>
                      <a:pt x="337" y="93"/>
                    </a:lnTo>
                    <a:lnTo>
                      <a:pt x="343" y="93"/>
                    </a:lnTo>
                    <a:lnTo>
                      <a:pt x="348" y="81"/>
                    </a:lnTo>
                    <a:lnTo>
                      <a:pt x="348" y="75"/>
                    </a:lnTo>
                    <a:lnTo>
                      <a:pt x="354" y="75"/>
                    </a:lnTo>
                    <a:lnTo>
                      <a:pt x="366" y="69"/>
                    </a:lnTo>
                    <a:lnTo>
                      <a:pt x="378" y="75"/>
                    </a:lnTo>
                    <a:lnTo>
                      <a:pt x="389" y="69"/>
                    </a:lnTo>
                    <a:lnTo>
                      <a:pt x="395" y="87"/>
                    </a:lnTo>
                    <a:lnTo>
                      <a:pt x="407" y="93"/>
                    </a:lnTo>
                    <a:lnTo>
                      <a:pt x="407" y="98"/>
                    </a:lnTo>
                    <a:lnTo>
                      <a:pt x="412" y="104"/>
                    </a:lnTo>
                    <a:lnTo>
                      <a:pt x="407" y="104"/>
                    </a:lnTo>
                    <a:lnTo>
                      <a:pt x="407" y="110"/>
                    </a:lnTo>
                    <a:lnTo>
                      <a:pt x="407" y="127"/>
                    </a:lnTo>
                    <a:lnTo>
                      <a:pt x="389" y="116"/>
                    </a:lnTo>
                    <a:lnTo>
                      <a:pt x="383" y="116"/>
                    </a:lnTo>
                    <a:lnTo>
                      <a:pt x="378" y="110"/>
                    </a:lnTo>
                    <a:lnTo>
                      <a:pt x="372" y="110"/>
                    </a:lnTo>
                    <a:lnTo>
                      <a:pt x="366" y="104"/>
                    </a:lnTo>
                    <a:lnTo>
                      <a:pt x="360" y="104"/>
                    </a:lnTo>
                    <a:lnTo>
                      <a:pt x="360" y="98"/>
                    </a:lnTo>
                    <a:lnTo>
                      <a:pt x="354" y="98"/>
                    </a:lnTo>
                    <a:lnTo>
                      <a:pt x="354" y="116"/>
                    </a:lnTo>
                    <a:lnTo>
                      <a:pt x="354" y="139"/>
                    </a:lnTo>
                    <a:lnTo>
                      <a:pt x="348" y="145"/>
                    </a:lnTo>
                    <a:lnTo>
                      <a:pt x="343" y="145"/>
                    </a:lnTo>
                    <a:lnTo>
                      <a:pt x="343" y="151"/>
                    </a:lnTo>
                    <a:lnTo>
                      <a:pt x="331" y="168"/>
                    </a:lnTo>
                    <a:lnTo>
                      <a:pt x="325" y="185"/>
                    </a:lnTo>
                    <a:lnTo>
                      <a:pt x="308" y="180"/>
                    </a:lnTo>
                    <a:lnTo>
                      <a:pt x="308" y="185"/>
                    </a:lnTo>
                    <a:lnTo>
                      <a:pt x="296" y="220"/>
                    </a:lnTo>
                    <a:lnTo>
                      <a:pt x="302" y="220"/>
                    </a:lnTo>
                    <a:lnTo>
                      <a:pt x="296" y="220"/>
                    </a:lnTo>
                    <a:lnTo>
                      <a:pt x="296" y="226"/>
                    </a:lnTo>
                    <a:lnTo>
                      <a:pt x="290" y="232"/>
                    </a:lnTo>
                    <a:lnTo>
                      <a:pt x="279" y="232"/>
                    </a:lnTo>
                    <a:lnTo>
                      <a:pt x="267" y="220"/>
                    </a:lnTo>
                    <a:lnTo>
                      <a:pt x="256" y="214"/>
                    </a:lnTo>
                    <a:lnTo>
                      <a:pt x="256" y="243"/>
                    </a:lnTo>
                    <a:lnTo>
                      <a:pt x="250" y="255"/>
                    </a:lnTo>
                    <a:lnTo>
                      <a:pt x="244" y="261"/>
                    </a:lnTo>
                    <a:lnTo>
                      <a:pt x="244" y="272"/>
                    </a:lnTo>
                    <a:lnTo>
                      <a:pt x="244" y="284"/>
                    </a:lnTo>
                    <a:lnTo>
                      <a:pt x="238" y="290"/>
                    </a:lnTo>
                    <a:lnTo>
                      <a:pt x="238" y="296"/>
                    </a:lnTo>
                    <a:lnTo>
                      <a:pt x="227" y="307"/>
                    </a:lnTo>
                    <a:lnTo>
                      <a:pt x="227" y="319"/>
                    </a:lnTo>
                    <a:lnTo>
                      <a:pt x="221" y="330"/>
                    </a:lnTo>
                    <a:lnTo>
                      <a:pt x="227" y="330"/>
                    </a:lnTo>
                    <a:lnTo>
                      <a:pt x="227" y="336"/>
                    </a:lnTo>
                    <a:lnTo>
                      <a:pt x="221" y="348"/>
                    </a:lnTo>
                    <a:lnTo>
                      <a:pt x="209" y="359"/>
                    </a:lnTo>
                    <a:lnTo>
                      <a:pt x="186" y="371"/>
                    </a:lnTo>
                    <a:lnTo>
                      <a:pt x="174" y="365"/>
                    </a:lnTo>
                    <a:lnTo>
                      <a:pt x="174" y="371"/>
                    </a:lnTo>
                    <a:lnTo>
                      <a:pt x="180" y="377"/>
                    </a:lnTo>
                    <a:lnTo>
                      <a:pt x="169" y="383"/>
                    </a:lnTo>
                    <a:lnTo>
                      <a:pt x="157" y="388"/>
                    </a:lnTo>
                    <a:lnTo>
                      <a:pt x="145" y="394"/>
                    </a:lnTo>
                    <a:lnTo>
                      <a:pt x="134" y="388"/>
                    </a:lnTo>
                    <a:lnTo>
                      <a:pt x="134" y="383"/>
                    </a:lnTo>
                    <a:lnTo>
                      <a:pt x="128" y="394"/>
                    </a:lnTo>
                    <a:lnTo>
                      <a:pt x="105" y="406"/>
                    </a:lnTo>
                    <a:lnTo>
                      <a:pt x="99" y="400"/>
                    </a:lnTo>
                    <a:lnTo>
                      <a:pt x="82" y="388"/>
                    </a:lnTo>
                    <a:lnTo>
                      <a:pt x="76" y="377"/>
                    </a:lnTo>
                    <a:lnTo>
                      <a:pt x="76" y="371"/>
                    </a:lnTo>
                    <a:lnTo>
                      <a:pt x="58" y="371"/>
                    </a:lnTo>
                    <a:lnTo>
                      <a:pt x="35" y="354"/>
                    </a:lnTo>
                    <a:lnTo>
                      <a:pt x="35" y="348"/>
                    </a:lnTo>
                    <a:lnTo>
                      <a:pt x="29" y="342"/>
                    </a:lnTo>
                    <a:lnTo>
                      <a:pt x="18" y="336"/>
                    </a:lnTo>
                    <a:lnTo>
                      <a:pt x="18" y="330"/>
                    </a:lnTo>
                    <a:lnTo>
                      <a:pt x="18" y="325"/>
                    </a:lnTo>
                    <a:lnTo>
                      <a:pt x="6" y="313"/>
                    </a:lnTo>
                    <a:lnTo>
                      <a:pt x="6" y="301"/>
                    </a:lnTo>
                    <a:lnTo>
                      <a:pt x="0" y="284"/>
                    </a:lnTo>
                    <a:lnTo>
                      <a:pt x="0" y="278"/>
                    </a:lnTo>
                    <a:lnTo>
                      <a:pt x="12" y="278"/>
                    </a:lnTo>
                    <a:lnTo>
                      <a:pt x="23" y="278"/>
                    </a:lnTo>
                    <a:lnTo>
                      <a:pt x="29" y="267"/>
                    </a:lnTo>
                    <a:lnTo>
                      <a:pt x="29" y="261"/>
                    </a:lnTo>
                    <a:lnTo>
                      <a:pt x="29" y="255"/>
                    </a:lnTo>
                    <a:lnTo>
                      <a:pt x="35" y="255"/>
                    </a:lnTo>
                    <a:lnTo>
                      <a:pt x="29" y="238"/>
                    </a:lnTo>
                    <a:lnTo>
                      <a:pt x="35" y="214"/>
                    </a:lnTo>
                    <a:lnTo>
                      <a:pt x="41" y="209"/>
                    </a:lnTo>
                    <a:lnTo>
                      <a:pt x="41" y="203"/>
                    </a:lnTo>
                    <a:lnTo>
                      <a:pt x="52" y="220"/>
                    </a:lnTo>
                    <a:lnTo>
                      <a:pt x="58" y="220"/>
                    </a:lnTo>
                    <a:lnTo>
                      <a:pt x="64" y="209"/>
                    </a:lnTo>
                    <a:lnTo>
                      <a:pt x="64" y="191"/>
                    </a:lnTo>
                    <a:lnTo>
                      <a:pt x="64" y="185"/>
                    </a:lnTo>
                    <a:lnTo>
                      <a:pt x="64" y="180"/>
                    </a:lnTo>
                    <a:lnTo>
                      <a:pt x="64" y="174"/>
                    </a:lnTo>
                    <a:lnTo>
                      <a:pt x="76" y="174"/>
                    </a:lnTo>
                    <a:lnTo>
                      <a:pt x="82" y="156"/>
                    </a:lnTo>
                    <a:lnTo>
                      <a:pt x="93" y="162"/>
                    </a:lnTo>
                    <a:close/>
                  </a:path>
                </a:pathLst>
              </a:custGeom>
              <a:grp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53" name="Freeform 31">
                <a:extLst>
                  <a:ext uri="{FF2B5EF4-FFF2-40B4-BE49-F238E27FC236}">
                    <a16:creationId xmlns:a16="http://schemas.microsoft.com/office/drawing/2014/main" id="{3A4C113C-5D32-6D4F-BA38-6C08C8BC3C88}"/>
                  </a:ext>
                </a:extLst>
              </p:cNvPr>
              <p:cNvSpPr>
                <a:spLocks/>
              </p:cNvSpPr>
              <p:nvPr/>
            </p:nvSpPr>
            <p:spPr bwMode="auto">
              <a:xfrm>
                <a:off x="11139062" y="2419537"/>
                <a:ext cx="249100" cy="268387"/>
              </a:xfrm>
              <a:custGeom>
                <a:avLst/>
                <a:gdLst>
                  <a:gd name="T0" fmla="*/ 120 w 384"/>
                  <a:gd name="T1" fmla="*/ 374 h 423"/>
                  <a:gd name="T2" fmla="*/ 104 w 384"/>
                  <a:gd name="T3" fmla="*/ 374 h 423"/>
                  <a:gd name="T4" fmla="*/ 87 w 384"/>
                  <a:gd name="T5" fmla="*/ 363 h 423"/>
                  <a:gd name="T6" fmla="*/ 77 w 384"/>
                  <a:gd name="T7" fmla="*/ 353 h 423"/>
                  <a:gd name="T8" fmla="*/ 60 w 384"/>
                  <a:gd name="T9" fmla="*/ 348 h 423"/>
                  <a:gd name="T10" fmla="*/ 39 w 384"/>
                  <a:gd name="T11" fmla="*/ 348 h 423"/>
                  <a:gd name="T12" fmla="*/ 33 w 384"/>
                  <a:gd name="T13" fmla="*/ 310 h 423"/>
                  <a:gd name="T14" fmla="*/ 28 w 384"/>
                  <a:gd name="T15" fmla="*/ 294 h 423"/>
                  <a:gd name="T16" fmla="*/ 28 w 384"/>
                  <a:gd name="T17" fmla="*/ 267 h 423"/>
                  <a:gd name="T18" fmla="*/ 23 w 384"/>
                  <a:gd name="T19" fmla="*/ 251 h 423"/>
                  <a:gd name="T20" fmla="*/ 23 w 384"/>
                  <a:gd name="T21" fmla="*/ 224 h 423"/>
                  <a:gd name="T22" fmla="*/ 17 w 384"/>
                  <a:gd name="T23" fmla="*/ 203 h 423"/>
                  <a:gd name="T24" fmla="*/ 17 w 384"/>
                  <a:gd name="T25" fmla="*/ 176 h 423"/>
                  <a:gd name="T26" fmla="*/ 11 w 384"/>
                  <a:gd name="T27" fmla="*/ 149 h 423"/>
                  <a:gd name="T28" fmla="*/ 6 w 384"/>
                  <a:gd name="T29" fmla="*/ 112 h 423"/>
                  <a:gd name="T30" fmla="*/ 0 w 384"/>
                  <a:gd name="T31" fmla="*/ 80 h 423"/>
                  <a:gd name="T32" fmla="*/ 33 w 384"/>
                  <a:gd name="T33" fmla="*/ 75 h 423"/>
                  <a:gd name="T34" fmla="*/ 77 w 384"/>
                  <a:gd name="T35" fmla="*/ 64 h 423"/>
                  <a:gd name="T36" fmla="*/ 99 w 384"/>
                  <a:gd name="T37" fmla="*/ 59 h 423"/>
                  <a:gd name="T38" fmla="*/ 126 w 384"/>
                  <a:gd name="T39" fmla="*/ 64 h 423"/>
                  <a:gd name="T40" fmla="*/ 169 w 384"/>
                  <a:gd name="T41" fmla="*/ 69 h 423"/>
                  <a:gd name="T42" fmla="*/ 192 w 384"/>
                  <a:gd name="T43" fmla="*/ 86 h 423"/>
                  <a:gd name="T44" fmla="*/ 219 w 384"/>
                  <a:gd name="T45" fmla="*/ 69 h 423"/>
                  <a:gd name="T46" fmla="*/ 246 w 384"/>
                  <a:gd name="T47" fmla="*/ 64 h 423"/>
                  <a:gd name="T48" fmla="*/ 301 w 384"/>
                  <a:gd name="T49" fmla="*/ 16 h 423"/>
                  <a:gd name="T50" fmla="*/ 344 w 384"/>
                  <a:gd name="T51" fmla="*/ 27 h 423"/>
                  <a:gd name="T52" fmla="*/ 350 w 384"/>
                  <a:gd name="T53" fmla="*/ 59 h 423"/>
                  <a:gd name="T54" fmla="*/ 355 w 384"/>
                  <a:gd name="T55" fmla="*/ 96 h 423"/>
                  <a:gd name="T56" fmla="*/ 355 w 384"/>
                  <a:gd name="T57" fmla="*/ 112 h 423"/>
                  <a:gd name="T58" fmla="*/ 361 w 384"/>
                  <a:gd name="T59" fmla="*/ 134 h 423"/>
                  <a:gd name="T60" fmla="*/ 350 w 384"/>
                  <a:gd name="T61" fmla="*/ 144 h 423"/>
                  <a:gd name="T62" fmla="*/ 355 w 384"/>
                  <a:gd name="T63" fmla="*/ 160 h 423"/>
                  <a:gd name="T64" fmla="*/ 355 w 384"/>
                  <a:gd name="T65" fmla="*/ 187 h 423"/>
                  <a:gd name="T66" fmla="*/ 355 w 384"/>
                  <a:gd name="T67" fmla="*/ 208 h 423"/>
                  <a:gd name="T68" fmla="*/ 350 w 384"/>
                  <a:gd name="T69" fmla="*/ 230 h 423"/>
                  <a:gd name="T70" fmla="*/ 344 w 384"/>
                  <a:gd name="T71" fmla="*/ 246 h 423"/>
                  <a:gd name="T72" fmla="*/ 338 w 384"/>
                  <a:gd name="T73" fmla="*/ 262 h 423"/>
                  <a:gd name="T74" fmla="*/ 322 w 384"/>
                  <a:gd name="T75" fmla="*/ 278 h 423"/>
                  <a:gd name="T76" fmla="*/ 301 w 384"/>
                  <a:gd name="T77" fmla="*/ 294 h 423"/>
                  <a:gd name="T78" fmla="*/ 290 w 384"/>
                  <a:gd name="T79" fmla="*/ 304 h 423"/>
                  <a:gd name="T80" fmla="*/ 284 w 384"/>
                  <a:gd name="T81" fmla="*/ 337 h 423"/>
                  <a:gd name="T82" fmla="*/ 268 w 384"/>
                  <a:gd name="T83" fmla="*/ 326 h 423"/>
                  <a:gd name="T84" fmla="*/ 262 w 384"/>
                  <a:gd name="T85" fmla="*/ 369 h 423"/>
                  <a:gd name="T86" fmla="*/ 257 w 384"/>
                  <a:gd name="T87" fmla="*/ 380 h 423"/>
                  <a:gd name="T88" fmla="*/ 229 w 384"/>
                  <a:gd name="T89" fmla="*/ 390 h 423"/>
                  <a:gd name="T90" fmla="*/ 219 w 384"/>
                  <a:gd name="T91" fmla="*/ 380 h 423"/>
                  <a:gd name="T92" fmla="*/ 202 w 384"/>
                  <a:gd name="T93" fmla="*/ 363 h 423"/>
                  <a:gd name="T94" fmla="*/ 175 w 384"/>
                  <a:gd name="T95" fmla="*/ 380 h 423"/>
                  <a:gd name="T96" fmla="*/ 165 w 384"/>
                  <a:gd name="T97" fmla="*/ 380 h 423"/>
                  <a:gd name="T98" fmla="*/ 142 w 384"/>
                  <a:gd name="T99" fmla="*/ 384 h 4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84" h="423">
                    <a:moveTo>
                      <a:pt x="146" y="417"/>
                    </a:moveTo>
                    <a:lnTo>
                      <a:pt x="140" y="417"/>
                    </a:lnTo>
                    <a:lnTo>
                      <a:pt x="128" y="406"/>
                    </a:lnTo>
                    <a:lnTo>
                      <a:pt x="122" y="406"/>
                    </a:lnTo>
                    <a:lnTo>
                      <a:pt x="117" y="406"/>
                    </a:lnTo>
                    <a:lnTo>
                      <a:pt x="111" y="406"/>
                    </a:lnTo>
                    <a:lnTo>
                      <a:pt x="105" y="406"/>
                    </a:lnTo>
                    <a:lnTo>
                      <a:pt x="93" y="400"/>
                    </a:lnTo>
                    <a:lnTo>
                      <a:pt x="93" y="394"/>
                    </a:lnTo>
                    <a:lnTo>
                      <a:pt x="93" y="388"/>
                    </a:lnTo>
                    <a:lnTo>
                      <a:pt x="88" y="388"/>
                    </a:lnTo>
                    <a:lnTo>
                      <a:pt x="82" y="383"/>
                    </a:lnTo>
                    <a:lnTo>
                      <a:pt x="76" y="377"/>
                    </a:lnTo>
                    <a:lnTo>
                      <a:pt x="70" y="371"/>
                    </a:lnTo>
                    <a:lnTo>
                      <a:pt x="64" y="377"/>
                    </a:lnTo>
                    <a:lnTo>
                      <a:pt x="59" y="377"/>
                    </a:lnTo>
                    <a:lnTo>
                      <a:pt x="47" y="371"/>
                    </a:lnTo>
                    <a:lnTo>
                      <a:pt x="41" y="377"/>
                    </a:lnTo>
                    <a:lnTo>
                      <a:pt x="35" y="371"/>
                    </a:lnTo>
                    <a:lnTo>
                      <a:pt x="35" y="354"/>
                    </a:lnTo>
                    <a:lnTo>
                      <a:pt x="35" y="336"/>
                    </a:lnTo>
                    <a:lnTo>
                      <a:pt x="35" y="330"/>
                    </a:lnTo>
                    <a:lnTo>
                      <a:pt x="35" y="325"/>
                    </a:lnTo>
                    <a:lnTo>
                      <a:pt x="30" y="319"/>
                    </a:lnTo>
                    <a:lnTo>
                      <a:pt x="30" y="307"/>
                    </a:lnTo>
                    <a:lnTo>
                      <a:pt x="30" y="296"/>
                    </a:lnTo>
                    <a:lnTo>
                      <a:pt x="30" y="290"/>
                    </a:lnTo>
                    <a:lnTo>
                      <a:pt x="30" y="284"/>
                    </a:lnTo>
                    <a:lnTo>
                      <a:pt x="24" y="278"/>
                    </a:lnTo>
                    <a:lnTo>
                      <a:pt x="24" y="272"/>
                    </a:lnTo>
                    <a:lnTo>
                      <a:pt x="24" y="261"/>
                    </a:lnTo>
                    <a:lnTo>
                      <a:pt x="24" y="249"/>
                    </a:lnTo>
                    <a:lnTo>
                      <a:pt x="24" y="243"/>
                    </a:lnTo>
                    <a:lnTo>
                      <a:pt x="24" y="238"/>
                    </a:lnTo>
                    <a:lnTo>
                      <a:pt x="24" y="232"/>
                    </a:lnTo>
                    <a:lnTo>
                      <a:pt x="18" y="220"/>
                    </a:lnTo>
                    <a:lnTo>
                      <a:pt x="18" y="209"/>
                    </a:lnTo>
                    <a:lnTo>
                      <a:pt x="18" y="203"/>
                    </a:lnTo>
                    <a:lnTo>
                      <a:pt x="18" y="191"/>
                    </a:lnTo>
                    <a:lnTo>
                      <a:pt x="12" y="180"/>
                    </a:lnTo>
                    <a:lnTo>
                      <a:pt x="12" y="174"/>
                    </a:lnTo>
                    <a:lnTo>
                      <a:pt x="12" y="162"/>
                    </a:lnTo>
                    <a:lnTo>
                      <a:pt x="12" y="151"/>
                    </a:lnTo>
                    <a:lnTo>
                      <a:pt x="6" y="133"/>
                    </a:lnTo>
                    <a:lnTo>
                      <a:pt x="6" y="122"/>
                    </a:lnTo>
                    <a:lnTo>
                      <a:pt x="6" y="116"/>
                    </a:lnTo>
                    <a:lnTo>
                      <a:pt x="6" y="104"/>
                    </a:lnTo>
                    <a:lnTo>
                      <a:pt x="0" y="87"/>
                    </a:lnTo>
                    <a:lnTo>
                      <a:pt x="6" y="81"/>
                    </a:lnTo>
                    <a:lnTo>
                      <a:pt x="30" y="81"/>
                    </a:lnTo>
                    <a:lnTo>
                      <a:pt x="35" y="81"/>
                    </a:lnTo>
                    <a:lnTo>
                      <a:pt x="41" y="81"/>
                    </a:lnTo>
                    <a:lnTo>
                      <a:pt x="53" y="75"/>
                    </a:lnTo>
                    <a:lnTo>
                      <a:pt x="82" y="69"/>
                    </a:lnTo>
                    <a:lnTo>
                      <a:pt x="88" y="69"/>
                    </a:lnTo>
                    <a:lnTo>
                      <a:pt x="105" y="69"/>
                    </a:lnTo>
                    <a:lnTo>
                      <a:pt x="105" y="64"/>
                    </a:lnTo>
                    <a:lnTo>
                      <a:pt x="117" y="64"/>
                    </a:lnTo>
                    <a:lnTo>
                      <a:pt x="122" y="69"/>
                    </a:lnTo>
                    <a:lnTo>
                      <a:pt x="134" y="69"/>
                    </a:lnTo>
                    <a:lnTo>
                      <a:pt x="140" y="75"/>
                    </a:lnTo>
                    <a:lnTo>
                      <a:pt x="157" y="81"/>
                    </a:lnTo>
                    <a:lnTo>
                      <a:pt x="180" y="75"/>
                    </a:lnTo>
                    <a:lnTo>
                      <a:pt x="186" y="81"/>
                    </a:lnTo>
                    <a:lnTo>
                      <a:pt x="192" y="87"/>
                    </a:lnTo>
                    <a:lnTo>
                      <a:pt x="204" y="93"/>
                    </a:lnTo>
                    <a:lnTo>
                      <a:pt x="215" y="87"/>
                    </a:lnTo>
                    <a:lnTo>
                      <a:pt x="221" y="81"/>
                    </a:lnTo>
                    <a:lnTo>
                      <a:pt x="233" y="75"/>
                    </a:lnTo>
                    <a:lnTo>
                      <a:pt x="244" y="69"/>
                    </a:lnTo>
                    <a:lnTo>
                      <a:pt x="256" y="69"/>
                    </a:lnTo>
                    <a:lnTo>
                      <a:pt x="262" y="69"/>
                    </a:lnTo>
                    <a:lnTo>
                      <a:pt x="285" y="52"/>
                    </a:lnTo>
                    <a:lnTo>
                      <a:pt x="291" y="40"/>
                    </a:lnTo>
                    <a:lnTo>
                      <a:pt x="320" y="17"/>
                    </a:lnTo>
                    <a:lnTo>
                      <a:pt x="360" y="0"/>
                    </a:lnTo>
                    <a:lnTo>
                      <a:pt x="360" y="11"/>
                    </a:lnTo>
                    <a:lnTo>
                      <a:pt x="366" y="29"/>
                    </a:lnTo>
                    <a:lnTo>
                      <a:pt x="366" y="35"/>
                    </a:lnTo>
                    <a:lnTo>
                      <a:pt x="366" y="52"/>
                    </a:lnTo>
                    <a:lnTo>
                      <a:pt x="372" y="64"/>
                    </a:lnTo>
                    <a:lnTo>
                      <a:pt x="372" y="75"/>
                    </a:lnTo>
                    <a:lnTo>
                      <a:pt x="378" y="93"/>
                    </a:lnTo>
                    <a:lnTo>
                      <a:pt x="378" y="104"/>
                    </a:lnTo>
                    <a:lnTo>
                      <a:pt x="378" y="110"/>
                    </a:lnTo>
                    <a:lnTo>
                      <a:pt x="378" y="116"/>
                    </a:lnTo>
                    <a:lnTo>
                      <a:pt x="378" y="122"/>
                    </a:lnTo>
                    <a:lnTo>
                      <a:pt x="384" y="127"/>
                    </a:lnTo>
                    <a:lnTo>
                      <a:pt x="384" y="139"/>
                    </a:lnTo>
                    <a:lnTo>
                      <a:pt x="384" y="145"/>
                    </a:lnTo>
                    <a:lnTo>
                      <a:pt x="384" y="151"/>
                    </a:lnTo>
                    <a:lnTo>
                      <a:pt x="378" y="151"/>
                    </a:lnTo>
                    <a:lnTo>
                      <a:pt x="372" y="156"/>
                    </a:lnTo>
                    <a:lnTo>
                      <a:pt x="378" y="162"/>
                    </a:lnTo>
                    <a:lnTo>
                      <a:pt x="384" y="174"/>
                    </a:lnTo>
                    <a:lnTo>
                      <a:pt x="378" y="174"/>
                    </a:lnTo>
                    <a:lnTo>
                      <a:pt x="384" y="180"/>
                    </a:lnTo>
                    <a:lnTo>
                      <a:pt x="384" y="191"/>
                    </a:lnTo>
                    <a:lnTo>
                      <a:pt x="378" y="203"/>
                    </a:lnTo>
                    <a:lnTo>
                      <a:pt x="378" y="209"/>
                    </a:lnTo>
                    <a:lnTo>
                      <a:pt x="378" y="220"/>
                    </a:lnTo>
                    <a:lnTo>
                      <a:pt x="378" y="226"/>
                    </a:lnTo>
                    <a:lnTo>
                      <a:pt x="378" y="232"/>
                    </a:lnTo>
                    <a:lnTo>
                      <a:pt x="372" y="238"/>
                    </a:lnTo>
                    <a:lnTo>
                      <a:pt x="372" y="249"/>
                    </a:lnTo>
                    <a:lnTo>
                      <a:pt x="378" y="255"/>
                    </a:lnTo>
                    <a:lnTo>
                      <a:pt x="372" y="267"/>
                    </a:lnTo>
                    <a:lnTo>
                      <a:pt x="366" y="267"/>
                    </a:lnTo>
                    <a:lnTo>
                      <a:pt x="366" y="272"/>
                    </a:lnTo>
                    <a:lnTo>
                      <a:pt x="360" y="278"/>
                    </a:lnTo>
                    <a:lnTo>
                      <a:pt x="360" y="284"/>
                    </a:lnTo>
                    <a:lnTo>
                      <a:pt x="355" y="290"/>
                    </a:lnTo>
                    <a:lnTo>
                      <a:pt x="349" y="296"/>
                    </a:lnTo>
                    <a:lnTo>
                      <a:pt x="343" y="301"/>
                    </a:lnTo>
                    <a:lnTo>
                      <a:pt x="337" y="307"/>
                    </a:lnTo>
                    <a:lnTo>
                      <a:pt x="326" y="301"/>
                    </a:lnTo>
                    <a:lnTo>
                      <a:pt x="320" y="319"/>
                    </a:lnTo>
                    <a:lnTo>
                      <a:pt x="308" y="319"/>
                    </a:lnTo>
                    <a:lnTo>
                      <a:pt x="308" y="325"/>
                    </a:lnTo>
                    <a:lnTo>
                      <a:pt x="308" y="330"/>
                    </a:lnTo>
                    <a:lnTo>
                      <a:pt x="308" y="336"/>
                    </a:lnTo>
                    <a:lnTo>
                      <a:pt x="308" y="354"/>
                    </a:lnTo>
                    <a:lnTo>
                      <a:pt x="302" y="365"/>
                    </a:lnTo>
                    <a:lnTo>
                      <a:pt x="296" y="365"/>
                    </a:lnTo>
                    <a:lnTo>
                      <a:pt x="285" y="348"/>
                    </a:lnTo>
                    <a:lnTo>
                      <a:pt x="285" y="354"/>
                    </a:lnTo>
                    <a:lnTo>
                      <a:pt x="279" y="359"/>
                    </a:lnTo>
                    <a:lnTo>
                      <a:pt x="273" y="383"/>
                    </a:lnTo>
                    <a:lnTo>
                      <a:pt x="279" y="400"/>
                    </a:lnTo>
                    <a:lnTo>
                      <a:pt x="273" y="400"/>
                    </a:lnTo>
                    <a:lnTo>
                      <a:pt x="273" y="406"/>
                    </a:lnTo>
                    <a:lnTo>
                      <a:pt x="273" y="412"/>
                    </a:lnTo>
                    <a:lnTo>
                      <a:pt x="267" y="423"/>
                    </a:lnTo>
                    <a:lnTo>
                      <a:pt x="256" y="423"/>
                    </a:lnTo>
                    <a:lnTo>
                      <a:pt x="244" y="423"/>
                    </a:lnTo>
                    <a:lnTo>
                      <a:pt x="244" y="417"/>
                    </a:lnTo>
                    <a:lnTo>
                      <a:pt x="238" y="417"/>
                    </a:lnTo>
                    <a:lnTo>
                      <a:pt x="233" y="412"/>
                    </a:lnTo>
                    <a:lnTo>
                      <a:pt x="221" y="412"/>
                    </a:lnTo>
                    <a:lnTo>
                      <a:pt x="221" y="406"/>
                    </a:lnTo>
                    <a:lnTo>
                      <a:pt x="215" y="394"/>
                    </a:lnTo>
                    <a:lnTo>
                      <a:pt x="204" y="400"/>
                    </a:lnTo>
                    <a:lnTo>
                      <a:pt x="192" y="412"/>
                    </a:lnTo>
                    <a:lnTo>
                      <a:pt x="186" y="412"/>
                    </a:lnTo>
                    <a:lnTo>
                      <a:pt x="180" y="412"/>
                    </a:lnTo>
                    <a:lnTo>
                      <a:pt x="180" y="417"/>
                    </a:lnTo>
                    <a:lnTo>
                      <a:pt x="175" y="412"/>
                    </a:lnTo>
                    <a:lnTo>
                      <a:pt x="157" y="406"/>
                    </a:lnTo>
                    <a:lnTo>
                      <a:pt x="151" y="412"/>
                    </a:lnTo>
                    <a:lnTo>
                      <a:pt x="151" y="417"/>
                    </a:lnTo>
                    <a:lnTo>
                      <a:pt x="146" y="417"/>
                    </a:lnTo>
                    <a:close/>
                  </a:path>
                </a:pathLst>
              </a:custGeom>
              <a:grp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54" name="Freeform 32">
                <a:extLst>
                  <a:ext uri="{FF2B5EF4-FFF2-40B4-BE49-F238E27FC236}">
                    <a16:creationId xmlns:a16="http://schemas.microsoft.com/office/drawing/2014/main" id="{CA7972E6-F6DB-B24A-A940-135AA341FA50}"/>
                  </a:ext>
                </a:extLst>
              </p:cNvPr>
              <p:cNvSpPr>
                <a:spLocks/>
              </p:cNvSpPr>
              <p:nvPr/>
            </p:nvSpPr>
            <p:spPr bwMode="auto">
              <a:xfrm>
                <a:off x="10985876" y="2467143"/>
                <a:ext cx="182858" cy="306334"/>
              </a:xfrm>
              <a:custGeom>
                <a:avLst/>
                <a:gdLst>
                  <a:gd name="T0" fmla="*/ 244 w 284"/>
                  <a:gd name="T1" fmla="*/ 145 h 482"/>
                  <a:gd name="T2" fmla="*/ 244 w 284"/>
                  <a:gd name="T3" fmla="*/ 160 h 482"/>
                  <a:gd name="T4" fmla="*/ 244 w 284"/>
                  <a:gd name="T5" fmla="*/ 187 h 482"/>
                  <a:gd name="T6" fmla="*/ 250 w 284"/>
                  <a:gd name="T7" fmla="*/ 204 h 482"/>
                  <a:gd name="T8" fmla="*/ 255 w 284"/>
                  <a:gd name="T9" fmla="*/ 230 h 482"/>
                  <a:gd name="T10" fmla="*/ 255 w 284"/>
                  <a:gd name="T11" fmla="*/ 257 h 482"/>
                  <a:gd name="T12" fmla="*/ 255 w 284"/>
                  <a:gd name="T13" fmla="*/ 284 h 482"/>
                  <a:gd name="T14" fmla="*/ 266 w 284"/>
                  <a:gd name="T15" fmla="*/ 299 h 482"/>
                  <a:gd name="T16" fmla="*/ 250 w 284"/>
                  <a:gd name="T17" fmla="*/ 315 h 482"/>
                  <a:gd name="T18" fmla="*/ 233 w 284"/>
                  <a:gd name="T19" fmla="*/ 326 h 482"/>
                  <a:gd name="T20" fmla="*/ 217 w 284"/>
                  <a:gd name="T21" fmla="*/ 321 h 482"/>
                  <a:gd name="T22" fmla="*/ 217 w 284"/>
                  <a:gd name="T23" fmla="*/ 342 h 482"/>
                  <a:gd name="T24" fmla="*/ 200 w 284"/>
                  <a:gd name="T25" fmla="*/ 364 h 482"/>
                  <a:gd name="T26" fmla="*/ 185 w 284"/>
                  <a:gd name="T27" fmla="*/ 380 h 482"/>
                  <a:gd name="T28" fmla="*/ 179 w 284"/>
                  <a:gd name="T29" fmla="*/ 406 h 482"/>
                  <a:gd name="T30" fmla="*/ 152 w 284"/>
                  <a:gd name="T31" fmla="*/ 395 h 482"/>
                  <a:gd name="T32" fmla="*/ 140 w 284"/>
                  <a:gd name="T33" fmla="*/ 395 h 482"/>
                  <a:gd name="T34" fmla="*/ 130 w 284"/>
                  <a:gd name="T35" fmla="*/ 406 h 482"/>
                  <a:gd name="T36" fmla="*/ 119 w 284"/>
                  <a:gd name="T37" fmla="*/ 422 h 482"/>
                  <a:gd name="T38" fmla="*/ 103 w 284"/>
                  <a:gd name="T39" fmla="*/ 417 h 482"/>
                  <a:gd name="T40" fmla="*/ 70 w 284"/>
                  <a:gd name="T41" fmla="*/ 427 h 482"/>
                  <a:gd name="T42" fmla="*/ 54 w 284"/>
                  <a:gd name="T43" fmla="*/ 422 h 482"/>
                  <a:gd name="T44" fmla="*/ 32 w 284"/>
                  <a:gd name="T45" fmla="*/ 427 h 482"/>
                  <a:gd name="T46" fmla="*/ 16 w 284"/>
                  <a:gd name="T47" fmla="*/ 433 h 482"/>
                  <a:gd name="T48" fmla="*/ 5 w 284"/>
                  <a:gd name="T49" fmla="*/ 444 h 482"/>
                  <a:gd name="T50" fmla="*/ 5 w 284"/>
                  <a:gd name="T51" fmla="*/ 406 h 482"/>
                  <a:gd name="T52" fmla="*/ 22 w 284"/>
                  <a:gd name="T53" fmla="*/ 374 h 482"/>
                  <a:gd name="T54" fmla="*/ 32 w 284"/>
                  <a:gd name="T55" fmla="*/ 358 h 482"/>
                  <a:gd name="T56" fmla="*/ 37 w 284"/>
                  <a:gd name="T57" fmla="*/ 326 h 482"/>
                  <a:gd name="T58" fmla="*/ 27 w 284"/>
                  <a:gd name="T59" fmla="*/ 299 h 482"/>
                  <a:gd name="T60" fmla="*/ 32 w 284"/>
                  <a:gd name="T61" fmla="*/ 262 h 482"/>
                  <a:gd name="T62" fmla="*/ 27 w 284"/>
                  <a:gd name="T63" fmla="*/ 230 h 482"/>
                  <a:gd name="T64" fmla="*/ 22 w 284"/>
                  <a:gd name="T65" fmla="*/ 198 h 482"/>
                  <a:gd name="T66" fmla="*/ 22 w 284"/>
                  <a:gd name="T67" fmla="*/ 166 h 482"/>
                  <a:gd name="T68" fmla="*/ 22 w 284"/>
                  <a:gd name="T69" fmla="*/ 145 h 482"/>
                  <a:gd name="T70" fmla="*/ 16 w 284"/>
                  <a:gd name="T71" fmla="*/ 107 h 482"/>
                  <a:gd name="T72" fmla="*/ 16 w 284"/>
                  <a:gd name="T73" fmla="*/ 91 h 482"/>
                  <a:gd name="T74" fmla="*/ 10 w 284"/>
                  <a:gd name="T75" fmla="*/ 75 h 482"/>
                  <a:gd name="T76" fmla="*/ 10 w 284"/>
                  <a:gd name="T77" fmla="*/ 53 h 482"/>
                  <a:gd name="T78" fmla="*/ 22 w 284"/>
                  <a:gd name="T79" fmla="*/ 38 h 482"/>
                  <a:gd name="T80" fmla="*/ 54 w 284"/>
                  <a:gd name="T81" fmla="*/ 27 h 482"/>
                  <a:gd name="T82" fmla="*/ 70 w 284"/>
                  <a:gd name="T83" fmla="*/ 21 h 482"/>
                  <a:gd name="T84" fmla="*/ 97 w 284"/>
                  <a:gd name="T85" fmla="*/ 17 h 482"/>
                  <a:gd name="T86" fmla="*/ 130 w 284"/>
                  <a:gd name="T87" fmla="*/ 11 h 482"/>
                  <a:gd name="T88" fmla="*/ 168 w 284"/>
                  <a:gd name="T89" fmla="*/ 11 h 482"/>
                  <a:gd name="T90" fmla="*/ 190 w 284"/>
                  <a:gd name="T91" fmla="*/ 6 h 482"/>
                  <a:gd name="T92" fmla="*/ 222 w 284"/>
                  <a:gd name="T93" fmla="*/ 0 h 482"/>
                  <a:gd name="T94" fmla="*/ 228 w 284"/>
                  <a:gd name="T95" fmla="*/ 38 h 482"/>
                  <a:gd name="T96" fmla="*/ 233 w 284"/>
                  <a:gd name="T97" fmla="*/ 70 h 482"/>
                  <a:gd name="T98" fmla="*/ 233 w 284"/>
                  <a:gd name="T99" fmla="*/ 97 h 482"/>
                  <a:gd name="T100" fmla="*/ 239 w 284"/>
                  <a:gd name="T101" fmla="*/ 123 h 4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482">
                    <a:moveTo>
                      <a:pt x="255" y="134"/>
                    </a:moveTo>
                    <a:lnTo>
                      <a:pt x="255" y="145"/>
                    </a:lnTo>
                    <a:lnTo>
                      <a:pt x="261" y="157"/>
                    </a:lnTo>
                    <a:lnTo>
                      <a:pt x="261" y="163"/>
                    </a:lnTo>
                    <a:lnTo>
                      <a:pt x="261" y="168"/>
                    </a:lnTo>
                    <a:lnTo>
                      <a:pt x="261" y="174"/>
                    </a:lnTo>
                    <a:lnTo>
                      <a:pt x="261" y="186"/>
                    </a:lnTo>
                    <a:lnTo>
                      <a:pt x="261" y="197"/>
                    </a:lnTo>
                    <a:lnTo>
                      <a:pt x="261" y="203"/>
                    </a:lnTo>
                    <a:lnTo>
                      <a:pt x="267" y="209"/>
                    </a:lnTo>
                    <a:lnTo>
                      <a:pt x="267" y="215"/>
                    </a:lnTo>
                    <a:lnTo>
                      <a:pt x="267" y="221"/>
                    </a:lnTo>
                    <a:lnTo>
                      <a:pt x="267" y="232"/>
                    </a:lnTo>
                    <a:lnTo>
                      <a:pt x="267" y="244"/>
                    </a:lnTo>
                    <a:lnTo>
                      <a:pt x="272" y="250"/>
                    </a:lnTo>
                    <a:lnTo>
                      <a:pt x="272" y="255"/>
                    </a:lnTo>
                    <a:lnTo>
                      <a:pt x="272" y="261"/>
                    </a:lnTo>
                    <a:lnTo>
                      <a:pt x="272" y="279"/>
                    </a:lnTo>
                    <a:lnTo>
                      <a:pt x="272" y="296"/>
                    </a:lnTo>
                    <a:lnTo>
                      <a:pt x="278" y="302"/>
                    </a:lnTo>
                    <a:lnTo>
                      <a:pt x="272" y="308"/>
                    </a:lnTo>
                    <a:lnTo>
                      <a:pt x="272" y="313"/>
                    </a:lnTo>
                    <a:lnTo>
                      <a:pt x="272" y="325"/>
                    </a:lnTo>
                    <a:lnTo>
                      <a:pt x="284" y="325"/>
                    </a:lnTo>
                    <a:lnTo>
                      <a:pt x="284" y="331"/>
                    </a:lnTo>
                    <a:lnTo>
                      <a:pt x="278" y="337"/>
                    </a:lnTo>
                    <a:lnTo>
                      <a:pt x="267" y="342"/>
                    </a:lnTo>
                    <a:lnTo>
                      <a:pt x="261" y="342"/>
                    </a:lnTo>
                    <a:lnTo>
                      <a:pt x="255" y="348"/>
                    </a:lnTo>
                    <a:lnTo>
                      <a:pt x="249" y="354"/>
                    </a:lnTo>
                    <a:lnTo>
                      <a:pt x="243" y="348"/>
                    </a:lnTo>
                    <a:lnTo>
                      <a:pt x="237" y="348"/>
                    </a:lnTo>
                    <a:lnTo>
                      <a:pt x="232" y="348"/>
                    </a:lnTo>
                    <a:lnTo>
                      <a:pt x="226" y="366"/>
                    </a:lnTo>
                    <a:lnTo>
                      <a:pt x="232" y="366"/>
                    </a:lnTo>
                    <a:lnTo>
                      <a:pt x="232" y="371"/>
                    </a:lnTo>
                    <a:lnTo>
                      <a:pt x="226" y="383"/>
                    </a:lnTo>
                    <a:lnTo>
                      <a:pt x="214" y="389"/>
                    </a:lnTo>
                    <a:lnTo>
                      <a:pt x="214" y="395"/>
                    </a:lnTo>
                    <a:lnTo>
                      <a:pt x="203" y="406"/>
                    </a:lnTo>
                    <a:lnTo>
                      <a:pt x="197" y="406"/>
                    </a:lnTo>
                    <a:lnTo>
                      <a:pt x="197" y="412"/>
                    </a:lnTo>
                    <a:lnTo>
                      <a:pt x="191" y="418"/>
                    </a:lnTo>
                    <a:lnTo>
                      <a:pt x="191" y="424"/>
                    </a:lnTo>
                    <a:lnTo>
                      <a:pt x="191" y="441"/>
                    </a:lnTo>
                    <a:lnTo>
                      <a:pt x="185" y="441"/>
                    </a:lnTo>
                    <a:lnTo>
                      <a:pt x="162" y="435"/>
                    </a:lnTo>
                    <a:lnTo>
                      <a:pt x="162" y="429"/>
                    </a:lnTo>
                    <a:lnTo>
                      <a:pt x="156" y="424"/>
                    </a:lnTo>
                    <a:lnTo>
                      <a:pt x="150" y="424"/>
                    </a:lnTo>
                    <a:lnTo>
                      <a:pt x="150" y="429"/>
                    </a:lnTo>
                    <a:lnTo>
                      <a:pt x="145" y="429"/>
                    </a:lnTo>
                    <a:lnTo>
                      <a:pt x="145" y="435"/>
                    </a:lnTo>
                    <a:lnTo>
                      <a:pt x="139" y="441"/>
                    </a:lnTo>
                    <a:lnTo>
                      <a:pt x="133" y="458"/>
                    </a:lnTo>
                    <a:lnTo>
                      <a:pt x="127" y="464"/>
                    </a:lnTo>
                    <a:lnTo>
                      <a:pt x="127" y="458"/>
                    </a:lnTo>
                    <a:lnTo>
                      <a:pt x="121" y="458"/>
                    </a:lnTo>
                    <a:lnTo>
                      <a:pt x="116" y="447"/>
                    </a:lnTo>
                    <a:lnTo>
                      <a:pt x="110" y="453"/>
                    </a:lnTo>
                    <a:lnTo>
                      <a:pt x="98" y="458"/>
                    </a:lnTo>
                    <a:lnTo>
                      <a:pt x="87" y="476"/>
                    </a:lnTo>
                    <a:lnTo>
                      <a:pt x="75" y="464"/>
                    </a:lnTo>
                    <a:lnTo>
                      <a:pt x="69" y="464"/>
                    </a:lnTo>
                    <a:lnTo>
                      <a:pt x="63" y="458"/>
                    </a:lnTo>
                    <a:lnTo>
                      <a:pt x="58" y="458"/>
                    </a:lnTo>
                    <a:lnTo>
                      <a:pt x="40" y="464"/>
                    </a:lnTo>
                    <a:lnTo>
                      <a:pt x="40" y="476"/>
                    </a:lnTo>
                    <a:lnTo>
                      <a:pt x="34" y="464"/>
                    </a:lnTo>
                    <a:lnTo>
                      <a:pt x="29" y="470"/>
                    </a:lnTo>
                    <a:lnTo>
                      <a:pt x="17" y="464"/>
                    </a:lnTo>
                    <a:lnTo>
                      <a:pt x="17" y="470"/>
                    </a:lnTo>
                    <a:lnTo>
                      <a:pt x="11" y="470"/>
                    </a:lnTo>
                    <a:lnTo>
                      <a:pt x="11" y="482"/>
                    </a:lnTo>
                    <a:lnTo>
                      <a:pt x="5" y="482"/>
                    </a:lnTo>
                    <a:lnTo>
                      <a:pt x="0" y="470"/>
                    </a:lnTo>
                    <a:lnTo>
                      <a:pt x="5" y="453"/>
                    </a:lnTo>
                    <a:lnTo>
                      <a:pt x="5" y="441"/>
                    </a:lnTo>
                    <a:lnTo>
                      <a:pt x="5" y="429"/>
                    </a:lnTo>
                    <a:lnTo>
                      <a:pt x="23" y="412"/>
                    </a:lnTo>
                    <a:lnTo>
                      <a:pt x="23" y="406"/>
                    </a:lnTo>
                    <a:lnTo>
                      <a:pt x="23" y="400"/>
                    </a:lnTo>
                    <a:lnTo>
                      <a:pt x="29" y="400"/>
                    </a:lnTo>
                    <a:lnTo>
                      <a:pt x="34" y="389"/>
                    </a:lnTo>
                    <a:lnTo>
                      <a:pt x="46" y="371"/>
                    </a:lnTo>
                    <a:lnTo>
                      <a:pt x="40" y="360"/>
                    </a:lnTo>
                    <a:lnTo>
                      <a:pt x="40" y="354"/>
                    </a:lnTo>
                    <a:lnTo>
                      <a:pt x="34" y="342"/>
                    </a:lnTo>
                    <a:lnTo>
                      <a:pt x="29" y="331"/>
                    </a:lnTo>
                    <a:lnTo>
                      <a:pt x="29" y="325"/>
                    </a:lnTo>
                    <a:lnTo>
                      <a:pt x="29" y="313"/>
                    </a:lnTo>
                    <a:lnTo>
                      <a:pt x="34" y="302"/>
                    </a:lnTo>
                    <a:lnTo>
                      <a:pt x="34" y="284"/>
                    </a:lnTo>
                    <a:lnTo>
                      <a:pt x="29" y="273"/>
                    </a:lnTo>
                    <a:lnTo>
                      <a:pt x="29" y="261"/>
                    </a:lnTo>
                    <a:lnTo>
                      <a:pt x="29" y="250"/>
                    </a:lnTo>
                    <a:lnTo>
                      <a:pt x="29" y="238"/>
                    </a:lnTo>
                    <a:lnTo>
                      <a:pt x="29" y="221"/>
                    </a:lnTo>
                    <a:lnTo>
                      <a:pt x="23" y="215"/>
                    </a:lnTo>
                    <a:lnTo>
                      <a:pt x="23" y="209"/>
                    </a:lnTo>
                    <a:lnTo>
                      <a:pt x="23" y="192"/>
                    </a:lnTo>
                    <a:lnTo>
                      <a:pt x="23" y="180"/>
                    </a:lnTo>
                    <a:lnTo>
                      <a:pt x="23" y="174"/>
                    </a:lnTo>
                    <a:lnTo>
                      <a:pt x="23" y="163"/>
                    </a:lnTo>
                    <a:lnTo>
                      <a:pt x="23" y="157"/>
                    </a:lnTo>
                    <a:lnTo>
                      <a:pt x="17" y="145"/>
                    </a:lnTo>
                    <a:lnTo>
                      <a:pt x="17" y="122"/>
                    </a:lnTo>
                    <a:lnTo>
                      <a:pt x="17" y="116"/>
                    </a:lnTo>
                    <a:lnTo>
                      <a:pt x="17" y="110"/>
                    </a:lnTo>
                    <a:lnTo>
                      <a:pt x="17" y="105"/>
                    </a:lnTo>
                    <a:lnTo>
                      <a:pt x="17" y="99"/>
                    </a:lnTo>
                    <a:lnTo>
                      <a:pt x="17" y="93"/>
                    </a:lnTo>
                    <a:lnTo>
                      <a:pt x="11" y="87"/>
                    </a:lnTo>
                    <a:lnTo>
                      <a:pt x="11" y="81"/>
                    </a:lnTo>
                    <a:lnTo>
                      <a:pt x="11" y="76"/>
                    </a:lnTo>
                    <a:lnTo>
                      <a:pt x="11" y="70"/>
                    </a:lnTo>
                    <a:lnTo>
                      <a:pt x="11" y="58"/>
                    </a:lnTo>
                    <a:lnTo>
                      <a:pt x="11" y="52"/>
                    </a:lnTo>
                    <a:lnTo>
                      <a:pt x="11" y="35"/>
                    </a:lnTo>
                    <a:lnTo>
                      <a:pt x="23" y="41"/>
                    </a:lnTo>
                    <a:lnTo>
                      <a:pt x="34" y="41"/>
                    </a:lnTo>
                    <a:lnTo>
                      <a:pt x="40" y="41"/>
                    </a:lnTo>
                    <a:lnTo>
                      <a:pt x="58" y="29"/>
                    </a:lnTo>
                    <a:lnTo>
                      <a:pt x="63" y="23"/>
                    </a:lnTo>
                    <a:lnTo>
                      <a:pt x="69" y="23"/>
                    </a:lnTo>
                    <a:lnTo>
                      <a:pt x="75" y="23"/>
                    </a:lnTo>
                    <a:lnTo>
                      <a:pt x="87" y="18"/>
                    </a:lnTo>
                    <a:lnTo>
                      <a:pt x="92" y="18"/>
                    </a:lnTo>
                    <a:lnTo>
                      <a:pt x="104" y="18"/>
                    </a:lnTo>
                    <a:lnTo>
                      <a:pt x="116" y="18"/>
                    </a:lnTo>
                    <a:lnTo>
                      <a:pt x="133" y="18"/>
                    </a:lnTo>
                    <a:lnTo>
                      <a:pt x="139" y="12"/>
                    </a:lnTo>
                    <a:lnTo>
                      <a:pt x="156" y="12"/>
                    </a:lnTo>
                    <a:lnTo>
                      <a:pt x="168" y="12"/>
                    </a:lnTo>
                    <a:lnTo>
                      <a:pt x="179" y="12"/>
                    </a:lnTo>
                    <a:lnTo>
                      <a:pt x="191" y="6"/>
                    </a:lnTo>
                    <a:lnTo>
                      <a:pt x="197" y="6"/>
                    </a:lnTo>
                    <a:lnTo>
                      <a:pt x="203" y="6"/>
                    </a:lnTo>
                    <a:lnTo>
                      <a:pt x="208" y="6"/>
                    </a:lnTo>
                    <a:lnTo>
                      <a:pt x="220" y="6"/>
                    </a:lnTo>
                    <a:lnTo>
                      <a:pt x="237" y="0"/>
                    </a:lnTo>
                    <a:lnTo>
                      <a:pt x="237" y="12"/>
                    </a:lnTo>
                    <a:lnTo>
                      <a:pt x="243" y="29"/>
                    </a:lnTo>
                    <a:lnTo>
                      <a:pt x="243" y="41"/>
                    </a:lnTo>
                    <a:lnTo>
                      <a:pt x="243" y="47"/>
                    </a:lnTo>
                    <a:lnTo>
                      <a:pt x="243" y="58"/>
                    </a:lnTo>
                    <a:lnTo>
                      <a:pt x="249" y="76"/>
                    </a:lnTo>
                    <a:lnTo>
                      <a:pt x="249" y="87"/>
                    </a:lnTo>
                    <a:lnTo>
                      <a:pt x="249" y="99"/>
                    </a:lnTo>
                    <a:lnTo>
                      <a:pt x="249" y="105"/>
                    </a:lnTo>
                    <a:lnTo>
                      <a:pt x="255" y="116"/>
                    </a:lnTo>
                    <a:lnTo>
                      <a:pt x="255" y="128"/>
                    </a:lnTo>
                    <a:lnTo>
                      <a:pt x="255" y="134"/>
                    </a:lnTo>
                    <a:close/>
                  </a:path>
                </a:pathLst>
              </a:custGeom>
              <a:grp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55" name="Freeform 33">
                <a:extLst>
                  <a:ext uri="{FF2B5EF4-FFF2-40B4-BE49-F238E27FC236}">
                    <a16:creationId xmlns:a16="http://schemas.microsoft.com/office/drawing/2014/main" id="{D2C42795-FB4E-C545-9880-64163590E0E4}"/>
                  </a:ext>
                </a:extLst>
              </p:cNvPr>
              <p:cNvSpPr>
                <a:spLocks/>
              </p:cNvSpPr>
              <p:nvPr/>
            </p:nvSpPr>
            <p:spPr bwMode="auto">
              <a:xfrm>
                <a:off x="10916873" y="2655497"/>
                <a:ext cx="429888" cy="217331"/>
              </a:xfrm>
              <a:custGeom>
                <a:avLst/>
                <a:gdLst>
                  <a:gd name="T0" fmla="*/ 399 w 662"/>
                  <a:gd name="T1" fmla="*/ 267 h 342"/>
                  <a:gd name="T2" fmla="*/ 377 w 662"/>
                  <a:gd name="T3" fmla="*/ 267 h 342"/>
                  <a:gd name="T4" fmla="*/ 339 w 662"/>
                  <a:gd name="T5" fmla="*/ 273 h 342"/>
                  <a:gd name="T6" fmla="*/ 306 w 662"/>
                  <a:gd name="T7" fmla="*/ 273 h 342"/>
                  <a:gd name="T8" fmla="*/ 279 w 662"/>
                  <a:gd name="T9" fmla="*/ 278 h 342"/>
                  <a:gd name="T10" fmla="*/ 257 w 662"/>
                  <a:gd name="T11" fmla="*/ 278 h 342"/>
                  <a:gd name="T12" fmla="*/ 224 w 662"/>
                  <a:gd name="T13" fmla="*/ 278 h 342"/>
                  <a:gd name="T14" fmla="*/ 197 w 662"/>
                  <a:gd name="T15" fmla="*/ 283 h 342"/>
                  <a:gd name="T16" fmla="*/ 158 w 662"/>
                  <a:gd name="T17" fmla="*/ 288 h 342"/>
                  <a:gd name="T18" fmla="*/ 115 w 662"/>
                  <a:gd name="T19" fmla="*/ 294 h 342"/>
                  <a:gd name="T20" fmla="*/ 76 w 662"/>
                  <a:gd name="T21" fmla="*/ 309 h 342"/>
                  <a:gd name="T22" fmla="*/ 39 w 662"/>
                  <a:gd name="T23" fmla="*/ 315 h 342"/>
                  <a:gd name="T24" fmla="*/ 6 w 662"/>
                  <a:gd name="T25" fmla="*/ 299 h 342"/>
                  <a:gd name="T26" fmla="*/ 22 w 662"/>
                  <a:gd name="T27" fmla="*/ 288 h 342"/>
                  <a:gd name="T28" fmla="*/ 16 w 662"/>
                  <a:gd name="T29" fmla="*/ 262 h 342"/>
                  <a:gd name="T30" fmla="*/ 27 w 662"/>
                  <a:gd name="T31" fmla="*/ 235 h 342"/>
                  <a:gd name="T32" fmla="*/ 66 w 662"/>
                  <a:gd name="T33" fmla="*/ 251 h 342"/>
                  <a:gd name="T34" fmla="*/ 76 w 662"/>
                  <a:gd name="T35" fmla="*/ 214 h 342"/>
                  <a:gd name="T36" fmla="*/ 104 w 662"/>
                  <a:gd name="T37" fmla="*/ 203 h 342"/>
                  <a:gd name="T38" fmla="*/ 104 w 662"/>
                  <a:gd name="T39" fmla="*/ 171 h 342"/>
                  <a:gd name="T40" fmla="*/ 115 w 662"/>
                  <a:gd name="T41" fmla="*/ 155 h 342"/>
                  <a:gd name="T42" fmla="*/ 136 w 662"/>
                  <a:gd name="T43" fmla="*/ 155 h 342"/>
                  <a:gd name="T44" fmla="*/ 169 w 662"/>
                  <a:gd name="T45" fmla="*/ 155 h 342"/>
                  <a:gd name="T46" fmla="*/ 208 w 662"/>
                  <a:gd name="T47" fmla="*/ 139 h 342"/>
                  <a:gd name="T48" fmla="*/ 224 w 662"/>
                  <a:gd name="T49" fmla="*/ 149 h 342"/>
                  <a:gd name="T50" fmla="*/ 240 w 662"/>
                  <a:gd name="T51" fmla="*/ 123 h 342"/>
                  <a:gd name="T52" fmla="*/ 251 w 662"/>
                  <a:gd name="T53" fmla="*/ 128 h 342"/>
                  <a:gd name="T54" fmla="*/ 279 w 662"/>
                  <a:gd name="T55" fmla="*/ 112 h 342"/>
                  <a:gd name="T56" fmla="*/ 300 w 662"/>
                  <a:gd name="T57" fmla="*/ 91 h 342"/>
                  <a:gd name="T58" fmla="*/ 317 w 662"/>
                  <a:gd name="T59" fmla="*/ 64 h 342"/>
                  <a:gd name="T60" fmla="*/ 327 w 662"/>
                  <a:gd name="T61" fmla="*/ 48 h 342"/>
                  <a:gd name="T62" fmla="*/ 350 w 662"/>
                  <a:gd name="T63" fmla="*/ 42 h 342"/>
                  <a:gd name="T64" fmla="*/ 355 w 662"/>
                  <a:gd name="T65" fmla="*/ 27 h 342"/>
                  <a:gd name="T66" fmla="*/ 366 w 662"/>
                  <a:gd name="T67" fmla="*/ 0 h 342"/>
                  <a:gd name="T68" fmla="*/ 393 w 662"/>
                  <a:gd name="T69" fmla="*/ 6 h 342"/>
                  <a:gd name="T70" fmla="*/ 409 w 662"/>
                  <a:gd name="T71" fmla="*/ 21 h 342"/>
                  <a:gd name="T72" fmla="*/ 432 w 662"/>
                  <a:gd name="T73" fmla="*/ 32 h 342"/>
                  <a:gd name="T74" fmla="*/ 459 w 662"/>
                  <a:gd name="T75" fmla="*/ 42 h 342"/>
                  <a:gd name="T76" fmla="*/ 487 w 662"/>
                  <a:gd name="T77" fmla="*/ 38 h 342"/>
                  <a:gd name="T78" fmla="*/ 503 w 662"/>
                  <a:gd name="T79" fmla="*/ 38 h 342"/>
                  <a:gd name="T80" fmla="*/ 530 w 662"/>
                  <a:gd name="T81" fmla="*/ 38 h 342"/>
                  <a:gd name="T82" fmla="*/ 551 w 662"/>
                  <a:gd name="T83" fmla="*/ 48 h 342"/>
                  <a:gd name="T84" fmla="*/ 568 w 662"/>
                  <a:gd name="T85" fmla="*/ 91 h 342"/>
                  <a:gd name="T86" fmla="*/ 584 w 662"/>
                  <a:gd name="T87" fmla="*/ 112 h 342"/>
                  <a:gd name="T88" fmla="*/ 612 w 662"/>
                  <a:gd name="T89" fmla="*/ 145 h 342"/>
                  <a:gd name="T90" fmla="*/ 584 w 662"/>
                  <a:gd name="T91" fmla="*/ 171 h 342"/>
                  <a:gd name="T92" fmla="*/ 563 w 662"/>
                  <a:gd name="T93" fmla="*/ 198 h 342"/>
                  <a:gd name="T94" fmla="*/ 535 w 662"/>
                  <a:gd name="T95" fmla="*/ 225 h 342"/>
                  <a:gd name="T96" fmla="*/ 497 w 662"/>
                  <a:gd name="T97" fmla="*/ 251 h 342"/>
                  <a:gd name="T98" fmla="*/ 470 w 662"/>
                  <a:gd name="T99" fmla="*/ 256 h 3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62" h="342">
                    <a:moveTo>
                      <a:pt x="470" y="284"/>
                    </a:moveTo>
                    <a:lnTo>
                      <a:pt x="453" y="284"/>
                    </a:lnTo>
                    <a:lnTo>
                      <a:pt x="441" y="284"/>
                    </a:lnTo>
                    <a:lnTo>
                      <a:pt x="424" y="290"/>
                    </a:lnTo>
                    <a:lnTo>
                      <a:pt x="418" y="290"/>
                    </a:lnTo>
                    <a:lnTo>
                      <a:pt x="412" y="290"/>
                    </a:lnTo>
                    <a:lnTo>
                      <a:pt x="406" y="290"/>
                    </a:lnTo>
                    <a:lnTo>
                      <a:pt x="401" y="290"/>
                    </a:lnTo>
                    <a:lnTo>
                      <a:pt x="389" y="290"/>
                    </a:lnTo>
                    <a:lnTo>
                      <a:pt x="377" y="290"/>
                    </a:lnTo>
                    <a:lnTo>
                      <a:pt x="372" y="290"/>
                    </a:lnTo>
                    <a:lnTo>
                      <a:pt x="360" y="296"/>
                    </a:lnTo>
                    <a:lnTo>
                      <a:pt x="354" y="296"/>
                    </a:lnTo>
                    <a:lnTo>
                      <a:pt x="342" y="296"/>
                    </a:lnTo>
                    <a:lnTo>
                      <a:pt x="331" y="296"/>
                    </a:lnTo>
                    <a:lnTo>
                      <a:pt x="325" y="296"/>
                    </a:lnTo>
                    <a:lnTo>
                      <a:pt x="319" y="296"/>
                    </a:lnTo>
                    <a:lnTo>
                      <a:pt x="313" y="296"/>
                    </a:lnTo>
                    <a:lnTo>
                      <a:pt x="308" y="296"/>
                    </a:lnTo>
                    <a:lnTo>
                      <a:pt x="296" y="302"/>
                    </a:lnTo>
                    <a:lnTo>
                      <a:pt x="290" y="302"/>
                    </a:lnTo>
                    <a:lnTo>
                      <a:pt x="284" y="302"/>
                    </a:lnTo>
                    <a:lnTo>
                      <a:pt x="279" y="302"/>
                    </a:lnTo>
                    <a:lnTo>
                      <a:pt x="273" y="302"/>
                    </a:lnTo>
                    <a:lnTo>
                      <a:pt x="261" y="302"/>
                    </a:lnTo>
                    <a:lnTo>
                      <a:pt x="255" y="302"/>
                    </a:lnTo>
                    <a:lnTo>
                      <a:pt x="244" y="302"/>
                    </a:lnTo>
                    <a:lnTo>
                      <a:pt x="238" y="302"/>
                    </a:lnTo>
                    <a:lnTo>
                      <a:pt x="232" y="307"/>
                    </a:lnTo>
                    <a:lnTo>
                      <a:pt x="226" y="307"/>
                    </a:lnTo>
                    <a:lnTo>
                      <a:pt x="215" y="307"/>
                    </a:lnTo>
                    <a:lnTo>
                      <a:pt x="209" y="307"/>
                    </a:lnTo>
                    <a:lnTo>
                      <a:pt x="197" y="307"/>
                    </a:lnTo>
                    <a:lnTo>
                      <a:pt x="186" y="307"/>
                    </a:lnTo>
                    <a:lnTo>
                      <a:pt x="174" y="313"/>
                    </a:lnTo>
                    <a:lnTo>
                      <a:pt x="168" y="313"/>
                    </a:lnTo>
                    <a:lnTo>
                      <a:pt x="157" y="313"/>
                    </a:lnTo>
                    <a:lnTo>
                      <a:pt x="139" y="313"/>
                    </a:lnTo>
                    <a:lnTo>
                      <a:pt x="122" y="313"/>
                    </a:lnTo>
                    <a:lnTo>
                      <a:pt x="122" y="319"/>
                    </a:lnTo>
                    <a:lnTo>
                      <a:pt x="122" y="331"/>
                    </a:lnTo>
                    <a:lnTo>
                      <a:pt x="105" y="336"/>
                    </a:lnTo>
                    <a:lnTo>
                      <a:pt x="93" y="336"/>
                    </a:lnTo>
                    <a:lnTo>
                      <a:pt x="81" y="336"/>
                    </a:lnTo>
                    <a:lnTo>
                      <a:pt x="76" y="336"/>
                    </a:lnTo>
                    <a:lnTo>
                      <a:pt x="58" y="336"/>
                    </a:lnTo>
                    <a:lnTo>
                      <a:pt x="52" y="336"/>
                    </a:lnTo>
                    <a:lnTo>
                      <a:pt x="41" y="342"/>
                    </a:lnTo>
                    <a:lnTo>
                      <a:pt x="6" y="342"/>
                    </a:lnTo>
                    <a:lnTo>
                      <a:pt x="0" y="342"/>
                    </a:lnTo>
                    <a:lnTo>
                      <a:pt x="0" y="331"/>
                    </a:lnTo>
                    <a:lnTo>
                      <a:pt x="6" y="325"/>
                    </a:lnTo>
                    <a:lnTo>
                      <a:pt x="12" y="336"/>
                    </a:lnTo>
                    <a:lnTo>
                      <a:pt x="17" y="325"/>
                    </a:lnTo>
                    <a:lnTo>
                      <a:pt x="17" y="313"/>
                    </a:lnTo>
                    <a:lnTo>
                      <a:pt x="23" y="313"/>
                    </a:lnTo>
                    <a:lnTo>
                      <a:pt x="23" y="307"/>
                    </a:lnTo>
                    <a:lnTo>
                      <a:pt x="23" y="296"/>
                    </a:lnTo>
                    <a:lnTo>
                      <a:pt x="23" y="290"/>
                    </a:lnTo>
                    <a:lnTo>
                      <a:pt x="17" y="284"/>
                    </a:lnTo>
                    <a:lnTo>
                      <a:pt x="12" y="278"/>
                    </a:lnTo>
                    <a:lnTo>
                      <a:pt x="17" y="278"/>
                    </a:lnTo>
                    <a:lnTo>
                      <a:pt x="17" y="273"/>
                    </a:lnTo>
                    <a:lnTo>
                      <a:pt x="29" y="255"/>
                    </a:lnTo>
                    <a:lnTo>
                      <a:pt x="35" y="255"/>
                    </a:lnTo>
                    <a:lnTo>
                      <a:pt x="52" y="261"/>
                    </a:lnTo>
                    <a:lnTo>
                      <a:pt x="64" y="267"/>
                    </a:lnTo>
                    <a:lnTo>
                      <a:pt x="70" y="273"/>
                    </a:lnTo>
                    <a:lnTo>
                      <a:pt x="76" y="273"/>
                    </a:lnTo>
                    <a:lnTo>
                      <a:pt x="81" y="267"/>
                    </a:lnTo>
                    <a:lnTo>
                      <a:pt x="76" y="249"/>
                    </a:lnTo>
                    <a:lnTo>
                      <a:pt x="81" y="232"/>
                    </a:lnTo>
                    <a:lnTo>
                      <a:pt x="87" y="232"/>
                    </a:lnTo>
                    <a:lnTo>
                      <a:pt x="93" y="226"/>
                    </a:lnTo>
                    <a:lnTo>
                      <a:pt x="105" y="220"/>
                    </a:lnTo>
                    <a:lnTo>
                      <a:pt x="110" y="220"/>
                    </a:lnTo>
                    <a:lnTo>
                      <a:pt x="105" y="209"/>
                    </a:lnTo>
                    <a:lnTo>
                      <a:pt x="105" y="203"/>
                    </a:lnTo>
                    <a:lnTo>
                      <a:pt x="105" y="197"/>
                    </a:lnTo>
                    <a:lnTo>
                      <a:pt x="110" y="186"/>
                    </a:lnTo>
                    <a:lnTo>
                      <a:pt x="116" y="186"/>
                    </a:lnTo>
                    <a:lnTo>
                      <a:pt x="116" y="174"/>
                    </a:lnTo>
                    <a:lnTo>
                      <a:pt x="122" y="174"/>
                    </a:lnTo>
                    <a:lnTo>
                      <a:pt x="122" y="168"/>
                    </a:lnTo>
                    <a:lnTo>
                      <a:pt x="134" y="174"/>
                    </a:lnTo>
                    <a:lnTo>
                      <a:pt x="139" y="168"/>
                    </a:lnTo>
                    <a:lnTo>
                      <a:pt x="145" y="180"/>
                    </a:lnTo>
                    <a:lnTo>
                      <a:pt x="145" y="168"/>
                    </a:lnTo>
                    <a:lnTo>
                      <a:pt x="163" y="162"/>
                    </a:lnTo>
                    <a:lnTo>
                      <a:pt x="168" y="162"/>
                    </a:lnTo>
                    <a:lnTo>
                      <a:pt x="174" y="168"/>
                    </a:lnTo>
                    <a:lnTo>
                      <a:pt x="180" y="168"/>
                    </a:lnTo>
                    <a:lnTo>
                      <a:pt x="192" y="180"/>
                    </a:lnTo>
                    <a:lnTo>
                      <a:pt x="203" y="162"/>
                    </a:lnTo>
                    <a:lnTo>
                      <a:pt x="215" y="157"/>
                    </a:lnTo>
                    <a:lnTo>
                      <a:pt x="221" y="151"/>
                    </a:lnTo>
                    <a:lnTo>
                      <a:pt x="226" y="162"/>
                    </a:lnTo>
                    <a:lnTo>
                      <a:pt x="232" y="162"/>
                    </a:lnTo>
                    <a:lnTo>
                      <a:pt x="232" y="168"/>
                    </a:lnTo>
                    <a:lnTo>
                      <a:pt x="238" y="162"/>
                    </a:lnTo>
                    <a:lnTo>
                      <a:pt x="244" y="145"/>
                    </a:lnTo>
                    <a:lnTo>
                      <a:pt x="250" y="139"/>
                    </a:lnTo>
                    <a:lnTo>
                      <a:pt x="250" y="133"/>
                    </a:lnTo>
                    <a:lnTo>
                      <a:pt x="255" y="133"/>
                    </a:lnTo>
                    <a:lnTo>
                      <a:pt x="255" y="128"/>
                    </a:lnTo>
                    <a:lnTo>
                      <a:pt x="261" y="128"/>
                    </a:lnTo>
                    <a:lnTo>
                      <a:pt x="267" y="133"/>
                    </a:lnTo>
                    <a:lnTo>
                      <a:pt x="267" y="139"/>
                    </a:lnTo>
                    <a:lnTo>
                      <a:pt x="290" y="145"/>
                    </a:lnTo>
                    <a:lnTo>
                      <a:pt x="296" y="145"/>
                    </a:lnTo>
                    <a:lnTo>
                      <a:pt x="296" y="128"/>
                    </a:lnTo>
                    <a:lnTo>
                      <a:pt x="296" y="122"/>
                    </a:lnTo>
                    <a:lnTo>
                      <a:pt x="302" y="116"/>
                    </a:lnTo>
                    <a:lnTo>
                      <a:pt x="302" y="110"/>
                    </a:lnTo>
                    <a:lnTo>
                      <a:pt x="308" y="110"/>
                    </a:lnTo>
                    <a:lnTo>
                      <a:pt x="319" y="99"/>
                    </a:lnTo>
                    <a:lnTo>
                      <a:pt x="319" y="93"/>
                    </a:lnTo>
                    <a:lnTo>
                      <a:pt x="331" y="87"/>
                    </a:lnTo>
                    <a:lnTo>
                      <a:pt x="337" y="75"/>
                    </a:lnTo>
                    <a:lnTo>
                      <a:pt x="337" y="70"/>
                    </a:lnTo>
                    <a:lnTo>
                      <a:pt x="331" y="70"/>
                    </a:lnTo>
                    <a:lnTo>
                      <a:pt x="337" y="52"/>
                    </a:lnTo>
                    <a:lnTo>
                      <a:pt x="342" y="52"/>
                    </a:lnTo>
                    <a:lnTo>
                      <a:pt x="348" y="52"/>
                    </a:lnTo>
                    <a:lnTo>
                      <a:pt x="354" y="58"/>
                    </a:lnTo>
                    <a:lnTo>
                      <a:pt x="360" y="52"/>
                    </a:lnTo>
                    <a:lnTo>
                      <a:pt x="366" y="46"/>
                    </a:lnTo>
                    <a:lnTo>
                      <a:pt x="372" y="46"/>
                    </a:lnTo>
                    <a:lnTo>
                      <a:pt x="383" y="41"/>
                    </a:lnTo>
                    <a:lnTo>
                      <a:pt x="389" y="35"/>
                    </a:lnTo>
                    <a:lnTo>
                      <a:pt x="389" y="29"/>
                    </a:lnTo>
                    <a:lnTo>
                      <a:pt x="377" y="29"/>
                    </a:lnTo>
                    <a:lnTo>
                      <a:pt x="377" y="17"/>
                    </a:lnTo>
                    <a:lnTo>
                      <a:pt x="377" y="12"/>
                    </a:lnTo>
                    <a:lnTo>
                      <a:pt x="383" y="6"/>
                    </a:lnTo>
                    <a:lnTo>
                      <a:pt x="389" y="0"/>
                    </a:lnTo>
                    <a:lnTo>
                      <a:pt x="401" y="6"/>
                    </a:lnTo>
                    <a:lnTo>
                      <a:pt x="406" y="6"/>
                    </a:lnTo>
                    <a:lnTo>
                      <a:pt x="412" y="0"/>
                    </a:lnTo>
                    <a:lnTo>
                      <a:pt x="418" y="6"/>
                    </a:lnTo>
                    <a:lnTo>
                      <a:pt x="424" y="12"/>
                    </a:lnTo>
                    <a:lnTo>
                      <a:pt x="430" y="17"/>
                    </a:lnTo>
                    <a:lnTo>
                      <a:pt x="435" y="17"/>
                    </a:lnTo>
                    <a:lnTo>
                      <a:pt x="435" y="23"/>
                    </a:lnTo>
                    <a:lnTo>
                      <a:pt x="435" y="29"/>
                    </a:lnTo>
                    <a:lnTo>
                      <a:pt x="447" y="35"/>
                    </a:lnTo>
                    <a:lnTo>
                      <a:pt x="453" y="35"/>
                    </a:lnTo>
                    <a:lnTo>
                      <a:pt x="459" y="35"/>
                    </a:lnTo>
                    <a:lnTo>
                      <a:pt x="464" y="35"/>
                    </a:lnTo>
                    <a:lnTo>
                      <a:pt x="470" y="35"/>
                    </a:lnTo>
                    <a:lnTo>
                      <a:pt x="482" y="46"/>
                    </a:lnTo>
                    <a:lnTo>
                      <a:pt x="488" y="46"/>
                    </a:lnTo>
                    <a:lnTo>
                      <a:pt x="493" y="46"/>
                    </a:lnTo>
                    <a:lnTo>
                      <a:pt x="493" y="41"/>
                    </a:lnTo>
                    <a:lnTo>
                      <a:pt x="499" y="35"/>
                    </a:lnTo>
                    <a:lnTo>
                      <a:pt x="517" y="41"/>
                    </a:lnTo>
                    <a:lnTo>
                      <a:pt x="522" y="46"/>
                    </a:lnTo>
                    <a:lnTo>
                      <a:pt x="522" y="41"/>
                    </a:lnTo>
                    <a:lnTo>
                      <a:pt x="528" y="41"/>
                    </a:lnTo>
                    <a:lnTo>
                      <a:pt x="534" y="41"/>
                    </a:lnTo>
                    <a:lnTo>
                      <a:pt x="546" y="29"/>
                    </a:lnTo>
                    <a:lnTo>
                      <a:pt x="557" y="23"/>
                    </a:lnTo>
                    <a:lnTo>
                      <a:pt x="563" y="35"/>
                    </a:lnTo>
                    <a:lnTo>
                      <a:pt x="563" y="41"/>
                    </a:lnTo>
                    <a:lnTo>
                      <a:pt x="575" y="41"/>
                    </a:lnTo>
                    <a:lnTo>
                      <a:pt x="580" y="46"/>
                    </a:lnTo>
                    <a:lnTo>
                      <a:pt x="586" y="46"/>
                    </a:lnTo>
                    <a:lnTo>
                      <a:pt x="586" y="52"/>
                    </a:lnTo>
                    <a:lnTo>
                      <a:pt x="586" y="58"/>
                    </a:lnTo>
                    <a:lnTo>
                      <a:pt x="592" y="75"/>
                    </a:lnTo>
                    <a:lnTo>
                      <a:pt x="592" y="87"/>
                    </a:lnTo>
                    <a:lnTo>
                      <a:pt x="604" y="99"/>
                    </a:lnTo>
                    <a:lnTo>
                      <a:pt x="604" y="104"/>
                    </a:lnTo>
                    <a:lnTo>
                      <a:pt x="604" y="110"/>
                    </a:lnTo>
                    <a:lnTo>
                      <a:pt x="615" y="116"/>
                    </a:lnTo>
                    <a:lnTo>
                      <a:pt x="621" y="122"/>
                    </a:lnTo>
                    <a:lnTo>
                      <a:pt x="621" y="128"/>
                    </a:lnTo>
                    <a:lnTo>
                      <a:pt x="644" y="145"/>
                    </a:lnTo>
                    <a:lnTo>
                      <a:pt x="662" y="145"/>
                    </a:lnTo>
                    <a:lnTo>
                      <a:pt x="650" y="157"/>
                    </a:lnTo>
                    <a:lnTo>
                      <a:pt x="644" y="168"/>
                    </a:lnTo>
                    <a:lnTo>
                      <a:pt x="633" y="180"/>
                    </a:lnTo>
                    <a:lnTo>
                      <a:pt x="627" y="180"/>
                    </a:lnTo>
                    <a:lnTo>
                      <a:pt x="621" y="186"/>
                    </a:lnTo>
                    <a:lnTo>
                      <a:pt x="615" y="191"/>
                    </a:lnTo>
                    <a:lnTo>
                      <a:pt x="609" y="191"/>
                    </a:lnTo>
                    <a:lnTo>
                      <a:pt x="598" y="203"/>
                    </a:lnTo>
                    <a:lnTo>
                      <a:pt x="598" y="215"/>
                    </a:lnTo>
                    <a:lnTo>
                      <a:pt x="586" y="220"/>
                    </a:lnTo>
                    <a:lnTo>
                      <a:pt x="592" y="232"/>
                    </a:lnTo>
                    <a:lnTo>
                      <a:pt x="586" y="232"/>
                    </a:lnTo>
                    <a:lnTo>
                      <a:pt x="569" y="244"/>
                    </a:lnTo>
                    <a:lnTo>
                      <a:pt x="569" y="249"/>
                    </a:lnTo>
                    <a:lnTo>
                      <a:pt x="540" y="267"/>
                    </a:lnTo>
                    <a:lnTo>
                      <a:pt x="534" y="267"/>
                    </a:lnTo>
                    <a:lnTo>
                      <a:pt x="528" y="273"/>
                    </a:lnTo>
                    <a:lnTo>
                      <a:pt x="522" y="273"/>
                    </a:lnTo>
                    <a:lnTo>
                      <a:pt x="522" y="278"/>
                    </a:lnTo>
                    <a:lnTo>
                      <a:pt x="511" y="278"/>
                    </a:lnTo>
                    <a:lnTo>
                      <a:pt x="499" y="278"/>
                    </a:lnTo>
                    <a:lnTo>
                      <a:pt x="493" y="278"/>
                    </a:lnTo>
                    <a:lnTo>
                      <a:pt x="482" y="278"/>
                    </a:lnTo>
                    <a:lnTo>
                      <a:pt x="470" y="284"/>
                    </a:lnTo>
                    <a:close/>
                  </a:path>
                </a:pathLst>
              </a:custGeom>
              <a:grp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59" name="Freeform 37">
                <a:extLst>
                  <a:ext uri="{FF2B5EF4-FFF2-40B4-BE49-F238E27FC236}">
                    <a16:creationId xmlns:a16="http://schemas.microsoft.com/office/drawing/2014/main" id="{20F1DCED-F6A6-FF44-A8B3-04D5A37C3514}"/>
                  </a:ext>
                </a:extLst>
              </p:cNvPr>
              <p:cNvSpPr>
                <a:spLocks/>
              </p:cNvSpPr>
              <p:nvPr/>
            </p:nvSpPr>
            <p:spPr bwMode="auto">
              <a:xfrm>
                <a:off x="11109391" y="2171848"/>
                <a:ext cx="14491" cy="7589"/>
              </a:xfrm>
              <a:custGeom>
                <a:avLst/>
                <a:gdLst>
                  <a:gd name="T0" fmla="*/ 0 w 23"/>
                  <a:gd name="T1" fmla="*/ 0 h 12"/>
                  <a:gd name="T2" fmla="*/ 21 w 23"/>
                  <a:gd name="T3" fmla="*/ 11 h 12"/>
                  <a:gd name="T4" fmla="*/ 16 w 23"/>
                  <a:gd name="T5" fmla="*/ 11 h 12"/>
                  <a:gd name="T6" fmla="*/ 0 w 23"/>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12">
                    <a:moveTo>
                      <a:pt x="0" y="0"/>
                    </a:moveTo>
                    <a:lnTo>
                      <a:pt x="23" y="12"/>
                    </a:lnTo>
                    <a:lnTo>
                      <a:pt x="17" y="12"/>
                    </a:lnTo>
                    <a:lnTo>
                      <a:pt x="0" y="0"/>
                    </a:lnTo>
                    <a:close/>
                  </a:path>
                </a:pathLst>
              </a:custGeom>
              <a:grp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02" name="Line 70">
                <a:extLst>
                  <a:ext uri="{FF2B5EF4-FFF2-40B4-BE49-F238E27FC236}">
                    <a16:creationId xmlns:a16="http://schemas.microsoft.com/office/drawing/2014/main" id="{4F021C12-DAA4-D543-9526-EAA50C9F9613}"/>
                  </a:ext>
                </a:extLst>
              </p:cNvPr>
              <p:cNvSpPr>
                <a:spLocks noChangeShapeType="1"/>
              </p:cNvSpPr>
              <p:nvPr/>
            </p:nvSpPr>
            <p:spPr bwMode="auto">
              <a:xfrm flipH="1" flipV="1">
                <a:off x="11610352" y="2599612"/>
                <a:ext cx="120755" cy="110391"/>
              </a:xfrm>
              <a:prstGeom prst="line">
                <a:avLst/>
              </a:prstGeom>
              <a:grpFill/>
              <a:ln w="0">
                <a:solidFill>
                  <a:schemeClr val="bg1"/>
                </a:solidFill>
                <a:round/>
                <a:headEnd/>
                <a:tailEnd/>
              </a:ln>
            </p:spPr>
            <p:txBody>
              <a:bodyPr/>
              <a:lstStyle/>
              <a:p>
                <a:endParaRPr lang="en-US"/>
              </a:p>
            </p:txBody>
          </p:sp>
          <p:sp>
            <p:nvSpPr>
              <p:cNvPr id="103" name="Line 71">
                <a:extLst>
                  <a:ext uri="{FF2B5EF4-FFF2-40B4-BE49-F238E27FC236}">
                    <a16:creationId xmlns:a16="http://schemas.microsoft.com/office/drawing/2014/main" id="{7400CB38-FCCD-3041-9460-22646D30D325}"/>
                  </a:ext>
                </a:extLst>
              </p:cNvPr>
              <p:cNvSpPr>
                <a:spLocks noChangeShapeType="1"/>
              </p:cNvSpPr>
              <p:nvPr/>
            </p:nvSpPr>
            <p:spPr bwMode="auto">
              <a:xfrm flipH="1" flipV="1">
                <a:off x="11714546" y="2481632"/>
                <a:ext cx="57272" cy="7589"/>
              </a:xfrm>
              <a:prstGeom prst="line">
                <a:avLst/>
              </a:prstGeom>
              <a:grpFill/>
              <a:ln w="0">
                <a:solidFill>
                  <a:schemeClr val="bg1"/>
                </a:solidFill>
                <a:round/>
                <a:headEnd/>
                <a:tailEnd/>
              </a:ln>
            </p:spPr>
            <p:txBody>
              <a:bodyPr/>
              <a:lstStyle/>
              <a:p>
                <a:endParaRPr lang="en-US"/>
              </a:p>
            </p:txBody>
          </p:sp>
          <p:sp>
            <p:nvSpPr>
              <p:cNvPr id="104" name="Line 72">
                <a:extLst>
                  <a:ext uri="{FF2B5EF4-FFF2-40B4-BE49-F238E27FC236}">
                    <a16:creationId xmlns:a16="http://schemas.microsoft.com/office/drawing/2014/main" id="{D6AC3785-471F-3D49-97B7-8DB3E4726401}"/>
                  </a:ext>
                </a:extLst>
              </p:cNvPr>
              <p:cNvSpPr>
                <a:spLocks noChangeShapeType="1"/>
              </p:cNvSpPr>
              <p:nvPr/>
            </p:nvSpPr>
            <p:spPr bwMode="auto">
              <a:xfrm flipH="1" flipV="1">
                <a:off x="11695915" y="2558905"/>
                <a:ext cx="57272" cy="7589"/>
              </a:xfrm>
              <a:prstGeom prst="line">
                <a:avLst/>
              </a:prstGeom>
              <a:grpFill/>
              <a:ln w="0">
                <a:solidFill>
                  <a:schemeClr val="bg1"/>
                </a:solidFill>
                <a:round/>
                <a:headEnd/>
                <a:tailEnd/>
              </a:ln>
            </p:spPr>
            <p:txBody>
              <a:bodyPr/>
              <a:lstStyle/>
              <a:p>
                <a:endParaRPr lang="en-US"/>
              </a:p>
            </p:txBody>
          </p:sp>
          <p:sp>
            <p:nvSpPr>
              <p:cNvPr id="105" name="Line 73">
                <a:extLst>
                  <a:ext uri="{FF2B5EF4-FFF2-40B4-BE49-F238E27FC236}">
                    <a16:creationId xmlns:a16="http://schemas.microsoft.com/office/drawing/2014/main" id="{78549EC9-72EB-5842-BF13-4B59C444050E}"/>
                  </a:ext>
                </a:extLst>
              </p:cNvPr>
              <p:cNvSpPr>
                <a:spLocks noChangeShapeType="1"/>
              </p:cNvSpPr>
              <p:nvPr/>
            </p:nvSpPr>
            <p:spPr bwMode="auto">
              <a:xfrm flipH="1" flipV="1">
                <a:off x="11669694" y="2589263"/>
                <a:ext cx="67623" cy="40707"/>
              </a:xfrm>
              <a:prstGeom prst="line">
                <a:avLst/>
              </a:prstGeom>
              <a:grpFill/>
              <a:ln w="0">
                <a:solidFill>
                  <a:schemeClr val="bg1"/>
                </a:solidFill>
                <a:round/>
                <a:headEnd/>
                <a:tailEnd/>
              </a:ln>
            </p:spPr>
            <p:txBody>
              <a:bodyPr/>
              <a:lstStyle/>
              <a:p>
                <a:endParaRPr lang="en-US"/>
              </a:p>
            </p:txBody>
          </p:sp>
          <p:sp>
            <p:nvSpPr>
              <p:cNvPr id="106" name="Line 74">
                <a:extLst>
                  <a:ext uri="{FF2B5EF4-FFF2-40B4-BE49-F238E27FC236}">
                    <a16:creationId xmlns:a16="http://schemas.microsoft.com/office/drawing/2014/main" id="{1A3D90B4-C8AB-B64E-8CFD-628F8B95B4B2}"/>
                  </a:ext>
                </a:extLst>
              </p:cNvPr>
              <p:cNvSpPr>
                <a:spLocks noChangeShapeType="1"/>
              </p:cNvSpPr>
              <p:nvPr/>
            </p:nvSpPr>
            <p:spPr bwMode="auto">
              <a:xfrm flipH="1" flipV="1">
                <a:off x="11862212" y="2331225"/>
                <a:ext cx="75213" cy="31737"/>
              </a:xfrm>
              <a:prstGeom prst="line">
                <a:avLst/>
              </a:prstGeom>
              <a:grpFill/>
              <a:ln w="0">
                <a:solidFill>
                  <a:schemeClr val="bg1"/>
                </a:solidFill>
                <a:round/>
                <a:headEnd/>
                <a:tailEnd/>
              </a:ln>
            </p:spPr>
            <p:txBody>
              <a:bodyPr/>
              <a:lstStyle/>
              <a:p>
                <a:endParaRPr lang="en-US"/>
              </a:p>
            </p:txBody>
          </p:sp>
        </p:grpSp>
        <p:grpSp>
          <p:nvGrpSpPr>
            <p:cNvPr id="2" name="Group 1">
              <a:extLst>
                <a:ext uri="{FF2B5EF4-FFF2-40B4-BE49-F238E27FC236}">
                  <a16:creationId xmlns:a16="http://schemas.microsoft.com/office/drawing/2014/main" id="{174BDB11-58C0-D145-ACE5-0CC33278EAEA}"/>
                </a:ext>
              </a:extLst>
            </p:cNvPr>
            <p:cNvGrpSpPr/>
            <p:nvPr/>
          </p:nvGrpSpPr>
          <p:grpSpPr>
            <a:xfrm>
              <a:off x="7181369" y="1323542"/>
              <a:ext cx="1714658" cy="2056860"/>
              <a:chOff x="7181369" y="1323542"/>
              <a:chExt cx="1714658" cy="2056860"/>
            </a:xfrm>
          </p:grpSpPr>
          <p:sp>
            <p:nvSpPr>
              <p:cNvPr id="77" name="Freeform 54">
                <a:extLst>
                  <a:ext uri="{FF2B5EF4-FFF2-40B4-BE49-F238E27FC236}">
                    <a16:creationId xmlns:a16="http://schemas.microsoft.com/office/drawing/2014/main" id="{369038A7-CAF5-954E-8E81-508DFDE9B3D4}"/>
                  </a:ext>
                </a:extLst>
              </p:cNvPr>
              <p:cNvSpPr>
                <a:spLocks/>
              </p:cNvSpPr>
              <p:nvPr/>
            </p:nvSpPr>
            <p:spPr bwMode="auto">
              <a:xfrm>
                <a:off x="8445566" y="2798634"/>
                <a:ext cx="450461" cy="506227"/>
              </a:xfrm>
              <a:custGeom>
                <a:avLst/>
                <a:gdLst>
                  <a:gd name="T0" fmla="*/ 16 w 627"/>
                  <a:gd name="T1" fmla="*/ 427 h 719"/>
                  <a:gd name="T2" fmla="*/ 39 w 627"/>
                  <a:gd name="T3" fmla="*/ 401 h 719"/>
                  <a:gd name="T4" fmla="*/ 22 w 627"/>
                  <a:gd name="T5" fmla="*/ 390 h 719"/>
                  <a:gd name="T6" fmla="*/ 39 w 627"/>
                  <a:gd name="T7" fmla="*/ 358 h 719"/>
                  <a:gd name="T8" fmla="*/ 60 w 627"/>
                  <a:gd name="T9" fmla="*/ 305 h 719"/>
                  <a:gd name="T10" fmla="*/ 71 w 627"/>
                  <a:gd name="T11" fmla="*/ 294 h 719"/>
                  <a:gd name="T12" fmla="*/ 99 w 627"/>
                  <a:gd name="T13" fmla="*/ 278 h 719"/>
                  <a:gd name="T14" fmla="*/ 82 w 627"/>
                  <a:gd name="T15" fmla="*/ 257 h 719"/>
                  <a:gd name="T16" fmla="*/ 76 w 627"/>
                  <a:gd name="T17" fmla="*/ 225 h 719"/>
                  <a:gd name="T18" fmla="*/ 76 w 627"/>
                  <a:gd name="T19" fmla="*/ 192 h 719"/>
                  <a:gd name="T20" fmla="*/ 87 w 627"/>
                  <a:gd name="T21" fmla="*/ 118 h 719"/>
                  <a:gd name="T22" fmla="*/ 87 w 627"/>
                  <a:gd name="T23" fmla="*/ 80 h 719"/>
                  <a:gd name="T24" fmla="*/ 131 w 627"/>
                  <a:gd name="T25" fmla="*/ 97 h 719"/>
                  <a:gd name="T26" fmla="*/ 163 w 627"/>
                  <a:gd name="T27" fmla="*/ 17 h 719"/>
                  <a:gd name="T28" fmla="*/ 196 w 627"/>
                  <a:gd name="T29" fmla="*/ 6 h 719"/>
                  <a:gd name="T30" fmla="*/ 267 w 627"/>
                  <a:gd name="T31" fmla="*/ 21 h 719"/>
                  <a:gd name="T32" fmla="*/ 294 w 627"/>
                  <a:gd name="T33" fmla="*/ 27 h 719"/>
                  <a:gd name="T34" fmla="*/ 381 w 627"/>
                  <a:gd name="T35" fmla="*/ 43 h 719"/>
                  <a:gd name="T36" fmla="*/ 404 w 627"/>
                  <a:gd name="T37" fmla="*/ 43 h 719"/>
                  <a:gd name="T38" fmla="*/ 447 w 627"/>
                  <a:gd name="T39" fmla="*/ 53 h 719"/>
                  <a:gd name="T40" fmla="*/ 513 w 627"/>
                  <a:gd name="T41" fmla="*/ 64 h 719"/>
                  <a:gd name="T42" fmla="*/ 550 w 627"/>
                  <a:gd name="T43" fmla="*/ 70 h 719"/>
                  <a:gd name="T44" fmla="*/ 589 w 627"/>
                  <a:gd name="T45" fmla="*/ 101 h 719"/>
                  <a:gd name="T46" fmla="*/ 572 w 627"/>
                  <a:gd name="T47" fmla="*/ 177 h 719"/>
                  <a:gd name="T48" fmla="*/ 567 w 627"/>
                  <a:gd name="T49" fmla="*/ 230 h 719"/>
                  <a:gd name="T50" fmla="*/ 556 w 627"/>
                  <a:gd name="T51" fmla="*/ 305 h 719"/>
                  <a:gd name="T52" fmla="*/ 550 w 627"/>
                  <a:gd name="T53" fmla="*/ 347 h 719"/>
                  <a:gd name="T54" fmla="*/ 540 w 627"/>
                  <a:gd name="T55" fmla="*/ 412 h 719"/>
                  <a:gd name="T56" fmla="*/ 529 w 627"/>
                  <a:gd name="T57" fmla="*/ 475 h 719"/>
                  <a:gd name="T58" fmla="*/ 523 w 627"/>
                  <a:gd name="T59" fmla="*/ 513 h 719"/>
                  <a:gd name="T60" fmla="*/ 518 w 627"/>
                  <a:gd name="T61" fmla="*/ 545 h 719"/>
                  <a:gd name="T62" fmla="*/ 502 w 627"/>
                  <a:gd name="T63" fmla="*/ 641 h 719"/>
                  <a:gd name="T64" fmla="*/ 502 w 627"/>
                  <a:gd name="T65" fmla="*/ 662 h 719"/>
                  <a:gd name="T66" fmla="*/ 317 w 627"/>
                  <a:gd name="T67" fmla="*/ 635 h 719"/>
                  <a:gd name="T68" fmla="*/ 289 w 627"/>
                  <a:gd name="T69" fmla="*/ 620 h 719"/>
                  <a:gd name="T70" fmla="*/ 126 w 627"/>
                  <a:gd name="T71" fmla="*/ 524 h 719"/>
                  <a:gd name="T72" fmla="*/ 0 w 627"/>
                  <a:gd name="T73" fmla="*/ 444 h 7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27" h="719">
                    <a:moveTo>
                      <a:pt x="0" y="482"/>
                    </a:moveTo>
                    <a:lnTo>
                      <a:pt x="17" y="464"/>
                    </a:lnTo>
                    <a:lnTo>
                      <a:pt x="35" y="464"/>
                    </a:lnTo>
                    <a:lnTo>
                      <a:pt x="41" y="435"/>
                    </a:lnTo>
                    <a:lnTo>
                      <a:pt x="35" y="435"/>
                    </a:lnTo>
                    <a:lnTo>
                      <a:pt x="23" y="424"/>
                    </a:lnTo>
                    <a:lnTo>
                      <a:pt x="35" y="389"/>
                    </a:lnTo>
                    <a:lnTo>
                      <a:pt x="41" y="389"/>
                    </a:lnTo>
                    <a:lnTo>
                      <a:pt x="58" y="360"/>
                    </a:lnTo>
                    <a:lnTo>
                      <a:pt x="64" y="331"/>
                    </a:lnTo>
                    <a:lnTo>
                      <a:pt x="70" y="325"/>
                    </a:lnTo>
                    <a:lnTo>
                      <a:pt x="76" y="319"/>
                    </a:lnTo>
                    <a:lnTo>
                      <a:pt x="93" y="313"/>
                    </a:lnTo>
                    <a:lnTo>
                      <a:pt x="105" y="302"/>
                    </a:lnTo>
                    <a:lnTo>
                      <a:pt x="110" y="302"/>
                    </a:lnTo>
                    <a:lnTo>
                      <a:pt x="87" y="279"/>
                    </a:lnTo>
                    <a:lnTo>
                      <a:pt x="87" y="273"/>
                    </a:lnTo>
                    <a:lnTo>
                      <a:pt x="81" y="244"/>
                    </a:lnTo>
                    <a:lnTo>
                      <a:pt x="76" y="226"/>
                    </a:lnTo>
                    <a:lnTo>
                      <a:pt x="81" y="209"/>
                    </a:lnTo>
                    <a:lnTo>
                      <a:pt x="87" y="186"/>
                    </a:lnTo>
                    <a:lnTo>
                      <a:pt x="93" y="128"/>
                    </a:lnTo>
                    <a:lnTo>
                      <a:pt x="99" y="110"/>
                    </a:lnTo>
                    <a:lnTo>
                      <a:pt x="93" y="87"/>
                    </a:lnTo>
                    <a:lnTo>
                      <a:pt x="116" y="87"/>
                    </a:lnTo>
                    <a:lnTo>
                      <a:pt x="139" y="105"/>
                    </a:lnTo>
                    <a:lnTo>
                      <a:pt x="157" y="87"/>
                    </a:lnTo>
                    <a:lnTo>
                      <a:pt x="174" y="18"/>
                    </a:lnTo>
                    <a:lnTo>
                      <a:pt x="180" y="0"/>
                    </a:lnTo>
                    <a:lnTo>
                      <a:pt x="209" y="6"/>
                    </a:lnTo>
                    <a:lnTo>
                      <a:pt x="238" y="12"/>
                    </a:lnTo>
                    <a:lnTo>
                      <a:pt x="284" y="23"/>
                    </a:lnTo>
                    <a:lnTo>
                      <a:pt x="296" y="23"/>
                    </a:lnTo>
                    <a:lnTo>
                      <a:pt x="313" y="29"/>
                    </a:lnTo>
                    <a:lnTo>
                      <a:pt x="383" y="41"/>
                    </a:lnTo>
                    <a:lnTo>
                      <a:pt x="406" y="47"/>
                    </a:lnTo>
                    <a:lnTo>
                      <a:pt x="418" y="47"/>
                    </a:lnTo>
                    <a:lnTo>
                      <a:pt x="430" y="47"/>
                    </a:lnTo>
                    <a:lnTo>
                      <a:pt x="453" y="52"/>
                    </a:lnTo>
                    <a:lnTo>
                      <a:pt x="476" y="58"/>
                    </a:lnTo>
                    <a:lnTo>
                      <a:pt x="499" y="58"/>
                    </a:lnTo>
                    <a:lnTo>
                      <a:pt x="546" y="70"/>
                    </a:lnTo>
                    <a:lnTo>
                      <a:pt x="575" y="76"/>
                    </a:lnTo>
                    <a:lnTo>
                      <a:pt x="586" y="76"/>
                    </a:lnTo>
                    <a:lnTo>
                      <a:pt x="627" y="81"/>
                    </a:lnTo>
                    <a:lnTo>
                      <a:pt x="627" y="110"/>
                    </a:lnTo>
                    <a:lnTo>
                      <a:pt x="621" y="139"/>
                    </a:lnTo>
                    <a:lnTo>
                      <a:pt x="609" y="192"/>
                    </a:lnTo>
                    <a:lnTo>
                      <a:pt x="604" y="244"/>
                    </a:lnTo>
                    <a:lnTo>
                      <a:pt x="604" y="250"/>
                    </a:lnTo>
                    <a:lnTo>
                      <a:pt x="592" y="313"/>
                    </a:lnTo>
                    <a:lnTo>
                      <a:pt x="592" y="331"/>
                    </a:lnTo>
                    <a:lnTo>
                      <a:pt x="586" y="354"/>
                    </a:lnTo>
                    <a:lnTo>
                      <a:pt x="586" y="377"/>
                    </a:lnTo>
                    <a:lnTo>
                      <a:pt x="580" y="418"/>
                    </a:lnTo>
                    <a:lnTo>
                      <a:pt x="575" y="447"/>
                    </a:lnTo>
                    <a:lnTo>
                      <a:pt x="563" y="511"/>
                    </a:lnTo>
                    <a:lnTo>
                      <a:pt x="563" y="516"/>
                    </a:lnTo>
                    <a:lnTo>
                      <a:pt x="563" y="534"/>
                    </a:lnTo>
                    <a:lnTo>
                      <a:pt x="557" y="557"/>
                    </a:lnTo>
                    <a:lnTo>
                      <a:pt x="557" y="563"/>
                    </a:lnTo>
                    <a:lnTo>
                      <a:pt x="551" y="592"/>
                    </a:lnTo>
                    <a:lnTo>
                      <a:pt x="551" y="598"/>
                    </a:lnTo>
                    <a:lnTo>
                      <a:pt x="534" y="696"/>
                    </a:lnTo>
                    <a:lnTo>
                      <a:pt x="534" y="702"/>
                    </a:lnTo>
                    <a:lnTo>
                      <a:pt x="534" y="719"/>
                    </a:lnTo>
                    <a:lnTo>
                      <a:pt x="395" y="702"/>
                    </a:lnTo>
                    <a:lnTo>
                      <a:pt x="337" y="690"/>
                    </a:lnTo>
                    <a:lnTo>
                      <a:pt x="313" y="679"/>
                    </a:lnTo>
                    <a:lnTo>
                      <a:pt x="308" y="673"/>
                    </a:lnTo>
                    <a:lnTo>
                      <a:pt x="296" y="667"/>
                    </a:lnTo>
                    <a:lnTo>
                      <a:pt x="134" y="569"/>
                    </a:lnTo>
                    <a:lnTo>
                      <a:pt x="12" y="499"/>
                    </a:lnTo>
                    <a:lnTo>
                      <a:pt x="0" y="482"/>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78" name="Freeform 55">
                <a:extLst>
                  <a:ext uri="{FF2B5EF4-FFF2-40B4-BE49-F238E27FC236}">
                    <a16:creationId xmlns:a16="http://schemas.microsoft.com/office/drawing/2014/main" id="{8A702D75-D44F-9546-BF12-6FB6EB7703F6}"/>
                  </a:ext>
                </a:extLst>
              </p:cNvPr>
              <p:cNvSpPr>
                <a:spLocks/>
              </p:cNvSpPr>
              <p:nvPr/>
            </p:nvSpPr>
            <p:spPr bwMode="auto">
              <a:xfrm>
                <a:off x="8002753" y="2246526"/>
                <a:ext cx="521586" cy="878632"/>
              </a:xfrm>
              <a:custGeom>
                <a:avLst/>
                <a:gdLst>
                  <a:gd name="T0" fmla="*/ 611 w 725"/>
                  <a:gd name="T1" fmla="*/ 1149 h 1247"/>
                  <a:gd name="T2" fmla="*/ 599 w 725"/>
                  <a:gd name="T3" fmla="*/ 1112 h 1247"/>
                  <a:gd name="T4" fmla="*/ 632 w 725"/>
                  <a:gd name="T5" fmla="*/ 1053 h 1247"/>
                  <a:gd name="T6" fmla="*/ 649 w 725"/>
                  <a:gd name="T7" fmla="*/ 1015 h 1247"/>
                  <a:gd name="T8" fmla="*/ 681 w 725"/>
                  <a:gd name="T9" fmla="*/ 1000 h 1247"/>
                  <a:gd name="T10" fmla="*/ 654 w 725"/>
                  <a:gd name="T11" fmla="*/ 946 h 1247"/>
                  <a:gd name="T12" fmla="*/ 632 w 725"/>
                  <a:gd name="T13" fmla="*/ 887 h 1247"/>
                  <a:gd name="T14" fmla="*/ 578 w 725"/>
                  <a:gd name="T15" fmla="*/ 802 h 1247"/>
                  <a:gd name="T16" fmla="*/ 523 w 725"/>
                  <a:gd name="T17" fmla="*/ 727 h 1247"/>
                  <a:gd name="T18" fmla="*/ 457 w 725"/>
                  <a:gd name="T19" fmla="*/ 626 h 1247"/>
                  <a:gd name="T20" fmla="*/ 430 w 725"/>
                  <a:gd name="T21" fmla="*/ 582 h 1247"/>
                  <a:gd name="T22" fmla="*/ 376 w 725"/>
                  <a:gd name="T23" fmla="*/ 498 h 1247"/>
                  <a:gd name="T24" fmla="*/ 354 w 725"/>
                  <a:gd name="T25" fmla="*/ 465 h 1247"/>
                  <a:gd name="T26" fmla="*/ 333 w 725"/>
                  <a:gd name="T27" fmla="*/ 439 h 1247"/>
                  <a:gd name="T28" fmla="*/ 316 w 725"/>
                  <a:gd name="T29" fmla="*/ 406 h 1247"/>
                  <a:gd name="T30" fmla="*/ 311 w 725"/>
                  <a:gd name="T31" fmla="*/ 391 h 1247"/>
                  <a:gd name="T32" fmla="*/ 316 w 725"/>
                  <a:gd name="T33" fmla="*/ 369 h 1247"/>
                  <a:gd name="T34" fmla="*/ 321 w 725"/>
                  <a:gd name="T35" fmla="*/ 347 h 1247"/>
                  <a:gd name="T36" fmla="*/ 338 w 725"/>
                  <a:gd name="T37" fmla="*/ 305 h 1247"/>
                  <a:gd name="T38" fmla="*/ 376 w 725"/>
                  <a:gd name="T39" fmla="*/ 160 h 1247"/>
                  <a:gd name="T40" fmla="*/ 381 w 725"/>
                  <a:gd name="T41" fmla="*/ 91 h 1247"/>
                  <a:gd name="T42" fmla="*/ 311 w 725"/>
                  <a:gd name="T43" fmla="*/ 75 h 1247"/>
                  <a:gd name="T44" fmla="*/ 240 w 725"/>
                  <a:gd name="T45" fmla="*/ 53 h 1247"/>
                  <a:gd name="T46" fmla="*/ 163 w 725"/>
                  <a:gd name="T47" fmla="*/ 27 h 1247"/>
                  <a:gd name="T48" fmla="*/ 142 w 725"/>
                  <a:gd name="T49" fmla="*/ 21 h 1247"/>
                  <a:gd name="T50" fmla="*/ 120 w 725"/>
                  <a:gd name="T51" fmla="*/ 17 h 1247"/>
                  <a:gd name="T52" fmla="*/ 87 w 725"/>
                  <a:gd name="T53" fmla="*/ 6 h 1247"/>
                  <a:gd name="T54" fmla="*/ 65 w 725"/>
                  <a:gd name="T55" fmla="*/ 21 h 1247"/>
                  <a:gd name="T56" fmla="*/ 65 w 725"/>
                  <a:gd name="T57" fmla="*/ 64 h 1247"/>
                  <a:gd name="T58" fmla="*/ 49 w 725"/>
                  <a:gd name="T59" fmla="*/ 97 h 1247"/>
                  <a:gd name="T60" fmla="*/ 10 w 725"/>
                  <a:gd name="T61" fmla="*/ 145 h 1247"/>
                  <a:gd name="T62" fmla="*/ 16 w 725"/>
                  <a:gd name="T63" fmla="*/ 187 h 1247"/>
                  <a:gd name="T64" fmla="*/ 27 w 725"/>
                  <a:gd name="T65" fmla="*/ 246 h 1247"/>
                  <a:gd name="T66" fmla="*/ 16 w 725"/>
                  <a:gd name="T67" fmla="*/ 337 h 1247"/>
                  <a:gd name="T68" fmla="*/ 38 w 725"/>
                  <a:gd name="T69" fmla="*/ 395 h 1247"/>
                  <a:gd name="T70" fmla="*/ 43 w 725"/>
                  <a:gd name="T71" fmla="*/ 406 h 1247"/>
                  <a:gd name="T72" fmla="*/ 43 w 725"/>
                  <a:gd name="T73" fmla="*/ 428 h 1247"/>
                  <a:gd name="T74" fmla="*/ 60 w 725"/>
                  <a:gd name="T75" fmla="*/ 449 h 1247"/>
                  <a:gd name="T76" fmla="*/ 70 w 725"/>
                  <a:gd name="T77" fmla="*/ 465 h 1247"/>
                  <a:gd name="T78" fmla="*/ 60 w 725"/>
                  <a:gd name="T79" fmla="*/ 492 h 1247"/>
                  <a:gd name="T80" fmla="*/ 60 w 725"/>
                  <a:gd name="T81" fmla="*/ 534 h 1247"/>
                  <a:gd name="T82" fmla="*/ 82 w 725"/>
                  <a:gd name="T83" fmla="*/ 556 h 1247"/>
                  <a:gd name="T84" fmla="*/ 87 w 725"/>
                  <a:gd name="T85" fmla="*/ 593 h 1247"/>
                  <a:gd name="T86" fmla="*/ 70 w 725"/>
                  <a:gd name="T87" fmla="*/ 599 h 1247"/>
                  <a:gd name="T88" fmla="*/ 93 w 725"/>
                  <a:gd name="T89" fmla="*/ 668 h 1247"/>
                  <a:gd name="T90" fmla="*/ 103 w 725"/>
                  <a:gd name="T91" fmla="*/ 700 h 1247"/>
                  <a:gd name="T92" fmla="*/ 131 w 725"/>
                  <a:gd name="T93" fmla="*/ 738 h 1247"/>
                  <a:gd name="T94" fmla="*/ 131 w 725"/>
                  <a:gd name="T95" fmla="*/ 769 h 1247"/>
                  <a:gd name="T96" fmla="*/ 136 w 725"/>
                  <a:gd name="T97" fmla="*/ 802 h 1247"/>
                  <a:gd name="T98" fmla="*/ 175 w 725"/>
                  <a:gd name="T99" fmla="*/ 861 h 1247"/>
                  <a:gd name="T100" fmla="*/ 218 w 725"/>
                  <a:gd name="T101" fmla="*/ 882 h 1247"/>
                  <a:gd name="T102" fmla="*/ 256 w 725"/>
                  <a:gd name="T103" fmla="*/ 925 h 1247"/>
                  <a:gd name="T104" fmla="*/ 294 w 725"/>
                  <a:gd name="T105" fmla="*/ 952 h 1247"/>
                  <a:gd name="T106" fmla="*/ 316 w 725"/>
                  <a:gd name="T107" fmla="*/ 973 h 1247"/>
                  <a:gd name="T108" fmla="*/ 354 w 725"/>
                  <a:gd name="T109" fmla="*/ 1021 h 1247"/>
                  <a:gd name="T110" fmla="*/ 365 w 725"/>
                  <a:gd name="T111" fmla="*/ 1096 h 1247"/>
                  <a:gd name="T112" fmla="*/ 463 w 725"/>
                  <a:gd name="T113" fmla="*/ 1133 h 12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5" h="1247">
                    <a:moveTo>
                      <a:pt x="627" y="1247"/>
                    </a:moveTo>
                    <a:lnTo>
                      <a:pt x="632" y="1247"/>
                    </a:lnTo>
                    <a:lnTo>
                      <a:pt x="650" y="1247"/>
                    </a:lnTo>
                    <a:lnTo>
                      <a:pt x="656" y="1218"/>
                    </a:lnTo>
                    <a:lnTo>
                      <a:pt x="650" y="1218"/>
                    </a:lnTo>
                    <a:lnTo>
                      <a:pt x="638" y="1207"/>
                    </a:lnTo>
                    <a:lnTo>
                      <a:pt x="650" y="1172"/>
                    </a:lnTo>
                    <a:lnTo>
                      <a:pt x="656" y="1172"/>
                    </a:lnTo>
                    <a:lnTo>
                      <a:pt x="673" y="1143"/>
                    </a:lnTo>
                    <a:lnTo>
                      <a:pt x="679" y="1114"/>
                    </a:lnTo>
                    <a:lnTo>
                      <a:pt x="685" y="1108"/>
                    </a:lnTo>
                    <a:lnTo>
                      <a:pt x="691" y="1102"/>
                    </a:lnTo>
                    <a:lnTo>
                      <a:pt x="708" y="1096"/>
                    </a:lnTo>
                    <a:lnTo>
                      <a:pt x="720" y="1085"/>
                    </a:lnTo>
                    <a:lnTo>
                      <a:pt x="725" y="1085"/>
                    </a:lnTo>
                    <a:lnTo>
                      <a:pt x="702" y="1062"/>
                    </a:lnTo>
                    <a:lnTo>
                      <a:pt x="702" y="1056"/>
                    </a:lnTo>
                    <a:lnTo>
                      <a:pt x="696" y="1027"/>
                    </a:lnTo>
                    <a:lnTo>
                      <a:pt x="691" y="1009"/>
                    </a:lnTo>
                    <a:lnTo>
                      <a:pt x="696" y="992"/>
                    </a:lnTo>
                    <a:lnTo>
                      <a:pt x="673" y="963"/>
                    </a:lnTo>
                    <a:lnTo>
                      <a:pt x="650" y="928"/>
                    </a:lnTo>
                    <a:lnTo>
                      <a:pt x="621" y="888"/>
                    </a:lnTo>
                    <a:lnTo>
                      <a:pt x="615" y="870"/>
                    </a:lnTo>
                    <a:lnTo>
                      <a:pt x="603" y="859"/>
                    </a:lnTo>
                    <a:lnTo>
                      <a:pt x="580" y="818"/>
                    </a:lnTo>
                    <a:lnTo>
                      <a:pt x="557" y="789"/>
                    </a:lnTo>
                    <a:lnTo>
                      <a:pt x="516" y="719"/>
                    </a:lnTo>
                    <a:lnTo>
                      <a:pt x="487" y="685"/>
                    </a:lnTo>
                    <a:lnTo>
                      <a:pt x="487" y="679"/>
                    </a:lnTo>
                    <a:lnTo>
                      <a:pt x="470" y="656"/>
                    </a:lnTo>
                    <a:lnTo>
                      <a:pt x="464" y="650"/>
                    </a:lnTo>
                    <a:lnTo>
                      <a:pt x="458" y="632"/>
                    </a:lnTo>
                    <a:lnTo>
                      <a:pt x="429" y="592"/>
                    </a:lnTo>
                    <a:lnTo>
                      <a:pt x="406" y="557"/>
                    </a:lnTo>
                    <a:lnTo>
                      <a:pt x="400" y="540"/>
                    </a:lnTo>
                    <a:lnTo>
                      <a:pt x="383" y="516"/>
                    </a:lnTo>
                    <a:lnTo>
                      <a:pt x="377" y="511"/>
                    </a:lnTo>
                    <a:lnTo>
                      <a:pt x="377" y="505"/>
                    </a:lnTo>
                    <a:lnTo>
                      <a:pt x="371" y="499"/>
                    </a:lnTo>
                    <a:lnTo>
                      <a:pt x="360" y="482"/>
                    </a:lnTo>
                    <a:lnTo>
                      <a:pt x="354" y="476"/>
                    </a:lnTo>
                    <a:lnTo>
                      <a:pt x="354" y="470"/>
                    </a:lnTo>
                    <a:lnTo>
                      <a:pt x="336" y="447"/>
                    </a:lnTo>
                    <a:lnTo>
                      <a:pt x="336" y="441"/>
                    </a:lnTo>
                    <a:lnTo>
                      <a:pt x="331" y="441"/>
                    </a:lnTo>
                    <a:lnTo>
                      <a:pt x="325" y="435"/>
                    </a:lnTo>
                    <a:lnTo>
                      <a:pt x="331" y="424"/>
                    </a:lnTo>
                    <a:lnTo>
                      <a:pt x="331" y="418"/>
                    </a:lnTo>
                    <a:lnTo>
                      <a:pt x="336" y="406"/>
                    </a:lnTo>
                    <a:lnTo>
                      <a:pt x="336" y="400"/>
                    </a:lnTo>
                    <a:lnTo>
                      <a:pt x="336" y="395"/>
                    </a:lnTo>
                    <a:lnTo>
                      <a:pt x="342" y="383"/>
                    </a:lnTo>
                    <a:lnTo>
                      <a:pt x="342" y="377"/>
                    </a:lnTo>
                    <a:lnTo>
                      <a:pt x="348" y="366"/>
                    </a:lnTo>
                    <a:lnTo>
                      <a:pt x="348" y="354"/>
                    </a:lnTo>
                    <a:lnTo>
                      <a:pt x="360" y="331"/>
                    </a:lnTo>
                    <a:lnTo>
                      <a:pt x="377" y="267"/>
                    </a:lnTo>
                    <a:lnTo>
                      <a:pt x="395" y="197"/>
                    </a:lnTo>
                    <a:lnTo>
                      <a:pt x="400" y="174"/>
                    </a:lnTo>
                    <a:lnTo>
                      <a:pt x="412" y="128"/>
                    </a:lnTo>
                    <a:lnTo>
                      <a:pt x="418" y="105"/>
                    </a:lnTo>
                    <a:lnTo>
                      <a:pt x="406" y="99"/>
                    </a:lnTo>
                    <a:lnTo>
                      <a:pt x="400" y="99"/>
                    </a:lnTo>
                    <a:lnTo>
                      <a:pt x="348" y="87"/>
                    </a:lnTo>
                    <a:lnTo>
                      <a:pt x="331" y="81"/>
                    </a:lnTo>
                    <a:lnTo>
                      <a:pt x="313" y="76"/>
                    </a:lnTo>
                    <a:lnTo>
                      <a:pt x="302" y="70"/>
                    </a:lnTo>
                    <a:lnTo>
                      <a:pt x="255" y="58"/>
                    </a:lnTo>
                    <a:lnTo>
                      <a:pt x="244" y="52"/>
                    </a:lnTo>
                    <a:lnTo>
                      <a:pt x="232" y="47"/>
                    </a:lnTo>
                    <a:lnTo>
                      <a:pt x="174" y="29"/>
                    </a:lnTo>
                    <a:lnTo>
                      <a:pt x="162" y="29"/>
                    </a:lnTo>
                    <a:lnTo>
                      <a:pt x="157" y="23"/>
                    </a:lnTo>
                    <a:lnTo>
                      <a:pt x="151" y="23"/>
                    </a:lnTo>
                    <a:lnTo>
                      <a:pt x="139" y="18"/>
                    </a:lnTo>
                    <a:lnTo>
                      <a:pt x="133" y="18"/>
                    </a:lnTo>
                    <a:lnTo>
                      <a:pt x="128" y="18"/>
                    </a:lnTo>
                    <a:lnTo>
                      <a:pt x="122" y="18"/>
                    </a:lnTo>
                    <a:lnTo>
                      <a:pt x="110" y="12"/>
                    </a:lnTo>
                    <a:lnTo>
                      <a:pt x="93" y="6"/>
                    </a:lnTo>
                    <a:lnTo>
                      <a:pt x="87" y="0"/>
                    </a:lnTo>
                    <a:lnTo>
                      <a:pt x="81" y="0"/>
                    </a:lnTo>
                    <a:lnTo>
                      <a:pt x="69" y="23"/>
                    </a:lnTo>
                    <a:lnTo>
                      <a:pt x="75" y="35"/>
                    </a:lnTo>
                    <a:lnTo>
                      <a:pt x="69" y="64"/>
                    </a:lnTo>
                    <a:lnTo>
                      <a:pt x="69" y="70"/>
                    </a:lnTo>
                    <a:lnTo>
                      <a:pt x="52" y="93"/>
                    </a:lnTo>
                    <a:lnTo>
                      <a:pt x="46" y="105"/>
                    </a:lnTo>
                    <a:lnTo>
                      <a:pt x="52" y="105"/>
                    </a:lnTo>
                    <a:lnTo>
                      <a:pt x="52" y="110"/>
                    </a:lnTo>
                    <a:lnTo>
                      <a:pt x="40" y="122"/>
                    </a:lnTo>
                    <a:lnTo>
                      <a:pt x="11" y="157"/>
                    </a:lnTo>
                    <a:lnTo>
                      <a:pt x="6" y="168"/>
                    </a:lnTo>
                    <a:lnTo>
                      <a:pt x="0" y="180"/>
                    </a:lnTo>
                    <a:lnTo>
                      <a:pt x="17" y="203"/>
                    </a:lnTo>
                    <a:lnTo>
                      <a:pt x="23" y="221"/>
                    </a:lnTo>
                    <a:lnTo>
                      <a:pt x="29" y="255"/>
                    </a:lnTo>
                    <a:lnTo>
                      <a:pt x="29" y="267"/>
                    </a:lnTo>
                    <a:lnTo>
                      <a:pt x="17" y="296"/>
                    </a:lnTo>
                    <a:lnTo>
                      <a:pt x="11" y="354"/>
                    </a:lnTo>
                    <a:lnTo>
                      <a:pt x="17" y="366"/>
                    </a:lnTo>
                    <a:lnTo>
                      <a:pt x="35" y="400"/>
                    </a:lnTo>
                    <a:lnTo>
                      <a:pt x="40" y="418"/>
                    </a:lnTo>
                    <a:lnTo>
                      <a:pt x="40" y="429"/>
                    </a:lnTo>
                    <a:lnTo>
                      <a:pt x="46" y="435"/>
                    </a:lnTo>
                    <a:lnTo>
                      <a:pt x="52" y="441"/>
                    </a:lnTo>
                    <a:lnTo>
                      <a:pt x="46" y="441"/>
                    </a:lnTo>
                    <a:lnTo>
                      <a:pt x="46" y="453"/>
                    </a:lnTo>
                    <a:lnTo>
                      <a:pt x="40" y="470"/>
                    </a:lnTo>
                    <a:lnTo>
                      <a:pt x="46" y="464"/>
                    </a:lnTo>
                    <a:lnTo>
                      <a:pt x="52" y="464"/>
                    </a:lnTo>
                    <a:lnTo>
                      <a:pt x="58" y="482"/>
                    </a:lnTo>
                    <a:lnTo>
                      <a:pt x="64" y="487"/>
                    </a:lnTo>
                    <a:lnTo>
                      <a:pt x="69" y="499"/>
                    </a:lnTo>
                    <a:lnTo>
                      <a:pt x="75" y="499"/>
                    </a:lnTo>
                    <a:lnTo>
                      <a:pt x="75" y="505"/>
                    </a:lnTo>
                    <a:lnTo>
                      <a:pt x="69" y="505"/>
                    </a:lnTo>
                    <a:lnTo>
                      <a:pt x="69" y="511"/>
                    </a:lnTo>
                    <a:lnTo>
                      <a:pt x="64" y="534"/>
                    </a:lnTo>
                    <a:lnTo>
                      <a:pt x="69" y="551"/>
                    </a:lnTo>
                    <a:lnTo>
                      <a:pt x="64" y="563"/>
                    </a:lnTo>
                    <a:lnTo>
                      <a:pt x="64" y="580"/>
                    </a:lnTo>
                    <a:lnTo>
                      <a:pt x="69" y="580"/>
                    </a:lnTo>
                    <a:lnTo>
                      <a:pt x="75" y="598"/>
                    </a:lnTo>
                    <a:lnTo>
                      <a:pt x="87" y="603"/>
                    </a:lnTo>
                    <a:lnTo>
                      <a:pt x="99" y="609"/>
                    </a:lnTo>
                    <a:lnTo>
                      <a:pt x="104" y="621"/>
                    </a:lnTo>
                    <a:lnTo>
                      <a:pt x="93" y="644"/>
                    </a:lnTo>
                    <a:lnTo>
                      <a:pt x="87" y="650"/>
                    </a:lnTo>
                    <a:lnTo>
                      <a:pt x="87" y="644"/>
                    </a:lnTo>
                    <a:lnTo>
                      <a:pt x="75" y="650"/>
                    </a:lnTo>
                    <a:lnTo>
                      <a:pt x="81" y="685"/>
                    </a:lnTo>
                    <a:lnTo>
                      <a:pt x="87" y="696"/>
                    </a:lnTo>
                    <a:lnTo>
                      <a:pt x="99" y="725"/>
                    </a:lnTo>
                    <a:lnTo>
                      <a:pt x="99" y="737"/>
                    </a:lnTo>
                    <a:lnTo>
                      <a:pt x="110" y="748"/>
                    </a:lnTo>
                    <a:lnTo>
                      <a:pt x="110" y="760"/>
                    </a:lnTo>
                    <a:lnTo>
                      <a:pt x="122" y="772"/>
                    </a:lnTo>
                    <a:lnTo>
                      <a:pt x="128" y="789"/>
                    </a:lnTo>
                    <a:lnTo>
                      <a:pt x="139" y="801"/>
                    </a:lnTo>
                    <a:lnTo>
                      <a:pt x="139" y="806"/>
                    </a:lnTo>
                    <a:lnTo>
                      <a:pt x="133" y="824"/>
                    </a:lnTo>
                    <a:lnTo>
                      <a:pt x="139" y="835"/>
                    </a:lnTo>
                    <a:lnTo>
                      <a:pt x="151" y="841"/>
                    </a:lnTo>
                    <a:lnTo>
                      <a:pt x="145" y="859"/>
                    </a:lnTo>
                    <a:lnTo>
                      <a:pt x="145" y="870"/>
                    </a:lnTo>
                    <a:lnTo>
                      <a:pt x="133" y="905"/>
                    </a:lnTo>
                    <a:lnTo>
                      <a:pt x="151" y="922"/>
                    </a:lnTo>
                    <a:lnTo>
                      <a:pt x="186" y="934"/>
                    </a:lnTo>
                    <a:lnTo>
                      <a:pt x="197" y="940"/>
                    </a:lnTo>
                    <a:lnTo>
                      <a:pt x="220" y="946"/>
                    </a:lnTo>
                    <a:lnTo>
                      <a:pt x="232" y="957"/>
                    </a:lnTo>
                    <a:lnTo>
                      <a:pt x="249" y="975"/>
                    </a:lnTo>
                    <a:lnTo>
                      <a:pt x="255" y="992"/>
                    </a:lnTo>
                    <a:lnTo>
                      <a:pt x="273" y="1004"/>
                    </a:lnTo>
                    <a:lnTo>
                      <a:pt x="302" y="1015"/>
                    </a:lnTo>
                    <a:lnTo>
                      <a:pt x="313" y="1021"/>
                    </a:lnTo>
                    <a:lnTo>
                      <a:pt x="313" y="1033"/>
                    </a:lnTo>
                    <a:lnTo>
                      <a:pt x="313" y="1050"/>
                    </a:lnTo>
                    <a:lnTo>
                      <a:pt x="325" y="1056"/>
                    </a:lnTo>
                    <a:lnTo>
                      <a:pt x="336" y="1056"/>
                    </a:lnTo>
                    <a:lnTo>
                      <a:pt x="348" y="1073"/>
                    </a:lnTo>
                    <a:lnTo>
                      <a:pt x="354" y="1079"/>
                    </a:lnTo>
                    <a:lnTo>
                      <a:pt x="377" y="1108"/>
                    </a:lnTo>
                    <a:lnTo>
                      <a:pt x="383" y="1120"/>
                    </a:lnTo>
                    <a:lnTo>
                      <a:pt x="395" y="1143"/>
                    </a:lnTo>
                    <a:lnTo>
                      <a:pt x="389" y="1189"/>
                    </a:lnTo>
                    <a:lnTo>
                      <a:pt x="400" y="1207"/>
                    </a:lnTo>
                    <a:lnTo>
                      <a:pt x="395" y="1218"/>
                    </a:lnTo>
                    <a:lnTo>
                      <a:pt x="493" y="1230"/>
                    </a:lnTo>
                    <a:lnTo>
                      <a:pt x="627" y="1247"/>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84" name="Freeform 58">
                <a:extLst>
                  <a:ext uri="{FF2B5EF4-FFF2-40B4-BE49-F238E27FC236}">
                    <a16:creationId xmlns:a16="http://schemas.microsoft.com/office/drawing/2014/main" id="{6D13D4FE-12DC-2840-BCFD-CDC6995E8A39}"/>
                  </a:ext>
                </a:extLst>
              </p:cNvPr>
              <p:cNvSpPr>
                <a:spLocks/>
              </p:cNvSpPr>
              <p:nvPr/>
            </p:nvSpPr>
            <p:spPr bwMode="auto">
              <a:xfrm>
                <a:off x="8211540" y="3007395"/>
                <a:ext cx="11471" cy="10706"/>
              </a:xfrm>
              <a:custGeom>
                <a:avLst/>
                <a:gdLst>
                  <a:gd name="T0" fmla="*/ 0 w 17"/>
                  <a:gd name="T1" fmla="*/ 0 h 17"/>
                  <a:gd name="T2" fmla="*/ 6 w 17"/>
                  <a:gd name="T3" fmla="*/ 5 h 17"/>
                  <a:gd name="T4" fmla="*/ 6 w 17"/>
                  <a:gd name="T5" fmla="*/ 15 h 17"/>
                  <a:gd name="T6" fmla="*/ 16 w 17"/>
                  <a:gd name="T7" fmla="*/ 15 h 17"/>
                  <a:gd name="T8" fmla="*/ 16 w 17"/>
                  <a:gd name="T9" fmla="*/ 11 h 17"/>
                  <a:gd name="T10" fmla="*/ 0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0"/>
                    </a:moveTo>
                    <a:lnTo>
                      <a:pt x="6" y="6"/>
                    </a:lnTo>
                    <a:lnTo>
                      <a:pt x="6" y="17"/>
                    </a:lnTo>
                    <a:lnTo>
                      <a:pt x="17" y="17"/>
                    </a:lnTo>
                    <a:lnTo>
                      <a:pt x="17" y="12"/>
                    </a:lnTo>
                    <a:lnTo>
                      <a:pt x="0" y="0"/>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91" name="Freeform 59">
                <a:extLst>
                  <a:ext uri="{FF2B5EF4-FFF2-40B4-BE49-F238E27FC236}">
                    <a16:creationId xmlns:a16="http://schemas.microsoft.com/office/drawing/2014/main" id="{08EB4DBE-B67B-4545-8C47-C83E4DE1E834}"/>
                  </a:ext>
                </a:extLst>
              </p:cNvPr>
              <p:cNvSpPr>
                <a:spLocks/>
              </p:cNvSpPr>
              <p:nvPr/>
            </p:nvSpPr>
            <p:spPr bwMode="auto">
              <a:xfrm>
                <a:off x="8199304" y="3039513"/>
                <a:ext cx="13001" cy="20646"/>
              </a:xfrm>
              <a:custGeom>
                <a:avLst/>
                <a:gdLst>
                  <a:gd name="T0" fmla="*/ 0 w 17"/>
                  <a:gd name="T1" fmla="*/ 0 h 29"/>
                  <a:gd name="T2" fmla="*/ 5 w 17"/>
                  <a:gd name="T3" fmla="*/ 22 h 29"/>
                  <a:gd name="T4" fmla="*/ 16 w 17"/>
                  <a:gd name="T5" fmla="*/ 27 h 29"/>
                  <a:gd name="T6" fmla="*/ 0 w 17"/>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9">
                    <a:moveTo>
                      <a:pt x="0" y="0"/>
                    </a:moveTo>
                    <a:lnTo>
                      <a:pt x="5" y="24"/>
                    </a:lnTo>
                    <a:lnTo>
                      <a:pt x="17" y="29"/>
                    </a:lnTo>
                    <a:lnTo>
                      <a:pt x="0" y="0"/>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96" name="Freeform 64">
                <a:extLst>
                  <a:ext uri="{FF2B5EF4-FFF2-40B4-BE49-F238E27FC236}">
                    <a16:creationId xmlns:a16="http://schemas.microsoft.com/office/drawing/2014/main" id="{8585785A-8EE3-354B-8F16-D11E06327790}"/>
                  </a:ext>
                </a:extLst>
              </p:cNvPr>
              <p:cNvSpPr>
                <a:spLocks/>
              </p:cNvSpPr>
              <p:nvPr/>
            </p:nvSpPr>
            <p:spPr bwMode="auto">
              <a:xfrm>
                <a:off x="8236778" y="2321466"/>
                <a:ext cx="422164" cy="624754"/>
              </a:xfrm>
              <a:custGeom>
                <a:avLst/>
                <a:gdLst>
                  <a:gd name="T0" fmla="*/ 0 w 586"/>
                  <a:gd name="T1" fmla="*/ 304 h 887"/>
                  <a:gd name="T2" fmla="*/ 10 w 586"/>
                  <a:gd name="T3" fmla="*/ 309 h 887"/>
                  <a:gd name="T4" fmla="*/ 27 w 586"/>
                  <a:gd name="T5" fmla="*/ 336 h 887"/>
                  <a:gd name="T6" fmla="*/ 33 w 586"/>
                  <a:gd name="T7" fmla="*/ 347 h 887"/>
                  <a:gd name="T8" fmla="*/ 49 w 586"/>
                  <a:gd name="T9" fmla="*/ 368 h 887"/>
                  <a:gd name="T10" fmla="*/ 55 w 586"/>
                  <a:gd name="T11" fmla="*/ 379 h 887"/>
                  <a:gd name="T12" fmla="*/ 76 w 586"/>
                  <a:gd name="T13" fmla="*/ 416 h 887"/>
                  <a:gd name="T14" fmla="*/ 125 w 586"/>
                  <a:gd name="T15" fmla="*/ 485 h 887"/>
                  <a:gd name="T16" fmla="*/ 137 w 586"/>
                  <a:gd name="T17" fmla="*/ 508 h 887"/>
                  <a:gd name="T18" fmla="*/ 153 w 586"/>
                  <a:gd name="T19" fmla="*/ 534 h 887"/>
                  <a:gd name="T20" fmla="*/ 219 w 586"/>
                  <a:gd name="T21" fmla="*/ 630 h 887"/>
                  <a:gd name="T22" fmla="*/ 262 w 586"/>
                  <a:gd name="T23" fmla="*/ 694 h 887"/>
                  <a:gd name="T24" fmla="*/ 279 w 586"/>
                  <a:gd name="T25" fmla="*/ 721 h 887"/>
                  <a:gd name="T26" fmla="*/ 328 w 586"/>
                  <a:gd name="T27" fmla="*/ 790 h 887"/>
                  <a:gd name="T28" fmla="*/ 355 w 586"/>
                  <a:gd name="T29" fmla="*/ 796 h 887"/>
                  <a:gd name="T30" fmla="*/ 366 w 586"/>
                  <a:gd name="T31" fmla="*/ 726 h 887"/>
                  <a:gd name="T32" fmla="*/ 382 w 586"/>
                  <a:gd name="T33" fmla="*/ 705 h 887"/>
                  <a:gd name="T34" fmla="*/ 421 w 586"/>
                  <a:gd name="T35" fmla="*/ 705 h 887"/>
                  <a:gd name="T36" fmla="*/ 443 w 586"/>
                  <a:gd name="T37" fmla="*/ 624 h 887"/>
                  <a:gd name="T38" fmla="*/ 454 w 586"/>
                  <a:gd name="T39" fmla="*/ 582 h 887"/>
                  <a:gd name="T40" fmla="*/ 459 w 586"/>
                  <a:gd name="T41" fmla="*/ 544 h 887"/>
                  <a:gd name="T42" fmla="*/ 470 w 586"/>
                  <a:gd name="T43" fmla="*/ 491 h 887"/>
                  <a:gd name="T44" fmla="*/ 476 w 586"/>
                  <a:gd name="T45" fmla="*/ 464 h 887"/>
                  <a:gd name="T46" fmla="*/ 481 w 586"/>
                  <a:gd name="T47" fmla="*/ 454 h 887"/>
                  <a:gd name="T48" fmla="*/ 497 w 586"/>
                  <a:gd name="T49" fmla="*/ 368 h 887"/>
                  <a:gd name="T50" fmla="*/ 503 w 586"/>
                  <a:gd name="T51" fmla="*/ 342 h 887"/>
                  <a:gd name="T52" fmla="*/ 509 w 586"/>
                  <a:gd name="T53" fmla="*/ 315 h 887"/>
                  <a:gd name="T54" fmla="*/ 513 w 586"/>
                  <a:gd name="T55" fmla="*/ 283 h 887"/>
                  <a:gd name="T56" fmla="*/ 530 w 586"/>
                  <a:gd name="T57" fmla="*/ 214 h 887"/>
                  <a:gd name="T58" fmla="*/ 552 w 586"/>
                  <a:gd name="T59" fmla="*/ 123 h 887"/>
                  <a:gd name="T60" fmla="*/ 536 w 586"/>
                  <a:gd name="T61" fmla="*/ 107 h 887"/>
                  <a:gd name="T62" fmla="*/ 497 w 586"/>
                  <a:gd name="T63" fmla="*/ 101 h 887"/>
                  <a:gd name="T64" fmla="*/ 394 w 586"/>
                  <a:gd name="T65" fmla="*/ 80 h 887"/>
                  <a:gd name="T66" fmla="*/ 300 w 586"/>
                  <a:gd name="T67" fmla="*/ 53 h 887"/>
                  <a:gd name="T68" fmla="*/ 207 w 586"/>
                  <a:gd name="T69" fmla="*/ 31 h 887"/>
                  <a:gd name="T70" fmla="*/ 142 w 586"/>
                  <a:gd name="T71" fmla="*/ 16 h 887"/>
                  <a:gd name="T72" fmla="*/ 125 w 586"/>
                  <a:gd name="T73" fmla="*/ 10 h 887"/>
                  <a:gd name="T74" fmla="*/ 88 w 586"/>
                  <a:gd name="T75" fmla="*/ 0 h 887"/>
                  <a:gd name="T76" fmla="*/ 71 w 586"/>
                  <a:gd name="T77" fmla="*/ 64 h 887"/>
                  <a:gd name="T78" fmla="*/ 49 w 586"/>
                  <a:gd name="T79" fmla="*/ 149 h 887"/>
                  <a:gd name="T80" fmla="*/ 22 w 586"/>
                  <a:gd name="T81" fmla="*/ 229 h 887"/>
                  <a:gd name="T82" fmla="*/ 16 w 586"/>
                  <a:gd name="T83" fmla="*/ 251 h 887"/>
                  <a:gd name="T84" fmla="*/ 10 w 586"/>
                  <a:gd name="T85" fmla="*/ 267 h 887"/>
                  <a:gd name="T86" fmla="*/ 10 w 586"/>
                  <a:gd name="T87" fmla="*/ 277 h 887"/>
                  <a:gd name="T88" fmla="*/ 6 w 586"/>
                  <a:gd name="T89" fmla="*/ 294 h 8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86" h="887">
                    <a:moveTo>
                      <a:pt x="6" y="319"/>
                    </a:moveTo>
                    <a:lnTo>
                      <a:pt x="0" y="330"/>
                    </a:lnTo>
                    <a:lnTo>
                      <a:pt x="6" y="336"/>
                    </a:lnTo>
                    <a:lnTo>
                      <a:pt x="11" y="336"/>
                    </a:lnTo>
                    <a:lnTo>
                      <a:pt x="11" y="342"/>
                    </a:lnTo>
                    <a:lnTo>
                      <a:pt x="29" y="365"/>
                    </a:lnTo>
                    <a:lnTo>
                      <a:pt x="29" y="371"/>
                    </a:lnTo>
                    <a:lnTo>
                      <a:pt x="35" y="377"/>
                    </a:lnTo>
                    <a:lnTo>
                      <a:pt x="46" y="394"/>
                    </a:lnTo>
                    <a:lnTo>
                      <a:pt x="52" y="400"/>
                    </a:lnTo>
                    <a:lnTo>
                      <a:pt x="52" y="406"/>
                    </a:lnTo>
                    <a:lnTo>
                      <a:pt x="58" y="411"/>
                    </a:lnTo>
                    <a:lnTo>
                      <a:pt x="75" y="435"/>
                    </a:lnTo>
                    <a:lnTo>
                      <a:pt x="81" y="452"/>
                    </a:lnTo>
                    <a:lnTo>
                      <a:pt x="104" y="487"/>
                    </a:lnTo>
                    <a:lnTo>
                      <a:pt x="133" y="527"/>
                    </a:lnTo>
                    <a:lnTo>
                      <a:pt x="139" y="545"/>
                    </a:lnTo>
                    <a:lnTo>
                      <a:pt x="145" y="551"/>
                    </a:lnTo>
                    <a:lnTo>
                      <a:pt x="162" y="574"/>
                    </a:lnTo>
                    <a:lnTo>
                      <a:pt x="162" y="580"/>
                    </a:lnTo>
                    <a:lnTo>
                      <a:pt x="191" y="614"/>
                    </a:lnTo>
                    <a:lnTo>
                      <a:pt x="232" y="684"/>
                    </a:lnTo>
                    <a:lnTo>
                      <a:pt x="255" y="713"/>
                    </a:lnTo>
                    <a:lnTo>
                      <a:pt x="278" y="754"/>
                    </a:lnTo>
                    <a:lnTo>
                      <a:pt x="290" y="765"/>
                    </a:lnTo>
                    <a:lnTo>
                      <a:pt x="296" y="783"/>
                    </a:lnTo>
                    <a:lnTo>
                      <a:pt x="325" y="823"/>
                    </a:lnTo>
                    <a:lnTo>
                      <a:pt x="348" y="858"/>
                    </a:lnTo>
                    <a:lnTo>
                      <a:pt x="371" y="887"/>
                    </a:lnTo>
                    <a:lnTo>
                      <a:pt x="377" y="864"/>
                    </a:lnTo>
                    <a:lnTo>
                      <a:pt x="383" y="806"/>
                    </a:lnTo>
                    <a:lnTo>
                      <a:pt x="389" y="788"/>
                    </a:lnTo>
                    <a:lnTo>
                      <a:pt x="383" y="765"/>
                    </a:lnTo>
                    <a:lnTo>
                      <a:pt x="406" y="765"/>
                    </a:lnTo>
                    <a:lnTo>
                      <a:pt x="429" y="783"/>
                    </a:lnTo>
                    <a:lnTo>
                      <a:pt x="447" y="765"/>
                    </a:lnTo>
                    <a:lnTo>
                      <a:pt x="464" y="696"/>
                    </a:lnTo>
                    <a:lnTo>
                      <a:pt x="470" y="678"/>
                    </a:lnTo>
                    <a:lnTo>
                      <a:pt x="470" y="667"/>
                    </a:lnTo>
                    <a:lnTo>
                      <a:pt x="482" y="632"/>
                    </a:lnTo>
                    <a:lnTo>
                      <a:pt x="482" y="609"/>
                    </a:lnTo>
                    <a:lnTo>
                      <a:pt x="487" y="591"/>
                    </a:lnTo>
                    <a:lnTo>
                      <a:pt x="493" y="551"/>
                    </a:lnTo>
                    <a:lnTo>
                      <a:pt x="499" y="533"/>
                    </a:lnTo>
                    <a:lnTo>
                      <a:pt x="505" y="510"/>
                    </a:lnTo>
                    <a:lnTo>
                      <a:pt x="505" y="504"/>
                    </a:lnTo>
                    <a:lnTo>
                      <a:pt x="505" y="498"/>
                    </a:lnTo>
                    <a:lnTo>
                      <a:pt x="511" y="493"/>
                    </a:lnTo>
                    <a:lnTo>
                      <a:pt x="511" y="469"/>
                    </a:lnTo>
                    <a:lnTo>
                      <a:pt x="528" y="400"/>
                    </a:lnTo>
                    <a:lnTo>
                      <a:pt x="528" y="394"/>
                    </a:lnTo>
                    <a:lnTo>
                      <a:pt x="534" y="371"/>
                    </a:lnTo>
                    <a:lnTo>
                      <a:pt x="540" y="353"/>
                    </a:lnTo>
                    <a:lnTo>
                      <a:pt x="540" y="342"/>
                    </a:lnTo>
                    <a:lnTo>
                      <a:pt x="540" y="330"/>
                    </a:lnTo>
                    <a:lnTo>
                      <a:pt x="545" y="307"/>
                    </a:lnTo>
                    <a:lnTo>
                      <a:pt x="557" y="272"/>
                    </a:lnTo>
                    <a:lnTo>
                      <a:pt x="563" y="232"/>
                    </a:lnTo>
                    <a:lnTo>
                      <a:pt x="569" y="197"/>
                    </a:lnTo>
                    <a:lnTo>
                      <a:pt x="586" y="133"/>
                    </a:lnTo>
                    <a:lnTo>
                      <a:pt x="586" y="121"/>
                    </a:lnTo>
                    <a:lnTo>
                      <a:pt x="569" y="116"/>
                    </a:lnTo>
                    <a:lnTo>
                      <a:pt x="540" y="110"/>
                    </a:lnTo>
                    <a:lnTo>
                      <a:pt x="528" y="110"/>
                    </a:lnTo>
                    <a:lnTo>
                      <a:pt x="505" y="104"/>
                    </a:lnTo>
                    <a:lnTo>
                      <a:pt x="418" y="87"/>
                    </a:lnTo>
                    <a:lnTo>
                      <a:pt x="342" y="63"/>
                    </a:lnTo>
                    <a:lnTo>
                      <a:pt x="319" y="58"/>
                    </a:lnTo>
                    <a:lnTo>
                      <a:pt x="244" y="40"/>
                    </a:lnTo>
                    <a:lnTo>
                      <a:pt x="220" y="34"/>
                    </a:lnTo>
                    <a:lnTo>
                      <a:pt x="203" y="29"/>
                    </a:lnTo>
                    <a:lnTo>
                      <a:pt x="151" y="17"/>
                    </a:lnTo>
                    <a:lnTo>
                      <a:pt x="145" y="17"/>
                    </a:lnTo>
                    <a:lnTo>
                      <a:pt x="133" y="11"/>
                    </a:lnTo>
                    <a:lnTo>
                      <a:pt x="104" y="5"/>
                    </a:lnTo>
                    <a:lnTo>
                      <a:pt x="93" y="0"/>
                    </a:lnTo>
                    <a:lnTo>
                      <a:pt x="87" y="23"/>
                    </a:lnTo>
                    <a:lnTo>
                      <a:pt x="75" y="69"/>
                    </a:lnTo>
                    <a:lnTo>
                      <a:pt x="70" y="92"/>
                    </a:lnTo>
                    <a:lnTo>
                      <a:pt x="52" y="162"/>
                    </a:lnTo>
                    <a:lnTo>
                      <a:pt x="35" y="226"/>
                    </a:lnTo>
                    <a:lnTo>
                      <a:pt x="23" y="249"/>
                    </a:lnTo>
                    <a:lnTo>
                      <a:pt x="23" y="261"/>
                    </a:lnTo>
                    <a:lnTo>
                      <a:pt x="17" y="272"/>
                    </a:lnTo>
                    <a:lnTo>
                      <a:pt x="17" y="278"/>
                    </a:lnTo>
                    <a:lnTo>
                      <a:pt x="11" y="290"/>
                    </a:lnTo>
                    <a:lnTo>
                      <a:pt x="11" y="295"/>
                    </a:lnTo>
                    <a:lnTo>
                      <a:pt x="11" y="301"/>
                    </a:lnTo>
                    <a:lnTo>
                      <a:pt x="6" y="313"/>
                    </a:lnTo>
                    <a:lnTo>
                      <a:pt x="6" y="319"/>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97" name="Freeform 65">
                <a:extLst>
                  <a:ext uri="{FF2B5EF4-FFF2-40B4-BE49-F238E27FC236}">
                    <a16:creationId xmlns:a16="http://schemas.microsoft.com/office/drawing/2014/main" id="{D6DFBD50-EF5D-4C49-BB90-0F97F6ECECC6}"/>
                  </a:ext>
                </a:extLst>
              </p:cNvPr>
              <p:cNvSpPr>
                <a:spLocks/>
              </p:cNvSpPr>
              <p:nvPr/>
            </p:nvSpPr>
            <p:spPr bwMode="auto">
              <a:xfrm>
                <a:off x="8052465" y="1927649"/>
                <a:ext cx="530764" cy="437404"/>
              </a:xfrm>
              <a:custGeom>
                <a:avLst/>
                <a:gdLst>
                  <a:gd name="T0" fmla="*/ 612 w 738"/>
                  <a:gd name="T1" fmla="*/ 342 h 620"/>
                  <a:gd name="T2" fmla="*/ 623 w 738"/>
                  <a:gd name="T3" fmla="*/ 358 h 620"/>
                  <a:gd name="T4" fmla="*/ 607 w 738"/>
                  <a:gd name="T5" fmla="*/ 390 h 620"/>
                  <a:gd name="T6" fmla="*/ 601 w 738"/>
                  <a:gd name="T7" fmla="*/ 411 h 620"/>
                  <a:gd name="T8" fmla="*/ 562 w 738"/>
                  <a:gd name="T9" fmla="*/ 572 h 620"/>
                  <a:gd name="T10" fmla="*/ 470 w 738"/>
                  <a:gd name="T11" fmla="*/ 551 h 620"/>
                  <a:gd name="T12" fmla="*/ 432 w 738"/>
                  <a:gd name="T13" fmla="*/ 541 h 620"/>
                  <a:gd name="T14" fmla="*/ 377 w 738"/>
                  <a:gd name="T15" fmla="*/ 530 h 620"/>
                  <a:gd name="T16" fmla="*/ 339 w 738"/>
                  <a:gd name="T17" fmla="*/ 518 h 620"/>
                  <a:gd name="T18" fmla="*/ 317 w 738"/>
                  <a:gd name="T19" fmla="*/ 508 h 620"/>
                  <a:gd name="T20" fmla="*/ 262 w 738"/>
                  <a:gd name="T21" fmla="*/ 497 h 620"/>
                  <a:gd name="T22" fmla="*/ 229 w 738"/>
                  <a:gd name="T23" fmla="*/ 487 h 620"/>
                  <a:gd name="T24" fmla="*/ 175 w 738"/>
                  <a:gd name="T25" fmla="*/ 471 h 620"/>
                  <a:gd name="T26" fmla="*/ 153 w 738"/>
                  <a:gd name="T27" fmla="*/ 460 h 620"/>
                  <a:gd name="T28" fmla="*/ 87 w 738"/>
                  <a:gd name="T29" fmla="*/ 444 h 620"/>
                  <a:gd name="T30" fmla="*/ 77 w 738"/>
                  <a:gd name="T31" fmla="*/ 438 h 620"/>
                  <a:gd name="T32" fmla="*/ 60 w 738"/>
                  <a:gd name="T33" fmla="*/ 434 h 620"/>
                  <a:gd name="T34" fmla="*/ 50 w 738"/>
                  <a:gd name="T35" fmla="*/ 434 h 620"/>
                  <a:gd name="T36" fmla="*/ 23 w 738"/>
                  <a:gd name="T37" fmla="*/ 423 h 620"/>
                  <a:gd name="T38" fmla="*/ 11 w 738"/>
                  <a:gd name="T39" fmla="*/ 417 h 620"/>
                  <a:gd name="T40" fmla="*/ 17 w 738"/>
                  <a:gd name="T41" fmla="*/ 348 h 620"/>
                  <a:gd name="T42" fmla="*/ 23 w 738"/>
                  <a:gd name="T43" fmla="*/ 316 h 620"/>
                  <a:gd name="T44" fmla="*/ 50 w 738"/>
                  <a:gd name="T45" fmla="*/ 278 h 620"/>
                  <a:gd name="T46" fmla="*/ 77 w 738"/>
                  <a:gd name="T47" fmla="*/ 235 h 620"/>
                  <a:gd name="T48" fmla="*/ 93 w 738"/>
                  <a:gd name="T49" fmla="*/ 192 h 620"/>
                  <a:gd name="T50" fmla="*/ 137 w 738"/>
                  <a:gd name="T51" fmla="*/ 101 h 620"/>
                  <a:gd name="T52" fmla="*/ 169 w 738"/>
                  <a:gd name="T53" fmla="*/ 10 h 620"/>
                  <a:gd name="T54" fmla="*/ 169 w 738"/>
                  <a:gd name="T55" fmla="*/ 0 h 620"/>
                  <a:gd name="T56" fmla="*/ 186 w 738"/>
                  <a:gd name="T57" fmla="*/ 10 h 620"/>
                  <a:gd name="T58" fmla="*/ 208 w 738"/>
                  <a:gd name="T59" fmla="*/ 10 h 620"/>
                  <a:gd name="T60" fmla="*/ 219 w 738"/>
                  <a:gd name="T61" fmla="*/ 27 h 620"/>
                  <a:gd name="T62" fmla="*/ 235 w 738"/>
                  <a:gd name="T63" fmla="*/ 31 h 620"/>
                  <a:gd name="T64" fmla="*/ 241 w 738"/>
                  <a:gd name="T65" fmla="*/ 64 h 620"/>
                  <a:gd name="T66" fmla="*/ 241 w 738"/>
                  <a:gd name="T67" fmla="*/ 80 h 620"/>
                  <a:gd name="T68" fmla="*/ 257 w 738"/>
                  <a:gd name="T69" fmla="*/ 101 h 620"/>
                  <a:gd name="T70" fmla="*/ 278 w 738"/>
                  <a:gd name="T71" fmla="*/ 107 h 620"/>
                  <a:gd name="T72" fmla="*/ 295 w 738"/>
                  <a:gd name="T73" fmla="*/ 107 h 620"/>
                  <a:gd name="T74" fmla="*/ 311 w 738"/>
                  <a:gd name="T75" fmla="*/ 107 h 620"/>
                  <a:gd name="T76" fmla="*/ 334 w 738"/>
                  <a:gd name="T77" fmla="*/ 112 h 620"/>
                  <a:gd name="T78" fmla="*/ 350 w 738"/>
                  <a:gd name="T79" fmla="*/ 123 h 620"/>
                  <a:gd name="T80" fmla="*/ 377 w 738"/>
                  <a:gd name="T81" fmla="*/ 123 h 620"/>
                  <a:gd name="T82" fmla="*/ 393 w 738"/>
                  <a:gd name="T83" fmla="*/ 123 h 620"/>
                  <a:gd name="T84" fmla="*/ 426 w 738"/>
                  <a:gd name="T85" fmla="*/ 134 h 620"/>
                  <a:gd name="T86" fmla="*/ 448 w 738"/>
                  <a:gd name="T87" fmla="*/ 128 h 620"/>
                  <a:gd name="T88" fmla="*/ 465 w 738"/>
                  <a:gd name="T89" fmla="*/ 128 h 620"/>
                  <a:gd name="T90" fmla="*/ 486 w 738"/>
                  <a:gd name="T91" fmla="*/ 128 h 620"/>
                  <a:gd name="T92" fmla="*/ 508 w 738"/>
                  <a:gd name="T93" fmla="*/ 134 h 620"/>
                  <a:gd name="T94" fmla="*/ 535 w 738"/>
                  <a:gd name="T95" fmla="*/ 134 h 620"/>
                  <a:gd name="T96" fmla="*/ 590 w 738"/>
                  <a:gd name="T97" fmla="*/ 149 h 620"/>
                  <a:gd name="T98" fmla="*/ 612 w 738"/>
                  <a:gd name="T99" fmla="*/ 155 h 620"/>
                  <a:gd name="T100" fmla="*/ 623 w 738"/>
                  <a:gd name="T101" fmla="*/ 155 h 620"/>
                  <a:gd name="T102" fmla="*/ 639 w 738"/>
                  <a:gd name="T103" fmla="*/ 161 h 620"/>
                  <a:gd name="T104" fmla="*/ 671 w 738"/>
                  <a:gd name="T105" fmla="*/ 171 h 620"/>
                  <a:gd name="T106" fmla="*/ 694 w 738"/>
                  <a:gd name="T107" fmla="*/ 197 h 620"/>
                  <a:gd name="T108" fmla="*/ 667 w 738"/>
                  <a:gd name="T109" fmla="*/ 245 h 620"/>
                  <a:gd name="T110" fmla="*/ 655 w 738"/>
                  <a:gd name="T111" fmla="*/ 262 h 620"/>
                  <a:gd name="T112" fmla="*/ 644 w 738"/>
                  <a:gd name="T113" fmla="*/ 289 h 620"/>
                  <a:gd name="T114" fmla="*/ 607 w 738"/>
                  <a:gd name="T115" fmla="*/ 326 h 6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38" h="620">
                    <a:moveTo>
                      <a:pt x="645" y="365"/>
                    </a:moveTo>
                    <a:lnTo>
                      <a:pt x="651" y="371"/>
                    </a:lnTo>
                    <a:lnTo>
                      <a:pt x="656" y="377"/>
                    </a:lnTo>
                    <a:lnTo>
                      <a:pt x="662" y="388"/>
                    </a:lnTo>
                    <a:lnTo>
                      <a:pt x="651" y="417"/>
                    </a:lnTo>
                    <a:lnTo>
                      <a:pt x="645" y="423"/>
                    </a:lnTo>
                    <a:lnTo>
                      <a:pt x="639" y="435"/>
                    </a:lnTo>
                    <a:lnTo>
                      <a:pt x="639" y="446"/>
                    </a:lnTo>
                    <a:lnTo>
                      <a:pt x="627" y="493"/>
                    </a:lnTo>
                    <a:lnTo>
                      <a:pt x="598" y="620"/>
                    </a:lnTo>
                    <a:lnTo>
                      <a:pt x="575" y="615"/>
                    </a:lnTo>
                    <a:lnTo>
                      <a:pt x="500" y="597"/>
                    </a:lnTo>
                    <a:lnTo>
                      <a:pt x="476" y="591"/>
                    </a:lnTo>
                    <a:lnTo>
                      <a:pt x="459" y="586"/>
                    </a:lnTo>
                    <a:lnTo>
                      <a:pt x="407" y="574"/>
                    </a:lnTo>
                    <a:lnTo>
                      <a:pt x="401" y="574"/>
                    </a:lnTo>
                    <a:lnTo>
                      <a:pt x="389" y="568"/>
                    </a:lnTo>
                    <a:lnTo>
                      <a:pt x="360" y="562"/>
                    </a:lnTo>
                    <a:lnTo>
                      <a:pt x="349" y="557"/>
                    </a:lnTo>
                    <a:lnTo>
                      <a:pt x="337" y="551"/>
                    </a:lnTo>
                    <a:lnTo>
                      <a:pt x="331" y="551"/>
                    </a:lnTo>
                    <a:lnTo>
                      <a:pt x="279" y="539"/>
                    </a:lnTo>
                    <a:lnTo>
                      <a:pt x="262" y="533"/>
                    </a:lnTo>
                    <a:lnTo>
                      <a:pt x="244" y="528"/>
                    </a:lnTo>
                    <a:lnTo>
                      <a:pt x="233" y="522"/>
                    </a:lnTo>
                    <a:lnTo>
                      <a:pt x="186" y="510"/>
                    </a:lnTo>
                    <a:lnTo>
                      <a:pt x="175" y="504"/>
                    </a:lnTo>
                    <a:lnTo>
                      <a:pt x="163" y="499"/>
                    </a:lnTo>
                    <a:lnTo>
                      <a:pt x="105" y="481"/>
                    </a:lnTo>
                    <a:lnTo>
                      <a:pt x="93" y="481"/>
                    </a:lnTo>
                    <a:lnTo>
                      <a:pt x="88" y="475"/>
                    </a:lnTo>
                    <a:lnTo>
                      <a:pt x="82" y="475"/>
                    </a:lnTo>
                    <a:lnTo>
                      <a:pt x="70" y="470"/>
                    </a:lnTo>
                    <a:lnTo>
                      <a:pt x="64" y="470"/>
                    </a:lnTo>
                    <a:lnTo>
                      <a:pt x="59" y="470"/>
                    </a:lnTo>
                    <a:lnTo>
                      <a:pt x="53" y="470"/>
                    </a:lnTo>
                    <a:lnTo>
                      <a:pt x="41" y="464"/>
                    </a:lnTo>
                    <a:lnTo>
                      <a:pt x="24" y="458"/>
                    </a:lnTo>
                    <a:lnTo>
                      <a:pt x="18" y="452"/>
                    </a:lnTo>
                    <a:lnTo>
                      <a:pt x="12" y="452"/>
                    </a:lnTo>
                    <a:lnTo>
                      <a:pt x="0" y="435"/>
                    </a:lnTo>
                    <a:lnTo>
                      <a:pt x="18" y="377"/>
                    </a:lnTo>
                    <a:lnTo>
                      <a:pt x="12" y="353"/>
                    </a:lnTo>
                    <a:lnTo>
                      <a:pt x="24" y="342"/>
                    </a:lnTo>
                    <a:lnTo>
                      <a:pt x="47" y="301"/>
                    </a:lnTo>
                    <a:lnTo>
                      <a:pt x="53" y="301"/>
                    </a:lnTo>
                    <a:lnTo>
                      <a:pt x="70" y="278"/>
                    </a:lnTo>
                    <a:lnTo>
                      <a:pt x="82" y="255"/>
                    </a:lnTo>
                    <a:lnTo>
                      <a:pt x="82" y="249"/>
                    </a:lnTo>
                    <a:lnTo>
                      <a:pt x="99" y="208"/>
                    </a:lnTo>
                    <a:lnTo>
                      <a:pt x="134" y="127"/>
                    </a:lnTo>
                    <a:lnTo>
                      <a:pt x="146" y="110"/>
                    </a:lnTo>
                    <a:lnTo>
                      <a:pt x="163" y="52"/>
                    </a:lnTo>
                    <a:lnTo>
                      <a:pt x="180" y="11"/>
                    </a:lnTo>
                    <a:lnTo>
                      <a:pt x="175" y="0"/>
                    </a:lnTo>
                    <a:lnTo>
                      <a:pt x="180" y="0"/>
                    </a:lnTo>
                    <a:lnTo>
                      <a:pt x="186" y="11"/>
                    </a:lnTo>
                    <a:lnTo>
                      <a:pt x="198" y="11"/>
                    </a:lnTo>
                    <a:lnTo>
                      <a:pt x="204" y="5"/>
                    </a:lnTo>
                    <a:lnTo>
                      <a:pt x="221" y="11"/>
                    </a:lnTo>
                    <a:lnTo>
                      <a:pt x="227" y="23"/>
                    </a:lnTo>
                    <a:lnTo>
                      <a:pt x="233" y="29"/>
                    </a:lnTo>
                    <a:lnTo>
                      <a:pt x="238" y="29"/>
                    </a:lnTo>
                    <a:lnTo>
                      <a:pt x="250" y="34"/>
                    </a:lnTo>
                    <a:lnTo>
                      <a:pt x="262" y="58"/>
                    </a:lnTo>
                    <a:lnTo>
                      <a:pt x="256" y="69"/>
                    </a:lnTo>
                    <a:lnTo>
                      <a:pt x="256" y="81"/>
                    </a:lnTo>
                    <a:lnTo>
                      <a:pt x="256" y="87"/>
                    </a:lnTo>
                    <a:lnTo>
                      <a:pt x="250" y="92"/>
                    </a:lnTo>
                    <a:lnTo>
                      <a:pt x="273" y="110"/>
                    </a:lnTo>
                    <a:lnTo>
                      <a:pt x="291" y="116"/>
                    </a:lnTo>
                    <a:lnTo>
                      <a:pt x="296" y="116"/>
                    </a:lnTo>
                    <a:lnTo>
                      <a:pt x="302" y="116"/>
                    </a:lnTo>
                    <a:lnTo>
                      <a:pt x="314" y="116"/>
                    </a:lnTo>
                    <a:lnTo>
                      <a:pt x="326" y="110"/>
                    </a:lnTo>
                    <a:lnTo>
                      <a:pt x="331" y="116"/>
                    </a:lnTo>
                    <a:lnTo>
                      <a:pt x="349" y="116"/>
                    </a:lnTo>
                    <a:lnTo>
                      <a:pt x="355" y="121"/>
                    </a:lnTo>
                    <a:lnTo>
                      <a:pt x="372" y="127"/>
                    </a:lnTo>
                    <a:lnTo>
                      <a:pt x="372" y="133"/>
                    </a:lnTo>
                    <a:lnTo>
                      <a:pt x="395" y="139"/>
                    </a:lnTo>
                    <a:lnTo>
                      <a:pt x="401" y="133"/>
                    </a:lnTo>
                    <a:lnTo>
                      <a:pt x="413" y="133"/>
                    </a:lnTo>
                    <a:lnTo>
                      <a:pt x="418" y="133"/>
                    </a:lnTo>
                    <a:lnTo>
                      <a:pt x="430" y="139"/>
                    </a:lnTo>
                    <a:lnTo>
                      <a:pt x="453" y="145"/>
                    </a:lnTo>
                    <a:lnTo>
                      <a:pt x="471" y="139"/>
                    </a:lnTo>
                    <a:lnTo>
                      <a:pt x="476" y="139"/>
                    </a:lnTo>
                    <a:lnTo>
                      <a:pt x="482" y="139"/>
                    </a:lnTo>
                    <a:lnTo>
                      <a:pt x="494" y="139"/>
                    </a:lnTo>
                    <a:lnTo>
                      <a:pt x="505" y="133"/>
                    </a:lnTo>
                    <a:lnTo>
                      <a:pt x="517" y="139"/>
                    </a:lnTo>
                    <a:lnTo>
                      <a:pt x="529" y="139"/>
                    </a:lnTo>
                    <a:lnTo>
                      <a:pt x="540" y="145"/>
                    </a:lnTo>
                    <a:lnTo>
                      <a:pt x="552" y="139"/>
                    </a:lnTo>
                    <a:lnTo>
                      <a:pt x="569" y="145"/>
                    </a:lnTo>
                    <a:lnTo>
                      <a:pt x="610" y="156"/>
                    </a:lnTo>
                    <a:lnTo>
                      <a:pt x="627" y="162"/>
                    </a:lnTo>
                    <a:lnTo>
                      <a:pt x="633" y="162"/>
                    </a:lnTo>
                    <a:lnTo>
                      <a:pt x="651" y="168"/>
                    </a:lnTo>
                    <a:lnTo>
                      <a:pt x="656" y="168"/>
                    </a:lnTo>
                    <a:lnTo>
                      <a:pt x="662" y="168"/>
                    </a:lnTo>
                    <a:lnTo>
                      <a:pt x="668" y="168"/>
                    </a:lnTo>
                    <a:lnTo>
                      <a:pt x="680" y="174"/>
                    </a:lnTo>
                    <a:lnTo>
                      <a:pt x="714" y="179"/>
                    </a:lnTo>
                    <a:lnTo>
                      <a:pt x="714" y="185"/>
                    </a:lnTo>
                    <a:lnTo>
                      <a:pt x="720" y="197"/>
                    </a:lnTo>
                    <a:lnTo>
                      <a:pt x="738" y="214"/>
                    </a:lnTo>
                    <a:lnTo>
                      <a:pt x="738" y="232"/>
                    </a:lnTo>
                    <a:lnTo>
                      <a:pt x="709" y="266"/>
                    </a:lnTo>
                    <a:lnTo>
                      <a:pt x="703" y="284"/>
                    </a:lnTo>
                    <a:lnTo>
                      <a:pt x="697" y="284"/>
                    </a:lnTo>
                    <a:lnTo>
                      <a:pt x="691" y="295"/>
                    </a:lnTo>
                    <a:lnTo>
                      <a:pt x="685" y="313"/>
                    </a:lnTo>
                    <a:lnTo>
                      <a:pt x="668" y="319"/>
                    </a:lnTo>
                    <a:lnTo>
                      <a:pt x="645" y="353"/>
                    </a:lnTo>
                    <a:lnTo>
                      <a:pt x="645" y="365"/>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99" name="Freeform 67">
                <a:extLst>
                  <a:ext uri="{FF2B5EF4-FFF2-40B4-BE49-F238E27FC236}">
                    <a16:creationId xmlns:a16="http://schemas.microsoft.com/office/drawing/2014/main" id="{E031B8F0-61AD-584D-909D-F40B5B3F4645}"/>
                  </a:ext>
                </a:extLst>
              </p:cNvPr>
              <p:cNvSpPr>
                <a:spLocks/>
              </p:cNvSpPr>
              <p:nvPr/>
            </p:nvSpPr>
            <p:spPr bwMode="auto">
              <a:xfrm>
                <a:off x="8177889" y="1736476"/>
                <a:ext cx="438989" cy="318112"/>
              </a:xfrm>
              <a:custGeom>
                <a:avLst/>
                <a:gdLst>
                  <a:gd name="T0" fmla="*/ 508 w 609"/>
                  <a:gd name="T1" fmla="*/ 389 h 452"/>
                  <a:gd name="T2" fmla="*/ 465 w 609"/>
                  <a:gd name="T3" fmla="*/ 406 h 452"/>
                  <a:gd name="T4" fmla="*/ 449 w 609"/>
                  <a:gd name="T5" fmla="*/ 406 h 452"/>
                  <a:gd name="T6" fmla="*/ 410 w 609"/>
                  <a:gd name="T7" fmla="*/ 395 h 452"/>
                  <a:gd name="T8" fmla="*/ 344 w 609"/>
                  <a:gd name="T9" fmla="*/ 385 h 452"/>
                  <a:gd name="T10" fmla="*/ 311 w 609"/>
                  <a:gd name="T11" fmla="*/ 374 h 452"/>
                  <a:gd name="T12" fmla="*/ 284 w 609"/>
                  <a:gd name="T13" fmla="*/ 379 h 452"/>
                  <a:gd name="T14" fmla="*/ 240 w 609"/>
                  <a:gd name="T15" fmla="*/ 379 h 452"/>
                  <a:gd name="T16" fmla="*/ 213 w 609"/>
                  <a:gd name="T17" fmla="*/ 374 h 452"/>
                  <a:gd name="T18" fmla="*/ 186 w 609"/>
                  <a:gd name="T19" fmla="*/ 368 h 452"/>
                  <a:gd name="T20" fmla="*/ 147 w 609"/>
                  <a:gd name="T21" fmla="*/ 358 h 452"/>
                  <a:gd name="T22" fmla="*/ 120 w 609"/>
                  <a:gd name="T23" fmla="*/ 358 h 452"/>
                  <a:gd name="T24" fmla="*/ 92 w 609"/>
                  <a:gd name="T25" fmla="*/ 352 h 452"/>
                  <a:gd name="T26" fmla="*/ 76 w 609"/>
                  <a:gd name="T27" fmla="*/ 326 h 452"/>
                  <a:gd name="T28" fmla="*/ 71 w 609"/>
                  <a:gd name="T29" fmla="*/ 283 h 452"/>
                  <a:gd name="T30" fmla="*/ 49 w 609"/>
                  <a:gd name="T31" fmla="*/ 272 h 452"/>
                  <a:gd name="T32" fmla="*/ 27 w 609"/>
                  <a:gd name="T33" fmla="*/ 251 h 452"/>
                  <a:gd name="T34" fmla="*/ 5 w 609"/>
                  <a:gd name="T35" fmla="*/ 240 h 452"/>
                  <a:gd name="T36" fmla="*/ 16 w 609"/>
                  <a:gd name="T37" fmla="*/ 208 h 452"/>
                  <a:gd name="T38" fmla="*/ 22 w 609"/>
                  <a:gd name="T39" fmla="*/ 225 h 452"/>
                  <a:gd name="T40" fmla="*/ 27 w 609"/>
                  <a:gd name="T41" fmla="*/ 202 h 452"/>
                  <a:gd name="T42" fmla="*/ 16 w 609"/>
                  <a:gd name="T43" fmla="*/ 192 h 452"/>
                  <a:gd name="T44" fmla="*/ 38 w 609"/>
                  <a:gd name="T45" fmla="*/ 181 h 452"/>
                  <a:gd name="T46" fmla="*/ 22 w 609"/>
                  <a:gd name="T47" fmla="*/ 176 h 452"/>
                  <a:gd name="T48" fmla="*/ 22 w 609"/>
                  <a:gd name="T49" fmla="*/ 139 h 452"/>
                  <a:gd name="T50" fmla="*/ 22 w 609"/>
                  <a:gd name="T51" fmla="*/ 86 h 452"/>
                  <a:gd name="T52" fmla="*/ 16 w 609"/>
                  <a:gd name="T53" fmla="*/ 53 h 452"/>
                  <a:gd name="T54" fmla="*/ 27 w 609"/>
                  <a:gd name="T55" fmla="*/ 16 h 452"/>
                  <a:gd name="T56" fmla="*/ 109 w 609"/>
                  <a:gd name="T57" fmla="*/ 75 h 452"/>
                  <a:gd name="T58" fmla="*/ 147 w 609"/>
                  <a:gd name="T59" fmla="*/ 96 h 452"/>
                  <a:gd name="T60" fmla="*/ 147 w 609"/>
                  <a:gd name="T61" fmla="*/ 91 h 452"/>
                  <a:gd name="T62" fmla="*/ 142 w 609"/>
                  <a:gd name="T63" fmla="*/ 122 h 452"/>
                  <a:gd name="T64" fmla="*/ 164 w 609"/>
                  <a:gd name="T65" fmla="*/ 118 h 452"/>
                  <a:gd name="T66" fmla="*/ 153 w 609"/>
                  <a:gd name="T67" fmla="*/ 166 h 452"/>
                  <a:gd name="T68" fmla="*/ 142 w 609"/>
                  <a:gd name="T69" fmla="*/ 171 h 452"/>
                  <a:gd name="T70" fmla="*/ 158 w 609"/>
                  <a:gd name="T71" fmla="*/ 176 h 452"/>
                  <a:gd name="T72" fmla="*/ 180 w 609"/>
                  <a:gd name="T73" fmla="*/ 118 h 452"/>
                  <a:gd name="T74" fmla="*/ 180 w 609"/>
                  <a:gd name="T75" fmla="*/ 96 h 452"/>
                  <a:gd name="T76" fmla="*/ 180 w 609"/>
                  <a:gd name="T77" fmla="*/ 101 h 452"/>
                  <a:gd name="T78" fmla="*/ 174 w 609"/>
                  <a:gd name="T79" fmla="*/ 80 h 452"/>
                  <a:gd name="T80" fmla="*/ 180 w 609"/>
                  <a:gd name="T81" fmla="*/ 69 h 452"/>
                  <a:gd name="T82" fmla="*/ 164 w 609"/>
                  <a:gd name="T83" fmla="*/ 101 h 452"/>
                  <a:gd name="T84" fmla="*/ 180 w 609"/>
                  <a:gd name="T85" fmla="*/ 107 h 452"/>
                  <a:gd name="T86" fmla="*/ 164 w 609"/>
                  <a:gd name="T87" fmla="*/ 101 h 452"/>
                  <a:gd name="T88" fmla="*/ 170 w 609"/>
                  <a:gd name="T89" fmla="*/ 64 h 452"/>
                  <a:gd name="T90" fmla="*/ 191 w 609"/>
                  <a:gd name="T91" fmla="*/ 42 h 452"/>
                  <a:gd name="T92" fmla="*/ 180 w 609"/>
                  <a:gd name="T93" fmla="*/ 38 h 452"/>
                  <a:gd name="T94" fmla="*/ 311 w 609"/>
                  <a:gd name="T95" fmla="*/ 38 h 452"/>
                  <a:gd name="T96" fmla="*/ 547 w 609"/>
                  <a:gd name="T97" fmla="*/ 101 h 452"/>
                  <a:gd name="T98" fmla="*/ 574 w 609"/>
                  <a:gd name="T99" fmla="*/ 118 h 452"/>
                  <a:gd name="T100" fmla="*/ 552 w 609"/>
                  <a:gd name="T101" fmla="*/ 198 h 452"/>
                  <a:gd name="T102" fmla="*/ 547 w 609"/>
                  <a:gd name="T103" fmla="*/ 214 h 452"/>
                  <a:gd name="T104" fmla="*/ 535 w 609"/>
                  <a:gd name="T105" fmla="*/ 278 h 452"/>
                  <a:gd name="T106" fmla="*/ 519 w 609"/>
                  <a:gd name="T107" fmla="*/ 341 h 452"/>
                  <a:gd name="T108" fmla="*/ 508 w 609"/>
                  <a:gd name="T109" fmla="*/ 363 h 4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9" h="452">
                    <a:moveTo>
                      <a:pt x="539" y="406"/>
                    </a:moveTo>
                    <a:lnTo>
                      <a:pt x="539" y="412"/>
                    </a:lnTo>
                    <a:lnTo>
                      <a:pt x="539" y="423"/>
                    </a:lnTo>
                    <a:lnTo>
                      <a:pt x="539" y="452"/>
                    </a:lnTo>
                    <a:lnTo>
                      <a:pt x="505" y="447"/>
                    </a:lnTo>
                    <a:lnTo>
                      <a:pt x="493" y="441"/>
                    </a:lnTo>
                    <a:lnTo>
                      <a:pt x="487" y="441"/>
                    </a:lnTo>
                    <a:lnTo>
                      <a:pt x="481" y="441"/>
                    </a:lnTo>
                    <a:lnTo>
                      <a:pt x="476" y="441"/>
                    </a:lnTo>
                    <a:lnTo>
                      <a:pt x="458" y="435"/>
                    </a:lnTo>
                    <a:lnTo>
                      <a:pt x="452" y="435"/>
                    </a:lnTo>
                    <a:lnTo>
                      <a:pt x="435" y="429"/>
                    </a:lnTo>
                    <a:lnTo>
                      <a:pt x="394" y="418"/>
                    </a:lnTo>
                    <a:lnTo>
                      <a:pt x="377" y="412"/>
                    </a:lnTo>
                    <a:lnTo>
                      <a:pt x="365" y="418"/>
                    </a:lnTo>
                    <a:lnTo>
                      <a:pt x="354" y="412"/>
                    </a:lnTo>
                    <a:lnTo>
                      <a:pt x="342" y="412"/>
                    </a:lnTo>
                    <a:lnTo>
                      <a:pt x="330" y="406"/>
                    </a:lnTo>
                    <a:lnTo>
                      <a:pt x="319" y="412"/>
                    </a:lnTo>
                    <a:lnTo>
                      <a:pt x="307" y="412"/>
                    </a:lnTo>
                    <a:lnTo>
                      <a:pt x="301" y="412"/>
                    </a:lnTo>
                    <a:lnTo>
                      <a:pt x="296" y="412"/>
                    </a:lnTo>
                    <a:lnTo>
                      <a:pt x="278" y="418"/>
                    </a:lnTo>
                    <a:lnTo>
                      <a:pt x="255" y="412"/>
                    </a:lnTo>
                    <a:lnTo>
                      <a:pt x="243" y="406"/>
                    </a:lnTo>
                    <a:lnTo>
                      <a:pt x="238" y="406"/>
                    </a:lnTo>
                    <a:lnTo>
                      <a:pt x="226" y="406"/>
                    </a:lnTo>
                    <a:lnTo>
                      <a:pt x="220" y="412"/>
                    </a:lnTo>
                    <a:lnTo>
                      <a:pt x="197" y="406"/>
                    </a:lnTo>
                    <a:lnTo>
                      <a:pt x="197" y="400"/>
                    </a:lnTo>
                    <a:lnTo>
                      <a:pt x="180" y="394"/>
                    </a:lnTo>
                    <a:lnTo>
                      <a:pt x="174" y="389"/>
                    </a:lnTo>
                    <a:lnTo>
                      <a:pt x="156" y="389"/>
                    </a:lnTo>
                    <a:lnTo>
                      <a:pt x="151" y="383"/>
                    </a:lnTo>
                    <a:lnTo>
                      <a:pt x="139" y="389"/>
                    </a:lnTo>
                    <a:lnTo>
                      <a:pt x="127" y="389"/>
                    </a:lnTo>
                    <a:lnTo>
                      <a:pt x="121" y="389"/>
                    </a:lnTo>
                    <a:lnTo>
                      <a:pt x="116" y="389"/>
                    </a:lnTo>
                    <a:lnTo>
                      <a:pt x="98" y="383"/>
                    </a:lnTo>
                    <a:lnTo>
                      <a:pt x="75" y="365"/>
                    </a:lnTo>
                    <a:lnTo>
                      <a:pt x="81" y="360"/>
                    </a:lnTo>
                    <a:lnTo>
                      <a:pt x="81" y="354"/>
                    </a:lnTo>
                    <a:lnTo>
                      <a:pt x="81" y="342"/>
                    </a:lnTo>
                    <a:lnTo>
                      <a:pt x="87" y="331"/>
                    </a:lnTo>
                    <a:lnTo>
                      <a:pt x="75" y="307"/>
                    </a:lnTo>
                    <a:lnTo>
                      <a:pt x="63" y="302"/>
                    </a:lnTo>
                    <a:lnTo>
                      <a:pt x="58" y="302"/>
                    </a:lnTo>
                    <a:lnTo>
                      <a:pt x="52" y="296"/>
                    </a:lnTo>
                    <a:lnTo>
                      <a:pt x="46" y="284"/>
                    </a:lnTo>
                    <a:lnTo>
                      <a:pt x="29" y="278"/>
                    </a:lnTo>
                    <a:lnTo>
                      <a:pt x="29" y="273"/>
                    </a:lnTo>
                    <a:lnTo>
                      <a:pt x="11" y="273"/>
                    </a:lnTo>
                    <a:lnTo>
                      <a:pt x="5" y="267"/>
                    </a:lnTo>
                    <a:lnTo>
                      <a:pt x="5" y="261"/>
                    </a:lnTo>
                    <a:lnTo>
                      <a:pt x="5" y="267"/>
                    </a:lnTo>
                    <a:lnTo>
                      <a:pt x="0" y="267"/>
                    </a:lnTo>
                    <a:lnTo>
                      <a:pt x="17" y="226"/>
                    </a:lnTo>
                    <a:lnTo>
                      <a:pt x="11" y="249"/>
                    </a:lnTo>
                    <a:lnTo>
                      <a:pt x="17" y="244"/>
                    </a:lnTo>
                    <a:lnTo>
                      <a:pt x="23" y="244"/>
                    </a:lnTo>
                    <a:lnTo>
                      <a:pt x="23" y="232"/>
                    </a:lnTo>
                    <a:lnTo>
                      <a:pt x="29" y="226"/>
                    </a:lnTo>
                    <a:lnTo>
                      <a:pt x="29" y="220"/>
                    </a:lnTo>
                    <a:lnTo>
                      <a:pt x="23" y="220"/>
                    </a:lnTo>
                    <a:lnTo>
                      <a:pt x="17" y="215"/>
                    </a:lnTo>
                    <a:lnTo>
                      <a:pt x="17" y="209"/>
                    </a:lnTo>
                    <a:lnTo>
                      <a:pt x="17" y="197"/>
                    </a:lnTo>
                    <a:lnTo>
                      <a:pt x="23" y="203"/>
                    </a:lnTo>
                    <a:lnTo>
                      <a:pt x="40" y="197"/>
                    </a:lnTo>
                    <a:lnTo>
                      <a:pt x="29" y="191"/>
                    </a:lnTo>
                    <a:lnTo>
                      <a:pt x="23" y="180"/>
                    </a:lnTo>
                    <a:lnTo>
                      <a:pt x="23" y="191"/>
                    </a:lnTo>
                    <a:lnTo>
                      <a:pt x="17" y="191"/>
                    </a:lnTo>
                    <a:lnTo>
                      <a:pt x="23" y="162"/>
                    </a:lnTo>
                    <a:lnTo>
                      <a:pt x="23" y="151"/>
                    </a:lnTo>
                    <a:lnTo>
                      <a:pt x="23" y="145"/>
                    </a:lnTo>
                    <a:lnTo>
                      <a:pt x="23" y="122"/>
                    </a:lnTo>
                    <a:lnTo>
                      <a:pt x="23" y="93"/>
                    </a:lnTo>
                    <a:lnTo>
                      <a:pt x="17" y="75"/>
                    </a:lnTo>
                    <a:lnTo>
                      <a:pt x="17" y="64"/>
                    </a:lnTo>
                    <a:lnTo>
                      <a:pt x="17" y="58"/>
                    </a:lnTo>
                    <a:lnTo>
                      <a:pt x="17" y="46"/>
                    </a:lnTo>
                    <a:lnTo>
                      <a:pt x="29" y="29"/>
                    </a:lnTo>
                    <a:lnTo>
                      <a:pt x="29" y="17"/>
                    </a:lnTo>
                    <a:lnTo>
                      <a:pt x="34" y="23"/>
                    </a:lnTo>
                    <a:lnTo>
                      <a:pt x="75" y="64"/>
                    </a:lnTo>
                    <a:lnTo>
                      <a:pt x="116" y="81"/>
                    </a:lnTo>
                    <a:lnTo>
                      <a:pt x="139" y="87"/>
                    </a:lnTo>
                    <a:lnTo>
                      <a:pt x="151" y="99"/>
                    </a:lnTo>
                    <a:lnTo>
                      <a:pt x="156" y="104"/>
                    </a:lnTo>
                    <a:lnTo>
                      <a:pt x="156" y="93"/>
                    </a:lnTo>
                    <a:lnTo>
                      <a:pt x="162" y="99"/>
                    </a:lnTo>
                    <a:lnTo>
                      <a:pt x="156" y="99"/>
                    </a:lnTo>
                    <a:lnTo>
                      <a:pt x="162" y="104"/>
                    </a:lnTo>
                    <a:lnTo>
                      <a:pt x="162" y="128"/>
                    </a:lnTo>
                    <a:lnTo>
                      <a:pt x="151" y="133"/>
                    </a:lnTo>
                    <a:lnTo>
                      <a:pt x="151" y="139"/>
                    </a:lnTo>
                    <a:lnTo>
                      <a:pt x="168" y="128"/>
                    </a:lnTo>
                    <a:lnTo>
                      <a:pt x="174" y="128"/>
                    </a:lnTo>
                    <a:lnTo>
                      <a:pt x="168" y="145"/>
                    </a:lnTo>
                    <a:lnTo>
                      <a:pt x="162" y="168"/>
                    </a:lnTo>
                    <a:lnTo>
                      <a:pt x="162" y="180"/>
                    </a:lnTo>
                    <a:lnTo>
                      <a:pt x="168" y="186"/>
                    </a:lnTo>
                    <a:lnTo>
                      <a:pt x="156" y="191"/>
                    </a:lnTo>
                    <a:lnTo>
                      <a:pt x="151" y="186"/>
                    </a:lnTo>
                    <a:lnTo>
                      <a:pt x="156" y="191"/>
                    </a:lnTo>
                    <a:lnTo>
                      <a:pt x="162" y="191"/>
                    </a:lnTo>
                    <a:lnTo>
                      <a:pt x="168" y="191"/>
                    </a:lnTo>
                    <a:lnTo>
                      <a:pt x="168" y="180"/>
                    </a:lnTo>
                    <a:lnTo>
                      <a:pt x="180" y="145"/>
                    </a:lnTo>
                    <a:lnTo>
                      <a:pt x="191" y="128"/>
                    </a:lnTo>
                    <a:lnTo>
                      <a:pt x="197" y="128"/>
                    </a:lnTo>
                    <a:lnTo>
                      <a:pt x="197" y="122"/>
                    </a:lnTo>
                    <a:lnTo>
                      <a:pt x="191" y="104"/>
                    </a:lnTo>
                    <a:lnTo>
                      <a:pt x="191" y="93"/>
                    </a:lnTo>
                    <a:lnTo>
                      <a:pt x="185" y="104"/>
                    </a:lnTo>
                    <a:lnTo>
                      <a:pt x="191" y="110"/>
                    </a:lnTo>
                    <a:lnTo>
                      <a:pt x="185" y="104"/>
                    </a:lnTo>
                    <a:lnTo>
                      <a:pt x="180" y="104"/>
                    </a:lnTo>
                    <a:lnTo>
                      <a:pt x="185" y="87"/>
                    </a:lnTo>
                    <a:lnTo>
                      <a:pt x="191" y="93"/>
                    </a:lnTo>
                    <a:lnTo>
                      <a:pt x="197" y="87"/>
                    </a:lnTo>
                    <a:lnTo>
                      <a:pt x="191" y="75"/>
                    </a:lnTo>
                    <a:lnTo>
                      <a:pt x="185" y="70"/>
                    </a:lnTo>
                    <a:lnTo>
                      <a:pt x="174" y="87"/>
                    </a:lnTo>
                    <a:lnTo>
                      <a:pt x="174" y="110"/>
                    </a:lnTo>
                    <a:lnTo>
                      <a:pt x="180" y="110"/>
                    </a:lnTo>
                    <a:lnTo>
                      <a:pt x="180" y="104"/>
                    </a:lnTo>
                    <a:lnTo>
                      <a:pt x="191" y="116"/>
                    </a:lnTo>
                    <a:lnTo>
                      <a:pt x="185" y="128"/>
                    </a:lnTo>
                    <a:lnTo>
                      <a:pt x="180" y="116"/>
                    </a:lnTo>
                    <a:lnTo>
                      <a:pt x="174" y="110"/>
                    </a:lnTo>
                    <a:lnTo>
                      <a:pt x="174" y="93"/>
                    </a:lnTo>
                    <a:lnTo>
                      <a:pt x="168" y="87"/>
                    </a:lnTo>
                    <a:lnTo>
                      <a:pt x="180" y="70"/>
                    </a:lnTo>
                    <a:lnTo>
                      <a:pt x="185" y="46"/>
                    </a:lnTo>
                    <a:lnTo>
                      <a:pt x="191" y="64"/>
                    </a:lnTo>
                    <a:lnTo>
                      <a:pt x="203" y="46"/>
                    </a:lnTo>
                    <a:lnTo>
                      <a:pt x="203" y="35"/>
                    </a:lnTo>
                    <a:lnTo>
                      <a:pt x="197" y="29"/>
                    </a:lnTo>
                    <a:lnTo>
                      <a:pt x="191" y="41"/>
                    </a:lnTo>
                    <a:lnTo>
                      <a:pt x="191" y="17"/>
                    </a:lnTo>
                    <a:lnTo>
                      <a:pt x="191" y="0"/>
                    </a:lnTo>
                    <a:lnTo>
                      <a:pt x="330" y="41"/>
                    </a:lnTo>
                    <a:lnTo>
                      <a:pt x="481" y="81"/>
                    </a:lnTo>
                    <a:lnTo>
                      <a:pt x="528" y="99"/>
                    </a:lnTo>
                    <a:lnTo>
                      <a:pt x="580" y="110"/>
                    </a:lnTo>
                    <a:lnTo>
                      <a:pt x="609" y="116"/>
                    </a:lnTo>
                    <a:lnTo>
                      <a:pt x="609" y="122"/>
                    </a:lnTo>
                    <a:lnTo>
                      <a:pt x="609" y="128"/>
                    </a:lnTo>
                    <a:lnTo>
                      <a:pt x="609" y="133"/>
                    </a:lnTo>
                    <a:lnTo>
                      <a:pt x="592" y="197"/>
                    </a:lnTo>
                    <a:lnTo>
                      <a:pt x="586" y="215"/>
                    </a:lnTo>
                    <a:lnTo>
                      <a:pt x="586" y="226"/>
                    </a:lnTo>
                    <a:lnTo>
                      <a:pt x="586" y="232"/>
                    </a:lnTo>
                    <a:lnTo>
                      <a:pt x="580" y="232"/>
                    </a:lnTo>
                    <a:lnTo>
                      <a:pt x="574" y="255"/>
                    </a:lnTo>
                    <a:lnTo>
                      <a:pt x="574" y="273"/>
                    </a:lnTo>
                    <a:lnTo>
                      <a:pt x="568" y="302"/>
                    </a:lnTo>
                    <a:lnTo>
                      <a:pt x="563" y="313"/>
                    </a:lnTo>
                    <a:lnTo>
                      <a:pt x="557" y="325"/>
                    </a:lnTo>
                    <a:lnTo>
                      <a:pt x="551" y="371"/>
                    </a:lnTo>
                    <a:lnTo>
                      <a:pt x="545" y="371"/>
                    </a:lnTo>
                    <a:lnTo>
                      <a:pt x="545" y="394"/>
                    </a:lnTo>
                    <a:lnTo>
                      <a:pt x="539" y="394"/>
                    </a:lnTo>
                    <a:lnTo>
                      <a:pt x="539" y="406"/>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00" name="Freeform 68">
                <a:extLst>
                  <a:ext uri="{FF2B5EF4-FFF2-40B4-BE49-F238E27FC236}">
                    <a16:creationId xmlns:a16="http://schemas.microsoft.com/office/drawing/2014/main" id="{4DB56051-7209-FF4A-B0BD-D46BF9B9A5C4}"/>
                  </a:ext>
                </a:extLst>
              </p:cNvPr>
              <p:cNvSpPr>
                <a:spLocks/>
              </p:cNvSpPr>
              <p:nvPr/>
            </p:nvSpPr>
            <p:spPr bwMode="auto">
              <a:xfrm>
                <a:off x="8286489" y="1756358"/>
                <a:ext cx="25238" cy="19118"/>
              </a:xfrm>
              <a:custGeom>
                <a:avLst/>
                <a:gdLst>
                  <a:gd name="T0" fmla="*/ 5 w 34"/>
                  <a:gd name="T1" fmla="*/ 0 h 29"/>
                  <a:gd name="T2" fmla="*/ 5 w 34"/>
                  <a:gd name="T3" fmla="*/ 11 h 29"/>
                  <a:gd name="T4" fmla="*/ 11 w 34"/>
                  <a:gd name="T5" fmla="*/ 11 h 29"/>
                  <a:gd name="T6" fmla="*/ 11 w 34"/>
                  <a:gd name="T7" fmla="*/ 5 h 29"/>
                  <a:gd name="T8" fmla="*/ 33 w 34"/>
                  <a:gd name="T9" fmla="*/ 11 h 29"/>
                  <a:gd name="T10" fmla="*/ 22 w 34"/>
                  <a:gd name="T11" fmla="*/ 26 h 29"/>
                  <a:gd name="T12" fmla="*/ 5 w 34"/>
                  <a:gd name="T13" fmla="*/ 21 h 29"/>
                  <a:gd name="T14" fmla="*/ 0 w 34"/>
                  <a:gd name="T15" fmla="*/ 15 h 29"/>
                  <a:gd name="T16" fmla="*/ 5 w 3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9">
                    <a:moveTo>
                      <a:pt x="5" y="0"/>
                    </a:moveTo>
                    <a:lnTo>
                      <a:pt x="5" y="12"/>
                    </a:lnTo>
                    <a:lnTo>
                      <a:pt x="11" y="12"/>
                    </a:lnTo>
                    <a:lnTo>
                      <a:pt x="11" y="6"/>
                    </a:lnTo>
                    <a:lnTo>
                      <a:pt x="34" y="12"/>
                    </a:lnTo>
                    <a:lnTo>
                      <a:pt x="23" y="29"/>
                    </a:lnTo>
                    <a:lnTo>
                      <a:pt x="5" y="23"/>
                    </a:lnTo>
                    <a:lnTo>
                      <a:pt x="0" y="17"/>
                    </a:lnTo>
                    <a:lnTo>
                      <a:pt x="5" y="0"/>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grpSp>
            <p:nvGrpSpPr>
              <p:cNvPr id="5" name="Group 4">
                <a:extLst>
                  <a:ext uri="{FF2B5EF4-FFF2-40B4-BE49-F238E27FC236}">
                    <a16:creationId xmlns:a16="http://schemas.microsoft.com/office/drawing/2014/main" id="{1A0DA608-7110-3244-8BC3-C8E556B8C074}"/>
                  </a:ext>
                </a:extLst>
              </p:cNvPr>
              <p:cNvGrpSpPr/>
              <p:nvPr/>
            </p:nvGrpSpPr>
            <p:grpSpPr>
              <a:xfrm>
                <a:off x="7181369" y="1323542"/>
                <a:ext cx="984284" cy="783810"/>
                <a:chOff x="8202991" y="1412913"/>
                <a:chExt cx="888067" cy="707190"/>
              </a:xfrm>
            </p:grpSpPr>
            <p:sp>
              <p:nvSpPr>
                <p:cNvPr id="107" name="Freeform 75">
                  <a:extLst>
                    <a:ext uri="{FF2B5EF4-FFF2-40B4-BE49-F238E27FC236}">
                      <a16:creationId xmlns:a16="http://schemas.microsoft.com/office/drawing/2014/main" id="{651670CA-779F-B349-89FB-F8A92FB6612C}"/>
                    </a:ext>
                  </a:extLst>
                </p:cNvPr>
                <p:cNvSpPr>
                  <a:spLocks/>
                </p:cNvSpPr>
                <p:nvPr/>
              </p:nvSpPr>
              <p:spPr bwMode="auto">
                <a:xfrm>
                  <a:off x="8466582" y="1412913"/>
                  <a:ext cx="624476" cy="707190"/>
                </a:xfrm>
                <a:custGeom>
                  <a:avLst/>
                  <a:gdLst>
                    <a:gd name="T0" fmla="*/ 854 w 962"/>
                    <a:gd name="T1" fmla="*/ 210 h 1112"/>
                    <a:gd name="T2" fmla="*/ 770 w 962"/>
                    <a:gd name="T3" fmla="*/ 91 h 1112"/>
                    <a:gd name="T4" fmla="*/ 611 w 962"/>
                    <a:gd name="T5" fmla="*/ 0 h 1112"/>
                    <a:gd name="T6" fmla="*/ 467 w 962"/>
                    <a:gd name="T7" fmla="*/ 9 h 1112"/>
                    <a:gd name="T8" fmla="*/ 467 w 962"/>
                    <a:gd name="T9" fmla="*/ 91 h 1112"/>
                    <a:gd name="T10" fmla="*/ 438 w 962"/>
                    <a:gd name="T11" fmla="*/ 105 h 1112"/>
                    <a:gd name="T12" fmla="*/ 350 w 962"/>
                    <a:gd name="T13" fmla="*/ 82 h 1112"/>
                    <a:gd name="T14" fmla="*/ 378 w 962"/>
                    <a:gd name="T15" fmla="*/ 215 h 1112"/>
                    <a:gd name="T16" fmla="*/ 402 w 962"/>
                    <a:gd name="T17" fmla="*/ 247 h 1112"/>
                    <a:gd name="T18" fmla="*/ 364 w 962"/>
                    <a:gd name="T19" fmla="*/ 247 h 1112"/>
                    <a:gd name="T20" fmla="*/ 326 w 962"/>
                    <a:gd name="T21" fmla="*/ 233 h 1112"/>
                    <a:gd name="T22" fmla="*/ 266 w 962"/>
                    <a:gd name="T23" fmla="*/ 242 h 1112"/>
                    <a:gd name="T24" fmla="*/ 214 w 962"/>
                    <a:gd name="T25" fmla="*/ 283 h 1112"/>
                    <a:gd name="T26" fmla="*/ 200 w 962"/>
                    <a:gd name="T27" fmla="*/ 301 h 1112"/>
                    <a:gd name="T28" fmla="*/ 233 w 962"/>
                    <a:gd name="T29" fmla="*/ 384 h 1112"/>
                    <a:gd name="T30" fmla="*/ 205 w 962"/>
                    <a:gd name="T31" fmla="*/ 425 h 1112"/>
                    <a:gd name="T32" fmla="*/ 210 w 962"/>
                    <a:gd name="T33" fmla="*/ 443 h 1112"/>
                    <a:gd name="T34" fmla="*/ 214 w 962"/>
                    <a:gd name="T35" fmla="*/ 453 h 1112"/>
                    <a:gd name="T36" fmla="*/ 238 w 962"/>
                    <a:gd name="T37" fmla="*/ 462 h 1112"/>
                    <a:gd name="T38" fmla="*/ 247 w 962"/>
                    <a:gd name="T39" fmla="*/ 494 h 1112"/>
                    <a:gd name="T40" fmla="*/ 266 w 962"/>
                    <a:gd name="T41" fmla="*/ 517 h 1112"/>
                    <a:gd name="T42" fmla="*/ 200 w 962"/>
                    <a:gd name="T43" fmla="*/ 539 h 1112"/>
                    <a:gd name="T44" fmla="*/ 107 w 962"/>
                    <a:gd name="T45" fmla="*/ 526 h 1112"/>
                    <a:gd name="T46" fmla="*/ 28 w 962"/>
                    <a:gd name="T47" fmla="*/ 513 h 1112"/>
                    <a:gd name="T48" fmla="*/ 0 w 962"/>
                    <a:gd name="T49" fmla="*/ 513 h 1112"/>
                    <a:gd name="T50" fmla="*/ 19 w 962"/>
                    <a:gd name="T51" fmla="*/ 530 h 1112"/>
                    <a:gd name="T52" fmla="*/ 61 w 962"/>
                    <a:gd name="T53" fmla="*/ 544 h 1112"/>
                    <a:gd name="T54" fmla="*/ 84 w 962"/>
                    <a:gd name="T55" fmla="*/ 562 h 1112"/>
                    <a:gd name="T56" fmla="*/ 103 w 962"/>
                    <a:gd name="T57" fmla="*/ 571 h 1112"/>
                    <a:gd name="T58" fmla="*/ 126 w 962"/>
                    <a:gd name="T59" fmla="*/ 599 h 1112"/>
                    <a:gd name="T60" fmla="*/ 140 w 962"/>
                    <a:gd name="T61" fmla="*/ 590 h 1112"/>
                    <a:gd name="T62" fmla="*/ 145 w 962"/>
                    <a:gd name="T63" fmla="*/ 576 h 1112"/>
                    <a:gd name="T64" fmla="*/ 173 w 962"/>
                    <a:gd name="T65" fmla="*/ 585 h 1112"/>
                    <a:gd name="T66" fmla="*/ 200 w 962"/>
                    <a:gd name="T67" fmla="*/ 581 h 1112"/>
                    <a:gd name="T68" fmla="*/ 219 w 962"/>
                    <a:gd name="T69" fmla="*/ 585 h 1112"/>
                    <a:gd name="T70" fmla="*/ 247 w 962"/>
                    <a:gd name="T71" fmla="*/ 585 h 1112"/>
                    <a:gd name="T72" fmla="*/ 285 w 962"/>
                    <a:gd name="T73" fmla="*/ 571 h 1112"/>
                    <a:gd name="T74" fmla="*/ 336 w 962"/>
                    <a:gd name="T75" fmla="*/ 576 h 1112"/>
                    <a:gd name="T76" fmla="*/ 373 w 962"/>
                    <a:gd name="T77" fmla="*/ 567 h 1112"/>
                    <a:gd name="T78" fmla="*/ 373 w 962"/>
                    <a:gd name="T79" fmla="*/ 548 h 1112"/>
                    <a:gd name="T80" fmla="*/ 392 w 962"/>
                    <a:gd name="T81" fmla="*/ 539 h 1112"/>
                    <a:gd name="T82" fmla="*/ 438 w 962"/>
                    <a:gd name="T83" fmla="*/ 535 h 1112"/>
                    <a:gd name="T84" fmla="*/ 406 w 962"/>
                    <a:gd name="T85" fmla="*/ 576 h 1112"/>
                    <a:gd name="T86" fmla="*/ 481 w 962"/>
                    <a:gd name="T87" fmla="*/ 581 h 1112"/>
                    <a:gd name="T88" fmla="*/ 536 w 962"/>
                    <a:gd name="T89" fmla="*/ 604 h 1112"/>
                    <a:gd name="T90" fmla="*/ 574 w 962"/>
                    <a:gd name="T91" fmla="*/ 645 h 1112"/>
                    <a:gd name="T92" fmla="*/ 626 w 962"/>
                    <a:gd name="T93" fmla="*/ 663 h 1112"/>
                    <a:gd name="T94" fmla="*/ 695 w 962"/>
                    <a:gd name="T95" fmla="*/ 769 h 1112"/>
                    <a:gd name="T96" fmla="*/ 709 w 962"/>
                    <a:gd name="T97" fmla="*/ 828 h 1112"/>
                    <a:gd name="T98" fmla="*/ 709 w 962"/>
                    <a:gd name="T99" fmla="*/ 842 h 1112"/>
                    <a:gd name="T100" fmla="*/ 719 w 962"/>
                    <a:gd name="T101" fmla="*/ 919 h 1112"/>
                    <a:gd name="T102" fmla="*/ 719 w 962"/>
                    <a:gd name="T103" fmla="*/ 947 h 1112"/>
                    <a:gd name="T104" fmla="*/ 788 w 962"/>
                    <a:gd name="T105" fmla="*/ 1025 h 1112"/>
                    <a:gd name="T106" fmla="*/ 821 w 962"/>
                    <a:gd name="T107" fmla="*/ 984 h 1112"/>
                    <a:gd name="T108" fmla="*/ 821 w 962"/>
                    <a:gd name="T109" fmla="*/ 965 h 1112"/>
                    <a:gd name="T110" fmla="*/ 798 w 962"/>
                    <a:gd name="T111" fmla="*/ 933 h 1112"/>
                    <a:gd name="T112" fmla="*/ 798 w 962"/>
                    <a:gd name="T113" fmla="*/ 901 h 1112"/>
                    <a:gd name="T114" fmla="*/ 784 w 962"/>
                    <a:gd name="T115" fmla="*/ 800 h 1112"/>
                    <a:gd name="T116" fmla="*/ 752 w 962"/>
                    <a:gd name="T117" fmla="*/ 760 h 1112"/>
                    <a:gd name="T118" fmla="*/ 714 w 962"/>
                    <a:gd name="T119" fmla="*/ 755 h 1112"/>
                    <a:gd name="T120" fmla="*/ 709 w 962"/>
                    <a:gd name="T121" fmla="*/ 690 h 1112"/>
                    <a:gd name="T122" fmla="*/ 681 w 962"/>
                    <a:gd name="T123" fmla="*/ 677 h 1112"/>
                    <a:gd name="T124" fmla="*/ 905 w 962"/>
                    <a:gd name="T125" fmla="*/ 256 h 1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62" h="1112">
                      <a:moveTo>
                        <a:pt x="962" y="278"/>
                      </a:moveTo>
                      <a:lnTo>
                        <a:pt x="938" y="233"/>
                      </a:lnTo>
                      <a:lnTo>
                        <a:pt x="908" y="228"/>
                      </a:lnTo>
                      <a:lnTo>
                        <a:pt x="848" y="144"/>
                      </a:lnTo>
                      <a:lnTo>
                        <a:pt x="814" y="124"/>
                      </a:lnTo>
                      <a:lnTo>
                        <a:pt x="818" y="99"/>
                      </a:lnTo>
                      <a:lnTo>
                        <a:pt x="774" y="24"/>
                      </a:lnTo>
                      <a:lnTo>
                        <a:pt x="724" y="19"/>
                      </a:lnTo>
                      <a:lnTo>
                        <a:pt x="650" y="0"/>
                      </a:lnTo>
                      <a:lnTo>
                        <a:pt x="570" y="24"/>
                      </a:lnTo>
                      <a:lnTo>
                        <a:pt x="531" y="0"/>
                      </a:lnTo>
                      <a:lnTo>
                        <a:pt x="496" y="10"/>
                      </a:lnTo>
                      <a:lnTo>
                        <a:pt x="506" y="44"/>
                      </a:lnTo>
                      <a:lnTo>
                        <a:pt x="506" y="84"/>
                      </a:lnTo>
                      <a:lnTo>
                        <a:pt x="496" y="99"/>
                      </a:lnTo>
                      <a:lnTo>
                        <a:pt x="501" y="129"/>
                      </a:lnTo>
                      <a:lnTo>
                        <a:pt x="476" y="129"/>
                      </a:lnTo>
                      <a:lnTo>
                        <a:pt x="466" y="114"/>
                      </a:lnTo>
                      <a:lnTo>
                        <a:pt x="412" y="99"/>
                      </a:lnTo>
                      <a:lnTo>
                        <a:pt x="377" y="89"/>
                      </a:lnTo>
                      <a:lnTo>
                        <a:pt x="372" y="89"/>
                      </a:lnTo>
                      <a:lnTo>
                        <a:pt x="352" y="168"/>
                      </a:lnTo>
                      <a:lnTo>
                        <a:pt x="392" y="208"/>
                      </a:lnTo>
                      <a:lnTo>
                        <a:pt x="402" y="233"/>
                      </a:lnTo>
                      <a:lnTo>
                        <a:pt x="422" y="233"/>
                      </a:lnTo>
                      <a:lnTo>
                        <a:pt x="432" y="263"/>
                      </a:lnTo>
                      <a:lnTo>
                        <a:pt x="427" y="268"/>
                      </a:lnTo>
                      <a:lnTo>
                        <a:pt x="417" y="283"/>
                      </a:lnTo>
                      <a:lnTo>
                        <a:pt x="387" y="283"/>
                      </a:lnTo>
                      <a:lnTo>
                        <a:pt x="387" y="268"/>
                      </a:lnTo>
                      <a:lnTo>
                        <a:pt x="377" y="263"/>
                      </a:lnTo>
                      <a:lnTo>
                        <a:pt x="367" y="273"/>
                      </a:lnTo>
                      <a:lnTo>
                        <a:pt x="347" y="253"/>
                      </a:lnTo>
                      <a:lnTo>
                        <a:pt x="342" y="248"/>
                      </a:lnTo>
                      <a:lnTo>
                        <a:pt x="303" y="253"/>
                      </a:lnTo>
                      <a:lnTo>
                        <a:pt x="283" y="263"/>
                      </a:lnTo>
                      <a:lnTo>
                        <a:pt x="263" y="263"/>
                      </a:lnTo>
                      <a:lnTo>
                        <a:pt x="238" y="278"/>
                      </a:lnTo>
                      <a:lnTo>
                        <a:pt x="228" y="307"/>
                      </a:lnTo>
                      <a:lnTo>
                        <a:pt x="233" y="322"/>
                      </a:lnTo>
                      <a:lnTo>
                        <a:pt x="218" y="327"/>
                      </a:lnTo>
                      <a:lnTo>
                        <a:pt x="213" y="327"/>
                      </a:lnTo>
                      <a:lnTo>
                        <a:pt x="213" y="332"/>
                      </a:lnTo>
                      <a:lnTo>
                        <a:pt x="208" y="387"/>
                      </a:lnTo>
                      <a:lnTo>
                        <a:pt x="248" y="417"/>
                      </a:lnTo>
                      <a:lnTo>
                        <a:pt x="243" y="436"/>
                      </a:lnTo>
                      <a:lnTo>
                        <a:pt x="238" y="436"/>
                      </a:lnTo>
                      <a:lnTo>
                        <a:pt x="218" y="461"/>
                      </a:lnTo>
                      <a:lnTo>
                        <a:pt x="208" y="461"/>
                      </a:lnTo>
                      <a:lnTo>
                        <a:pt x="213" y="476"/>
                      </a:lnTo>
                      <a:lnTo>
                        <a:pt x="223" y="481"/>
                      </a:lnTo>
                      <a:lnTo>
                        <a:pt x="228" y="481"/>
                      </a:lnTo>
                      <a:lnTo>
                        <a:pt x="223" y="486"/>
                      </a:lnTo>
                      <a:lnTo>
                        <a:pt x="228" y="491"/>
                      </a:lnTo>
                      <a:lnTo>
                        <a:pt x="243" y="486"/>
                      </a:lnTo>
                      <a:lnTo>
                        <a:pt x="253" y="496"/>
                      </a:lnTo>
                      <a:lnTo>
                        <a:pt x="253" y="501"/>
                      </a:lnTo>
                      <a:lnTo>
                        <a:pt x="263" y="506"/>
                      </a:lnTo>
                      <a:lnTo>
                        <a:pt x="258" y="531"/>
                      </a:lnTo>
                      <a:lnTo>
                        <a:pt x="263" y="536"/>
                      </a:lnTo>
                      <a:lnTo>
                        <a:pt x="273" y="536"/>
                      </a:lnTo>
                      <a:lnTo>
                        <a:pt x="283" y="541"/>
                      </a:lnTo>
                      <a:lnTo>
                        <a:pt x="283" y="561"/>
                      </a:lnTo>
                      <a:lnTo>
                        <a:pt x="263" y="580"/>
                      </a:lnTo>
                      <a:lnTo>
                        <a:pt x="218" y="590"/>
                      </a:lnTo>
                      <a:lnTo>
                        <a:pt x="213" y="585"/>
                      </a:lnTo>
                      <a:lnTo>
                        <a:pt x="203" y="585"/>
                      </a:lnTo>
                      <a:lnTo>
                        <a:pt x="179" y="580"/>
                      </a:lnTo>
                      <a:lnTo>
                        <a:pt x="114" y="571"/>
                      </a:lnTo>
                      <a:lnTo>
                        <a:pt x="94" y="571"/>
                      </a:lnTo>
                      <a:lnTo>
                        <a:pt x="55" y="566"/>
                      </a:lnTo>
                      <a:lnTo>
                        <a:pt x="30" y="556"/>
                      </a:lnTo>
                      <a:lnTo>
                        <a:pt x="25" y="551"/>
                      </a:lnTo>
                      <a:lnTo>
                        <a:pt x="5" y="551"/>
                      </a:lnTo>
                      <a:lnTo>
                        <a:pt x="0" y="556"/>
                      </a:lnTo>
                      <a:lnTo>
                        <a:pt x="0" y="571"/>
                      </a:lnTo>
                      <a:lnTo>
                        <a:pt x="5" y="571"/>
                      </a:lnTo>
                      <a:lnTo>
                        <a:pt x="20" y="575"/>
                      </a:lnTo>
                      <a:lnTo>
                        <a:pt x="45" y="595"/>
                      </a:lnTo>
                      <a:lnTo>
                        <a:pt x="55" y="585"/>
                      </a:lnTo>
                      <a:lnTo>
                        <a:pt x="65" y="590"/>
                      </a:lnTo>
                      <a:lnTo>
                        <a:pt x="55" y="610"/>
                      </a:lnTo>
                      <a:lnTo>
                        <a:pt x="75" y="615"/>
                      </a:lnTo>
                      <a:lnTo>
                        <a:pt x="89" y="610"/>
                      </a:lnTo>
                      <a:lnTo>
                        <a:pt x="114" y="605"/>
                      </a:lnTo>
                      <a:lnTo>
                        <a:pt x="119" y="605"/>
                      </a:lnTo>
                      <a:lnTo>
                        <a:pt x="109" y="620"/>
                      </a:lnTo>
                      <a:lnTo>
                        <a:pt x="124" y="625"/>
                      </a:lnTo>
                      <a:lnTo>
                        <a:pt x="114" y="645"/>
                      </a:lnTo>
                      <a:lnTo>
                        <a:pt x="134" y="650"/>
                      </a:lnTo>
                      <a:lnTo>
                        <a:pt x="134" y="660"/>
                      </a:lnTo>
                      <a:lnTo>
                        <a:pt x="139" y="660"/>
                      </a:lnTo>
                      <a:lnTo>
                        <a:pt x="149" y="640"/>
                      </a:lnTo>
                      <a:lnTo>
                        <a:pt x="139" y="625"/>
                      </a:lnTo>
                      <a:lnTo>
                        <a:pt x="164" y="615"/>
                      </a:lnTo>
                      <a:lnTo>
                        <a:pt x="154" y="625"/>
                      </a:lnTo>
                      <a:lnTo>
                        <a:pt x="159" y="625"/>
                      </a:lnTo>
                      <a:lnTo>
                        <a:pt x="174" y="635"/>
                      </a:lnTo>
                      <a:lnTo>
                        <a:pt x="184" y="635"/>
                      </a:lnTo>
                      <a:lnTo>
                        <a:pt x="194" y="635"/>
                      </a:lnTo>
                      <a:lnTo>
                        <a:pt x="203" y="635"/>
                      </a:lnTo>
                      <a:lnTo>
                        <a:pt x="213" y="630"/>
                      </a:lnTo>
                      <a:lnTo>
                        <a:pt x="218" y="635"/>
                      </a:lnTo>
                      <a:lnTo>
                        <a:pt x="223" y="635"/>
                      </a:lnTo>
                      <a:lnTo>
                        <a:pt x="233" y="635"/>
                      </a:lnTo>
                      <a:lnTo>
                        <a:pt x="243" y="640"/>
                      </a:lnTo>
                      <a:lnTo>
                        <a:pt x="253" y="635"/>
                      </a:lnTo>
                      <a:lnTo>
                        <a:pt x="263" y="635"/>
                      </a:lnTo>
                      <a:lnTo>
                        <a:pt x="268" y="630"/>
                      </a:lnTo>
                      <a:lnTo>
                        <a:pt x="273" y="630"/>
                      </a:lnTo>
                      <a:lnTo>
                        <a:pt x="303" y="620"/>
                      </a:lnTo>
                      <a:lnTo>
                        <a:pt x="318" y="625"/>
                      </a:lnTo>
                      <a:lnTo>
                        <a:pt x="347" y="625"/>
                      </a:lnTo>
                      <a:lnTo>
                        <a:pt x="357" y="625"/>
                      </a:lnTo>
                      <a:lnTo>
                        <a:pt x="372" y="615"/>
                      </a:lnTo>
                      <a:lnTo>
                        <a:pt x="382" y="620"/>
                      </a:lnTo>
                      <a:lnTo>
                        <a:pt x="397" y="615"/>
                      </a:lnTo>
                      <a:lnTo>
                        <a:pt x="402" y="610"/>
                      </a:lnTo>
                      <a:lnTo>
                        <a:pt x="402" y="600"/>
                      </a:lnTo>
                      <a:lnTo>
                        <a:pt x="397" y="595"/>
                      </a:lnTo>
                      <a:lnTo>
                        <a:pt x="402" y="585"/>
                      </a:lnTo>
                      <a:lnTo>
                        <a:pt x="412" y="590"/>
                      </a:lnTo>
                      <a:lnTo>
                        <a:pt x="417" y="585"/>
                      </a:lnTo>
                      <a:lnTo>
                        <a:pt x="432" y="575"/>
                      </a:lnTo>
                      <a:lnTo>
                        <a:pt x="461" y="566"/>
                      </a:lnTo>
                      <a:lnTo>
                        <a:pt x="466" y="580"/>
                      </a:lnTo>
                      <a:lnTo>
                        <a:pt x="456" y="590"/>
                      </a:lnTo>
                      <a:lnTo>
                        <a:pt x="437" y="610"/>
                      </a:lnTo>
                      <a:lnTo>
                        <a:pt x="432" y="625"/>
                      </a:lnTo>
                      <a:lnTo>
                        <a:pt x="451" y="635"/>
                      </a:lnTo>
                      <a:lnTo>
                        <a:pt x="496" y="640"/>
                      </a:lnTo>
                      <a:lnTo>
                        <a:pt x="511" y="630"/>
                      </a:lnTo>
                      <a:lnTo>
                        <a:pt x="531" y="635"/>
                      </a:lnTo>
                      <a:lnTo>
                        <a:pt x="551" y="660"/>
                      </a:lnTo>
                      <a:lnTo>
                        <a:pt x="570" y="655"/>
                      </a:lnTo>
                      <a:lnTo>
                        <a:pt x="600" y="660"/>
                      </a:lnTo>
                      <a:lnTo>
                        <a:pt x="620" y="695"/>
                      </a:lnTo>
                      <a:lnTo>
                        <a:pt x="610" y="700"/>
                      </a:lnTo>
                      <a:lnTo>
                        <a:pt x="615" y="705"/>
                      </a:lnTo>
                      <a:lnTo>
                        <a:pt x="630" y="705"/>
                      </a:lnTo>
                      <a:lnTo>
                        <a:pt x="665" y="719"/>
                      </a:lnTo>
                      <a:lnTo>
                        <a:pt x="694" y="754"/>
                      </a:lnTo>
                      <a:lnTo>
                        <a:pt x="744" y="829"/>
                      </a:lnTo>
                      <a:lnTo>
                        <a:pt x="739" y="834"/>
                      </a:lnTo>
                      <a:lnTo>
                        <a:pt x="759" y="883"/>
                      </a:lnTo>
                      <a:lnTo>
                        <a:pt x="754" y="893"/>
                      </a:lnTo>
                      <a:lnTo>
                        <a:pt x="754" y="898"/>
                      </a:lnTo>
                      <a:lnTo>
                        <a:pt x="754" y="903"/>
                      </a:lnTo>
                      <a:lnTo>
                        <a:pt x="754" y="908"/>
                      </a:lnTo>
                      <a:lnTo>
                        <a:pt x="754" y="913"/>
                      </a:lnTo>
                      <a:lnTo>
                        <a:pt x="754" y="943"/>
                      </a:lnTo>
                      <a:lnTo>
                        <a:pt x="759" y="992"/>
                      </a:lnTo>
                      <a:lnTo>
                        <a:pt x="764" y="997"/>
                      </a:lnTo>
                      <a:lnTo>
                        <a:pt x="764" y="1007"/>
                      </a:lnTo>
                      <a:lnTo>
                        <a:pt x="759" y="1012"/>
                      </a:lnTo>
                      <a:lnTo>
                        <a:pt x="764" y="1027"/>
                      </a:lnTo>
                      <a:lnTo>
                        <a:pt x="774" y="1017"/>
                      </a:lnTo>
                      <a:lnTo>
                        <a:pt x="759" y="1082"/>
                      </a:lnTo>
                      <a:lnTo>
                        <a:pt x="838" y="1112"/>
                      </a:lnTo>
                      <a:lnTo>
                        <a:pt x="858" y="1097"/>
                      </a:lnTo>
                      <a:lnTo>
                        <a:pt x="868" y="1092"/>
                      </a:lnTo>
                      <a:lnTo>
                        <a:pt x="873" y="1067"/>
                      </a:lnTo>
                      <a:lnTo>
                        <a:pt x="883" y="1057"/>
                      </a:lnTo>
                      <a:lnTo>
                        <a:pt x="883" y="1052"/>
                      </a:lnTo>
                      <a:lnTo>
                        <a:pt x="873" y="1047"/>
                      </a:lnTo>
                      <a:lnTo>
                        <a:pt x="863" y="1032"/>
                      </a:lnTo>
                      <a:lnTo>
                        <a:pt x="853" y="1012"/>
                      </a:lnTo>
                      <a:lnTo>
                        <a:pt x="848" y="1012"/>
                      </a:lnTo>
                      <a:lnTo>
                        <a:pt x="843" y="997"/>
                      </a:lnTo>
                      <a:lnTo>
                        <a:pt x="843" y="983"/>
                      </a:lnTo>
                      <a:lnTo>
                        <a:pt x="848" y="978"/>
                      </a:lnTo>
                      <a:lnTo>
                        <a:pt x="843" y="908"/>
                      </a:lnTo>
                      <a:lnTo>
                        <a:pt x="833" y="878"/>
                      </a:lnTo>
                      <a:lnTo>
                        <a:pt x="833" y="868"/>
                      </a:lnTo>
                      <a:lnTo>
                        <a:pt x="823" y="849"/>
                      </a:lnTo>
                      <a:lnTo>
                        <a:pt x="823" y="819"/>
                      </a:lnTo>
                      <a:lnTo>
                        <a:pt x="799" y="824"/>
                      </a:lnTo>
                      <a:lnTo>
                        <a:pt x="789" y="834"/>
                      </a:lnTo>
                      <a:lnTo>
                        <a:pt x="754" y="839"/>
                      </a:lnTo>
                      <a:lnTo>
                        <a:pt x="759" y="819"/>
                      </a:lnTo>
                      <a:lnTo>
                        <a:pt x="749" y="769"/>
                      </a:lnTo>
                      <a:lnTo>
                        <a:pt x="749" y="764"/>
                      </a:lnTo>
                      <a:lnTo>
                        <a:pt x="754" y="749"/>
                      </a:lnTo>
                      <a:lnTo>
                        <a:pt x="739" y="744"/>
                      </a:lnTo>
                      <a:lnTo>
                        <a:pt x="729" y="744"/>
                      </a:lnTo>
                      <a:lnTo>
                        <a:pt x="724" y="734"/>
                      </a:lnTo>
                      <a:lnTo>
                        <a:pt x="719" y="739"/>
                      </a:lnTo>
                      <a:lnTo>
                        <a:pt x="709" y="729"/>
                      </a:lnTo>
                      <a:lnTo>
                        <a:pt x="962" y="278"/>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08" name="Freeform 76">
                  <a:extLst>
                    <a:ext uri="{FF2B5EF4-FFF2-40B4-BE49-F238E27FC236}">
                      <a16:creationId xmlns:a16="http://schemas.microsoft.com/office/drawing/2014/main" id="{17108531-FC7E-1A45-9CD7-7BE7D4C85B24}"/>
                    </a:ext>
                  </a:extLst>
                </p:cNvPr>
                <p:cNvSpPr>
                  <a:spLocks/>
                </p:cNvSpPr>
                <p:nvPr/>
              </p:nvSpPr>
              <p:spPr bwMode="auto">
                <a:xfrm>
                  <a:off x="8654270" y="1810319"/>
                  <a:ext cx="80043" cy="44156"/>
                </a:xfrm>
                <a:custGeom>
                  <a:avLst/>
                  <a:gdLst>
                    <a:gd name="T0" fmla="*/ 24 w 124"/>
                    <a:gd name="T1" fmla="*/ 18 h 70"/>
                    <a:gd name="T2" fmla="*/ 24 w 124"/>
                    <a:gd name="T3" fmla="*/ 27 h 70"/>
                    <a:gd name="T4" fmla="*/ 14 w 124"/>
                    <a:gd name="T5" fmla="*/ 46 h 70"/>
                    <a:gd name="T6" fmla="*/ 0 w 124"/>
                    <a:gd name="T7" fmla="*/ 50 h 70"/>
                    <a:gd name="T8" fmla="*/ 0 w 124"/>
                    <a:gd name="T9" fmla="*/ 55 h 70"/>
                    <a:gd name="T10" fmla="*/ 19 w 124"/>
                    <a:gd name="T11" fmla="*/ 64 h 70"/>
                    <a:gd name="T12" fmla="*/ 28 w 124"/>
                    <a:gd name="T13" fmla="*/ 64 h 70"/>
                    <a:gd name="T14" fmla="*/ 28 w 124"/>
                    <a:gd name="T15" fmla="*/ 59 h 70"/>
                    <a:gd name="T16" fmla="*/ 75 w 124"/>
                    <a:gd name="T17" fmla="*/ 55 h 70"/>
                    <a:gd name="T18" fmla="*/ 79 w 124"/>
                    <a:gd name="T19" fmla="*/ 59 h 70"/>
                    <a:gd name="T20" fmla="*/ 89 w 124"/>
                    <a:gd name="T21" fmla="*/ 50 h 70"/>
                    <a:gd name="T22" fmla="*/ 98 w 124"/>
                    <a:gd name="T23" fmla="*/ 32 h 70"/>
                    <a:gd name="T24" fmla="*/ 108 w 124"/>
                    <a:gd name="T25" fmla="*/ 37 h 70"/>
                    <a:gd name="T26" fmla="*/ 112 w 124"/>
                    <a:gd name="T27" fmla="*/ 37 h 70"/>
                    <a:gd name="T28" fmla="*/ 117 w 124"/>
                    <a:gd name="T29" fmla="*/ 27 h 70"/>
                    <a:gd name="T30" fmla="*/ 112 w 124"/>
                    <a:gd name="T31" fmla="*/ 23 h 70"/>
                    <a:gd name="T32" fmla="*/ 112 w 124"/>
                    <a:gd name="T33" fmla="*/ 18 h 70"/>
                    <a:gd name="T34" fmla="*/ 117 w 124"/>
                    <a:gd name="T35" fmla="*/ 14 h 70"/>
                    <a:gd name="T36" fmla="*/ 117 w 124"/>
                    <a:gd name="T37" fmla="*/ 0 h 70"/>
                    <a:gd name="T38" fmla="*/ 33 w 124"/>
                    <a:gd name="T39" fmla="*/ 14 h 70"/>
                    <a:gd name="T40" fmla="*/ 24 w 124"/>
                    <a:gd name="T41" fmla="*/ 18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4" h="70">
                      <a:moveTo>
                        <a:pt x="25" y="20"/>
                      </a:moveTo>
                      <a:lnTo>
                        <a:pt x="25" y="30"/>
                      </a:lnTo>
                      <a:lnTo>
                        <a:pt x="15" y="50"/>
                      </a:lnTo>
                      <a:lnTo>
                        <a:pt x="0" y="55"/>
                      </a:lnTo>
                      <a:lnTo>
                        <a:pt x="0" y="60"/>
                      </a:lnTo>
                      <a:lnTo>
                        <a:pt x="20" y="70"/>
                      </a:lnTo>
                      <a:lnTo>
                        <a:pt x="30" y="70"/>
                      </a:lnTo>
                      <a:lnTo>
                        <a:pt x="30" y="65"/>
                      </a:lnTo>
                      <a:lnTo>
                        <a:pt x="79" y="60"/>
                      </a:lnTo>
                      <a:lnTo>
                        <a:pt x="84" y="65"/>
                      </a:lnTo>
                      <a:lnTo>
                        <a:pt x="94" y="55"/>
                      </a:lnTo>
                      <a:lnTo>
                        <a:pt x="104" y="35"/>
                      </a:lnTo>
                      <a:lnTo>
                        <a:pt x="114" y="40"/>
                      </a:lnTo>
                      <a:lnTo>
                        <a:pt x="119" y="40"/>
                      </a:lnTo>
                      <a:lnTo>
                        <a:pt x="124" y="30"/>
                      </a:lnTo>
                      <a:lnTo>
                        <a:pt x="119" y="25"/>
                      </a:lnTo>
                      <a:lnTo>
                        <a:pt x="119" y="20"/>
                      </a:lnTo>
                      <a:lnTo>
                        <a:pt x="124" y="15"/>
                      </a:lnTo>
                      <a:lnTo>
                        <a:pt x="124" y="0"/>
                      </a:lnTo>
                      <a:lnTo>
                        <a:pt x="35" y="15"/>
                      </a:lnTo>
                      <a:lnTo>
                        <a:pt x="25" y="20"/>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09" name="Freeform 77">
                  <a:extLst>
                    <a:ext uri="{FF2B5EF4-FFF2-40B4-BE49-F238E27FC236}">
                      <a16:creationId xmlns:a16="http://schemas.microsoft.com/office/drawing/2014/main" id="{6E2F8CD8-17F8-9447-BDAC-0360C93F2BA5}"/>
                    </a:ext>
                  </a:extLst>
                </p:cNvPr>
                <p:cNvSpPr>
                  <a:spLocks/>
                </p:cNvSpPr>
                <p:nvPr/>
              </p:nvSpPr>
              <p:spPr bwMode="auto">
                <a:xfrm>
                  <a:off x="8367218" y="1740635"/>
                  <a:ext cx="100054" cy="37257"/>
                </a:xfrm>
                <a:custGeom>
                  <a:avLst/>
                  <a:gdLst>
                    <a:gd name="T0" fmla="*/ 107 w 154"/>
                    <a:gd name="T1" fmla="*/ 28 h 59"/>
                    <a:gd name="T2" fmla="*/ 104 w 154"/>
                    <a:gd name="T3" fmla="*/ 28 h 59"/>
                    <a:gd name="T4" fmla="*/ 94 w 154"/>
                    <a:gd name="T5" fmla="*/ 19 h 59"/>
                    <a:gd name="T6" fmla="*/ 85 w 154"/>
                    <a:gd name="T7" fmla="*/ 14 h 59"/>
                    <a:gd name="T8" fmla="*/ 80 w 154"/>
                    <a:gd name="T9" fmla="*/ 14 h 59"/>
                    <a:gd name="T10" fmla="*/ 80 w 154"/>
                    <a:gd name="T11" fmla="*/ 19 h 59"/>
                    <a:gd name="T12" fmla="*/ 80 w 154"/>
                    <a:gd name="T13" fmla="*/ 23 h 59"/>
                    <a:gd name="T14" fmla="*/ 75 w 154"/>
                    <a:gd name="T15" fmla="*/ 23 h 59"/>
                    <a:gd name="T16" fmla="*/ 71 w 154"/>
                    <a:gd name="T17" fmla="*/ 23 h 59"/>
                    <a:gd name="T18" fmla="*/ 66 w 154"/>
                    <a:gd name="T19" fmla="*/ 23 h 59"/>
                    <a:gd name="T20" fmla="*/ 61 w 154"/>
                    <a:gd name="T21" fmla="*/ 23 h 59"/>
                    <a:gd name="T22" fmla="*/ 56 w 154"/>
                    <a:gd name="T23" fmla="*/ 19 h 59"/>
                    <a:gd name="T24" fmla="*/ 61 w 154"/>
                    <a:gd name="T25" fmla="*/ 19 h 59"/>
                    <a:gd name="T26" fmla="*/ 61 w 154"/>
                    <a:gd name="T27" fmla="*/ 14 h 59"/>
                    <a:gd name="T28" fmla="*/ 56 w 154"/>
                    <a:gd name="T29" fmla="*/ 9 h 59"/>
                    <a:gd name="T30" fmla="*/ 52 w 154"/>
                    <a:gd name="T31" fmla="*/ 5 h 59"/>
                    <a:gd name="T32" fmla="*/ 47 w 154"/>
                    <a:gd name="T33" fmla="*/ 0 h 59"/>
                    <a:gd name="T34" fmla="*/ 38 w 154"/>
                    <a:gd name="T35" fmla="*/ 5 h 59"/>
                    <a:gd name="T36" fmla="*/ 33 w 154"/>
                    <a:gd name="T37" fmla="*/ 5 h 59"/>
                    <a:gd name="T38" fmla="*/ 28 w 154"/>
                    <a:gd name="T39" fmla="*/ 5 h 59"/>
                    <a:gd name="T40" fmla="*/ 24 w 154"/>
                    <a:gd name="T41" fmla="*/ 5 h 59"/>
                    <a:gd name="T42" fmla="*/ 9 w 154"/>
                    <a:gd name="T43" fmla="*/ 5 h 59"/>
                    <a:gd name="T44" fmla="*/ 5 w 154"/>
                    <a:gd name="T45" fmla="*/ 5 h 59"/>
                    <a:gd name="T46" fmla="*/ 0 w 154"/>
                    <a:gd name="T47" fmla="*/ 9 h 59"/>
                    <a:gd name="T48" fmla="*/ 5 w 154"/>
                    <a:gd name="T49" fmla="*/ 9 h 59"/>
                    <a:gd name="T50" fmla="*/ 14 w 154"/>
                    <a:gd name="T51" fmla="*/ 14 h 59"/>
                    <a:gd name="T52" fmla="*/ 19 w 154"/>
                    <a:gd name="T53" fmla="*/ 14 h 59"/>
                    <a:gd name="T54" fmla="*/ 24 w 154"/>
                    <a:gd name="T55" fmla="*/ 19 h 59"/>
                    <a:gd name="T56" fmla="*/ 28 w 154"/>
                    <a:gd name="T57" fmla="*/ 23 h 59"/>
                    <a:gd name="T58" fmla="*/ 33 w 154"/>
                    <a:gd name="T59" fmla="*/ 19 h 59"/>
                    <a:gd name="T60" fmla="*/ 38 w 154"/>
                    <a:gd name="T61" fmla="*/ 19 h 59"/>
                    <a:gd name="T62" fmla="*/ 42 w 154"/>
                    <a:gd name="T63" fmla="*/ 19 h 59"/>
                    <a:gd name="T64" fmla="*/ 47 w 154"/>
                    <a:gd name="T65" fmla="*/ 28 h 59"/>
                    <a:gd name="T66" fmla="*/ 52 w 154"/>
                    <a:gd name="T67" fmla="*/ 33 h 59"/>
                    <a:gd name="T68" fmla="*/ 66 w 154"/>
                    <a:gd name="T69" fmla="*/ 33 h 59"/>
                    <a:gd name="T70" fmla="*/ 75 w 154"/>
                    <a:gd name="T71" fmla="*/ 42 h 59"/>
                    <a:gd name="T72" fmla="*/ 80 w 154"/>
                    <a:gd name="T73" fmla="*/ 42 h 59"/>
                    <a:gd name="T74" fmla="*/ 89 w 154"/>
                    <a:gd name="T75" fmla="*/ 42 h 59"/>
                    <a:gd name="T76" fmla="*/ 99 w 154"/>
                    <a:gd name="T77" fmla="*/ 42 h 59"/>
                    <a:gd name="T78" fmla="*/ 104 w 154"/>
                    <a:gd name="T79" fmla="*/ 42 h 59"/>
                    <a:gd name="T80" fmla="*/ 107 w 154"/>
                    <a:gd name="T81" fmla="*/ 37 h 59"/>
                    <a:gd name="T82" fmla="*/ 131 w 154"/>
                    <a:gd name="T83" fmla="*/ 55 h 59"/>
                    <a:gd name="T84" fmla="*/ 140 w 154"/>
                    <a:gd name="T85" fmla="*/ 55 h 59"/>
                    <a:gd name="T86" fmla="*/ 145 w 154"/>
                    <a:gd name="T87" fmla="*/ 51 h 59"/>
                    <a:gd name="T88" fmla="*/ 140 w 154"/>
                    <a:gd name="T89" fmla="*/ 51 h 59"/>
                    <a:gd name="T90" fmla="*/ 131 w 154"/>
                    <a:gd name="T91" fmla="*/ 33 h 59"/>
                    <a:gd name="T92" fmla="*/ 117 w 154"/>
                    <a:gd name="T93" fmla="*/ 28 h 59"/>
                    <a:gd name="T94" fmla="*/ 112 w 154"/>
                    <a:gd name="T95" fmla="*/ 28 h 59"/>
                    <a:gd name="T96" fmla="*/ 107 w 154"/>
                    <a:gd name="T97" fmla="*/ 28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4" h="59">
                      <a:moveTo>
                        <a:pt x="114" y="30"/>
                      </a:moveTo>
                      <a:lnTo>
                        <a:pt x="110" y="30"/>
                      </a:lnTo>
                      <a:lnTo>
                        <a:pt x="100" y="20"/>
                      </a:lnTo>
                      <a:lnTo>
                        <a:pt x="90" y="15"/>
                      </a:lnTo>
                      <a:lnTo>
                        <a:pt x="85" y="15"/>
                      </a:lnTo>
                      <a:lnTo>
                        <a:pt x="85" y="20"/>
                      </a:lnTo>
                      <a:lnTo>
                        <a:pt x="85" y="25"/>
                      </a:lnTo>
                      <a:lnTo>
                        <a:pt x="80" y="25"/>
                      </a:lnTo>
                      <a:lnTo>
                        <a:pt x="75" y="25"/>
                      </a:lnTo>
                      <a:lnTo>
                        <a:pt x="70" y="25"/>
                      </a:lnTo>
                      <a:lnTo>
                        <a:pt x="65" y="25"/>
                      </a:lnTo>
                      <a:lnTo>
                        <a:pt x="60" y="20"/>
                      </a:lnTo>
                      <a:lnTo>
                        <a:pt x="65" y="20"/>
                      </a:lnTo>
                      <a:lnTo>
                        <a:pt x="65" y="15"/>
                      </a:lnTo>
                      <a:lnTo>
                        <a:pt x="60" y="10"/>
                      </a:lnTo>
                      <a:lnTo>
                        <a:pt x="55" y="5"/>
                      </a:lnTo>
                      <a:lnTo>
                        <a:pt x="50" y="0"/>
                      </a:lnTo>
                      <a:lnTo>
                        <a:pt x="40" y="5"/>
                      </a:lnTo>
                      <a:lnTo>
                        <a:pt x="35" y="5"/>
                      </a:lnTo>
                      <a:lnTo>
                        <a:pt x="30" y="5"/>
                      </a:lnTo>
                      <a:lnTo>
                        <a:pt x="25" y="5"/>
                      </a:lnTo>
                      <a:lnTo>
                        <a:pt x="10" y="5"/>
                      </a:lnTo>
                      <a:lnTo>
                        <a:pt x="5" y="5"/>
                      </a:lnTo>
                      <a:lnTo>
                        <a:pt x="0" y="10"/>
                      </a:lnTo>
                      <a:lnTo>
                        <a:pt x="5" y="10"/>
                      </a:lnTo>
                      <a:lnTo>
                        <a:pt x="15" y="15"/>
                      </a:lnTo>
                      <a:lnTo>
                        <a:pt x="20" y="15"/>
                      </a:lnTo>
                      <a:lnTo>
                        <a:pt x="25" y="20"/>
                      </a:lnTo>
                      <a:lnTo>
                        <a:pt x="30" y="25"/>
                      </a:lnTo>
                      <a:lnTo>
                        <a:pt x="35" y="20"/>
                      </a:lnTo>
                      <a:lnTo>
                        <a:pt x="40" y="20"/>
                      </a:lnTo>
                      <a:lnTo>
                        <a:pt x="45" y="20"/>
                      </a:lnTo>
                      <a:lnTo>
                        <a:pt x="50" y="30"/>
                      </a:lnTo>
                      <a:lnTo>
                        <a:pt x="55" y="35"/>
                      </a:lnTo>
                      <a:lnTo>
                        <a:pt x="70" y="35"/>
                      </a:lnTo>
                      <a:lnTo>
                        <a:pt x="80" y="45"/>
                      </a:lnTo>
                      <a:lnTo>
                        <a:pt x="85" y="45"/>
                      </a:lnTo>
                      <a:lnTo>
                        <a:pt x="95" y="45"/>
                      </a:lnTo>
                      <a:lnTo>
                        <a:pt x="105" y="45"/>
                      </a:lnTo>
                      <a:lnTo>
                        <a:pt x="110" y="45"/>
                      </a:lnTo>
                      <a:lnTo>
                        <a:pt x="114" y="40"/>
                      </a:lnTo>
                      <a:lnTo>
                        <a:pt x="139" y="59"/>
                      </a:lnTo>
                      <a:lnTo>
                        <a:pt x="149" y="59"/>
                      </a:lnTo>
                      <a:lnTo>
                        <a:pt x="154" y="55"/>
                      </a:lnTo>
                      <a:lnTo>
                        <a:pt x="149" y="55"/>
                      </a:lnTo>
                      <a:lnTo>
                        <a:pt x="139" y="35"/>
                      </a:lnTo>
                      <a:lnTo>
                        <a:pt x="124" y="30"/>
                      </a:lnTo>
                      <a:lnTo>
                        <a:pt x="119" y="30"/>
                      </a:lnTo>
                      <a:lnTo>
                        <a:pt x="114" y="30"/>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10" name="Freeform 78">
                  <a:extLst>
                    <a:ext uri="{FF2B5EF4-FFF2-40B4-BE49-F238E27FC236}">
                      <a16:creationId xmlns:a16="http://schemas.microsoft.com/office/drawing/2014/main" id="{4D030D20-4A5E-BE49-BE00-001E67268025}"/>
                    </a:ext>
                  </a:extLst>
                </p:cNvPr>
                <p:cNvSpPr>
                  <a:spLocks/>
                </p:cNvSpPr>
                <p:nvPr/>
              </p:nvSpPr>
              <p:spPr bwMode="auto">
                <a:xfrm>
                  <a:off x="8608728" y="1472248"/>
                  <a:ext cx="33121" cy="53125"/>
                </a:xfrm>
                <a:custGeom>
                  <a:avLst/>
                  <a:gdLst>
                    <a:gd name="T0" fmla="*/ 0 w 50"/>
                    <a:gd name="T1" fmla="*/ 14 h 84"/>
                    <a:gd name="T2" fmla="*/ 19 w 50"/>
                    <a:gd name="T3" fmla="*/ 0 h 84"/>
                    <a:gd name="T4" fmla="*/ 38 w 50"/>
                    <a:gd name="T5" fmla="*/ 37 h 84"/>
                    <a:gd name="T6" fmla="*/ 48 w 50"/>
                    <a:gd name="T7" fmla="*/ 69 h 84"/>
                    <a:gd name="T8" fmla="*/ 34 w 50"/>
                    <a:gd name="T9" fmla="*/ 78 h 84"/>
                    <a:gd name="T10" fmla="*/ 19 w 50"/>
                    <a:gd name="T11" fmla="*/ 69 h 84"/>
                    <a:gd name="T12" fmla="*/ 0 w 50"/>
                    <a:gd name="T13" fmla="*/ 14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84">
                      <a:moveTo>
                        <a:pt x="0" y="15"/>
                      </a:moveTo>
                      <a:lnTo>
                        <a:pt x="20" y="0"/>
                      </a:lnTo>
                      <a:lnTo>
                        <a:pt x="40" y="40"/>
                      </a:lnTo>
                      <a:lnTo>
                        <a:pt x="50" y="74"/>
                      </a:lnTo>
                      <a:lnTo>
                        <a:pt x="35" y="84"/>
                      </a:lnTo>
                      <a:lnTo>
                        <a:pt x="20" y="74"/>
                      </a:lnTo>
                      <a:lnTo>
                        <a:pt x="0" y="15"/>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11" name="Freeform 79">
                  <a:extLst>
                    <a:ext uri="{FF2B5EF4-FFF2-40B4-BE49-F238E27FC236}">
                      <a16:creationId xmlns:a16="http://schemas.microsoft.com/office/drawing/2014/main" id="{FEEFF7AC-D3A4-E540-9E13-4CEFC3462725}"/>
                    </a:ext>
                  </a:extLst>
                </p:cNvPr>
                <p:cNvSpPr>
                  <a:spLocks/>
                </p:cNvSpPr>
                <p:nvPr/>
              </p:nvSpPr>
              <p:spPr bwMode="auto">
                <a:xfrm>
                  <a:off x="8229212" y="1626795"/>
                  <a:ext cx="77973" cy="79343"/>
                </a:xfrm>
                <a:custGeom>
                  <a:avLst/>
                  <a:gdLst>
                    <a:gd name="T0" fmla="*/ 0 w 119"/>
                    <a:gd name="T1" fmla="*/ 9 h 124"/>
                    <a:gd name="T2" fmla="*/ 5 w 119"/>
                    <a:gd name="T3" fmla="*/ 18 h 124"/>
                    <a:gd name="T4" fmla="*/ 19 w 119"/>
                    <a:gd name="T5" fmla="*/ 37 h 124"/>
                    <a:gd name="T6" fmla="*/ 19 w 119"/>
                    <a:gd name="T7" fmla="*/ 41 h 124"/>
                    <a:gd name="T8" fmla="*/ 28 w 119"/>
                    <a:gd name="T9" fmla="*/ 46 h 124"/>
                    <a:gd name="T10" fmla="*/ 38 w 119"/>
                    <a:gd name="T11" fmla="*/ 51 h 124"/>
                    <a:gd name="T12" fmla="*/ 42 w 119"/>
                    <a:gd name="T13" fmla="*/ 55 h 124"/>
                    <a:gd name="T14" fmla="*/ 52 w 119"/>
                    <a:gd name="T15" fmla="*/ 60 h 124"/>
                    <a:gd name="T16" fmla="*/ 71 w 119"/>
                    <a:gd name="T17" fmla="*/ 74 h 124"/>
                    <a:gd name="T18" fmla="*/ 79 w 119"/>
                    <a:gd name="T19" fmla="*/ 86 h 124"/>
                    <a:gd name="T20" fmla="*/ 88 w 119"/>
                    <a:gd name="T21" fmla="*/ 91 h 124"/>
                    <a:gd name="T22" fmla="*/ 93 w 119"/>
                    <a:gd name="T23" fmla="*/ 105 h 124"/>
                    <a:gd name="T24" fmla="*/ 107 w 119"/>
                    <a:gd name="T25" fmla="*/ 114 h 124"/>
                    <a:gd name="T26" fmla="*/ 112 w 119"/>
                    <a:gd name="T27" fmla="*/ 114 h 124"/>
                    <a:gd name="T28" fmla="*/ 103 w 119"/>
                    <a:gd name="T29" fmla="*/ 96 h 124"/>
                    <a:gd name="T30" fmla="*/ 98 w 119"/>
                    <a:gd name="T31" fmla="*/ 91 h 124"/>
                    <a:gd name="T32" fmla="*/ 93 w 119"/>
                    <a:gd name="T33" fmla="*/ 86 h 124"/>
                    <a:gd name="T34" fmla="*/ 103 w 119"/>
                    <a:gd name="T35" fmla="*/ 86 h 124"/>
                    <a:gd name="T36" fmla="*/ 103 w 119"/>
                    <a:gd name="T37" fmla="*/ 83 h 124"/>
                    <a:gd name="T38" fmla="*/ 103 w 119"/>
                    <a:gd name="T39" fmla="*/ 74 h 124"/>
                    <a:gd name="T40" fmla="*/ 93 w 119"/>
                    <a:gd name="T41" fmla="*/ 74 h 124"/>
                    <a:gd name="T42" fmla="*/ 88 w 119"/>
                    <a:gd name="T43" fmla="*/ 74 h 124"/>
                    <a:gd name="T44" fmla="*/ 66 w 119"/>
                    <a:gd name="T45" fmla="*/ 60 h 124"/>
                    <a:gd name="T46" fmla="*/ 61 w 119"/>
                    <a:gd name="T47" fmla="*/ 51 h 124"/>
                    <a:gd name="T48" fmla="*/ 56 w 119"/>
                    <a:gd name="T49" fmla="*/ 46 h 124"/>
                    <a:gd name="T50" fmla="*/ 56 w 119"/>
                    <a:gd name="T51" fmla="*/ 41 h 124"/>
                    <a:gd name="T52" fmla="*/ 42 w 119"/>
                    <a:gd name="T53" fmla="*/ 32 h 124"/>
                    <a:gd name="T54" fmla="*/ 38 w 119"/>
                    <a:gd name="T55" fmla="*/ 28 h 124"/>
                    <a:gd name="T56" fmla="*/ 33 w 119"/>
                    <a:gd name="T57" fmla="*/ 23 h 124"/>
                    <a:gd name="T58" fmla="*/ 19 w 119"/>
                    <a:gd name="T59" fmla="*/ 14 h 124"/>
                    <a:gd name="T60" fmla="*/ 19 w 119"/>
                    <a:gd name="T61" fmla="*/ 5 h 124"/>
                    <a:gd name="T62" fmla="*/ 9 w 119"/>
                    <a:gd name="T63" fmla="*/ 0 h 124"/>
                    <a:gd name="T64" fmla="*/ 0 w 119"/>
                    <a:gd name="T65" fmla="*/ 9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124">
                      <a:moveTo>
                        <a:pt x="0" y="10"/>
                      </a:moveTo>
                      <a:lnTo>
                        <a:pt x="5" y="20"/>
                      </a:lnTo>
                      <a:lnTo>
                        <a:pt x="20" y="40"/>
                      </a:lnTo>
                      <a:lnTo>
                        <a:pt x="20" y="45"/>
                      </a:lnTo>
                      <a:lnTo>
                        <a:pt x="30" y="50"/>
                      </a:lnTo>
                      <a:lnTo>
                        <a:pt x="40" y="55"/>
                      </a:lnTo>
                      <a:lnTo>
                        <a:pt x="45" y="60"/>
                      </a:lnTo>
                      <a:lnTo>
                        <a:pt x="55" y="65"/>
                      </a:lnTo>
                      <a:lnTo>
                        <a:pt x="75" y="80"/>
                      </a:lnTo>
                      <a:lnTo>
                        <a:pt x="84" y="94"/>
                      </a:lnTo>
                      <a:lnTo>
                        <a:pt x="94" y="99"/>
                      </a:lnTo>
                      <a:lnTo>
                        <a:pt x="99" y="114"/>
                      </a:lnTo>
                      <a:lnTo>
                        <a:pt x="114" y="124"/>
                      </a:lnTo>
                      <a:lnTo>
                        <a:pt x="119" y="124"/>
                      </a:lnTo>
                      <a:lnTo>
                        <a:pt x="109" y="104"/>
                      </a:lnTo>
                      <a:lnTo>
                        <a:pt x="104" y="99"/>
                      </a:lnTo>
                      <a:lnTo>
                        <a:pt x="99" y="94"/>
                      </a:lnTo>
                      <a:lnTo>
                        <a:pt x="109" y="94"/>
                      </a:lnTo>
                      <a:lnTo>
                        <a:pt x="109" y="90"/>
                      </a:lnTo>
                      <a:lnTo>
                        <a:pt x="109" y="80"/>
                      </a:lnTo>
                      <a:lnTo>
                        <a:pt x="99" y="80"/>
                      </a:lnTo>
                      <a:lnTo>
                        <a:pt x="94" y="80"/>
                      </a:lnTo>
                      <a:lnTo>
                        <a:pt x="70" y="65"/>
                      </a:lnTo>
                      <a:lnTo>
                        <a:pt x="65" y="55"/>
                      </a:lnTo>
                      <a:lnTo>
                        <a:pt x="60" y="50"/>
                      </a:lnTo>
                      <a:lnTo>
                        <a:pt x="60" y="45"/>
                      </a:lnTo>
                      <a:lnTo>
                        <a:pt x="45" y="35"/>
                      </a:lnTo>
                      <a:lnTo>
                        <a:pt x="40" y="30"/>
                      </a:lnTo>
                      <a:lnTo>
                        <a:pt x="35" y="25"/>
                      </a:lnTo>
                      <a:lnTo>
                        <a:pt x="20" y="15"/>
                      </a:lnTo>
                      <a:lnTo>
                        <a:pt x="20" y="5"/>
                      </a:lnTo>
                      <a:lnTo>
                        <a:pt x="10" y="0"/>
                      </a:lnTo>
                      <a:lnTo>
                        <a:pt x="0" y="10"/>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12" name="Freeform 80">
                  <a:extLst>
                    <a:ext uri="{FF2B5EF4-FFF2-40B4-BE49-F238E27FC236}">
                      <a16:creationId xmlns:a16="http://schemas.microsoft.com/office/drawing/2014/main" id="{7EB7677D-08A3-EE4F-A610-8C8769A55884}"/>
                    </a:ext>
                  </a:extLst>
                </p:cNvPr>
                <p:cNvSpPr>
                  <a:spLocks/>
                </p:cNvSpPr>
                <p:nvPr/>
              </p:nvSpPr>
              <p:spPr bwMode="auto">
                <a:xfrm>
                  <a:off x="8570776" y="1604027"/>
                  <a:ext cx="28291" cy="31737"/>
                </a:xfrm>
                <a:custGeom>
                  <a:avLst/>
                  <a:gdLst>
                    <a:gd name="T0" fmla="*/ 5 w 44"/>
                    <a:gd name="T1" fmla="*/ 0 h 50"/>
                    <a:gd name="T2" fmla="*/ 37 w 44"/>
                    <a:gd name="T3" fmla="*/ 14 h 50"/>
                    <a:gd name="T4" fmla="*/ 41 w 44"/>
                    <a:gd name="T5" fmla="*/ 23 h 50"/>
                    <a:gd name="T6" fmla="*/ 33 w 44"/>
                    <a:gd name="T7" fmla="*/ 41 h 50"/>
                    <a:gd name="T8" fmla="*/ 28 w 44"/>
                    <a:gd name="T9" fmla="*/ 46 h 50"/>
                    <a:gd name="T10" fmla="*/ 9 w 44"/>
                    <a:gd name="T11" fmla="*/ 37 h 50"/>
                    <a:gd name="T12" fmla="*/ 0 w 44"/>
                    <a:gd name="T13" fmla="*/ 14 h 50"/>
                    <a:gd name="T14" fmla="*/ 5 w 44"/>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50">
                      <a:moveTo>
                        <a:pt x="5" y="0"/>
                      </a:moveTo>
                      <a:lnTo>
                        <a:pt x="40" y="15"/>
                      </a:lnTo>
                      <a:lnTo>
                        <a:pt x="44" y="25"/>
                      </a:lnTo>
                      <a:lnTo>
                        <a:pt x="35" y="45"/>
                      </a:lnTo>
                      <a:lnTo>
                        <a:pt x="30" y="50"/>
                      </a:lnTo>
                      <a:lnTo>
                        <a:pt x="10" y="40"/>
                      </a:lnTo>
                      <a:lnTo>
                        <a:pt x="0" y="15"/>
                      </a:lnTo>
                      <a:lnTo>
                        <a:pt x="5" y="0"/>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13" name="Freeform 81">
                  <a:extLst>
                    <a:ext uri="{FF2B5EF4-FFF2-40B4-BE49-F238E27FC236}">
                      <a16:creationId xmlns:a16="http://schemas.microsoft.com/office/drawing/2014/main" id="{E81FE754-D5FD-C54E-BE8F-9AA2745CF314}"/>
                    </a:ext>
                  </a:extLst>
                </p:cNvPr>
                <p:cNvSpPr>
                  <a:spLocks/>
                </p:cNvSpPr>
                <p:nvPr/>
              </p:nvSpPr>
              <p:spPr bwMode="auto">
                <a:xfrm>
                  <a:off x="8316156" y="1681300"/>
                  <a:ext cx="20701" cy="15179"/>
                </a:xfrm>
                <a:custGeom>
                  <a:avLst/>
                  <a:gdLst>
                    <a:gd name="T0" fmla="*/ 0 w 30"/>
                    <a:gd name="T1" fmla="*/ 0 h 24"/>
                    <a:gd name="T2" fmla="*/ 15 w 30"/>
                    <a:gd name="T3" fmla="*/ 5 h 24"/>
                    <a:gd name="T4" fmla="*/ 24 w 30"/>
                    <a:gd name="T5" fmla="*/ 13 h 24"/>
                    <a:gd name="T6" fmla="*/ 29 w 30"/>
                    <a:gd name="T7" fmla="*/ 22 h 24"/>
                    <a:gd name="T8" fmla="*/ 24 w 30"/>
                    <a:gd name="T9" fmla="*/ 22 h 24"/>
                    <a:gd name="T10" fmla="*/ 15 w 30"/>
                    <a:gd name="T11" fmla="*/ 22 h 24"/>
                    <a:gd name="T12" fmla="*/ 5 w 30"/>
                    <a:gd name="T13" fmla="*/ 17 h 24"/>
                    <a:gd name="T14" fmla="*/ 5 w 30"/>
                    <a:gd name="T15" fmla="*/ 13 h 24"/>
                    <a:gd name="T16" fmla="*/ 0 w 30"/>
                    <a:gd name="T17" fmla="*/ 8 h 24"/>
                    <a:gd name="T18" fmla="*/ 0 w 30"/>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24">
                      <a:moveTo>
                        <a:pt x="0" y="0"/>
                      </a:moveTo>
                      <a:lnTo>
                        <a:pt x="15" y="5"/>
                      </a:lnTo>
                      <a:lnTo>
                        <a:pt x="25" y="14"/>
                      </a:lnTo>
                      <a:lnTo>
                        <a:pt x="30" y="24"/>
                      </a:lnTo>
                      <a:lnTo>
                        <a:pt x="25" y="24"/>
                      </a:lnTo>
                      <a:lnTo>
                        <a:pt x="15" y="24"/>
                      </a:lnTo>
                      <a:lnTo>
                        <a:pt x="5" y="19"/>
                      </a:lnTo>
                      <a:lnTo>
                        <a:pt x="5" y="14"/>
                      </a:lnTo>
                      <a:lnTo>
                        <a:pt x="0" y="9"/>
                      </a:lnTo>
                      <a:lnTo>
                        <a:pt x="0" y="0"/>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14" name="Freeform 82">
                  <a:extLst>
                    <a:ext uri="{FF2B5EF4-FFF2-40B4-BE49-F238E27FC236}">
                      <a16:creationId xmlns:a16="http://schemas.microsoft.com/office/drawing/2014/main" id="{60404D0D-A7AB-984B-A3EB-F8F0702EBE9E}"/>
                    </a:ext>
                  </a:extLst>
                </p:cNvPr>
                <p:cNvSpPr>
                  <a:spLocks/>
                </p:cNvSpPr>
                <p:nvPr/>
              </p:nvSpPr>
              <p:spPr bwMode="auto">
                <a:xfrm>
                  <a:off x="8354797" y="1728216"/>
                  <a:ext cx="19321" cy="13109"/>
                </a:xfrm>
                <a:custGeom>
                  <a:avLst/>
                  <a:gdLst>
                    <a:gd name="T0" fmla="*/ 0 w 29"/>
                    <a:gd name="T1" fmla="*/ 5 h 20"/>
                    <a:gd name="T2" fmla="*/ 0 w 29"/>
                    <a:gd name="T3" fmla="*/ 9 h 20"/>
                    <a:gd name="T4" fmla="*/ 5 w 29"/>
                    <a:gd name="T5" fmla="*/ 14 h 20"/>
                    <a:gd name="T6" fmla="*/ 9 w 29"/>
                    <a:gd name="T7" fmla="*/ 18 h 20"/>
                    <a:gd name="T8" fmla="*/ 14 w 29"/>
                    <a:gd name="T9" fmla="*/ 18 h 20"/>
                    <a:gd name="T10" fmla="*/ 18 w 29"/>
                    <a:gd name="T11" fmla="*/ 18 h 20"/>
                    <a:gd name="T12" fmla="*/ 23 w 29"/>
                    <a:gd name="T13" fmla="*/ 14 h 20"/>
                    <a:gd name="T14" fmla="*/ 28 w 29"/>
                    <a:gd name="T15" fmla="*/ 9 h 20"/>
                    <a:gd name="T16" fmla="*/ 28 w 29"/>
                    <a:gd name="T17" fmla="*/ 5 h 20"/>
                    <a:gd name="T18" fmla="*/ 23 w 29"/>
                    <a:gd name="T19" fmla="*/ 5 h 20"/>
                    <a:gd name="T20" fmla="*/ 14 w 29"/>
                    <a:gd name="T21" fmla="*/ 0 h 20"/>
                    <a:gd name="T22" fmla="*/ 9 w 29"/>
                    <a:gd name="T23" fmla="*/ 0 h 20"/>
                    <a:gd name="T24" fmla="*/ 0 w 29"/>
                    <a:gd name="T25" fmla="*/ 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20">
                      <a:moveTo>
                        <a:pt x="0" y="5"/>
                      </a:moveTo>
                      <a:lnTo>
                        <a:pt x="0" y="10"/>
                      </a:lnTo>
                      <a:lnTo>
                        <a:pt x="5" y="15"/>
                      </a:lnTo>
                      <a:lnTo>
                        <a:pt x="9" y="20"/>
                      </a:lnTo>
                      <a:lnTo>
                        <a:pt x="14" y="20"/>
                      </a:lnTo>
                      <a:lnTo>
                        <a:pt x="19" y="20"/>
                      </a:lnTo>
                      <a:lnTo>
                        <a:pt x="24" y="15"/>
                      </a:lnTo>
                      <a:lnTo>
                        <a:pt x="29" y="10"/>
                      </a:lnTo>
                      <a:lnTo>
                        <a:pt x="29" y="5"/>
                      </a:lnTo>
                      <a:lnTo>
                        <a:pt x="24" y="5"/>
                      </a:lnTo>
                      <a:lnTo>
                        <a:pt x="14" y="0"/>
                      </a:lnTo>
                      <a:lnTo>
                        <a:pt x="9" y="0"/>
                      </a:lnTo>
                      <a:lnTo>
                        <a:pt x="0" y="5"/>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15" name="Freeform 83">
                  <a:extLst>
                    <a:ext uri="{FF2B5EF4-FFF2-40B4-BE49-F238E27FC236}">
                      <a16:creationId xmlns:a16="http://schemas.microsoft.com/office/drawing/2014/main" id="{717A5346-5713-E146-BD08-5A499CEE6E8C}"/>
                    </a:ext>
                  </a:extLst>
                </p:cNvPr>
                <p:cNvSpPr>
                  <a:spLocks/>
                </p:cNvSpPr>
                <p:nvPr/>
              </p:nvSpPr>
              <p:spPr bwMode="auto">
                <a:xfrm>
                  <a:off x="8202991" y="1614376"/>
                  <a:ext cx="23461" cy="12419"/>
                </a:xfrm>
                <a:custGeom>
                  <a:avLst/>
                  <a:gdLst>
                    <a:gd name="T0" fmla="*/ 5 w 35"/>
                    <a:gd name="T1" fmla="*/ 0 h 20"/>
                    <a:gd name="T2" fmla="*/ 0 w 35"/>
                    <a:gd name="T3" fmla="*/ 5 h 20"/>
                    <a:gd name="T4" fmla="*/ 5 w 35"/>
                    <a:gd name="T5" fmla="*/ 9 h 20"/>
                    <a:gd name="T6" fmla="*/ 34 w 35"/>
                    <a:gd name="T7" fmla="*/ 18 h 20"/>
                    <a:gd name="T8" fmla="*/ 34 w 35"/>
                    <a:gd name="T9" fmla="*/ 14 h 20"/>
                    <a:gd name="T10" fmla="*/ 29 w 35"/>
                    <a:gd name="T11" fmla="*/ 9 h 20"/>
                    <a:gd name="T12" fmla="*/ 5 w 35"/>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0">
                      <a:moveTo>
                        <a:pt x="5" y="0"/>
                      </a:moveTo>
                      <a:lnTo>
                        <a:pt x="0" y="5"/>
                      </a:lnTo>
                      <a:lnTo>
                        <a:pt x="5" y="10"/>
                      </a:lnTo>
                      <a:lnTo>
                        <a:pt x="35" y="20"/>
                      </a:lnTo>
                      <a:lnTo>
                        <a:pt x="35" y="15"/>
                      </a:lnTo>
                      <a:lnTo>
                        <a:pt x="30" y="10"/>
                      </a:lnTo>
                      <a:lnTo>
                        <a:pt x="5" y="0"/>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16" name="Freeform 84">
                  <a:extLst>
                    <a:ext uri="{FF2B5EF4-FFF2-40B4-BE49-F238E27FC236}">
                      <a16:creationId xmlns:a16="http://schemas.microsoft.com/office/drawing/2014/main" id="{DF8865BF-9CCE-5245-9A98-BF3F8DF27363}"/>
                    </a:ext>
                  </a:extLst>
                </p:cNvPr>
                <p:cNvSpPr>
                  <a:spLocks/>
                </p:cNvSpPr>
                <p:nvPr/>
              </p:nvSpPr>
              <p:spPr bwMode="auto">
                <a:xfrm>
                  <a:off x="8493493" y="1794450"/>
                  <a:ext cx="9660" cy="12419"/>
                </a:xfrm>
                <a:custGeom>
                  <a:avLst/>
                  <a:gdLst>
                    <a:gd name="T0" fmla="*/ 0 w 15"/>
                    <a:gd name="T1" fmla="*/ 5 h 20"/>
                    <a:gd name="T2" fmla="*/ 9 w 15"/>
                    <a:gd name="T3" fmla="*/ 0 h 20"/>
                    <a:gd name="T4" fmla="*/ 14 w 15"/>
                    <a:gd name="T5" fmla="*/ 14 h 20"/>
                    <a:gd name="T6" fmla="*/ 14 w 15"/>
                    <a:gd name="T7" fmla="*/ 18 h 20"/>
                    <a:gd name="T8" fmla="*/ 0 w 15"/>
                    <a:gd name="T9" fmla="*/ 14 h 20"/>
                    <a:gd name="T10" fmla="*/ 0 w 15"/>
                    <a:gd name="T11" fmla="*/ 5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0">
                      <a:moveTo>
                        <a:pt x="0" y="5"/>
                      </a:moveTo>
                      <a:lnTo>
                        <a:pt x="10" y="0"/>
                      </a:lnTo>
                      <a:lnTo>
                        <a:pt x="15" y="15"/>
                      </a:lnTo>
                      <a:lnTo>
                        <a:pt x="15" y="20"/>
                      </a:lnTo>
                      <a:lnTo>
                        <a:pt x="0" y="15"/>
                      </a:lnTo>
                      <a:lnTo>
                        <a:pt x="0" y="5"/>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17" name="Freeform 85">
                  <a:extLst>
                    <a:ext uri="{FF2B5EF4-FFF2-40B4-BE49-F238E27FC236}">
                      <a16:creationId xmlns:a16="http://schemas.microsoft.com/office/drawing/2014/main" id="{2A9A8600-0471-E54D-867C-119800A99718}"/>
                    </a:ext>
                  </a:extLst>
                </p:cNvPr>
                <p:cNvSpPr>
                  <a:spLocks/>
                </p:cNvSpPr>
                <p:nvPr/>
              </p:nvSpPr>
              <p:spPr bwMode="auto">
                <a:xfrm>
                  <a:off x="8299595" y="1683370"/>
                  <a:ext cx="9660" cy="8969"/>
                </a:xfrm>
                <a:custGeom>
                  <a:avLst/>
                  <a:gdLst>
                    <a:gd name="T0" fmla="*/ 5 w 15"/>
                    <a:gd name="T1" fmla="*/ 0 h 14"/>
                    <a:gd name="T2" fmla="*/ 10 w 15"/>
                    <a:gd name="T3" fmla="*/ 0 h 14"/>
                    <a:gd name="T4" fmla="*/ 15 w 15"/>
                    <a:gd name="T5" fmla="*/ 4 h 14"/>
                    <a:gd name="T6" fmla="*/ 15 w 15"/>
                    <a:gd name="T7" fmla="*/ 13 h 14"/>
                    <a:gd name="T8" fmla="*/ 10 w 15"/>
                    <a:gd name="T9" fmla="*/ 13 h 14"/>
                    <a:gd name="T10" fmla="*/ 0 w 15"/>
                    <a:gd name="T11" fmla="*/ 8 h 14"/>
                    <a:gd name="T12" fmla="*/ 0 w 15"/>
                    <a:gd name="T13" fmla="*/ 4 h 14"/>
                    <a:gd name="T14" fmla="*/ 5 w 15"/>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4">
                      <a:moveTo>
                        <a:pt x="5" y="0"/>
                      </a:moveTo>
                      <a:lnTo>
                        <a:pt x="10" y="0"/>
                      </a:lnTo>
                      <a:lnTo>
                        <a:pt x="15" y="4"/>
                      </a:lnTo>
                      <a:lnTo>
                        <a:pt x="15" y="14"/>
                      </a:lnTo>
                      <a:lnTo>
                        <a:pt x="10" y="14"/>
                      </a:lnTo>
                      <a:lnTo>
                        <a:pt x="0" y="9"/>
                      </a:lnTo>
                      <a:lnTo>
                        <a:pt x="0" y="4"/>
                      </a:lnTo>
                      <a:lnTo>
                        <a:pt x="5" y="0"/>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18" name="Freeform 86">
                  <a:extLst>
                    <a:ext uri="{FF2B5EF4-FFF2-40B4-BE49-F238E27FC236}">
                      <a16:creationId xmlns:a16="http://schemas.microsoft.com/office/drawing/2014/main" id="{F2B1D46C-9E1C-C845-9AE6-E9C900AF94A0}"/>
                    </a:ext>
                  </a:extLst>
                </p:cNvPr>
                <p:cNvSpPr>
                  <a:spLocks/>
                </p:cNvSpPr>
                <p:nvPr/>
              </p:nvSpPr>
              <p:spPr bwMode="auto">
                <a:xfrm>
                  <a:off x="8312706" y="1702688"/>
                  <a:ext cx="6900" cy="9659"/>
                </a:xfrm>
                <a:custGeom>
                  <a:avLst/>
                  <a:gdLst>
                    <a:gd name="T0" fmla="*/ 0 w 10"/>
                    <a:gd name="T1" fmla="*/ 5 h 15"/>
                    <a:gd name="T2" fmla="*/ 5 w 10"/>
                    <a:gd name="T3" fmla="*/ 0 h 15"/>
                    <a:gd name="T4" fmla="*/ 10 w 10"/>
                    <a:gd name="T5" fmla="*/ 5 h 15"/>
                    <a:gd name="T6" fmla="*/ 10 w 10"/>
                    <a:gd name="T7" fmla="*/ 14 h 15"/>
                    <a:gd name="T8" fmla="*/ 5 w 10"/>
                    <a:gd name="T9" fmla="*/ 14 h 15"/>
                    <a:gd name="T10" fmla="*/ 0 w 10"/>
                    <a:gd name="T11" fmla="*/ 5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5">
                      <a:moveTo>
                        <a:pt x="0" y="5"/>
                      </a:moveTo>
                      <a:lnTo>
                        <a:pt x="5" y="0"/>
                      </a:lnTo>
                      <a:lnTo>
                        <a:pt x="10" y="5"/>
                      </a:lnTo>
                      <a:lnTo>
                        <a:pt x="10" y="15"/>
                      </a:lnTo>
                      <a:lnTo>
                        <a:pt x="5" y="15"/>
                      </a:lnTo>
                      <a:lnTo>
                        <a:pt x="0" y="5"/>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19" name="Freeform 87">
                  <a:extLst>
                    <a:ext uri="{FF2B5EF4-FFF2-40B4-BE49-F238E27FC236}">
                      <a16:creationId xmlns:a16="http://schemas.microsoft.com/office/drawing/2014/main" id="{F10622F8-7433-CB4B-BD67-E974B1D53276}"/>
                    </a:ext>
                  </a:extLst>
                </p:cNvPr>
                <p:cNvSpPr>
                  <a:spLocks/>
                </p:cNvSpPr>
                <p:nvPr/>
              </p:nvSpPr>
              <p:spPr bwMode="auto">
                <a:xfrm>
                  <a:off x="8332716" y="1718557"/>
                  <a:ext cx="9660" cy="6209"/>
                </a:xfrm>
                <a:custGeom>
                  <a:avLst/>
                  <a:gdLst>
                    <a:gd name="T0" fmla="*/ 5 w 15"/>
                    <a:gd name="T1" fmla="*/ 0 h 10"/>
                    <a:gd name="T2" fmla="*/ 14 w 15"/>
                    <a:gd name="T3" fmla="*/ 5 h 10"/>
                    <a:gd name="T4" fmla="*/ 14 w 15"/>
                    <a:gd name="T5" fmla="*/ 9 h 10"/>
                    <a:gd name="T6" fmla="*/ 5 w 15"/>
                    <a:gd name="T7" fmla="*/ 9 h 10"/>
                    <a:gd name="T8" fmla="*/ 0 w 15"/>
                    <a:gd name="T9" fmla="*/ 5 h 10"/>
                    <a:gd name="T10" fmla="*/ 5 w 15"/>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0">
                      <a:moveTo>
                        <a:pt x="5" y="0"/>
                      </a:moveTo>
                      <a:lnTo>
                        <a:pt x="15" y="5"/>
                      </a:lnTo>
                      <a:lnTo>
                        <a:pt x="15" y="10"/>
                      </a:lnTo>
                      <a:lnTo>
                        <a:pt x="5" y="10"/>
                      </a:lnTo>
                      <a:lnTo>
                        <a:pt x="0" y="5"/>
                      </a:lnTo>
                      <a:lnTo>
                        <a:pt x="5" y="0"/>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20" name="Freeform 88">
                  <a:extLst>
                    <a:ext uri="{FF2B5EF4-FFF2-40B4-BE49-F238E27FC236}">
                      <a16:creationId xmlns:a16="http://schemas.microsoft.com/office/drawing/2014/main" id="{F1BF6D7C-3EF7-524B-B078-771E5DBDA84F}"/>
                    </a:ext>
                  </a:extLst>
                </p:cNvPr>
                <p:cNvSpPr>
                  <a:spLocks/>
                </p:cNvSpPr>
                <p:nvPr/>
              </p:nvSpPr>
              <p:spPr bwMode="auto">
                <a:xfrm>
                  <a:off x="8303045" y="1671641"/>
                  <a:ext cx="9660" cy="9659"/>
                </a:xfrm>
                <a:custGeom>
                  <a:avLst/>
                  <a:gdLst>
                    <a:gd name="T0" fmla="*/ 0 w 15"/>
                    <a:gd name="T1" fmla="*/ 5 h 15"/>
                    <a:gd name="T2" fmla="*/ 5 w 15"/>
                    <a:gd name="T3" fmla="*/ 0 h 15"/>
                    <a:gd name="T4" fmla="*/ 14 w 15"/>
                    <a:gd name="T5" fmla="*/ 9 h 15"/>
                    <a:gd name="T6" fmla="*/ 9 w 15"/>
                    <a:gd name="T7" fmla="*/ 14 h 15"/>
                    <a:gd name="T8" fmla="*/ 0 w 15"/>
                    <a:gd name="T9" fmla="*/ 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5"/>
                      </a:moveTo>
                      <a:lnTo>
                        <a:pt x="5" y="0"/>
                      </a:lnTo>
                      <a:lnTo>
                        <a:pt x="15" y="10"/>
                      </a:lnTo>
                      <a:lnTo>
                        <a:pt x="10" y="15"/>
                      </a:lnTo>
                      <a:lnTo>
                        <a:pt x="0" y="5"/>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grpSp>
          <p:grpSp>
            <p:nvGrpSpPr>
              <p:cNvPr id="6" name="Group 5">
                <a:extLst>
                  <a:ext uri="{FF2B5EF4-FFF2-40B4-BE49-F238E27FC236}">
                    <a16:creationId xmlns:a16="http://schemas.microsoft.com/office/drawing/2014/main" id="{680250A3-0996-534E-8B09-059B299B2F6E}"/>
                  </a:ext>
                </a:extLst>
              </p:cNvPr>
              <p:cNvGrpSpPr/>
              <p:nvPr/>
            </p:nvGrpSpPr>
            <p:grpSpPr>
              <a:xfrm>
                <a:off x="7633687" y="2616064"/>
                <a:ext cx="489466" cy="764338"/>
                <a:chOff x="8491423" y="2865929"/>
                <a:chExt cx="592044" cy="924521"/>
              </a:xfrm>
            </p:grpSpPr>
            <p:sp>
              <p:nvSpPr>
                <p:cNvPr id="80" name="Freeform 56">
                  <a:extLst>
                    <a:ext uri="{FF2B5EF4-FFF2-40B4-BE49-F238E27FC236}">
                      <a16:creationId xmlns:a16="http://schemas.microsoft.com/office/drawing/2014/main" id="{F55E7B81-EBB8-F344-8B0E-7165897D43B2}"/>
                    </a:ext>
                  </a:extLst>
                </p:cNvPr>
                <p:cNvSpPr>
                  <a:spLocks/>
                </p:cNvSpPr>
                <p:nvPr/>
              </p:nvSpPr>
              <p:spPr bwMode="auto">
                <a:xfrm>
                  <a:off x="9060006" y="2865929"/>
                  <a:ext cx="23461" cy="10349"/>
                </a:xfrm>
                <a:custGeom>
                  <a:avLst/>
                  <a:gdLst>
                    <a:gd name="T0" fmla="*/ 0 w 35"/>
                    <a:gd name="T1" fmla="*/ 0 h 17"/>
                    <a:gd name="T2" fmla="*/ 28 w 35"/>
                    <a:gd name="T3" fmla="*/ 15 h 17"/>
                    <a:gd name="T4" fmla="*/ 34 w 35"/>
                    <a:gd name="T5" fmla="*/ 10 h 17"/>
                    <a:gd name="T6" fmla="*/ 34 w 35"/>
                    <a:gd name="T7" fmla="*/ 15 h 17"/>
                    <a:gd name="T8" fmla="*/ 28 w 35"/>
                    <a:gd name="T9" fmla="*/ 15 h 17"/>
                    <a:gd name="T10" fmla="*/ 6 w 35"/>
                    <a:gd name="T11" fmla="*/ 15 h 17"/>
                    <a:gd name="T12" fmla="*/ 0 w 3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17">
                      <a:moveTo>
                        <a:pt x="0" y="0"/>
                      </a:moveTo>
                      <a:lnTo>
                        <a:pt x="29" y="17"/>
                      </a:lnTo>
                      <a:lnTo>
                        <a:pt x="35" y="11"/>
                      </a:lnTo>
                      <a:lnTo>
                        <a:pt x="35" y="17"/>
                      </a:lnTo>
                      <a:lnTo>
                        <a:pt x="29" y="17"/>
                      </a:lnTo>
                      <a:lnTo>
                        <a:pt x="6" y="17"/>
                      </a:lnTo>
                      <a:lnTo>
                        <a:pt x="0" y="0"/>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83" name="Freeform 57">
                  <a:extLst>
                    <a:ext uri="{FF2B5EF4-FFF2-40B4-BE49-F238E27FC236}">
                      <a16:creationId xmlns:a16="http://schemas.microsoft.com/office/drawing/2014/main" id="{9B3CB053-1C35-F248-A12D-6EE54219744E}"/>
                    </a:ext>
                  </a:extLst>
                </p:cNvPr>
                <p:cNvSpPr>
                  <a:spLocks/>
                </p:cNvSpPr>
                <p:nvPr/>
              </p:nvSpPr>
              <p:spPr bwMode="auto">
                <a:xfrm>
                  <a:off x="9042756" y="2865929"/>
                  <a:ext cx="14491" cy="10349"/>
                </a:xfrm>
                <a:custGeom>
                  <a:avLst/>
                  <a:gdLst>
                    <a:gd name="T0" fmla="*/ 0 w 23"/>
                    <a:gd name="T1" fmla="*/ 4 h 17"/>
                    <a:gd name="T2" fmla="*/ 5 w 23"/>
                    <a:gd name="T3" fmla="*/ 10 h 17"/>
                    <a:gd name="T4" fmla="*/ 21 w 23"/>
                    <a:gd name="T5" fmla="*/ 15 h 17"/>
                    <a:gd name="T6" fmla="*/ 16 w 23"/>
                    <a:gd name="T7" fmla="*/ 4 h 17"/>
                    <a:gd name="T8" fmla="*/ 16 w 23"/>
                    <a:gd name="T9" fmla="*/ 0 h 17"/>
                    <a:gd name="T10" fmla="*/ 0 w 23"/>
                    <a:gd name="T11" fmla="*/ 4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17">
                      <a:moveTo>
                        <a:pt x="0" y="5"/>
                      </a:moveTo>
                      <a:lnTo>
                        <a:pt x="6" y="11"/>
                      </a:lnTo>
                      <a:lnTo>
                        <a:pt x="23" y="17"/>
                      </a:lnTo>
                      <a:lnTo>
                        <a:pt x="17" y="5"/>
                      </a:lnTo>
                      <a:lnTo>
                        <a:pt x="17" y="0"/>
                      </a:lnTo>
                      <a:lnTo>
                        <a:pt x="0" y="5"/>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21" name="Freeform 89">
                  <a:extLst>
                    <a:ext uri="{FF2B5EF4-FFF2-40B4-BE49-F238E27FC236}">
                      <a16:creationId xmlns:a16="http://schemas.microsoft.com/office/drawing/2014/main" id="{A2BE7EF1-59F8-424E-A2F8-96A1A1A9A346}"/>
                    </a:ext>
                  </a:extLst>
                </p:cNvPr>
                <p:cNvSpPr>
                  <a:spLocks/>
                </p:cNvSpPr>
                <p:nvPr/>
              </p:nvSpPr>
              <p:spPr bwMode="auto">
                <a:xfrm>
                  <a:off x="8678421" y="3611065"/>
                  <a:ext cx="164227" cy="179385"/>
                </a:xfrm>
                <a:custGeom>
                  <a:avLst/>
                  <a:gdLst>
                    <a:gd name="T0" fmla="*/ 73 w 252"/>
                    <a:gd name="T1" fmla="*/ 61 h 282"/>
                    <a:gd name="T2" fmla="*/ 40 w 252"/>
                    <a:gd name="T3" fmla="*/ 149 h 282"/>
                    <a:gd name="T4" fmla="*/ 6 w 252"/>
                    <a:gd name="T5" fmla="*/ 177 h 282"/>
                    <a:gd name="T6" fmla="*/ 0 w 252"/>
                    <a:gd name="T7" fmla="*/ 199 h 282"/>
                    <a:gd name="T8" fmla="*/ 23 w 252"/>
                    <a:gd name="T9" fmla="*/ 243 h 282"/>
                    <a:gd name="T10" fmla="*/ 73 w 252"/>
                    <a:gd name="T11" fmla="*/ 232 h 282"/>
                    <a:gd name="T12" fmla="*/ 135 w 252"/>
                    <a:gd name="T13" fmla="*/ 238 h 282"/>
                    <a:gd name="T14" fmla="*/ 141 w 252"/>
                    <a:gd name="T15" fmla="*/ 249 h 282"/>
                    <a:gd name="T16" fmla="*/ 181 w 252"/>
                    <a:gd name="T17" fmla="*/ 260 h 282"/>
                    <a:gd name="T18" fmla="*/ 214 w 252"/>
                    <a:gd name="T19" fmla="*/ 260 h 282"/>
                    <a:gd name="T20" fmla="*/ 237 w 252"/>
                    <a:gd name="T21" fmla="*/ 254 h 282"/>
                    <a:gd name="T22" fmla="*/ 231 w 252"/>
                    <a:gd name="T23" fmla="*/ 232 h 282"/>
                    <a:gd name="T24" fmla="*/ 226 w 252"/>
                    <a:gd name="T25" fmla="*/ 210 h 282"/>
                    <a:gd name="T26" fmla="*/ 237 w 252"/>
                    <a:gd name="T27" fmla="*/ 194 h 282"/>
                    <a:gd name="T28" fmla="*/ 226 w 252"/>
                    <a:gd name="T29" fmla="*/ 183 h 282"/>
                    <a:gd name="T30" fmla="*/ 237 w 252"/>
                    <a:gd name="T31" fmla="*/ 166 h 282"/>
                    <a:gd name="T32" fmla="*/ 237 w 252"/>
                    <a:gd name="T33" fmla="*/ 138 h 282"/>
                    <a:gd name="T34" fmla="*/ 214 w 252"/>
                    <a:gd name="T35" fmla="*/ 83 h 282"/>
                    <a:gd name="T36" fmla="*/ 192 w 252"/>
                    <a:gd name="T37" fmla="*/ 50 h 282"/>
                    <a:gd name="T38" fmla="*/ 186 w 252"/>
                    <a:gd name="T39" fmla="*/ 22 h 282"/>
                    <a:gd name="T40" fmla="*/ 169 w 252"/>
                    <a:gd name="T41" fmla="*/ 0 h 282"/>
                    <a:gd name="T42" fmla="*/ 141 w 252"/>
                    <a:gd name="T43" fmla="*/ 50 h 282"/>
                    <a:gd name="T44" fmla="*/ 73 w 252"/>
                    <a:gd name="T45" fmla="*/ 61 h 2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2" h="282">
                      <a:moveTo>
                        <a:pt x="78" y="66"/>
                      </a:moveTo>
                      <a:lnTo>
                        <a:pt x="42" y="162"/>
                      </a:lnTo>
                      <a:lnTo>
                        <a:pt x="6" y="192"/>
                      </a:lnTo>
                      <a:lnTo>
                        <a:pt x="0" y="216"/>
                      </a:lnTo>
                      <a:lnTo>
                        <a:pt x="24" y="264"/>
                      </a:lnTo>
                      <a:lnTo>
                        <a:pt x="78" y="252"/>
                      </a:lnTo>
                      <a:lnTo>
                        <a:pt x="144" y="258"/>
                      </a:lnTo>
                      <a:lnTo>
                        <a:pt x="150" y="270"/>
                      </a:lnTo>
                      <a:lnTo>
                        <a:pt x="192" y="282"/>
                      </a:lnTo>
                      <a:lnTo>
                        <a:pt x="228" y="282"/>
                      </a:lnTo>
                      <a:lnTo>
                        <a:pt x="252" y="276"/>
                      </a:lnTo>
                      <a:lnTo>
                        <a:pt x="246" y="252"/>
                      </a:lnTo>
                      <a:lnTo>
                        <a:pt x="240" y="228"/>
                      </a:lnTo>
                      <a:lnTo>
                        <a:pt x="252" y="210"/>
                      </a:lnTo>
                      <a:lnTo>
                        <a:pt x="240" y="198"/>
                      </a:lnTo>
                      <a:lnTo>
                        <a:pt x="252" y="180"/>
                      </a:lnTo>
                      <a:lnTo>
                        <a:pt x="252" y="150"/>
                      </a:lnTo>
                      <a:lnTo>
                        <a:pt x="228" y="90"/>
                      </a:lnTo>
                      <a:lnTo>
                        <a:pt x="204" y="54"/>
                      </a:lnTo>
                      <a:lnTo>
                        <a:pt x="198" y="24"/>
                      </a:lnTo>
                      <a:lnTo>
                        <a:pt x="180" y="0"/>
                      </a:lnTo>
                      <a:lnTo>
                        <a:pt x="150" y="54"/>
                      </a:lnTo>
                      <a:lnTo>
                        <a:pt x="78" y="66"/>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22" name="Freeform 90">
                  <a:extLst>
                    <a:ext uri="{FF2B5EF4-FFF2-40B4-BE49-F238E27FC236}">
                      <a16:creationId xmlns:a16="http://schemas.microsoft.com/office/drawing/2014/main" id="{BB8BB6F0-F5E1-7042-819A-9BB6205F4416}"/>
                    </a:ext>
                  </a:extLst>
                </p:cNvPr>
                <p:cNvSpPr>
                  <a:spLocks/>
                </p:cNvSpPr>
                <p:nvPr/>
              </p:nvSpPr>
              <p:spPr bwMode="auto">
                <a:xfrm>
                  <a:off x="8767434" y="3462038"/>
                  <a:ext cx="62793" cy="87623"/>
                </a:xfrm>
                <a:custGeom>
                  <a:avLst/>
                  <a:gdLst>
                    <a:gd name="T0" fmla="*/ 0 w 96"/>
                    <a:gd name="T1" fmla="*/ 17 h 138"/>
                    <a:gd name="T2" fmla="*/ 11 w 96"/>
                    <a:gd name="T3" fmla="*/ 0 h 138"/>
                    <a:gd name="T4" fmla="*/ 34 w 96"/>
                    <a:gd name="T5" fmla="*/ 0 h 138"/>
                    <a:gd name="T6" fmla="*/ 34 w 96"/>
                    <a:gd name="T7" fmla="*/ 39 h 138"/>
                    <a:gd name="T8" fmla="*/ 63 w 96"/>
                    <a:gd name="T9" fmla="*/ 50 h 138"/>
                    <a:gd name="T10" fmla="*/ 74 w 96"/>
                    <a:gd name="T11" fmla="*/ 61 h 138"/>
                    <a:gd name="T12" fmla="*/ 80 w 96"/>
                    <a:gd name="T13" fmla="*/ 94 h 138"/>
                    <a:gd name="T14" fmla="*/ 91 w 96"/>
                    <a:gd name="T15" fmla="*/ 110 h 138"/>
                    <a:gd name="T16" fmla="*/ 80 w 96"/>
                    <a:gd name="T17" fmla="*/ 127 h 138"/>
                    <a:gd name="T18" fmla="*/ 46 w 96"/>
                    <a:gd name="T19" fmla="*/ 127 h 138"/>
                    <a:gd name="T20" fmla="*/ 40 w 96"/>
                    <a:gd name="T21" fmla="*/ 116 h 138"/>
                    <a:gd name="T22" fmla="*/ 17 w 96"/>
                    <a:gd name="T23" fmla="*/ 110 h 138"/>
                    <a:gd name="T24" fmla="*/ 0 w 96"/>
                    <a:gd name="T25" fmla="*/ 94 h 138"/>
                    <a:gd name="T26" fmla="*/ 11 w 96"/>
                    <a:gd name="T27" fmla="*/ 66 h 138"/>
                    <a:gd name="T28" fmla="*/ 0 w 96"/>
                    <a:gd name="T29" fmla="*/ 17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6" h="138">
                      <a:moveTo>
                        <a:pt x="0" y="18"/>
                      </a:moveTo>
                      <a:lnTo>
                        <a:pt x="12" y="0"/>
                      </a:lnTo>
                      <a:lnTo>
                        <a:pt x="36" y="0"/>
                      </a:lnTo>
                      <a:lnTo>
                        <a:pt x="36" y="42"/>
                      </a:lnTo>
                      <a:lnTo>
                        <a:pt x="66" y="54"/>
                      </a:lnTo>
                      <a:lnTo>
                        <a:pt x="78" y="66"/>
                      </a:lnTo>
                      <a:lnTo>
                        <a:pt x="84" y="102"/>
                      </a:lnTo>
                      <a:lnTo>
                        <a:pt x="96" y="120"/>
                      </a:lnTo>
                      <a:lnTo>
                        <a:pt x="84" y="138"/>
                      </a:lnTo>
                      <a:lnTo>
                        <a:pt x="48" y="138"/>
                      </a:lnTo>
                      <a:lnTo>
                        <a:pt x="42" y="126"/>
                      </a:lnTo>
                      <a:lnTo>
                        <a:pt x="18" y="120"/>
                      </a:lnTo>
                      <a:lnTo>
                        <a:pt x="0" y="102"/>
                      </a:lnTo>
                      <a:lnTo>
                        <a:pt x="12" y="72"/>
                      </a:lnTo>
                      <a:lnTo>
                        <a:pt x="0" y="18"/>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24" name="Freeform 91">
                  <a:extLst>
                    <a:ext uri="{FF2B5EF4-FFF2-40B4-BE49-F238E27FC236}">
                      <a16:creationId xmlns:a16="http://schemas.microsoft.com/office/drawing/2014/main" id="{8C7F94F7-977E-784D-A3A1-61B8A3F91C85}"/>
                    </a:ext>
                  </a:extLst>
                </p:cNvPr>
                <p:cNvSpPr>
                  <a:spLocks/>
                </p:cNvSpPr>
                <p:nvPr/>
              </p:nvSpPr>
              <p:spPr bwMode="auto">
                <a:xfrm>
                  <a:off x="8658410" y="3256436"/>
                  <a:ext cx="51062" cy="87623"/>
                </a:xfrm>
                <a:custGeom>
                  <a:avLst/>
                  <a:gdLst>
                    <a:gd name="T0" fmla="*/ 11 w 78"/>
                    <a:gd name="T1" fmla="*/ 0 h 138"/>
                    <a:gd name="T2" fmla="*/ 0 w 78"/>
                    <a:gd name="T3" fmla="*/ 66 h 138"/>
                    <a:gd name="T4" fmla="*/ 28 w 78"/>
                    <a:gd name="T5" fmla="*/ 88 h 138"/>
                    <a:gd name="T6" fmla="*/ 40 w 78"/>
                    <a:gd name="T7" fmla="*/ 105 h 138"/>
                    <a:gd name="T8" fmla="*/ 51 w 78"/>
                    <a:gd name="T9" fmla="*/ 116 h 138"/>
                    <a:gd name="T10" fmla="*/ 57 w 78"/>
                    <a:gd name="T11" fmla="*/ 127 h 138"/>
                    <a:gd name="T12" fmla="*/ 68 w 78"/>
                    <a:gd name="T13" fmla="*/ 116 h 138"/>
                    <a:gd name="T14" fmla="*/ 68 w 78"/>
                    <a:gd name="T15" fmla="*/ 105 h 138"/>
                    <a:gd name="T16" fmla="*/ 68 w 78"/>
                    <a:gd name="T17" fmla="*/ 83 h 138"/>
                    <a:gd name="T18" fmla="*/ 63 w 78"/>
                    <a:gd name="T19" fmla="*/ 66 h 138"/>
                    <a:gd name="T20" fmla="*/ 68 w 78"/>
                    <a:gd name="T21" fmla="*/ 66 h 138"/>
                    <a:gd name="T22" fmla="*/ 74 w 78"/>
                    <a:gd name="T23" fmla="*/ 28 h 138"/>
                    <a:gd name="T24" fmla="*/ 63 w 78"/>
                    <a:gd name="T25" fmla="*/ 17 h 138"/>
                    <a:gd name="T26" fmla="*/ 28 w 78"/>
                    <a:gd name="T27" fmla="*/ 17 h 138"/>
                    <a:gd name="T28" fmla="*/ 11 w 78"/>
                    <a:gd name="T29" fmla="*/ 0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8" h="138">
                      <a:moveTo>
                        <a:pt x="12" y="0"/>
                      </a:moveTo>
                      <a:lnTo>
                        <a:pt x="0" y="72"/>
                      </a:lnTo>
                      <a:lnTo>
                        <a:pt x="30" y="96"/>
                      </a:lnTo>
                      <a:lnTo>
                        <a:pt x="42" y="114"/>
                      </a:lnTo>
                      <a:lnTo>
                        <a:pt x="54" y="126"/>
                      </a:lnTo>
                      <a:lnTo>
                        <a:pt x="60" y="138"/>
                      </a:lnTo>
                      <a:lnTo>
                        <a:pt x="72" y="126"/>
                      </a:lnTo>
                      <a:lnTo>
                        <a:pt x="72" y="114"/>
                      </a:lnTo>
                      <a:lnTo>
                        <a:pt x="72" y="90"/>
                      </a:lnTo>
                      <a:lnTo>
                        <a:pt x="66" y="72"/>
                      </a:lnTo>
                      <a:lnTo>
                        <a:pt x="72" y="72"/>
                      </a:lnTo>
                      <a:lnTo>
                        <a:pt x="78" y="30"/>
                      </a:lnTo>
                      <a:lnTo>
                        <a:pt x="66" y="18"/>
                      </a:lnTo>
                      <a:lnTo>
                        <a:pt x="30" y="18"/>
                      </a:lnTo>
                      <a:lnTo>
                        <a:pt x="12" y="0"/>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25" name="Freeform 92">
                  <a:extLst>
                    <a:ext uri="{FF2B5EF4-FFF2-40B4-BE49-F238E27FC236}">
                      <a16:creationId xmlns:a16="http://schemas.microsoft.com/office/drawing/2014/main" id="{8A70CB99-8384-EB44-BA86-43F250F2C3AF}"/>
                    </a:ext>
                  </a:extLst>
                </p:cNvPr>
                <p:cNvSpPr>
                  <a:spLocks/>
                </p:cNvSpPr>
                <p:nvPr/>
              </p:nvSpPr>
              <p:spPr bwMode="auto">
                <a:xfrm>
                  <a:off x="8557666" y="3072911"/>
                  <a:ext cx="57962" cy="49676"/>
                </a:xfrm>
                <a:custGeom>
                  <a:avLst/>
                  <a:gdLst>
                    <a:gd name="T0" fmla="*/ 0 w 90"/>
                    <a:gd name="T1" fmla="*/ 0 h 78"/>
                    <a:gd name="T2" fmla="*/ 0 w 90"/>
                    <a:gd name="T3" fmla="*/ 28 h 78"/>
                    <a:gd name="T4" fmla="*/ 6 w 90"/>
                    <a:gd name="T5" fmla="*/ 50 h 78"/>
                    <a:gd name="T6" fmla="*/ 22 w 90"/>
                    <a:gd name="T7" fmla="*/ 66 h 78"/>
                    <a:gd name="T8" fmla="*/ 39 w 90"/>
                    <a:gd name="T9" fmla="*/ 72 h 78"/>
                    <a:gd name="T10" fmla="*/ 56 w 90"/>
                    <a:gd name="T11" fmla="*/ 66 h 78"/>
                    <a:gd name="T12" fmla="*/ 84 w 90"/>
                    <a:gd name="T13" fmla="*/ 50 h 78"/>
                    <a:gd name="T14" fmla="*/ 84 w 90"/>
                    <a:gd name="T15" fmla="*/ 28 h 78"/>
                    <a:gd name="T16" fmla="*/ 67 w 90"/>
                    <a:gd name="T17" fmla="*/ 11 h 78"/>
                    <a:gd name="T18" fmla="*/ 45 w 90"/>
                    <a:gd name="T19" fmla="*/ 0 h 78"/>
                    <a:gd name="T20" fmla="*/ 0 w 90"/>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0" h="78">
                      <a:moveTo>
                        <a:pt x="0" y="0"/>
                      </a:moveTo>
                      <a:lnTo>
                        <a:pt x="0" y="30"/>
                      </a:lnTo>
                      <a:lnTo>
                        <a:pt x="6" y="54"/>
                      </a:lnTo>
                      <a:lnTo>
                        <a:pt x="24" y="72"/>
                      </a:lnTo>
                      <a:lnTo>
                        <a:pt x="42" y="78"/>
                      </a:lnTo>
                      <a:lnTo>
                        <a:pt x="60" y="72"/>
                      </a:lnTo>
                      <a:lnTo>
                        <a:pt x="90" y="54"/>
                      </a:lnTo>
                      <a:lnTo>
                        <a:pt x="90" y="30"/>
                      </a:lnTo>
                      <a:lnTo>
                        <a:pt x="72" y="12"/>
                      </a:lnTo>
                      <a:lnTo>
                        <a:pt x="48" y="0"/>
                      </a:lnTo>
                      <a:lnTo>
                        <a:pt x="0" y="0"/>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26" name="Freeform 93">
                  <a:extLst>
                    <a:ext uri="{FF2B5EF4-FFF2-40B4-BE49-F238E27FC236}">
                      <a16:creationId xmlns:a16="http://schemas.microsoft.com/office/drawing/2014/main" id="{556742D5-67F6-9E46-9197-762B4A221BCD}"/>
                    </a:ext>
                  </a:extLst>
                </p:cNvPr>
                <p:cNvSpPr>
                  <a:spLocks/>
                </p:cNvSpPr>
                <p:nvPr/>
              </p:nvSpPr>
              <p:spPr bwMode="auto">
                <a:xfrm>
                  <a:off x="8721202" y="3386145"/>
                  <a:ext cx="71073" cy="53125"/>
                </a:xfrm>
                <a:custGeom>
                  <a:avLst/>
                  <a:gdLst>
                    <a:gd name="T0" fmla="*/ 57 w 108"/>
                    <a:gd name="T1" fmla="*/ 33 h 84"/>
                    <a:gd name="T2" fmla="*/ 68 w 108"/>
                    <a:gd name="T3" fmla="*/ 44 h 84"/>
                    <a:gd name="T4" fmla="*/ 68 w 108"/>
                    <a:gd name="T5" fmla="*/ 50 h 84"/>
                    <a:gd name="T6" fmla="*/ 102 w 108"/>
                    <a:gd name="T7" fmla="*/ 77 h 84"/>
                    <a:gd name="T8" fmla="*/ 68 w 108"/>
                    <a:gd name="T9" fmla="*/ 77 h 84"/>
                    <a:gd name="T10" fmla="*/ 62 w 108"/>
                    <a:gd name="T11" fmla="*/ 72 h 84"/>
                    <a:gd name="T12" fmla="*/ 34 w 108"/>
                    <a:gd name="T13" fmla="*/ 39 h 84"/>
                    <a:gd name="T14" fmla="*/ 0 w 108"/>
                    <a:gd name="T15" fmla="*/ 17 h 84"/>
                    <a:gd name="T16" fmla="*/ 23 w 108"/>
                    <a:gd name="T17" fmla="*/ 0 h 84"/>
                    <a:gd name="T18" fmla="*/ 57 w 108"/>
                    <a:gd name="T19" fmla="*/ 33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84">
                      <a:moveTo>
                        <a:pt x="60" y="36"/>
                      </a:moveTo>
                      <a:lnTo>
                        <a:pt x="72" y="48"/>
                      </a:lnTo>
                      <a:lnTo>
                        <a:pt x="72" y="54"/>
                      </a:lnTo>
                      <a:lnTo>
                        <a:pt x="108" y="84"/>
                      </a:lnTo>
                      <a:lnTo>
                        <a:pt x="72" y="84"/>
                      </a:lnTo>
                      <a:lnTo>
                        <a:pt x="66" y="78"/>
                      </a:lnTo>
                      <a:lnTo>
                        <a:pt x="36" y="42"/>
                      </a:lnTo>
                      <a:lnTo>
                        <a:pt x="0" y="18"/>
                      </a:lnTo>
                      <a:lnTo>
                        <a:pt x="24" y="0"/>
                      </a:lnTo>
                      <a:lnTo>
                        <a:pt x="60" y="36"/>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27" name="Freeform 94">
                  <a:extLst>
                    <a:ext uri="{FF2B5EF4-FFF2-40B4-BE49-F238E27FC236}">
                      <a16:creationId xmlns:a16="http://schemas.microsoft.com/office/drawing/2014/main" id="{F59D65F4-AE42-A242-BF4B-27D394DAD0DD}"/>
                    </a:ext>
                  </a:extLst>
                </p:cNvPr>
                <p:cNvSpPr>
                  <a:spLocks/>
                </p:cNvSpPr>
                <p:nvPr/>
              </p:nvSpPr>
              <p:spPr bwMode="auto">
                <a:xfrm>
                  <a:off x="8728793" y="3435820"/>
                  <a:ext cx="20011" cy="33807"/>
                </a:xfrm>
                <a:custGeom>
                  <a:avLst/>
                  <a:gdLst>
                    <a:gd name="T0" fmla="*/ 6 w 30"/>
                    <a:gd name="T1" fmla="*/ 0 h 54"/>
                    <a:gd name="T2" fmla="*/ 0 w 30"/>
                    <a:gd name="T3" fmla="*/ 27 h 54"/>
                    <a:gd name="T4" fmla="*/ 6 w 30"/>
                    <a:gd name="T5" fmla="*/ 49 h 54"/>
                    <a:gd name="T6" fmla="*/ 28 w 30"/>
                    <a:gd name="T7" fmla="*/ 49 h 54"/>
                    <a:gd name="T8" fmla="*/ 6 w 30"/>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54">
                      <a:moveTo>
                        <a:pt x="6" y="0"/>
                      </a:moveTo>
                      <a:lnTo>
                        <a:pt x="0" y="30"/>
                      </a:lnTo>
                      <a:lnTo>
                        <a:pt x="6" y="54"/>
                      </a:lnTo>
                      <a:lnTo>
                        <a:pt x="30" y="54"/>
                      </a:lnTo>
                      <a:lnTo>
                        <a:pt x="6" y="0"/>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sp>
              <p:nvSpPr>
                <p:cNvPr id="128" name="Freeform 95">
                  <a:extLst>
                    <a:ext uri="{FF2B5EF4-FFF2-40B4-BE49-F238E27FC236}">
                      <a16:creationId xmlns:a16="http://schemas.microsoft.com/office/drawing/2014/main" id="{C57F913C-0EE2-A84C-AD1F-4BAFCF91CB01}"/>
                    </a:ext>
                  </a:extLst>
                </p:cNvPr>
                <p:cNvSpPr>
                  <a:spLocks/>
                </p:cNvSpPr>
                <p:nvPr/>
              </p:nvSpPr>
              <p:spPr bwMode="auto">
                <a:xfrm>
                  <a:off x="8491423" y="3050143"/>
                  <a:ext cx="31051" cy="15179"/>
                </a:xfrm>
                <a:custGeom>
                  <a:avLst/>
                  <a:gdLst>
                    <a:gd name="T0" fmla="*/ 6 w 48"/>
                    <a:gd name="T1" fmla="*/ 6 h 24"/>
                    <a:gd name="T2" fmla="*/ 45 w 48"/>
                    <a:gd name="T3" fmla="*/ 0 h 24"/>
                    <a:gd name="T4" fmla="*/ 28 w 48"/>
                    <a:gd name="T5" fmla="*/ 17 h 24"/>
                    <a:gd name="T6" fmla="*/ 0 w 48"/>
                    <a:gd name="T7" fmla="*/ 22 h 24"/>
                    <a:gd name="T8" fmla="*/ 6 w 48"/>
                    <a:gd name="T9" fmla="*/ 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24">
                      <a:moveTo>
                        <a:pt x="6" y="6"/>
                      </a:moveTo>
                      <a:lnTo>
                        <a:pt x="48" y="0"/>
                      </a:lnTo>
                      <a:lnTo>
                        <a:pt x="30" y="18"/>
                      </a:lnTo>
                      <a:lnTo>
                        <a:pt x="0" y="24"/>
                      </a:lnTo>
                      <a:lnTo>
                        <a:pt x="6" y="6"/>
                      </a:lnTo>
                      <a:close/>
                    </a:path>
                  </a:pathLst>
                </a:custGeom>
                <a:solidFill>
                  <a:schemeClr val="accent1">
                    <a:lumMod val="20000"/>
                    <a:lumOff val="80000"/>
                  </a:schemeClr>
                </a:solidFill>
                <a:ln w="0" cap="flat" cmpd="sng">
                  <a:solidFill>
                    <a:schemeClr val="bg1"/>
                  </a:solidFill>
                  <a:prstDash val="solid"/>
                  <a:round/>
                  <a:headEnd type="none" w="med" len="med"/>
                  <a:tailEnd type="none" w="med" len="med"/>
                </a:ln>
                <a:effectLst/>
              </p:spPr>
              <p:txBody>
                <a:bodyPr/>
                <a:lstStyle/>
                <a:p>
                  <a:pPr algn="ctr" eaLnBrk="1" hangingPunct="1">
                    <a:buFont typeface="Wingdings" pitchFamily="2" charset="2"/>
                    <a:buNone/>
                    <a:defRPr/>
                  </a:pPr>
                  <a:endParaRPr lang="en-US"/>
                </a:p>
              </p:txBody>
            </p:sp>
          </p:grpSp>
        </p:grpSp>
      </p:grpSp>
      <p:sp>
        <p:nvSpPr>
          <p:cNvPr id="14" name="Title 13">
            <a:extLst>
              <a:ext uri="{FF2B5EF4-FFF2-40B4-BE49-F238E27FC236}">
                <a16:creationId xmlns:a16="http://schemas.microsoft.com/office/drawing/2014/main" id="{EEC99562-3AEF-A547-821F-764F51AE733B}"/>
              </a:ext>
            </a:extLst>
          </p:cNvPr>
          <p:cNvSpPr>
            <a:spLocks noGrp="1"/>
          </p:cNvSpPr>
          <p:nvPr>
            <p:ph type="title"/>
          </p:nvPr>
        </p:nvSpPr>
        <p:spPr>
          <a:xfrm>
            <a:off x="688984" y="0"/>
            <a:ext cx="10515600" cy="1038845"/>
          </a:xfrm>
        </p:spPr>
        <p:txBody>
          <a:bodyPr/>
          <a:lstStyle/>
          <a:p>
            <a:r>
              <a:rPr lang="en-US" dirty="0"/>
              <a:t>Prioritize on Large and Rapid Adopters at Launch</a:t>
            </a:r>
          </a:p>
        </p:txBody>
      </p:sp>
      <p:sp>
        <p:nvSpPr>
          <p:cNvPr id="26" name="Rounded Rectangular Callout 24">
            <a:extLst>
              <a:ext uri="{FF2B5EF4-FFF2-40B4-BE49-F238E27FC236}">
                <a16:creationId xmlns:a16="http://schemas.microsoft.com/office/drawing/2014/main" id="{98AC2764-4A37-4F20-A271-49AC2BA3CD15}"/>
              </a:ext>
            </a:extLst>
          </p:cNvPr>
          <p:cNvSpPr/>
          <p:nvPr/>
        </p:nvSpPr>
        <p:spPr>
          <a:xfrm>
            <a:off x="1229590" y="1716661"/>
            <a:ext cx="1535912" cy="57148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sz="1400" dirty="0">
                <a:solidFill>
                  <a:schemeClr val="bg1"/>
                </a:solidFill>
              </a:rPr>
              <a:t>Top 3 deciles = 81% of pts (~360 accts)</a:t>
            </a:r>
          </a:p>
        </p:txBody>
      </p:sp>
      <p:sp>
        <p:nvSpPr>
          <p:cNvPr id="129" name="Rectangle 128">
            <a:extLst>
              <a:ext uri="{FF2B5EF4-FFF2-40B4-BE49-F238E27FC236}">
                <a16:creationId xmlns:a16="http://schemas.microsoft.com/office/drawing/2014/main" id="{E2FB000F-D104-0F4B-BAA5-DFED0F64E127}"/>
              </a:ext>
            </a:extLst>
          </p:cNvPr>
          <p:cNvSpPr/>
          <p:nvPr/>
        </p:nvSpPr>
        <p:spPr>
          <a:xfrm>
            <a:off x="7752488" y="1233926"/>
            <a:ext cx="3322620" cy="307777"/>
          </a:xfrm>
          <a:prstGeom prst="rect">
            <a:avLst/>
          </a:prstGeom>
        </p:spPr>
        <p:txBody>
          <a:bodyPr wrap="square">
            <a:spAutoFit/>
          </a:bodyPr>
          <a:lstStyle/>
          <a:p>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US Regional Coverage</a:t>
            </a:r>
            <a:endParaRPr lang="en-US" sz="1400"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30" name="Picture 129" descr="long shadow.png">
            <a:extLst>
              <a:ext uri="{FF2B5EF4-FFF2-40B4-BE49-F238E27FC236}">
                <a16:creationId xmlns:a16="http://schemas.microsoft.com/office/drawing/2014/main" id="{CDCA2681-971F-E84B-B263-1368251E44A0}"/>
              </a:ext>
            </a:extLst>
          </p:cNvPr>
          <p:cNvPicPr>
            <a:picLocks noChangeAspect="1"/>
          </p:cNvPicPr>
          <p:nvPr/>
        </p:nvPicPr>
        <p:blipFill>
          <a:blip r:embed="rId3"/>
          <a:stretch>
            <a:fillRect/>
          </a:stretch>
        </p:blipFill>
        <p:spPr>
          <a:xfrm rot="16200000" flipV="1">
            <a:off x="4829368" y="3597021"/>
            <a:ext cx="5120640" cy="138089"/>
          </a:xfrm>
          <a:prstGeom prst="rect">
            <a:avLst/>
          </a:prstGeom>
          <a:noFill/>
          <a:ln>
            <a:noFill/>
          </a:ln>
        </p:spPr>
      </p:pic>
    </p:spTree>
    <p:extLst>
      <p:ext uri="{BB962C8B-B14F-4D97-AF65-F5344CB8AC3E}">
        <p14:creationId xmlns:p14="http://schemas.microsoft.com/office/powerpoint/2010/main" val="1967888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759F139-5C8C-4A8D-B100-509275EFE4F8}"/>
              </a:ext>
            </a:extLst>
          </p:cNvPr>
          <p:cNvGraphicFramePr/>
          <p:nvPr>
            <p:extLst>
              <p:ext uri="{D42A27DB-BD31-4B8C-83A1-F6EECF244321}">
                <p14:modId xmlns:p14="http://schemas.microsoft.com/office/powerpoint/2010/main" val="907168296"/>
              </p:ext>
            </p:extLst>
          </p:nvPr>
        </p:nvGraphicFramePr>
        <p:xfrm>
          <a:off x="781052" y="1538691"/>
          <a:ext cx="5314948" cy="4794613"/>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261F3E7-D63B-4B54-A8B9-DFC688391EE8}"/>
              </a:ext>
            </a:extLst>
          </p:cNvPr>
          <p:cNvSpPr>
            <a:spLocks noGrp="1"/>
          </p:cNvSpPr>
          <p:nvPr>
            <p:ph type="title"/>
          </p:nvPr>
        </p:nvSpPr>
        <p:spPr/>
        <p:txBody>
          <a:bodyPr>
            <a:normAutofit/>
          </a:bodyPr>
          <a:lstStyle/>
          <a:p>
            <a:r>
              <a:rPr lang="en-US" dirty="0"/>
              <a:t>Plinabulin: Potential for Use Across the Spectrum of Solid Tumors </a:t>
            </a:r>
          </a:p>
        </p:txBody>
      </p:sp>
      <p:sp>
        <p:nvSpPr>
          <p:cNvPr id="15" name="Text Placeholder 14">
            <a:extLst>
              <a:ext uri="{FF2B5EF4-FFF2-40B4-BE49-F238E27FC236}">
                <a16:creationId xmlns:a16="http://schemas.microsoft.com/office/drawing/2014/main" id="{59442FE7-9CF9-D34F-BFD8-D8222944B665}"/>
              </a:ext>
            </a:extLst>
          </p:cNvPr>
          <p:cNvSpPr>
            <a:spLocks noGrp="1"/>
          </p:cNvSpPr>
          <p:nvPr>
            <p:ph type="body" sz="quarter" idx="12"/>
          </p:nvPr>
        </p:nvSpPr>
        <p:spPr/>
        <p:txBody>
          <a:bodyPr/>
          <a:lstStyle/>
          <a:p>
            <a:pPr marL="0" lvl="0" indent="0" defTabSz="1038977">
              <a:buClrTx/>
            </a:pPr>
            <a:r>
              <a:rPr lang="en-US" sz="1800" dirty="0">
                <a:solidFill>
                  <a:srgbClr val="000000"/>
                </a:solidFill>
              </a:rPr>
              <a:t>* SCLC ~15% of all lung cancer diagnoses</a:t>
            </a:r>
          </a:p>
          <a:p>
            <a:r>
              <a:rPr lang="en-US" dirty="0"/>
              <a:t>Source: IQVIA G-CSF Tumor Analysis; 7/19 – 6/20 </a:t>
            </a:r>
          </a:p>
        </p:txBody>
      </p:sp>
      <p:sp>
        <p:nvSpPr>
          <p:cNvPr id="16" name="Content Placeholder 6">
            <a:extLst>
              <a:ext uri="{FF2B5EF4-FFF2-40B4-BE49-F238E27FC236}">
                <a16:creationId xmlns:a16="http://schemas.microsoft.com/office/drawing/2014/main" id="{A2152440-01DA-D74C-A571-81D2DA3EAA71}"/>
              </a:ext>
            </a:extLst>
          </p:cNvPr>
          <p:cNvSpPr txBox="1">
            <a:spLocks/>
          </p:cNvSpPr>
          <p:nvPr/>
        </p:nvSpPr>
        <p:spPr>
          <a:xfrm>
            <a:off x="6197600" y="1826684"/>
            <a:ext cx="5156200" cy="4349749"/>
          </a:xfrm>
          <a:prstGeom prst="rect">
            <a:avLst/>
          </a:prstGeom>
        </p:spPr>
        <p:txBody>
          <a:bodyPr/>
          <a:lstStyle>
            <a:lvl1pPr marL="228594" indent="-228594" algn="l" defTabSz="1219170" rtl="0" eaLnBrk="1" latinLnBrk="0" hangingPunct="1">
              <a:lnSpc>
                <a:spcPct val="90000"/>
              </a:lnSpc>
              <a:spcBef>
                <a:spcPts val="1333"/>
              </a:spcBef>
              <a:buClr>
                <a:schemeClr val="accent5">
                  <a:lumMod val="75000"/>
                </a:schemeClr>
              </a:buClr>
              <a:buFont typeface="Arial" panose="020B0604020202020204" pitchFamily="34" charset="0"/>
              <a:buChar char="•"/>
              <a:tabLst/>
              <a:defRPr sz="2400" kern="1200">
                <a:solidFill>
                  <a:schemeClr val="tx1"/>
                </a:solidFill>
                <a:latin typeface="+mn-lt"/>
                <a:ea typeface="+mn-ea"/>
                <a:cs typeface="+mn-cs"/>
              </a:defRPr>
            </a:lvl1pPr>
            <a:lvl2pPr marL="537620" indent="-230712" algn="l" defTabSz="1219170" rtl="0" eaLnBrk="1" latinLnBrk="0" hangingPunct="1">
              <a:lnSpc>
                <a:spcPct val="90000"/>
              </a:lnSpc>
              <a:spcBef>
                <a:spcPts val="667"/>
              </a:spcBef>
              <a:buFont typeface="System Font Regular"/>
              <a:buChar char="–"/>
              <a:tabLst/>
              <a:defRPr sz="1867" kern="1200">
                <a:solidFill>
                  <a:schemeClr val="tx1"/>
                </a:solidFill>
                <a:latin typeface="+mn-lt"/>
                <a:ea typeface="+mn-ea"/>
                <a:cs typeface="+mn-cs"/>
              </a:defRPr>
            </a:lvl2pPr>
            <a:lvl3pPr marL="838179" indent="-228594" algn="l" defTabSz="1219170" rtl="0" eaLnBrk="1" latinLnBrk="0" hangingPunct="1">
              <a:lnSpc>
                <a:spcPct val="90000"/>
              </a:lnSpc>
              <a:spcBef>
                <a:spcPts val="667"/>
              </a:spcBef>
              <a:buFont typeface="Courier New" panose="02070309020205020404" pitchFamily="49" charset="0"/>
              <a:buChar char="o"/>
              <a:tabLst/>
              <a:defRPr sz="1600" kern="1200">
                <a:solidFill>
                  <a:schemeClr val="tx1"/>
                </a:solidFill>
                <a:latin typeface="+mn-lt"/>
                <a:ea typeface="+mn-ea"/>
                <a:cs typeface="+mn-cs"/>
              </a:defRPr>
            </a:lvl3pPr>
            <a:lvl4pPr marL="1147205" indent="-230712" algn="l" defTabSz="1219170" rtl="0" eaLnBrk="1" latinLnBrk="0" hangingPunct="1">
              <a:lnSpc>
                <a:spcPct val="90000"/>
              </a:lnSpc>
              <a:spcBef>
                <a:spcPts val="667"/>
              </a:spcBef>
              <a:buFont typeface="System Font Regular"/>
              <a:buChar char="–"/>
              <a:tabLst/>
              <a:defRPr sz="1467" kern="1200">
                <a:solidFill>
                  <a:schemeClr val="tx1"/>
                </a:solidFill>
                <a:latin typeface="+mn-lt"/>
                <a:ea typeface="+mn-ea"/>
                <a:cs typeface="+mn-cs"/>
              </a:defRPr>
            </a:lvl4pPr>
            <a:lvl5pPr marL="1447764" indent="-228594" algn="l" defTabSz="1219170" rtl="0" eaLnBrk="1" latinLnBrk="0" hangingPunct="1">
              <a:lnSpc>
                <a:spcPct val="90000"/>
              </a:lnSpc>
              <a:spcBef>
                <a:spcPts val="667"/>
              </a:spcBef>
              <a:buFont typeface="System Font Regular"/>
              <a:buChar char="–"/>
              <a:tabLst/>
              <a:defRPr sz="1467"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b="1" dirty="0"/>
              <a:t>G-CSF use by cancer type: </a:t>
            </a:r>
          </a:p>
          <a:p>
            <a:r>
              <a:rPr lang="en-US" dirty="0"/>
              <a:t>Improved control of CIN with Plinabulin can prove important in cancers with more aggressive therapeutic approaches </a:t>
            </a:r>
          </a:p>
          <a:p>
            <a:r>
              <a:rPr lang="en-US" dirty="0"/>
              <a:t>Plinabulin’s broad label has potential applicability in a broad array of cancer types and with a wide variety of chemotherapies</a:t>
            </a:r>
          </a:p>
          <a:p>
            <a:endParaRPr lang="en-US" dirty="0"/>
          </a:p>
        </p:txBody>
      </p:sp>
      <p:sp>
        <p:nvSpPr>
          <p:cNvPr id="19" name="Rectangle 18">
            <a:extLst>
              <a:ext uri="{FF2B5EF4-FFF2-40B4-BE49-F238E27FC236}">
                <a16:creationId xmlns:a16="http://schemas.microsoft.com/office/drawing/2014/main" id="{0593D25D-6B0A-D74C-B296-297019A8EE13}"/>
              </a:ext>
            </a:extLst>
          </p:cNvPr>
          <p:cNvSpPr/>
          <p:nvPr/>
        </p:nvSpPr>
        <p:spPr>
          <a:xfrm>
            <a:off x="1471820" y="1077966"/>
            <a:ext cx="3948710" cy="407035"/>
          </a:xfrm>
          <a:prstGeom prst="rect">
            <a:avLst/>
          </a:prstGeom>
        </p:spPr>
        <p:txBody>
          <a:bodyPr wrap="none">
            <a:spAutoFit/>
          </a:bodyPr>
          <a:lstStyle/>
          <a:p>
            <a:pPr lvl="0">
              <a:defRPr/>
            </a:pPr>
            <a:r>
              <a:rPr lang="en-US" dirty="0"/>
              <a:t>G-CSF Administrations: Solid Tumor</a:t>
            </a:r>
          </a:p>
        </p:txBody>
      </p:sp>
    </p:spTree>
    <p:extLst>
      <p:ext uri="{BB962C8B-B14F-4D97-AF65-F5344CB8AC3E}">
        <p14:creationId xmlns:p14="http://schemas.microsoft.com/office/powerpoint/2010/main" val="10462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9C00C-A342-4AA7-971C-F9E39D17140A}"/>
              </a:ext>
            </a:extLst>
          </p:cNvPr>
          <p:cNvSpPr>
            <a:spLocks noGrp="1"/>
          </p:cNvSpPr>
          <p:nvPr>
            <p:ph type="title"/>
          </p:nvPr>
        </p:nvSpPr>
        <p:spPr/>
        <p:txBody>
          <a:bodyPr>
            <a:normAutofit/>
          </a:bodyPr>
          <a:lstStyle/>
          <a:p>
            <a:r>
              <a:rPr lang="en-US" altLang="zh-CN" dirty="0"/>
              <a:t>Disclaimer</a:t>
            </a:r>
          </a:p>
        </p:txBody>
      </p:sp>
      <p:sp>
        <p:nvSpPr>
          <p:cNvPr id="3" name="Content Placeholder 2">
            <a:extLst>
              <a:ext uri="{FF2B5EF4-FFF2-40B4-BE49-F238E27FC236}">
                <a16:creationId xmlns:a16="http://schemas.microsoft.com/office/drawing/2014/main" id="{8B38C546-3105-4B7D-83B9-0228A9A62543}"/>
              </a:ext>
            </a:extLst>
          </p:cNvPr>
          <p:cNvSpPr>
            <a:spLocks noGrp="1"/>
          </p:cNvSpPr>
          <p:nvPr>
            <p:ph idx="1"/>
          </p:nvPr>
        </p:nvSpPr>
        <p:spPr/>
        <p:txBody>
          <a:bodyPr>
            <a:normAutofit/>
          </a:bodyPr>
          <a:lstStyle/>
          <a:p>
            <a:pPr marL="0" indent="0" algn="just">
              <a:buNone/>
            </a:pPr>
            <a:r>
              <a:rPr lang="en-US" sz="1100" dirty="0"/>
              <a:t>This presentation has been prepared for informational purposes only. No money or other consideration is being solicited, and if sent in response, will not be accepted. This presentation shall not constitute an offer to sell, or the solicitation of an offer to buy, any securities, nor shall there be any sale of these securities in any state or jurisdiction in which such offer, solicitation or sale would be unlawful prior to registration or qualification under the securities laws of any such state or jurisdiction. The Company is not under any obligation to make an offering. It may choose to make an offering to some, but not all, of the people who indicate an interest in investing. The information included in any registration statement will be more complete than the information the Company is providing now, and could differ in important ways.</a:t>
            </a:r>
          </a:p>
          <a:p>
            <a:pPr marL="0" indent="0" algn="just">
              <a:buNone/>
            </a:pPr>
            <a:r>
              <a:rPr lang="en-US" sz="1100" dirty="0"/>
              <a:t>This presentation and any accompanying oral commentary contain forward-looking statements about BeyondSpring Inc. (“BeyondSpring” or the “Company”). Forward- looking statements are based on our management’s beliefs and assumptions and on information currently available to our management, including those described in the forward-looking statements and risk factors sections of the Company’s 20-F filed on April 30, 2021 and other filings with the United States Securities and Exchange Commission (SEC).</a:t>
            </a:r>
          </a:p>
          <a:p>
            <a:pPr marL="0" indent="0" algn="just">
              <a:buNone/>
            </a:pPr>
            <a:r>
              <a:rPr lang="en-US" sz="1100" dirty="0"/>
              <a:t>Such statements are subject to known and unknown risks, uncertainties, and other factors that may cause our or our industry’s actual results, levels of activity, performance, or achievements to be materially different from those anticipated by such statements. In some cases, you can identify forward-looking statements by terminology such as “may,” “will,” “should,” “expects,” “plans,” “anticipates,” “believes,” “estimates,” “predicts,” “potential,” “intends,” or “continue,” or the negative of these terms or other comparable terminology. Forward-looking statements contained in this presentation include, but are not limited to, (</a:t>
            </a:r>
            <a:r>
              <a:rPr lang="en-US" sz="1100" dirty="0" err="1"/>
              <a:t>i</a:t>
            </a:r>
            <a:r>
              <a:rPr lang="en-US" sz="1100" dirty="0"/>
              <a:t>) statements regarding the timing of anticipated clinical trials for our product candidates and our research and development programs; (ii) the timing of receipt of clinical data for our product candidates; (iii) our expectations regarding the potential safety, efficacy, or clinical utility of our product candidates; (iv) the size of patient populations targeted by our product candidates and market adoption of our product candidates by physicians and patients; and (v) the timing or likelihood of regulatory filings and approvals.</a:t>
            </a:r>
          </a:p>
          <a:p>
            <a:pPr marL="0" indent="0" algn="just">
              <a:buNone/>
            </a:pPr>
            <a:r>
              <a:rPr lang="en-US" sz="1100" dirty="0"/>
              <a:t>Except as required by law, we assume no obligation to update these forward-looking statements publicly, or to update the reasons why actual results could differ materially from those anticipated in the forward-looking statements, even if new information becomes available in the future.</a:t>
            </a:r>
          </a:p>
          <a:p>
            <a:pPr marL="0" indent="0" algn="just">
              <a:buNone/>
            </a:pPr>
            <a:r>
              <a:rPr lang="en-US" sz="1100" dirty="0"/>
              <a:t>The market data and certain other statistical information used throughout this presentation are based on independent industry publications, governmental publications, reports by market research firms or other independent sources. Some data are also based on our good faith estimates. Although we believe these third-party sources are reliable, we have not independently verified the information attributed to these third-party sources and cannot guarantee its accuracy and completeness. Similarly, our estimates have not been verified by any independent source.</a:t>
            </a:r>
          </a:p>
          <a:p>
            <a:pPr marL="0" indent="0" algn="just">
              <a:buNone/>
            </a:pPr>
            <a:r>
              <a:rPr lang="en-US" sz="1100" dirty="0"/>
              <a:t>By attending this presentation, you acknowledge that you will be solely responsible for your own assessment of the market and our market position and that you will conduct your own analysis and be solely responsible for forming your own view of the potential future performance of our business.</a:t>
            </a:r>
          </a:p>
        </p:txBody>
      </p:sp>
    </p:spTree>
    <p:extLst>
      <p:ext uri="{BB962C8B-B14F-4D97-AF65-F5344CB8AC3E}">
        <p14:creationId xmlns:p14="http://schemas.microsoft.com/office/powerpoint/2010/main" val="323962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66">
            <a:extLst>
              <a:ext uri="{FF2B5EF4-FFF2-40B4-BE49-F238E27FC236}">
                <a16:creationId xmlns:a16="http://schemas.microsoft.com/office/drawing/2014/main" id="{06348859-8925-8842-A228-A994E6A99509}"/>
              </a:ext>
            </a:extLst>
          </p:cNvPr>
          <p:cNvSpPr/>
          <p:nvPr/>
        </p:nvSpPr>
        <p:spPr>
          <a:xfrm>
            <a:off x="5311626" y="1746750"/>
            <a:ext cx="6564423" cy="4297211"/>
          </a:xfrm>
          <a:prstGeom prst="roundRect">
            <a:avLst>
              <a:gd name="adj" fmla="val 3127"/>
            </a:avLst>
          </a:prstGeom>
          <a:solidFill>
            <a:schemeClr val="bg1"/>
          </a:solidFill>
          <a:ln>
            <a:solidFill>
              <a:schemeClr val="bg1">
                <a:lumMod val="95000"/>
              </a:schemeClr>
            </a:solidFill>
          </a:ln>
          <a:effectLst>
            <a:outerShdw blurRad="571500" dist="279400" dir="1500000" sx="98000" sy="98000" algn="ctr"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8EEDEB83-3FAB-4738-8F6F-2BA95080A64D}"/>
              </a:ext>
            </a:extLst>
          </p:cNvPr>
          <p:cNvSpPr>
            <a:spLocks noGrp="1"/>
          </p:cNvSpPr>
          <p:nvPr>
            <p:ph type="title"/>
          </p:nvPr>
        </p:nvSpPr>
        <p:spPr/>
        <p:txBody>
          <a:bodyPr/>
          <a:lstStyle/>
          <a:p>
            <a:r>
              <a:rPr lang="en-US" dirty="0"/>
              <a:t>Targeted Commercialization Plan</a:t>
            </a:r>
          </a:p>
        </p:txBody>
      </p:sp>
      <p:grpSp>
        <p:nvGrpSpPr>
          <p:cNvPr id="25" name="Group 24">
            <a:extLst>
              <a:ext uri="{FF2B5EF4-FFF2-40B4-BE49-F238E27FC236}">
                <a16:creationId xmlns:a16="http://schemas.microsoft.com/office/drawing/2014/main" id="{62FBC4B4-3C71-2140-93EF-FD118C3DE014}"/>
              </a:ext>
            </a:extLst>
          </p:cNvPr>
          <p:cNvGrpSpPr/>
          <p:nvPr/>
        </p:nvGrpSpPr>
        <p:grpSpPr>
          <a:xfrm>
            <a:off x="407242" y="1921167"/>
            <a:ext cx="4602218" cy="1036113"/>
            <a:chOff x="461502" y="1597386"/>
            <a:chExt cx="4602218" cy="1036113"/>
          </a:xfrm>
        </p:grpSpPr>
        <p:sp>
          <p:nvSpPr>
            <p:cNvPr id="22" name="Round Same Side Corner Rectangle 21">
              <a:extLst>
                <a:ext uri="{FF2B5EF4-FFF2-40B4-BE49-F238E27FC236}">
                  <a16:creationId xmlns:a16="http://schemas.microsoft.com/office/drawing/2014/main" id="{B1840D92-D6C2-4541-A092-C09C592F6DAD}"/>
                </a:ext>
              </a:extLst>
            </p:cNvPr>
            <p:cNvSpPr/>
            <p:nvPr/>
          </p:nvSpPr>
          <p:spPr>
            <a:xfrm rot="16200000">
              <a:off x="945917" y="1319454"/>
              <a:ext cx="999733" cy="1628357"/>
            </a:xfrm>
            <a:prstGeom prst="round2SameRect">
              <a:avLst>
                <a:gd name="adj1" fmla="val 17653"/>
                <a:gd name="adj2" fmla="val 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0D1CC8E4-28CD-8A4B-80C0-5C3050B9E4CB}"/>
                </a:ext>
              </a:extLst>
            </p:cNvPr>
            <p:cNvSpPr/>
            <p:nvPr/>
          </p:nvSpPr>
          <p:spPr>
            <a:xfrm>
              <a:off x="461502" y="1597386"/>
              <a:ext cx="4602218" cy="843781"/>
            </a:xfrm>
            <a:prstGeom prst="roundRect">
              <a:avLst>
                <a:gd name="adj" fmla="val 1035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DE5F01F-7FC9-CE48-A27C-C91FA016C9A1}"/>
                </a:ext>
              </a:extLst>
            </p:cNvPr>
            <p:cNvSpPr/>
            <p:nvPr/>
          </p:nvSpPr>
          <p:spPr>
            <a:xfrm>
              <a:off x="631605" y="1737393"/>
              <a:ext cx="550151" cy="523220"/>
            </a:xfrm>
            <a:prstGeom prst="rect">
              <a:avLst/>
            </a:prstGeom>
          </p:spPr>
          <p:txBody>
            <a:bodyPr wrap="none">
              <a:spAutoFit/>
            </a:bodyPr>
            <a:lstStyle/>
            <a:p>
              <a:r>
                <a:rPr lang="en-US" sz="2800" b="1" dirty="0">
                  <a:solidFill>
                    <a:schemeClr val="accent5"/>
                  </a:solidFill>
                </a:rPr>
                <a:t>01</a:t>
              </a:r>
            </a:p>
          </p:txBody>
        </p:sp>
        <p:sp>
          <p:nvSpPr>
            <p:cNvPr id="11" name="Rectangle 10">
              <a:extLst>
                <a:ext uri="{FF2B5EF4-FFF2-40B4-BE49-F238E27FC236}">
                  <a16:creationId xmlns:a16="http://schemas.microsoft.com/office/drawing/2014/main" id="{4C9126AF-4931-9E49-BCAD-6A3E5A3EEE08}"/>
                </a:ext>
              </a:extLst>
            </p:cNvPr>
            <p:cNvSpPr/>
            <p:nvPr/>
          </p:nvSpPr>
          <p:spPr>
            <a:xfrm>
              <a:off x="1338144" y="1692607"/>
              <a:ext cx="3725576" cy="646331"/>
            </a:xfrm>
            <a:prstGeom prst="rect">
              <a:avLst/>
            </a:prstGeom>
          </p:spPr>
          <p:txBody>
            <a:bodyPr wrap="square">
              <a:spAutoFit/>
            </a:bodyPr>
            <a:lstStyle/>
            <a:p>
              <a:pPr marL="0" lvl="1">
                <a:spcBef>
                  <a:spcPts val="700"/>
                </a:spcBef>
                <a:tabLst>
                  <a:tab pos="355600" algn="l"/>
                </a:tabLst>
              </a:pPr>
              <a:r>
                <a:rPr lang="en-US" sz="1800" spc="-5" dirty="0">
                  <a:solidFill>
                    <a:srgbClr val="57585B"/>
                  </a:solidFill>
                  <a:cs typeface="Calibri" panose="020F0502020204030204" pitchFamily="34" charset="0"/>
                </a:rPr>
                <a:t>Drive awareness of the "Neutropenia Vulnerability Gap” and unmet</a:t>
              </a:r>
              <a:r>
                <a:rPr lang="en-US" sz="1800" spc="-80" dirty="0">
                  <a:solidFill>
                    <a:srgbClr val="57585B"/>
                  </a:solidFill>
                  <a:cs typeface="Calibri" panose="020F0502020204030204" pitchFamily="34" charset="0"/>
                </a:rPr>
                <a:t> </a:t>
              </a:r>
              <a:r>
                <a:rPr lang="en-US" sz="1800" spc="-5" dirty="0">
                  <a:solidFill>
                    <a:srgbClr val="57585B"/>
                  </a:solidFill>
                  <a:cs typeface="Calibri" panose="020F0502020204030204" pitchFamily="34" charset="0"/>
                </a:rPr>
                <a:t>need</a:t>
              </a:r>
              <a:endParaRPr lang="en-US" sz="1800" dirty="0">
                <a:cs typeface="Calibri" panose="020F0502020204030204" pitchFamily="34" charset="0"/>
              </a:endParaRPr>
            </a:p>
          </p:txBody>
        </p:sp>
        <p:cxnSp>
          <p:nvCxnSpPr>
            <p:cNvPr id="24" name="Straight Connector 23">
              <a:extLst>
                <a:ext uri="{FF2B5EF4-FFF2-40B4-BE49-F238E27FC236}">
                  <a16:creationId xmlns:a16="http://schemas.microsoft.com/office/drawing/2014/main" id="{20B65EBF-6633-C540-A5D7-B022445A395B}"/>
                </a:ext>
              </a:extLst>
            </p:cNvPr>
            <p:cNvCxnSpPr/>
            <p:nvPr/>
          </p:nvCxnSpPr>
          <p:spPr>
            <a:xfrm>
              <a:off x="1237511" y="1714909"/>
              <a:ext cx="0" cy="5457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8CD1AE60-59BF-D74E-99D8-0AF27321200E}"/>
              </a:ext>
            </a:extLst>
          </p:cNvPr>
          <p:cNvGrpSpPr/>
          <p:nvPr/>
        </p:nvGrpSpPr>
        <p:grpSpPr>
          <a:xfrm>
            <a:off x="407242" y="3431929"/>
            <a:ext cx="4602219" cy="1036113"/>
            <a:chOff x="461501" y="1597386"/>
            <a:chExt cx="4602219" cy="1036113"/>
          </a:xfrm>
        </p:grpSpPr>
        <p:sp>
          <p:nvSpPr>
            <p:cNvPr id="28" name="Round Same Side Corner Rectangle 27">
              <a:extLst>
                <a:ext uri="{FF2B5EF4-FFF2-40B4-BE49-F238E27FC236}">
                  <a16:creationId xmlns:a16="http://schemas.microsoft.com/office/drawing/2014/main" id="{40C7E9CF-15FB-8441-A236-DF54BADBF87C}"/>
                </a:ext>
              </a:extLst>
            </p:cNvPr>
            <p:cNvSpPr/>
            <p:nvPr/>
          </p:nvSpPr>
          <p:spPr>
            <a:xfrm rot="16200000">
              <a:off x="945917" y="1319454"/>
              <a:ext cx="999733" cy="1628357"/>
            </a:xfrm>
            <a:prstGeom prst="round2SameRect">
              <a:avLst>
                <a:gd name="adj1" fmla="val 17653"/>
                <a:gd name="adj2"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a:extLst>
                <a:ext uri="{FF2B5EF4-FFF2-40B4-BE49-F238E27FC236}">
                  <a16:creationId xmlns:a16="http://schemas.microsoft.com/office/drawing/2014/main" id="{88058BFB-6B5A-6C41-B448-27F08616BEC6}"/>
                </a:ext>
              </a:extLst>
            </p:cNvPr>
            <p:cNvSpPr/>
            <p:nvPr/>
          </p:nvSpPr>
          <p:spPr>
            <a:xfrm>
              <a:off x="461501" y="1597386"/>
              <a:ext cx="4602219" cy="843781"/>
            </a:xfrm>
            <a:prstGeom prst="roundRect">
              <a:avLst>
                <a:gd name="adj" fmla="val 1035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DE6203B-9B25-DE4B-A2C7-92F6D4680787}"/>
                </a:ext>
              </a:extLst>
            </p:cNvPr>
            <p:cNvSpPr/>
            <p:nvPr/>
          </p:nvSpPr>
          <p:spPr>
            <a:xfrm>
              <a:off x="631605" y="1737393"/>
              <a:ext cx="550151" cy="523220"/>
            </a:xfrm>
            <a:prstGeom prst="rect">
              <a:avLst/>
            </a:prstGeom>
          </p:spPr>
          <p:txBody>
            <a:bodyPr wrap="none">
              <a:spAutoFit/>
            </a:bodyPr>
            <a:lstStyle/>
            <a:p>
              <a:r>
                <a:rPr lang="en-US" sz="2800" b="1" dirty="0">
                  <a:solidFill>
                    <a:schemeClr val="accent1"/>
                  </a:solidFill>
                </a:rPr>
                <a:t>02</a:t>
              </a:r>
            </a:p>
          </p:txBody>
        </p:sp>
        <p:sp>
          <p:nvSpPr>
            <p:cNvPr id="31" name="Rectangle 30">
              <a:extLst>
                <a:ext uri="{FF2B5EF4-FFF2-40B4-BE49-F238E27FC236}">
                  <a16:creationId xmlns:a16="http://schemas.microsoft.com/office/drawing/2014/main" id="{B27A4C6A-5409-B54A-94DC-43A6330BC0AA}"/>
                </a:ext>
              </a:extLst>
            </p:cNvPr>
            <p:cNvSpPr/>
            <p:nvPr/>
          </p:nvSpPr>
          <p:spPr>
            <a:xfrm>
              <a:off x="1338144" y="1692607"/>
              <a:ext cx="3725576" cy="646331"/>
            </a:xfrm>
            <a:prstGeom prst="rect">
              <a:avLst/>
            </a:prstGeom>
          </p:spPr>
          <p:txBody>
            <a:bodyPr wrap="square">
              <a:spAutoFit/>
            </a:bodyPr>
            <a:lstStyle/>
            <a:p>
              <a:pPr marL="0" lvl="1">
                <a:spcBef>
                  <a:spcPts val="700"/>
                </a:spcBef>
                <a:tabLst>
                  <a:tab pos="355600" algn="l"/>
                </a:tabLst>
              </a:pPr>
              <a:r>
                <a:rPr lang="en-US" sz="1800" spc="-5" dirty="0">
                  <a:solidFill>
                    <a:srgbClr val="57585B"/>
                  </a:solidFill>
                  <a:cs typeface="Calibri" panose="020F0502020204030204" pitchFamily="34" charset="0"/>
                </a:rPr>
                <a:t>Position Plinabulin with key decision makers </a:t>
              </a:r>
            </a:p>
          </p:txBody>
        </p:sp>
        <p:cxnSp>
          <p:nvCxnSpPr>
            <p:cNvPr id="32" name="Straight Connector 31">
              <a:extLst>
                <a:ext uri="{FF2B5EF4-FFF2-40B4-BE49-F238E27FC236}">
                  <a16:creationId xmlns:a16="http://schemas.microsoft.com/office/drawing/2014/main" id="{57111E72-3424-254C-B7D7-8C22FE528376}"/>
                </a:ext>
              </a:extLst>
            </p:cNvPr>
            <p:cNvCxnSpPr/>
            <p:nvPr/>
          </p:nvCxnSpPr>
          <p:spPr>
            <a:xfrm>
              <a:off x="1237511" y="1714909"/>
              <a:ext cx="0" cy="5457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292538DA-499D-F343-9603-6E2FABCD1C6C}"/>
              </a:ext>
            </a:extLst>
          </p:cNvPr>
          <p:cNvGrpSpPr/>
          <p:nvPr/>
        </p:nvGrpSpPr>
        <p:grpSpPr>
          <a:xfrm>
            <a:off x="407242" y="4944332"/>
            <a:ext cx="4602218" cy="1036113"/>
            <a:chOff x="461502" y="1597386"/>
            <a:chExt cx="4602218" cy="1036113"/>
          </a:xfrm>
        </p:grpSpPr>
        <p:sp>
          <p:nvSpPr>
            <p:cNvPr id="34" name="Round Same Side Corner Rectangle 33">
              <a:extLst>
                <a:ext uri="{FF2B5EF4-FFF2-40B4-BE49-F238E27FC236}">
                  <a16:creationId xmlns:a16="http://schemas.microsoft.com/office/drawing/2014/main" id="{684C8C82-6238-C344-B600-A0CAEA646433}"/>
                </a:ext>
              </a:extLst>
            </p:cNvPr>
            <p:cNvSpPr/>
            <p:nvPr/>
          </p:nvSpPr>
          <p:spPr>
            <a:xfrm rot="16200000">
              <a:off x="945917" y="1319454"/>
              <a:ext cx="999733" cy="1628357"/>
            </a:xfrm>
            <a:prstGeom prst="round2SameRect">
              <a:avLst>
                <a:gd name="adj1" fmla="val 17653"/>
                <a:gd name="adj2"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a:extLst>
                <a:ext uri="{FF2B5EF4-FFF2-40B4-BE49-F238E27FC236}">
                  <a16:creationId xmlns:a16="http://schemas.microsoft.com/office/drawing/2014/main" id="{27AE7266-0D29-F54A-ACFC-32E28FF5A60A}"/>
                </a:ext>
              </a:extLst>
            </p:cNvPr>
            <p:cNvSpPr/>
            <p:nvPr/>
          </p:nvSpPr>
          <p:spPr>
            <a:xfrm>
              <a:off x="461502" y="1597386"/>
              <a:ext cx="4602218" cy="843781"/>
            </a:xfrm>
            <a:prstGeom prst="roundRect">
              <a:avLst>
                <a:gd name="adj" fmla="val 1035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442876E-1DC0-0F40-AF40-83EDB929E746}"/>
                </a:ext>
              </a:extLst>
            </p:cNvPr>
            <p:cNvSpPr/>
            <p:nvPr/>
          </p:nvSpPr>
          <p:spPr>
            <a:xfrm>
              <a:off x="631605" y="1737393"/>
              <a:ext cx="550151" cy="523220"/>
            </a:xfrm>
            <a:prstGeom prst="rect">
              <a:avLst/>
            </a:prstGeom>
          </p:spPr>
          <p:txBody>
            <a:bodyPr wrap="none">
              <a:spAutoFit/>
            </a:bodyPr>
            <a:lstStyle/>
            <a:p>
              <a:r>
                <a:rPr lang="en-US" sz="2800" b="1" dirty="0">
                  <a:solidFill>
                    <a:schemeClr val="accent2"/>
                  </a:solidFill>
                </a:rPr>
                <a:t>03</a:t>
              </a:r>
            </a:p>
          </p:txBody>
        </p:sp>
        <p:sp>
          <p:nvSpPr>
            <p:cNvPr id="37" name="Rectangle 36">
              <a:extLst>
                <a:ext uri="{FF2B5EF4-FFF2-40B4-BE49-F238E27FC236}">
                  <a16:creationId xmlns:a16="http://schemas.microsoft.com/office/drawing/2014/main" id="{BA03E95D-F672-314A-A18B-CCCCE293CC54}"/>
                </a:ext>
              </a:extLst>
            </p:cNvPr>
            <p:cNvSpPr/>
            <p:nvPr/>
          </p:nvSpPr>
          <p:spPr>
            <a:xfrm>
              <a:off x="1338144" y="1692607"/>
              <a:ext cx="3725576" cy="646331"/>
            </a:xfrm>
            <a:prstGeom prst="rect">
              <a:avLst/>
            </a:prstGeom>
          </p:spPr>
          <p:txBody>
            <a:bodyPr wrap="square">
              <a:spAutoFit/>
            </a:bodyPr>
            <a:lstStyle/>
            <a:p>
              <a:pPr marL="0" lvl="1">
                <a:spcBef>
                  <a:spcPts val="700"/>
                </a:spcBef>
                <a:tabLst>
                  <a:tab pos="355600" algn="l"/>
                </a:tabLst>
              </a:pPr>
              <a:r>
                <a:rPr lang="en-US" sz="1800" spc="-5" dirty="0">
                  <a:solidFill>
                    <a:srgbClr val="57585B"/>
                  </a:solidFill>
                  <a:cs typeface="Calibri" panose="020F0502020204030204" pitchFamily="34" charset="0"/>
                </a:rPr>
                <a:t>Activate key accounts and ensure broad access and availability</a:t>
              </a:r>
            </a:p>
          </p:txBody>
        </p:sp>
        <p:cxnSp>
          <p:nvCxnSpPr>
            <p:cNvPr id="38" name="Straight Connector 37">
              <a:extLst>
                <a:ext uri="{FF2B5EF4-FFF2-40B4-BE49-F238E27FC236}">
                  <a16:creationId xmlns:a16="http://schemas.microsoft.com/office/drawing/2014/main" id="{AF65920B-05C5-FF40-807C-08B1CDAF216A}"/>
                </a:ext>
              </a:extLst>
            </p:cNvPr>
            <p:cNvCxnSpPr/>
            <p:nvPr/>
          </p:nvCxnSpPr>
          <p:spPr>
            <a:xfrm>
              <a:off x="1237511" y="1714909"/>
              <a:ext cx="0" cy="5457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01EAC27A-8053-6344-A3AF-E24AA3E2C988}"/>
              </a:ext>
            </a:extLst>
          </p:cNvPr>
          <p:cNvGrpSpPr/>
          <p:nvPr/>
        </p:nvGrpSpPr>
        <p:grpSpPr>
          <a:xfrm>
            <a:off x="5606515" y="3429000"/>
            <a:ext cx="5997515" cy="2005414"/>
            <a:chOff x="5941019" y="5224664"/>
            <a:chExt cx="5997515" cy="2005414"/>
          </a:xfrm>
        </p:grpSpPr>
        <p:grpSp>
          <p:nvGrpSpPr>
            <p:cNvPr id="56" name="Group 55">
              <a:extLst>
                <a:ext uri="{FF2B5EF4-FFF2-40B4-BE49-F238E27FC236}">
                  <a16:creationId xmlns:a16="http://schemas.microsoft.com/office/drawing/2014/main" id="{D5BA05EF-F4A2-D240-A4ED-EEEC474ABC56}"/>
                </a:ext>
              </a:extLst>
            </p:cNvPr>
            <p:cNvGrpSpPr/>
            <p:nvPr/>
          </p:nvGrpSpPr>
          <p:grpSpPr>
            <a:xfrm>
              <a:off x="5941019" y="5224664"/>
              <a:ext cx="5997515" cy="2005414"/>
              <a:chOff x="7086865" y="2470219"/>
              <a:chExt cx="5997515" cy="2005414"/>
            </a:xfrm>
          </p:grpSpPr>
          <p:grpSp>
            <p:nvGrpSpPr>
              <p:cNvPr id="41" name="Group 40">
                <a:extLst>
                  <a:ext uri="{FF2B5EF4-FFF2-40B4-BE49-F238E27FC236}">
                    <a16:creationId xmlns:a16="http://schemas.microsoft.com/office/drawing/2014/main" id="{8131DB5B-F83B-4145-83A0-DB5662281632}"/>
                  </a:ext>
                </a:extLst>
              </p:cNvPr>
              <p:cNvGrpSpPr/>
              <p:nvPr/>
            </p:nvGrpSpPr>
            <p:grpSpPr>
              <a:xfrm>
                <a:off x="7086865" y="2470219"/>
                <a:ext cx="5997515" cy="2005414"/>
                <a:chOff x="1787525" y="3581400"/>
                <a:chExt cx="20802600" cy="7086600"/>
              </a:xfrm>
            </p:grpSpPr>
            <p:sp>
              <p:nvSpPr>
                <p:cNvPr id="45" name="Oval 44">
                  <a:extLst>
                    <a:ext uri="{FF2B5EF4-FFF2-40B4-BE49-F238E27FC236}">
                      <a16:creationId xmlns:a16="http://schemas.microsoft.com/office/drawing/2014/main" id="{38DA0B3B-AB1E-B949-9C6A-87C5A934E9AB}"/>
                    </a:ext>
                  </a:extLst>
                </p:cNvPr>
                <p:cNvSpPr/>
                <p:nvPr/>
              </p:nvSpPr>
              <p:spPr>
                <a:xfrm>
                  <a:off x="15503525" y="3581400"/>
                  <a:ext cx="7086600" cy="7086600"/>
                </a:xfrm>
                <a:prstGeom prst="ellipse">
                  <a:avLst/>
                </a:prstGeom>
                <a:gradFill>
                  <a:gsLst>
                    <a:gs pos="0">
                      <a:schemeClr val="accent3"/>
                    </a:gs>
                    <a:gs pos="100000">
                      <a:schemeClr val="accent4"/>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3"/>
                    </a:solidFill>
                  </a:endParaRPr>
                </a:p>
              </p:txBody>
            </p:sp>
            <p:sp>
              <p:nvSpPr>
                <p:cNvPr id="46" name="Oval 45">
                  <a:extLst>
                    <a:ext uri="{FF2B5EF4-FFF2-40B4-BE49-F238E27FC236}">
                      <a16:creationId xmlns:a16="http://schemas.microsoft.com/office/drawing/2014/main" id="{A3952FC7-99BE-8745-B27C-67224B56F3DE}"/>
                    </a:ext>
                  </a:extLst>
                </p:cNvPr>
                <p:cNvSpPr/>
                <p:nvPr/>
              </p:nvSpPr>
              <p:spPr>
                <a:xfrm>
                  <a:off x="15843250" y="3921125"/>
                  <a:ext cx="6407150" cy="6407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Oval 46">
                  <a:extLst>
                    <a:ext uri="{FF2B5EF4-FFF2-40B4-BE49-F238E27FC236}">
                      <a16:creationId xmlns:a16="http://schemas.microsoft.com/office/drawing/2014/main" id="{C2B4E32D-9546-3547-B9CB-96919EB557AF}"/>
                    </a:ext>
                  </a:extLst>
                </p:cNvPr>
                <p:cNvSpPr/>
                <p:nvPr/>
              </p:nvSpPr>
              <p:spPr>
                <a:xfrm>
                  <a:off x="8550275" y="3581400"/>
                  <a:ext cx="7086600" cy="7086600"/>
                </a:xfrm>
                <a:prstGeom prst="ellipse">
                  <a:avLst/>
                </a:prstGeom>
                <a:gradFill>
                  <a:gsLst>
                    <a:gs pos="0">
                      <a:schemeClr val="accent2">
                        <a:lumMod val="60000"/>
                        <a:lumOff val="40000"/>
                      </a:schemeClr>
                    </a:gs>
                    <a:gs pos="100000">
                      <a:schemeClr val="accent3"/>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Oval 47">
                  <a:extLst>
                    <a:ext uri="{FF2B5EF4-FFF2-40B4-BE49-F238E27FC236}">
                      <a16:creationId xmlns:a16="http://schemas.microsoft.com/office/drawing/2014/main" id="{948F86A6-1B54-0F4B-B07D-984F4A3C887B}"/>
                    </a:ext>
                  </a:extLst>
                </p:cNvPr>
                <p:cNvSpPr/>
                <p:nvPr/>
              </p:nvSpPr>
              <p:spPr>
                <a:xfrm>
                  <a:off x="8889999" y="3921125"/>
                  <a:ext cx="6407151" cy="6407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Oval 48">
                  <a:extLst>
                    <a:ext uri="{FF2B5EF4-FFF2-40B4-BE49-F238E27FC236}">
                      <a16:creationId xmlns:a16="http://schemas.microsoft.com/office/drawing/2014/main" id="{55E48FF3-1AC5-A842-9BF9-1DE583CECCE8}"/>
                    </a:ext>
                  </a:extLst>
                </p:cNvPr>
                <p:cNvSpPr/>
                <p:nvPr/>
              </p:nvSpPr>
              <p:spPr>
                <a:xfrm>
                  <a:off x="1787525" y="3581400"/>
                  <a:ext cx="7086600" cy="7086600"/>
                </a:xfrm>
                <a:prstGeom prst="ellipse">
                  <a:avLst/>
                </a:prstGeom>
                <a:gradFill>
                  <a:gsLst>
                    <a:gs pos="0">
                      <a:schemeClr val="accent1">
                        <a:lumMod val="60000"/>
                        <a:lumOff val="40000"/>
                      </a:schemeClr>
                    </a:gs>
                    <a:gs pos="100000">
                      <a:schemeClr val="accent2">
                        <a:lumMod val="60000"/>
                        <a:lumOff val="40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Oval 49">
                  <a:extLst>
                    <a:ext uri="{FF2B5EF4-FFF2-40B4-BE49-F238E27FC236}">
                      <a16:creationId xmlns:a16="http://schemas.microsoft.com/office/drawing/2014/main" id="{DB5C64E5-027D-4D48-B2C9-C3118C434E24}"/>
                    </a:ext>
                  </a:extLst>
                </p:cNvPr>
                <p:cNvSpPr/>
                <p:nvPr/>
              </p:nvSpPr>
              <p:spPr>
                <a:xfrm>
                  <a:off x="2127250" y="3921125"/>
                  <a:ext cx="6407150" cy="6407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Oval 50">
                  <a:extLst>
                    <a:ext uri="{FF2B5EF4-FFF2-40B4-BE49-F238E27FC236}">
                      <a16:creationId xmlns:a16="http://schemas.microsoft.com/office/drawing/2014/main" id="{3AC2E2AD-32B1-6A4D-80DE-B70C2738FE2C}"/>
                    </a:ext>
                  </a:extLst>
                </p:cNvPr>
                <p:cNvSpPr/>
                <p:nvPr/>
              </p:nvSpPr>
              <p:spPr>
                <a:xfrm>
                  <a:off x="7963617" y="6347542"/>
                  <a:ext cx="1554316" cy="1554316"/>
                </a:xfrm>
                <a:prstGeom prst="ellipse">
                  <a:avLst/>
                </a:prstGeom>
                <a:solidFill>
                  <a:schemeClr val="bg1"/>
                </a:solidFill>
                <a:ln>
                  <a:noFill/>
                </a:ln>
                <a:effectLst>
                  <a:outerShdw blurRad="4064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Oval 51">
                  <a:extLst>
                    <a:ext uri="{FF2B5EF4-FFF2-40B4-BE49-F238E27FC236}">
                      <a16:creationId xmlns:a16="http://schemas.microsoft.com/office/drawing/2014/main" id="{1F3FCA09-6E6F-8445-87AF-BAAB3BC89DC6}"/>
                    </a:ext>
                  </a:extLst>
                </p:cNvPr>
                <p:cNvSpPr/>
                <p:nvPr/>
              </p:nvSpPr>
              <p:spPr>
                <a:xfrm>
                  <a:off x="14787409" y="6347542"/>
                  <a:ext cx="1554316" cy="1554316"/>
                </a:xfrm>
                <a:prstGeom prst="ellipse">
                  <a:avLst/>
                </a:prstGeom>
                <a:solidFill>
                  <a:schemeClr val="bg1"/>
                </a:solidFill>
                <a:ln>
                  <a:noFill/>
                </a:ln>
                <a:effectLst>
                  <a:outerShdw blurRad="4064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Freeform: Shape 33">
                  <a:extLst>
                    <a:ext uri="{FF2B5EF4-FFF2-40B4-BE49-F238E27FC236}">
                      <a16:creationId xmlns:a16="http://schemas.microsoft.com/office/drawing/2014/main" id="{1C94574A-25F9-CD41-A830-F37A1A12FAAB}"/>
                    </a:ext>
                  </a:extLst>
                </p:cNvPr>
                <p:cNvSpPr/>
                <p:nvPr/>
              </p:nvSpPr>
              <p:spPr>
                <a:xfrm rot="2700000">
                  <a:off x="8358536" y="6862478"/>
                  <a:ext cx="524446" cy="524446"/>
                </a:xfrm>
                <a:custGeom>
                  <a:avLst/>
                  <a:gdLst>
                    <a:gd name="connsiteX0" fmla="*/ 0 w 1784233"/>
                    <a:gd name="connsiteY0" fmla="*/ 0 h 1784233"/>
                    <a:gd name="connsiteX1" fmla="*/ 1784233 w 1784233"/>
                    <a:gd name="connsiteY1" fmla="*/ 0 h 1784233"/>
                    <a:gd name="connsiteX2" fmla="*/ 1784233 w 1784233"/>
                    <a:gd name="connsiteY2" fmla="*/ 1784233 h 1784233"/>
                    <a:gd name="connsiteX3" fmla="*/ 1330292 w 1784233"/>
                    <a:gd name="connsiteY3" fmla="*/ 1330292 h 1784233"/>
                    <a:gd name="connsiteX4" fmla="*/ 1330294 w 1784233"/>
                    <a:gd name="connsiteY4" fmla="*/ 1330292 h 1784233"/>
                    <a:gd name="connsiteX5" fmla="*/ 1330294 w 1784233"/>
                    <a:gd name="connsiteY5" fmla="*/ 453939 h 1784233"/>
                    <a:gd name="connsiteX6" fmla="*/ 453941 w 1784233"/>
                    <a:gd name="connsiteY6" fmla="*/ 453939 h 1784233"/>
                    <a:gd name="connsiteX7" fmla="*/ 453940 w 1784233"/>
                    <a:gd name="connsiteY7" fmla="*/ 453940 h 1784233"/>
                    <a:gd name="connsiteX8" fmla="*/ 0 w 1784233"/>
                    <a:gd name="connsiteY8" fmla="*/ 0 h 178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233" h="1784233">
                      <a:moveTo>
                        <a:pt x="0" y="0"/>
                      </a:moveTo>
                      <a:lnTo>
                        <a:pt x="1784233" y="0"/>
                      </a:lnTo>
                      <a:lnTo>
                        <a:pt x="1784233" y="1784233"/>
                      </a:lnTo>
                      <a:lnTo>
                        <a:pt x="1330292" y="1330292"/>
                      </a:lnTo>
                      <a:lnTo>
                        <a:pt x="1330294" y="1330292"/>
                      </a:lnTo>
                      <a:lnTo>
                        <a:pt x="1330294" y="453939"/>
                      </a:lnTo>
                      <a:lnTo>
                        <a:pt x="453941" y="453939"/>
                      </a:lnTo>
                      <a:lnTo>
                        <a:pt x="453940" y="453940"/>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54" name="Freeform: Shape 38">
                  <a:extLst>
                    <a:ext uri="{FF2B5EF4-FFF2-40B4-BE49-F238E27FC236}">
                      <a16:creationId xmlns:a16="http://schemas.microsoft.com/office/drawing/2014/main" id="{AE3FFA21-8495-814C-A1E0-9E9983CB18B7}"/>
                    </a:ext>
                  </a:extLst>
                </p:cNvPr>
                <p:cNvSpPr/>
                <p:nvPr/>
              </p:nvSpPr>
              <p:spPr>
                <a:xfrm rot="2700000">
                  <a:off x="15168993" y="6862479"/>
                  <a:ext cx="524446" cy="524446"/>
                </a:xfrm>
                <a:custGeom>
                  <a:avLst/>
                  <a:gdLst>
                    <a:gd name="connsiteX0" fmla="*/ 0 w 1784233"/>
                    <a:gd name="connsiteY0" fmla="*/ 0 h 1784233"/>
                    <a:gd name="connsiteX1" fmla="*/ 1784233 w 1784233"/>
                    <a:gd name="connsiteY1" fmla="*/ 0 h 1784233"/>
                    <a:gd name="connsiteX2" fmla="*/ 1784233 w 1784233"/>
                    <a:gd name="connsiteY2" fmla="*/ 1784233 h 1784233"/>
                    <a:gd name="connsiteX3" fmla="*/ 1330292 w 1784233"/>
                    <a:gd name="connsiteY3" fmla="*/ 1330292 h 1784233"/>
                    <a:gd name="connsiteX4" fmla="*/ 1330294 w 1784233"/>
                    <a:gd name="connsiteY4" fmla="*/ 1330292 h 1784233"/>
                    <a:gd name="connsiteX5" fmla="*/ 1330294 w 1784233"/>
                    <a:gd name="connsiteY5" fmla="*/ 453939 h 1784233"/>
                    <a:gd name="connsiteX6" fmla="*/ 453941 w 1784233"/>
                    <a:gd name="connsiteY6" fmla="*/ 453939 h 1784233"/>
                    <a:gd name="connsiteX7" fmla="*/ 453940 w 1784233"/>
                    <a:gd name="connsiteY7" fmla="*/ 453940 h 1784233"/>
                    <a:gd name="connsiteX8" fmla="*/ 0 w 1784233"/>
                    <a:gd name="connsiteY8" fmla="*/ 0 h 178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233" h="1784233">
                      <a:moveTo>
                        <a:pt x="0" y="0"/>
                      </a:moveTo>
                      <a:lnTo>
                        <a:pt x="1784233" y="0"/>
                      </a:lnTo>
                      <a:lnTo>
                        <a:pt x="1784233" y="1784233"/>
                      </a:lnTo>
                      <a:lnTo>
                        <a:pt x="1330292" y="1330292"/>
                      </a:lnTo>
                      <a:lnTo>
                        <a:pt x="1330294" y="1330292"/>
                      </a:lnTo>
                      <a:lnTo>
                        <a:pt x="1330294" y="453939"/>
                      </a:lnTo>
                      <a:lnTo>
                        <a:pt x="453941" y="453939"/>
                      </a:lnTo>
                      <a:lnTo>
                        <a:pt x="453940" y="453940"/>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55" name="Rectangle 54">
                <a:extLst>
                  <a:ext uri="{FF2B5EF4-FFF2-40B4-BE49-F238E27FC236}">
                    <a16:creationId xmlns:a16="http://schemas.microsoft.com/office/drawing/2014/main" id="{ADC1B48C-CBC3-1A4C-AFCC-E5F93A0A64F9}"/>
                  </a:ext>
                </a:extLst>
              </p:cNvPr>
              <p:cNvSpPr/>
              <p:nvPr/>
            </p:nvSpPr>
            <p:spPr>
              <a:xfrm>
                <a:off x="7370344" y="3062221"/>
                <a:ext cx="1449867" cy="923330"/>
              </a:xfrm>
              <a:prstGeom prst="rect">
                <a:avLst/>
              </a:prstGeom>
            </p:spPr>
            <p:txBody>
              <a:bodyPr wrap="square">
                <a:spAutoFit/>
              </a:bodyPr>
              <a:lstStyle/>
              <a:p>
                <a:pPr lvl="0" algn="ctr"/>
                <a:r>
                  <a:rPr lang="en-US" sz="1800" dirty="0">
                    <a:solidFill>
                      <a:schemeClr val="tx1">
                        <a:lumMod val="75000"/>
                        <a:lumOff val="25000"/>
                      </a:schemeClr>
                    </a:solidFill>
                  </a:rPr>
                  <a:t>Neutropenia Vulnerability Gap</a:t>
                </a:r>
              </a:p>
            </p:txBody>
          </p:sp>
        </p:grpSp>
        <p:sp>
          <p:nvSpPr>
            <p:cNvPr id="57" name="Rectangle 56">
              <a:extLst>
                <a:ext uri="{FF2B5EF4-FFF2-40B4-BE49-F238E27FC236}">
                  <a16:creationId xmlns:a16="http://schemas.microsoft.com/office/drawing/2014/main" id="{ADD57791-2058-7543-8A40-0D5E14EC7A3B}"/>
                </a:ext>
              </a:extLst>
            </p:cNvPr>
            <p:cNvSpPr/>
            <p:nvPr/>
          </p:nvSpPr>
          <p:spPr>
            <a:xfrm>
              <a:off x="8182605" y="5904205"/>
              <a:ext cx="1449867" cy="646331"/>
            </a:xfrm>
            <a:prstGeom prst="rect">
              <a:avLst/>
            </a:prstGeom>
          </p:spPr>
          <p:txBody>
            <a:bodyPr wrap="square">
              <a:spAutoFit/>
            </a:bodyPr>
            <a:lstStyle/>
            <a:p>
              <a:pPr lvl="0" algn="ctr"/>
              <a:r>
                <a:rPr lang="en-US" sz="1800" dirty="0">
                  <a:solidFill>
                    <a:schemeClr val="tx1">
                      <a:lumMod val="75000"/>
                      <a:lumOff val="25000"/>
                    </a:schemeClr>
                  </a:solidFill>
                </a:rPr>
                <a:t>Plinabulin Positioning</a:t>
              </a:r>
            </a:p>
          </p:txBody>
        </p:sp>
        <p:sp>
          <p:nvSpPr>
            <p:cNvPr id="58" name="Rectangle 57">
              <a:extLst>
                <a:ext uri="{FF2B5EF4-FFF2-40B4-BE49-F238E27FC236}">
                  <a16:creationId xmlns:a16="http://schemas.microsoft.com/office/drawing/2014/main" id="{082F88B3-26D3-B941-A4FB-4F4F71AFC7F6}"/>
                </a:ext>
              </a:extLst>
            </p:cNvPr>
            <p:cNvSpPr/>
            <p:nvPr/>
          </p:nvSpPr>
          <p:spPr>
            <a:xfrm>
              <a:off x="10255493" y="5692262"/>
              <a:ext cx="1449867" cy="1200329"/>
            </a:xfrm>
            <a:prstGeom prst="rect">
              <a:avLst/>
            </a:prstGeom>
          </p:spPr>
          <p:txBody>
            <a:bodyPr wrap="square">
              <a:spAutoFit/>
            </a:bodyPr>
            <a:lstStyle/>
            <a:p>
              <a:pPr lvl="0" algn="ctr"/>
              <a:r>
                <a:rPr lang="en-US" sz="1800" dirty="0">
                  <a:solidFill>
                    <a:schemeClr val="tx1">
                      <a:lumMod val="75000"/>
                      <a:lumOff val="25000"/>
                    </a:schemeClr>
                  </a:solidFill>
                </a:rPr>
                <a:t>Key Account Activation</a:t>
              </a:r>
            </a:p>
            <a:p>
              <a:pPr lvl="0" algn="ctr"/>
              <a:r>
                <a:rPr lang="en-US" sz="1800" dirty="0">
                  <a:solidFill>
                    <a:schemeClr val="tx1">
                      <a:lumMod val="75000"/>
                      <a:lumOff val="25000"/>
                    </a:schemeClr>
                  </a:solidFill>
                </a:rPr>
                <a:t>/Access &amp; Availability</a:t>
              </a:r>
            </a:p>
          </p:txBody>
        </p:sp>
      </p:grpSp>
      <p:sp>
        <p:nvSpPr>
          <p:cNvPr id="65" name="Triangle 64">
            <a:extLst>
              <a:ext uri="{FF2B5EF4-FFF2-40B4-BE49-F238E27FC236}">
                <a16:creationId xmlns:a16="http://schemas.microsoft.com/office/drawing/2014/main" id="{D6ECC4DA-2317-F442-AA47-84059EFB8D5B}"/>
              </a:ext>
            </a:extLst>
          </p:cNvPr>
          <p:cNvSpPr/>
          <p:nvPr/>
        </p:nvSpPr>
        <p:spPr>
          <a:xfrm>
            <a:off x="8168182" y="2910792"/>
            <a:ext cx="809703" cy="220398"/>
          </a:xfrm>
          <a:prstGeom prst="triangl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ound Same Side Corner Rectangle 67">
            <a:extLst>
              <a:ext uri="{FF2B5EF4-FFF2-40B4-BE49-F238E27FC236}">
                <a16:creationId xmlns:a16="http://schemas.microsoft.com/office/drawing/2014/main" id="{B3F9871B-8AFB-5743-B593-6C056BA6F844}"/>
              </a:ext>
            </a:extLst>
          </p:cNvPr>
          <p:cNvSpPr/>
          <p:nvPr/>
        </p:nvSpPr>
        <p:spPr>
          <a:xfrm>
            <a:off x="5311625" y="1796773"/>
            <a:ext cx="6553273" cy="741477"/>
          </a:xfrm>
          <a:prstGeom prst="round2SameRect">
            <a:avLst>
              <a:gd name="adj1" fmla="val 11257"/>
              <a:gd name="adj2"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CB550CD8-1A84-CE4D-B9BF-4436F4C4F07A}"/>
              </a:ext>
            </a:extLst>
          </p:cNvPr>
          <p:cNvSpPr/>
          <p:nvPr/>
        </p:nvSpPr>
        <p:spPr>
          <a:xfrm>
            <a:off x="5889994" y="1961899"/>
            <a:ext cx="5314590" cy="400110"/>
          </a:xfrm>
          <a:prstGeom prst="rect">
            <a:avLst/>
          </a:prstGeom>
        </p:spPr>
        <p:txBody>
          <a:bodyPr wrap="square">
            <a:spAutoFit/>
          </a:bodyPr>
          <a:lstStyle/>
          <a:p>
            <a:pPr algn="ctr"/>
            <a:r>
              <a:rPr lang="en-US" sz="2000" b="1" dirty="0">
                <a:solidFill>
                  <a:schemeClr val="bg1"/>
                </a:solidFill>
              </a:rPr>
              <a:t>FOCUS: </a:t>
            </a:r>
            <a:r>
              <a:rPr lang="en-US" sz="2000" dirty="0">
                <a:solidFill>
                  <a:schemeClr val="bg1"/>
                </a:solidFill>
              </a:rPr>
              <a:t>Elevating the SOC in chemotherapy</a:t>
            </a:r>
          </a:p>
        </p:txBody>
      </p:sp>
    </p:spTree>
    <p:extLst>
      <p:ext uri="{BB962C8B-B14F-4D97-AF65-F5344CB8AC3E}">
        <p14:creationId xmlns:p14="http://schemas.microsoft.com/office/powerpoint/2010/main" val="2455987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A983F68-0084-48F4-BEF6-344E7CFA1440}"/>
              </a:ext>
            </a:extLst>
          </p:cNvPr>
          <p:cNvSpPr/>
          <p:nvPr/>
        </p:nvSpPr>
        <p:spPr>
          <a:xfrm>
            <a:off x="8449983" y="1306571"/>
            <a:ext cx="3454095" cy="5007165"/>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0000" tIns="24000" rIns="60000" bIns="24000" rtlCol="0" anchor="ctr"/>
          <a:lstStyle/>
          <a:p>
            <a:pPr algn="ctr" defTabSz="479988" fontAlgn="ctr"/>
            <a:endParaRPr lang="en-US" sz="1333" dirty="0" err="1">
              <a:solidFill>
                <a:srgbClr val="000000"/>
              </a:solidFill>
            </a:endParaRPr>
          </a:p>
        </p:txBody>
      </p:sp>
      <p:sp>
        <p:nvSpPr>
          <p:cNvPr id="9" name="Title 8">
            <a:extLst>
              <a:ext uri="{FF2B5EF4-FFF2-40B4-BE49-F238E27FC236}">
                <a16:creationId xmlns:a16="http://schemas.microsoft.com/office/drawing/2014/main" id="{8E3E8531-ACF5-7947-805F-9581B4E22C1D}"/>
              </a:ext>
            </a:extLst>
          </p:cNvPr>
          <p:cNvSpPr>
            <a:spLocks noGrp="1"/>
          </p:cNvSpPr>
          <p:nvPr>
            <p:ph type="title"/>
          </p:nvPr>
        </p:nvSpPr>
        <p:spPr/>
        <p:txBody>
          <a:bodyPr/>
          <a:lstStyle/>
          <a:p>
            <a:r>
              <a:rPr lang="en-US" dirty="0">
                <a:latin typeface="Calibri" panose="020F0502020204030204" pitchFamily="34" charset="0"/>
              </a:rPr>
              <a:t>Detailed Commercialization Plan</a:t>
            </a:r>
            <a:endParaRPr lang="en-US" dirty="0"/>
          </a:p>
        </p:txBody>
      </p:sp>
      <p:sp>
        <p:nvSpPr>
          <p:cNvPr id="17" name="Text Placeholder 16">
            <a:extLst>
              <a:ext uri="{FF2B5EF4-FFF2-40B4-BE49-F238E27FC236}">
                <a16:creationId xmlns:a16="http://schemas.microsoft.com/office/drawing/2014/main" id="{6A99F87D-3320-4042-9EAA-9559EBBB23F5}"/>
              </a:ext>
            </a:extLst>
          </p:cNvPr>
          <p:cNvSpPr>
            <a:spLocks noGrp="1"/>
          </p:cNvSpPr>
          <p:nvPr>
            <p:ph type="body" sz="quarter" idx="12"/>
          </p:nvPr>
        </p:nvSpPr>
        <p:spPr/>
        <p:txBody>
          <a:bodyPr/>
          <a:lstStyle/>
          <a:p>
            <a:r>
              <a:rPr lang="en-US" dirty="0"/>
              <a:t>*Medicare, Medicaid and Federal/state program patients will not be eligible for the commercial co-pay program. The Patient Assistance Program will not cover the costs related to Plinabulin infusion.</a:t>
            </a:r>
          </a:p>
        </p:txBody>
      </p:sp>
      <p:sp>
        <p:nvSpPr>
          <p:cNvPr id="31" name="Rectangle 30">
            <a:extLst>
              <a:ext uri="{FF2B5EF4-FFF2-40B4-BE49-F238E27FC236}">
                <a16:creationId xmlns:a16="http://schemas.microsoft.com/office/drawing/2014/main" id="{2E9FDAFB-0B35-49D3-9E40-E370EBADB53C}"/>
              </a:ext>
            </a:extLst>
          </p:cNvPr>
          <p:cNvSpPr/>
          <p:nvPr/>
        </p:nvSpPr>
        <p:spPr>
          <a:xfrm>
            <a:off x="4547237" y="1306571"/>
            <a:ext cx="3614124" cy="5007165"/>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0000" tIns="24000" rIns="60000" bIns="24000" rtlCol="0" anchor="ctr"/>
          <a:lstStyle/>
          <a:p>
            <a:pPr algn="ctr" defTabSz="479988" fontAlgn="ctr"/>
            <a:endParaRPr lang="en-US" sz="1333" dirty="0" err="1">
              <a:solidFill>
                <a:srgbClr val="000000"/>
              </a:solidFill>
            </a:endParaRPr>
          </a:p>
        </p:txBody>
      </p:sp>
      <p:sp>
        <p:nvSpPr>
          <p:cNvPr id="32" name="Rectangle 31">
            <a:extLst>
              <a:ext uri="{FF2B5EF4-FFF2-40B4-BE49-F238E27FC236}">
                <a16:creationId xmlns:a16="http://schemas.microsoft.com/office/drawing/2014/main" id="{97049DFD-B702-43BE-AA0A-2D8C6E4FEF91}"/>
              </a:ext>
            </a:extLst>
          </p:cNvPr>
          <p:cNvSpPr/>
          <p:nvPr/>
        </p:nvSpPr>
        <p:spPr>
          <a:xfrm>
            <a:off x="8651947" y="1369875"/>
            <a:ext cx="3313630" cy="4632037"/>
          </a:xfrm>
          <a:prstGeom prst="rect">
            <a:avLst/>
          </a:prstGeom>
        </p:spPr>
        <p:txBody>
          <a:bodyPr wrap="square">
            <a:spAutoFit/>
          </a:bodyPr>
          <a:lstStyle/>
          <a:p>
            <a:pPr algn="ctr">
              <a:spcBef>
                <a:spcPts val="600"/>
              </a:spcBef>
            </a:pPr>
            <a:r>
              <a:rPr lang="en-US" sz="1400" b="1" dirty="0">
                <a:solidFill>
                  <a:schemeClr val="tx2"/>
                </a:solidFill>
                <a:latin typeface="Calibri" panose="020F0502020204030204" pitchFamily="34" charset="0"/>
              </a:rPr>
              <a:t>Activating Key accounts and </a:t>
            </a:r>
            <a:br>
              <a:rPr lang="en-US" sz="1400" b="1" dirty="0">
                <a:solidFill>
                  <a:schemeClr val="tx2"/>
                </a:solidFill>
                <a:latin typeface="Calibri" panose="020F0502020204030204" pitchFamily="34" charset="0"/>
              </a:rPr>
            </a:br>
            <a:r>
              <a:rPr lang="en-US" sz="1400" b="1" dirty="0">
                <a:solidFill>
                  <a:schemeClr val="tx2"/>
                </a:solidFill>
                <a:latin typeface="Calibri" panose="020F0502020204030204" pitchFamily="34" charset="0"/>
              </a:rPr>
              <a:t>Ensuring Broad Patient Access</a:t>
            </a:r>
          </a:p>
          <a:p>
            <a:pPr marL="0" indent="0">
              <a:spcBef>
                <a:spcPts val="600"/>
              </a:spcBef>
              <a:buNone/>
            </a:pPr>
            <a:r>
              <a:rPr lang="en-US" sz="1400" dirty="0">
                <a:latin typeface="Calibri" panose="020F0502020204030204" pitchFamily="34" charset="0"/>
              </a:rPr>
              <a:t>State of the Art Promotion Programs:</a:t>
            </a:r>
          </a:p>
          <a:p>
            <a:pPr marL="233363" lvl="1" indent="-180975">
              <a:spcAft>
                <a:spcPts val="0"/>
              </a:spcAft>
              <a:buClr>
                <a:schemeClr val="tx1"/>
              </a:buClr>
              <a:buFont typeface="Arial" panose="020B0604020202020204" pitchFamily="34" charset="0"/>
              <a:buChar char="•"/>
            </a:pPr>
            <a:r>
              <a:rPr lang="en-US" sz="1400" dirty="0">
                <a:latin typeface="Calibri" panose="020F0502020204030204" pitchFamily="34" charset="0"/>
              </a:rPr>
              <a:t>Dedicated team of Oncology Account Specialists</a:t>
            </a:r>
          </a:p>
          <a:p>
            <a:pPr marL="233363" lvl="1" indent="-180975">
              <a:spcAft>
                <a:spcPts val="0"/>
              </a:spcAft>
              <a:buClr>
                <a:schemeClr val="tx1"/>
              </a:buClr>
              <a:buFont typeface="Arial" panose="020B0604020202020204" pitchFamily="34" charset="0"/>
              <a:buChar char="•"/>
            </a:pPr>
            <a:r>
              <a:rPr lang="en-US" sz="1400" dirty="0">
                <a:latin typeface="Calibri" panose="020F0502020204030204" pitchFamily="34" charset="0"/>
              </a:rPr>
              <a:t>Virtual Teach-ins and sales calls</a:t>
            </a:r>
          </a:p>
          <a:p>
            <a:pPr marL="233363" lvl="1" indent="-180975">
              <a:spcBef>
                <a:spcPts val="0"/>
              </a:spcBef>
              <a:spcAft>
                <a:spcPts val="0"/>
              </a:spcAft>
              <a:buClr>
                <a:schemeClr val="tx1"/>
              </a:buClr>
              <a:buFont typeface="Arial" panose="020B0604020202020204" pitchFamily="34" charset="0"/>
              <a:buChar char="•"/>
            </a:pPr>
            <a:r>
              <a:rPr lang="en-US" sz="1400" dirty="0">
                <a:latin typeface="Calibri" panose="020F0502020204030204" pitchFamily="34" charset="0"/>
              </a:rPr>
              <a:t>In person sales calls and programs</a:t>
            </a:r>
          </a:p>
          <a:p>
            <a:pPr marL="233363" lvl="1" indent="-180975">
              <a:spcBef>
                <a:spcPts val="0"/>
              </a:spcBef>
              <a:spcAft>
                <a:spcPts val="0"/>
              </a:spcAft>
              <a:buClr>
                <a:schemeClr val="tx1"/>
              </a:buClr>
              <a:buFont typeface="Arial" panose="020B0604020202020204" pitchFamily="34" charset="0"/>
              <a:buChar char="•"/>
            </a:pPr>
            <a:r>
              <a:rPr lang="en-US" sz="1400" dirty="0">
                <a:latin typeface="Calibri" panose="020F0502020204030204" pitchFamily="34" charset="0"/>
              </a:rPr>
              <a:t>Commercial focus:</a:t>
            </a:r>
          </a:p>
          <a:p>
            <a:pPr marL="404813" lvl="2" indent="-171450">
              <a:buClr>
                <a:schemeClr val="tx1"/>
              </a:buClr>
              <a:buFont typeface="Arial" panose="020B0604020202020204" pitchFamily="34" charset="0"/>
              <a:buChar char="•"/>
            </a:pPr>
            <a:r>
              <a:rPr lang="en-US" sz="1400" dirty="0">
                <a:latin typeface="Calibri" panose="020F0502020204030204" pitchFamily="34" charset="0"/>
              </a:rPr>
              <a:t>High-volume/rapid adopting G-CSF oncologists </a:t>
            </a:r>
          </a:p>
          <a:p>
            <a:pPr marL="404813" lvl="3" indent="-171450">
              <a:spcAft>
                <a:spcPts val="600"/>
              </a:spcAft>
              <a:buClr>
                <a:schemeClr val="tx1"/>
              </a:buClr>
              <a:buFont typeface="Arial" panose="020B0604020202020204" pitchFamily="34" charset="0"/>
              <a:buChar char="•"/>
            </a:pPr>
            <a:r>
              <a:rPr lang="en-US" sz="1400" dirty="0">
                <a:latin typeface="Calibri" panose="020F0502020204030204" pitchFamily="34" charset="0"/>
              </a:rPr>
              <a:t>Top clinics/hospitals </a:t>
            </a:r>
          </a:p>
          <a:p>
            <a:pPr marL="0" lvl="2">
              <a:spcBef>
                <a:spcPts val="0"/>
              </a:spcBef>
              <a:spcAft>
                <a:spcPts val="0"/>
              </a:spcAft>
              <a:buClr>
                <a:schemeClr val="tx1"/>
              </a:buClr>
            </a:pPr>
            <a:r>
              <a:rPr lang="en-US" sz="1400" dirty="0">
                <a:latin typeface="Calibri" panose="020F0502020204030204" pitchFamily="34" charset="0"/>
              </a:rPr>
              <a:t>Plinabulin Plus – Patient Assistance:</a:t>
            </a:r>
          </a:p>
          <a:p>
            <a:pPr marL="233363" indent="-180975">
              <a:buFont typeface="Arial" panose="020B0604020202020204" pitchFamily="34" charset="0"/>
              <a:buChar char="•"/>
            </a:pPr>
            <a:r>
              <a:rPr lang="en-US" sz="1400" dirty="0">
                <a:latin typeface="Calibri" panose="020F0502020204030204" pitchFamily="34" charset="0"/>
              </a:rPr>
              <a:t>Dedicated Field Reimbursement Specialists</a:t>
            </a:r>
          </a:p>
          <a:p>
            <a:pPr marL="233363" indent="-180975">
              <a:buFont typeface="Arial" panose="020B0604020202020204" pitchFamily="34" charset="0"/>
              <a:buChar char="•"/>
            </a:pPr>
            <a:r>
              <a:rPr lang="en-US" sz="1400" dirty="0">
                <a:latin typeface="Calibri" panose="020F0502020204030204" pitchFamily="34" charset="0"/>
              </a:rPr>
              <a:t>Benefits investigation and adjudication</a:t>
            </a:r>
          </a:p>
          <a:p>
            <a:pPr marL="233363" indent="-180975">
              <a:buFont typeface="Arial" panose="020B0604020202020204" pitchFamily="34" charset="0"/>
              <a:buChar char="•"/>
            </a:pPr>
            <a:r>
              <a:rPr lang="en-US" sz="1400" dirty="0">
                <a:latin typeface="Calibri" panose="020F0502020204030204" pitchFamily="34" charset="0"/>
              </a:rPr>
              <a:t>Prior authorization support</a:t>
            </a:r>
          </a:p>
          <a:p>
            <a:pPr marL="233363" indent="-180975">
              <a:buFont typeface="Arial" panose="020B0604020202020204" pitchFamily="34" charset="0"/>
              <a:buChar char="•"/>
            </a:pPr>
            <a:r>
              <a:rPr lang="en-US" sz="1400" dirty="0">
                <a:latin typeface="Calibri" panose="020F0502020204030204" pitchFamily="34" charset="0"/>
              </a:rPr>
              <a:t>Co-pay assistance &amp; Patient assistance programs*</a:t>
            </a:r>
          </a:p>
          <a:p>
            <a:pPr marL="233363" indent="-180975">
              <a:buFont typeface="Arial" panose="020B0604020202020204" pitchFamily="34" charset="0"/>
              <a:buChar char="•"/>
            </a:pPr>
            <a:r>
              <a:rPr lang="en-US" sz="1400" dirty="0">
                <a:latin typeface="Calibri" panose="020F0502020204030204" pitchFamily="34" charset="0"/>
              </a:rPr>
              <a:t>Educational support for patients</a:t>
            </a:r>
          </a:p>
          <a:p>
            <a:pPr marL="233363" indent="-180975">
              <a:buFont typeface="Arial" panose="020B0604020202020204" pitchFamily="34" charset="0"/>
              <a:buChar char="•"/>
            </a:pPr>
            <a:endParaRPr lang="en-US" sz="1400" dirty="0">
              <a:latin typeface="Calibri" panose="020F0502020204030204" pitchFamily="34" charset="0"/>
            </a:endParaRPr>
          </a:p>
        </p:txBody>
      </p:sp>
      <p:sp>
        <p:nvSpPr>
          <p:cNvPr id="10" name="Rectangle 9">
            <a:extLst>
              <a:ext uri="{FF2B5EF4-FFF2-40B4-BE49-F238E27FC236}">
                <a16:creationId xmlns:a16="http://schemas.microsoft.com/office/drawing/2014/main" id="{E79B36C5-A697-4380-A236-262746340CF0}"/>
              </a:ext>
            </a:extLst>
          </p:cNvPr>
          <p:cNvSpPr/>
          <p:nvPr/>
        </p:nvSpPr>
        <p:spPr>
          <a:xfrm>
            <a:off x="287922" y="1306571"/>
            <a:ext cx="3915588" cy="5007165"/>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0000" tIns="24000" rIns="60000" bIns="24000" rtlCol="0" anchor="ctr"/>
          <a:lstStyle/>
          <a:p>
            <a:pPr algn="ctr" defTabSz="479988" fontAlgn="ctr"/>
            <a:endParaRPr lang="en-US" sz="1333" dirty="0" err="1">
              <a:solidFill>
                <a:srgbClr val="000000"/>
              </a:solidFill>
            </a:endParaRPr>
          </a:p>
        </p:txBody>
      </p:sp>
      <p:sp>
        <p:nvSpPr>
          <p:cNvPr id="11" name="Rectangle 10">
            <a:extLst>
              <a:ext uri="{FF2B5EF4-FFF2-40B4-BE49-F238E27FC236}">
                <a16:creationId xmlns:a16="http://schemas.microsoft.com/office/drawing/2014/main" id="{00727F08-1058-422C-9345-18AD250B2EC9}"/>
              </a:ext>
            </a:extLst>
          </p:cNvPr>
          <p:cNvSpPr/>
          <p:nvPr/>
        </p:nvSpPr>
        <p:spPr>
          <a:xfrm>
            <a:off x="423082" y="1369875"/>
            <a:ext cx="3684894" cy="5062924"/>
          </a:xfrm>
          <a:prstGeom prst="rect">
            <a:avLst/>
          </a:prstGeom>
        </p:spPr>
        <p:txBody>
          <a:bodyPr wrap="square">
            <a:spAutoFit/>
          </a:bodyPr>
          <a:lstStyle/>
          <a:p>
            <a:pPr algn="ctr"/>
            <a:r>
              <a:rPr lang="en-US" sz="1400" b="1" dirty="0">
                <a:solidFill>
                  <a:schemeClr val="tx2"/>
                </a:solidFill>
                <a:latin typeface="Calibri" panose="020F0502020204030204" pitchFamily="34" charset="0"/>
              </a:rPr>
              <a:t>Neutropenia Vulnerability Gap and </a:t>
            </a:r>
          </a:p>
          <a:p>
            <a:pPr algn="ctr"/>
            <a:r>
              <a:rPr lang="en-US" sz="1400" b="1" dirty="0">
                <a:solidFill>
                  <a:schemeClr val="tx2"/>
                </a:solidFill>
                <a:latin typeface="Calibri" panose="020F0502020204030204" pitchFamily="34" charset="0"/>
              </a:rPr>
              <a:t>Unmet Need Awareness</a:t>
            </a:r>
          </a:p>
          <a:p>
            <a:pPr>
              <a:spcBef>
                <a:spcPts val="600"/>
              </a:spcBef>
            </a:pPr>
            <a:r>
              <a:rPr lang="en-US" sz="1400" dirty="0">
                <a:latin typeface="Calibri" panose="020F0502020204030204" pitchFamily="34" charset="0"/>
              </a:rPr>
              <a:t>KOLs:</a:t>
            </a:r>
          </a:p>
          <a:p>
            <a:pPr marL="342900" lvl="1" indent="-171450">
              <a:buFont typeface="Arial" panose="020B0604020202020204" pitchFamily="34" charset="0"/>
              <a:buChar char="•"/>
            </a:pPr>
            <a:r>
              <a:rPr lang="en-US" sz="1400" dirty="0">
                <a:latin typeface="Calibri" panose="020F0502020204030204" pitchFamily="34" charset="0"/>
              </a:rPr>
              <a:t>Major health care congresses: </a:t>
            </a:r>
          </a:p>
          <a:p>
            <a:pPr marL="573088" lvl="2" indent="-177800">
              <a:buFont typeface="Arial" panose="020B0604020202020204" pitchFamily="34" charset="0"/>
              <a:buChar char="•"/>
            </a:pPr>
            <a:r>
              <a:rPr lang="en-US" sz="1400" dirty="0">
                <a:latin typeface="Calibri" panose="020F0502020204030204" pitchFamily="34" charset="0"/>
              </a:rPr>
              <a:t>ASCO, SABCC. Chemo Foundation</a:t>
            </a:r>
          </a:p>
          <a:p>
            <a:pPr marL="573088" lvl="2" indent="-177800">
              <a:buFont typeface="Arial" panose="020B0604020202020204" pitchFamily="34" charset="0"/>
              <a:buChar char="•"/>
            </a:pPr>
            <a:r>
              <a:rPr lang="en-US" sz="1400" dirty="0">
                <a:latin typeface="Calibri" panose="020F0502020204030204" pitchFamily="34" charset="0"/>
              </a:rPr>
              <a:t>Publications/abstracts, booth</a:t>
            </a:r>
          </a:p>
          <a:p>
            <a:pPr marL="573088" lvl="2" indent="-177800">
              <a:buFont typeface="Arial" panose="020B0604020202020204" pitchFamily="34" charset="0"/>
              <a:buChar char="•"/>
            </a:pPr>
            <a:r>
              <a:rPr lang="en-US" sz="1400" dirty="0">
                <a:latin typeface="Calibri" panose="020F0502020204030204" pitchFamily="34" charset="0"/>
              </a:rPr>
              <a:t>KOLs to lead all education efforts</a:t>
            </a:r>
          </a:p>
          <a:p>
            <a:pPr marL="573088" lvl="2" indent="-177800">
              <a:spcAft>
                <a:spcPts val="600"/>
              </a:spcAft>
              <a:buFont typeface="Arial" panose="020B0604020202020204" pitchFamily="34" charset="0"/>
              <a:buChar char="•"/>
            </a:pPr>
            <a:r>
              <a:rPr lang="en-US" sz="1400" dirty="0">
                <a:latin typeface="Calibri" panose="020F0502020204030204" pitchFamily="34" charset="0"/>
              </a:rPr>
              <a:t>MSL outreach</a:t>
            </a:r>
          </a:p>
          <a:p>
            <a:r>
              <a:rPr lang="en-US" sz="1400" dirty="0">
                <a:latin typeface="Calibri" panose="020F0502020204030204" pitchFamily="34" charset="0"/>
              </a:rPr>
              <a:t>Market Dynamics:</a:t>
            </a:r>
          </a:p>
          <a:p>
            <a:pPr marL="342900" lvl="1" indent="-171450">
              <a:buFont typeface="Arial" panose="020B0604020202020204" pitchFamily="34" charset="0"/>
              <a:buChar char="•"/>
            </a:pPr>
            <a:r>
              <a:rPr lang="en-US" sz="1400" dirty="0">
                <a:latin typeface="Calibri" panose="020F0502020204030204" pitchFamily="34" charset="0"/>
              </a:rPr>
              <a:t>Disease awareness: </a:t>
            </a:r>
          </a:p>
          <a:p>
            <a:pPr marL="573088" lvl="2" indent="-177800">
              <a:buFont typeface="Arial" panose="020B0604020202020204" pitchFamily="34" charset="0"/>
              <a:buChar char="•"/>
            </a:pPr>
            <a:r>
              <a:rPr lang="en-US" sz="1400" dirty="0">
                <a:latin typeface="Calibri" panose="020F0502020204030204" pitchFamily="34" charset="0"/>
              </a:rPr>
              <a:t>CME sponsorship</a:t>
            </a:r>
          </a:p>
          <a:p>
            <a:pPr marL="573088" lvl="2" indent="-177800">
              <a:buFont typeface="Arial" panose="020B0604020202020204" pitchFamily="34" charset="0"/>
              <a:buChar char="•"/>
            </a:pPr>
            <a:r>
              <a:rPr lang="en-US" sz="1400" dirty="0">
                <a:latin typeface="Calibri" panose="020F0502020204030204" pitchFamily="34" charset="0"/>
              </a:rPr>
              <a:t>CINRisk.com: &gt;1M hits to date</a:t>
            </a:r>
          </a:p>
          <a:p>
            <a:pPr marL="342900" lvl="1" indent="-171450">
              <a:buFont typeface="Arial" panose="020B0604020202020204" pitchFamily="34" charset="0"/>
              <a:buChar char="•"/>
            </a:pPr>
            <a:r>
              <a:rPr lang="en-US" sz="1400" dirty="0">
                <a:latin typeface="Calibri" panose="020F0502020204030204" pitchFamily="34" charset="0"/>
              </a:rPr>
              <a:t>Advisory boards with HCPs, payers, practice managers</a:t>
            </a:r>
          </a:p>
          <a:p>
            <a:pPr marL="342900" lvl="1" indent="-171450">
              <a:buFont typeface="Arial" panose="020B0604020202020204" pitchFamily="34" charset="0"/>
              <a:buChar char="•"/>
            </a:pPr>
            <a:r>
              <a:rPr lang="en-US" sz="1400" dirty="0">
                <a:latin typeface="Calibri" panose="020F0502020204030204" pitchFamily="34" charset="0"/>
              </a:rPr>
              <a:t>&gt; 700 market research interactions with U.S. oncologists, RNs and practice managers</a:t>
            </a:r>
          </a:p>
          <a:p>
            <a:pPr marL="342900" lvl="1" indent="-171450">
              <a:buFont typeface="Arial" panose="020B0604020202020204" pitchFamily="34" charset="0"/>
              <a:buChar char="•"/>
            </a:pPr>
            <a:r>
              <a:rPr lang="en-US" sz="1400" dirty="0">
                <a:latin typeface="Calibri" panose="020F0502020204030204" pitchFamily="34" charset="0"/>
              </a:rPr>
              <a:t>Payer interactions: </a:t>
            </a:r>
          </a:p>
          <a:p>
            <a:pPr marL="573088" lvl="2" indent="-177800">
              <a:buFont typeface="Arial" panose="020B0604020202020204" pitchFamily="34" charset="0"/>
              <a:buChar char="•"/>
            </a:pPr>
            <a:r>
              <a:rPr lang="en-US" sz="1400" dirty="0">
                <a:latin typeface="Calibri" panose="020F0502020204030204" pitchFamily="34" charset="0"/>
              </a:rPr>
              <a:t>&gt;40 with National, regional payers </a:t>
            </a:r>
          </a:p>
          <a:p>
            <a:pPr marL="573088" lvl="2" indent="-177800">
              <a:buFont typeface="Arial" panose="020B0604020202020204" pitchFamily="34" charset="0"/>
              <a:buChar char="•"/>
            </a:pPr>
            <a:r>
              <a:rPr lang="en-US" sz="1400" dirty="0">
                <a:latin typeface="Calibri" panose="020F0502020204030204" pitchFamily="34" charset="0"/>
              </a:rPr>
              <a:t>Representing &gt;130M unique lives</a:t>
            </a:r>
          </a:p>
          <a:p>
            <a:pPr marL="342900" lvl="1" indent="-171450">
              <a:buFont typeface="Arial" panose="020B0604020202020204" pitchFamily="34" charset="0"/>
              <a:buChar char="•"/>
            </a:pPr>
            <a:r>
              <a:rPr lang="en-US" sz="1400" dirty="0">
                <a:latin typeface="Calibri" panose="020F0502020204030204" pitchFamily="34" charset="0"/>
              </a:rPr>
              <a:t>Targeting the top 360 accounts (80%+ of the market) at launch</a:t>
            </a:r>
          </a:p>
        </p:txBody>
      </p:sp>
      <p:sp>
        <p:nvSpPr>
          <p:cNvPr id="2" name="Oval 1">
            <a:extLst>
              <a:ext uri="{FF2B5EF4-FFF2-40B4-BE49-F238E27FC236}">
                <a16:creationId xmlns:a16="http://schemas.microsoft.com/office/drawing/2014/main" id="{D5BB1311-41B0-4107-89C1-E46C356F1D82}"/>
              </a:ext>
            </a:extLst>
          </p:cNvPr>
          <p:cNvSpPr/>
          <p:nvPr/>
        </p:nvSpPr>
        <p:spPr>
          <a:xfrm>
            <a:off x="1971396" y="821235"/>
            <a:ext cx="548640" cy="548640"/>
          </a:xfrm>
          <a:prstGeom prst="ellipse">
            <a:avLst/>
          </a:prstGeom>
          <a:solidFill>
            <a:schemeClr val="accent5">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13" name="Oval 12">
            <a:extLst>
              <a:ext uri="{FF2B5EF4-FFF2-40B4-BE49-F238E27FC236}">
                <a16:creationId xmlns:a16="http://schemas.microsoft.com/office/drawing/2014/main" id="{3F5699DF-8AB0-4BCB-B24A-7B5FADE26759}"/>
              </a:ext>
            </a:extLst>
          </p:cNvPr>
          <p:cNvSpPr/>
          <p:nvPr/>
        </p:nvSpPr>
        <p:spPr>
          <a:xfrm>
            <a:off x="9902710" y="825945"/>
            <a:ext cx="548640" cy="548640"/>
          </a:xfrm>
          <a:prstGeom prst="ellipse">
            <a:avLst/>
          </a:prstGeom>
          <a:solidFill>
            <a:schemeClr val="accent5">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p>
        </p:txBody>
      </p:sp>
      <p:sp>
        <p:nvSpPr>
          <p:cNvPr id="18" name="Oval 17">
            <a:extLst>
              <a:ext uri="{FF2B5EF4-FFF2-40B4-BE49-F238E27FC236}">
                <a16:creationId xmlns:a16="http://schemas.microsoft.com/office/drawing/2014/main" id="{DB989567-BD4B-4781-ACB5-C8960E80B9FE}"/>
              </a:ext>
            </a:extLst>
          </p:cNvPr>
          <p:cNvSpPr/>
          <p:nvPr/>
        </p:nvSpPr>
        <p:spPr>
          <a:xfrm>
            <a:off x="6079979" y="821235"/>
            <a:ext cx="548640" cy="548640"/>
          </a:xfrm>
          <a:prstGeom prst="ellipse">
            <a:avLst/>
          </a:prstGeom>
          <a:solidFill>
            <a:schemeClr val="accent5">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sp>
        <p:nvSpPr>
          <p:cNvPr id="19" name="Text Placeholder 4">
            <a:extLst>
              <a:ext uri="{FF2B5EF4-FFF2-40B4-BE49-F238E27FC236}">
                <a16:creationId xmlns:a16="http://schemas.microsoft.com/office/drawing/2014/main" id="{495ACBCB-45A6-A945-84AD-C5F2A9D71624}"/>
              </a:ext>
            </a:extLst>
          </p:cNvPr>
          <p:cNvSpPr txBox="1">
            <a:spLocks/>
          </p:cNvSpPr>
          <p:nvPr/>
        </p:nvSpPr>
        <p:spPr>
          <a:xfrm>
            <a:off x="4675018" y="1369874"/>
            <a:ext cx="3398990" cy="4819781"/>
          </a:xfrm>
          <a:prstGeom prst="rect">
            <a:avLst/>
          </a:prstGeom>
          <a:noFill/>
        </p:spPr>
        <p:txBody>
          <a:bodyPr vert="horz" wrap="square" lIns="91440" tIns="45720" rIns="91440" bIns="45720" numCol="1" rtlCol="0">
            <a:spAutoFit/>
          </a:bodyPr>
          <a:lstStyle>
            <a:lvl1pPr marL="228594" indent="-228594" algn="l" defTabSz="1219170" rtl="0" eaLnBrk="1" latinLnBrk="0" hangingPunct="1">
              <a:lnSpc>
                <a:spcPct val="90000"/>
              </a:lnSpc>
              <a:spcBef>
                <a:spcPts val="1333"/>
              </a:spcBef>
              <a:buClr>
                <a:schemeClr val="accent5">
                  <a:lumMod val="75000"/>
                </a:schemeClr>
              </a:buClr>
              <a:buFont typeface="Arial" panose="020B0604020202020204" pitchFamily="34" charset="0"/>
              <a:buChar char="•"/>
              <a:tabLst/>
              <a:defRPr sz="2400" kern="1200">
                <a:solidFill>
                  <a:schemeClr val="tx1"/>
                </a:solidFill>
                <a:latin typeface="+mn-lt"/>
                <a:ea typeface="+mn-ea"/>
                <a:cs typeface="+mn-cs"/>
              </a:defRPr>
            </a:lvl1pPr>
            <a:lvl2pPr marL="537620" indent="-230712" algn="l" defTabSz="1219170" rtl="0" eaLnBrk="1" latinLnBrk="0" hangingPunct="1">
              <a:lnSpc>
                <a:spcPct val="90000"/>
              </a:lnSpc>
              <a:spcBef>
                <a:spcPts val="667"/>
              </a:spcBef>
              <a:buFont typeface="System Font Regular"/>
              <a:buChar char="–"/>
              <a:tabLst/>
              <a:defRPr sz="1867" kern="1200">
                <a:solidFill>
                  <a:schemeClr val="tx1"/>
                </a:solidFill>
                <a:latin typeface="+mn-lt"/>
                <a:ea typeface="+mn-ea"/>
                <a:cs typeface="+mn-cs"/>
              </a:defRPr>
            </a:lvl2pPr>
            <a:lvl3pPr marL="838179" indent="-228594" algn="l" defTabSz="1219170" rtl="0" eaLnBrk="1" latinLnBrk="0" hangingPunct="1">
              <a:lnSpc>
                <a:spcPct val="90000"/>
              </a:lnSpc>
              <a:spcBef>
                <a:spcPts val="667"/>
              </a:spcBef>
              <a:buFont typeface="Courier New" panose="02070309020205020404" pitchFamily="49" charset="0"/>
              <a:buChar char="o"/>
              <a:tabLst/>
              <a:defRPr sz="1600" kern="1200">
                <a:solidFill>
                  <a:schemeClr val="tx1"/>
                </a:solidFill>
                <a:latin typeface="+mn-lt"/>
                <a:ea typeface="+mn-ea"/>
                <a:cs typeface="+mn-cs"/>
              </a:defRPr>
            </a:lvl3pPr>
            <a:lvl4pPr marL="1147205" indent="-230712" algn="l" defTabSz="1219170" rtl="0" eaLnBrk="1" latinLnBrk="0" hangingPunct="1">
              <a:lnSpc>
                <a:spcPct val="90000"/>
              </a:lnSpc>
              <a:spcBef>
                <a:spcPts val="667"/>
              </a:spcBef>
              <a:buFont typeface="System Font Regular"/>
              <a:buChar char="–"/>
              <a:tabLst/>
              <a:defRPr sz="1467" kern="1200">
                <a:solidFill>
                  <a:schemeClr val="tx1"/>
                </a:solidFill>
                <a:latin typeface="+mn-lt"/>
                <a:ea typeface="+mn-ea"/>
                <a:cs typeface="+mn-cs"/>
              </a:defRPr>
            </a:lvl4pPr>
            <a:lvl5pPr marL="1447764" indent="-228594" algn="l" defTabSz="1219170" rtl="0" eaLnBrk="1" latinLnBrk="0" hangingPunct="1">
              <a:lnSpc>
                <a:spcPct val="90000"/>
              </a:lnSpc>
              <a:spcBef>
                <a:spcPts val="667"/>
              </a:spcBef>
              <a:buFont typeface="System Font Regular"/>
              <a:buChar char="–"/>
              <a:tabLst/>
              <a:defRPr sz="1467"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en-US" sz="1400" b="1">
                <a:solidFill>
                  <a:schemeClr val="tx2"/>
                </a:solidFill>
                <a:latin typeface="Calibri" panose="020F0502020204030204" pitchFamily="34" charset="0"/>
              </a:rPr>
              <a:t>Positioning Plinabulin with </a:t>
            </a:r>
            <a:br>
              <a:rPr lang="en-US" sz="1400" b="1">
                <a:solidFill>
                  <a:schemeClr val="tx2"/>
                </a:solidFill>
                <a:latin typeface="Calibri" panose="020F0502020204030204" pitchFamily="34" charset="0"/>
              </a:rPr>
            </a:br>
            <a:r>
              <a:rPr lang="en-US" sz="1400" b="1">
                <a:solidFill>
                  <a:schemeClr val="tx2"/>
                </a:solidFill>
                <a:latin typeface="Calibri" panose="020F0502020204030204" pitchFamily="34" charset="0"/>
              </a:rPr>
              <a:t>Key Decision Makers</a:t>
            </a:r>
          </a:p>
          <a:p>
            <a:pPr>
              <a:spcBef>
                <a:spcPts val="600"/>
              </a:spcBef>
              <a:buClrTx/>
            </a:pPr>
            <a:r>
              <a:rPr lang="en-US" sz="1400">
                <a:latin typeface="Calibri" panose="020F0502020204030204" pitchFamily="34" charset="0"/>
              </a:rPr>
              <a:t>Advocacy and Expert network partnerships:</a:t>
            </a:r>
          </a:p>
          <a:p>
            <a:pPr marL="341313" indent="-163513">
              <a:spcBef>
                <a:spcPts val="0"/>
              </a:spcBef>
              <a:buClrTx/>
            </a:pPr>
            <a:r>
              <a:rPr lang="en-US" sz="1400">
                <a:latin typeface="Calibri" panose="020F0502020204030204" pitchFamily="34" charset="0"/>
              </a:rPr>
              <a:t>Guidelines: </a:t>
            </a:r>
          </a:p>
          <a:p>
            <a:pPr marL="519113" lvl="1" indent="-123825">
              <a:spcBef>
                <a:spcPts val="0"/>
              </a:spcBef>
              <a:buFont typeface="Arial" panose="020B0604020202020204" pitchFamily="34" charset="0"/>
              <a:buChar char="•"/>
            </a:pPr>
            <a:r>
              <a:rPr lang="en-US" sz="1400">
                <a:latin typeface="Calibri" panose="020F0502020204030204" pitchFamily="34" charset="0"/>
              </a:rPr>
              <a:t>Targeting NCCN, ASCO, Key IDNs </a:t>
            </a:r>
          </a:p>
          <a:p>
            <a:pPr marL="519113" lvl="1" indent="-123825">
              <a:spcBef>
                <a:spcPts val="0"/>
              </a:spcBef>
              <a:buFont typeface="Arial" panose="020B0604020202020204" pitchFamily="34" charset="0"/>
              <a:buChar char="•"/>
            </a:pPr>
            <a:r>
              <a:rPr lang="en-US" sz="1400">
                <a:latin typeface="Calibri" panose="020F0502020204030204" pitchFamily="34" charset="0"/>
              </a:rPr>
              <a:t>Apply immediately upon approval</a:t>
            </a:r>
          </a:p>
          <a:p>
            <a:pPr marL="341313" indent="-163513">
              <a:spcBef>
                <a:spcPts val="0"/>
              </a:spcBef>
              <a:buClrTx/>
            </a:pPr>
            <a:r>
              <a:rPr lang="en-US" sz="1400">
                <a:latin typeface="Calibri" panose="020F0502020204030204" pitchFamily="34" charset="0"/>
              </a:rPr>
              <a:t>Clinical Pathway adoption for broad use across large accounts</a:t>
            </a:r>
          </a:p>
          <a:p>
            <a:pPr marL="341313" indent="-163513">
              <a:spcBef>
                <a:spcPts val="0"/>
              </a:spcBef>
              <a:spcAft>
                <a:spcPts val="600"/>
              </a:spcAft>
              <a:buClrTx/>
            </a:pPr>
            <a:r>
              <a:rPr lang="en-US" sz="1400">
                <a:latin typeface="Calibri" panose="020F0502020204030204" pitchFamily="34" charset="0"/>
              </a:rPr>
              <a:t>Targeted contracting with GPOs and high control payers to drive share</a:t>
            </a:r>
          </a:p>
          <a:p>
            <a:pPr marL="0" indent="0">
              <a:spcBef>
                <a:spcPts val="600"/>
              </a:spcBef>
              <a:buFont typeface="Arial" panose="020B0604020202020204" pitchFamily="34" charset="0"/>
              <a:buNone/>
            </a:pPr>
            <a:r>
              <a:rPr lang="en-US" sz="1400">
                <a:latin typeface="Calibri" panose="020F0502020204030204" pitchFamily="34" charset="0"/>
              </a:rPr>
              <a:t>Provider and Payer Focus:</a:t>
            </a:r>
          </a:p>
          <a:p>
            <a:pPr marL="339725" lvl="2" indent="-169863">
              <a:spcBef>
                <a:spcPts val="0"/>
              </a:spcBef>
              <a:buFont typeface="Arial" panose="020B0604020202020204" pitchFamily="34" charset="0"/>
              <a:buChar char="•"/>
            </a:pPr>
            <a:r>
              <a:rPr lang="en-US" sz="1400">
                <a:latin typeface="Calibri" panose="020F0502020204030204" pitchFamily="34" charset="0"/>
              </a:rPr>
              <a:t>Dedicated field teams</a:t>
            </a:r>
          </a:p>
          <a:p>
            <a:pPr marL="509588" lvl="2" indent="-104775">
              <a:spcBef>
                <a:spcPts val="0"/>
              </a:spcBef>
              <a:buFont typeface="Arial" panose="020B0604020202020204" pitchFamily="34" charset="0"/>
              <a:buChar char="•"/>
            </a:pPr>
            <a:r>
              <a:rPr lang="en-US" sz="1400">
                <a:latin typeface="Calibri" panose="020F0502020204030204" pitchFamily="34" charset="0"/>
              </a:rPr>
              <a:t>National/Regional Account Managers</a:t>
            </a:r>
          </a:p>
          <a:p>
            <a:pPr marL="509588" lvl="2" indent="-104775">
              <a:spcBef>
                <a:spcPts val="0"/>
              </a:spcBef>
              <a:buFont typeface="Arial" panose="020B0604020202020204" pitchFamily="34" charset="0"/>
              <a:buChar char="•"/>
            </a:pPr>
            <a:r>
              <a:rPr lang="en-US" sz="1400">
                <a:latin typeface="Calibri" panose="020F0502020204030204" pitchFamily="34" charset="0"/>
              </a:rPr>
              <a:t>Group Purchasing/Government</a:t>
            </a:r>
          </a:p>
          <a:p>
            <a:pPr marL="509588" lvl="2" indent="-104775">
              <a:spcBef>
                <a:spcPts val="0"/>
              </a:spcBef>
              <a:buFont typeface="Arial" panose="020B0604020202020204" pitchFamily="34" charset="0"/>
              <a:buChar char="•"/>
            </a:pPr>
            <a:r>
              <a:rPr lang="en-US" sz="1400">
                <a:latin typeface="Calibri" panose="020F0502020204030204" pitchFamily="34" charset="0"/>
              </a:rPr>
              <a:t>MSL team clinical support</a:t>
            </a:r>
          </a:p>
          <a:p>
            <a:pPr marL="339725" lvl="2" indent="-169863">
              <a:spcBef>
                <a:spcPts val="0"/>
              </a:spcBef>
              <a:buFont typeface="Arial" panose="020B0604020202020204" pitchFamily="34" charset="0"/>
              <a:buChar char="•"/>
            </a:pPr>
            <a:r>
              <a:rPr lang="en-US" sz="1400">
                <a:latin typeface="Calibri" panose="020F0502020204030204" pitchFamily="34" charset="0"/>
              </a:rPr>
              <a:t>J Code to secure reimbursement</a:t>
            </a:r>
          </a:p>
          <a:p>
            <a:pPr marL="0" lvl="1" indent="0">
              <a:spcBef>
                <a:spcPts val="1200"/>
              </a:spcBef>
              <a:buFont typeface="System Font Regular"/>
              <a:buNone/>
            </a:pPr>
            <a:r>
              <a:rPr lang="en-US" sz="1400">
                <a:latin typeface="Calibri" panose="020F0502020204030204" pitchFamily="34" charset="0"/>
              </a:rPr>
              <a:t>Education Programs:</a:t>
            </a:r>
          </a:p>
          <a:p>
            <a:pPr marL="395288" lvl="2" indent="-163513">
              <a:spcBef>
                <a:spcPts val="0"/>
              </a:spcBef>
              <a:buFont typeface="Arial" panose="020B0604020202020204" pitchFamily="34" charset="0"/>
              <a:buChar char="•"/>
            </a:pPr>
            <a:r>
              <a:rPr lang="en-US" sz="1400">
                <a:latin typeface="Calibri" panose="020F0502020204030204" pitchFamily="34" charset="0"/>
              </a:rPr>
              <a:t>CME programs</a:t>
            </a:r>
          </a:p>
          <a:p>
            <a:pPr marL="395288" lvl="2" indent="-163513">
              <a:spcBef>
                <a:spcPts val="0"/>
              </a:spcBef>
              <a:buFont typeface="Arial" panose="020B0604020202020204" pitchFamily="34" charset="0"/>
              <a:buChar char="•"/>
            </a:pPr>
            <a:r>
              <a:rPr lang="en-US" sz="1400">
                <a:latin typeface="Calibri" panose="020F0502020204030204" pitchFamily="34" charset="0"/>
              </a:rPr>
              <a:t>Top 400 oncology KOLs and key community-based HCPs</a:t>
            </a:r>
          </a:p>
          <a:p>
            <a:pPr marL="395288" lvl="2" indent="-163513">
              <a:spcBef>
                <a:spcPts val="0"/>
              </a:spcBef>
              <a:buFont typeface="Arial" panose="020B0604020202020204" pitchFamily="34" charset="0"/>
              <a:buChar char="•"/>
            </a:pPr>
            <a:r>
              <a:rPr lang="en-US" sz="1400">
                <a:latin typeface="Calibri" panose="020F0502020204030204" pitchFamily="34" charset="0"/>
              </a:rPr>
              <a:t>Peer-to-peer; virtual/in-person</a:t>
            </a:r>
            <a:endParaRPr lang="en-US" sz="1400" dirty="0">
              <a:latin typeface="Calibri" panose="020F0502020204030204" pitchFamily="34" charset="0"/>
            </a:endParaRPr>
          </a:p>
        </p:txBody>
      </p:sp>
    </p:spTree>
    <p:extLst>
      <p:ext uri="{BB962C8B-B14F-4D97-AF65-F5344CB8AC3E}">
        <p14:creationId xmlns:p14="http://schemas.microsoft.com/office/powerpoint/2010/main" val="3806518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own Arrow 18">
            <a:extLst>
              <a:ext uri="{FF2B5EF4-FFF2-40B4-BE49-F238E27FC236}">
                <a16:creationId xmlns:a16="http://schemas.microsoft.com/office/drawing/2014/main" id="{84EF2C73-CAB1-2844-85DF-D78F91629495}"/>
              </a:ext>
            </a:extLst>
          </p:cNvPr>
          <p:cNvSpPr/>
          <p:nvPr/>
        </p:nvSpPr>
        <p:spPr>
          <a:xfrm>
            <a:off x="5407632" y="3658310"/>
            <a:ext cx="1376737" cy="441904"/>
          </a:xfrm>
          <a:prstGeom prst="downArrow">
            <a:avLst/>
          </a:prstGeom>
          <a:gradFill>
            <a:gsLst>
              <a:gs pos="0">
                <a:schemeClr val="bg1"/>
              </a:gs>
              <a:gs pos="94000">
                <a:srgbClr val="B5E6E3">
                  <a:lumMod val="75000"/>
                </a:srgb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60000" tIns="24000" rIns="60000" bIns="24000" rtlCol="0" anchor="ctr"/>
          <a:lstStyle/>
          <a:p>
            <a:pPr algn="ctr" defTabSz="479988" fontAlgn="ctr"/>
            <a:endParaRPr lang="en-US" sz="1333" dirty="0" err="1">
              <a:solidFill>
                <a:srgbClr val="000000"/>
              </a:solidFill>
            </a:endParaRPr>
          </a:p>
        </p:txBody>
      </p:sp>
      <p:sp>
        <p:nvSpPr>
          <p:cNvPr id="20" name="Down Arrow 19">
            <a:extLst>
              <a:ext uri="{FF2B5EF4-FFF2-40B4-BE49-F238E27FC236}">
                <a16:creationId xmlns:a16="http://schemas.microsoft.com/office/drawing/2014/main" id="{816FCB03-8760-DE49-B180-6A9DCC11E5E5}"/>
              </a:ext>
            </a:extLst>
          </p:cNvPr>
          <p:cNvSpPr/>
          <p:nvPr/>
        </p:nvSpPr>
        <p:spPr>
          <a:xfrm>
            <a:off x="9089204" y="3658310"/>
            <a:ext cx="1376737" cy="452332"/>
          </a:xfrm>
          <a:prstGeom prst="downArrow">
            <a:avLst/>
          </a:prstGeom>
          <a:gradFill>
            <a:gsLst>
              <a:gs pos="0">
                <a:schemeClr val="bg1"/>
              </a:gs>
              <a:gs pos="81000">
                <a:schemeClr val="accent5">
                  <a:lumMod val="91000"/>
                  <a:lumOff val="9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60000" tIns="24000" rIns="60000" bIns="24000" rtlCol="0" anchor="ctr"/>
          <a:lstStyle/>
          <a:p>
            <a:pPr algn="ctr" defTabSz="479988" fontAlgn="ctr"/>
            <a:endParaRPr lang="en-US" sz="1333" dirty="0" err="1">
              <a:solidFill>
                <a:srgbClr val="000000"/>
              </a:solidFill>
            </a:endParaRPr>
          </a:p>
        </p:txBody>
      </p:sp>
      <p:sp>
        <p:nvSpPr>
          <p:cNvPr id="21" name="Down Arrow 20">
            <a:extLst>
              <a:ext uri="{FF2B5EF4-FFF2-40B4-BE49-F238E27FC236}">
                <a16:creationId xmlns:a16="http://schemas.microsoft.com/office/drawing/2014/main" id="{861C14FB-8031-604A-A536-9C5BE12CCF6D}"/>
              </a:ext>
            </a:extLst>
          </p:cNvPr>
          <p:cNvSpPr/>
          <p:nvPr/>
        </p:nvSpPr>
        <p:spPr>
          <a:xfrm>
            <a:off x="1804842" y="3665863"/>
            <a:ext cx="1376737" cy="441904"/>
          </a:xfrm>
          <a:prstGeom prst="downArrow">
            <a:avLst/>
          </a:prstGeom>
          <a:gradFill flip="none" rotWithShape="1">
            <a:gsLst>
              <a:gs pos="0">
                <a:schemeClr val="bg1"/>
              </a:gs>
              <a:gs pos="94000">
                <a:schemeClr val="accent1">
                  <a:lumMod val="50000"/>
                  <a:lumOff val="5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60000" tIns="24000" rIns="60000" bIns="24000" rtlCol="0" anchor="ctr"/>
          <a:lstStyle/>
          <a:p>
            <a:pPr algn="ctr" defTabSz="479988" fontAlgn="ctr"/>
            <a:endParaRPr lang="en-US" sz="1333" dirty="0" err="1">
              <a:solidFill>
                <a:srgbClr val="000000"/>
              </a:solidFill>
            </a:endParaRPr>
          </a:p>
        </p:txBody>
      </p:sp>
      <p:sp>
        <p:nvSpPr>
          <p:cNvPr id="11" name="Title 10">
            <a:extLst>
              <a:ext uri="{FF2B5EF4-FFF2-40B4-BE49-F238E27FC236}">
                <a16:creationId xmlns:a16="http://schemas.microsoft.com/office/drawing/2014/main" id="{5987C4E4-CE58-9E41-9778-9D72DD556806}"/>
              </a:ext>
            </a:extLst>
          </p:cNvPr>
          <p:cNvSpPr>
            <a:spLocks noGrp="1"/>
          </p:cNvSpPr>
          <p:nvPr>
            <p:ph type="title"/>
          </p:nvPr>
        </p:nvSpPr>
        <p:spPr>
          <a:xfrm>
            <a:off x="688984" y="0"/>
            <a:ext cx="11503016" cy="1038845"/>
          </a:xfrm>
        </p:spPr>
        <p:txBody>
          <a:bodyPr>
            <a:noAutofit/>
          </a:bodyPr>
          <a:lstStyle/>
          <a:p>
            <a:pPr>
              <a:lnSpc>
                <a:spcPts val="2800"/>
              </a:lnSpc>
            </a:pPr>
            <a:r>
              <a:rPr lang="en-US" altLang="zh-CN" dirty="0"/>
              <a:t>“Breakthrough Therapy” with Potential to Elevate SOC for CIN Prevention</a:t>
            </a:r>
            <a:endParaRPr lang="en-US" dirty="0"/>
          </a:p>
        </p:txBody>
      </p:sp>
      <p:sp>
        <p:nvSpPr>
          <p:cNvPr id="12" name="Text Placeholder 3">
            <a:extLst>
              <a:ext uri="{FF2B5EF4-FFF2-40B4-BE49-F238E27FC236}">
                <a16:creationId xmlns:a16="http://schemas.microsoft.com/office/drawing/2014/main" id="{43C09B34-0D43-7F45-B3BA-2A5B584F2819}"/>
              </a:ext>
            </a:extLst>
          </p:cNvPr>
          <p:cNvSpPr txBox="1">
            <a:spLocks/>
          </p:cNvSpPr>
          <p:nvPr/>
        </p:nvSpPr>
        <p:spPr>
          <a:xfrm>
            <a:off x="822289" y="4218380"/>
            <a:ext cx="10547421" cy="1721130"/>
          </a:xfrm>
          <a:prstGeom prst="rect">
            <a:avLst/>
          </a:prstGeom>
          <a:solidFill>
            <a:schemeClr val="tx2"/>
          </a:solidFill>
          <a:ln w="38100">
            <a:noFill/>
          </a:ln>
        </p:spPr>
        <p:txBody>
          <a:bodyPr anchor="ctr" anchorCtr="0"/>
          <a:lstStyle>
            <a:lvl1pPr marL="0" indent="0" algn="l" defTabSz="914400" rtl="0" eaLnBrk="1" latinLnBrk="0" hangingPunct="1">
              <a:lnSpc>
                <a:spcPct val="100000"/>
              </a:lnSpc>
              <a:spcBef>
                <a:spcPts val="0"/>
              </a:spcBef>
              <a:spcAft>
                <a:spcPts val="600"/>
              </a:spcAft>
              <a:buClr>
                <a:srgbClr val="266FAF"/>
              </a:buClr>
              <a:buFont typeface="Wingdings" pitchFamily="2" charset="2"/>
              <a:buNone/>
              <a:defRPr sz="1600" kern="1200">
                <a:solidFill>
                  <a:srgbClr val="58595B"/>
                </a:solidFill>
                <a:latin typeface="Trebuchet MS" panose="020B0703020202090204" pitchFamily="34" charset="0"/>
                <a:ea typeface="+mn-ea"/>
                <a:cs typeface="+mn-cs"/>
              </a:defRPr>
            </a:lvl1pPr>
            <a:lvl2pPr marL="177800" indent="-169863" algn="l" defTabSz="914400" rtl="0" eaLnBrk="1" latinLnBrk="0" hangingPunct="1">
              <a:lnSpc>
                <a:spcPct val="100000"/>
              </a:lnSpc>
              <a:spcBef>
                <a:spcPts val="0"/>
              </a:spcBef>
              <a:spcAft>
                <a:spcPts val="600"/>
              </a:spcAft>
              <a:buClr>
                <a:srgbClr val="266FAF"/>
              </a:buClr>
              <a:buFont typeface="Wingdings" pitchFamily="2" charset="2"/>
              <a:buChar char="§"/>
              <a:tabLst/>
              <a:defRPr sz="1600" kern="1200">
                <a:solidFill>
                  <a:srgbClr val="58595B"/>
                </a:solidFill>
                <a:latin typeface="Trebuchet MS" panose="020B0703020202090204" pitchFamily="34" charset="0"/>
                <a:ea typeface="+mn-ea"/>
                <a:cs typeface="+mn-cs"/>
              </a:defRPr>
            </a:lvl2pPr>
            <a:lvl3pPr marL="403225" indent="-112713" algn="l" defTabSz="914400" rtl="0" eaLnBrk="1" latinLnBrk="0" hangingPunct="1">
              <a:lnSpc>
                <a:spcPct val="100000"/>
              </a:lnSpc>
              <a:spcBef>
                <a:spcPts val="0"/>
              </a:spcBef>
              <a:spcAft>
                <a:spcPts val="600"/>
              </a:spcAft>
              <a:buFont typeface="System Font Regular"/>
              <a:buChar char="-"/>
              <a:tabLst/>
              <a:defRPr sz="1600" kern="1200">
                <a:solidFill>
                  <a:srgbClr val="58595B"/>
                </a:solidFill>
                <a:latin typeface="Trebuchet MS" panose="020B0703020202090204" pitchFamily="34" charset="0"/>
                <a:ea typeface="+mn-ea"/>
                <a:cs typeface="+mn-cs"/>
              </a:defRPr>
            </a:lvl3pPr>
            <a:lvl4pPr marL="808038" indent="-17780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rgbClr val="58595B"/>
                </a:solidFill>
                <a:latin typeface="Trebuchet MS" panose="020B0703020202090204" pitchFamily="34" charset="0"/>
                <a:ea typeface="+mn-ea"/>
                <a:cs typeface="+mn-cs"/>
              </a:defRPr>
            </a:lvl4pPr>
            <a:lvl5pPr marL="1143000" indent="-228600" algn="l" defTabSz="914400" rtl="0" eaLnBrk="1" latinLnBrk="0" hangingPunct="1">
              <a:lnSpc>
                <a:spcPct val="100000"/>
              </a:lnSpc>
              <a:spcBef>
                <a:spcPts val="0"/>
              </a:spcBef>
              <a:spcAft>
                <a:spcPts val="600"/>
              </a:spcAft>
              <a:buFont typeface="System Font Regular"/>
              <a:buChar char="-"/>
              <a:defRPr sz="1600" kern="1200">
                <a:solidFill>
                  <a:srgbClr val="58595B"/>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898" algn="ctr" defTabSz="479988" fontAlgn="ctr">
              <a:lnSpc>
                <a:spcPts val="1333"/>
              </a:lnSpc>
              <a:buClr>
                <a:schemeClr val="accent5"/>
              </a:buClr>
              <a:buSzPct val="150000"/>
            </a:pPr>
            <a:endParaRPr lang="en-US" b="1" dirty="0">
              <a:solidFill>
                <a:schemeClr val="bg1"/>
              </a:solidFill>
              <a:latin typeface="+mn-lt"/>
            </a:endParaRPr>
          </a:p>
          <a:p>
            <a:pPr marL="88898" algn="ctr" defTabSz="479988" fontAlgn="ctr">
              <a:lnSpc>
                <a:spcPts val="1333"/>
              </a:lnSpc>
              <a:buClr>
                <a:schemeClr val="accent5"/>
              </a:buClr>
              <a:buSzPct val="150000"/>
            </a:pPr>
            <a:r>
              <a:rPr lang="en-US" sz="2133" b="1" dirty="0">
                <a:solidFill>
                  <a:schemeClr val="bg1"/>
                </a:solidFill>
                <a:latin typeface="+mn-lt"/>
              </a:rPr>
              <a:t>Plinabulin+ G-CSF has the potential to:</a:t>
            </a:r>
          </a:p>
          <a:p>
            <a:pPr marL="380990" indent="-292093" defTabSz="479988" fontAlgn="ctr">
              <a:spcAft>
                <a:spcPts val="533"/>
              </a:spcAft>
              <a:buClr>
                <a:schemeClr val="accent5"/>
              </a:buClr>
              <a:buSzPct val="150000"/>
              <a:buFont typeface="Arial" panose="020B0604020202020204" pitchFamily="34" charset="0"/>
              <a:buChar char="•"/>
            </a:pPr>
            <a:r>
              <a:rPr lang="en-US" dirty="0">
                <a:solidFill>
                  <a:schemeClr val="bg1"/>
                </a:solidFill>
                <a:latin typeface="+mn-lt"/>
              </a:rPr>
              <a:t>Address the oncologist’s desire for increased control</a:t>
            </a:r>
          </a:p>
          <a:p>
            <a:pPr marL="380990" indent="-292093" defTabSz="479988" fontAlgn="ctr">
              <a:spcAft>
                <a:spcPts val="533"/>
              </a:spcAft>
              <a:buClr>
                <a:schemeClr val="accent5"/>
              </a:buClr>
              <a:buSzPct val="150000"/>
              <a:buFont typeface="Arial" panose="020B0604020202020204" pitchFamily="34" charset="0"/>
              <a:buChar char="•"/>
            </a:pPr>
            <a:r>
              <a:rPr lang="en-US" dirty="0">
                <a:solidFill>
                  <a:schemeClr val="bg1"/>
                </a:solidFill>
                <a:latin typeface="+mn-lt"/>
              </a:rPr>
              <a:t>Reduce patient anxiety and fears associated with interrupted therapy and adverse events</a:t>
            </a:r>
          </a:p>
          <a:p>
            <a:pPr marL="380990" indent="-292093" defTabSz="479988" fontAlgn="ctr">
              <a:spcAft>
                <a:spcPts val="533"/>
              </a:spcAft>
              <a:buClr>
                <a:schemeClr val="accent5"/>
              </a:buClr>
              <a:buSzPct val="150000"/>
              <a:buFont typeface="Arial" panose="020B0604020202020204" pitchFamily="34" charset="0"/>
              <a:buChar char="•"/>
            </a:pPr>
            <a:r>
              <a:rPr lang="en-US" dirty="0">
                <a:solidFill>
                  <a:schemeClr val="bg1"/>
                </a:solidFill>
                <a:latin typeface="+mn-lt"/>
              </a:rPr>
              <a:t>Deliver improved chemotherapy care with the potential for improved long-term outcomes</a:t>
            </a:r>
          </a:p>
          <a:p>
            <a:pPr marL="380990" indent="-292093" defTabSz="479988" fontAlgn="ctr">
              <a:spcAft>
                <a:spcPts val="533"/>
              </a:spcAft>
              <a:buClr>
                <a:schemeClr val="accent5"/>
              </a:buClr>
              <a:buSzPct val="150000"/>
              <a:buFont typeface="Arial" panose="020B0604020202020204" pitchFamily="34" charset="0"/>
              <a:buChar char="•"/>
            </a:pPr>
            <a:r>
              <a:rPr lang="en-US" dirty="0">
                <a:solidFill>
                  <a:schemeClr val="bg1"/>
                </a:solidFill>
                <a:latin typeface="+mn-lt"/>
              </a:rPr>
              <a:t>Clear differentiation from G-CSF provides rationale for superior pricing vs G-CSF in CIN</a:t>
            </a:r>
          </a:p>
          <a:p>
            <a:pPr algn="ctr"/>
            <a:endParaRPr lang="en-US" sz="1200" dirty="0">
              <a:solidFill>
                <a:schemeClr val="accent1"/>
              </a:solidFill>
              <a:latin typeface="+mn-lt"/>
            </a:endParaRPr>
          </a:p>
        </p:txBody>
      </p:sp>
      <p:sp>
        <p:nvSpPr>
          <p:cNvPr id="13" name="Text Placeholder 3">
            <a:extLst>
              <a:ext uri="{FF2B5EF4-FFF2-40B4-BE49-F238E27FC236}">
                <a16:creationId xmlns:a16="http://schemas.microsoft.com/office/drawing/2014/main" id="{BD191634-6DF5-F243-8E0A-EAECE7EDDCF3}"/>
              </a:ext>
            </a:extLst>
          </p:cNvPr>
          <p:cNvSpPr txBox="1">
            <a:spLocks/>
          </p:cNvSpPr>
          <p:nvPr/>
        </p:nvSpPr>
        <p:spPr>
          <a:xfrm>
            <a:off x="774701" y="1100354"/>
            <a:ext cx="3396553" cy="2566285"/>
          </a:xfrm>
          <a:prstGeom prst="rect">
            <a:avLst/>
          </a:prstGeom>
          <a:solidFill>
            <a:schemeClr val="accent1">
              <a:lumMod val="20000"/>
              <a:lumOff val="80000"/>
            </a:schemeClr>
          </a:solidFill>
        </p:spPr>
        <p:txBody>
          <a:bodyPr lIns="45720" tIns="91440" rIns="45720" bIns="91440" anchor="t" anchorCtr="0"/>
          <a:lstStyle>
            <a:lvl1pPr marL="0" indent="0" algn="l" defTabSz="914400" rtl="0" eaLnBrk="1" latinLnBrk="0" hangingPunct="1">
              <a:lnSpc>
                <a:spcPct val="100000"/>
              </a:lnSpc>
              <a:spcBef>
                <a:spcPts val="0"/>
              </a:spcBef>
              <a:spcAft>
                <a:spcPts val="600"/>
              </a:spcAft>
              <a:buClr>
                <a:srgbClr val="266FAF"/>
              </a:buClr>
              <a:buFont typeface="Wingdings" pitchFamily="2" charset="2"/>
              <a:buNone/>
              <a:defRPr sz="1600" kern="1200">
                <a:solidFill>
                  <a:srgbClr val="58595B"/>
                </a:solidFill>
                <a:latin typeface="Trebuchet MS" panose="020B0703020202090204" pitchFamily="34" charset="0"/>
                <a:ea typeface="+mn-ea"/>
                <a:cs typeface="+mn-cs"/>
              </a:defRPr>
            </a:lvl1pPr>
            <a:lvl2pPr marL="177800" indent="-169863" algn="l" defTabSz="914400" rtl="0" eaLnBrk="1" latinLnBrk="0" hangingPunct="1">
              <a:lnSpc>
                <a:spcPct val="100000"/>
              </a:lnSpc>
              <a:spcBef>
                <a:spcPts val="0"/>
              </a:spcBef>
              <a:spcAft>
                <a:spcPts val="600"/>
              </a:spcAft>
              <a:buClr>
                <a:srgbClr val="266FAF"/>
              </a:buClr>
              <a:buFont typeface="Wingdings" pitchFamily="2" charset="2"/>
              <a:buChar char="§"/>
              <a:tabLst/>
              <a:defRPr sz="1600" kern="1200">
                <a:solidFill>
                  <a:srgbClr val="58595B"/>
                </a:solidFill>
                <a:latin typeface="Trebuchet MS" panose="020B0703020202090204" pitchFamily="34" charset="0"/>
                <a:ea typeface="+mn-ea"/>
                <a:cs typeface="+mn-cs"/>
              </a:defRPr>
            </a:lvl2pPr>
            <a:lvl3pPr marL="403225" indent="-112713" algn="l" defTabSz="914400" rtl="0" eaLnBrk="1" latinLnBrk="0" hangingPunct="1">
              <a:lnSpc>
                <a:spcPct val="100000"/>
              </a:lnSpc>
              <a:spcBef>
                <a:spcPts val="0"/>
              </a:spcBef>
              <a:spcAft>
                <a:spcPts val="600"/>
              </a:spcAft>
              <a:buFont typeface="System Font Regular"/>
              <a:buChar char="-"/>
              <a:tabLst/>
              <a:defRPr sz="1600" kern="1200">
                <a:solidFill>
                  <a:srgbClr val="58595B"/>
                </a:solidFill>
                <a:latin typeface="Trebuchet MS" panose="020B0703020202090204" pitchFamily="34" charset="0"/>
                <a:ea typeface="+mn-ea"/>
                <a:cs typeface="+mn-cs"/>
              </a:defRPr>
            </a:lvl3pPr>
            <a:lvl4pPr marL="808038" indent="-17780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rgbClr val="58595B"/>
                </a:solidFill>
                <a:latin typeface="Trebuchet MS" panose="020B0703020202090204" pitchFamily="34" charset="0"/>
                <a:ea typeface="+mn-ea"/>
                <a:cs typeface="+mn-cs"/>
              </a:defRPr>
            </a:lvl4pPr>
            <a:lvl5pPr marL="1143000" indent="-228600" algn="l" defTabSz="914400" rtl="0" eaLnBrk="1" latinLnBrk="0" hangingPunct="1">
              <a:lnSpc>
                <a:spcPct val="100000"/>
              </a:lnSpc>
              <a:spcBef>
                <a:spcPts val="0"/>
              </a:spcBef>
              <a:spcAft>
                <a:spcPts val="600"/>
              </a:spcAft>
              <a:buFont typeface="System Font Regular"/>
              <a:buChar char="-"/>
              <a:defRPr sz="1600" kern="1200">
                <a:solidFill>
                  <a:srgbClr val="58595B"/>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898" defTabSz="479988" fontAlgn="ctr">
              <a:spcBef>
                <a:spcPts val="600"/>
              </a:spcBef>
              <a:spcAft>
                <a:spcPts val="0"/>
              </a:spcAft>
              <a:buClr>
                <a:schemeClr val="accent5"/>
              </a:buClr>
              <a:buSzPct val="150000"/>
            </a:pPr>
            <a:r>
              <a:rPr lang="en-US" sz="2133" b="1" dirty="0">
                <a:solidFill>
                  <a:srgbClr val="000000"/>
                </a:solidFill>
                <a:latin typeface="+mn-lt"/>
              </a:rPr>
              <a:t>Opportunity</a:t>
            </a:r>
          </a:p>
          <a:p>
            <a:pPr marL="306908" indent="-228594" defTabSz="479988" fontAlgn="ctr">
              <a:spcBef>
                <a:spcPts val="600"/>
              </a:spcBef>
              <a:spcAft>
                <a:spcPts val="0"/>
              </a:spcAft>
              <a:buClr>
                <a:schemeClr val="accent1">
                  <a:lumMod val="40000"/>
                  <a:lumOff val="60000"/>
                </a:schemeClr>
              </a:buClr>
              <a:buSzPct val="150000"/>
              <a:buFont typeface="Wingdings" pitchFamily="2" charset="2"/>
              <a:buChar char="ü"/>
            </a:pPr>
            <a:r>
              <a:rPr lang="en-US" dirty="0">
                <a:solidFill>
                  <a:srgbClr val="000000"/>
                </a:solidFill>
                <a:latin typeface="+mn-lt"/>
              </a:rPr>
              <a:t>Market size </a:t>
            </a:r>
          </a:p>
          <a:p>
            <a:pPr marL="306908" indent="-228594" defTabSz="479988" fontAlgn="ctr">
              <a:spcBef>
                <a:spcPts val="600"/>
              </a:spcBef>
              <a:spcAft>
                <a:spcPts val="0"/>
              </a:spcAft>
              <a:buClr>
                <a:schemeClr val="accent1">
                  <a:lumMod val="40000"/>
                  <a:lumOff val="60000"/>
                </a:schemeClr>
              </a:buClr>
              <a:buSzPct val="150000"/>
              <a:buFont typeface="Wingdings" pitchFamily="2" charset="2"/>
              <a:buChar char="ü"/>
            </a:pPr>
            <a:r>
              <a:rPr lang="en-US" dirty="0">
                <a:solidFill>
                  <a:srgbClr val="000000"/>
                </a:solidFill>
                <a:latin typeface="+mn-lt"/>
              </a:rPr>
              <a:t>Market growth </a:t>
            </a:r>
          </a:p>
          <a:p>
            <a:pPr marL="306908" indent="-228594" defTabSz="479988" fontAlgn="ctr">
              <a:spcBef>
                <a:spcPts val="600"/>
              </a:spcBef>
              <a:spcAft>
                <a:spcPts val="0"/>
              </a:spcAft>
              <a:buClr>
                <a:schemeClr val="accent1">
                  <a:lumMod val="40000"/>
                  <a:lumOff val="60000"/>
                </a:schemeClr>
              </a:buClr>
              <a:buSzPct val="150000"/>
              <a:buFont typeface="Wingdings" pitchFamily="2" charset="2"/>
              <a:buChar char="ü"/>
            </a:pPr>
            <a:r>
              <a:rPr lang="en-US" dirty="0">
                <a:solidFill>
                  <a:srgbClr val="000000"/>
                </a:solidFill>
                <a:latin typeface="+mn-lt"/>
              </a:rPr>
              <a:t>NCCN guideline change </a:t>
            </a:r>
          </a:p>
          <a:p>
            <a:pPr marL="306908" indent="-228594" defTabSz="479988" fontAlgn="ctr">
              <a:spcBef>
                <a:spcPts val="600"/>
              </a:spcBef>
              <a:spcAft>
                <a:spcPts val="0"/>
              </a:spcAft>
              <a:buClr>
                <a:schemeClr val="accent1">
                  <a:lumMod val="40000"/>
                  <a:lumOff val="60000"/>
                </a:schemeClr>
              </a:buClr>
              <a:buSzPct val="150000"/>
              <a:buFont typeface="Wingdings" pitchFamily="2" charset="2"/>
              <a:buChar char="ü"/>
            </a:pPr>
            <a:r>
              <a:rPr lang="en-US" dirty="0">
                <a:solidFill>
                  <a:srgbClr val="000000"/>
                </a:solidFill>
                <a:latin typeface="+mn-lt"/>
              </a:rPr>
              <a:t>Managed care coverage </a:t>
            </a:r>
          </a:p>
          <a:p>
            <a:pPr marL="311143" indent="-222245" defTabSz="479988" fontAlgn="ctr">
              <a:spcBef>
                <a:spcPts val="600"/>
              </a:spcBef>
              <a:spcAft>
                <a:spcPts val="0"/>
              </a:spcAft>
              <a:buClr>
                <a:schemeClr val="accent5"/>
              </a:buClr>
              <a:buSzPct val="150000"/>
              <a:buFont typeface="Wingdings" panose="05000000000000000000" pitchFamily="2" charset="2"/>
              <a:buChar char="§"/>
            </a:pPr>
            <a:endParaRPr lang="en-US" sz="1333" b="1" dirty="0">
              <a:solidFill>
                <a:srgbClr val="000000"/>
              </a:solidFill>
              <a:latin typeface="+mn-lt"/>
            </a:endParaRPr>
          </a:p>
        </p:txBody>
      </p:sp>
      <p:sp>
        <p:nvSpPr>
          <p:cNvPr id="14" name="Text Placeholder 3">
            <a:extLst>
              <a:ext uri="{FF2B5EF4-FFF2-40B4-BE49-F238E27FC236}">
                <a16:creationId xmlns:a16="http://schemas.microsoft.com/office/drawing/2014/main" id="{697B85EB-E48F-414A-8C2F-735FE4130E3D}"/>
              </a:ext>
            </a:extLst>
          </p:cNvPr>
          <p:cNvSpPr txBox="1">
            <a:spLocks/>
          </p:cNvSpPr>
          <p:nvPr/>
        </p:nvSpPr>
        <p:spPr>
          <a:xfrm>
            <a:off x="4339297" y="1107203"/>
            <a:ext cx="3520440" cy="2551107"/>
          </a:xfrm>
          <a:prstGeom prst="rect">
            <a:avLst/>
          </a:prstGeom>
          <a:solidFill>
            <a:srgbClr val="B5E6E3"/>
          </a:solidFill>
        </p:spPr>
        <p:txBody>
          <a:bodyPr lIns="45720" tIns="91440" rIns="45720" bIns="91440" anchor="t" anchorCtr="0"/>
          <a:lstStyle>
            <a:lvl1pPr marL="0" indent="0" algn="l" defTabSz="914400" rtl="0" eaLnBrk="1" latinLnBrk="0" hangingPunct="1">
              <a:lnSpc>
                <a:spcPct val="100000"/>
              </a:lnSpc>
              <a:spcBef>
                <a:spcPts val="0"/>
              </a:spcBef>
              <a:spcAft>
                <a:spcPts val="600"/>
              </a:spcAft>
              <a:buClr>
                <a:srgbClr val="266FAF"/>
              </a:buClr>
              <a:buFont typeface="Wingdings" pitchFamily="2" charset="2"/>
              <a:buNone/>
              <a:defRPr sz="1600" kern="1200">
                <a:solidFill>
                  <a:srgbClr val="58595B"/>
                </a:solidFill>
                <a:latin typeface="Trebuchet MS" panose="020B0703020202090204" pitchFamily="34" charset="0"/>
                <a:ea typeface="+mn-ea"/>
                <a:cs typeface="+mn-cs"/>
              </a:defRPr>
            </a:lvl1pPr>
            <a:lvl2pPr marL="177800" indent="-169863" algn="l" defTabSz="914400" rtl="0" eaLnBrk="1" latinLnBrk="0" hangingPunct="1">
              <a:lnSpc>
                <a:spcPct val="100000"/>
              </a:lnSpc>
              <a:spcBef>
                <a:spcPts val="0"/>
              </a:spcBef>
              <a:spcAft>
                <a:spcPts val="600"/>
              </a:spcAft>
              <a:buClr>
                <a:srgbClr val="266FAF"/>
              </a:buClr>
              <a:buFont typeface="Wingdings" pitchFamily="2" charset="2"/>
              <a:buChar char="§"/>
              <a:tabLst/>
              <a:defRPr sz="1600" kern="1200">
                <a:solidFill>
                  <a:srgbClr val="58595B"/>
                </a:solidFill>
                <a:latin typeface="Trebuchet MS" panose="020B0703020202090204" pitchFamily="34" charset="0"/>
                <a:ea typeface="+mn-ea"/>
                <a:cs typeface="+mn-cs"/>
              </a:defRPr>
            </a:lvl2pPr>
            <a:lvl3pPr marL="403225" indent="-112713" algn="l" defTabSz="914400" rtl="0" eaLnBrk="1" latinLnBrk="0" hangingPunct="1">
              <a:lnSpc>
                <a:spcPct val="100000"/>
              </a:lnSpc>
              <a:spcBef>
                <a:spcPts val="0"/>
              </a:spcBef>
              <a:spcAft>
                <a:spcPts val="600"/>
              </a:spcAft>
              <a:buFont typeface="System Font Regular"/>
              <a:buChar char="-"/>
              <a:tabLst/>
              <a:defRPr sz="1600" kern="1200">
                <a:solidFill>
                  <a:srgbClr val="58595B"/>
                </a:solidFill>
                <a:latin typeface="Trebuchet MS" panose="020B0703020202090204" pitchFamily="34" charset="0"/>
                <a:ea typeface="+mn-ea"/>
                <a:cs typeface="+mn-cs"/>
              </a:defRPr>
            </a:lvl3pPr>
            <a:lvl4pPr marL="808038" indent="-17780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rgbClr val="58595B"/>
                </a:solidFill>
                <a:latin typeface="Trebuchet MS" panose="020B0703020202090204" pitchFamily="34" charset="0"/>
                <a:ea typeface="+mn-ea"/>
                <a:cs typeface="+mn-cs"/>
              </a:defRPr>
            </a:lvl4pPr>
            <a:lvl5pPr marL="1143000" indent="-228600" algn="l" defTabSz="914400" rtl="0" eaLnBrk="1" latinLnBrk="0" hangingPunct="1">
              <a:lnSpc>
                <a:spcPct val="100000"/>
              </a:lnSpc>
              <a:spcBef>
                <a:spcPts val="0"/>
              </a:spcBef>
              <a:spcAft>
                <a:spcPts val="600"/>
              </a:spcAft>
              <a:buFont typeface="System Font Regular"/>
              <a:buChar char="-"/>
              <a:defRPr sz="1600" kern="1200">
                <a:solidFill>
                  <a:srgbClr val="58595B"/>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898" defTabSz="479988" fontAlgn="ctr">
              <a:spcBef>
                <a:spcPts val="600"/>
              </a:spcBef>
              <a:spcAft>
                <a:spcPts val="0"/>
              </a:spcAft>
              <a:buClr>
                <a:schemeClr val="accent5"/>
              </a:buClr>
              <a:buSzPct val="150000"/>
            </a:pPr>
            <a:r>
              <a:rPr lang="en-US" sz="2133" b="1" dirty="0">
                <a:solidFill>
                  <a:srgbClr val="000000"/>
                </a:solidFill>
                <a:latin typeface="+mn-lt"/>
              </a:rPr>
              <a:t>Unmet need</a:t>
            </a:r>
          </a:p>
          <a:p>
            <a:pPr marL="317492" indent="-228594" defTabSz="479988" fontAlgn="ctr">
              <a:spcBef>
                <a:spcPts val="600"/>
              </a:spcBef>
              <a:spcAft>
                <a:spcPts val="0"/>
              </a:spcAft>
              <a:buClr>
                <a:srgbClr val="1CC8F6"/>
              </a:buClr>
              <a:buSzPct val="150000"/>
              <a:buFont typeface="Wingdings" pitchFamily="2" charset="2"/>
              <a:buChar char="ü"/>
            </a:pPr>
            <a:r>
              <a:rPr lang="en-US" dirty="0">
                <a:solidFill>
                  <a:srgbClr val="000000"/>
                </a:solidFill>
                <a:latin typeface="+mn-lt"/>
              </a:rPr>
              <a:t>Grade 4 neutropenia complications</a:t>
            </a:r>
          </a:p>
          <a:p>
            <a:pPr marL="317492" indent="-228594" defTabSz="479988" fontAlgn="ctr">
              <a:spcBef>
                <a:spcPts val="600"/>
              </a:spcBef>
              <a:spcAft>
                <a:spcPts val="0"/>
              </a:spcAft>
              <a:buClr>
                <a:srgbClr val="1CC8F6"/>
              </a:buClr>
              <a:buSzPct val="150000"/>
              <a:buFont typeface="Wingdings" pitchFamily="2" charset="2"/>
              <a:buChar char="ü"/>
            </a:pPr>
            <a:r>
              <a:rPr lang="en-US" dirty="0">
                <a:solidFill>
                  <a:srgbClr val="000000"/>
                </a:solidFill>
                <a:latin typeface="+mn-lt"/>
              </a:rPr>
              <a:t>CIN: #1 reason for therapy change (4Ds)</a:t>
            </a:r>
          </a:p>
          <a:p>
            <a:pPr marL="317492" indent="-228594" defTabSz="479988" fontAlgn="ctr">
              <a:spcBef>
                <a:spcPts val="600"/>
              </a:spcBef>
              <a:spcAft>
                <a:spcPts val="0"/>
              </a:spcAft>
              <a:buClr>
                <a:srgbClr val="1CC8F6"/>
              </a:buClr>
              <a:buSzPct val="150000"/>
              <a:buFont typeface="Wingdings" pitchFamily="2" charset="2"/>
              <a:buChar char="ü"/>
            </a:pPr>
            <a:r>
              <a:rPr lang="en-US" dirty="0">
                <a:solidFill>
                  <a:srgbClr val="000000"/>
                </a:solidFill>
                <a:latin typeface="+mn-lt"/>
              </a:rPr>
              <a:t>G-CSF – excellent drug; can’t cover early cycle challenges</a:t>
            </a:r>
          </a:p>
          <a:p>
            <a:pPr marL="317492" indent="-228594" defTabSz="479988" fontAlgn="ctr">
              <a:spcBef>
                <a:spcPts val="600"/>
              </a:spcBef>
              <a:spcAft>
                <a:spcPts val="0"/>
              </a:spcAft>
              <a:buClr>
                <a:srgbClr val="1CC8F6"/>
              </a:buClr>
              <a:buSzPct val="150000"/>
              <a:buFont typeface="Wingdings" pitchFamily="2" charset="2"/>
              <a:buChar char="ü"/>
            </a:pPr>
            <a:r>
              <a:rPr lang="en-US" dirty="0">
                <a:solidFill>
                  <a:srgbClr val="000000"/>
                </a:solidFill>
                <a:latin typeface="+mn-lt"/>
              </a:rPr>
              <a:t>4Ds result in reduced OS</a:t>
            </a:r>
            <a:endParaRPr lang="en-US" b="1" dirty="0">
              <a:solidFill>
                <a:srgbClr val="000000"/>
              </a:solidFill>
              <a:latin typeface="+mn-lt"/>
            </a:endParaRPr>
          </a:p>
          <a:p>
            <a:pPr marL="311143" indent="-222245" defTabSz="479988" fontAlgn="ctr">
              <a:spcBef>
                <a:spcPts val="600"/>
              </a:spcBef>
              <a:spcAft>
                <a:spcPts val="0"/>
              </a:spcAft>
              <a:buClr>
                <a:schemeClr val="accent5"/>
              </a:buClr>
              <a:buSzPct val="150000"/>
              <a:buFont typeface="Wingdings" panose="05000000000000000000" pitchFamily="2" charset="2"/>
              <a:buChar char="§"/>
            </a:pPr>
            <a:endParaRPr lang="en-US" sz="1333" b="1" dirty="0">
              <a:solidFill>
                <a:srgbClr val="000000"/>
              </a:solidFill>
              <a:latin typeface="+mn-lt"/>
            </a:endParaRPr>
          </a:p>
        </p:txBody>
      </p:sp>
      <p:sp>
        <p:nvSpPr>
          <p:cNvPr id="18" name="Text Placeholder 3">
            <a:extLst>
              <a:ext uri="{FF2B5EF4-FFF2-40B4-BE49-F238E27FC236}">
                <a16:creationId xmlns:a16="http://schemas.microsoft.com/office/drawing/2014/main" id="{75C3A5C1-0784-E04A-B1E0-7E0F11E83E6B}"/>
              </a:ext>
            </a:extLst>
          </p:cNvPr>
          <p:cNvSpPr txBox="1">
            <a:spLocks/>
          </p:cNvSpPr>
          <p:nvPr/>
        </p:nvSpPr>
        <p:spPr>
          <a:xfrm>
            <a:off x="8003956" y="1100354"/>
            <a:ext cx="3520440" cy="2566285"/>
          </a:xfrm>
          <a:prstGeom prst="rect">
            <a:avLst/>
          </a:prstGeom>
          <a:solidFill>
            <a:schemeClr val="accent5">
              <a:lumMod val="60000"/>
              <a:lumOff val="40000"/>
            </a:schemeClr>
          </a:solidFill>
        </p:spPr>
        <p:txBody>
          <a:bodyPr lIns="45720" tIns="91440" rIns="45720" bIns="91440" anchor="t" anchorCtr="0"/>
          <a:lstStyle>
            <a:lvl1pPr marL="0" indent="0" algn="l" defTabSz="914400" rtl="0" eaLnBrk="1" latinLnBrk="0" hangingPunct="1">
              <a:lnSpc>
                <a:spcPct val="100000"/>
              </a:lnSpc>
              <a:spcBef>
                <a:spcPts val="0"/>
              </a:spcBef>
              <a:spcAft>
                <a:spcPts val="600"/>
              </a:spcAft>
              <a:buClr>
                <a:srgbClr val="266FAF"/>
              </a:buClr>
              <a:buFont typeface="Wingdings" pitchFamily="2" charset="2"/>
              <a:buNone/>
              <a:defRPr sz="1600" kern="1200">
                <a:solidFill>
                  <a:srgbClr val="58595B"/>
                </a:solidFill>
                <a:latin typeface="Trebuchet MS" panose="020B0703020202090204" pitchFamily="34" charset="0"/>
                <a:ea typeface="+mn-ea"/>
                <a:cs typeface="+mn-cs"/>
              </a:defRPr>
            </a:lvl1pPr>
            <a:lvl2pPr marL="177800" indent="-169863" algn="l" defTabSz="914400" rtl="0" eaLnBrk="1" latinLnBrk="0" hangingPunct="1">
              <a:lnSpc>
                <a:spcPct val="100000"/>
              </a:lnSpc>
              <a:spcBef>
                <a:spcPts val="0"/>
              </a:spcBef>
              <a:spcAft>
                <a:spcPts val="600"/>
              </a:spcAft>
              <a:buClr>
                <a:srgbClr val="266FAF"/>
              </a:buClr>
              <a:buFont typeface="Wingdings" pitchFamily="2" charset="2"/>
              <a:buChar char="§"/>
              <a:tabLst/>
              <a:defRPr sz="1600" kern="1200">
                <a:solidFill>
                  <a:srgbClr val="58595B"/>
                </a:solidFill>
                <a:latin typeface="Trebuchet MS" panose="020B0703020202090204" pitchFamily="34" charset="0"/>
                <a:ea typeface="+mn-ea"/>
                <a:cs typeface="+mn-cs"/>
              </a:defRPr>
            </a:lvl2pPr>
            <a:lvl3pPr marL="403225" indent="-112713" algn="l" defTabSz="914400" rtl="0" eaLnBrk="1" latinLnBrk="0" hangingPunct="1">
              <a:lnSpc>
                <a:spcPct val="100000"/>
              </a:lnSpc>
              <a:spcBef>
                <a:spcPts val="0"/>
              </a:spcBef>
              <a:spcAft>
                <a:spcPts val="600"/>
              </a:spcAft>
              <a:buFont typeface="System Font Regular"/>
              <a:buChar char="-"/>
              <a:tabLst/>
              <a:defRPr sz="1600" kern="1200">
                <a:solidFill>
                  <a:srgbClr val="58595B"/>
                </a:solidFill>
                <a:latin typeface="Trebuchet MS" panose="020B0703020202090204" pitchFamily="34" charset="0"/>
                <a:ea typeface="+mn-ea"/>
                <a:cs typeface="+mn-cs"/>
              </a:defRPr>
            </a:lvl3pPr>
            <a:lvl4pPr marL="808038" indent="-17780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rgbClr val="58595B"/>
                </a:solidFill>
                <a:latin typeface="Trebuchet MS" panose="020B0703020202090204" pitchFamily="34" charset="0"/>
                <a:ea typeface="+mn-ea"/>
                <a:cs typeface="+mn-cs"/>
              </a:defRPr>
            </a:lvl4pPr>
            <a:lvl5pPr marL="1143000" indent="-228600" algn="l" defTabSz="914400" rtl="0" eaLnBrk="1" latinLnBrk="0" hangingPunct="1">
              <a:lnSpc>
                <a:spcPct val="100000"/>
              </a:lnSpc>
              <a:spcBef>
                <a:spcPts val="0"/>
              </a:spcBef>
              <a:spcAft>
                <a:spcPts val="600"/>
              </a:spcAft>
              <a:buFont typeface="System Font Regular"/>
              <a:buChar char="-"/>
              <a:defRPr sz="1600" kern="1200">
                <a:solidFill>
                  <a:srgbClr val="58595B"/>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898" defTabSz="479988" fontAlgn="ctr">
              <a:spcBef>
                <a:spcPts val="600"/>
              </a:spcBef>
              <a:spcAft>
                <a:spcPts val="0"/>
              </a:spcAft>
              <a:buClr>
                <a:schemeClr val="accent5"/>
              </a:buClr>
              <a:buSzPct val="150000"/>
            </a:pPr>
            <a:r>
              <a:rPr lang="en-US" sz="2133" b="1" dirty="0">
                <a:solidFill>
                  <a:srgbClr val="000000"/>
                </a:solidFill>
                <a:latin typeface="+mn-lt"/>
              </a:rPr>
              <a:t>Product differentiation</a:t>
            </a:r>
          </a:p>
          <a:p>
            <a:pPr marL="88898" lvl="2" indent="0" defTabSz="479988" fontAlgn="ctr">
              <a:spcBef>
                <a:spcPts val="600"/>
              </a:spcBef>
              <a:spcAft>
                <a:spcPts val="0"/>
              </a:spcAft>
              <a:buClr>
                <a:schemeClr val="accent5">
                  <a:lumMod val="75000"/>
                </a:schemeClr>
              </a:buClr>
              <a:buSzPct val="150000"/>
              <a:buNone/>
            </a:pPr>
            <a:r>
              <a:rPr lang="en-US" dirty="0">
                <a:solidFill>
                  <a:srgbClr val="000000"/>
                </a:solidFill>
                <a:latin typeface="+mn-lt"/>
              </a:rPr>
              <a:t>Plinabulin + G-CSF addresses 3 oncologist needs:</a:t>
            </a:r>
          </a:p>
          <a:p>
            <a:pPr marL="401638" indent="-285750" defTabSz="479988" fontAlgn="ctr">
              <a:spcBef>
                <a:spcPts val="600"/>
              </a:spcBef>
              <a:spcAft>
                <a:spcPts val="0"/>
              </a:spcAft>
              <a:buClr>
                <a:schemeClr val="accent5">
                  <a:lumMod val="75000"/>
                </a:schemeClr>
              </a:buClr>
              <a:buSzPct val="150000"/>
              <a:buFont typeface="Wingdings" pitchFamily="2" charset="2"/>
              <a:buChar char="ü"/>
            </a:pPr>
            <a:r>
              <a:rPr lang="en-US" dirty="0">
                <a:solidFill>
                  <a:srgbClr val="000000"/>
                </a:solidFill>
                <a:latin typeface="+mn-lt"/>
              </a:rPr>
              <a:t>Keeps ANC out of the danger zone and thus </a:t>
            </a:r>
            <a:r>
              <a:rPr lang="en-US" b="1" i="1" u="sng" dirty="0">
                <a:solidFill>
                  <a:srgbClr val="000000"/>
                </a:solidFill>
                <a:latin typeface="+mn-lt"/>
              </a:rPr>
              <a:t>less</a:t>
            </a:r>
            <a:r>
              <a:rPr lang="en-US" dirty="0">
                <a:solidFill>
                  <a:srgbClr val="000000"/>
                </a:solidFill>
                <a:latin typeface="+mn-lt"/>
              </a:rPr>
              <a:t> Grade 3/4 CIN, FN, ER visits and hospitalization </a:t>
            </a:r>
          </a:p>
          <a:p>
            <a:pPr marL="401638" indent="-285750" defTabSz="479988" fontAlgn="ctr">
              <a:spcBef>
                <a:spcPts val="600"/>
              </a:spcBef>
              <a:spcAft>
                <a:spcPts val="0"/>
              </a:spcAft>
              <a:buClr>
                <a:schemeClr val="accent5">
                  <a:lumMod val="75000"/>
                </a:schemeClr>
              </a:buClr>
              <a:buSzPct val="150000"/>
              <a:buFont typeface="Wingdings" pitchFamily="2" charset="2"/>
              <a:buChar char="ü"/>
            </a:pPr>
            <a:r>
              <a:rPr lang="en-US" dirty="0">
                <a:solidFill>
                  <a:srgbClr val="000000"/>
                </a:solidFill>
                <a:latin typeface="+mn-lt"/>
              </a:rPr>
              <a:t>Significantly reduces bone pain</a:t>
            </a:r>
          </a:p>
          <a:p>
            <a:pPr marL="401638" indent="-285750" defTabSz="479988" fontAlgn="ctr">
              <a:spcBef>
                <a:spcPts val="600"/>
              </a:spcBef>
              <a:spcAft>
                <a:spcPts val="0"/>
              </a:spcAft>
              <a:buClr>
                <a:schemeClr val="accent5">
                  <a:lumMod val="75000"/>
                </a:schemeClr>
              </a:buClr>
              <a:buSzPct val="150000"/>
              <a:buFont typeface="Wingdings" pitchFamily="2" charset="2"/>
              <a:buChar char="ü"/>
            </a:pPr>
            <a:r>
              <a:rPr lang="en-US" dirty="0">
                <a:solidFill>
                  <a:srgbClr val="000000"/>
                </a:solidFill>
                <a:latin typeface="+mn-lt"/>
              </a:rPr>
              <a:t>Maintains chemo regimen</a:t>
            </a:r>
          </a:p>
          <a:p>
            <a:pPr marL="474121" indent="-228594" defTabSz="479988" fontAlgn="ctr">
              <a:spcBef>
                <a:spcPts val="600"/>
              </a:spcBef>
              <a:spcAft>
                <a:spcPts val="0"/>
              </a:spcAft>
              <a:buClr>
                <a:schemeClr val="accent5">
                  <a:lumMod val="75000"/>
                </a:schemeClr>
              </a:buClr>
              <a:buSzPct val="150000"/>
              <a:buFont typeface="Wingdings" pitchFamily="2" charset="2"/>
              <a:buChar char="ü"/>
            </a:pPr>
            <a:endParaRPr lang="en-US" dirty="0">
              <a:solidFill>
                <a:srgbClr val="000000"/>
              </a:solidFill>
              <a:latin typeface="+mn-lt"/>
            </a:endParaRPr>
          </a:p>
          <a:p>
            <a:pPr marL="245527" defTabSz="479988" fontAlgn="ctr">
              <a:spcBef>
                <a:spcPts val="600"/>
              </a:spcBef>
              <a:spcAft>
                <a:spcPts val="0"/>
              </a:spcAft>
              <a:buClr>
                <a:schemeClr val="accent5">
                  <a:lumMod val="75000"/>
                </a:schemeClr>
              </a:buClr>
              <a:buSzPct val="150000"/>
            </a:pPr>
            <a:r>
              <a:rPr lang="en-US" dirty="0">
                <a:solidFill>
                  <a:srgbClr val="000000"/>
                </a:solidFill>
                <a:latin typeface="+mn-lt"/>
              </a:rPr>
              <a:t> </a:t>
            </a:r>
          </a:p>
        </p:txBody>
      </p:sp>
      <p:sp>
        <p:nvSpPr>
          <p:cNvPr id="2" name="Rectangle 1">
            <a:extLst>
              <a:ext uri="{FF2B5EF4-FFF2-40B4-BE49-F238E27FC236}">
                <a16:creationId xmlns:a16="http://schemas.microsoft.com/office/drawing/2014/main" id="{E8D98CED-23D6-42AF-8B96-E2E4FD800ABA}"/>
              </a:ext>
            </a:extLst>
          </p:cNvPr>
          <p:cNvSpPr/>
          <p:nvPr/>
        </p:nvSpPr>
        <p:spPr>
          <a:xfrm>
            <a:off x="2278394" y="6011642"/>
            <a:ext cx="7635209" cy="395549"/>
          </a:xfrm>
          <a:prstGeom prst="rect">
            <a:avLst/>
          </a:prstGeom>
          <a:solidFill>
            <a:schemeClr val="accent5"/>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897" algn="ctr" defTabSz="479988" fontAlgn="ctr">
              <a:spcAft>
                <a:spcPts val="533"/>
              </a:spcAft>
              <a:buClr>
                <a:schemeClr val="accent5"/>
              </a:buClr>
              <a:buSzPct val="150000"/>
            </a:pPr>
            <a:r>
              <a:rPr lang="en-US" sz="1600" dirty="0">
                <a:solidFill>
                  <a:schemeClr val="bg1"/>
                </a:solidFill>
                <a:latin typeface="+mn-lt"/>
              </a:rPr>
              <a:t>Anti-cancer potential – opportunity for premium pricing and deeper market penetration</a:t>
            </a:r>
          </a:p>
        </p:txBody>
      </p:sp>
    </p:spTree>
    <p:extLst>
      <p:ext uri="{BB962C8B-B14F-4D97-AF65-F5344CB8AC3E}">
        <p14:creationId xmlns:p14="http://schemas.microsoft.com/office/powerpoint/2010/main" val="1742985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6664E-4DE0-476B-BEC6-53B1BBA69BD0}"/>
              </a:ext>
            </a:extLst>
          </p:cNvPr>
          <p:cNvSpPr>
            <a:spLocks noGrp="1"/>
          </p:cNvSpPr>
          <p:nvPr>
            <p:ph type="title"/>
          </p:nvPr>
        </p:nvSpPr>
        <p:spPr/>
        <p:txBody>
          <a:bodyPr/>
          <a:lstStyle/>
          <a:p>
            <a:r>
              <a:rPr lang="en-US" dirty="0"/>
              <a:t>Building the Plinabulin Franchise</a:t>
            </a:r>
          </a:p>
        </p:txBody>
      </p:sp>
      <p:sp>
        <p:nvSpPr>
          <p:cNvPr id="4" name="Rectangle 3">
            <a:extLst>
              <a:ext uri="{FF2B5EF4-FFF2-40B4-BE49-F238E27FC236}">
                <a16:creationId xmlns:a16="http://schemas.microsoft.com/office/drawing/2014/main" id="{756EE411-F4DB-5248-9164-145748DCFA58}"/>
              </a:ext>
            </a:extLst>
          </p:cNvPr>
          <p:cNvSpPr/>
          <p:nvPr/>
        </p:nvSpPr>
        <p:spPr>
          <a:xfrm>
            <a:off x="688985" y="2041723"/>
            <a:ext cx="3107886" cy="966543"/>
          </a:xfrm>
          <a:prstGeom prst="rect">
            <a:avLst/>
          </a:prstGeom>
          <a:solidFill>
            <a:schemeClr val="bg1">
              <a:lumMod val="75000"/>
            </a:schemeClr>
          </a:solidFill>
          <a:ln>
            <a:solidFill>
              <a:schemeClr val="bg1">
                <a:lumMod val="65000"/>
              </a:schemeClr>
            </a:solidFill>
          </a:ln>
        </p:spPr>
        <p:txBody>
          <a:bodyPr wrap="square" anchor="ctr" anchorCtr="0">
            <a:noAutofit/>
          </a:bodyPr>
          <a:lstStyle/>
          <a:p>
            <a:pPr lvl="0" algn="ctr"/>
            <a:r>
              <a:rPr lang="en-US" sz="2400" b="1" dirty="0">
                <a:solidFill>
                  <a:schemeClr val="bg1"/>
                </a:solidFill>
              </a:rPr>
              <a:t>CIN</a:t>
            </a:r>
          </a:p>
        </p:txBody>
      </p:sp>
      <p:sp>
        <p:nvSpPr>
          <p:cNvPr id="7" name="Rectangle 6">
            <a:extLst>
              <a:ext uri="{FF2B5EF4-FFF2-40B4-BE49-F238E27FC236}">
                <a16:creationId xmlns:a16="http://schemas.microsoft.com/office/drawing/2014/main" id="{37B1468A-D2A4-C047-B367-4EAAD74D4210}"/>
              </a:ext>
            </a:extLst>
          </p:cNvPr>
          <p:cNvSpPr/>
          <p:nvPr/>
        </p:nvSpPr>
        <p:spPr>
          <a:xfrm>
            <a:off x="688985" y="3128582"/>
            <a:ext cx="3107886" cy="1467481"/>
          </a:xfrm>
          <a:prstGeom prst="rect">
            <a:avLst/>
          </a:prstGeom>
          <a:noFill/>
          <a:ln>
            <a:solidFill>
              <a:schemeClr val="bg1">
                <a:lumMod val="75000"/>
              </a:schemeClr>
            </a:solidFill>
          </a:ln>
        </p:spPr>
        <p:txBody>
          <a:bodyPr wrap="square" lIns="182880" tIns="182880" rIns="182880">
            <a:noAutofit/>
          </a:bodyPr>
          <a:lstStyle/>
          <a:p>
            <a:pPr lvl="0"/>
            <a:r>
              <a:rPr lang="en-US" sz="2400" dirty="0">
                <a:solidFill>
                  <a:schemeClr val="bg1">
                    <a:lumMod val="65000"/>
                  </a:schemeClr>
                </a:solidFill>
              </a:rPr>
              <a:t>Raise the Standard of Care</a:t>
            </a:r>
            <a:endParaRPr lang="en-US" sz="2400" dirty="0">
              <a:solidFill>
                <a:schemeClr val="bg1">
                  <a:lumMod val="65000"/>
                </a:schemeClr>
              </a:solidFill>
              <a:highlight>
                <a:srgbClr val="FFFF00"/>
              </a:highlight>
            </a:endParaRPr>
          </a:p>
        </p:txBody>
      </p:sp>
      <p:sp>
        <p:nvSpPr>
          <p:cNvPr id="13" name="Rectangle 12">
            <a:extLst>
              <a:ext uri="{FF2B5EF4-FFF2-40B4-BE49-F238E27FC236}">
                <a16:creationId xmlns:a16="http://schemas.microsoft.com/office/drawing/2014/main" id="{A102D7BF-3198-8641-A001-E3EBFBF1ADFE}"/>
              </a:ext>
            </a:extLst>
          </p:cNvPr>
          <p:cNvSpPr/>
          <p:nvPr/>
        </p:nvSpPr>
        <p:spPr>
          <a:xfrm>
            <a:off x="8395130" y="2041723"/>
            <a:ext cx="3107886" cy="966543"/>
          </a:xfrm>
          <a:prstGeom prst="rect">
            <a:avLst/>
          </a:prstGeom>
          <a:solidFill>
            <a:schemeClr val="bg1">
              <a:lumMod val="75000"/>
            </a:schemeClr>
          </a:solidFill>
          <a:ln>
            <a:solidFill>
              <a:schemeClr val="bg1">
                <a:lumMod val="65000"/>
              </a:schemeClr>
            </a:solidFill>
          </a:ln>
        </p:spPr>
        <p:txBody>
          <a:bodyPr wrap="square" anchor="ctr" anchorCtr="0">
            <a:noAutofit/>
          </a:bodyPr>
          <a:lstStyle/>
          <a:p>
            <a:pPr lvl="0" algn="ctr"/>
            <a:r>
              <a:rPr lang="en-US" sz="2400" b="1" dirty="0">
                <a:solidFill>
                  <a:schemeClr val="bg1"/>
                </a:solidFill>
              </a:rPr>
              <a:t>Anti-Cancer with Immuno-Oncology</a:t>
            </a:r>
          </a:p>
        </p:txBody>
      </p:sp>
      <p:sp>
        <p:nvSpPr>
          <p:cNvPr id="14" name="Rectangle 13">
            <a:extLst>
              <a:ext uri="{FF2B5EF4-FFF2-40B4-BE49-F238E27FC236}">
                <a16:creationId xmlns:a16="http://schemas.microsoft.com/office/drawing/2014/main" id="{E7B2623A-E504-084E-B5AA-F2ED7D6C6FAF}"/>
              </a:ext>
            </a:extLst>
          </p:cNvPr>
          <p:cNvSpPr/>
          <p:nvPr/>
        </p:nvSpPr>
        <p:spPr>
          <a:xfrm>
            <a:off x="8395130" y="3128582"/>
            <a:ext cx="3107886" cy="1467481"/>
          </a:xfrm>
          <a:prstGeom prst="rect">
            <a:avLst/>
          </a:prstGeom>
          <a:noFill/>
          <a:ln>
            <a:solidFill>
              <a:schemeClr val="bg1">
                <a:lumMod val="75000"/>
              </a:schemeClr>
            </a:solidFill>
          </a:ln>
        </p:spPr>
        <p:txBody>
          <a:bodyPr wrap="square" lIns="182880" tIns="182880" rIns="182880">
            <a:noAutofit/>
          </a:bodyPr>
          <a:lstStyle/>
          <a:p>
            <a:pPr lvl="0"/>
            <a:r>
              <a:rPr lang="en-US" sz="2400" dirty="0">
                <a:solidFill>
                  <a:schemeClr val="bg1">
                    <a:lumMod val="65000"/>
                  </a:schemeClr>
                </a:solidFill>
              </a:rPr>
              <a:t>Potential APC cornerstone of emerging regimens </a:t>
            </a:r>
          </a:p>
        </p:txBody>
      </p:sp>
      <p:sp>
        <p:nvSpPr>
          <p:cNvPr id="9" name="Rectangle 8">
            <a:extLst>
              <a:ext uri="{FF2B5EF4-FFF2-40B4-BE49-F238E27FC236}">
                <a16:creationId xmlns:a16="http://schemas.microsoft.com/office/drawing/2014/main" id="{A01B43A7-40FF-0A43-A43F-DFE7EF730A59}"/>
              </a:ext>
            </a:extLst>
          </p:cNvPr>
          <p:cNvSpPr/>
          <p:nvPr/>
        </p:nvSpPr>
        <p:spPr>
          <a:xfrm>
            <a:off x="4542057" y="2041723"/>
            <a:ext cx="3107886" cy="966543"/>
          </a:xfrm>
          <a:prstGeom prst="rect">
            <a:avLst/>
          </a:prstGeom>
          <a:solidFill>
            <a:schemeClr val="accent1">
              <a:lumMod val="75000"/>
            </a:schemeClr>
          </a:solidFill>
          <a:ln>
            <a:solidFill>
              <a:schemeClr val="accent1">
                <a:lumMod val="50000"/>
              </a:schemeClr>
            </a:solidFill>
          </a:ln>
        </p:spPr>
        <p:txBody>
          <a:bodyPr wrap="square" anchor="ctr" anchorCtr="0">
            <a:noAutofit/>
          </a:bodyPr>
          <a:lstStyle/>
          <a:p>
            <a:pPr lvl="0" algn="ctr"/>
            <a:r>
              <a:rPr lang="en-US" sz="2400" b="1" dirty="0">
                <a:solidFill>
                  <a:schemeClr val="bg1"/>
                </a:solidFill>
              </a:rPr>
              <a:t>Anti-Cancer with Chemotherapy</a:t>
            </a:r>
          </a:p>
        </p:txBody>
      </p:sp>
      <p:sp>
        <p:nvSpPr>
          <p:cNvPr id="12" name="Rectangle 11">
            <a:extLst>
              <a:ext uri="{FF2B5EF4-FFF2-40B4-BE49-F238E27FC236}">
                <a16:creationId xmlns:a16="http://schemas.microsoft.com/office/drawing/2014/main" id="{2D1D6A26-9790-6744-879C-01DE418D8B32}"/>
              </a:ext>
            </a:extLst>
          </p:cNvPr>
          <p:cNvSpPr/>
          <p:nvPr/>
        </p:nvSpPr>
        <p:spPr>
          <a:xfrm>
            <a:off x="4542057" y="3128582"/>
            <a:ext cx="3107886" cy="1467481"/>
          </a:xfrm>
          <a:prstGeom prst="rect">
            <a:avLst/>
          </a:prstGeom>
          <a:noFill/>
          <a:ln>
            <a:solidFill>
              <a:schemeClr val="bg1">
                <a:lumMod val="75000"/>
              </a:schemeClr>
            </a:solidFill>
          </a:ln>
        </p:spPr>
        <p:txBody>
          <a:bodyPr wrap="square" lIns="182880" tIns="182880" rIns="182880">
            <a:noAutofit/>
          </a:bodyPr>
          <a:lstStyle/>
          <a:p>
            <a:pPr lvl="0"/>
            <a:r>
              <a:rPr lang="en-US" sz="2400" dirty="0"/>
              <a:t>Improve survival and quality of life</a:t>
            </a:r>
          </a:p>
        </p:txBody>
      </p:sp>
      <p:grpSp>
        <p:nvGrpSpPr>
          <p:cNvPr id="10" name="Group 9">
            <a:extLst>
              <a:ext uri="{FF2B5EF4-FFF2-40B4-BE49-F238E27FC236}">
                <a16:creationId xmlns:a16="http://schemas.microsoft.com/office/drawing/2014/main" id="{15CF302F-E7F8-DE41-AD12-25D8603A9C9C}"/>
              </a:ext>
            </a:extLst>
          </p:cNvPr>
          <p:cNvGrpSpPr/>
          <p:nvPr/>
        </p:nvGrpSpPr>
        <p:grpSpPr>
          <a:xfrm>
            <a:off x="688984" y="1317821"/>
            <a:ext cx="10814032" cy="862079"/>
            <a:chOff x="688984" y="1317821"/>
            <a:chExt cx="10814032" cy="862079"/>
          </a:xfrm>
        </p:grpSpPr>
        <p:sp>
          <p:nvSpPr>
            <p:cNvPr id="11" name="Rectangle 10">
              <a:extLst>
                <a:ext uri="{FF2B5EF4-FFF2-40B4-BE49-F238E27FC236}">
                  <a16:creationId xmlns:a16="http://schemas.microsoft.com/office/drawing/2014/main" id="{37A525FC-EE03-FC41-9DD6-1B183EC56ECD}"/>
                </a:ext>
              </a:extLst>
            </p:cNvPr>
            <p:cNvSpPr/>
            <p:nvPr/>
          </p:nvSpPr>
          <p:spPr>
            <a:xfrm>
              <a:off x="688984" y="1317821"/>
              <a:ext cx="10814032" cy="345093"/>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11B11C20-2035-734E-8C82-3B7C029EE10D}"/>
                </a:ext>
              </a:extLst>
            </p:cNvPr>
            <p:cNvSpPr/>
            <p:nvPr/>
          </p:nvSpPr>
          <p:spPr>
            <a:xfrm rot="10800000">
              <a:off x="5283868" y="1662914"/>
              <a:ext cx="1624263" cy="516986"/>
            </a:xfrm>
            <a:prstGeom prst="triangl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1998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entagon 9">
            <a:extLst>
              <a:ext uri="{FF2B5EF4-FFF2-40B4-BE49-F238E27FC236}">
                <a16:creationId xmlns:a16="http://schemas.microsoft.com/office/drawing/2014/main" id="{CE391775-23D8-7548-B0C8-54BAED0E264B}"/>
              </a:ext>
            </a:extLst>
          </p:cNvPr>
          <p:cNvSpPr/>
          <p:nvPr/>
        </p:nvSpPr>
        <p:spPr>
          <a:xfrm rot="4500000">
            <a:off x="2979204" y="2137437"/>
            <a:ext cx="272896" cy="2700968"/>
          </a:xfrm>
          <a:prstGeom prst="homePlate">
            <a:avLst/>
          </a:prstGeom>
          <a:gradFill flip="none" rotWithShape="1">
            <a:gsLst>
              <a:gs pos="50000">
                <a:schemeClr val="bg1">
                  <a:lumMod val="85000"/>
                </a:schemeClr>
              </a:gs>
              <a:gs pos="0">
                <a:schemeClr val="bg1">
                  <a:lumMod val="65000"/>
                </a:schemeClr>
              </a:gs>
              <a:gs pos="100000">
                <a:schemeClr val="bg1">
                  <a:lumMod val="65000"/>
                </a:schemeClr>
              </a:gs>
            </a:gsLst>
            <a:lin ang="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10A6B2E-5C7F-E64B-93CA-E4EDD9254A42}"/>
              </a:ext>
            </a:extLst>
          </p:cNvPr>
          <p:cNvGrpSpPr/>
          <p:nvPr/>
        </p:nvGrpSpPr>
        <p:grpSpPr>
          <a:xfrm>
            <a:off x="728682" y="2458914"/>
            <a:ext cx="1981250" cy="1405278"/>
            <a:chOff x="2664477" y="2165552"/>
            <a:chExt cx="1907522" cy="1352983"/>
          </a:xfrm>
          <a:gradFill flip="none" rotWithShape="1">
            <a:gsLst>
              <a:gs pos="50000">
                <a:schemeClr val="bg1">
                  <a:lumMod val="85000"/>
                </a:schemeClr>
              </a:gs>
              <a:gs pos="0">
                <a:schemeClr val="bg1">
                  <a:lumMod val="65000"/>
                </a:schemeClr>
              </a:gs>
              <a:gs pos="100000">
                <a:schemeClr val="bg1">
                  <a:lumMod val="65000"/>
                </a:schemeClr>
              </a:gs>
            </a:gsLst>
            <a:lin ang="0" scaled="1"/>
            <a:tileRect/>
          </a:gradFill>
        </p:grpSpPr>
        <p:sp>
          <p:nvSpPr>
            <p:cNvPr id="18" name="Freeform 17">
              <a:extLst>
                <a:ext uri="{FF2B5EF4-FFF2-40B4-BE49-F238E27FC236}">
                  <a16:creationId xmlns:a16="http://schemas.microsoft.com/office/drawing/2014/main" id="{34521022-F64F-1B47-9F3A-B0BA4A955ACE}"/>
                </a:ext>
              </a:extLst>
            </p:cNvPr>
            <p:cNvSpPr/>
            <p:nvPr/>
          </p:nvSpPr>
          <p:spPr>
            <a:xfrm>
              <a:off x="2664477" y="2165552"/>
              <a:ext cx="1907522" cy="704878"/>
            </a:xfrm>
            <a:custGeom>
              <a:avLst/>
              <a:gdLst>
                <a:gd name="connsiteX0" fmla="*/ 953762 w 1907522"/>
                <a:gd name="connsiteY0" fmla="*/ 0 h 704878"/>
                <a:gd name="connsiteX1" fmla="*/ 1902600 w 1907522"/>
                <a:gd name="connsiteY1" fmla="*/ 316404 h 704878"/>
                <a:gd name="connsiteX2" fmla="*/ 1907522 w 1907522"/>
                <a:gd name="connsiteY2" fmla="*/ 352424 h 704878"/>
                <a:gd name="connsiteX3" fmla="*/ 1907522 w 1907522"/>
                <a:gd name="connsiteY3" fmla="*/ 352454 h 704878"/>
                <a:gd name="connsiteX4" fmla="*/ 1902600 w 1907522"/>
                <a:gd name="connsiteY4" fmla="*/ 388474 h 704878"/>
                <a:gd name="connsiteX5" fmla="*/ 953762 w 1907522"/>
                <a:gd name="connsiteY5" fmla="*/ 704878 h 704878"/>
                <a:gd name="connsiteX6" fmla="*/ 0 w 1907522"/>
                <a:gd name="connsiteY6" fmla="*/ 352439 h 704878"/>
                <a:gd name="connsiteX7" fmla="*/ 953762 w 1907522"/>
                <a:gd name="connsiteY7" fmla="*/ 0 h 70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7522" h="704878">
                  <a:moveTo>
                    <a:pt x="953762" y="0"/>
                  </a:moveTo>
                  <a:cubicBezTo>
                    <a:pt x="1447588" y="0"/>
                    <a:pt x="1853758" y="138685"/>
                    <a:pt x="1902600" y="316404"/>
                  </a:cubicBezTo>
                  <a:lnTo>
                    <a:pt x="1907522" y="352424"/>
                  </a:lnTo>
                  <a:lnTo>
                    <a:pt x="1907522" y="352454"/>
                  </a:lnTo>
                  <a:lnTo>
                    <a:pt x="1902600" y="388474"/>
                  </a:lnTo>
                  <a:cubicBezTo>
                    <a:pt x="1853758" y="566194"/>
                    <a:pt x="1447588" y="704878"/>
                    <a:pt x="953762" y="704878"/>
                  </a:cubicBezTo>
                  <a:cubicBezTo>
                    <a:pt x="427014" y="704878"/>
                    <a:pt x="0" y="547086"/>
                    <a:pt x="0" y="352439"/>
                  </a:cubicBezTo>
                  <a:cubicBezTo>
                    <a:pt x="0" y="157792"/>
                    <a:pt x="427014" y="0"/>
                    <a:pt x="953762" y="0"/>
                  </a:cubicBezTo>
                  <a:close/>
                </a:path>
              </a:pathLst>
            </a:custGeom>
            <a:gradFill flip="none" rotWithShape="1">
              <a:gsLst>
                <a:gs pos="50000">
                  <a:schemeClr val="bg1">
                    <a:lumMod val="85000"/>
                  </a:schemeClr>
                </a:gs>
                <a:gs pos="0">
                  <a:schemeClr val="bg1">
                    <a:lumMod val="65000"/>
                  </a:schemeClr>
                </a:gs>
                <a:gs pos="100000">
                  <a:schemeClr val="bg1">
                    <a:lumMod val="65000"/>
                  </a:schemeClr>
                </a:gs>
              </a:gsLst>
              <a:path path="circle">
                <a:fillToRect l="100000" t="100000"/>
              </a:path>
              <a:tileRect r="-100000" b="-100000"/>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4F2AE37-B242-284D-A6F4-3B328998913C}"/>
                </a:ext>
              </a:extLst>
            </p:cNvPr>
            <p:cNvSpPr/>
            <p:nvPr/>
          </p:nvSpPr>
          <p:spPr>
            <a:xfrm>
              <a:off x="2664477" y="2517992"/>
              <a:ext cx="1907522" cy="1000543"/>
            </a:xfrm>
            <a:custGeom>
              <a:avLst/>
              <a:gdLst>
                <a:gd name="connsiteX0" fmla="*/ 0 w 1907522"/>
                <a:gd name="connsiteY0" fmla="*/ 0 h 1000543"/>
                <a:gd name="connsiteX1" fmla="*/ 953762 w 1907522"/>
                <a:gd name="connsiteY1" fmla="*/ 352439 h 1000543"/>
                <a:gd name="connsiteX2" fmla="*/ 1902600 w 1907522"/>
                <a:gd name="connsiteY2" fmla="*/ 36035 h 1000543"/>
                <a:gd name="connsiteX3" fmla="*/ 1907522 w 1907522"/>
                <a:gd name="connsiteY3" fmla="*/ 15 h 1000543"/>
                <a:gd name="connsiteX4" fmla="*/ 1907522 w 1907522"/>
                <a:gd name="connsiteY4" fmla="*/ 28773 h 1000543"/>
                <a:gd name="connsiteX5" fmla="*/ 1250858 w 1907522"/>
                <a:gd name="connsiteY5" fmla="*/ 685437 h 1000543"/>
                <a:gd name="connsiteX6" fmla="*/ 1005234 w 1907522"/>
                <a:gd name="connsiteY6" fmla="*/ 685437 h 1000543"/>
                <a:gd name="connsiteX7" fmla="*/ 1005234 w 1907522"/>
                <a:gd name="connsiteY7" fmla="*/ 773152 h 1000543"/>
                <a:gd name="connsiteX8" fmla="*/ 1038624 w 1907522"/>
                <a:gd name="connsiteY8" fmla="*/ 795665 h 1000543"/>
                <a:gd name="connsiteX9" fmla="*/ 1073776 w 1907522"/>
                <a:gd name="connsiteY9" fmla="*/ 880528 h 1000543"/>
                <a:gd name="connsiteX10" fmla="*/ 953761 w 1907522"/>
                <a:gd name="connsiteY10" fmla="*/ 1000543 h 1000543"/>
                <a:gd name="connsiteX11" fmla="*/ 833746 w 1907522"/>
                <a:gd name="connsiteY11" fmla="*/ 880528 h 1000543"/>
                <a:gd name="connsiteX12" fmla="*/ 868898 w 1907522"/>
                <a:gd name="connsiteY12" fmla="*/ 795665 h 1000543"/>
                <a:gd name="connsiteX13" fmla="*/ 902289 w 1907522"/>
                <a:gd name="connsiteY13" fmla="*/ 773152 h 1000543"/>
                <a:gd name="connsiteX14" fmla="*/ 902289 w 1907522"/>
                <a:gd name="connsiteY14" fmla="*/ 685437 h 1000543"/>
                <a:gd name="connsiteX15" fmla="*/ 656664 w 1907522"/>
                <a:gd name="connsiteY15" fmla="*/ 685437 h 1000543"/>
                <a:gd name="connsiteX16" fmla="*/ 0 w 1907522"/>
                <a:gd name="connsiteY16" fmla="*/ 28773 h 100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7522" h="1000543">
                  <a:moveTo>
                    <a:pt x="0" y="0"/>
                  </a:moveTo>
                  <a:cubicBezTo>
                    <a:pt x="0" y="194647"/>
                    <a:pt x="427014" y="352439"/>
                    <a:pt x="953762" y="352439"/>
                  </a:cubicBezTo>
                  <a:cubicBezTo>
                    <a:pt x="1447588" y="352439"/>
                    <a:pt x="1853758" y="213755"/>
                    <a:pt x="1902600" y="36035"/>
                  </a:cubicBezTo>
                  <a:lnTo>
                    <a:pt x="1907522" y="15"/>
                  </a:lnTo>
                  <a:lnTo>
                    <a:pt x="1907522" y="28773"/>
                  </a:lnTo>
                  <a:cubicBezTo>
                    <a:pt x="1907522" y="391439"/>
                    <a:pt x="1613524" y="685437"/>
                    <a:pt x="1250858" y="685437"/>
                  </a:cubicBezTo>
                  <a:lnTo>
                    <a:pt x="1005234" y="685437"/>
                  </a:lnTo>
                  <a:lnTo>
                    <a:pt x="1005234" y="773152"/>
                  </a:lnTo>
                  <a:lnTo>
                    <a:pt x="1038624" y="795665"/>
                  </a:lnTo>
                  <a:cubicBezTo>
                    <a:pt x="1060343" y="817383"/>
                    <a:pt x="1073776" y="847387"/>
                    <a:pt x="1073776" y="880528"/>
                  </a:cubicBezTo>
                  <a:cubicBezTo>
                    <a:pt x="1073776" y="946810"/>
                    <a:pt x="1020043" y="1000543"/>
                    <a:pt x="953761" y="1000543"/>
                  </a:cubicBezTo>
                  <a:cubicBezTo>
                    <a:pt x="887479" y="1000543"/>
                    <a:pt x="833746" y="946810"/>
                    <a:pt x="833746" y="880528"/>
                  </a:cubicBezTo>
                  <a:cubicBezTo>
                    <a:pt x="833746" y="847387"/>
                    <a:pt x="847179" y="817383"/>
                    <a:pt x="868898" y="795665"/>
                  </a:cubicBezTo>
                  <a:lnTo>
                    <a:pt x="902289" y="773152"/>
                  </a:lnTo>
                  <a:lnTo>
                    <a:pt x="902289" y="685437"/>
                  </a:lnTo>
                  <a:lnTo>
                    <a:pt x="656664" y="685437"/>
                  </a:lnTo>
                  <a:cubicBezTo>
                    <a:pt x="293998" y="685437"/>
                    <a:pt x="0" y="391439"/>
                    <a:pt x="0" y="28773"/>
                  </a:cubicBez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D986BEF-D579-A644-9030-65B9CE023158}"/>
              </a:ext>
            </a:extLst>
          </p:cNvPr>
          <p:cNvGrpSpPr/>
          <p:nvPr/>
        </p:nvGrpSpPr>
        <p:grpSpPr>
          <a:xfrm>
            <a:off x="3521375" y="1762913"/>
            <a:ext cx="1981250" cy="1405278"/>
            <a:chOff x="2664477" y="2165552"/>
            <a:chExt cx="1907522" cy="1352983"/>
          </a:xfrm>
          <a:gradFill flip="none" rotWithShape="1">
            <a:gsLst>
              <a:gs pos="50000">
                <a:schemeClr val="bg1">
                  <a:lumMod val="85000"/>
                </a:schemeClr>
              </a:gs>
              <a:gs pos="0">
                <a:schemeClr val="bg1">
                  <a:lumMod val="65000"/>
                </a:schemeClr>
              </a:gs>
              <a:gs pos="100000">
                <a:schemeClr val="bg1">
                  <a:lumMod val="65000"/>
                </a:schemeClr>
              </a:gs>
            </a:gsLst>
            <a:lin ang="0" scaled="1"/>
            <a:tileRect/>
          </a:gradFill>
        </p:grpSpPr>
        <p:sp>
          <p:nvSpPr>
            <p:cNvPr id="16" name="Freeform 15">
              <a:extLst>
                <a:ext uri="{FF2B5EF4-FFF2-40B4-BE49-F238E27FC236}">
                  <a16:creationId xmlns:a16="http://schemas.microsoft.com/office/drawing/2014/main" id="{4303DB3E-60D7-2E4E-91F2-664FF226CA6E}"/>
                </a:ext>
              </a:extLst>
            </p:cNvPr>
            <p:cNvSpPr/>
            <p:nvPr/>
          </p:nvSpPr>
          <p:spPr>
            <a:xfrm>
              <a:off x="2664477" y="2165552"/>
              <a:ext cx="1907522" cy="704878"/>
            </a:xfrm>
            <a:custGeom>
              <a:avLst/>
              <a:gdLst>
                <a:gd name="connsiteX0" fmla="*/ 953762 w 1907522"/>
                <a:gd name="connsiteY0" fmla="*/ 0 h 704878"/>
                <a:gd name="connsiteX1" fmla="*/ 1902600 w 1907522"/>
                <a:gd name="connsiteY1" fmla="*/ 316404 h 704878"/>
                <a:gd name="connsiteX2" fmla="*/ 1907522 w 1907522"/>
                <a:gd name="connsiteY2" fmla="*/ 352424 h 704878"/>
                <a:gd name="connsiteX3" fmla="*/ 1907522 w 1907522"/>
                <a:gd name="connsiteY3" fmla="*/ 352454 h 704878"/>
                <a:gd name="connsiteX4" fmla="*/ 1902600 w 1907522"/>
                <a:gd name="connsiteY4" fmla="*/ 388474 h 704878"/>
                <a:gd name="connsiteX5" fmla="*/ 953762 w 1907522"/>
                <a:gd name="connsiteY5" fmla="*/ 704878 h 704878"/>
                <a:gd name="connsiteX6" fmla="*/ 0 w 1907522"/>
                <a:gd name="connsiteY6" fmla="*/ 352439 h 704878"/>
                <a:gd name="connsiteX7" fmla="*/ 953762 w 1907522"/>
                <a:gd name="connsiteY7" fmla="*/ 0 h 70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7522" h="704878">
                  <a:moveTo>
                    <a:pt x="953762" y="0"/>
                  </a:moveTo>
                  <a:cubicBezTo>
                    <a:pt x="1447588" y="0"/>
                    <a:pt x="1853758" y="138685"/>
                    <a:pt x="1902600" y="316404"/>
                  </a:cubicBezTo>
                  <a:lnTo>
                    <a:pt x="1907522" y="352424"/>
                  </a:lnTo>
                  <a:lnTo>
                    <a:pt x="1907522" y="352454"/>
                  </a:lnTo>
                  <a:lnTo>
                    <a:pt x="1902600" y="388474"/>
                  </a:lnTo>
                  <a:cubicBezTo>
                    <a:pt x="1853758" y="566194"/>
                    <a:pt x="1447588" y="704878"/>
                    <a:pt x="953762" y="704878"/>
                  </a:cubicBezTo>
                  <a:cubicBezTo>
                    <a:pt x="427014" y="704878"/>
                    <a:pt x="0" y="547086"/>
                    <a:pt x="0" y="352439"/>
                  </a:cubicBezTo>
                  <a:cubicBezTo>
                    <a:pt x="0" y="157792"/>
                    <a:pt x="427014" y="0"/>
                    <a:pt x="953762" y="0"/>
                  </a:cubicBezTo>
                  <a:close/>
                </a:path>
              </a:pathLst>
            </a:custGeom>
            <a:gradFill flip="none" rotWithShape="1">
              <a:gsLst>
                <a:gs pos="50000">
                  <a:schemeClr val="bg1">
                    <a:lumMod val="85000"/>
                  </a:schemeClr>
                </a:gs>
                <a:gs pos="0">
                  <a:schemeClr val="bg1">
                    <a:lumMod val="65000"/>
                  </a:schemeClr>
                </a:gs>
                <a:gs pos="100000">
                  <a:schemeClr val="bg1">
                    <a:lumMod val="65000"/>
                  </a:schemeClr>
                </a:gs>
              </a:gsLst>
              <a:path path="circle">
                <a:fillToRect l="100000" t="100000"/>
              </a:path>
              <a:tileRect r="-100000" b="-100000"/>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025B969C-E3CB-144F-94DA-2501E3434621}"/>
                </a:ext>
              </a:extLst>
            </p:cNvPr>
            <p:cNvSpPr/>
            <p:nvPr/>
          </p:nvSpPr>
          <p:spPr>
            <a:xfrm>
              <a:off x="2664477" y="2517992"/>
              <a:ext cx="1907522" cy="1000543"/>
            </a:xfrm>
            <a:custGeom>
              <a:avLst/>
              <a:gdLst>
                <a:gd name="connsiteX0" fmla="*/ 0 w 1907522"/>
                <a:gd name="connsiteY0" fmla="*/ 0 h 1000543"/>
                <a:gd name="connsiteX1" fmla="*/ 953762 w 1907522"/>
                <a:gd name="connsiteY1" fmla="*/ 352439 h 1000543"/>
                <a:gd name="connsiteX2" fmla="*/ 1902600 w 1907522"/>
                <a:gd name="connsiteY2" fmla="*/ 36035 h 1000543"/>
                <a:gd name="connsiteX3" fmla="*/ 1907522 w 1907522"/>
                <a:gd name="connsiteY3" fmla="*/ 15 h 1000543"/>
                <a:gd name="connsiteX4" fmla="*/ 1907522 w 1907522"/>
                <a:gd name="connsiteY4" fmla="*/ 28773 h 1000543"/>
                <a:gd name="connsiteX5" fmla="*/ 1250858 w 1907522"/>
                <a:gd name="connsiteY5" fmla="*/ 685437 h 1000543"/>
                <a:gd name="connsiteX6" fmla="*/ 1005234 w 1907522"/>
                <a:gd name="connsiteY6" fmla="*/ 685437 h 1000543"/>
                <a:gd name="connsiteX7" fmla="*/ 1005234 w 1907522"/>
                <a:gd name="connsiteY7" fmla="*/ 773152 h 1000543"/>
                <a:gd name="connsiteX8" fmla="*/ 1038624 w 1907522"/>
                <a:gd name="connsiteY8" fmla="*/ 795665 h 1000543"/>
                <a:gd name="connsiteX9" fmla="*/ 1073776 w 1907522"/>
                <a:gd name="connsiteY9" fmla="*/ 880528 h 1000543"/>
                <a:gd name="connsiteX10" fmla="*/ 953761 w 1907522"/>
                <a:gd name="connsiteY10" fmla="*/ 1000543 h 1000543"/>
                <a:gd name="connsiteX11" fmla="*/ 833746 w 1907522"/>
                <a:gd name="connsiteY11" fmla="*/ 880528 h 1000543"/>
                <a:gd name="connsiteX12" fmla="*/ 868898 w 1907522"/>
                <a:gd name="connsiteY12" fmla="*/ 795665 h 1000543"/>
                <a:gd name="connsiteX13" fmla="*/ 902289 w 1907522"/>
                <a:gd name="connsiteY13" fmla="*/ 773152 h 1000543"/>
                <a:gd name="connsiteX14" fmla="*/ 902289 w 1907522"/>
                <a:gd name="connsiteY14" fmla="*/ 685437 h 1000543"/>
                <a:gd name="connsiteX15" fmla="*/ 656664 w 1907522"/>
                <a:gd name="connsiteY15" fmla="*/ 685437 h 1000543"/>
                <a:gd name="connsiteX16" fmla="*/ 0 w 1907522"/>
                <a:gd name="connsiteY16" fmla="*/ 28773 h 100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7522" h="1000543">
                  <a:moveTo>
                    <a:pt x="0" y="0"/>
                  </a:moveTo>
                  <a:cubicBezTo>
                    <a:pt x="0" y="194647"/>
                    <a:pt x="427014" y="352439"/>
                    <a:pt x="953762" y="352439"/>
                  </a:cubicBezTo>
                  <a:cubicBezTo>
                    <a:pt x="1447588" y="352439"/>
                    <a:pt x="1853758" y="213755"/>
                    <a:pt x="1902600" y="36035"/>
                  </a:cubicBezTo>
                  <a:lnTo>
                    <a:pt x="1907522" y="15"/>
                  </a:lnTo>
                  <a:lnTo>
                    <a:pt x="1907522" y="28773"/>
                  </a:lnTo>
                  <a:cubicBezTo>
                    <a:pt x="1907522" y="391439"/>
                    <a:pt x="1613524" y="685437"/>
                    <a:pt x="1250858" y="685437"/>
                  </a:cubicBezTo>
                  <a:lnTo>
                    <a:pt x="1005234" y="685437"/>
                  </a:lnTo>
                  <a:lnTo>
                    <a:pt x="1005234" y="773152"/>
                  </a:lnTo>
                  <a:lnTo>
                    <a:pt x="1038624" y="795665"/>
                  </a:lnTo>
                  <a:cubicBezTo>
                    <a:pt x="1060343" y="817383"/>
                    <a:pt x="1073776" y="847387"/>
                    <a:pt x="1073776" y="880528"/>
                  </a:cubicBezTo>
                  <a:cubicBezTo>
                    <a:pt x="1073776" y="946810"/>
                    <a:pt x="1020043" y="1000543"/>
                    <a:pt x="953761" y="1000543"/>
                  </a:cubicBezTo>
                  <a:cubicBezTo>
                    <a:pt x="887479" y="1000543"/>
                    <a:pt x="833746" y="946810"/>
                    <a:pt x="833746" y="880528"/>
                  </a:cubicBezTo>
                  <a:cubicBezTo>
                    <a:pt x="833746" y="847387"/>
                    <a:pt x="847179" y="817383"/>
                    <a:pt x="868898" y="795665"/>
                  </a:cubicBezTo>
                  <a:lnTo>
                    <a:pt x="902289" y="773152"/>
                  </a:lnTo>
                  <a:lnTo>
                    <a:pt x="902289" y="685437"/>
                  </a:lnTo>
                  <a:lnTo>
                    <a:pt x="656664" y="685437"/>
                  </a:lnTo>
                  <a:cubicBezTo>
                    <a:pt x="293998" y="685437"/>
                    <a:pt x="0" y="391439"/>
                    <a:pt x="0" y="28773"/>
                  </a:cubicBez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3" name="Triangle 12">
            <a:extLst>
              <a:ext uri="{FF2B5EF4-FFF2-40B4-BE49-F238E27FC236}">
                <a16:creationId xmlns:a16="http://schemas.microsoft.com/office/drawing/2014/main" id="{9853A256-77A5-DE43-B5B9-89EA2F748E69}"/>
              </a:ext>
            </a:extLst>
          </p:cNvPr>
          <p:cNvSpPr/>
          <p:nvPr/>
        </p:nvSpPr>
        <p:spPr>
          <a:xfrm>
            <a:off x="2872332" y="3249292"/>
            <a:ext cx="486639" cy="737084"/>
          </a:xfrm>
          <a:prstGeom prst="triangle">
            <a:avLst/>
          </a:prstGeom>
          <a:gradFill flip="none" rotWithShape="1">
            <a:gsLst>
              <a:gs pos="50000">
                <a:schemeClr val="bg1">
                  <a:lumMod val="85000"/>
                </a:schemeClr>
              </a:gs>
              <a:gs pos="0">
                <a:schemeClr val="bg1">
                  <a:lumMod val="65000"/>
                </a:schemeClr>
              </a:gs>
              <a:gs pos="100000">
                <a:schemeClr val="bg1">
                  <a:lumMod val="65000"/>
                </a:schemeClr>
              </a:gs>
            </a:gsLst>
            <a:lin ang="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D335B30B-A14A-FF4C-A0F3-A09BE11D442F}"/>
              </a:ext>
            </a:extLst>
          </p:cNvPr>
          <p:cNvSpPr/>
          <p:nvPr/>
        </p:nvSpPr>
        <p:spPr>
          <a:xfrm>
            <a:off x="3047092" y="3190626"/>
            <a:ext cx="137120" cy="433742"/>
          </a:xfrm>
          <a:prstGeom prst="roundRect">
            <a:avLst>
              <a:gd name="adj" fmla="val 50000"/>
            </a:avLst>
          </a:prstGeom>
          <a:gradFill flip="none" rotWithShape="1">
            <a:gsLst>
              <a:gs pos="50000">
                <a:schemeClr val="bg1">
                  <a:lumMod val="85000"/>
                </a:schemeClr>
              </a:gs>
              <a:gs pos="0">
                <a:schemeClr val="bg1">
                  <a:lumMod val="65000"/>
                </a:schemeClr>
              </a:gs>
              <a:gs pos="100000">
                <a:schemeClr val="bg1">
                  <a:lumMod val="65000"/>
                </a:schemeClr>
              </a:gs>
            </a:gsLst>
            <a:lin ang="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56AD5724-1D28-914E-9283-533DC3F7881D}"/>
              </a:ext>
            </a:extLst>
          </p:cNvPr>
          <p:cNvSpPr/>
          <p:nvPr/>
        </p:nvSpPr>
        <p:spPr>
          <a:xfrm>
            <a:off x="1666129" y="3889769"/>
            <a:ext cx="2899052" cy="491531"/>
          </a:xfrm>
          <a:custGeom>
            <a:avLst/>
            <a:gdLst>
              <a:gd name="connsiteX0" fmla="*/ 207196 w 1408001"/>
              <a:gd name="connsiteY0" fmla="*/ 0 h 238725"/>
              <a:gd name="connsiteX1" fmla="*/ 1200805 w 1408001"/>
              <a:gd name="connsiteY1" fmla="*/ 0 h 238725"/>
              <a:gd name="connsiteX2" fmla="*/ 1408001 w 1408001"/>
              <a:gd name="connsiteY2" fmla="*/ 207196 h 238725"/>
              <a:gd name="connsiteX3" fmla="*/ 1408001 w 1408001"/>
              <a:gd name="connsiteY3" fmla="*/ 238725 h 238725"/>
              <a:gd name="connsiteX4" fmla="*/ 0 w 1408001"/>
              <a:gd name="connsiteY4" fmla="*/ 238725 h 238725"/>
              <a:gd name="connsiteX5" fmla="*/ 0 w 1408001"/>
              <a:gd name="connsiteY5" fmla="*/ 207196 h 238725"/>
              <a:gd name="connsiteX6" fmla="*/ 207196 w 1408001"/>
              <a:gd name="connsiteY6" fmla="*/ 0 h 2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001" h="238725">
                <a:moveTo>
                  <a:pt x="207196" y="0"/>
                </a:moveTo>
                <a:lnTo>
                  <a:pt x="1200805" y="0"/>
                </a:lnTo>
                <a:cubicBezTo>
                  <a:pt x="1315236" y="0"/>
                  <a:pt x="1408001" y="92765"/>
                  <a:pt x="1408001" y="207196"/>
                </a:cubicBezTo>
                <a:lnTo>
                  <a:pt x="1408001" y="238725"/>
                </a:lnTo>
                <a:lnTo>
                  <a:pt x="0" y="238725"/>
                </a:lnTo>
                <a:lnTo>
                  <a:pt x="0" y="207196"/>
                </a:lnTo>
                <a:cubicBezTo>
                  <a:pt x="0" y="92765"/>
                  <a:pt x="92765" y="0"/>
                  <a:pt x="207196" y="0"/>
                </a:cubicBezTo>
                <a:close/>
              </a:path>
            </a:pathLst>
          </a:custGeom>
          <a:gradFill flip="none" rotWithShape="1">
            <a:gsLst>
              <a:gs pos="50000">
                <a:schemeClr val="bg1">
                  <a:lumMod val="85000"/>
                </a:schemeClr>
              </a:gs>
              <a:gs pos="0">
                <a:schemeClr val="bg1">
                  <a:lumMod val="65000"/>
                </a:schemeClr>
              </a:gs>
              <a:gs pos="100000">
                <a:schemeClr val="bg1">
                  <a:lumMod val="65000"/>
                </a:schemeClr>
              </a:gs>
            </a:gsLst>
            <a:lin ang="0" scaled="1"/>
            <a:tileRect/>
          </a:gradFill>
          <a:ln>
            <a:solidFill>
              <a:schemeClr val="bg1">
                <a:lumMod val="8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25B681F-6EF1-4FE9-A632-BDBF5C8B2AF1}"/>
              </a:ext>
            </a:extLst>
          </p:cNvPr>
          <p:cNvSpPr>
            <a:spLocks noGrp="1"/>
          </p:cNvSpPr>
          <p:nvPr>
            <p:ph type="title"/>
          </p:nvPr>
        </p:nvSpPr>
        <p:spPr/>
        <p:txBody>
          <a:bodyPr/>
          <a:lstStyle/>
          <a:p>
            <a:r>
              <a:rPr lang="en-US" dirty="0"/>
              <a:t>Unmet Medical Need – 2</a:t>
            </a:r>
            <a:r>
              <a:rPr lang="en-US" baseline="30000" dirty="0"/>
              <a:t>nd</a:t>
            </a:r>
            <a:r>
              <a:rPr lang="en-US" dirty="0"/>
              <a:t>/3</a:t>
            </a:r>
            <a:r>
              <a:rPr lang="en-US" baseline="30000" dirty="0"/>
              <a:t>rd</a:t>
            </a:r>
            <a:r>
              <a:rPr lang="en-US" dirty="0"/>
              <a:t> Line NSCLC, EGFR Wild Type </a:t>
            </a:r>
          </a:p>
        </p:txBody>
      </p:sp>
      <p:sp>
        <p:nvSpPr>
          <p:cNvPr id="7" name="Text Placeholder 6">
            <a:extLst>
              <a:ext uri="{FF2B5EF4-FFF2-40B4-BE49-F238E27FC236}">
                <a16:creationId xmlns:a16="http://schemas.microsoft.com/office/drawing/2014/main" id="{70267DBE-3C84-EF46-B9C0-080E9EABD373}"/>
              </a:ext>
            </a:extLst>
          </p:cNvPr>
          <p:cNvSpPr>
            <a:spLocks noGrp="1"/>
          </p:cNvSpPr>
          <p:nvPr>
            <p:ph type="body" sz="quarter" idx="12"/>
          </p:nvPr>
        </p:nvSpPr>
        <p:spPr/>
        <p:txBody>
          <a:bodyPr/>
          <a:lstStyle/>
          <a:p>
            <a:r>
              <a:rPr lang="en-US" baseline="30000" dirty="0"/>
              <a:t>1 </a:t>
            </a:r>
            <a:r>
              <a:rPr lang="en-US" dirty="0"/>
              <a:t>Lancet Oncol. 2013 Sep;14(10):981-8.</a:t>
            </a:r>
          </a:p>
        </p:txBody>
      </p:sp>
      <p:sp>
        <p:nvSpPr>
          <p:cNvPr id="3" name="TextBox 2">
            <a:extLst>
              <a:ext uri="{FF2B5EF4-FFF2-40B4-BE49-F238E27FC236}">
                <a16:creationId xmlns:a16="http://schemas.microsoft.com/office/drawing/2014/main" id="{0030E159-A94C-440C-824E-5E5B187B84A2}"/>
              </a:ext>
            </a:extLst>
          </p:cNvPr>
          <p:cNvSpPr txBox="1"/>
          <p:nvPr/>
        </p:nvSpPr>
        <p:spPr>
          <a:xfrm>
            <a:off x="6030575" y="1549679"/>
            <a:ext cx="5189838" cy="3170099"/>
          </a:xfrm>
          <a:prstGeom prst="rect">
            <a:avLst/>
          </a:prstGeom>
          <a:noFill/>
        </p:spPr>
        <p:txBody>
          <a:bodyPr wrap="square" rtlCol="0">
            <a:spAutoFit/>
          </a:bodyPr>
          <a:lstStyle/>
          <a:p>
            <a:pPr marL="342900" indent="-342900">
              <a:buFont typeface="Arial" panose="020B0604020202020204" pitchFamily="34" charset="0"/>
              <a:buChar char="•"/>
            </a:pPr>
            <a:r>
              <a:rPr lang="en-US" sz="2400" dirty="0"/>
              <a:t>Large patient population with limited treatment options</a:t>
            </a:r>
          </a:p>
          <a:p>
            <a:pPr marL="635000" indent="-288925">
              <a:buFont typeface="Courier New" panose="02070309020205020404" pitchFamily="49" charset="0"/>
              <a:buChar char="o"/>
            </a:pPr>
            <a:r>
              <a:rPr lang="en-US" sz="2000" dirty="0"/>
              <a:t>EGFR wild type: </a:t>
            </a:r>
            <a:r>
              <a:rPr lang="en-US" sz="2000" dirty="0">
                <a:effectLst/>
                <a:latin typeface="Calibri" panose="020F0502020204030204" pitchFamily="34" charset="0"/>
                <a:ea typeface="SimSun" panose="02010600030101010101" pitchFamily="2" charset="-122"/>
                <a:cs typeface="Times New Roman" panose="02020603050405020304" pitchFamily="18" charset="0"/>
              </a:rPr>
              <a:t>~85% western NSCLC and ~70% of Asian NSCLC patients </a:t>
            </a:r>
          </a:p>
          <a:p>
            <a:pPr marL="635000" indent="-288925">
              <a:buFont typeface="Courier New" panose="02070309020205020404" pitchFamily="49" charset="0"/>
              <a:buChar char="o"/>
            </a:pPr>
            <a:r>
              <a:rPr lang="en-US" sz="2000" dirty="0"/>
              <a:t>only four therapies approved</a:t>
            </a:r>
          </a:p>
          <a:p>
            <a:pPr marL="635000" indent="-288925">
              <a:buFont typeface="Courier New" panose="02070309020205020404" pitchFamily="49" charset="0"/>
              <a:buChar char="o"/>
            </a:pPr>
            <a:r>
              <a:rPr lang="en-US" sz="2000" dirty="0"/>
              <a:t>TKI is worse than docetaxel</a:t>
            </a:r>
            <a:r>
              <a:rPr lang="en-US" sz="2000" baseline="30000" dirty="0"/>
              <a:t>1</a:t>
            </a:r>
          </a:p>
          <a:p>
            <a:pPr marL="342900" indent="-342900">
              <a:buFont typeface="Arial" panose="020B0604020202020204" pitchFamily="34" charset="0"/>
              <a:buChar char="•"/>
            </a:pPr>
            <a:r>
              <a:rPr lang="en-US" sz="2400" dirty="0"/>
              <a:t>Limited efficacy</a:t>
            </a:r>
          </a:p>
          <a:p>
            <a:pPr marL="342900" indent="-342900">
              <a:buFont typeface="Arial" panose="020B0604020202020204" pitchFamily="34" charset="0"/>
              <a:buChar char="•"/>
            </a:pPr>
            <a:r>
              <a:rPr lang="en-US" sz="2400" dirty="0"/>
              <a:t>Severe side effects, including severe neutropenia </a:t>
            </a:r>
          </a:p>
        </p:txBody>
      </p:sp>
      <p:sp>
        <p:nvSpPr>
          <p:cNvPr id="8" name="TextBox 7">
            <a:extLst>
              <a:ext uri="{FF2B5EF4-FFF2-40B4-BE49-F238E27FC236}">
                <a16:creationId xmlns:a16="http://schemas.microsoft.com/office/drawing/2014/main" id="{C16A7B76-02C7-411C-92DD-5ABC240FA0E4}"/>
              </a:ext>
            </a:extLst>
          </p:cNvPr>
          <p:cNvSpPr txBox="1"/>
          <p:nvPr/>
        </p:nvSpPr>
        <p:spPr>
          <a:xfrm>
            <a:off x="3787941" y="1684638"/>
            <a:ext cx="1554480" cy="562630"/>
          </a:xfrm>
          <a:prstGeom prst="roundRect">
            <a:avLst>
              <a:gd name="adj" fmla="val 50000"/>
            </a:avLst>
          </a:prstGeom>
          <a:gradFill flip="none" rotWithShape="1">
            <a:gsLst>
              <a:gs pos="50000">
                <a:schemeClr val="accent5"/>
              </a:gs>
              <a:gs pos="0">
                <a:schemeClr val="accent5">
                  <a:lumMod val="75000"/>
                </a:schemeClr>
              </a:gs>
              <a:gs pos="100000">
                <a:schemeClr val="accent5">
                  <a:lumMod val="75000"/>
                </a:schemeClr>
              </a:gs>
            </a:gsLst>
            <a:lin ang="16200000" scaled="1"/>
            <a:tileRect/>
          </a:gradFill>
          <a:ln>
            <a:solidFill>
              <a:schemeClr val="accent5">
                <a:lumMod val="75000"/>
              </a:schemeClr>
            </a:solidFill>
          </a:ln>
          <a:scene3d>
            <a:camera prst="orthographicFront"/>
            <a:lightRig rig="threePt" dir="t"/>
          </a:scene3d>
          <a:sp3d prstMaterial="matte">
            <a:bevelT h="25400"/>
          </a:sp3d>
        </p:spPr>
        <p:txBody>
          <a:bodyPr wrap="square" rtlCol="0" anchor="ctr" anchorCtr="0">
            <a:noAutofit/>
          </a:bodyPr>
          <a:lstStyle/>
          <a:p>
            <a:pPr algn="ctr"/>
            <a:r>
              <a:rPr lang="en-US" sz="2000" b="1" dirty="0">
                <a:solidFill>
                  <a:schemeClr val="bg1"/>
                </a:solidFill>
              </a:rPr>
              <a:t>Efficacy</a:t>
            </a:r>
          </a:p>
        </p:txBody>
      </p:sp>
      <p:sp>
        <p:nvSpPr>
          <p:cNvPr id="5" name="TextBox 4">
            <a:extLst>
              <a:ext uri="{FF2B5EF4-FFF2-40B4-BE49-F238E27FC236}">
                <a16:creationId xmlns:a16="http://schemas.microsoft.com/office/drawing/2014/main" id="{1AC8F98F-C5C3-4CE7-AE9D-A9058A5F273F}"/>
              </a:ext>
            </a:extLst>
          </p:cNvPr>
          <p:cNvSpPr txBox="1"/>
          <p:nvPr/>
        </p:nvSpPr>
        <p:spPr>
          <a:xfrm>
            <a:off x="1200459" y="5230613"/>
            <a:ext cx="9853864" cy="823286"/>
          </a:xfrm>
          <a:prstGeom prst="roundRect">
            <a:avLst>
              <a:gd name="adj" fmla="val 50000"/>
            </a:avLst>
          </a:prstGeom>
          <a:solidFill>
            <a:schemeClr val="tx2"/>
          </a:solidFill>
        </p:spPr>
        <p:txBody>
          <a:bodyPr wrap="square" tIns="0" bIns="0" rtlCol="0" anchor="ctr" anchorCtr="0">
            <a:noAutofit/>
          </a:bodyPr>
          <a:lstStyle/>
          <a:p>
            <a:pPr algn="ctr"/>
            <a:r>
              <a:rPr lang="en-US" sz="2400" dirty="0">
                <a:solidFill>
                  <a:schemeClr val="bg1"/>
                </a:solidFill>
              </a:rPr>
              <a:t>Factors such as the Efficacy and Safety tradeoff cause significant % of patients to forego their next round of chemotherapy for NSCLC </a:t>
            </a:r>
          </a:p>
        </p:txBody>
      </p:sp>
      <p:sp>
        <p:nvSpPr>
          <p:cNvPr id="4" name="TextBox 3">
            <a:extLst>
              <a:ext uri="{FF2B5EF4-FFF2-40B4-BE49-F238E27FC236}">
                <a16:creationId xmlns:a16="http://schemas.microsoft.com/office/drawing/2014/main" id="{0CC1BFBF-DB97-4AC4-B7C2-7032811AB516}"/>
              </a:ext>
            </a:extLst>
          </p:cNvPr>
          <p:cNvSpPr txBox="1"/>
          <p:nvPr/>
        </p:nvSpPr>
        <p:spPr>
          <a:xfrm>
            <a:off x="971587" y="2513648"/>
            <a:ext cx="1554480" cy="562630"/>
          </a:xfrm>
          <a:prstGeom prst="roundRect">
            <a:avLst>
              <a:gd name="adj" fmla="val 50000"/>
            </a:avLst>
          </a:prstGeom>
          <a:gradFill flip="none" rotWithShape="1">
            <a:gsLst>
              <a:gs pos="50000">
                <a:schemeClr val="accent5"/>
              </a:gs>
              <a:gs pos="0">
                <a:schemeClr val="accent5">
                  <a:lumMod val="75000"/>
                </a:schemeClr>
              </a:gs>
              <a:gs pos="100000">
                <a:schemeClr val="accent5">
                  <a:lumMod val="75000"/>
                </a:schemeClr>
              </a:gs>
            </a:gsLst>
            <a:lin ang="16200000" scaled="1"/>
            <a:tileRect/>
          </a:gradFill>
          <a:ln>
            <a:solidFill>
              <a:schemeClr val="accent5">
                <a:lumMod val="75000"/>
              </a:schemeClr>
            </a:solidFill>
          </a:ln>
          <a:scene3d>
            <a:camera prst="orthographicFront"/>
            <a:lightRig rig="threePt" dir="t"/>
          </a:scene3d>
          <a:sp3d prstMaterial="matte">
            <a:bevelT h="25400"/>
          </a:sp3d>
        </p:spPr>
        <p:txBody>
          <a:bodyPr wrap="square" rtlCol="0" anchor="ctr" anchorCtr="0">
            <a:noAutofit/>
          </a:bodyPr>
          <a:lstStyle/>
          <a:p>
            <a:pPr algn="ctr"/>
            <a:r>
              <a:rPr lang="en-US" sz="2000" b="1" dirty="0">
                <a:solidFill>
                  <a:schemeClr val="bg1"/>
                </a:solidFill>
              </a:rPr>
              <a:t>Safety</a:t>
            </a:r>
          </a:p>
        </p:txBody>
      </p:sp>
    </p:spTree>
    <p:extLst>
      <p:ext uri="{BB962C8B-B14F-4D97-AF65-F5344CB8AC3E}">
        <p14:creationId xmlns:p14="http://schemas.microsoft.com/office/powerpoint/2010/main" val="105690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B575DCD-385B-064F-91B2-F857C59FB5BC}"/>
              </a:ext>
            </a:extLst>
          </p:cNvPr>
          <p:cNvGraphicFramePr>
            <a:graphicFrameLocks noGrp="1"/>
          </p:cNvGraphicFramePr>
          <p:nvPr>
            <p:extLst>
              <p:ext uri="{D42A27DB-BD31-4B8C-83A1-F6EECF244321}">
                <p14:modId xmlns:p14="http://schemas.microsoft.com/office/powerpoint/2010/main" val="1070515233"/>
              </p:ext>
            </p:extLst>
          </p:nvPr>
        </p:nvGraphicFramePr>
        <p:xfrm>
          <a:off x="246705" y="1179242"/>
          <a:ext cx="11428691" cy="4589407"/>
        </p:xfrm>
        <a:graphic>
          <a:graphicData uri="http://schemas.openxmlformats.org/drawingml/2006/table">
            <a:tbl>
              <a:tblPr firstRow="1" bandRow="1">
                <a:tableStyleId>{5C22544A-7EE6-4342-B048-85BDC9FD1C3A}</a:tableStyleId>
              </a:tblPr>
              <a:tblGrid>
                <a:gridCol w="978404">
                  <a:extLst>
                    <a:ext uri="{9D8B030D-6E8A-4147-A177-3AD203B41FA5}">
                      <a16:colId xmlns:a16="http://schemas.microsoft.com/office/drawing/2014/main" val="255318904"/>
                    </a:ext>
                  </a:extLst>
                </a:gridCol>
                <a:gridCol w="3483429">
                  <a:extLst>
                    <a:ext uri="{9D8B030D-6E8A-4147-A177-3AD203B41FA5}">
                      <a16:colId xmlns:a16="http://schemas.microsoft.com/office/drawing/2014/main" val="1238652351"/>
                    </a:ext>
                  </a:extLst>
                </a:gridCol>
                <a:gridCol w="3483429">
                  <a:extLst>
                    <a:ext uri="{9D8B030D-6E8A-4147-A177-3AD203B41FA5}">
                      <a16:colId xmlns:a16="http://schemas.microsoft.com/office/drawing/2014/main" val="3545573313"/>
                    </a:ext>
                  </a:extLst>
                </a:gridCol>
                <a:gridCol w="3483429">
                  <a:extLst>
                    <a:ext uri="{9D8B030D-6E8A-4147-A177-3AD203B41FA5}">
                      <a16:colId xmlns:a16="http://schemas.microsoft.com/office/drawing/2014/main" val="78256775"/>
                    </a:ext>
                  </a:extLst>
                </a:gridCol>
              </a:tblGrid>
              <a:tr h="3363565">
                <a:tc>
                  <a:txBody>
                    <a:bodyPr/>
                    <a:lstStyle/>
                    <a:p>
                      <a:pPr algn="r"/>
                      <a:endParaRPr lang="en-US" sz="1200" b="1" dirty="0">
                        <a:solidFill>
                          <a:schemeClr val="bg1"/>
                        </a:solidFill>
                      </a:endParaRPr>
                    </a:p>
                  </a:txBody>
                  <a:tcPr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lumMod val="65000"/>
                            <a:lumOff val="35000"/>
                          </a:schemeClr>
                        </a:solidFill>
                        <a:highlight>
                          <a:srgbClr val="FFFF00"/>
                        </a:highligh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lumMod val="65000"/>
                            <a:lumOff val="35000"/>
                          </a:schemeClr>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aseline="30000" dirty="0">
                        <a:solidFill>
                          <a:schemeClr val="tx1">
                            <a:lumMod val="65000"/>
                            <a:lumOff val="35000"/>
                          </a:schemeClr>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26478427"/>
                  </a:ext>
                </a:extLst>
              </a:tr>
              <a:tr h="311442">
                <a:tc>
                  <a:txBody>
                    <a:bodyPr/>
                    <a:lstStyle/>
                    <a:p>
                      <a:pPr algn="r"/>
                      <a:r>
                        <a:rPr lang="en-US" sz="1200" b="1" dirty="0">
                          <a:solidFill>
                            <a:schemeClr val="bg1"/>
                          </a:solidFill>
                        </a:rPr>
                        <a:t>Treatment</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tx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err="1">
                          <a:solidFill>
                            <a:schemeClr val="bg1"/>
                          </a:solidFill>
                        </a:rPr>
                        <a:t>Ramuciramab</a:t>
                      </a:r>
                      <a:r>
                        <a:rPr lang="en-US" altLang="zh-CN" sz="1400" b="1" dirty="0">
                          <a:solidFill>
                            <a:schemeClr val="bg1"/>
                          </a:solidFill>
                        </a:rPr>
                        <a:t> + Docetaxel vs. Docetaxel</a:t>
                      </a:r>
                      <a:r>
                        <a:rPr lang="en-US" altLang="zh-CN" sz="1400" b="1" baseline="30000" dirty="0">
                          <a:solidFill>
                            <a:schemeClr val="bg1"/>
                          </a:solidFill>
                        </a:rPr>
                        <a:t>1</a:t>
                      </a:r>
                      <a:endParaRPr lang="en-US" sz="1400" b="1" baseline="30000" dirty="0">
                        <a:solidFill>
                          <a:schemeClr val="bg1"/>
                        </a:solidFill>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tx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Pemetrexed vs Docetaxel</a:t>
                      </a:r>
                      <a:r>
                        <a:rPr lang="en-US" sz="1400" b="1" baseline="30000" dirty="0">
                          <a:solidFill>
                            <a:schemeClr val="bg1"/>
                          </a:solidFill>
                        </a:rPr>
                        <a:t>2</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tx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Nivolumab (PD-1 Ab) vs. Docetaxel</a:t>
                      </a:r>
                      <a:r>
                        <a:rPr lang="en-US" sz="1400" b="1" baseline="30000" dirty="0">
                          <a:solidFill>
                            <a:schemeClr val="bg1"/>
                          </a:solidFill>
                        </a:rPr>
                        <a:t>3</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405074974"/>
                  </a:ext>
                </a:extLst>
              </a:tr>
              <a:tr h="311442">
                <a:tc>
                  <a:txBody>
                    <a:bodyPr/>
                    <a:lstStyle/>
                    <a:p>
                      <a:pPr algn="r"/>
                      <a:r>
                        <a:rPr lang="en-US" sz="1200" b="1" dirty="0">
                          <a:solidFill>
                            <a:schemeClr val="bg1"/>
                          </a:solidFill>
                        </a:rPr>
                        <a:t>Pros</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5"/>
                    </a:solidFill>
                  </a:tcPr>
                </a:tc>
                <a:tc>
                  <a:txBody>
                    <a:bodyPr/>
                    <a:lstStyle/>
                    <a:p>
                      <a:pPr algn="ctr"/>
                      <a:r>
                        <a:rPr lang="en-US" sz="1200" dirty="0">
                          <a:solidFill>
                            <a:schemeClr val="tx1">
                              <a:lumMod val="65000"/>
                              <a:lumOff val="35000"/>
                            </a:schemeClr>
                          </a:solidFill>
                        </a:rPr>
                        <a:t>Limited efficacy; HR for </a:t>
                      </a:r>
                      <a:r>
                        <a:rPr lang="en-US" sz="1200" dirty="0" err="1">
                          <a:solidFill>
                            <a:schemeClr val="tx1">
                              <a:lumMod val="65000"/>
                              <a:lumOff val="35000"/>
                            </a:schemeClr>
                          </a:solidFill>
                        </a:rPr>
                        <a:t>mOS</a:t>
                      </a:r>
                      <a:r>
                        <a:rPr lang="en-US" sz="1200" dirty="0">
                          <a:solidFill>
                            <a:schemeClr val="tx1">
                              <a:lumMod val="65000"/>
                              <a:lumOff val="35000"/>
                            </a:schemeClr>
                          </a:solidFill>
                        </a:rPr>
                        <a:t>: 0.86</a:t>
                      </a:r>
                    </a:p>
                    <a:p>
                      <a:pPr algn="ctr"/>
                      <a:r>
                        <a:rPr lang="en-US" sz="1200" dirty="0">
                          <a:solidFill>
                            <a:schemeClr val="tx1">
                              <a:lumMod val="65000"/>
                              <a:lumOff val="35000"/>
                            </a:schemeClr>
                          </a:solidFill>
                        </a:rPr>
                        <a:t>(1.4 M </a:t>
                      </a:r>
                      <a:r>
                        <a:rPr lang="en-US" sz="1200" dirty="0" err="1">
                          <a:solidFill>
                            <a:schemeClr val="tx1">
                              <a:lumMod val="65000"/>
                              <a:lumOff val="35000"/>
                            </a:schemeClr>
                          </a:solidFill>
                        </a:rPr>
                        <a:t>mOS</a:t>
                      </a:r>
                      <a:r>
                        <a:rPr lang="en-US" sz="1200" dirty="0">
                          <a:solidFill>
                            <a:schemeClr val="tx1">
                              <a:lumMod val="65000"/>
                              <a:lumOff val="35000"/>
                            </a:schemeClr>
                          </a:solidFill>
                        </a:rPr>
                        <a:t> benefit vs. Docetaxel)</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200" dirty="0">
                          <a:solidFill>
                            <a:schemeClr val="tx1">
                              <a:lumMod val="65000"/>
                              <a:lumOff val="35000"/>
                            </a:schemeClr>
                          </a:solidFill>
                        </a:rPr>
                        <a:t>Low CIN risk </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200" dirty="0">
                          <a:solidFill>
                            <a:schemeClr val="tx1">
                              <a:lumMod val="65000"/>
                              <a:lumOff val="35000"/>
                            </a:schemeClr>
                          </a:solidFill>
                        </a:rPr>
                        <a:t>Improved efficacy; HR for OS: 0.73 </a:t>
                      </a:r>
                    </a:p>
                    <a:p>
                      <a:pPr algn="ctr"/>
                      <a:r>
                        <a:rPr lang="en-US" sz="1200" dirty="0">
                          <a:solidFill>
                            <a:schemeClr val="tx1">
                              <a:lumMod val="65000"/>
                              <a:lumOff val="35000"/>
                            </a:schemeClr>
                          </a:solidFill>
                        </a:rPr>
                        <a:t>(2.8 M </a:t>
                      </a:r>
                      <a:r>
                        <a:rPr lang="en-US" sz="1200" dirty="0" err="1">
                          <a:solidFill>
                            <a:schemeClr val="tx1">
                              <a:lumMod val="65000"/>
                              <a:lumOff val="35000"/>
                            </a:schemeClr>
                          </a:solidFill>
                        </a:rPr>
                        <a:t>mOS</a:t>
                      </a:r>
                      <a:r>
                        <a:rPr lang="en-US" sz="1200" dirty="0">
                          <a:solidFill>
                            <a:schemeClr val="tx1">
                              <a:lumMod val="65000"/>
                              <a:lumOff val="35000"/>
                            </a:schemeClr>
                          </a:solidFill>
                        </a:rPr>
                        <a:t> benefit vs. Docetaxel)</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534122995"/>
                  </a:ext>
                </a:extLst>
              </a:tr>
              <a:tr h="434255">
                <a:tc>
                  <a:txBody>
                    <a:bodyPr/>
                    <a:lstStyle/>
                    <a:p>
                      <a:pPr algn="r"/>
                      <a:r>
                        <a:rPr lang="en-US" sz="1200" b="1" dirty="0">
                          <a:solidFill>
                            <a:schemeClr val="bg1"/>
                          </a:solidFill>
                        </a:rPr>
                        <a:t>Cons</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0000"/>
                    </a:solidFill>
                  </a:tcPr>
                </a:tc>
                <a:tc>
                  <a:txBody>
                    <a:bodyPr/>
                    <a:lstStyle/>
                    <a:p>
                      <a:pPr algn="ctr"/>
                      <a:r>
                        <a:rPr lang="en-US" sz="1200" dirty="0">
                          <a:solidFill>
                            <a:schemeClr val="tx1">
                              <a:lumMod val="65000"/>
                              <a:lumOff val="35000"/>
                            </a:schemeClr>
                          </a:solidFill>
                        </a:rPr>
                        <a:t>High CIN risk (49% severe neutropenia)</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200" dirty="0">
                          <a:solidFill>
                            <a:schemeClr val="tx1">
                              <a:lumMod val="65000"/>
                              <a:lumOff val="35000"/>
                            </a:schemeClr>
                          </a:solidFill>
                        </a:rPr>
                        <a:t>Low Efficacy, HR for </a:t>
                      </a:r>
                      <a:r>
                        <a:rPr lang="en-US" sz="1200" dirty="0" err="1">
                          <a:solidFill>
                            <a:schemeClr val="tx1">
                              <a:lumMod val="65000"/>
                              <a:lumOff val="35000"/>
                            </a:schemeClr>
                          </a:solidFill>
                        </a:rPr>
                        <a:t>mOS</a:t>
                      </a:r>
                      <a:r>
                        <a:rPr lang="en-US" sz="1200" dirty="0">
                          <a:solidFill>
                            <a:schemeClr val="tx1">
                              <a:lumMod val="65000"/>
                              <a:lumOff val="35000"/>
                            </a:schemeClr>
                          </a:solidFill>
                        </a:rPr>
                        <a:t>: 0.99 </a:t>
                      </a:r>
                    </a:p>
                    <a:p>
                      <a:pPr algn="ctr"/>
                      <a:r>
                        <a:rPr lang="en-US" sz="1200" dirty="0">
                          <a:solidFill>
                            <a:schemeClr val="tx1">
                              <a:lumMod val="65000"/>
                              <a:lumOff val="35000"/>
                            </a:schemeClr>
                          </a:solidFill>
                        </a:rPr>
                        <a:t>(no survival benefit vs. Docetaxel)</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en-US" sz="1200" dirty="0">
                          <a:solidFill>
                            <a:schemeClr val="tx1">
                              <a:lumMod val="65000"/>
                              <a:lumOff val="35000"/>
                            </a:schemeClr>
                          </a:solidFill>
                        </a:rPr>
                        <a:t>potential cytokine storm, Moved to 1st line, thus PD-1 failed 1</a:t>
                      </a:r>
                      <a:r>
                        <a:rPr lang="en-US" sz="1200" baseline="30000" dirty="0">
                          <a:solidFill>
                            <a:schemeClr val="tx1">
                              <a:lumMod val="65000"/>
                              <a:lumOff val="35000"/>
                            </a:schemeClr>
                          </a:solidFill>
                        </a:rPr>
                        <a:t>st</a:t>
                      </a:r>
                      <a:r>
                        <a:rPr lang="en-US" sz="1200" dirty="0">
                          <a:solidFill>
                            <a:schemeClr val="tx1">
                              <a:lumMod val="65000"/>
                              <a:lumOff val="35000"/>
                            </a:schemeClr>
                          </a:solidFill>
                        </a:rPr>
                        <a:t> line pts cannot use this in 2</a:t>
                      </a:r>
                      <a:r>
                        <a:rPr lang="en-US" sz="1200" baseline="30000" dirty="0">
                          <a:solidFill>
                            <a:schemeClr val="tx1">
                              <a:lumMod val="65000"/>
                              <a:lumOff val="35000"/>
                            </a:schemeClr>
                          </a:solidFill>
                        </a:rPr>
                        <a:t>nd</a:t>
                      </a:r>
                      <a:r>
                        <a:rPr lang="en-US" sz="1200" dirty="0">
                          <a:solidFill>
                            <a:schemeClr val="tx1">
                              <a:lumMod val="65000"/>
                              <a:lumOff val="35000"/>
                            </a:schemeClr>
                          </a:solidFill>
                        </a:rPr>
                        <a:t> line.</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541481869"/>
                  </a:ext>
                </a:extLst>
              </a:tr>
            </a:tbl>
          </a:graphicData>
        </a:graphic>
      </p:graphicFrame>
      <p:pic>
        <p:nvPicPr>
          <p:cNvPr id="9" name="Picture 8">
            <a:extLst>
              <a:ext uri="{FF2B5EF4-FFF2-40B4-BE49-F238E27FC236}">
                <a16:creationId xmlns:a16="http://schemas.microsoft.com/office/drawing/2014/main" id="{70F713EB-1EF2-41E8-86F7-04AB68C61857}"/>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731" t="3395" r="2117" b="6169"/>
          <a:stretch/>
        </p:blipFill>
        <p:spPr>
          <a:xfrm>
            <a:off x="4725749" y="2126650"/>
            <a:ext cx="3333918" cy="1790665"/>
          </a:xfrm>
          <a:prstGeom prst="rect">
            <a:avLst/>
          </a:prstGeom>
        </p:spPr>
      </p:pic>
      <p:pic>
        <p:nvPicPr>
          <p:cNvPr id="6" name="Picture 5">
            <a:extLst>
              <a:ext uri="{FF2B5EF4-FFF2-40B4-BE49-F238E27FC236}">
                <a16:creationId xmlns:a16="http://schemas.microsoft.com/office/drawing/2014/main" id="{C985248A-D291-4061-BC13-5DF4902591CC}"/>
              </a:ext>
            </a:extLst>
          </p:cNvPr>
          <p:cNvPicPr>
            <a:picLocks noChangeAspect="1"/>
          </p:cNvPicPr>
          <p:nvPr/>
        </p:nvPicPr>
        <p:blipFill rotWithShape="1">
          <a:blip r:embed="rId4">
            <a:extLst>
              <a:ext uri="{28A0092B-C50C-407E-A947-70E740481C1C}">
                <a14:useLocalDpi xmlns:a14="http://schemas.microsoft.com/office/drawing/2010/main" val="0"/>
              </a:ext>
            </a:extLst>
          </a:blip>
          <a:srcRect r="6084"/>
          <a:stretch/>
        </p:blipFill>
        <p:spPr>
          <a:xfrm>
            <a:off x="1314422" y="1247167"/>
            <a:ext cx="3262139" cy="2963903"/>
          </a:xfrm>
          <a:prstGeom prst="rect">
            <a:avLst/>
          </a:prstGeom>
        </p:spPr>
      </p:pic>
      <p:sp>
        <p:nvSpPr>
          <p:cNvPr id="19" name="TextBox 18">
            <a:extLst>
              <a:ext uri="{FF2B5EF4-FFF2-40B4-BE49-F238E27FC236}">
                <a16:creationId xmlns:a16="http://schemas.microsoft.com/office/drawing/2014/main" id="{B2D2E321-C69D-4965-B548-3055640934DF}"/>
              </a:ext>
            </a:extLst>
          </p:cNvPr>
          <p:cNvSpPr txBox="1"/>
          <p:nvPr/>
        </p:nvSpPr>
        <p:spPr>
          <a:xfrm>
            <a:off x="833839" y="6036828"/>
            <a:ext cx="10524321" cy="391120"/>
          </a:xfrm>
          <a:prstGeom prst="roundRect">
            <a:avLst>
              <a:gd name="adj" fmla="val 50000"/>
            </a:avLst>
          </a:prstGeom>
          <a:solidFill>
            <a:schemeClr val="tx2"/>
          </a:solidFill>
        </p:spPr>
        <p:txBody>
          <a:bodyPr wrap="square" tIns="0" bIns="0" rtlCol="0" anchor="ctr" anchorCtr="0">
            <a:spAutoFit/>
          </a:bodyPr>
          <a:lstStyle/>
          <a:p>
            <a:pPr algn="ctr"/>
            <a:r>
              <a:rPr lang="en-US" sz="2000" dirty="0">
                <a:solidFill>
                  <a:schemeClr val="bg1"/>
                </a:solidFill>
              </a:rPr>
              <a:t>Ideal regimen would improve efficacy (survival) without compromising on CIN</a:t>
            </a:r>
          </a:p>
        </p:txBody>
      </p:sp>
      <p:pic>
        <p:nvPicPr>
          <p:cNvPr id="8" name="Picture 7">
            <a:extLst>
              <a:ext uri="{FF2B5EF4-FFF2-40B4-BE49-F238E27FC236}">
                <a16:creationId xmlns:a16="http://schemas.microsoft.com/office/drawing/2014/main" id="{CD0A2022-E164-4776-9692-91F2FAD5B68B}"/>
              </a:ext>
            </a:extLst>
          </p:cNvPr>
          <p:cNvPicPr>
            <a:picLocks noChangeAspect="1"/>
          </p:cNvPicPr>
          <p:nvPr/>
        </p:nvPicPr>
        <p:blipFill rotWithShape="1">
          <a:blip r:embed="rId5">
            <a:extLst>
              <a:ext uri="{28A0092B-C50C-407E-A947-70E740481C1C}">
                <a14:useLocalDpi xmlns:a14="http://schemas.microsoft.com/office/drawing/2010/main" val="0"/>
              </a:ext>
            </a:extLst>
          </a:blip>
          <a:srcRect l="3877" t="7377" r="36101" b="3398"/>
          <a:stretch/>
        </p:blipFill>
        <p:spPr>
          <a:xfrm>
            <a:off x="8413344" y="2126651"/>
            <a:ext cx="3030030" cy="1790665"/>
          </a:xfrm>
          <a:prstGeom prst="rect">
            <a:avLst/>
          </a:prstGeom>
        </p:spPr>
      </p:pic>
      <p:sp>
        <p:nvSpPr>
          <p:cNvPr id="22" name="Rectangle 21">
            <a:extLst>
              <a:ext uri="{FF2B5EF4-FFF2-40B4-BE49-F238E27FC236}">
                <a16:creationId xmlns:a16="http://schemas.microsoft.com/office/drawing/2014/main" id="{7A3FD8F3-A2C8-6C48-9C15-6AB722F7F7F2}"/>
              </a:ext>
            </a:extLst>
          </p:cNvPr>
          <p:cNvSpPr/>
          <p:nvPr/>
        </p:nvSpPr>
        <p:spPr>
          <a:xfrm>
            <a:off x="11172679" y="2736148"/>
            <a:ext cx="327130" cy="27596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E386B98-5922-DF44-B0FF-96258265275A}"/>
              </a:ext>
            </a:extLst>
          </p:cNvPr>
          <p:cNvPicPr>
            <a:picLocks noChangeAspect="1"/>
          </p:cNvPicPr>
          <p:nvPr/>
        </p:nvPicPr>
        <p:blipFill rotWithShape="1">
          <a:blip r:embed="rId5">
            <a:extLst>
              <a:ext uri="{28A0092B-C50C-407E-A947-70E740481C1C}">
                <a14:useLocalDpi xmlns:a14="http://schemas.microsoft.com/office/drawing/2010/main" val="0"/>
              </a:ext>
            </a:extLst>
          </a:blip>
          <a:srcRect l="60781" t="17023" r="3863" b="37768"/>
          <a:stretch/>
        </p:blipFill>
        <p:spPr>
          <a:xfrm>
            <a:off x="9654750" y="1696785"/>
            <a:ext cx="1514237" cy="769750"/>
          </a:xfrm>
          <a:prstGeom prst="rect">
            <a:avLst/>
          </a:prstGeom>
        </p:spPr>
      </p:pic>
      <p:sp>
        <p:nvSpPr>
          <p:cNvPr id="21" name="TextBox 20">
            <a:extLst>
              <a:ext uri="{FF2B5EF4-FFF2-40B4-BE49-F238E27FC236}">
                <a16:creationId xmlns:a16="http://schemas.microsoft.com/office/drawing/2014/main" id="{9BB985B1-67FC-6C43-A2FD-13678918CCBB}"/>
              </a:ext>
            </a:extLst>
          </p:cNvPr>
          <p:cNvSpPr txBox="1"/>
          <p:nvPr/>
        </p:nvSpPr>
        <p:spPr>
          <a:xfrm>
            <a:off x="4697413" y="1164763"/>
            <a:ext cx="6977984" cy="338554"/>
          </a:xfrm>
          <a:prstGeom prst="rect">
            <a:avLst/>
          </a:prstGeom>
          <a:solidFill>
            <a:schemeClr val="accent2"/>
          </a:solidFill>
        </p:spPr>
        <p:txBody>
          <a:bodyPr wrap="square" rtlCol="0">
            <a:noAutofit/>
          </a:bodyPr>
          <a:lstStyle/>
          <a:p>
            <a:pPr algn="ctr"/>
            <a:r>
              <a:rPr lang="en-US" sz="1600" dirty="0">
                <a:solidFill>
                  <a:schemeClr val="bg1"/>
                </a:solidFill>
              </a:rPr>
              <a:t>Pemetrexed and PD-1/PD-L1 Moved To First Line</a:t>
            </a:r>
          </a:p>
        </p:txBody>
      </p:sp>
      <p:pic>
        <p:nvPicPr>
          <p:cNvPr id="27" name="Picture 26">
            <a:extLst>
              <a:ext uri="{FF2B5EF4-FFF2-40B4-BE49-F238E27FC236}">
                <a16:creationId xmlns:a16="http://schemas.microsoft.com/office/drawing/2014/main" id="{90EB3F78-2D3E-DB4A-B075-00C1BAEA9CA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7002" t="3395" r="2117" b="73941"/>
          <a:stretch/>
        </p:blipFill>
        <p:spPr>
          <a:xfrm>
            <a:off x="6065713" y="1696785"/>
            <a:ext cx="1860997" cy="448751"/>
          </a:xfrm>
          <a:prstGeom prst="rect">
            <a:avLst/>
          </a:prstGeom>
        </p:spPr>
      </p:pic>
      <p:sp>
        <p:nvSpPr>
          <p:cNvPr id="7" name="Rectangle 6">
            <a:extLst>
              <a:ext uri="{FF2B5EF4-FFF2-40B4-BE49-F238E27FC236}">
                <a16:creationId xmlns:a16="http://schemas.microsoft.com/office/drawing/2014/main" id="{102472BF-C9B3-CC4A-BEFA-6D382F5F36E7}"/>
              </a:ext>
            </a:extLst>
          </p:cNvPr>
          <p:cNvSpPr/>
          <p:nvPr/>
        </p:nvSpPr>
        <p:spPr>
          <a:xfrm>
            <a:off x="6190175" y="2145536"/>
            <a:ext cx="1869492" cy="42986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Arrow 27">
            <a:extLst>
              <a:ext uri="{FF2B5EF4-FFF2-40B4-BE49-F238E27FC236}">
                <a16:creationId xmlns:a16="http://schemas.microsoft.com/office/drawing/2014/main" id="{D33E523D-3462-884B-B0F5-0ED2B278FCFB}"/>
              </a:ext>
            </a:extLst>
          </p:cNvPr>
          <p:cNvSpPr/>
          <p:nvPr/>
        </p:nvSpPr>
        <p:spPr>
          <a:xfrm rot="5400000">
            <a:off x="9726996" y="4015748"/>
            <a:ext cx="402723" cy="576859"/>
          </a:xfrm>
          <a:prstGeom prst="rightArrow">
            <a:avLst>
              <a:gd name="adj1" fmla="val 50000"/>
              <a:gd name="adj2" fmla="val 42661"/>
            </a:avLst>
          </a:prstGeom>
          <a:gradFill>
            <a:gsLst>
              <a:gs pos="0">
                <a:schemeClr val="accent2">
                  <a:alpha val="0"/>
                </a:schemeClr>
              </a:gs>
              <a:gs pos="99000">
                <a:schemeClr val="accent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Arrow 28">
            <a:extLst>
              <a:ext uri="{FF2B5EF4-FFF2-40B4-BE49-F238E27FC236}">
                <a16:creationId xmlns:a16="http://schemas.microsoft.com/office/drawing/2014/main" id="{83A7D101-A3B3-654B-B7A0-886A699AC399}"/>
              </a:ext>
            </a:extLst>
          </p:cNvPr>
          <p:cNvSpPr/>
          <p:nvPr/>
        </p:nvSpPr>
        <p:spPr>
          <a:xfrm rot="5400000">
            <a:off x="6300623" y="4015748"/>
            <a:ext cx="402723" cy="576859"/>
          </a:xfrm>
          <a:prstGeom prst="rightArrow">
            <a:avLst>
              <a:gd name="adj1" fmla="val 50000"/>
              <a:gd name="adj2" fmla="val 42661"/>
            </a:avLst>
          </a:prstGeom>
          <a:gradFill>
            <a:gsLst>
              <a:gs pos="0">
                <a:schemeClr val="accent2">
                  <a:alpha val="0"/>
                </a:schemeClr>
              </a:gs>
              <a:gs pos="99000">
                <a:schemeClr val="accent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29">
            <a:extLst>
              <a:ext uri="{FF2B5EF4-FFF2-40B4-BE49-F238E27FC236}">
                <a16:creationId xmlns:a16="http://schemas.microsoft.com/office/drawing/2014/main" id="{6BB5EBDE-472C-DD4B-841A-1164B18D3ED5}"/>
              </a:ext>
            </a:extLst>
          </p:cNvPr>
          <p:cNvSpPr/>
          <p:nvPr/>
        </p:nvSpPr>
        <p:spPr>
          <a:xfrm rot="5400000">
            <a:off x="2643023" y="4015748"/>
            <a:ext cx="402723" cy="576859"/>
          </a:xfrm>
          <a:prstGeom prst="rightArrow">
            <a:avLst>
              <a:gd name="adj1" fmla="val 50000"/>
              <a:gd name="adj2" fmla="val 42661"/>
            </a:avLst>
          </a:prstGeom>
          <a:gradFill>
            <a:gsLst>
              <a:gs pos="0">
                <a:schemeClr val="accent2">
                  <a:alpha val="0"/>
                </a:schemeClr>
              </a:gs>
              <a:gs pos="99000">
                <a:schemeClr val="accent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1A296851-3BD9-954D-B806-6E462F80DB6A}"/>
              </a:ext>
            </a:extLst>
          </p:cNvPr>
          <p:cNvSpPr>
            <a:spLocks noGrp="1"/>
          </p:cNvSpPr>
          <p:nvPr>
            <p:ph type="title"/>
          </p:nvPr>
        </p:nvSpPr>
        <p:spPr/>
        <p:txBody>
          <a:bodyPr>
            <a:normAutofit fontScale="90000"/>
          </a:bodyPr>
          <a:lstStyle/>
          <a:p>
            <a:pPr lvl="0" defTabSz="1038977">
              <a:lnSpc>
                <a:spcPct val="100000"/>
              </a:lnSpc>
              <a:spcBef>
                <a:spcPts val="0"/>
              </a:spcBef>
              <a:tabLst>
                <a:tab pos="396875" algn="l"/>
              </a:tabLst>
            </a:pPr>
            <a:r>
              <a:rPr lang="en-US" altLang="zh-CN" sz="3100" dirty="0">
                <a:ea typeface="等线" panose="02010600030101010101" pitchFamily="2" charset="-122"/>
                <a:cs typeface="+mn-cs"/>
              </a:rPr>
              <a:t>Limited Options</a:t>
            </a:r>
            <a:br>
              <a:rPr lang="en-US" altLang="zh-CN" sz="3100" dirty="0">
                <a:ea typeface="等线" panose="02010600030101010101" pitchFamily="2" charset="-122"/>
                <a:cs typeface="+mn-cs"/>
              </a:rPr>
            </a:br>
            <a:r>
              <a:rPr lang="en-US" altLang="zh-CN" sz="2200" dirty="0">
                <a:ea typeface="等线" panose="02010600030101010101" pitchFamily="2" charset="-122"/>
                <a:cs typeface="+mn-cs"/>
              </a:rPr>
              <a:t>•	Four therapies approved in NSCLC (2</a:t>
            </a:r>
            <a:r>
              <a:rPr lang="en-US" altLang="zh-CN" sz="2200" baseline="30000" dirty="0">
                <a:ea typeface="等线" panose="02010600030101010101" pitchFamily="2" charset="-122"/>
                <a:cs typeface="+mn-cs"/>
              </a:rPr>
              <a:t>nd</a:t>
            </a:r>
            <a:r>
              <a:rPr lang="en-US" altLang="zh-CN" sz="2200" dirty="0">
                <a:ea typeface="等线" panose="02010600030101010101" pitchFamily="2" charset="-122"/>
                <a:cs typeface="+mn-cs"/>
              </a:rPr>
              <a:t>/3</a:t>
            </a:r>
            <a:r>
              <a:rPr lang="en-US" altLang="zh-CN" sz="2200" baseline="30000" dirty="0">
                <a:ea typeface="等线" panose="02010600030101010101" pitchFamily="2" charset="-122"/>
                <a:cs typeface="+mn-cs"/>
              </a:rPr>
              <a:t>rd</a:t>
            </a:r>
            <a:r>
              <a:rPr lang="en-US" altLang="zh-CN" sz="2200" dirty="0">
                <a:ea typeface="等线" panose="02010600030101010101" pitchFamily="2" charset="-122"/>
                <a:cs typeface="+mn-cs"/>
              </a:rPr>
              <a:t> line, EGFR wild type) </a:t>
            </a:r>
            <a:br>
              <a:rPr lang="en-US" altLang="zh-CN" sz="2200" dirty="0">
                <a:ea typeface="等线" panose="02010600030101010101" pitchFamily="2" charset="-122"/>
                <a:cs typeface="+mn-cs"/>
              </a:rPr>
            </a:br>
            <a:r>
              <a:rPr lang="en-US" altLang="zh-CN" sz="2200" dirty="0">
                <a:ea typeface="等线" panose="02010600030101010101" pitchFamily="2" charset="-122"/>
                <a:cs typeface="+mn-cs"/>
              </a:rPr>
              <a:t>•	SOC Docetaxel: Limited overall survival with CIN severe neutropenia </a:t>
            </a:r>
            <a:r>
              <a:rPr lang="en-US" sz="2200" dirty="0">
                <a:latin typeface="Calibri" panose="020F0502020204030204" pitchFamily="34" charset="0"/>
                <a:ea typeface="SimSun" panose="02010600030101010101" pitchFamily="2" charset="-122"/>
                <a:cs typeface="Times New Roman" panose="02020603050405020304" pitchFamily="18" charset="0"/>
              </a:rPr>
              <a:t>~</a:t>
            </a:r>
            <a:r>
              <a:rPr lang="en-US" altLang="zh-CN" sz="2200" dirty="0">
                <a:ea typeface="等线" panose="02010600030101010101" pitchFamily="2" charset="-122"/>
                <a:cs typeface="+mn-cs"/>
              </a:rPr>
              <a:t>40%</a:t>
            </a:r>
          </a:p>
        </p:txBody>
      </p:sp>
      <p:sp>
        <p:nvSpPr>
          <p:cNvPr id="14" name="Text Placeholder 13">
            <a:extLst>
              <a:ext uri="{FF2B5EF4-FFF2-40B4-BE49-F238E27FC236}">
                <a16:creationId xmlns:a16="http://schemas.microsoft.com/office/drawing/2014/main" id="{2CE8816D-172B-7540-A9C9-93D2E1AC1CC9}"/>
              </a:ext>
            </a:extLst>
          </p:cNvPr>
          <p:cNvSpPr>
            <a:spLocks noGrp="1"/>
          </p:cNvSpPr>
          <p:nvPr>
            <p:ph type="body" sz="quarter" idx="12"/>
          </p:nvPr>
        </p:nvSpPr>
        <p:spPr>
          <a:xfrm>
            <a:off x="1397026" y="6466881"/>
            <a:ext cx="5795511" cy="391120"/>
          </a:xfrm>
        </p:spPr>
        <p:txBody>
          <a:bodyPr/>
          <a:lstStyle/>
          <a:p>
            <a:r>
              <a:rPr lang="en-US" kern="0" baseline="30000" dirty="0">
                <a:solidFill>
                  <a:prstClr val="black"/>
                </a:solidFill>
              </a:rPr>
              <a:t> 1 </a:t>
            </a:r>
            <a:r>
              <a:rPr lang="en-US" kern="0" dirty="0">
                <a:solidFill>
                  <a:prstClr val="black"/>
                </a:solidFill>
              </a:rPr>
              <a:t>Lancet 384 (9944): 665-673 (2014).</a:t>
            </a:r>
            <a:r>
              <a:rPr lang="zh-CN" altLang="en-US" kern="0" dirty="0">
                <a:solidFill>
                  <a:prstClr val="black"/>
                </a:solidFill>
              </a:rPr>
              <a:t>  </a:t>
            </a:r>
            <a:r>
              <a:rPr lang="en-US" altLang="zh-CN" kern="0" baseline="30000" dirty="0">
                <a:solidFill>
                  <a:prstClr val="black"/>
                </a:solidFill>
              </a:rPr>
              <a:t>2</a:t>
            </a:r>
            <a:r>
              <a:rPr lang="en-US" kern="0" dirty="0">
                <a:solidFill>
                  <a:prstClr val="black"/>
                </a:solidFill>
              </a:rPr>
              <a:t> JCO 22(9): 1589-1597 (2004)</a:t>
            </a:r>
            <a:r>
              <a:rPr lang="zh-CN" altLang="en-US" kern="0" dirty="0">
                <a:solidFill>
                  <a:prstClr val="black"/>
                </a:solidFill>
              </a:rPr>
              <a:t>。 </a:t>
            </a:r>
            <a:r>
              <a:rPr lang="en-US" altLang="zh-CN" kern="0" baseline="30000" dirty="0">
                <a:solidFill>
                  <a:prstClr val="black"/>
                </a:solidFill>
              </a:rPr>
              <a:t>3 </a:t>
            </a:r>
            <a:r>
              <a:rPr lang="en-US" kern="0" baseline="30000" dirty="0">
                <a:solidFill>
                  <a:prstClr val="black"/>
                </a:solidFill>
              </a:rPr>
              <a:t> </a:t>
            </a:r>
            <a:r>
              <a:rPr lang="en-US" kern="0" dirty="0">
                <a:solidFill>
                  <a:prstClr val="black"/>
                </a:solidFill>
              </a:rPr>
              <a:t>NEJM 373: 1627-1639 (2015)</a:t>
            </a:r>
            <a:r>
              <a:rPr lang="zh-CN" altLang="en-US" kern="0" dirty="0">
                <a:solidFill>
                  <a:prstClr val="black"/>
                </a:solidFill>
              </a:rPr>
              <a:t>。</a:t>
            </a:r>
            <a:endParaRPr lang="en-US" kern="0" dirty="0">
              <a:solidFill>
                <a:prstClr val="black"/>
              </a:solidFill>
            </a:endParaRPr>
          </a:p>
        </p:txBody>
      </p:sp>
    </p:spTree>
    <p:extLst>
      <p:ext uri="{BB962C8B-B14F-4D97-AF65-F5344CB8AC3E}">
        <p14:creationId xmlns:p14="http://schemas.microsoft.com/office/powerpoint/2010/main" val="109675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A84B4-334B-4659-953A-809F98C40270}"/>
              </a:ext>
            </a:extLst>
          </p:cNvPr>
          <p:cNvSpPr>
            <a:spLocks noGrp="1"/>
          </p:cNvSpPr>
          <p:nvPr>
            <p:ph type="title"/>
          </p:nvPr>
        </p:nvSpPr>
        <p:spPr>
          <a:xfrm>
            <a:off x="688984" y="0"/>
            <a:ext cx="10515600" cy="1038845"/>
          </a:xfrm>
        </p:spPr>
        <p:txBody>
          <a:bodyPr/>
          <a:lstStyle/>
          <a:p>
            <a:r>
              <a:rPr lang="en-US" dirty="0"/>
              <a:t>Rationale for Advancing Plinabulin in NSCLC Study</a:t>
            </a:r>
          </a:p>
        </p:txBody>
      </p:sp>
      <p:sp>
        <p:nvSpPr>
          <p:cNvPr id="11" name="Text Placeholder 10">
            <a:extLst>
              <a:ext uri="{FF2B5EF4-FFF2-40B4-BE49-F238E27FC236}">
                <a16:creationId xmlns:a16="http://schemas.microsoft.com/office/drawing/2014/main" id="{443F04B6-DB5D-7C47-94C1-8BD2576BEE09}"/>
              </a:ext>
            </a:extLst>
          </p:cNvPr>
          <p:cNvSpPr>
            <a:spLocks noGrp="1"/>
          </p:cNvSpPr>
          <p:nvPr>
            <p:ph type="body" sz="quarter" idx="12"/>
          </p:nvPr>
        </p:nvSpPr>
        <p:spPr/>
        <p:txBody>
          <a:bodyPr/>
          <a:lstStyle/>
          <a:p>
            <a:r>
              <a:rPr lang="en-US" baseline="30000" dirty="0"/>
              <a:t>1</a:t>
            </a:r>
            <a:r>
              <a:rPr lang="en-US" dirty="0"/>
              <a:t> Kashyap et al., Cell Reports 28(13): 3367-80 (2019 </a:t>
            </a:r>
            <a:r>
              <a:rPr lang="en-US" altLang="zh-CN" baseline="30000" dirty="0"/>
              <a:t>2</a:t>
            </a:r>
            <a:r>
              <a:rPr lang="en-US" altLang="zh-CN" dirty="0"/>
              <a:t> ASCO-SITC 2017 meeting oral presentation.</a:t>
            </a:r>
            <a:endParaRPr lang="en-GB" dirty="0"/>
          </a:p>
        </p:txBody>
      </p:sp>
      <p:pic>
        <p:nvPicPr>
          <p:cNvPr id="5" name="Picture 2">
            <a:extLst>
              <a:ext uri="{FF2B5EF4-FFF2-40B4-BE49-F238E27FC236}">
                <a16:creationId xmlns:a16="http://schemas.microsoft.com/office/drawing/2014/main" id="{049DCD7F-9A4E-484B-BB86-48360EEC4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44" y="3170215"/>
            <a:ext cx="5815466" cy="1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23D0F8A8-9539-48F6-B4C5-6E139F5005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8484" y="1682108"/>
            <a:ext cx="4580966" cy="325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CDB7A697-E038-40DE-8A33-B662B385A46F}"/>
              </a:ext>
            </a:extLst>
          </p:cNvPr>
          <p:cNvSpPr/>
          <p:nvPr/>
        </p:nvSpPr>
        <p:spPr>
          <a:xfrm>
            <a:off x="565783" y="1966932"/>
            <a:ext cx="5530217" cy="830997"/>
          </a:xfrm>
          <a:prstGeom prst="rect">
            <a:avLst/>
          </a:prstGeom>
          <a:solidFill>
            <a:schemeClr val="accent1">
              <a:lumMod val="75000"/>
            </a:schemeClr>
          </a:solidFill>
        </p:spPr>
        <p:txBody>
          <a:bodyPr wrap="square">
            <a:spAutoFit/>
          </a:bodyPr>
          <a:lstStyle/>
          <a:p>
            <a:r>
              <a:rPr lang="en-US" sz="2400" b="1" dirty="0">
                <a:solidFill>
                  <a:schemeClr val="bg1"/>
                </a:solidFill>
              </a:rPr>
              <a:t>Higher GEF-H1 immune signatures associated with longer OS in cancer </a:t>
            </a:r>
            <a:r>
              <a:rPr lang="en-US" sz="2400" b="1" baseline="30000" dirty="0">
                <a:solidFill>
                  <a:schemeClr val="bg1"/>
                </a:solidFill>
              </a:rPr>
              <a:t>1</a:t>
            </a:r>
          </a:p>
        </p:txBody>
      </p:sp>
      <p:sp>
        <p:nvSpPr>
          <p:cNvPr id="7" name="TextBox 6">
            <a:extLst>
              <a:ext uri="{FF2B5EF4-FFF2-40B4-BE49-F238E27FC236}">
                <a16:creationId xmlns:a16="http://schemas.microsoft.com/office/drawing/2014/main" id="{77213DCE-5EE1-42D3-A5FE-099E633ABCE3}"/>
              </a:ext>
            </a:extLst>
          </p:cNvPr>
          <p:cNvSpPr txBox="1"/>
          <p:nvPr/>
        </p:nvSpPr>
        <p:spPr>
          <a:xfrm>
            <a:off x="6589986" y="5098390"/>
            <a:ext cx="4876800" cy="1200329"/>
          </a:xfrm>
          <a:prstGeom prst="rect">
            <a:avLst/>
          </a:prstGeom>
          <a:solidFill>
            <a:schemeClr val="accent2">
              <a:lumMod val="20000"/>
              <a:lumOff val="80000"/>
            </a:schemeClr>
          </a:solidFill>
        </p:spPr>
        <p:txBody>
          <a:bodyPr wrap="square" rtlCol="0">
            <a:spAutoFit/>
          </a:bodyPr>
          <a:lstStyle/>
          <a:p>
            <a:pPr marL="176213" indent="-176213">
              <a:buFont typeface="Arial" panose="020B0604020202020204" pitchFamily="34" charset="0"/>
              <a:buChar char="•"/>
            </a:pPr>
            <a:r>
              <a:rPr lang="en-US" altLang="zh-CN" sz="1800" dirty="0"/>
              <a:t>Post-Hoc Ph2 data from Plinabulin in NSCLC in mechanism targeted patients (measurable lung lesion) shows overall survival benefit</a:t>
            </a:r>
            <a:r>
              <a:rPr lang="en-US" altLang="zh-CN" sz="1800" baseline="30000" dirty="0"/>
              <a:t>2</a:t>
            </a:r>
          </a:p>
          <a:p>
            <a:pPr marL="176213" indent="-176213">
              <a:buFont typeface="Arial" panose="020B0604020202020204" pitchFamily="34" charset="0"/>
              <a:buChar char="•"/>
            </a:pPr>
            <a:r>
              <a:rPr lang="en-US" sz="1800" b="1" dirty="0"/>
              <a:t>Informs Ph3 patient selection and study design</a:t>
            </a:r>
          </a:p>
        </p:txBody>
      </p:sp>
      <p:sp>
        <p:nvSpPr>
          <p:cNvPr id="12" name="Text Placeholder 4">
            <a:extLst>
              <a:ext uri="{FF2B5EF4-FFF2-40B4-BE49-F238E27FC236}">
                <a16:creationId xmlns:a16="http://schemas.microsoft.com/office/drawing/2014/main" id="{A9F45ED8-C6E8-43B5-A214-D00DBBFB48B8}"/>
              </a:ext>
            </a:extLst>
          </p:cNvPr>
          <p:cNvSpPr txBox="1">
            <a:spLocks/>
          </p:cNvSpPr>
          <p:nvPr/>
        </p:nvSpPr>
        <p:spPr>
          <a:xfrm>
            <a:off x="1338018" y="6467401"/>
            <a:ext cx="2321086" cy="282540"/>
          </a:xfrm>
          <a:prstGeom prst="rect">
            <a:avLst/>
          </a:prstGeom>
        </p:spPr>
        <p:txBody>
          <a:bodyPr vert="horz" lIns="91440" tIns="45720" rIns="91440" bIns="45720" rtlCol="0" anchor="b" anchorCtr="0">
            <a:normAutofit/>
          </a:bodyPr>
          <a:lstStyle>
            <a:lvl1pPr marL="7938" indent="-7938" algn="l" defTabSz="1219170" rtl="0" eaLnBrk="1" latinLnBrk="0" hangingPunct="1">
              <a:lnSpc>
                <a:spcPct val="100000"/>
              </a:lnSpc>
              <a:spcBef>
                <a:spcPts val="0"/>
              </a:spcBef>
              <a:buClr>
                <a:schemeClr val="accent5">
                  <a:lumMod val="75000"/>
                </a:schemeClr>
              </a:buClr>
              <a:buFontTx/>
              <a:buNone/>
              <a:tabLst/>
              <a:defRPr sz="900" kern="1200">
                <a:solidFill>
                  <a:schemeClr val="tx1"/>
                </a:solidFill>
                <a:latin typeface="+mn-lt"/>
                <a:ea typeface="+mn-ea"/>
                <a:cs typeface="+mn-cs"/>
              </a:defRPr>
            </a:lvl1pPr>
            <a:lvl2pPr marL="537620" indent="-230712" algn="l" defTabSz="1219170" rtl="0" eaLnBrk="1" latinLnBrk="0" hangingPunct="1">
              <a:lnSpc>
                <a:spcPct val="100000"/>
              </a:lnSpc>
              <a:spcBef>
                <a:spcPts val="0"/>
              </a:spcBef>
              <a:buFont typeface="System Font Regular"/>
              <a:buChar char="–"/>
              <a:tabLst/>
              <a:defRPr sz="1867" kern="1200">
                <a:solidFill>
                  <a:schemeClr val="tx1"/>
                </a:solidFill>
                <a:latin typeface="+mn-lt"/>
                <a:ea typeface="+mn-ea"/>
                <a:cs typeface="+mn-cs"/>
              </a:defRPr>
            </a:lvl2pPr>
            <a:lvl3pPr marL="838179" indent="-228594" algn="l" defTabSz="1219170" rtl="0" eaLnBrk="1" latinLnBrk="0" hangingPunct="1">
              <a:lnSpc>
                <a:spcPct val="100000"/>
              </a:lnSpc>
              <a:spcBef>
                <a:spcPts val="0"/>
              </a:spcBef>
              <a:buFont typeface="Courier New" panose="02070309020205020404" pitchFamily="49" charset="0"/>
              <a:buChar char="o"/>
              <a:tabLst/>
              <a:defRPr sz="1600" kern="1200">
                <a:solidFill>
                  <a:schemeClr val="tx1"/>
                </a:solidFill>
                <a:latin typeface="+mn-lt"/>
                <a:ea typeface="+mn-ea"/>
                <a:cs typeface="+mn-cs"/>
              </a:defRPr>
            </a:lvl3pPr>
            <a:lvl4pPr marL="1147205" indent="-230712" algn="l" defTabSz="1219170" rtl="0" eaLnBrk="1" latinLnBrk="0" hangingPunct="1">
              <a:lnSpc>
                <a:spcPct val="100000"/>
              </a:lnSpc>
              <a:spcBef>
                <a:spcPts val="0"/>
              </a:spcBef>
              <a:buFont typeface="System Font Regular"/>
              <a:buChar char="–"/>
              <a:tabLst/>
              <a:defRPr sz="1467" kern="1200">
                <a:solidFill>
                  <a:schemeClr val="tx1"/>
                </a:solidFill>
                <a:latin typeface="+mn-lt"/>
                <a:ea typeface="+mn-ea"/>
                <a:cs typeface="+mn-cs"/>
              </a:defRPr>
            </a:lvl4pPr>
            <a:lvl5pPr marL="1447764" indent="-228594" algn="l" defTabSz="1219170" rtl="0" eaLnBrk="1" latinLnBrk="0" hangingPunct="1">
              <a:lnSpc>
                <a:spcPct val="100000"/>
              </a:lnSpc>
              <a:spcBef>
                <a:spcPts val="0"/>
              </a:spcBef>
              <a:buFont typeface="System Font Regular"/>
              <a:buChar char="–"/>
              <a:tabLst/>
              <a:defRPr sz="1467"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endParaRPr lang="en-US" sz="1000" dirty="0"/>
          </a:p>
        </p:txBody>
      </p:sp>
      <p:sp>
        <p:nvSpPr>
          <p:cNvPr id="3" name="TextBox 2">
            <a:extLst>
              <a:ext uri="{FF2B5EF4-FFF2-40B4-BE49-F238E27FC236}">
                <a16:creationId xmlns:a16="http://schemas.microsoft.com/office/drawing/2014/main" id="{11F837EC-3FB6-714B-85CE-D783945F5CF8}"/>
              </a:ext>
            </a:extLst>
          </p:cNvPr>
          <p:cNvSpPr txBox="1"/>
          <p:nvPr/>
        </p:nvSpPr>
        <p:spPr>
          <a:xfrm>
            <a:off x="6896935" y="1343554"/>
            <a:ext cx="3450047" cy="338554"/>
          </a:xfrm>
          <a:prstGeom prst="rect">
            <a:avLst/>
          </a:prstGeom>
          <a:noFill/>
        </p:spPr>
        <p:txBody>
          <a:bodyPr wrap="none" rtlCol="0">
            <a:spAutoFit/>
          </a:bodyPr>
          <a:lstStyle/>
          <a:p>
            <a:pPr algn="l"/>
            <a:r>
              <a:rPr lang="en-US" sz="1600" b="1" dirty="0">
                <a:solidFill>
                  <a:schemeClr val="tx2"/>
                </a:solidFill>
              </a:rPr>
              <a:t>Preliminary Clinical Evidence (Phase 2)</a:t>
            </a:r>
          </a:p>
        </p:txBody>
      </p:sp>
      <p:sp>
        <p:nvSpPr>
          <p:cNvPr id="13" name="TextBox 12">
            <a:extLst>
              <a:ext uri="{FF2B5EF4-FFF2-40B4-BE49-F238E27FC236}">
                <a16:creationId xmlns:a16="http://schemas.microsoft.com/office/drawing/2014/main" id="{DDF54C98-46CC-4940-A6A9-5EABFC6FB28A}"/>
              </a:ext>
            </a:extLst>
          </p:cNvPr>
          <p:cNvSpPr txBox="1"/>
          <p:nvPr/>
        </p:nvSpPr>
        <p:spPr>
          <a:xfrm>
            <a:off x="325144" y="1343554"/>
            <a:ext cx="2366032" cy="338554"/>
          </a:xfrm>
          <a:prstGeom prst="rect">
            <a:avLst/>
          </a:prstGeom>
          <a:noFill/>
        </p:spPr>
        <p:txBody>
          <a:bodyPr wrap="none" rtlCol="0">
            <a:spAutoFit/>
          </a:bodyPr>
          <a:lstStyle/>
          <a:p>
            <a:pPr algn="l"/>
            <a:r>
              <a:rPr lang="en-US" sz="1600" b="1" dirty="0">
                <a:solidFill>
                  <a:schemeClr val="tx2"/>
                </a:solidFill>
              </a:rPr>
              <a:t>Mode of Action Rationale</a:t>
            </a:r>
          </a:p>
        </p:txBody>
      </p:sp>
    </p:spTree>
    <p:extLst>
      <p:ext uri="{BB962C8B-B14F-4D97-AF65-F5344CB8AC3E}">
        <p14:creationId xmlns:p14="http://schemas.microsoft.com/office/powerpoint/2010/main" val="24363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9A7378-C8DD-6C49-BEBD-63494FAEB546}"/>
              </a:ext>
            </a:extLst>
          </p:cNvPr>
          <p:cNvSpPr/>
          <p:nvPr/>
        </p:nvSpPr>
        <p:spPr>
          <a:xfrm>
            <a:off x="550843" y="2920615"/>
            <a:ext cx="11162301" cy="2395206"/>
          </a:xfrm>
          <a:prstGeom prst="rect">
            <a:avLst/>
          </a:prstGeom>
          <a:solidFill>
            <a:schemeClr val="accent5">
              <a:lumMod val="40000"/>
              <a:lumOff val="6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24000" rtlCol="0" anchor="t" anchorCtr="0"/>
          <a:lstStyle/>
          <a:p>
            <a:pPr defTabSz="479988" fontAlgn="ctr">
              <a:buClr>
                <a:srgbClr val="7CCA62">
                  <a:lumMod val="75000"/>
                </a:srgbClr>
              </a:buClr>
              <a:buSzPct val="150000"/>
            </a:pPr>
            <a:r>
              <a:rPr lang="en-US" sz="1600" b="1" dirty="0">
                <a:solidFill>
                  <a:srgbClr val="000000"/>
                </a:solidFill>
              </a:rPr>
              <a:t>Primary Endpoint: </a:t>
            </a:r>
            <a:r>
              <a:rPr lang="en-US" sz="1600" dirty="0">
                <a:solidFill>
                  <a:prstClr val="black"/>
                </a:solidFill>
              </a:rPr>
              <a:t>Overall Survival</a:t>
            </a:r>
          </a:p>
          <a:p>
            <a:pPr defTabSz="479988" fontAlgn="ctr">
              <a:buClr>
                <a:srgbClr val="7CCA62">
                  <a:lumMod val="75000"/>
                </a:srgbClr>
              </a:buClr>
              <a:buSzPct val="150000"/>
            </a:pPr>
            <a:r>
              <a:rPr lang="en-US" sz="1600" b="1" dirty="0">
                <a:solidFill>
                  <a:srgbClr val="000000"/>
                </a:solidFill>
              </a:rPr>
              <a:t>Secondary</a:t>
            </a:r>
            <a:r>
              <a:rPr lang="en-US" sz="1600" dirty="0">
                <a:solidFill>
                  <a:srgbClr val="000000"/>
                </a:solidFill>
              </a:rPr>
              <a:t> </a:t>
            </a:r>
            <a:r>
              <a:rPr lang="en-US" sz="1600" b="1" dirty="0">
                <a:solidFill>
                  <a:srgbClr val="000000"/>
                </a:solidFill>
              </a:rPr>
              <a:t>Endpoints</a:t>
            </a:r>
            <a:r>
              <a:rPr lang="en-US" sz="1600" dirty="0">
                <a:solidFill>
                  <a:srgbClr val="000000"/>
                </a:solidFill>
              </a:rPr>
              <a:t>: </a:t>
            </a:r>
          </a:p>
          <a:p>
            <a:pPr marL="174625" lvl="0" indent="-174625" defTabSz="1219170">
              <a:buClr>
                <a:srgbClr val="7CCA62">
                  <a:lumMod val="75000"/>
                </a:srgbClr>
              </a:buClr>
              <a:buSzPct val="100000"/>
              <a:buFont typeface="Arial" panose="020B0604020202020204" pitchFamily="34" charset="0"/>
              <a:buChar char="•"/>
              <a:tabLst>
                <a:tab pos="160338" algn="l"/>
              </a:tabLst>
              <a:defRPr/>
            </a:pPr>
            <a:r>
              <a:rPr lang="en-US" sz="1600" dirty="0">
                <a:solidFill>
                  <a:srgbClr val="000000"/>
                </a:solidFill>
              </a:rPr>
              <a:t>ORR, PFS </a:t>
            </a:r>
          </a:p>
          <a:p>
            <a:pPr marL="174625" lvl="0" indent="-174625" defTabSz="1219170">
              <a:buClr>
                <a:srgbClr val="7CCA62">
                  <a:lumMod val="75000"/>
                </a:srgbClr>
              </a:buClr>
              <a:buSzPct val="100000"/>
              <a:buFont typeface="Arial" panose="020B0604020202020204" pitchFamily="34" charset="0"/>
              <a:buChar char="•"/>
              <a:tabLst>
                <a:tab pos="160338" algn="l"/>
              </a:tabLst>
              <a:defRPr/>
            </a:pPr>
            <a:r>
              <a:rPr lang="en-US" sz="1600" dirty="0">
                <a:solidFill>
                  <a:srgbClr val="000000"/>
                </a:solidFill>
              </a:rPr>
              <a:t>Percent of patients without severe neutropenia on Day 8 of Cycle 1 </a:t>
            </a:r>
          </a:p>
          <a:p>
            <a:pPr marL="174625" lvl="0" indent="-174625" defTabSz="1219170">
              <a:buClr>
                <a:srgbClr val="7CCA62">
                  <a:lumMod val="75000"/>
                </a:srgbClr>
              </a:buClr>
              <a:buSzPct val="100000"/>
              <a:buFont typeface="Arial" panose="020B0604020202020204" pitchFamily="34" charset="0"/>
              <a:buChar char="•"/>
              <a:tabLst>
                <a:tab pos="160338" algn="l"/>
              </a:tabLst>
              <a:defRPr/>
            </a:pPr>
            <a:r>
              <a:rPr lang="en-US" sz="1600" dirty="0">
                <a:solidFill>
                  <a:srgbClr val="000000"/>
                </a:solidFill>
              </a:rPr>
              <a:t>Month 24 OS rate, Month 36 OS rate </a:t>
            </a:r>
          </a:p>
          <a:p>
            <a:pPr marL="174625" lvl="0" indent="-174625" defTabSz="1219170">
              <a:buClr>
                <a:srgbClr val="7CCA62">
                  <a:lumMod val="75000"/>
                </a:srgbClr>
              </a:buClr>
              <a:buSzPct val="100000"/>
              <a:buFont typeface="Arial" panose="020B0604020202020204" pitchFamily="34" charset="0"/>
              <a:buChar char="•"/>
              <a:tabLst>
                <a:tab pos="160338" algn="l"/>
              </a:tabLst>
              <a:defRPr/>
            </a:pPr>
            <a:r>
              <a:rPr lang="en-US" sz="1600" dirty="0" err="1">
                <a:solidFill>
                  <a:srgbClr val="000000"/>
                </a:solidFill>
              </a:rPr>
              <a:t>DoR</a:t>
            </a:r>
            <a:r>
              <a:rPr lang="en-US" sz="1600" dirty="0">
                <a:solidFill>
                  <a:srgbClr val="000000"/>
                </a:solidFill>
              </a:rPr>
              <a:t> </a:t>
            </a:r>
          </a:p>
          <a:p>
            <a:pPr marL="174625" lvl="0" indent="-174625" defTabSz="1219170">
              <a:buClr>
                <a:srgbClr val="7CCA62">
                  <a:lumMod val="75000"/>
                </a:srgbClr>
              </a:buClr>
              <a:buSzPct val="100000"/>
              <a:buFont typeface="Arial" panose="020B0604020202020204" pitchFamily="34" charset="0"/>
              <a:buChar char="•"/>
              <a:tabLst>
                <a:tab pos="160338" algn="l"/>
              </a:tabLst>
              <a:defRPr/>
            </a:pPr>
            <a:r>
              <a:rPr lang="en-US" sz="1600" dirty="0">
                <a:solidFill>
                  <a:srgbClr val="000000"/>
                </a:solidFill>
              </a:rPr>
              <a:t>Q-</a:t>
            </a:r>
            <a:r>
              <a:rPr lang="en-US" sz="1600" dirty="0" err="1">
                <a:solidFill>
                  <a:srgbClr val="000000"/>
                </a:solidFill>
              </a:rPr>
              <a:t>TWiST</a:t>
            </a:r>
            <a:r>
              <a:rPr lang="en-US" sz="1600" dirty="0">
                <a:solidFill>
                  <a:srgbClr val="000000"/>
                </a:solidFill>
              </a:rPr>
              <a:t> </a:t>
            </a:r>
          </a:p>
          <a:p>
            <a:pPr marL="174625" lvl="0" indent="-174625" defTabSz="1219170">
              <a:buClr>
                <a:srgbClr val="7CCA62">
                  <a:lumMod val="75000"/>
                </a:srgbClr>
              </a:buClr>
              <a:buSzPct val="100000"/>
              <a:buFont typeface="Arial" panose="020B0604020202020204" pitchFamily="34" charset="0"/>
              <a:buChar char="•"/>
              <a:tabLst>
                <a:tab pos="160338" algn="l"/>
              </a:tabLst>
              <a:defRPr/>
            </a:pPr>
            <a:r>
              <a:rPr lang="en-US" sz="1600" dirty="0">
                <a:solidFill>
                  <a:srgbClr val="000000"/>
                </a:solidFill>
              </a:rPr>
              <a:t>QoL</a:t>
            </a:r>
          </a:p>
          <a:p>
            <a:pPr marL="174625" lvl="0" indent="-174625" defTabSz="1219170">
              <a:buClr>
                <a:srgbClr val="7CCA62">
                  <a:lumMod val="75000"/>
                </a:srgbClr>
              </a:buClr>
              <a:buSzPct val="100000"/>
              <a:buFont typeface="Arial" panose="020B0604020202020204" pitchFamily="34" charset="0"/>
              <a:buChar char="•"/>
              <a:tabLst>
                <a:tab pos="160338" algn="l"/>
              </a:tabLst>
              <a:defRPr/>
            </a:pPr>
            <a:r>
              <a:rPr lang="en-US" sz="1600" dirty="0">
                <a:solidFill>
                  <a:srgbClr val="000000"/>
                </a:solidFill>
              </a:rPr>
              <a:t>Proportion of patients who received docetaxel &gt;8 cycles, &gt;10 cycles, and &gt;12 cycles </a:t>
            </a:r>
          </a:p>
          <a:p>
            <a:pPr defTabSz="479988" fontAlgn="ctr">
              <a:buClr>
                <a:srgbClr val="7CCA62">
                  <a:lumMod val="75000"/>
                </a:srgbClr>
              </a:buClr>
              <a:buSzPct val="150000"/>
            </a:pPr>
            <a:endParaRPr lang="en-US" sz="1600" dirty="0">
              <a:solidFill>
                <a:srgbClr val="000000"/>
              </a:solidFill>
            </a:endParaRPr>
          </a:p>
          <a:p>
            <a:pPr defTabSz="479988" fontAlgn="ctr"/>
            <a:endParaRPr lang="en-US" sz="1600" dirty="0">
              <a:solidFill>
                <a:srgbClr val="000000"/>
              </a:solidFill>
            </a:endParaRPr>
          </a:p>
        </p:txBody>
      </p:sp>
      <p:sp>
        <p:nvSpPr>
          <p:cNvPr id="7" name="Rounded Rectangle 6">
            <a:extLst>
              <a:ext uri="{FF2B5EF4-FFF2-40B4-BE49-F238E27FC236}">
                <a16:creationId xmlns:a16="http://schemas.microsoft.com/office/drawing/2014/main" id="{E8EB4EDC-A90E-134A-8572-1AB9324A2ECC}"/>
              </a:ext>
            </a:extLst>
          </p:cNvPr>
          <p:cNvSpPr/>
          <p:nvPr/>
        </p:nvSpPr>
        <p:spPr>
          <a:xfrm>
            <a:off x="7935310" y="3428999"/>
            <a:ext cx="3567707" cy="1521373"/>
          </a:xfrm>
          <a:prstGeom prst="roundRect">
            <a:avLst>
              <a:gd name="adj" fmla="val 9479"/>
            </a:avLst>
          </a:prstGeom>
          <a:solidFill>
            <a:schemeClr val="accent5"/>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F9ABCA-7995-6947-9695-9FE10019FFA9}"/>
              </a:ext>
            </a:extLst>
          </p:cNvPr>
          <p:cNvSpPr>
            <a:spLocks noGrp="1"/>
          </p:cNvSpPr>
          <p:nvPr>
            <p:ph type="title"/>
          </p:nvPr>
        </p:nvSpPr>
        <p:spPr/>
        <p:txBody>
          <a:bodyPr>
            <a:normAutofit/>
          </a:bodyPr>
          <a:lstStyle/>
          <a:p>
            <a:r>
              <a:rPr lang="en-US" dirty="0"/>
              <a:t>DUBLIN-3 (Study 103): Phase 3 in 2</a:t>
            </a:r>
            <a:r>
              <a:rPr lang="en-US" baseline="30000" dirty="0"/>
              <a:t>nd</a:t>
            </a:r>
            <a:r>
              <a:rPr lang="en-US" dirty="0"/>
              <a:t>/3</a:t>
            </a:r>
            <a:r>
              <a:rPr lang="en-US" baseline="30000" dirty="0"/>
              <a:t>rd</a:t>
            </a:r>
            <a:r>
              <a:rPr lang="en-US" dirty="0"/>
              <a:t> NSCLC, EGFR Wild Type</a:t>
            </a:r>
            <a:endParaRPr lang="en-US" b="1" dirty="0"/>
          </a:p>
        </p:txBody>
      </p:sp>
      <p:sp>
        <p:nvSpPr>
          <p:cNvPr id="18" name="Rectangle 17">
            <a:extLst>
              <a:ext uri="{FF2B5EF4-FFF2-40B4-BE49-F238E27FC236}">
                <a16:creationId xmlns:a16="http://schemas.microsoft.com/office/drawing/2014/main" id="{D5B32565-6D04-4ED1-9CB2-EF821B54F48E}"/>
              </a:ext>
            </a:extLst>
          </p:cNvPr>
          <p:cNvSpPr/>
          <p:nvPr/>
        </p:nvSpPr>
        <p:spPr>
          <a:xfrm>
            <a:off x="550843" y="5796033"/>
            <a:ext cx="11162301" cy="338554"/>
          </a:xfrm>
          <a:prstGeom prst="rect">
            <a:avLst/>
          </a:prstGeom>
          <a:solidFill>
            <a:schemeClr val="accent1">
              <a:lumMod val="20000"/>
              <a:lumOff val="80000"/>
            </a:schemeClr>
          </a:solidFill>
          <a:ln>
            <a:solidFill>
              <a:schemeClr val="accent1">
                <a:lumMod val="40000"/>
                <a:lumOff val="60000"/>
              </a:schemeClr>
            </a:solidFill>
          </a:ln>
        </p:spPr>
        <p:txBody>
          <a:bodyPr wrap="square">
            <a:spAutoFit/>
          </a:bodyPr>
          <a:lstStyle/>
          <a:p>
            <a:pPr marL="174625" indent="-174625" defTabSz="1219170" fontAlgn="ctr">
              <a:buClr>
                <a:schemeClr val="accent5">
                  <a:lumMod val="75000"/>
                </a:schemeClr>
              </a:buClr>
              <a:buSzPct val="100000"/>
              <a:buFont typeface="Arial" panose="020B0604020202020204" pitchFamily="34" charset="0"/>
              <a:buChar char="•"/>
              <a:tabLst>
                <a:tab pos="160338" algn="l"/>
              </a:tabLst>
              <a:defRPr/>
            </a:pPr>
            <a:r>
              <a:rPr lang="en-US" sz="1600" dirty="0"/>
              <a:t>2 successful interim analyses: DSMB recommended trial to continue without modification</a:t>
            </a:r>
          </a:p>
        </p:txBody>
      </p:sp>
      <p:sp>
        <p:nvSpPr>
          <p:cNvPr id="6" name="TextBox 5">
            <a:extLst>
              <a:ext uri="{FF2B5EF4-FFF2-40B4-BE49-F238E27FC236}">
                <a16:creationId xmlns:a16="http://schemas.microsoft.com/office/drawing/2014/main" id="{CB87C4A7-46B6-4898-8874-1B4328258C0A}"/>
              </a:ext>
            </a:extLst>
          </p:cNvPr>
          <p:cNvSpPr txBox="1"/>
          <p:nvPr/>
        </p:nvSpPr>
        <p:spPr>
          <a:xfrm>
            <a:off x="550843" y="1377111"/>
            <a:ext cx="11162301" cy="1077218"/>
          </a:xfrm>
          <a:prstGeom prst="rect">
            <a:avLst/>
          </a:prstGeom>
          <a:solidFill>
            <a:schemeClr val="accent2">
              <a:lumMod val="20000"/>
              <a:lumOff val="80000"/>
            </a:schemeClr>
          </a:solidFill>
          <a:ln>
            <a:solidFill>
              <a:schemeClr val="accent2">
                <a:lumMod val="40000"/>
                <a:lumOff val="60000"/>
              </a:schemeClr>
            </a:solidFill>
          </a:ln>
        </p:spPr>
        <p:txBody>
          <a:bodyPr wrap="square" rtlCol="0">
            <a:spAutoFit/>
          </a:bodyPr>
          <a:lstStyle/>
          <a:p>
            <a:r>
              <a:rPr lang="en-US" sz="1600" b="1" dirty="0"/>
              <a:t>EGFR wild-type NSCLC (Pre-specified MOA target patients: Measurable lung lesion)</a:t>
            </a:r>
          </a:p>
          <a:p>
            <a:pPr marL="174625" lvl="1" indent="-174625" defTabSz="1219170">
              <a:buClr>
                <a:schemeClr val="accent5">
                  <a:lumMod val="75000"/>
                </a:schemeClr>
              </a:buClr>
              <a:buSzPct val="100000"/>
              <a:buFont typeface="Arial" panose="020B0604020202020204" pitchFamily="34" charset="0"/>
              <a:buChar char="•"/>
              <a:tabLst>
                <a:tab pos="160338" algn="l"/>
              </a:tabLst>
              <a:defRPr/>
            </a:pPr>
            <a:r>
              <a:rPr lang="en-US" sz="1600" dirty="0"/>
              <a:t>Plinabulin + docetaxel vs docetaxel, 1:1 randomization, n=559 (fully enrolled)</a:t>
            </a:r>
          </a:p>
          <a:p>
            <a:pPr marL="174625" lvl="1" indent="-174625" defTabSz="1219170">
              <a:buClr>
                <a:schemeClr val="accent5">
                  <a:lumMod val="75000"/>
                </a:schemeClr>
              </a:buClr>
              <a:buSzPct val="100000"/>
              <a:buFont typeface="Arial" panose="020B0604020202020204" pitchFamily="34" charset="0"/>
              <a:buChar char="•"/>
              <a:tabLst>
                <a:tab pos="160338" algn="l"/>
              </a:tabLst>
              <a:defRPr/>
            </a:pPr>
            <a:r>
              <a:rPr lang="en-US" sz="1600" dirty="0"/>
              <a:t>Approval possible with a single, qualified study</a:t>
            </a:r>
          </a:p>
          <a:p>
            <a:pPr marL="174625" lvl="1" indent="-174625" defTabSz="1219170">
              <a:buClr>
                <a:schemeClr val="accent5">
                  <a:lumMod val="75000"/>
                </a:schemeClr>
              </a:buClr>
              <a:buSzPct val="100000"/>
              <a:buFont typeface="Arial" panose="020B0604020202020204" pitchFamily="34" charset="0"/>
              <a:buChar char="•"/>
              <a:tabLst>
                <a:tab pos="160338" algn="l"/>
              </a:tabLst>
              <a:defRPr/>
            </a:pPr>
            <a:r>
              <a:rPr lang="en-US" sz="1600" dirty="0"/>
              <a:t>Final analysis: at least 439 patient death events; study succeeds if p &lt; 0.046 for Overall Survival, Expected Mid-Year 2021</a:t>
            </a:r>
          </a:p>
        </p:txBody>
      </p:sp>
      <p:sp>
        <p:nvSpPr>
          <p:cNvPr id="17" name="TextBox 16">
            <a:extLst>
              <a:ext uri="{FF2B5EF4-FFF2-40B4-BE49-F238E27FC236}">
                <a16:creationId xmlns:a16="http://schemas.microsoft.com/office/drawing/2014/main" id="{F5A2C766-1E6A-4BAE-B836-8F356C00D902}"/>
              </a:ext>
            </a:extLst>
          </p:cNvPr>
          <p:cNvSpPr txBox="1"/>
          <p:nvPr/>
        </p:nvSpPr>
        <p:spPr>
          <a:xfrm>
            <a:off x="8011298" y="3534673"/>
            <a:ext cx="3329726" cy="1323439"/>
          </a:xfrm>
          <a:prstGeom prst="rect">
            <a:avLst/>
          </a:prstGeom>
          <a:noFill/>
        </p:spPr>
        <p:txBody>
          <a:bodyPr wrap="square" rtlCol="0">
            <a:spAutoFit/>
          </a:bodyPr>
          <a:lstStyle/>
          <a:p>
            <a:pPr marL="174625" indent="-174625" defTabSz="1219170">
              <a:buClr>
                <a:schemeClr val="accent5">
                  <a:lumMod val="75000"/>
                </a:schemeClr>
              </a:buClr>
              <a:buSzPct val="100000"/>
              <a:buFont typeface="Arial" panose="020B0604020202020204" pitchFamily="34" charset="0"/>
              <a:buChar char="•"/>
              <a:tabLst>
                <a:tab pos="160338" algn="l"/>
              </a:tabLst>
              <a:defRPr/>
            </a:pPr>
            <a:r>
              <a:rPr lang="en-US" sz="1600" dirty="0"/>
              <a:t>Secondary Endpoints go beyond OS</a:t>
            </a:r>
          </a:p>
          <a:p>
            <a:pPr marL="174625" indent="-174625" defTabSz="1219170">
              <a:buClr>
                <a:schemeClr val="accent5">
                  <a:lumMod val="75000"/>
                </a:schemeClr>
              </a:buClr>
              <a:buSzPct val="100000"/>
              <a:buFont typeface="Arial" panose="020B0604020202020204" pitchFamily="34" charset="0"/>
              <a:buChar char="•"/>
              <a:tabLst>
                <a:tab pos="160338" algn="l"/>
              </a:tabLst>
              <a:defRPr/>
            </a:pPr>
            <a:r>
              <a:rPr lang="en-US" sz="1600" dirty="0"/>
              <a:t>Provide opportunity to demonstrate important benefits and address a range of unmet medical needs</a:t>
            </a:r>
          </a:p>
        </p:txBody>
      </p:sp>
      <p:sp>
        <p:nvSpPr>
          <p:cNvPr id="4" name="TextBox 3">
            <a:extLst>
              <a:ext uri="{FF2B5EF4-FFF2-40B4-BE49-F238E27FC236}">
                <a16:creationId xmlns:a16="http://schemas.microsoft.com/office/drawing/2014/main" id="{D92CC098-9639-404E-B764-AE754C113791}"/>
              </a:ext>
            </a:extLst>
          </p:cNvPr>
          <p:cNvSpPr txBox="1"/>
          <p:nvPr/>
        </p:nvSpPr>
        <p:spPr>
          <a:xfrm>
            <a:off x="543372" y="1042811"/>
            <a:ext cx="756938" cy="338554"/>
          </a:xfrm>
          <a:prstGeom prst="rect">
            <a:avLst/>
          </a:prstGeom>
          <a:noFill/>
        </p:spPr>
        <p:txBody>
          <a:bodyPr wrap="none" rtlCol="0">
            <a:spAutoFit/>
          </a:bodyPr>
          <a:lstStyle/>
          <a:p>
            <a:pPr algn="l"/>
            <a:r>
              <a:rPr lang="en-US" sz="1600" b="1" dirty="0">
                <a:solidFill>
                  <a:schemeClr val="tx2"/>
                </a:solidFill>
              </a:rPr>
              <a:t>Design</a:t>
            </a:r>
          </a:p>
        </p:txBody>
      </p:sp>
      <p:sp>
        <p:nvSpPr>
          <p:cNvPr id="13" name="TextBox 12">
            <a:extLst>
              <a:ext uri="{FF2B5EF4-FFF2-40B4-BE49-F238E27FC236}">
                <a16:creationId xmlns:a16="http://schemas.microsoft.com/office/drawing/2014/main" id="{3DE8E5AC-F833-3B4E-B76C-D4211E916930}"/>
              </a:ext>
            </a:extLst>
          </p:cNvPr>
          <p:cNvSpPr txBox="1"/>
          <p:nvPr/>
        </p:nvSpPr>
        <p:spPr>
          <a:xfrm>
            <a:off x="543372" y="2582061"/>
            <a:ext cx="1037143" cy="338554"/>
          </a:xfrm>
          <a:prstGeom prst="rect">
            <a:avLst/>
          </a:prstGeom>
          <a:noFill/>
        </p:spPr>
        <p:txBody>
          <a:bodyPr wrap="none" rtlCol="0">
            <a:spAutoFit/>
          </a:bodyPr>
          <a:lstStyle/>
          <a:p>
            <a:pPr algn="l"/>
            <a:r>
              <a:rPr lang="en-US" sz="1600" b="1" dirty="0">
                <a:solidFill>
                  <a:schemeClr val="tx2"/>
                </a:solidFill>
              </a:rPr>
              <a:t>Endpoints</a:t>
            </a:r>
          </a:p>
        </p:txBody>
      </p:sp>
      <p:sp>
        <p:nvSpPr>
          <p:cNvPr id="14" name="TextBox 13">
            <a:extLst>
              <a:ext uri="{FF2B5EF4-FFF2-40B4-BE49-F238E27FC236}">
                <a16:creationId xmlns:a16="http://schemas.microsoft.com/office/drawing/2014/main" id="{275D841D-3389-214B-AA47-E885C1E3E206}"/>
              </a:ext>
            </a:extLst>
          </p:cNvPr>
          <p:cNvSpPr txBox="1"/>
          <p:nvPr/>
        </p:nvSpPr>
        <p:spPr>
          <a:xfrm>
            <a:off x="543372" y="5465986"/>
            <a:ext cx="1612429" cy="338554"/>
          </a:xfrm>
          <a:prstGeom prst="rect">
            <a:avLst/>
          </a:prstGeom>
          <a:noFill/>
        </p:spPr>
        <p:txBody>
          <a:bodyPr wrap="none" rtlCol="0">
            <a:spAutoFit/>
          </a:bodyPr>
          <a:lstStyle/>
          <a:p>
            <a:pPr algn="l"/>
            <a:r>
              <a:rPr lang="en-US" sz="1600" b="1" dirty="0">
                <a:solidFill>
                  <a:schemeClr val="tx2"/>
                </a:solidFill>
              </a:rPr>
              <a:t>Preliminary Data</a:t>
            </a:r>
          </a:p>
        </p:txBody>
      </p:sp>
    </p:spTree>
    <p:extLst>
      <p:ext uri="{BB962C8B-B14F-4D97-AF65-F5344CB8AC3E}">
        <p14:creationId xmlns:p14="http://schemas.microsoft.com/office/powerpoint/2010/main" val="496909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그림 64">
            <a:extLst>
              <a:ext uri="{FF2B5EF4-FFF2-40B4-BE49-F238E27FC236}">
                <a16:creationId xmlns:a16="http://schemas.microsoft.com/office/drawing/2014/main" id="{38FCEB40-9134-E845-B088-2E4D73B0D571}"/>
              </a:ext>
            </a:extLst>
          </p:cNvPr>
          <p:cNvPicPr>
            <a:picLocks/>
          </p:cNvPicPr>
          <p:nvPr/>
        </p:nvPicPr>
        <p:blipFill>
          <a:blip r:embed="rId2" cstate="hqprint">
            <a:extLst>
              <a:ext uri="{28A0092B-C50C-407E-A947-70E740481C1C}">
                <a14:useLocalDpi xmlns:a14="http://schemas.microsoft.com/office/drawing/2010/main"/>
              </a:ext>
            </a:extLst>
          </a:blip>
          <a:stretch>
            <a:fillRect/>
          </a:stretch>
        </p:blipFill>
        <p:spPr>
          <a:xfrm rot="16200000" flipH="1">
            <a:off x="3535681" y="3239590"/>
            <a:ext cx="182880" cy="4937760"/>
          </a:xfrm>
          <a:prstGeom prst="rect">
            <a:avLst/>
          </a:prstGeom>
        </p:spPr>
      </p:pic>
      <p:pic>
        <p:nvPicPr>
          <p:cNvPr id="17" name="그림 64">
            <a:extLst>
              <a:ext uri="{FF2B5EF4-FFF2-40B4-BE49-F238E27FC236}">
                <a16:creationId xmlns:a16="http://schemas.microsoft.com/office/drawing/2014/main" id="{ED3A9776-452A-4547-A8B2-1930CB262031}"/>
              </a:ext>
            </a:extLst>
          </p:cNvPr>
          <p:cNvPicPr>
            <a:picLocks/>
          </p:cNvPicPr>
          <p:nvPr/>
        </p:nvPicPr>
        <p:blipFill>
          <a:blip r:embed="rId2" cstate="hqprint">
            <a:extLst>
              <a:ext uri="{28A0092B-C50C-407E-A947-70E740481C1C}">
                <a14:useLocalDpi xmlns:a14="http://schemas.microsoft.com/office/drawing/2010/main"/>
              </a:ext>
            </a:extLst>
          </a:blip>
          <a:stretch>
            <a:fillRect/>
          </a:stretch>
        </p:blipFill>
        <p:spPr>
          <a:xfrm rot="16200000" flipH="1">
            <a:off x="8602763" y="3239590"/>
            <a:ext cx="182880" cy="4937760"/>
          </a:xfrm>
          <a:prstGeom prst="rect">
            <a:avLst/>
          </a:prstGeom>
        </p:spPr>
      </p:pic>
      <p:sp>
        <p:nvSpPr>
          <p:cNvPr id="15" name="Trapezoid 14">
            <a:extLst>
              <a:ext uri="{FF2B5EF4-FFF2-40B4-BE49-F238E27FC236}">
                <a16:creationId xmlns:a16="http://schemas.microsoft.com/office/drawing/2014/main" id="{F085D5D0-E8BD-484A-9663-E4F4BEE21F06}"/>
              </a:ext>
            </a:extLst>
          </p:cNvPr>
          <p:cNvSpPr/>
          <p:nvPr/>
        </p:nvSpPr>
        <p:spPr>
          <a:xfrm flipV="1">
            <a:off x="6416354" y="2620889"/>
            <a:ext cx="4555698" cy="345148"/>
          </a:xfrm>
          <a:prstGeom prst="trapezoid">
            <a:avLst>
              <a:gd name="adj" fmla="val 36131"/>
            </a:avLst>
          </a:prstGeom>
          <a:solidFill>
            <a:schemeClr val="tx2">
              <a:lumMod val="50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21E8B839-533E-B848-AB82-514A22359B64}"/>
              </a:ext>
            </a:extLst>
          </p:cNvPr>
          <p:cNvSpPr/>
          <p:nvPr/>
        </p:nvSpPr>
        <p:spPr>
          <a:xfrm flipV="1">
            <a:off x="1349272" y="2620889"/>
            <a:ext cx="4555698" cy="345148"/>
          </a:xfrm>
          <a:prstGeom prst="trapezoid">
            <a:avLst>
              <a:gd name="adj" fmla="val 36131"/>
            </a:avLst>
          </a:prstGeom>
          <a:solidFill>
            <a:schemeClr val="accent5">
              <a:lumMod val="75000"/>
            </a:schemeClr>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0FD65-0E80-0C42-B8F0-2FEF25C18EE1}"/>
              </a:ext>
            </a:extLst>
          </p:cNvPr>
          <p:cNvSpPr/>
          <p:nvPr/>
        </p:nvSpPr>
        <p:spPr>
          <a:xfrm>
            <a:off x="6545676" y="2622886"/>
            <a:ext cx="4297055" cy="2994144"/>
          </a:xfrm>
          <a:prstGeom prst="rect">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A98F24-409C-DB4F-A887-ADE40DB1A8D0}"/>
              </a:ext>
            </a:extLst>
          </p:cNvPr>
          <p:cNvSpPr/>
          <p:nvPr/>
        </p:nvSpPr>
        <p:spPr>
          <a:xfrm>
            <a:off x="1478594" y="2622886"/>
            <a:ext cx="4297055" cy="2994144"/>
          </a:xfrm>
          <a:prstGeom prst="rect">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321DE-668D-AD45-BDB3-590F7C6D3DBA}"/>
              </a:ext>
            </a:extLst>
          </p:cNvPr>
          <p:cNvSpPr>
            <a:spLocks noGrp="1"/>
          </p:cNvSpPr>
          <p:nvPr>
            <p:ph type="title"/>
          </p:nvPr>
        </p:nvSpPr>
        <p:spPr/>
        <p:txBody>
          <a:bodyPr/>
          <a:lstStyle/>
          <a:p>
            <a:r>
              <a:rPr lang="en-US" dirty="0"/>
              <a:t>Target Product Profile</a:t>
            </a:r>
          </a:p>
        </p:txBody>
      </p:sp>
      <p:sp>
        <p:nvSpPr>
          <p:cNvPr id="4" name="TextBox 3">
            <a:extLst>
              <a:ext uri="{FF2B5EF4-FFF2-40B4-BE49-F238E27FC236}">
                <a16:creationId xmlns:a16="http://schemas.microsoft.com/office/drawing/2014/main" id="{81C37098-D3BE-5D43-BC81-6F0897001A30}"/>
              </a:ext>
            </a:extLst>
          </p:cNvPr>
          <p:cNvSpPr txBox="1"/>
          <p:nvPr/>
        </p:nvSpPr>
        <p:spPr>
          <a:xfrm>
            <a:off x="1349272" y="1982805"/>
            <a:ext cx="4555698" cy="640080"/>
          </a:xfrm>
          <a:prstGeom prst="rect">
            <a:avLst/>
          </a:prstGeom>
          <a:solidFill>
            <a:schemeClr val="accent5"/>
          </a:solidFill>
          <a:ln w="9525">
            <a:solidFill>
              <a:schemeClr val="accent5">
                <a:lumMod val="75000"/>
              </a:schemeClr>
            </a:solidFill>
          </a:ln>
        </p:spPr>
        <p:txBody>
          <a:bodyPr wrap="none" lIns="91440" rtlCol="0" anchor="ctr" anchorCtr="0">
            <a:noAutofit/>
          </a:bodyPr>
          <a:lstStyle/>
          <a:p>
            <a:pPr algn="ctr"/>
            <a:r>
              <a:rPr lang="en-US" sz="1800" b="1" dirty="0">
                <a:solidFill>
                  <a:schemeClr val="bg1"/>
                </a:solidFill>
              </a:rPr>
              <a:t>Current Standard of Care</a:t>
            </a:r>
          </a:p>
        </p:txBody>
      </p:sp>
      <p:sp>
        <p:nvSpPr>
          <p:cNvPr id="5" name="TextBox 4">
            <a:extLst>
              <a:ext uri="{FF2B5EF4-FFF2-40B4-BE49-F238E27FC236}">
                <a16:creationId xmlns:a16="http://schemas.microsoft.com/office/drawing/2014/main" id="{9240520F-F802-F54D-8BE5-B8F13D7FE2BF}"/>
              </a:ext>
            </a:extLst>
          </p:cNvPr>
          <p:cNvSpPr txBox="1"/>
          <p:nvPr/>
        </p:nvSpPr>
        <p:spPr>
          <a:xfrm>
            <a:off x="1673257" y="2894903"/>
            <a:ext cx="3907729" cy="639285"/>
          </a:xfrm>
          <a:prstGeom prst="rect">
            <a:avLst/>
          </a:prstGeom>
          <a:solidFill>
            <a:schemeClr val="bg1">
              <a:lumMod val="95000"/>
            </a:schemeClr>
          </a:solidFill>
          <a:ln>
            <a:solidFill>
              <a:schemeClr val="bg1">
                <a:lumMod val="85000"/>
              </a:schemeClr>
            </a:solidFill>
          </a:ln>
        </p:spPr>
        <p:txBody>
          <a:bodyPr wrap="none" lIns="182880" rtlCol="0" anchor="ctr" anchorCtr="0">
            <a:noAutofit/>
          </a:bodyPr>
          <a:lstStyle/>
          <a:p>
            <a:pPr marL="174625" indent="-174625">
              <a:buFont typeface="Arial" panose="020B0604020202020204" pitchFamily="34" charset="0"/>
              <a:buChar char="•"/>
            </a:pPr>
            <a:r>
              <a:rPr lang="en-US" sz="1800" dirty="0"/>
              <a:t>Modest survival benefit</a:t>
            </a:r>
          </a:p>
        </p:txBody>
      </p:sp>
      <p:sp>
        <p:nvSpPr>
          <p:cNvPr id="6" name="TextBox 5">
            <a:extLst>
              <a:ext uri="{FF2B5EF4-FFF2-40B4-BE49-F238E27FC236}">
                <a16:creationId xmlns:a16="http://schemas.microsoft.com/office/drawing/2014/main" id="{B8D9C99C-0498-754E-A83F-A69D6A88763C}"/>
              </a:ext>
            </a:extLst>
          </p:cNvPr>
          <p:cNvSpPr txBox="1"/>
          <p:nvPr/>
        </p:nvSpPr>
        <p:spPr>
          <a:xfrm>
            <a:off x="1673257" y="3806999"/>
            <a:ext cx="3907729" cy="639285"/>
          </a:xfrm>
          <a:prstGeom prst="rect">
            <a:avLst/>
          </a:prstGeom>
          <a:solidFill>
            <a:schemeClr val="bg1">
              <a:lumMod val="95000"/>
            </a:schemeClr>
          </a:solidFill>
          <a:ln>
            <a:solidFill>
              <a:schemeClr val="bg1">
                <a:lumMod val="85000"/>
              </a:schemeClr>
            </a:solidFill>
          </a:ln>
        </p:spPr>
        <p:txBody>
          <a:bodyPr wrap="none" lIns="182880" rtlCol="0" anchor="ctr" anchorCtr="0">
            <a:noAutofit/>
          </a:bodyPr>
          <a:lstStyle/>
          <a:p>
            <a:pPr marL="174625" indent="-174625">
              <a:buFont typeface="Arial" panose="020B0604020202020204" pitchFamily="34" charset="0"/>
              <a:buChar char="•"/>
            </a:pPr>
            <a:r>
              <a:rPr lang="en-US" sz="1800" dirty="0"/>
              <a:t>Severe safety concerns, e.g. CIN</a:t>
            </a:r>
          </a:p>
        </p:txBody>
      </p:sp>
      <p:sp>
        <p:nvSpPr>
          <p:cNvPr id="7" name="TextBox 6">
            <a:extLst>
              <a:ext uri="{FF2B5EF4-FFF2-40B4-BE49-F238E27FC236}">
                <a16:creationId xmlns:a16="http://schemas.microsoft.com/office/drawing/2014/main" id="{D80F8967-4EB5-3441-AD96-5F0040F3FA0D}"/>
              </a:ext>
            </a:extLst>
          </p:cNvPr>
          <p:cNvSpPr txBox="1"/>
          <p:nvPr/>
        </p:nvSpPr>
        <p:spPr>
          <a:xfrm>
            <a:off x="1673257" y="4719099"/>
            <a:ext cx="3907729" cy="639285"/>
          </a:xfrm>
          <a:prstGeom prst="rect">
            <a:avLst/>
          </a:prstGeom>
          <a:solidFill>
            <a:schemeClr val="bg1">
              <a:lumMod val="95000"/>
            </a:schemeClr>
          </a:solidFill>
          <a:ln>
            <a:solidFill>
              <a:schemeClr val="bg1">
                <a:lumMod val="85000"/>
              </a:schemeClr>
            </a:solidFill>
          </a:ln>
        </p:spPr>
        <p:txBody>
          <a:bodyPr wrap="none" lIns="182880" rtlCol="0" anchor="ctr" anchorCtr="0">
            <a:noAutofit/>
          </a:bodyPr>
          <a:lstStyle/>
          <a:p>
            <a:pPr marL="174625" indent="-174625">
              <a:buFont typeface="Arial" panose="020B0604020202020204" pitchFamily="34" charset="0"/>
              <a:buChar char="•"/>
            </a:pPr>
            <a:r>
              <a:rPr lang="en-US" sz="1800" dirty="0"/>
              <a:t>Poor Quality of Life</a:t>
            </a:r>
          </a:p>
        </p:txBody>
      </p:sp>
      <p:sp>
        <p:nvSpPr>
          <p:cNvPr id="8" name="TextBox 7">
            <a:extLst>
              <a:ext uri="{FF2B5EF4-FFF2-40B4-BE49-F238E27FC236}">
                <a16:creationId xmlns:a16="http://schemas.microsoft.com/office/drawing/2014/main" id="{6B80359C-EE41-B84B-AB04-422BFFE2900A}"/>
              </a:ext>
            </a:extLst>
          </p:cNvPr>
          <p:cNvSpPr txBox="1"/>
          <p:nvPr/>
        </p:nvSpPr>
        <p:spPr>
          <a:xfrm>
            <a:off x="6416354" y="1982805"/>
            <a:ext cx="4555698" cy="640080"/>
          </a:xfrm>
          <a:prstGeom prst="rect">
            <a:avLst/>
          </a:prstGeom>
          <a:solidFill>
            <a:schemeClr val="tx2"/>
          </a:solidFill>
          <a:ln w="9525">
            <a:solidFill>
              <a:schemeClr val="tx2">
                <a:lumMod val="50000"/>
              </a:schemeClr>
            </a:solidFill>
          </a:ln>
        </p:spPr>
        <p:txBody>
          <a:bodyPr wrap="none" lIns="91440" rtlCol="0" anchor="ctr" anchorCtr="0">
            <a:noAutofit/>
          </a:bodyPr>
          <a:lstStyle/>
          <a:p>
            <a:pPr algn="ctr"/>
            <a:r>
              <a:rPr lang="en-US" sz="1800" b="1" dirty="0">
                <a:solidFill>
                  <a:schemeClr val="bg1"/>
                </a:solidFill>
              </a:rPr>
              <a:t>Plinabulin - Docetaxel Combination</a:t>
            </a:r>
          </a:p>
        </p:txBody>
      </p:sp>
      <p:sp>
        <p:nvSpPr>
          <p:cNvPr id="9" name="TextBox 8">
            <a:extLst>
              <a:ext uri="{FF2B5EF4-FFF2-40B4-BE49-F238E27FC236}">
                <a16:creationId xmlns:a16="http://schemas.microsoft.com/office/drawing/2014/main" id="{98ABC9C1-E861-8246-A716-6CB907DDBDDA}"/>
              </a:ext>
            </a:extLst>
          </p:cNvPr>
          <p:cNvSpPr txBox="1"/>
          <p:nvPr/>
        </p:nvSpPr>
        <p:spPr>
          <a:xfrm>
            <a:off x="6740339" y="2894903"/>
            <a:ext cx="3907729" cy="639285"/>
          </a:xfrm>
          <a:prstGeom prst="rect">
            <a:avLst/>
          </a:prstGeom>
          <a:solidFill>
            <a:schemeClr val="bg1">
              <a:lumMod val="95000"/>
            </a:schemeClr>
          </a:solidFill>
          <a:ln>
            <a:solidFill>
              <a:schemeClr val="bg1">
                <a:lumMod val="85000"/>
              </a:schemeClr>
            </a:solidFill>
          </a:ln>
        </p:spPr>
        <p:txBody>
          <a:bodyPr wrap="none" lIns="182880" rtlCol="0" anchor="ctr" anchorCtr="0">
            <a:noAutofit/>
          </a:bodyPr>
          <a:lstStyle/>
          <a:p>
            <a:pPr marL="174625" indent="-174625" algn="l">
              <a:buFont typeface="Arial" panose="020B0604020202020204" pitchFamily="34" charset="0"/>
              <a:buChar char="•"/>
            </a:pPr>
            <a:r>
              <a:rPr lang="en-US" sz="1800" dirty="0"/>
              <a:t>Potential survival benefit, with more</a:t>
            </a:r>
            <a:br>
              <a:rPr lang="en-US" sz="1800" dirty="0"/>
            </a:br>
            <a:r>
              <a:rPr lang="en-US" sz="1800" dirty="0"/>
              <a:t>long survivals due to GEF-H1 IO MOA </a:t>
            </a:r>
          </a:p>
        </p:txBody>
      </p:sp>
      <p:sp>
        <p:nvSpPr>
          <p:cNvPr id="10" name="TextBox 9">
            <a:extLst>
              <a:ext uri="{FF2B5EF4-FFF2-40B4-BE49-F238E27FC236}">
                <a16:creationId xmlns:a16="http://schemas.microsoft.com/office/drawing/2014/main" id="{EA803F04-59F6-AD42-AA4F-86232E39B3A1}"/>
              </a:ext>
            </a:extLst>
          </p:cNvPr>
          <p:cNvSpPr txBox="1"/>
          <p:nvPr/>
        </p:nvSpPr>
        <p:spPr>
          <a:xfrm>
            <a:off x="6740339" y="3806999"/>
            <a:ext cx="3907729" cy="639285"/>
          </a:xfrm>
          <a:prstGeom prst="rect">
            <a:avLst/>
          </a:prstGeom>
          <a:solidFill>
            <a:schemeClr val="bg1">
              <a:lumMod val="95000"/>
            </a:schemeClr>
          </a:solidFill>
          <a:ln>
            <a:solidFill>
              <a:schemeClr val="bg1">
                <a:lumMod val="85000"/>
              </a:schemeClr>
            </a:solidFill>
          </a:ln>
        </p:spPr>
        <p:txBody>
          <a:bodyPr wrap="none" lIns="182880" rtlCol="0" anchor="ctr" anchorCtr="0">
            <a:noAutofit/>
          </a:bodyPr>
          <a:lstStyle/>
          <a:p>
            <a:pPr marL="174625" indent="-174625">
              <a:buFont typeface="Arial" panose="020B0604020202020204" pitchFamily="34" charset="0"/>
              <a:buChar char="•"/>
            </a:pPr>
            <a:r>
              <a:rPr lang="en-US" sz="1800" dirty="0"/>
              <a:t>Potential superior safety profile, </a:t>
            </a:r>
            <a:br>
              <a:rPr lang="en-US" sz="1800" dirty="0"/>
            </a:br>
            <a:r>
              <a:rPr lang="en-US" sz="1800" dirty="0"/>
              <a:t>including CIN reduction</a:t>
            </a:r>
          </a:p>
        </p:txBody>
      </p:sp>
      <p:sp>
        <p:nvSpPr>
          <p:cNvPr id="11" name="TextBox 10">
            <a:extLst>
              <a:ext uri="{FF2B5EF4-FFF2-40B4-BE49-F238E27FC236}">
                <a16:creationId xmlns:a16="http://schemas.microsoft.com/office/drawing/2014/main" id="{231E8EDE-CCFA-BE42-8500-8E20AE43BDC7}"/>
              </a:ext>
            </a:extLst>
          </p:cNvPr>
          <p:cNvSpPr txBox="1"/>
          <p:nvPr/>
        </p:nvSpPr>
        <p:spPr>
          <a:xfrm>
            <a:off x="6740339" y="4719099"/>
            <a:ext cx="3907729" cy="639285"/>
          </a:xfrm>
          <a:prstGeom prst="rect">
            <a:avLst/>
          </a:prstGeom>
          <a:solidFill>
            <a:schemeClr val="bg1">
              <a:lumMod val="95000"/>
            </a:schemeClr>
          </a:solidFill>
          <a:ln>
            <a:solidFill>
              <a:schemeClr val="bg1">
                <a:lumMod val="85000"/>
              </a:schemeClr>
            </a:solidFill>
          </a:ln>
        </p:spPr>
        <p:txBody>
          <a:bodyPr wrap="none" lIns="182880" rtlCol="0" anchor="ctr" anchorCtr="0">
            <a:noAutofit/>
          </a:bodyPr>
          <a:lstStyle/>
          <a:p>
            <a:pPr marL="174625" indent="-174625">
              <a:buFont typeface="Arial" panose="020B0604020202020204" pitchFamily="34" charset="0"/>
              <a:buChar char="•"/>
            </a:pPr>
            <a:r>
              <a:rPr lang="en-US" sz="1800" dirty="0"/>
              <a:t>Potential superior quality of life</a:t>
            </a:r>
          </a:p>
        </p:txBody>
      </p:sp>
    </p:spTree>
    <p:extLst>
      <p:ext uri="{BB962C8B-B14F-4D97-AF65-F5344CB8AC3E}">
        <p14:creationId xmlns:p14="http://schemas.microsoft.com/office/powerpoint/2010/main" val="4127719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6664E-4DE0-476B-BEC6-53B1BBA69BD0}"/>
              </a:ext>
            </a:extLst>
          </p:cNvPr>
          <p:cNvSpPr>
            <a:spLocks noGrp="1"/>
          </p:cNvSpPr>
          <p:nvPr>
            <p:ph type="title"/>
          </p:nvPr>
        </p:nvSpPr>
        <p:spPr/>
        <p:txBody>
          <a:bodyPr/>
          <a:lstStyle/>
          <a:p>
            <a:r>
              <a:rPr lang="en-US" dirty="0"/>
              <a:t>Building the Plinabulin Franchise</a:t>
            </a:r>
          </a:p>
        </p:txBody>
      </p:sp>
      <p:sp>
        <p:nvSpPr>
          <p:cNvPr id="4" name="Rectangle 3">
            <a:extLst>
              <a:ext uri="{FF2B5EF4-FFF2-40B4-BE49-F238E27FC236}">
                <a16:creationId xmlns:a16="http://schemas.microsoft.com/office/drawing/2014/main" id="{756EE411-F4DB-5248-9164-145748DCFA58}"/>
              </a:ext>
            </a:extLst>
          </p:cNvPr>
          <p:cNvSpPr/>
          <p:nvPr/>
        </p:nvSpPr>
        <p:spPr>
          <a:xfrm>
            <a:off x="688985" y="2041723"/>
            <a:ext cx="3107886" cy="966543"/>
          </a:xfrm>
          <a:prstGeom prst="rect">
            <a:avLst/>
          </a:prstGeom>
          <a:solidFill>
            <a:schemeClr val="bg1">
              <a:lumMod val="75000"/>
            </a:schemeClr>
          </a:solidFill>
          <a:ln>
            <a:solidFill>
              <a:schemeClr val="bg1">
                <a:lumMod val="65000"/>
              </a:schemeClr>
            </a:solidFill>
          </a:ln>
        </p:spPr>
        <p:txBody>
          <a:bodyPr wrap="square" anchor="ctr" anchorCtr="0">
            <a:noAutofit/>
          </a:bodyPr>
          <a:lstStyle/>
          <a:p>
            <a:pPr lvl="0" algn="ctr"/>
            <a:r>
              <a:rPr lang="en-US" sz="2400" b="1" dirty="0">
                <a:solidFill>
                  <a:schemeClr val="bg1"/>
                </a:solidFill>
              </a:rPr>
              <a:t>CIN</a:t>
            </a:r>
          </a:p>
        </p:txBody>
      </p:sp>
      <p:sp>
        <p:nvSpPr>
          <p:cNvPr id="7" name="Rectangle 6">
            <a:extLst>
              <a:ext uri="{FF2B5EF4-FFF2-40B4-BE49-F238E27FC236}">
                <a16:creationId xmlns:a16="http://schemas.microsoft.com/office/drawing/2014/main" id="{37B1468A-D2A4-C047-B367-4EAAD74D4210}"/>
              </a:ext>
            </a:extLst>
          </p:cNvPr>
          <p:cNvSpPr/>
          <p:nvPr/>
        </p:nvSpPr>
        <p:spPr>
          <a:xfrm>
            <a:off x="688985" y="3128582"/>
            <a:ext cx="3107886" cy="1467481"/>
          </a:xfrm>
          <a:prstGeom prst="rect">
            <a:avLst/>
          </a:prstGeom>
          <a:noFill/>
          <a:ln>
            <a:solidFill>
              <a:schemeClr val="bg1">
                <a:lumMod val="75000"/>
              </a:schemeClr>
            </a:solidFill>
          </a:ln>
        </p:spPr>
        <p:txBody>
          <a:bodyPr wrap="square" lIns="182880" tIns="182880" rIns="182880">
            <a:noAutofit/>
          </a:bodyPr>
          <a:lstStyle/>
          <a:p>
            <a:pPr lvl="0"/>
            <a:r>
              <a:rPr lang="en-US" sz="2400" dirty="0">
                <a:solidFill>
                  <a:schemeClr val="bg1">
                    <a:lumMod val="65000"/>
                  </a:schemeClr>
                </a:solidFill>
              </a:rPr>
              <a:t>Raise the Standard of Care</a:t>
            </a:r>
            <a:endParaRPr lang="en-US" sz="2400" dirty="0">
              <a:solidFill>
                <a:schemeClr val="bg1">
                  <a:lumMod val="65000"/>
                </a:schemeClr>
              </a:solidFill>
              <a:highlight>
                <a:srgbClr val="FFFF00"/>
              </a:highlight>
            </a:endParaRPr>
          </a:p>
        </p:txBody>
      </p:sp>
      <p:sp>
        <p:nvSpPr>
          <p:cNvPr id="10" name="Rectangle 9">
            <a:extLst>
              <a:ext uri="{FF2B5EF4-FFF2-40B4-BE49-F238E27FC236}">
                <a16:creationId xmlns:a16="http://schemas.microsoft.com/office/drawing/2014/main" id="{8DF7EF10-4F67-7945-87FF-10C763DF1D46}"/>
              </a:ext>
            </a:extLst>
          </p:cNvPr>
          <p:cNvSpPr/>
          <p:nvPr/>
        </p:nvSpPr>
        <p:spPr>
          <a:xfrm>
            <a:off x="4542057" y="2041723"/>
            <a:ext cx="3107886" cy="966543"/>
          </a:xfrm>
          <a:prstGeom prst="rect">
            <a:avLst/>
          </a:prstGeom>
          <a:solidFill>
            <a:schemeClr val="bg1">
              <a:lumMod val="75000"/>
            </a:schemeClr>
          </a:solidFill>
          <a:ln>
            <a:solidFill>
              <a:schemeClr val="bg1">
                <a:lumMod val="65000"/>
              </a:schemeClr>
            </a:solidFill>
          </a:ln>
        </p:spPr>
        <p:txBody>
          <a:bodyPr wrap="square" anchor="ctr" anchorCtr="0">
            <a:noAutofit/>
          </a:bodyPr>
          <a:lstStyle/>
          <a:p>
            <a:pPr lvl="0" algn="ctr"/>
            <a:r>
              <a:rPr lang="en-US" sz="2400" b="1" dirty="0">
                <a:solidFill>
                  <a:schemeClr val="bg1"/>
                </a:solidFill>
              </a:rPr>
              <a:t>Anti-Cancer with Chemotherapy</a:t>
            </a:r>
          </a:p>
        </p:txBody>
      </p:sp>
      <p:sp>
        <p:nvSpPr>
          <p:cNvPr id="11" name="Rectangle 10">
            <a:extLst>
              <a:ext uri="{FF2B5EF4-FFF2-40B4-BE49-F238E27FC236}">
                <a16:creationId xmlns:a16="http://schemas.microsoft.com/office/drawing/2014/main" id="{3280BC68-531D-FD41-B2C4-BC626DF0AE67}"/>
              </a:ext>
            </a:extLst>
          </p:cNvPr>
          <p:cNvSpPr/>
          <p:nvPr/>
        </p:nvSpPr>
        <p:spPr>
          <a:xfrm>
            <a:off x="4542057" y="3128582"/>
            <a:ext cx="3107886" cy="1467481"/>
          </a:xfrm>
          <a:prstGeom prst="rect">
            <a:avLst/>
          </a:prstGeom>
          <a:noFill/>
          <a:ln>
            <a:solidFill>
              <a:schemeClr val="bg1">
                <a:lumMod val="75000"/>
              </a:schemeClr>
            </a:solidFill>
          </a:ln>
        </p:spPr>
        <p:txBody>
          <a:bodyPr wrap="square" lIns="182880" tIns="182880" rIns="182880">
            <a:noAutofit/>
          </a:bodyPr>
          <a:lstStyle/>
          <a:p>
            <a:pPr lvl="0"/>
            <a:r>
              <a:rPr lang="en-US" sz="2400" dirty="0">
                <a:solidFill>
                  <a:schemeClr val="bg1">
                    <a:lumMod val="65000"/>
                  </a:schemeClr>
                </a:solidFill>
              </a:rPr>
              <a:t>Improve survival and quality of life</a:t>
            </a:r>
          </a:p>
        </p:txBody>
      </p:sp>
      <p:sp>
        <p:nvSpPr>
          <p:cNvPr id="9" name="Rectangle 8">
            <a:extLst>
              <a:ext uri="{FF2B5EF4-FFF2-40B4-BE49-F238E27FC236}">
                <a16:creationId xmlns:a16="http://schemas.microsoft.com/office/drawing/2014/main" id="{F33452DB-E59A-4940-89A4-617A38A07A26}"/>
              </a:ext>
            </a:extLst>
          </p:cNvPr>
          <p:cNvSpPr/>
          <p:nvPr/>
        </p:nvSpPr>
        <p:spPr>
          <a:xfrm>
            <a:off x="8395130" y="2041723"/>
            <a:ext cx="3107886" cy="966543"/>
          </a:xfrm>
          <a:prstGeom prst="rect">
            <a:avLst/>
          </a:prstGeom>
          <a:solidFill>
            <a:schemeClr val="accent1">
              <a:lumMod val="75000"/>
            </a:schemeClr>
          </a:solidFill>
          <a:ln>
            <a:solidFill>
              <a:schemeClr val="accent1">
                <a:lumMod val="50000"/>
              </a:schemeClr>
            </a:solidFill>
          </a:ln>
        </p:spPr>
        <p:txBody>
          <a:bodyPr wrap="square" anchor="ctr" anchorCtr="0">
            <a:noAutofit/>
          </a:bodyPr>
          <a:lstStyle/>
          <a:p>
            <a:pPr lvl="0" algn="ctr"/>
            <a:r>
              <a:rPr lang="en-US" sz="2400" b="1">
                <a:solidFill>
                  <a:schemeClr val="bg1"/>
                </a:solidFill>
              </a:rPr>
              <a:t>Anti-Cancer </a:t>
            </a:r>
            <a:r>
              <a:rPr lang="en-US" sz="2400" b="1" dirty="0">
                <a:solidFill>
                  <a:schemeClr val="bg1"/>
                </a:solidFill>
              </a:rPr>
              <a:t>with Immuno-Oncology</a:t>
            </a:r>
          </a:p>
        </p:txBody>
      </p:sp>
      <p:sp>
        <p:nvSpPr>
          <p:cNvPr id="12" name="Rectangle 11">
            <a:extLst>
              <a:ext uri="{FF2B5EF4-FFF2-40B4-BE49-F238E27FC236}">
                <a16:creationId xmlns:a16="http://schemas.microsoft.com/office/drawing/2014/main" id="{6596EB84-CDCA-FC4B-8AE2-CB3320E788D7}"/>
              </a:ext>
            </a:extLst>
          </p:cNvPr>
          <p:cNvSpPr/>
          <p:nvPr/>
        </p:nvSpPr>
        <p:spPr>
          <a:xfrm>
            <a:off x="8395130" y="3128582"/>
            <a:ext cx="3107886" cy="1467481"/>
          </a:xfrm>
          <a:prstGeom prst="rect">
            <a:avLst/>
          </a:prstGeom>
          <a:noFill/>
          <a:ln>
            <a:solidFill>
              <a:schemeClr val="bg1">
                <a:lumMod val="75000"/>
              </a:schemeClr>
            </a:solidFill>
          </a:ln>
        </p:spPr>
        <p:txBody>
          <a:bodyPr wrap="square" lIns="182880" tIns="182880" rIns="182880">
            <a:noAutofit/>
          </a:bodyPr>
          <a:lstStyle/>
          <a:p>
            <a:pPr lvl="0"/>
            <a:r>
              <a:rPr lang="en-US" sz="2400" dirty="0"/>
              <a:t>Potential APC cornerstone of emerging regimens </a:t>
            </a:r>
          </a:p>
        </p:txBody>
      </p:sp>
      <p:grpSp>
        <p:nvGrpSpPr>
          <p:cNvPr id="13" name="Group 12">
            <a:extLst>
              <a:ext uri="{FF2B5EF4-FFF2-40B4-BE49-F238E27FC236}">
                <a16:creationId xmlns:a16="http://schemas.microsoft.com/office/drawing/2014/main" id="{A942F94C-3765-B042-BA09-A58943E1BF02}"/>
              </a:ext>
            </a:extLst>
          </p:cNvPr>
          <p:cNvGrpSpPr/>
          <p:nvPr/>
        </p:nvGrpSpPr>
        <p:grpSpPr>
          <a:xfrm>
            <a:off x="688984" y="1317821"/>
            <a:ext cx="10814032" cy="862079"/>
            <a:chOff x="688984" y="1317821"/>
            <a:chExt cx="10814032" cy="862079"/>
          </a:xfrm>
        </p:grpSpPr>
        <p:sp>
          <p:nvSpPr>
            <p:cNvPr id="14" name="Rectangle 13">
              <a:extLst>
                <a:ext uri="{FF2B5EF4-FFF2-40B4-BE49-F238E27FC236}">
                  <a16:creationId xmlns:a16="http://schemas.microsoft.com/office/drawing/2014/main" id="{AD78ED4F-E9B6-FA40-B216-504548DE658A}"/>
                </a:ext>
              </a:extLst>
            </p:cNvPr>
            <p:cNvSpPr/>
            <p:nvPr/>
          </p:nvSpPr>
          <p:spPr>
            <a:xfrm>
              <a:off x="688984" y="1317821"/>
              <a:ext cx="10814032" cy="345093"/>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18F99CF4-21FA-2B44-900F-DD5D06147152}"/>
                </a:ext>
              </a:extLst>
            </p:cNvPr>
            <p:cNvSpPr/>
            <p:nvPr/>
          </p:nvSpPr>
          <p:spPr>
            <a:xfrm rot="10800000">
              <a:off x="9136941" y="1662914"/>
              <a:ext cx="1624263" cy="516986"/>
            </a:xfrm>
            <a:prstGeom prst="triangl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19055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Same Side Corner Rectangle 19">
            <a:extLst>
              <a:ext uri="{FF2B5EF4-FFF2-40B4-BE49-F238E27FC236}">
                <a16:creationId xmlns:a16="http://schemas.microsoft.com/office/drawing/2014/main" id="{1753EDD4-7366-7A45-9D7C-833BA2507BC9}"/>
              </a:ext>
            </a:extLst>
          </p:cNvPr>
          <p:cNvSpPr/>
          <p:nvPr/>
        </p:nvSpPr>
        <p:spPr>
          <a:xfrm rot="5400000">
            <a:off x="883064" y="475833"/>
            <a:ext cx="2382124" cy="4148254"/>
          </a:xfrm>
          <a:prstGeom prst="round2SameRect">
            <a:avLst>
              <a:gd name="adj1" fmla="val 7292"/>
              <a:gd name="adj2" fmla="val 0"/>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8D9548-17C2-4DE9-AD3C-82E4036E2795}"/>
              </a:ext>
            </a:extLst>
          </p:cNvPr>
          <p:cNvSpPr>
            <a:spLocks noGrp="1"/>
          </p:cNvSpPr>
          <p:nvPr>
            <p:ph type="title"/>
          </p:nvPr>
        </p:nvSpPr>
        <p:spPr/>
        <p:txBody>
          <a:bodyPr/>
          <a:lstStyle/>
          <a:p>
            <a:r>
              <a:rPr lang="en-US" dirty="0"/>
              <a:t>Investment Highlights</a:t>
            </a:r>
          </a:p>
        </p:txBody>
      </p:sp>
      <p:sp>
        <p:nvSpPr>
          <p:cNvPr id="5" name="Rectangle 4">
            <a:extLst>
              <a:ext uri="{FF2B5EF4-FFF2-40B4-BE49-F238E27FC236}">
                <a16:creationId xmlns:a16="http://schemas.microsoft.com/office/drawing/2014/main" id="{E28234B9-EE61-F444-B1BD-B2862C4DA157}"/>
              </a:ext>
            </a:extLst>
          </p:cNvPr>
          <p:cNvSpPr/>
          <p:nvPr/>
        </p:nvSpPr>
        <p:spPr>
          <a:xfrm>
            <a:off x="538975" y="1694633"/>
            <a:ext cx="3282176" cy="1569660"/>
          </a:xfrm>
          <a:prstGeom prst="rect">
            <a:avLst/>
          </a:prstGeom>
        </p:spPr>
        <p:txBody>
          <a:bodyPr wrap="square">
            <a:spAutoFit/>
          </a:bodyPr>
          <a:lstStyle/>
          <a:p>
            <a:pPr defTabSz="479988" fontAlgn="ctr"/>
            <a:r>
              <a:rPr lang="en-US" sz="1600" b="1" dirty="0"/>
              <a:t>Committed to raising the standard of care for cancer patients, in the largest global markets, with first-in-class treatments that improve lives and clinical outcomes for millions of patients in need</a:t>
            </a:r>
          </a:p>
        </p:txBody>
      </p:sp>
      <p:graphicFrame>
        <p:nvGraphicFramePr>
          <p:cNvPr id="6" name="Table 6">
            <a:extLst>
              <a:ext uri="{FF2B5EF4-FFF2-40B4-BE49-F238E27FC236}">
                <a16:creationId xmlns:a16="http://schemas.microsoft.com/office/drawing/2014/main" id="{710F5778-ADA8-F240-983A-C58F41DA5EEA}"/>
              </a:ext>
            </a:extLst>
          </p:cNvPr>
          <p:cNvGraphicFramePr>
            <a:graphicFrameLocks noGrp="1"/>
          </p:cNvGraphicFramePr>
          <p:nvPr>
            <p:extLst>
              <p:ext uri="{D42A27DB-BD31-4B8C-83A1-F6EECF244321}">
                <p14:modId xmlns:p14="http://schemas.microsoft.com/office/powerpoint/2010/main" val="3822558524"/>
              </p:ext>
            </p:extLst>
          </p:nvPr>
        </p:nvGraphicFramePr>
        <p:xfrm>
          <a:off x="4456788" y="1270301"/>
          <a:ext cx="7560527" cy="2470714"/>
        </p:xfrm>
        <a:graphic>
          <a:graphicData uri="http://schemas.openxmlformats.org/drawingml/2006/table">
            <a:tbl>
              <a:tblPr firstRow="1" bandRow="1">
                <a:tableStyleId>{5C22544A-7EE6-4342-B048-85BDC9FD1C3A}</a:tableStyleId>
              </a:tblPr>
              <a:tblGrid>
                <a:gridCol w="2203689">
                  <a:extLst>
                    <a:ext uri="{9D8B030D-6E8A-4147-A177-3AD203B41FA5}">
                      <a16:colId xmlns:a16="http://schemas.microsoft.com/office/drawing/2014/main" val="4290477719"/>
                    </a:ext>
                  </a:extLst>
                </a:gridCol>
                <a:gridCol w="5356838">
                  <a:extLst>
                    <a:ext uri="{9D8B030D-6E8A-4147-A177-3AD203B41FA5}">
                      <a16:colId xmlns:a16="http://schemas.microsoft.com/office/drawing/2014/main" val="3262762152"/>
                    </a:ext>
                  </a:extLst>
                </a:gridCol>
              </a:tblGrid>
              <a:tr h="740705">
                <a:tc>
                  <a:txBody>
                    <a:bodyPr/>
                    <a:lstStyle/>
                    <a:p>
                      <a:pPr>
                        <a:lnSpc>
                          <a:spcPct val="120000"/>
                        </a:lnSpc>
                      </a:pPr>
                      <a:r>
                        <a:rPr lang="en-US" sz="1600" b="1" dirty="0">
                          <a:solidFill>
                            <a:schemeClr val="accent1"/>
                          </a:solidFill>
                        </a:rPr>
                        <a:t>Partnerships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buFontTx/>
                        <a:buNone/>
                      </a:pPr>
                      <a:r>
                        <a:rPr lang="en-US" sz="1600" b="0" dirty="0">
                          <a:solidFill>
                            <a:schemeClr val="tx1"/>
                          </a:solidFill>
                        </a:rPr>
                        <a:t>Research subsidiary, SEED Therapeutics, with $800 million partnership with Eli Lilly (Proprietary TPD Platform)</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2480478"/>
                  </a:ext>
                </a:extLst>
              </a:tr>
              <a:tr h="604175">
                <a:tc>
                  <a:txBody>
                    <a:bodyPr/>
                    <a:lstStyle/>
                    <a:p>
                      <a:pPr>
                        <a:lnSpc>
                          <a:spcPct val="120000"/>
                        </a:lnSpc>
                      </a:pPr>
                      <a:r>
                        <a:rPr lang="en-US" sz="1600" b="1" dirty="0">
                          <a:solidFill>
                            <a:schemeClr val="accent1"/>
                          </a:solidFill>
                        </a:rPr>
                        <a:t>Cash position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buFontTx/>
                        <a:buNone/>
                      </a:pPr>
                      <a:r>
                        <a:rPr lang="en-US" sz="1600" b="0" dirty="0">
                          <a:solidFill>
                            <a:schemeClr val="tx1"/>
                          </a:solidFill>
                        </a:rPr>
                        <a:t>$109.5 million on 12/31/2020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6188643"/>
                  </a:ext>
                </a:extLst>
              </a:tr>
              <a:tr h="666148">
                <a:tc>
                  <a:txBody>
                    <a:bodyPr/>
                    <a:lstStyle/>
                    <a:p>
                      <a:pPr>
                        <a:lnSpc>
                          <a:spcPct val="120000"/>
                        </a:lnSpc>
                      </a:pPr>
                      <a:r>
                        <a:rPr lang="en-US" sz="1600" b="1" dirty="0">
                          <a:solidFill>
                            <a:schemeClr val="accent1"/>
                          </a:solidFill>
                        </a:rPr>
                        <a:t>Headquarters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pPr>
                      <a:r>
                        <a:rPr lang="en-US" sz="1600" b="0" dirty="0">
                          <a:solidFill>
                            <a:schemeClr val="tx1"/>
                          </a:solidFill>
                        </a:rPr>
                        <a:t>New York</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7132598"/>
                  </a:ext>
                </a:extLst>
              </a:tr>
              <a:tr h="459686">
                <a:tc>
                  <a:txBody>
                    <a:bodyPr/>
                    <a:lstStyle/>
                    <a:p>
                      <a:pPr>
                        <a:lnSpc>
                          <a:spcPct val="120000"/>
                        </a:lnSpc>
                      </a:pPr>
                      <a:r>
                        <a:rPr lang="en-US" sz="1600" b="1" dirty="0">
                          <a:solidFill>
                            <a:schemeClr val="accent1"/>
                          </a:solidFill>
                        </a:rPr>
                        <a:t>Nasdaq Ticker Symbol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pPr>
                      <a:r>
                        <a:rPr lang="en-US" sz="1600" b="0" dirty="0">
                          <a:solidFill>
                            <a:schemeClr val="tx1"/>
                          </a:solidFill>
                        </a:rPr>
                        <a:t>BYSI</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564305"/>
                  </a:ext>
                </a:extLst>
              </a:tr>
            </a:tbl>
          </a:graphicData>
        </a:graphic>
      </p:graphicFrame>
      <p:cxnSp>
        <p:nvCxnSpPr>
          <p:cNvPr id="9" name="Straight Connector 8">
            <a:extLst>
              <a:ext uri="{FF2B5EF4-FFF2-40B4-BE49-F238E27FC236}">
                <a16:creationId xmlns:a16="http://schemas.microsoft.com/office/drawing/2014/main" id="{1AB6587D-C578-734B-9A08-3C5452A160BC}"/>
              </a:ext>
            </a:extLst>
          </p:cNvPr>
          <p:cNvCxnSpPr>
            <a:cxnSpLocks/>
          </p:cNvCxnSpPr>
          <p:nvPr/>
        </p:nvCxnSpPr>
        <p:spPr>
          <a:xfrm>
            <a:off x="789345" y="4970741"/>
            <a:ext cx="11380353" cy="0"/>
          </a:xfrm>
          <a:prstGeom prst="line">
            <a:avLst/>
          </a:prstGeom>
          <a:ln w="381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D84C5E36-6F41-B642-ADCE-00BCAB48FCD8}"/>
              </a:ext>
            </a:extLst>
          </p:cNvPr>
          <p:cNvSpPr/>
          <p:nvPr/>
        </p:nvSpPr>
        <p:spPr>
          <a:xfrm>
            <a:off x="688984" y="4645115"/>
            <a:ext cx="843625" cy="651252"/>
          </a:xfrm>
          <a:prstGeom prst="roundRect">
            <a:avLst/>
          </a:prstGeom>
          <a:gradFill>
            <a:gsLst>
              <a:gs pos="9000">
                <a:schemeClr val="accent2"/>
              </a:gs>
              <a:gs pos="100000">
                <a:schemeClr val="accent6"/>
              </a:gs>
            </a:gsLst>
            <a:lin ang="5400000" scaled="0"/>
          </a:gradFill>
          <a:ln>
            <a:noFill/>
          </a:ln>
          <a:effectLst>
            <a:outerShdw blurRad="571500" dist="279400" dir="1500000" sx="98000" sy="98000" algn="ctr"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CIN</a:t>
            </a:r>
          </a:p>
        </p:txBody>
      </p:sp>
      <p:sp>
        <p:nvSpPr>
          <p:cNvPr id="11" name="Rectangle 10">
            <a:extLst>
              <a:ext uri="{FF2B5EF4-FFF2-40B4-BE49-F238E27FC236}">
                <a16:creationId xmlns:a16="http://schemas.microsoft.com/office/drawing/2014/main" id="{F444851F-ACDA-744D-BDBA-E86CC83B6DCC}"/>
              </a:ext>
            </a:extLst>
          </p:cNvPr>
          <p:cNvSpPr/>
          <p:nvPr/>
        </p:nvSpPr>
        <p:spPr>
          <a:xfrm>
            <a:off x="613055" y="3868970"/>
            <a:ext cx="4778613" cy="646331"/>
          </a:xfrm>
          <a:prstGeom prst="rect">
            <a:avLst/>
          </a:prstGeom>
        </p:spPr>
        <p:txBody>
          <a:bodyPr wrap="square">
            <a:spAutoFit/>
          </a:bodyPr>
          <a:lstStyle/>
          <a:p>
            <a:r>
              <a:rPr lang="en-US" sz="1800" b="1" dirty="0">
                <a:solidFill>
                  <a:schemeClr val="tx2"/>
                </a:solidFill>
              </a:rPr>
              <a:t>Lead Asset Plinabulin: a Pipeline in a drug</a:t>
            </a:r>
          </a:p>
          <a:p>
            <a:r>
              <a:rPr lang="en-US" sz="1800" b="1" dirty="0">
                <a:solidFill>
                  <a:schemeClr val="tx2"/>
                </a:solidFill>
              </a:rPr>
              <a:t>- upcoming milestones</a:t>
            </a:r>
          </a:p>
        </p:txBody>
      </p:sp>
      <p:sp>
        <p:nvSpPr>
          <p:cNvPr id="12" name="Rectangle 11">
            <a:extLst>
              <a:ext uri="{FF2B5EF4-FFF2-40B4-BE49-F238E27FC236}">
                <a16:creationId xmlns:a16="http://schemas.microsoft.com/office/drawing/2014/main" id="{F87DB6C7-419F-7843-881E-E8B76BD3DC22}"/>
              </a:ext>
            </a:extLst>
          </p:cNvPr>
          <p:cNvSpPr/>
          <p:nvPr/>
        </p:nvSpPr>
        <p:spPr>
          <a:xfrm>
            <a:off x="655531" y="5437650"/>
            <a:ext cx="2959593" cy="1109214"/>
          </a:xfrm>
          <a:prstGeom prst="rect">
            <a:avLst/>
          </a:prstGeom>
        </p:spPr>
        <p:txBody>
          <a:bodyPr wrap="square">
            <a:spAutoFit/>
          </a:bodyPr>
          <a:lstStyle/>
          <a:p>
            <a:pPr marL="285750" indent="-285750">
              <a:lnSpc>
                <a:spcPct val="120000"/>
              </a:lnSpc>
              <a:buFont typeface="Arial" panose="020B0604020202020204" pitchFamily="34" charset="0"/>
              <a:buChar char="•"/>
            </a:pPr>
            <a:r>
              <a:rPr lang="en-US" sz="1400" dirty="0"/>
              <a:t>Breakthrough Designation (BTD);</a:t>
            </a:r>
          </a:p>
          <a:p>
            <a:pPr marL="285750" indent="-285750">
              <a:lnSpc>
                <a:spcPct val="120000"/>
              </a:lnSpc>
              <a:buFont typeface="Arial" panose="020B0604020202020204" pitchFamily="34" charset="0"/>
              <a:buChar char="•"/>
            </a:pPr>
            <a:r>
              <a:rPr lang="en-US" sz="1400" dirty="0"/>
              <a:t>NDA filed in the U.S. and China based on superior data vs. SOC;</a:t>
            </a:r>
          </a:p>
          <a:p>
            <a:pPr marL="285750" indent="-285750">
              <a:lnSpc>
                <a:spcPct val="120000"/>
              </a:lnSpc>
              <a:buFont typeface="Arial" panose="020B0604020202020204" pitchFamily="34" charset="0"/>
              <a:buChar char="•"/>
            </a:pPr>
            <a:r>
              <a:rPr lang="en-US" sz="1400" dirty="0"/>
              <a:t>Preparing for commercialization</a:t>
            </a:r>
          </a:p>
        </p:txBody>
      </p:sp>
      <p:sp>
        <p:nvSpPr>
          <p:cNvPr id="13" name="Rounded Rectangle 12">
            <a:extLst>
              <a:ext uri="{FF2B5EF4-FFF2-40B4-BE49-F238E27FC236}">
                <a16:creationId xmlns:a16="http://schemas.microsoft.com/office/drawing/2014/main" id="{AE9AA94D-D5EC-764E-8BFF-BF9ABB9C05A1}"/>
              </a:ext>
            </a:extLst>
          </p:cNvPr>
          <p:cNvSpPr/>
          <p:nvPr/>
        </p:nvSpPr>
        <p:spPr>
          <a:xfrm>
            <a:off x="4716564" y="4645115"/>
            <a:ext cx="843625" cy="651252"/>
          </a:xfrm>
          <a:prstGeom prst="roundRect">
            <a:avLst/>
          </a:prstGeom>
          <a:gradFill>
            <a:gsLst>
              <a:gs pos="9000">
                <a:schemeClr val="accent2"/>
              </a:gs>
              <a:gs pos="100000">
                <a:schemeClr val="accent6"/>
              </a:gs>
            </a:gsLst>
            <a:lin ang="5400000" scaled="0"/>
          </a:gradFill>
          <a:ln>
            <a:noFill/>
          </a:ln>
          <a:effectLst>
            <a:outerShdw blurRad="571500" dist="279400" dir="1500000" sx="98000" sy="98000" algn="ctr"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NSCLC</a:t>
            </a:r>
          </a:p>
        </p:txBody>
      </p:sp>
      <p:sp>
        <p:nvSpPr>
          <p:cNvPr id="14" name="Rectangle 13">
            <a:extLst>
              <a:ext uri="{FF2B5EF4-FFF2-40B4-BE49-F238E27FC236}">
                <a16:creationId xmlns:a16="http://schemas.microsoft.com/office/drawing/2014/main" id="{075E8327-F73E-C246-A9B8-F69C6EAD9BDB}"/>
              </a:ext>
            </a:extLst>
          </p:cNvPr>
          <p:cNvSpPr/>
          <p:nvPr/>
        </p:nvSpPr>
        <p:spPr>
          <a:xfrm>
            <a:off x="4584035" y="5584963"/>
            <a:ext cx="2855114" cy="850682"/>
          </a:xfrm>
          <a:prstGeom prst="rect">
            <a:avLst/>
          </a:prstGeom>
        </p:spPr>
        <p:txBody>
          <a:bodyPr wrap="square">
            <a:spAutoFit/>
          </a:bodyPr>
          <a:lstStyle/>
          <a:p>
            <a:pPr marL="285750" indent="-285750">
              <a:lnSpc>
                <a:spcPct val="120000"/>
              </a:lnSpc>
              <a:buFont typeface="Arial" panose="020B0604020202020204" pitchFamily="34" charset="0"/>
              <a:buChar char="•"/>
            </a:pPr>
            <a:r>
              <a:rPr lang="en-US" sz="1400" dirty="0"/>
              <a:t>Fully enrolled Phase 3 DUBLIN-3</a:t>
            </a:r>
          </a:p>
          <a:p>
            <a:pPr marL="285750" indent="-285750">
              <a:lnSpc>
                <a:spcPct val="120000"/>
              </a:lnSpc>
              <a:buFont typeface="Arial" panose="020B0604020202020204" pitchFamily="34" charset="0"/>
              <a:buChar char="•"/>
            </a:pPr>
            <a:r>
              <a:rPr lang="en-US" sz="1400" dirty="0"/>
              <a:t>Topline OS data expected in mid-2021</a:t>
            </a:r>
          </a:p>
        </p:txBody>
      </p:sp>
      <p:sp>
        <p:nvSpPr>
          <p:cNvPr id="15" name="Rounded Rectangle 14">
            <a:extLst>
              <a:ext uri="{FF2B5EF4-FFF2-40B4-BE49-F238E27FC236}">
                <a16:creationId xmlns:a16="http://schemas.microsoft.com/office/drawing/2014/main" id="{42C0A387-FE8B-5449-9A5B-92674FEC0545}"/>
              </a:ext>
            </a:extLst>
          </p:cNvPr>
          <p:cNvSpPr/>
          <p:nvPr/>
        </p:nvSpPr>
        <p:spPr>
          <a:xfrm>
            <a:off x="8670978" y="4645115"/>
            <a:ext cx="843625" cy="651252"/>
          </a:xfrm>
          <a:prstGeom prst="roundRect">
            <a:avLst/>
          </a:prstGeom>
          <a:gradFill>
            <a:gsLst>
              <a:gs pos="9000">
                <a:schemeClr val="accent2"/>
              </a:gs>
              <a:gs pos="100000">
                <a:schemeClr val="accent6"/>
              </a:gs>
            </a:gsLst>
            <a:lin ang="5400000" scaled="0"/>
          </a:gradFill>
          <a:ln>
            <a:noFill/>
          </a:ln>
          <a:effectLst>
            <a:outerShdw blurRad="571500" dist="279400" dir="1500000" sx="98000" sy="98000" algn="ctr"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IO</a:t>
            </a:r>
          </a:p>
        </p:txBody>
      </p:sp>
      <p:sp>
        <p:nvSpPr>
          <p:cNvPr id="16" name="Rectangle 15">
            <a:extLst>
              <a:ext uri="{FF2B5EF4-FFF2-40B4-BE49-F238E27FC236}">
                <a16:creationId xmlns:a16="http://schemas.microsoft.com/office/drawing/2014/main" id="{619C5213-6ED2-FB4B-BF54-393B758E535B}"/>
              </a:ext>
            </a:extLst>
          </p:cNvPr>
          <p:cNvSpPr/>
          <p:nvPr/>
        </p:nvSpPr>
        <p:spPr>
          <a:xfrm>
            <a:off x="8576876" y="5493923"/>
            <a:ext cx="3324392" cy="1109214"/>
          </a:xfrm>
          <a:prstGeom prst="rect">
            <a:avLst/>
          </a:prstGeom>
        </p:spPr>
        <p:txBody>
          <a:bodyPr wrap="square">
            <a:spAutoFit/>
          </a:bodyPr>
          <a:lstStyle/>
          <a:p>
            <a:pPr marL="285750" indent="-285750">
              <a:lnSpc>
                <a:spcPct val="120000"/>
              </a:lnSpc>
              <a:buFont typeface="Arial" panose="020B0604020202020204" pitchFamily="34" charset="0"/>
              <a:buChar char="•"/>
            </a:pPr>
            <a:r>
              <a:rPr lang="en-US" sz="1400" dirty="0"/>
              <a:t>Triple I/O combo in multiple cancer indications in early development, including 7 cancers at MD Anderson</a:t>
            </a:r>
          </a:p>
          <a:p>
            <a:pPr marL="285750" indent="-285750">
              <a:lnSpc>
                <a:spcPct val="120000"/>
              </a:lnSpc>
              <a:buFont typeface="Arial" panose="020B0604020202020204" pitchFamily="34" charset="0"/>
              <a:buChar char="•"/>
            </a:pPr>
            <a:r>
              <a:rPr lang="en-US" sz="1400" dirty="0"/>
              <a:t>Efficacy data for SCLC at ASCO 2021</a:t>
            </a:r>
          </a:p>
        </p:txBody>
      </p:sp>
      <p:pic>
        <p:nvPicPr>
          <p:cNvPr id="19" name="그림 64">
            <a:extLst>
              <a:ext uri="{FF2B5EF4-FFF2-40B4-BE49-F238E27FC236}">
                <a16:creationId xmlns:a16="http://schemas.microsoft.com/office/drawing/2014/main" id="{9451FBC3-4308-C949-BB6C-E1FB4858ED3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16200000" flipH="1">
            <a:off x="2113761" y="1355877"/>
            <a:ext cx="231994" cy="4973613"/>
          </a:xfrm>
          <a:prstGeom prst="rect">
            <a:avLst/>
          </a:prstGeom>
        </p:spPr>
      </p:pic>
    </p:spTree>
    <p:extLst>
      <p:ext uri="{BB962C8B-B14F-4D97-AF65-F5344CB8AC3E}">
        <p14:creationId xmlns:p14="http://schemas.microsoft.com/office/powerpoint/2010/main" val="2193960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C8C1C1-2EF7-664E-A8B6-8CA2E6B0097C}"/>
              </a:ext>
            </a:extLst>
          </p:cNvPr>
          <p:cNvPicPr>
            <a:picLocks noChangeAspect="1"/>
          </p:cNvPicPr>
          <p:nvPr/>
        </p:nvPicPr>
        <p:blipFill>
          <a:blip r:embed="rId2"/>
          <a:srcRect/>
          <a:stretch/>
        </p:blipFill>
        <p:spPr>
          <a:xfrm>
            <a:off x="3663711" y="1093012"/>
            <a:ext cx="5328377" cy="3617836"/>
          </a:xfrm>
          <a:prstGeom prst="rect">
            <a:avLst/>
          </a:prstGeom>
        </p:spPr>
      </p:pic>
      <p:sp>
        <p:nvSpPr>
          <p:cNvPr id="2" name="Title 1">
            <a:extLst>
              <a:ext uri="{FF2B5EF4-FFF2-40B4-BE49-F238E27FC236}">
                <a16:creationId xmlns:a16="http://schemas.microsoft.com/office/drawing/2014/main" id="{D33BFFE7-128A-414B-AA24-70DDB932F2F0}"/>
              </a:ext>
            </a:extLst>
          </p:cNvPr>
          <p:cNvSpPr>
            <a:spLocks noGrp="1"/>
          </p:cNvSpPr>
          <p:nvPr>
            <p:ph type="title"/>
          </p:nvPr>
        </p:nvSpPr>
        <p:spPr/>
        <p:txBody>
          <a:bodyPr>
            <a:normAutofit/>
          </a:bodyPr>
          <a:lstStyle/>
          <a:p>
            <a:r>
              <a:rPr lang="en-US" altLang="zh-CN" dirty="0">
                <a:solidFill>
                  <a:schemeClr val="bg1"/>
                </a:solidFill>
              </a:rPr>
              <a:t>Plinabulin Induces Dendritic Cell Maturation, a Key Step in Initiating Anti-cancer Durable Response in IO Combo</a:t>
            </a:r>
            <a:endParaRPr lang="en-US" dirty="0">
              <a:solidFill>
                <a:schemeClr val="bg1"/>
              </a:solidFill>
            </a:endParaRPr>
          </a:p>
        </p:txBody>
      </p:sp>
      <p:sp>
        <p:nvSpPr>
          <p:cNvPr id="15" name="Oval 14">
            <a:extLst>
              <a:ext uri="{FF2B5EF4-FFF2-40B4-BE49-F238E27FC236}">
                <a16:creationId xmlns:a16="http://schemas.microsoft.com/office/drawing/2014/main" id="{CF394944-40E2-40E6-B4A7-D17C6D70A717}"/>
              </a:ext>
            </a:extLst>
          </p:cNvPr>
          <p:cNvSpPr/>
          <p:nvPr/>
        </p:nvSpPr>
        <p:spPr>
          <a:xfrm>
            <a:off x="8024950" y="6004561"/>
            <a:ext cx="257432" cy="26996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BE9EA9D7-786F-4654-8C32-7BA847C0CA4C}"/>
              </a:ext>
            </a:extLst>
          </p:cNvPr>
          <p:cNvSpPr/>
          <p:nvPr/>
        </p:nvSpPr>
        <p:spPr>
          <a:xfrm>
            <a:off x="7872550" y="5852161"/>
            <a:ext cx="257432" cy="26996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160D92C4-DDF2-4A13-A12C-01618D08F016}"/>
              </a:ext>
            </a:extLst>
          </p:cNvPr>
          <p:cNvSpPr/>
          <p:nvPr/>
        </p:nvSpPr>
        <p:spPr>
          <a:xfrm>
            <a:off x="8715183" y="5795545"/>
            <a:ext cx="257432" cy="26996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2BEA507-CB0E-0346-97FE-E7BC56965CCC}"/>
              </a:ext>
            </a:extLst>
          </p:cNvPr>
          <p:cNvSpPr txBox="1"/>
          <p:nvPr/>
        </p:nvSpPr>
        <p:spPr>
          <a:xfrm>
            <a:off x="1920447" y="6029169"/>
            <a:ext cx="8841594" cy="562630"/>
          </a:xfrm>
          <a:prstGeom prst="roundRect">
            <a:avLst>
              <a:gd name="adj" fmla="val 50000"/>
            </a:avLst>
          </a:prstGeom>
          <a:solidFill>
            <a:schemeClr val="tx2"/>
          </a:solidFill>
        </p:spPr>
        <p:txBody>
          <a:bodyPr wrap="square" rtlCol="0" anchor="ctr" anchorCtr="0">
            <a:spAutoFit/>
          </a:bodyPr>
          <a:lstStyle/>
          <a:p>
            <a:pPr algn="ctr"/>
            <a:r>
              <a:rPr lang="en-US" sz="2000" dirty="0">
                <a:solidFill>
                  <a:schemeClr val="bg1"/>
                </a:solidFill>
              </a:rPr>
              <a:t>❶ + ❷ + ❸ </a:t>
            </a:r>
            <a:r>
              <a:rPr lang="en-US" sz="2000" dirty="0">
                <a:solidFill>
                  <a:schemeClr val="bg1"/>
                </a:solidFill>
                <a:sym typeface="Wingdings" panose="05000000000000000000" pitchFamily="2" charset="2"/>
              </a:rPr>
              <a:t> </a:t>
            </a:r>
            <a:r>
              <a:rPr lang="en-US" sz="2000" dirty="0">
                <a:solidFill>
                  <a:schemeClr val="bg1"/>
                </a:solidFill>
              </a:rPr>
              <a:t>Optimal Immuno-Oncology Response</a:t>
            </a:r>
          </a:p>
        </p:txBody>
      </p:sp>
      <p:grpSp>
        <p:nvGrpSpPr>
          <p:cNvPr id="28" name="Group 27">
            <a:extLst>
              <a:ext uri="{FF2B5EF4-FFF2-40B4-BE49-F238E27FC236}">
                <a16:creationId xmlns:a16="http://schemas.microsoft.com/office/drawing/2014/main" id="{71BB7610-D694-5F40-9317-E8F1B1942824}"/>
              </a:ext>
            </a:extLst>
          </p:cNvPr>
          <p:cNvGrpSpPr/>
          <p:nvPr/>
        </p:nvGrpSpPr>
        <p:grpSpPr>
          <a:xfrm>
            <a:off x="4677376" y="4787993"/>
            <a:ext cx="3042774" cy="1099275"/>
            <a:chOff x="4255567" y="4920729"/>
            <a:chExt cx="3042774" cy="1099275"/>
          </a:xfrm>
        </p:grpSpPr>
        <p:sp>
          <p:nvSpPr>
            <p:cNvPr id="6" name="TextBox 5">
              <a:extLst>
                <a:ext uri="{FF2B5EF4-FFF2-40B4-BE49-F238E27FC236}">
                  <a16:creationId xmlns:a16="http://schemas.microsoft.com/office/drawing/2014/main" id="{41FC5343-AAFE-CA44-8EFD-9C87EEE163AD}"/>
                </a:ext>
              </a:extLst>
            </p:cNvPr>
            <p:cNvSpPr txBox="1"/>
            <p:nvPr/>
          </p:nvSpPr>
          <p:spPr>
            <a:xfrm>
              <a:off x="4255567" y="5435229"/>
              <a:ext cx="3042774" cy="584775"/>
            </a:xfrm>
            <a:prstGeom prst="rect">
              <a:avLst/>
            </a:prstGeom>
            <a:solidFill>
              <a:schemeClr val="bg1">
                <a:lumMod val="95000"/>
              </a:schemeClr>
            </a:solidFill>
          </p:spPr>
          <p:txBody>
            <a:bodyPr wrap="square" rtlCol="0">
              <a:spAutoFit/>
            </a:bodyPr>
            <a:lstStyle/>
            <a:p>
              <a:pPr algn="l"/>
              <a:r>
                <a:rPr lang="en-US" sz="1600" b="1" dirty="0">
                  <a:solidFill>
                    <a:schemeClr val="tx2"/>
                  </a:solidFill>
                </a:rPr>
                <a:t>Release Tumor Antigens</a:t>
              </a:r>
            </a:p>
            <a:p>
              <a:pPr algn="l"/>
              <a:r>
                <a:rPr lang="en-US" sz="1600" dirty="0">
                  <a:solidFill>
                    <a:schemeClr val="tx1">
                      <a:lumMod val="65000"/>
                      <a:lumOff val="35000"/>
                    </a:schemeClr>
                  </a:solidFill>
                </a:rPr>
                <a:t>For more potent anti-cancer effect</a:t>
              </a:r>
            </a:p>
          </p:txBody>
        </p:sp>
        <p:sp>
          <p:nvSpPr>
            <p:cNvPr id="5" name="TextBox 4">
              <a:extLst>
                <a:ext uri="{FF2B5EF4-FFF2-40B4-BE49-F238E27FC236}">
                  <a16:creationId xmlns:a16="http://schemas.microsoft.com/office/drawing/2014/main" id="{3C56E9E7-093C-2746-A45B-29B57A17E333}"/>
                </a:ext>
              </a:extLst>
            </p:cNvPr>
            <p:cNvSpPr txBox="1"/>
            <p:nvPr/>
          </p:nvSpPr>
          <p:spPr>
            <a:xfrm>
              <a:off x="4255567" y="4920729"/>
              <a:ext cx="3042774" cy="521208"/>
            </a:xfrm>
            <a:prstGeom prst="rect">
              <a:avLst/>
            </a:prstGeom>
            <a:solidFill>
              <a:schemeClr val="tx1">
                <a:lumMod val="50000"/>
                <a:lumOff val="50000"/>
              </a:schemeClr>
            </a:solidFill>
          </p:spPr>
          <p:txBody>
            <a:bodyPr wrap="square" rtlCol="0" anchor="ctr" anchorCtr="0">
              <a:noAutofit/>
            </a:bodyPr>
            <a:lstStyle/>
            <a:p>
              <a:r>
                <a:rPr lang="en-US" sz="1600" dirty="0">
                  <a:solidFill>
                    <a:schemeClr val="bg1"/>
                  </a:solidFill>
                </a:rPr>
                <a:t>❶ Radiation/Chemotherapy</a:t>
              </a:r>
            </a:p>
          </p:txBody>
        </p:sp>
      </p:grpSp>
      <p:sp>
        <p:nvSpPr>
          <p:cNvPr id="19" name="TextBox 18">
            <a:extLst>
              <a:ext uri="{FF2B5EF4-FFF2-40B4-BE49-F238E27FC236}">
                <a16:creationId xmlns:a16="http://schemas.microsoft.com/office/drawing/2014/main" id="{DA706566-7BF1-564E-A490-4DF7E2A9BDD6}"/>
              </a:ext>
            </a:extLst>
          </p:cNvPr>
          <p:cNvSpPr txBox="1"/>
          <p:nvPr/>
        </p:nvSpPr>
        <p:spPr>
          <a:xfrm>
            <a:off x="9038854" y="2967235"/>
            <a:ext cx="3042774" cy="562505"/>
          </a:xfrm>
          <a:prstGeom prst="rect">
            <a:avLst/>
          </a:prstGeom>
          <a:solidFill>
            <a:schemeClr val="bg1">
              <a:lumMod val="95000"/>
            </a:schemeClr>
          </a:solidFill>
        </p:spPr>
        <p:txBody>
          <a:bodyPr wrap="square" rtlCol="0">
            <a:noAutofit/>
          </a:bodyPr>
          <a:lstStyle/>
          <a:p>
            <a:pPr algn="l"/>
            <a:r>
              <a:rPr lang="en-US" sz="1600" b="1" dirty="0">
                <a:solidFill>
                  <a:schemeClr val="tx2"/>
                </a:solidFill>
              </a:rPr>
              <a:t>Release the Brakes</a:t>
            </a:r>
          </a:p>
          <a:p>
            <a:pPr algn="l"/>
            <a:r>
              <a:rPr lang="en-US" sz="1600" dirty="0">
                <a:solidFill>
                  <a:schemeClr val="tx1">
                    <a:lumMod val="65000"/>
                    <a:lumOff val="35000"/>
                  </a:schemeClr>
                </a:solidFill>
              </a:rPr>
              <a:t>Optimize T cell response</a:t>
            </a:r>
          </a:p>
        </p:txBody>
      </p:sp>
      <p:sp>
        <p:nvSpPr>
          <p:cNvPr id="14" name="TextBox 13">
            <a:extLst>
              <a:ext uri="{FF2B5EF4-FFF2-40B4-BE49-F238E27FC236}">
                <a16:creationId xmlns:a16="http://schemas.microsoft.com/office/drawing/2014/main" id="{0A7DE22B-48DB-DF48-9F2A-77E19CF38FF1}"/>
              </a:ext>
            </a:extLst>
          </p:cNvPr>
          <p:cNvSpPr txBox="1"/>
          <p:nvPr/>
        </p:nvSpPr>
        <p:spPr>
          <a:xfrm>
            <a:off x="9038854" y="2448273"/>
            <a:ext cx="3042774" cy="521208"/>
          </a:xfrm>
          <a:prstGeom prst="rect">
            <a:avLst/>
          </a:prstGeom>
          <a:solidFill>
            <a:schemeClr val="tx1">
              <a:lumMod val="50000"/>
              <a:lumOff val="50000"/>
            </a:schemeClr>
          </a:solidFill>
        </p:spPr>
        <p:txBody>
          <a:bodyPr wrap="square" rtlCol="0" anchor="ctr" anchorCtr="0">
            <a:noAutofit/>
          </a:bodyPr>
          <a:lstStyle/>
          <a:p>
            <a:r>
              <a:rPr lang="en-US" sz="1600" dirty="0">
                <a:solidFill>
                  <a:schemeClr val="bg1"/>
                </a:solidFill>
              </a:rPr>
              <a:t>❸ Checkpoint Inhibitors</a:t>
            </a:r>
          </a:p>
        </p:txBody>
      </p:sp>
      <p:grpSp>
        <p:nvGrpSpPr>
          <p:cNvPr id="30" name="Group 29">
            <a:extLst>
              <a:ext uri="{FF2B5EF4-FFF2-40B4-BE49-F238E27FC236}">
                <a16:creationId xmlns:a16="http://schemas.microsoft.com/office/drawing/2014/main" id="{B7CEE077-BD8B-B24D-BC64-7AFD46A37574}"/>
              </a:ext>
            </a:extLst>
          </p:cNvPr>
          <p:cNvGrpSpPr/>
          <p:nvPr/>
        </p:nvGrpSpPr>
        <p:grpSpPr>
          <a:xfrm>
            <a:off x="473074" y="2448273"/>
            <a:ext cx="3042774" cy="2262575"/>
            <a:chOff x="473074" y="2347533"/>
            <a:chExt cx="3042774" cy="2262575"/>
          </a:xfrm>
        </p:grpSpPr>
        <p:grpSp>
          <p:nvGrpSpPr>
            <p:cNvPr id="26" name="Group 25">
              <a:extLst>
                <a:ext uri="{FF2B5EF4-FFF2-40B4-BE49-F238E27FC236}">
                  <a16:creationId xmlns:a16="http://schemas.microsoft.com/office/drawing/2014/main" id="{53A7DECE-7509-0543-AAAF-84B854717142}"/>
                </a:ext>
              </a:extLst>
            </p:cNvPr>
            <p:cNvGrpSpPr/>
            <p:nvPr/>
          </p:nvGrpSpPr>
          <p:grpSpPr>
            <a:xfrm>
              <a:off x="473074" y="2347533"/>
              <a:ext cx="3042774" cy="2262575"/>
              <a:chOff x="280508" y="1475809"/>
              <a:chExt cx="3042774" cy="2262575"/>
            </a:xfrm>
          </p:grpSpPr>
          <p:sp>
            <p:nvSpPr>
              <p:cNvPr id="16" name="TextBox 15">
                <a:extLst>
                  <a:ext uri="{FF2B5EF4-FFF2-40B4-BE49-F238E27FC236}">
                    <a16:creationId xmlns:a16="http://schemas.microsoft.com/office/drawing/2014/main" id="{B868895C-265A-0A4B-AE47-36D130402583}"/>
                  </a:ext>
                </a:extLst>
              </p:cNvPr>
              <p:cNvSpPr txBox="1"/>
              <p:nvPr/>
            </p:nvSpPr>
            <p:spPr>
              <a:xfrm>
                <a:off x="280508" y="1475809"/>
                <a:ext cx="3042774" cy="519188"/>
              </a:xfrm>
              <a:prstGeom prst="rect">
                <a:avLst/>
              </a:prstGeom>
              <a:solidFill>
                <a:schemeClr val="accent5"/>
              </a:solidFill>
            </p:spPr>
            <p:txBody>
              <a:bodyPr wrap="square" rtlCol="0" anchor="ctr" anchorCtr="0">
                <a:noAutofit/>
              </a:bodyPr>
              <a:lstStyle/>
              <a:p>
                <a:r>
                  <a:rPr lang="en-US" sz="1600" dirty="0">
                    <a:solidFill>
                      <a:schemeClr val="bg1"/>
                    </a:solidFill>
                  </a:rPr>
                  <a:t>❷ Plinabulin</a:t>
                </a:r>
              </a:p>
            </p:txBody>
          </p:sp>
          <p:sp>
            <p:nvSpPr>
              <p:cNvPr id="20" name="TextBox 19">
                <a:extLst>
                  <a:ext uri="{FF2B5EF4-FFF2-40B4-BE49-F238E27FC236}">
                    <a16:creationId xmlns:a16="http://schemas.microsoft.com/office/drawing/2014/main" id="{28A16009-8508-1D4D-B449-AEBD55A2507D}"/>
                  </a:ext>
                </a:extLst>
              </p:cNvPr>
              <p:cNvSpPr txBox="1"/>
              <p:nvPr/>
            </p:nvSpPr>
            <p:spPr>
              <a:xfrm>
                <a:off x="280508" y="1994997"/>
                <a:ext cx="3042774" cy="1077218"/>
              </a:xfrm>
              <a:prstGeom prst="rect">
                <a:avLst/>
              </a:prstGeom>
              <a:solidFill>
                <a:schemeClr val="accent5">
                  <a:lumMod val="20000"/>
                  <a:lumOff val="80000"/>
                </a:schemeClr>
              </a:solidFill>
            </p:spPr>
            <p:txBody>
              <a:bodyPr wrap="square" rtlCol="0">
                <a:spAutoFit/>
              </a:bodyPr>
              <a:lstStyle/>
              <a:p>
                <a:pPr algn="l"/>
                <a:r>
                  <a:rPr lang="en-US" sz="1600" b="1" dirty="0">
                    <a:solidFill>
                      <a:schemeClr val="tx2"/>
                    </a:solidFill>
                  </a:rPr>
                  <a:t>Hit the Gas</a:t>
                </a:r>
              </a:p>
              <a:p>
                <a:pPr algn="l"/>
                <a:r>
                  <a:rPr lang="en-US" sz="1600" dirty="0"/>
                  <a:t>Stimulate maturation of dendritic cells to increase antigen presentation</a:t>
                </a:r>
              </a:p>
            </p:txBody>
          </p:sp>
          <p:sp>
            <p:nvSpPr>
              <p:cNvPr id="22" name="TextBox 21">
                <a:extLst>
                  <a:ext uri="{FF2B5EF4-FFF2-40B4-BE49-F238E27FC236}">
                    <a16:creationId xmlns:a16="http://schemas.microsoft.com/office/drawing/2014/main" id="{1735C710-7505-774D-A077-2A54F18782ED}"/>
                  </a:ext>
                </a:extLst>
              </p:cNvPr>
              <p:cNvSpPr txBox="1"/>
              <p:nvPr/>
            </p:nvSpPr>
            <p:spPr>
              <a:xfrm>
                <a:off x="280508" y="3061276"/>
                <a:ext cx="3042774" cy="677108"/>
              </a:xfrm>
              <a:prstGeom prst="rect">
                <a:avLst/>
              </a:prstGeom>
              <a:noFill/>
              <a:ln>
                <a:solidFill>
                  <a:schemeClr val="accent5"/>
                </a:solidFill>
              </a:ln>
            </p:spPr>
            <p:txBody>
              <a:bodyPr wrap="square" tIns="91440" bIns="91440" rtlCol="0" anchor="ctr" anchorCtr="0">
                <a:spAutoFit/>
              </a:bodyPr>
              <a:lstStyle/>
              <a:p>
                <a:pPr algn="ctr"/>
                <a:r>
                  <a:rPr lang="en-US" sz="1600" dirty="0">
                    <a:solidFill>
                      <a:schemeClr val="tx1">
                        <a:lumMod val="65000"/>
                        <a:lumOff val="35000"/>
                      </a:schemeClr>
                    </a:solidFill>
                  </a:rPr>
                  <a:t>Dendritic cells are the most important antigen-presenting cells</a:t>
                </a:r>
              </a:p>
            </p:txBody>
          </p:sp>
        </p:grpSp>
        <p:pic>
          <p:nvPicPr>
            <p:cNvPr id="29" name="Picture 28">
              <a:extLst>
                <a:ext uri="{FF2B5EF4-FFF2-40B4-BE49-F238E27FC236}">
                  <a16:creationId xmlns:a16="http://schemas.microsoft.com/office/drawing/2014/main" id="{F277A71D-2361-8645-848F-D56F86077240}"/>
                </a:ext>
              </a:extLst>
            </p:cNvPr>
            <p:cNvPicPr>
              <a:picLocks noChangeAspect="1"/>
            </p:cNvPicPr>
            <p:nvPr/>
          </p:nvPicPr>
          <p:blipFill rotWithShape="1">
            <a:blip r:embed="rId3">
              <a:alphaModFix amt="25000"/>
            </a:blip>
            <a:srcRect r="70475" b="27310"/>
            <a:stretch/>
          </p:blipFill>
          <p:spPr>
            <a:xfrm>
              <a:off x="2505361" y="2358551"/>
              <a:ext cx="771687" cy="507944"/>
            </a:xfrm>
            <a:prstGeom prst="rect">
              <a:avLst/>
            </a:prstGeom>
          </p:spPr>
        </p:pic>
      </p:grpSp>
      <p:sp>
        <p:nvSpPr>
          <p:cNvPr id="10" name="Oval 9">
            <a:extLst>
              <a:ext uri="{FF2B5EF4-FFF2-40B4-BE49-F238E27FC236}">
                <a16:creationId xmlns:a16="http://schemas.microsoft.com/office/drawing/2014/main" id="{4916F9DB-542C-9B4E-A502-D63252E7E0B4}"/>
              </a:ext>
            </a:extLst>
          </p:cNvPr>
          <p:cNvSpPr/>
          <p:nvPr/>
        </p:nvSpPr>
        <p:spPr>
          <a:xfrm>
            <a:off x="3804938" y="2476261"/>
            <a:ext cx="448385" cy="448385"/>
          </a:xfrm>
          <a:prstGeom prst="ellipse">
            <a:avLst/>
          </a:prstGeom>
          <a:solidFill>
            <a:schemeClr val="tx2"/>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sp>
        <p:nvSpPr>
          <p:cNvPr id="31" name="Oval 30">
            <a:extLst>
              <a:ext uri="{FF2B5EF4-FFF2-40B4-BE49-F238E27FC236}">
                <a16:creationId xmlns:a16="http://schemas.microsoft.com/office/drawing/2014/main" id="{A2E7F27A-5094-1C46-A6BE-C54856803EC4}"/>
              </a:ext>
            </a:extLst>
          </p:cNvPr>
          <p:cNvSpPr/>
          <p:nvPr/>
        </p:nvSpPr>
        <p:spPr>
          <a:xfrm>
            <a:off x="5905118" y="4300180"/>
            <a:ext cx="448385" cy="448385"/>
          </a:xfrm>
          <a:prstGeom prst="ellipse">
            <a:avLst/>
          </a:prstGeom>
          <a:solidFill>
            <a:schemeClr val="tx2"/>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32" name="Oval 31">
            <a:extLst>
              <a:ext uri="{FF2B5EF4-FFF2-40B4-BE49-F238E27FC236}">
                <a16:creationId xmlns:a16="http://schemas.microsoft.com/office/drawing/2014/main" id="{CA965B21-3163-7244-A87D-E4E1F8EEE0B4}"/>
              </a:ext>
            </a:extLst>
          </p:cNvPr>
          <p:cNvSpPr/>
          <p:nvPr/>
        </p:nvSpPr>
        <p:spPr>
          <a:xfrm>
            <a:off x="8340497" y="2518850"/>
            <a:ext cx="448385" cy="448385"/>
          </a:xfrm>
          <a:prstGeom prst="ellipse">
            <a:avLst/>
          </a:prstGeom>
          <a:solidFill>
            <a:schemeClr val="tx2"/>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p>
        </p:txBody>
      </p:sp>
    </p:spTree>
    <p:extLst>
      <p:ext uri="{BB962C8B-B14F-4D97-AF65-F5344CB8AC3E}">
        <p14:creationId xmlns:p14="http://schemas.microsoft.com/office/powerpoint/2010/main" val="408787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8C952-CB4C-4E47-B80F-D819BA47FD43}"/>
              </a:ext>
            </a:extLst>
          </p:cNvPr>
          <p:cNvSpPr>
            <a:spLocks noGrp="1"/>
          </p:cNvSpPr>
          <p:nvPr>
            <p:ph type="title"/>
          </p:nvPr>
        </p:nvSpPr>
        <p:spPr/>
        <p:txBody>
          <a:bodyPr>
            <a:normAutofit/>
          </a:bodyPr>
          <a:lstStyle/>
          <a:p>
            <a:r>
              <a:rPr lang="en-US" dirty="0">
                <a:solidFill>
                  <a:schemeClr val="bg1"/>
                </a:solidFill>
              </a:rPr>
              <a:t>Triple I/O Combo: Plinabulin + PD-1 + Radiation (IR), Best Tumor Response in PD-1 Non-Responsive Tumor Model (MD Anderson)</a:t>
            </a:r>
          </a:p>
        </p:txBody>
      </p:sp>
      <p:pic>
        <p:nvPicPr>
          <p:cNvPr id="24" name="Picture 23">
            <a:extLst>
              <a:ext uri="{FF2B5EF4-FFF2-40B4-BE49-F238E27FC236}">
                <a16:creationId xmlns:a16="http://schemas.microsoft.com/office/drawing/2014/main" id="{FEC59DBE-B1D8-4B0E-B208-0C4CE20EDD15}"/>
              </a:ext>
            </a:extLst>
          </p:cNvPr>
          <p:cNvPicPr>
            <a:picLocks noChangeAspect="1"/>
          </p:cNvPicPr>
          <p:nvPr/>
        </p:nvPicPr>
        <p:blipFill>
          <a:blip r:embed="rId2"/>
          <a:stretch>
            <a:fillRect/>
          </a:stretch>
        </p:blipFill>
        <p:spPr>
          <a:xfrm>
            <a:off x="2589241" y="4141483"/>
            <a:ext cx="2881707" cy="1867655"/>
          </a:xfrm>
          <a:prstGeom prst="rect">
            <a:avLst/>
          </a:prstGeom>
        </p:spPr>
      </p:pic>
      <p:pic>
        <p:nvPicPr>
          <p:cNvPr id="25" name="Picture 24" descr="A picture containing clock&#10;&#10;Description automatically generated">
            <a:extLst>
              <a:ext uri="{FF2B5EF4-FFF2-40B4-BE49-F238E27FC236}">
                <a16:creationId xmlns:a16="http://schemas.microsoft.com/office/drawing/2014/main" id="{006BC64B-1D9D-42EB-9DBC-4AABEECE4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1056" y="4108431"/>
            <a:ext cx="2023575" cy="1853074"/>
          </a:xfrm>
          <a:prstGeom prst="rect">
            <a:avLst/>
          </a:prstGeom>
        </p:spPr>
      </p:pic>
      <p:grpSp>
        <p:nvGrpSpPr>
          <p:cNvPr id="21" name="Group 20">
            <a:extLst>
              <a:ext uri="{FF2B5EF4-FFF2-40B4-BE49-F238E27FC236}">
                <a16:creationId xmlns:a16="http://schemas.microsoft.com/office/drawing/2014/main" id="{D191BC2B-C586-404A-BB71-B6E444E8A3D7}"/>
              </a:ext>
            </a:extLst>
          </p:cNvPr>
          <p:cNvGrpSpPr/>
          <p:nvPr/>
        </p:nvGrpSpPr>
        <p:grpSpPr>
          <a:xfrm>
            <a:off x="1356660" y="1132476"/>
            <a:ext cx="9019520" cy="2486425"/>
            <a:chOff x="345862" y="1212892"/>
            <a:chExt cx="9019520" cy="2486425"/>
          </a:xfrm>
        </p:grpSpPr>
        <p:grpSp>
          <p:nvGrpSpPr>
            <p:cNvPr id="6" name="Group 3">
              <a:extLst>
                <a:ext uri="{FF2B5EF4-FFF2-40B4-BE49-F238E27FC236}">
                  <a16:creationId xmlns:a16="http://schemas.microsoft.com/office/drawing/2014/main" id="{A10197B4-026D-4CFF-A0CF-38C1AB251A7E}"/>
                </a:ext>
              </a:extLst>
            </p:cNvPr>
            <p:cNvGrpSpPr/>
            <p:nvPr/>
          </p:nvGrpSpPr>
          <p:grpSpPr>
            <a:xfrm>
              <a:off x="345862" y="1525320"/>
              <a:ext cx="600445" cy="1657375"/>
              <a:chOff x="52445" y="300686"/>
              <a:chExt cx="566193" cy="1868290"/>
            </a:xfrm>
          </p:grpSpPr>
          <p:sp>
            <p:nvSpPr>
              <p:cNvPr id="19" name="TextBox 17">
                <a:extLst>
                  <a:ext uri="{FF2B5EF4-FFF2-40B4-BE49-F238E27FC236}">
                    <a16:creationId xmlns:a16="http://schemas.microsoft.com/office/drawing/2014/main" id="{9013E470-0843-4E26-AD12-1EE147340FD0}"/>
                  </a:ext>
                </a:extLst>
              </p:cNvPr>
              <p:cNvSpPr txBox="1"/>
              <p:nvPr/>
            </p:nvSpPr>
            <p:spPr>
              <a:xfrm rot="16200000">
                <a:off x="-736591" y="1089722"/>
                <a:ext cx="1868290" cy="2902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400"/>
                </a:pPr>
                <a:r>
                  <a:rPr sz="1400" dirty="0"/>
                  <a:t>Tumor Volume (mm</a:t>
                </a:r>
                <a:r>
                  <a:rPr sz="1400" baseline="30000" dirty="0"/>
                  <a:t>3</a:t>
                </a:r>
                <a:r>
                  <a:rPr sz="1400" dirty="0"/>
                  <a:t>)</a:t>
                </a:r>
              </a:p>
            </p:txBody>
          </p:sp>
          <p:sp>
            <p:nvSpPr>
              <p:cNvPr id="20" name="TextBox 18">
                <a:extLst>
                  <a:ext uri="{FF2B5EF4-FFF2-40B4-BE49-F238E27FC236}">
                    <a16:creationId xmlns:a16="http://schemas.microsoft.com/office/drawing/2014/main" id="{26B5CFA3-6E8F-4360-A6E5-24B8FBD9C1BF}"/>
                  </a:ext>
                </a:extLst>
              </p:cNvPr>
              <p:cNvSpPr txBox="1"/>
              <p:nvPr/>
            </p:nvSpPr>
            <p:spPr>
              <a:xfrm rot="16200000">
                <a:off x="-143089" y="1195905"/>
                <a:ext cx="1291279" cy="2321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000"/>
                </a:lvl1pPr>
              </a:lstStyle>
              <a:p>
                <a:r>
                  <a:rPr dirty="0"/>
                  <a:t>0</a:t>
                </a:r>
                <a:r>
                  <a:rPr lang="en-US" dirty="0"/>
                  <a:t>         </a:t>
                </a:r>
                <a:r>
                  <a:rPr dirty="0"/>
                  <a:t>1000</a:t>
                </a:r>
                <a:r>
                  <a:rPr lang="en-US" dirty="0"/>
                  <a:t>       </a:t>
                </a:r>
                <a:r>
                  <a:rPr dirty="0"/>
                  <a:t>2000</a:t>
                </a:r>
              </a:p>
            </p:txBody>
          </p:sp>
        </p:grpSp>
        <p:pic>
          <p:nvPicPr>
            <p:cNvPr id="4" name="Picture 3">
              <a:extLst>
                <a:ext uri="{FF2B5EF4-FFF2-40B4-BE49-F238E27FC236}">
                  <a16:creationId xmlns:a16="http://schemas.microsoft.com/office/drawing/2014/main" id="{0FC64EF7-5F64-48F5-BB50-552E71E8E906}"/>
                </a:ext>
              </a:extLst>
            </p:cNvPr>
            <p:cNvPicPr>
              <a:picLocks noChangeAspect="1"/>
            </p:cNvPicPr>
            <p:nvPr/>
          </p:nvPicPr>
          <p:blipFill rotWithShape="1">
            <a:blip r:embed="rId4"/>
            <a:srcRect l="3466" b="52008"/>
            <a:stretch/>
          </p:blipFill>
          <p:spPr>
            <a:xfrm>
              <a:off x="901986" y="1212892"/>
              <a:ext cx="8437985" cy="2004782"/>
            </a:xfrm>
            <a:prstGeom prst="rect">
              <a:avLst/>
            </a:prstGeom>
          </p:spPr>
        </p:pic>
        <p:pic>
          <p:nvPicPr>
            <p:cNvPr id="29" name="Picture 28">
              <a:extLst>
                <a:ext uri="{FF2B5EF4-FFF2-40B4-BE49-F238E27FC236}">
                  <a16:creationId xmlns:a16="http://schemas.microsoft.com/office/drawing/2014/main" id="{87E6F379-3EA1-4A3B-8496-A4BEBF733227}"/>
                </a:ext>
              </a:extLst>
            </p:cNvPr>
            <p:cNvPicPr>
              <a:picLocks noChangeAspect="1"/>
            </p:cNvPicPr>
            <p:nvPr/>
          </p:nvPicPr>
          <p:blipFill rotWithShape="1">
            <a:blip r:embed="rId4"/>
            <a:srcRect l="4858" t="90003"/>
            <a:stretch/>
          </p:blipFill>
          <p:spPr>
            <a:xfrm>
              <a:off x="998238" y="3279148"/>
              <a:ext cx="8367144" cy="420169"/>
            </a:xfrm>
            <a:prstGeom prst="rect">
              <a:avLst/>
            </a:prstGeom>
          </p:spPr>
        </p:pic>
      </p:grpSp>
      <p:sp>
        <p:nvSpPr>
          <p:cNvPr id="16" name="角丸四角形 9">
            <a:extLst>
              <a:ext uri="{FF2B5EF4-FFF2-40B4-BE49-F238E27FC236}">
                <a16:creationId xmlns:a16="http://schemas.microsoft.com/office/drawing/2014/main" id="{C4CF2BE5-669F-FA4D-99E5-6657815D8248}"/>
              </a:ext>
            </a:extLst>
          </p:cNvPr>
          <p:cNvSpPr/>
          <p:nvPr/>
        </p:nvSpPr>
        <p:spPr>
          <a:xfrm>
            <a:off x="8744631" y="4830400"/>
            <a:ext cx="2590086" cy="531570"/>
          </a:xfrm>
          <a:prstGeom prst="rect">
            <a:avLst/>
          </a:prstGeom>
          <a:noFill/>
          <a:ln/>
          <a:effectLst/>
        </p:spPr>
        <p:style>
          <a:lnRef idx="0">
            <a:schemeClr val="accent2"/>
          </a:lnRef>
          <a:fillRef idx="3">
            <a:schemeClr val="accent2"/>
          </a:fillRef>
          <a:effectRef idx="3">
            <a:schemeClr val="accent2"/>
          </a:effectRef>
          <a:fontRef idx="minor">
            <a:schemeClr val="lt1"/>
          </a:fontRef>
        </p:style>
        <p:txBody>
          <a:bodyPr rtlCol="0" anchor="ctr"/>
          <a:lstStyle/>
          <a:p>
            <a:pPr defTabSz="914400">
              <a:defRPr/>
            </a:pPr>
            <a:r>
              <a:rPr lang="en-US" altLang="ja-JP" sz="1600" kern="0" dirty="0">
                <a:solidFill>
                  <a:schemeClr val="tx2"/>
                </a:solidFill>
                <a:latin typeface="Calibri" panose="020F0502020204030204" pitchFamily="34" charset="0"/>
                <a:ea typeface="ＭＳ Ｐゴシック"/>
              </a:rPr>
              <a:t>Biomarker data in tumor</a:t>
            </a:r>
          </a:p>
          <a:p>
            <a:pPr defTabSz="914400">
              <a:defRPr/>
            </a:pPr>
            <a:r>
              <a:rPr lang="en-US" altLang="ja-JP" sz="1600" kern="0" dirty="0">
                <a:solidFill>
                  <a:schemeClr val="tx2"/>
                </a:solidFill>
                <a:latin typeface="Calibri" panose="020F0502020204030204" pitchFamily="34" charset="0"/>
                <a:ea typeface="ＭＳ Ｐゴシック"/>
              </a:rPr>
              <a:t>30 days after drug intake</a:t>
            </a:r>
          </a:p>
        </p:txBody>
      </p:sp>
      <p:sp>
        <p:nvSpPr>
          <p:cNvPr id="15" name="TextBox 14">
            <a:extLst>
              <a:ext uri="{FF2B5EF4-FFF2-40B4-BE49-F238E27FC236}">
                <a16:creationId xmlns:a16="http://schemas.microsoft.com/office/drawing/2014/main" id="{357342EE-7002-9B47-95CC-A22130A26CB3}"/>
              </a:ext>
            </a:extLst>
          </p:cNvPr>
          <p:cNvSpPr txBox="1"/>
          <p:nvPr/>
        </p:nvSpPr>
        <p:spPr>
          <a:xfrm>
            <a:off x="1700604" y="5984796"/>
            <a:ext cx="9258127" cy="395899"/>
          </a:xfrm>
          <a:prstGeom prst="roundRect">
            <a:avLst>
              <a:gd name="adj" fmla="val 50000"/>
            </a:avLst>
          </a:prstGeom>
          <a:solidFill>
            <a:schemeClr val="tx2"/>
          </a:solidFill>
        </p:spPr>
        <p:txBody>
          <a:bodyPr wrap="square" tIns="27432" bIns="27432" rtlCol="0" anchor="ctr" anchorCtr="0">
            <a:noAutofit/>
          </a:bodyPr>
          <a:lstStyle/>
          <a:p>
            <a:pPr algn="ctr"/>
            <a:r>
              <a:rPr lang="en-US" sz="2000" dirty="0">
                <a:solidFill>
                  <a:schemeClr val="bg1"/>
                </a:solidFill>
              </a:rPr>
              <a:t>Doubled the Anti-cancer Benefit in Tumor Reduction in Triple I/O Combo vs. PD-1+IR</a:t>
            </a:r>
          </a:p>
        </p:txBody>
      </p:sp>
      <p:sp>
        <p:nvSpPr>
          <p:cNvPr id="17" name="Rectangle 16">
            <a:extLst>
              <a:ext uri="{FF2B5EF4-FFF2-40B4-BE49-F238E27FC236}">
                <a16:creationId xmlns:a16="http://schemas.microsoft.com/office/drawing/2014/main" id="{C1395F12-AF9E-495E-863B-51B337220C7B}"/>
              </a:ext>
            </a:extLst>
          </p:cNvPr>
          <p:cNvSpPr/>
          <p:nvPr/>
        </p:nvSpPr>
        <p:spPr>
          <a:xfrm>
            <a:off x="1356660" y="6497581"/>
            <a:ext cx="10195302" cy="400110"/>
          </a:xfrm>
          <a:prstGeom prst="rect">
            <a:avLst/>
          </a:prstGeom>
        </p:spPr>
        <p:txBody>
          <a:bodyPr wrap="square">
            <a:spAutoFit/>
          </a:bodyPr>
          <a:lstStyle/>
          <a:p>
            <a:pPr algn="l"/>
            <a:r>
              <a:rPr lang="en-US" sz="1000" dirty="0"/>
              <a:t>*</a:t>
            </a:r>
            <a:r>
              <a:rPr lang="en-US" sz="1000" dirty="0" err="1">
                <a:solidFill>
                  <a:srgbClr val="000000"/>
                </a:solidFill>
              </a:rPr>
              <a:t>Neri</a:t>
            </a:r>
            <a:r>
              <a:rPr lang="en-US" sz="1000" dirty="0">
                <a:solidFill>
                  <a:srgbClr val="000000"/>
                </a:solidFill>
              </a:rPr>
              <a:t> S. et al. </a:t>
            </a:r>
            <a:r>
              <a:rPr lang="en-US" sz="1000" b="0" i="0" u="none" strike="noStrike" baseline="0" dirty="0">
                <a:solidFill>
                  <a:srgbClr val="000000"/>
                </a:solidFill>
              </a:rPr>
              <a:t>Plinabulin, a microtubule destabilizing agent, improves tumor control by enhancing dendritic cell maturation and CD8 T cell infiltration in combination with </a:t>
            </a:r>
            <a:r>
              <a:rPr lang="en-US" sz="1000" b="0" i="0" u="none" strike="noStrike" baseline="0" dirty="0" err="1">
                <a:solidFill>
                  <a:srgbClr val="000000"/>
                </a:solidFill>
              </a:rPr>
              <a:t>immunoradiotherapy</a:t>
            </a:r>
            <a:r>
              <a:rPr lang="en-US" sz="1000" b="0" i="0" u="none" strike="noStrike" baseline="0" dirty="0">
                <a:solidFill>
                  <a:srgbClr val="000000"/>
                </a:solidFill>
              </a:rPr>
              <a:t>, </a:t>
            </a:r>
            <a:r>
              <a:rPr lang="en-US" sz="1000" dirty="0"/>
              <a:t>AACR June 2020</a:t>
            </a:r>
          </a:p>
        </p:txBody>
      </p:sp>
      <p:sp>
        <p:nvSpPr>
          <p:cNvPr id="26" name="角丸四角形 9">
            <a:extLst>
              <a:ext uri="{FF2B5EF4-FFF2-40B4-BE49-F238E27FC236}">
                <a16:creationId xmlns:a16="http://schemas.microsoft.com/office/drawing/2014/main" id="{F7C3C99A-D27E-42CC-BC25-8137EA0FBABA}"/>
              </a:ext>
            </a:extLst>
          </p:cNvPr>
          <p:cNvSpPr/>
          <p:nvPr/>
        </p:nvSpPr>
        <p:spPr>
          <a:xfrm>
            <a:off x="1968284" y="3594166"/>
            <a:ext cx="3657600" cy="562630"/>
          </a:xfrm>
          <a:prstGeom prst="roundRect">
            <a:avLst/>
          </a:prstGeom>
          <a:solidFill>
            <a:schemeClr val="accent2"/>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defTabSz="914400">
              <a:defRPr/>
            </a:pPr>
            <a:r>
              <a:rPr lang="en-US" altLang="ja-JP" sz="1600" kern="0" dirty="0">
                <a:solidFill>
                  <a:srgbClr val="FFFFFF">
                    <a:lumMod val="95000"/>
                  </a:srgbClr>
                </a:solidFill>
                <a:latin typeface="Calibri" panose="020F0502020204030204" pitchFamily="34" charset="0"/>
                <a:ea typeface="ＭＳ Ｐゴシック"/>
              </a:rPr>
              <a:t>DC activation is most dramatic in triple I/O combination</a:t>
            </a:r>
          </a:p>
        </p:txBody>
      </p:sp>
      <p:sp>
        <p:nvSpPr>
          <p:cNvPr id="27" name="角丸四角形 9">
            <a:extLst>
              <a:ext uri="{FF2B5EF4-FFF2-40B4-BE49-F238E27FC236}">
                <a16:creationId xmlns:a16="http://schemas.microsoft.com/office/drawing/2014/main" id="{BB6B62F3-79F8-448A-B6B7-5A5DCEEF10F6}"/>
              </a:ext>
            </a:extLst>
          </p:cNvPr>
          <p:cNvSpPr/>
          <p:nvPr/>
        </p:nvSpPr>
        <p:spPr>
          <a:xfrm>
            <a:off x="6588061" y="3582327"/>
            <a:ext cx="3657600" cy="562630"/>
          </a:xfrm>
          <a:prstGeom prst="roundRect">
            <a:avLst/>
          </a:prstGeom>
          <a:solidFill>
            <a:schemeClr val="accent2"/>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defTabSz="914400">
              <a:defRPr/>
            </a:pPr>
            <a:r>
              <a:rPr lang="en-US" altLang="ja-JP" sz="1600" kern="0" dirty="0">
                <a:solidFill>
                  <a:srgbClr val="FFFFFF">
                    <a:lumMod val="95000"/>
                  </a:srgbClr>
                </a:solidFill>
                <a:latin typeface="Calibri" panose="020F0502020204030204" pitchFamily="34" charset="0"/>
                <a:ea typeface="ＭＳ Ｐゴシック"/>
              </a:rPr>
              <a:t>T cell doubles in triple I/O Combination vs. PD1 + IR</a:t>
            </a:r>
          </a:p>
        </p:txBody>
      </p:sp>
    </p:spTree>
    <p:extLst>
      <p:ext uri="{BB962C8B-B14F-4D97-AF65-F5344CB8AC3E}">
        <p14:creationId xmlns:p14="http://schemas.microsoft.com/office/powerpoint/2010/main" val="1048122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322-572B-4624-BBF7-CDB839FA20B6}"/>
              </a:ext>
            </a:extLst>
          </p:cNvPr>
          <p:cNvSpPr>
            <a:spLocks noGrp="1"/>
          </p:cNvSpPr>
          <p:nvPr>
            <p:ph type="title"/>
          </p:nvPr>
        </p:nvSpPr>
        <p:spPr/>
        <p:txBody>
          <a:bodyPr/>
          <a:lstStyle/>
          <a:p>
            <a:r>
              <a:rPr lang="en-US" dirty="0"/>
              <a:t>Triple I/O Combo Development for Multiple Cancer Indications</a:t>
            </a:r>
          </a:p>
        </p:txBody>
      </p:sp>
      <p:sp>
        <p:nvSpPr>
          <p:cNvPr id="9" name="Text Placeholder 8">
            <a:extLst>
              <a:ext uri="{FF2B5EF4-FFF2-40B4-BE49-F238E27FC236}">
                <a16:creationId xmlns:a16="http://schemas.microsoft.com/office/drawing/2014/main" id="{9B160659-04A9-414E-905B-2B62BAB13642}"/>
              </a:ext>
            </a:extLst>
          </p:cNvPr>
          <p:cNvSpPr>
            <a:spLocks noGrp="1"/>
          </p:cNvSpPr>
          <p:nvPr>
            <p:ph type="body" sz="quarter" idx="12"/>
          </p:nvPr>
        </p:nvSpPr>
        <p:spPr/>
        <p:txBody>
          <a:bodyPr/>
          <a:lstStyle/>
          <a:p>
            <a:r>
              <a:rPr lang="en-US" dirty="0"/>
              <a:t>*NSCLC, SCLC, Renal Cell, Bladder, Merkel Cell, Melanoma, Cancers with high levels of microsatellite instability</a:t>
            </a:r>
          </a:p>
        </p:txBody>
      </p:sp>
      <p:graphicFrame>
        <p:nvGraphicFramePr>
          <p:cNvPr id="6" name="Table 5">
            <a:extLst>
              <a:ext uri="{FF2B5EF4-FFF2-40B4-BE49-F238E27FC236}">
                <a16:creationId xmlns:a16="http://schemas.microsoft.com/office/drawing/2014/main" id="{2E91B5D0-F8BD-8744-8488-A5BD1E504D25}"/>
              </a:ext>
            </a:extLst>
          </p:cNvPr>
          <p:cNvGraphicFramePr>
            <a:graphicFrameLocks noGrp="1"/>
          </p:cNvGraphicFramePr>
          <p:nvPr>
            <p:extLst>
              <p:ext uri="{D42A27DB-BD31-4B8C-83A1-F6EECF244321}">
                <p14:modId xmlns:p14="http://schemas.microsoft.com/office/powerpoint/2010/main" val="2276960855"/>
              </p:ext>
            </p:extLst>
          </p:nvPr>
        </p:nvGraphicFramePr>
        <p:xfrm>
          <a:off x="581797" y="1665077"/>
          <a:ext cx="11028405" cy="3322320"/>
        </p:xfrm>
        <a:graphic>
          <a:graphicData uri="http://schemas.openxmlformats.org/drawingml/2006/table">
            <a:tbl>
              <a:tblPr firstRow="1" bandRow="1">
                <a:tableStyleId>{5C22544A-7EE6-4342-B048-85BDC9FD1C3A}</a:tableStyleId>
              </a:tblPr>
              <a:tblGrid>
                <a:gridCol w="570452">
                  <a:extLst>
                    <a:ext uri="{9D8B030D-6E8A-4147-A177-3AD203B41FA5}">
                      <a16:colId xmlns:a16="http://schemas.microsoft.com/office/drawing/2014/main" val="20000"/>
                    </a:ext>
                  </a:extLst>
                </a:gridCol>
                <a:gridCol w="2594113">
                  <a:extLst>
                    <a:ext uri="{9D8B030D-6E8A-4147-A177-3AD203B41FA5}">
                      <a16:colId xmlns:a16="http://schemas.microsoft.com/office/drawing/2014/main" val="4143500585"/>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3"/>
                    </a:ext>
                  </a:extLst>
                </a:gridCol>
                <a:gridCol w="1825955">
                  <a:extLst>
                    <a:ext uri="{9D8B030D-6E8A-4147-A177-3AD203B41FA5}">
                      <a16:colId xmlns:a16="http://schemas.microsoft.com/office/drawing/2014/main" val="3052997547"/>
                    </a:ext>
                  </a:extLst>
                </a:gridCol>
                <a:gridCol w="2380285">
                  <a:extLst>
                    <a:ext uri="{9D8B030D-6E8A-4147-A177-3AD203B41FA5}">
                      <a16:colId xmlns:a16="http://schemas.microsoft.com/office/drawing/2014/main" val="2866339098"/>
                    </a:ext>
                  </a:extLst>
                </a:gridCol>
              </a:tblGrid>
              <a:tr h="286101">
                <a:tc>
                  <a:txBody>
                    <a:bodyPr/>
                    <a:lstStyle/>
                    <a:p>
                      <a:pPr marL="0" indent="0" algn="ctr">
                        <a:spcBef>
                          <a:spcPts val="0"/>
                        </a:spcBef>
                      </a:pPr>
                      <a:r>
                        <a:rPr lang="en-US" sz="1600" b="1" dirty="0">
                          <a:solidFill>
                            <a:schemeClr val="bg1"/>
                          </a:solidFill>
                          <a:latin typeface="+mn-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pPr>
                      <a:r>
                        <a:rPr lang="en-US" sz="1600" b="1" dirty="0">
                          <a:solidFill>
                            <a:schemeClr val="bg1"/>
                          </a:solidFill>
                          <a:latin typeface="+mn-lt"/>
                        </a:rPr>
                        <a:t>Indication / Target</a:t>
                      </a:r>
                      <a:endParaRPr lang="en-US" sz="1600" b="1" baseline="30000" dirty="0">
                        <a:solidFill>
                          <a:schemeClr val="bg1"/>
                        </a:solidFill>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marL="0" indent="0" algn="l">
                        <a:spcBef>
                          <a:spcPts val="0"/>
                        </a:spcBef>
                      </a:pPr>
                      <a:r>
                        <a:rPr lang="en-US" sz="1600" b="1" dirty="0">
                          <a:solidFill>
                            <a:schemeClr val="bg1"/>
                          </a:solidFill>
                          <a:latin typeface="+mn-lt"/>
                        </a:rPr>
                        <a:t>Program</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marL="0" indent="0" algn="ctr">
                        <a:spcBef>
                          <a:spcPts val="0"/>
                        </a:spcBef>
                      </a:pPr>
                      <a:r>
                        <a:rPr lang="en-US" sz="1600" b="1" dirty="0">
                          <a:solidFill>
                            <a:schemeClr val="bg1"/>
                          </a:solidFill>
                          <a:latin typeface="+mn-lt"/>
                        </a:rPr>
                        <a:t>Trial</a:t>
                      </a:r>
                      <a:r>
                        <a:rPr lang="en-US" sz="1600" b="1" baseline="0" dirty="0">
                          <a:solidFill>
                            <a:schemeClr val="bg1"/>
                          </a:solidFill>
                          <a:latin typeface="+mn-lt"/>
                        </a:rPr>
                        <a:t> Name / Collaborator</a:t>
                      </a:r>
                      <a:endParaRPr lang="en-US" sz="1600" b="1" dirty="0">
                        <a:solidFill>
                          <a:schemeClr val="bg1"/>
                        </a:solidFill>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spcBef>
                          <a:spcPts val="0"/>
                        </a:spcBef>
                      </a:pPr>
                      <a:r>
                        <a:rPr lang="en-US" sz="1600" b="1" dirty="0">
                          <a:solidFill>
                            <a:schemeClr val="bg1"/>
                          </a:solidFill>
                          <a:latin typeface="+mn-lt"/>
                        </a:rPr>
                        <a:t>Commercial Rights</a:t>
                      </a:r>
                      <a:endParaRPr lang="en-US" sz="1600" b="1" baseline="30000" dirty="0">
                        <a:solidFill>
                          <a:schemeClr val="bg1"/>
                        </a:solidFill>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spcBef>
                          <a:spcPts val="0"/>
                        </a:spcBef>
                      </a:pPr>
                      <a:r>
                        <a:rPr lang="en-US" sz="1600" b="1" dirty="0">
                          <a:solidFill>
                            <a:schemeClr val="bg1"/>
                          </a:solidFill>
                          <a:latin typeface="+mn-lt"/>
                        </a:rPr>
                        <a:t>Status</a:t>
                      </a:r>
                      <a:endParaRPr lang="en-US" sz="1600" b="1" baseline="30000" dirty="0">
                        <a:solidFill>
                          <a:schemeClr val="bg1"/>
                        </a:solidFill>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914400">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srgbClr val="FFFFFF"/>
                          </a:solidFill>
                          <a:effectLst/>
                          <a:uLnTx/>
                          <a:uFillTx/>
                          <a:latin typeface="+mn-lt"/>
                          <a:ea typeface="+mn-ea"/>
                          <a:cs typeface="+mn-cs"/>
                        </a:rPr>
                        <a:t>Triple Combo IO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srgbClr val="FFFFFF"/>
                          </a:solidFill>
                          <a:effectLst/>
                          <a:uLnTx/>
                          <a:uFillTx/>
                          <a:latin typeface="+mn-lt"/>
                          <a:ea typeface="+mn-ea"/>
                          <a:cs typeface="+mn-cs"/>
                        </a:rPr>
                        <a:t>(IIT)</a:t>
                      </a: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indent="0" algn="l" defTabSz="457200" rtl="0" eaLnBrk="1" fontAlgn="auto" latinLnBrk="0" hangingPunct="1">
                        <a:lnSpc>
                          <a:spcPct val="92000"/>
                        </a:lnSpc>
                        <a:spcBef>
                          <a:spcPts val="0"/>
                        </a:spcBef>
                        <a:spcAft>
                          <a:spcPts val="0"/>
                        </a:spcAft>
                        <a:buClrTx/>
                        <a:buSzTx/>
                        <a:buFontTx/>
                        <a:buNone/>
                        <a:tabLst/>
                        <a:defRPr/>
                      </a:pPr>
                      <a:r>
                        <a:rPr lang="en-US" sz="1600" b="0" kern="1200" dirty="0">
                          <a:solidFill>
                            <a:schemeClr val="tx1"/>
                          </a:solidFill>
                          <a:latin typeface="+mn-lt"/>
                          <a:ea typeface="+mn-ea"/>
                          <a:cs typeface="+mn-cs"/>
                        </a:rPr>
                        <a:t>SCLC</a:t>
                      </a:r>
                    </a:p>
                    <a:p>
                      <a:pPr marL="0" marR="0" lvl="0" indent="0" algn="l" defTabSz="457200" rtl="0" eaLnBrk="1" fontAlgn="auto" latinLnBrk="0" hangingPunct="1">
                        <a:lnSpc>
                          <a:spcPct val="92000"/>
                        </a:lnSpc>
                        <a:spcBef>
                          <a:spcPts val="0"/>
                        </a:spcBef>
                        <a:spcAft>
                          <a:spcPts val="0"/>
                        </a:spcAft>
                        <a:buClrTx/>
                        <a:buSzTx/>
                        <a:buFontTx/>
                        <a:buNone/>
                        <a:tabLst/>
                        <a:defRPr/>
                      </a:pPr>
                      <a:r>
                        <a:rPr lang="en-US" sz="1600" b="0" dirty="0">
                          <a:solidFill>
                            <a:schemeClr val="tx1"/>
                          </a:solidFill>
                          <a:latin typeface="+mn-lt"/>
                        </a:rPr>
                        <a:t>Checkpoint naïve and checkpoint refractory patients</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457200" rtl="0" eaLnBrk="1" fontAlgn="auto" latinLnBrk="0" hangingPunct="1">
                        <a:lnSpc>
                          <a:spcPct val="92000"/>
                        </a:lnSpc>
                        <a:spcBef>
                          <a:spcPts val="0"/>
                        </a:spcBef>
                        <a:spcAft>
                          <a:spcPts val="0"/>
                        </a:spcAft>
                        <a:buClrTx/>
                        <a:buSzTx/>
                        <a:buFontTx/>
                        <a:buNone/>
                        <a:tabLst/>
                        <a:defRPr/>
                      </a:pPr>
                      <a:r>
                        <a:rPr lang="en-US" sz="1600" b="0" dirty="0">
                          <a:solidFill>
                            <a:schemeClr val="tx1"/>
                          </a:solidFill>
                          <a:latin typeface="+mn-lt"/>
                        </a:rPr>
                        <a:t>Plinabulin</a:t>
                      </a:r>
                      <a:r>
                        <a:rPr lang="en-US" sz="1600" b="0" baseline="0" dirty="0">
                          <a:solidFill>
                            <a:schemeClr val="tx1"/>
                          </a:solidFill>
                          <a:latin typeface="+mn-lt"/>
                        </a:rPr>
                        <a:t> + Nivolumab (PD-1) + Ipilimumab (CTLA-4)</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l" defTabSz="457200" rtl="0" eaLnBrk="1" fontAlgn="auto" latinLnBrk="0" hangingPunct="1">
                        <a:lnSpc>
                          <a:spcPct val="92000"/>
                        </a:lnSpc>
                        <a:spcBef>
                          <a:spcPts val="0"/>
                        </a:spcBef>
                        <a:spcAft>
                          <a:spcPts val="0"/>
                        </a:spcAft>
                        <a:buClrTx/>
                        <a:buSzTx/>
                        <a:buFontTx/>
                        <a:buNone/>
                        <a:tabLst/>
                        <a:defRPr/>
                      </a:pPr>
                      <a:r>
                        <a:rPr lang="en-US" sz="1600" b="0" dirty="0">
                          <a:latin typeface="+mn-lt"/>
                        </a:rPr>
                        <a:t>10 US sites, including Rutgers University as lead center</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lnSpc>
                          <a:spcPct val="92000"/>
                        </a:lnSpc>
                        <a:spcBef>
                          <a:spcPts val="0"/>
                        </a:spcBef>
                      </a:pPr>
                      <a:r>
                        <a:rPr lang="en-US" sz="1600" b="0" dirty="0"/>
                        <a:t>Global</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lnSpc>
                          <a:spcPct val="92000"/>
                        </a:lnSpc>
                        <a:spcBef>
                          <a:spcPts val="0"/>
                        </a:spcBef>
                      </a:pPr>
                      <a:r>
                        <a:rPr lang="en-US" sz="1600" b="0" dirty="0"/>
                        <a:t>Phase 1 completed, </a:t>
                      </a:r>
                    </a:p>
                    <a:p>
                      <a:pPr algn="l">
                        <a:lnSpc>
                          <a:spcPct val="92000"/>
                        </a:lnSpc>
                        <a:spcBef>
                          <a:spcPts val="0"/>
                        </a:spcBef>
                      </a:pPr>
                      <a:r>
                        <a:rPr lang="en-US" sz="1600" b="0" dirty="0"/>
                        <a:t>Presenting at ASCO June 2021</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937357929"/>
                  </a:ext>
                </a:extLst>
              </a:tr>
              <a:tr h="914400">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50" b="1" kern="1200">
                        <a:solidFill>
                          <a:schemeClr val="bg2">
                            <a:lumMod val="50000"/>
                          </a:schemeClr>
                        </a:solidFill>
                        <a:latin typeface="Calibri" panose="020F0502020204030204" pitchFamily="34" charset="0"/>
                        <a:ea typeface="+mn-ea"/>
                        <a:cs typeface="+mn-cs"/>
                      </a:endParaRPr>
                    </a:p>
                  </a:txBody>
                  <a:tcPr vert="vert270" anchor="ctr">
                    <a:lnL w="12700" cmpd="sng">
                      <a:noFill/>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1" indent="0" algn="l" defTabSz="457200" rtl="0" eaLnBrk="1" fontAlgn="auto" latinLnBrk="0" hangingPunct="1">
                        <a:lnSpc>
                          <a:spcPct val="92000"/>
                        </a:lnSpc>
                        <a:spcBef>
                          <a:spcPts val="0"/>
                        </a:spcBef>
                        <a:spcAft>
                          <a:spcPts val="0"/>
                        </a:spcAft>
                        <a:buClrTx/>
                        <a:buSzTx/>
                        <a:buFontTx/>
                        <a:buNone/>
                        <a:tabLst/>
                        <a:defRPr/>
                      </a:pPr>
                      <a:r>
                        <a:rPr lang="en-US" sz="1600" b="0" dirty="0">
                          <a:solidFill>
                            <a:schemeClr val="tx1"/>
                          </a:solidFill>
                          <a:latin typeface="+mn-lt"/>
                        </a:rPr>
                        <a:t>SCLC</a:t>
                      </a:r>
                    </a:p>
                    <a:p>
                      <a:pPr marL="0" marR="0" lvl="1" indent="0" algn="l" defTabSz="457200" rtl="0" eaLnBrk="1" fontAlgn="auto" latinLnBrk="0" hangingPunct="1">
                        <a:lnSpc>
                          <a:spcPct val="92000"/>
                        </a:lnSpc>
                        <a:spcBef>
                          <a:spcPts val="0"/>
                        </a:spcBef>
                        <a:spcAft>
                          <a:spcPts val="0"/>
                        </a:spcAft>
                        <a:buClrTx/>
                        <a:buSzTx/>
                        <a:buFontTx/>
                        <a:buNone/>
                        <a:tabLst/>
                        <a:defRPr/>
                      </a:pPr>
                      <a:r>
                        <a:rPr lang="en-US" sz="1600" b="0" dirty="0">
                          <a:solidFill>
                            <a:schemeClr val="tx1"/>
                          </a:solidFill>
                          <a:latin typeface="+mn-lt"/>
                        </a:rPr>
                        <a:t>Checkpoint refractory patients</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457200" rtl="0" eaLnBrk="1" fontAlgn="auto" latinLnBrk="0" hangingPunct="1">
                        <a:lnSpc>
                          <a:spcPct val="92000"/>
                        </a:lnSpc>
                        <a:spcBef>
                          <a:spcPts val="0"/>
                        </a:spcBef>
                        <a:spcAft>
                          <a:spcPts val="0"/>
                        </a:spcAft>
                        <a:buClrTx/>
                        <a:buSzTx/>
                        <a:buFontTx/>
                        <a:buNone/>
                        <a:tabLst/>
                        <a:defRPr/>
                      </a:pPr>
                      <a:endParaRPr lang="en-US" sz="1600" b="0" baseline="0" dirty="0">
                        <a:solidFill>
                          <a:schemeClr val="tx1"/>
                        </a:solidFill>
                        <a:latin typeface="+mn-lt"/>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457200" rtl="0" eaLnBrk="1" fontAlgn="auto" latinLnBrk="0" hangingPunct="1">
                        <a:lnSpc>
                          <a:spcPct val="92000"/>
                        </a:lnSpc>
                        <a:spcBef>
                          <a:spcPts val="0"/>
                        </a:spcBef>
                        <a:spcAft>
                          <a:spcPts val="0"/>
                        </a:spcAft>
                        <a:buClrTx/>
                        <a:buSzTx/>
                        <a:buFontTx/>
                        <a:buNone/>
                        <a:tabLst/>
                        <a:defRPr/>
                      </a:pPr>
                      <a:endParaRPr lang="en-US" sz="1600" b="0" dirty="0">
                        <a:latin typeface="+mn-lt"/>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1219170" rtl="0" eaLnBrk="1" fontAlgn="auto" latinLnBrk="0" hangingPunct="1">
                        <a:lnSpc>
                          <a:spcPct val="92000"/>
                        </a:lnSpc>
                        <a:spcBef>
                          <a:spcPts val="0"/>
                        </a:spcBef>
                        <a:spcAft>
                          <a:spcPts val="0"/>
                        </a:spcAft>
                        <a:buClrTx/>
                        <a:buSzTx/>
                        <a:buFontTx/>
                        <a:buNone/>
                        <a:tabLst/>
                        <a:defRPr/>
                      </a:pPr>
                      <a:r>
                        <a:rPr lang="en-US" sz="1600" b="0" dirty="0"/>
                        <a:t>Global</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lnSpc>
                          <a:spcPct val="92000"/>
                        </a:lnSpc>
                        <a:spcBef>
                          <a:spcPts val="0"/>
                        </a:spcBef>
                      </a:pPr>
                      <a:r>
                        <a:rPr lang="en-US" sz="1600" b="0" dirty="0"/>
                        <a:t>Initiating Phase 2</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46353355"/>
                  </a:ext>
                </a:extLst>
              </a:tr>
              <a:tr h="914400">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w="0"/>
                        <a:solidFill>
                          <a:srgbClr val="FFFFFF"/>
                        </a:solidFill>
                        <a:effectLst/>
                        <a:uLnTx/>
                        <a:uFillTx/>
                        <a:latin typeface="Calibri" panose="020F0502020204030204" pitchFamily="34" charset="0"/>
                        <a:ea typeface="+mn-ea"/>
                        <a:cs typeface="+mn-cs"/>
                      </a:endParaRPr>
                    </a:p>
                  </a:txBody>
                  <a:tcPr vert="vert27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1" indent="0" algn="l" defTabSz="457200" rtl="0" eaLnBrk="1" fontAlgn="auto" latinLnBrk="0" hangingPunct="1">
                        <a:lnSpc>
                          <a:spcPct val="92000"/>
                        </a:lnSpc>
                        <a:spcBef>
                          <a:spcPts val="0"/>
                        </a:spcBef>
                        <a:spcAft>
                          <a:spcPts val="0"/>
                        </a:spcAft>
                        <a:buClrTx/>
                        <a:buSzTx/>
                        <a:buFontTx/>
                        <a:buNone/>
                        <a:tabLst/>
                        <a:defRPr/>
                      </a:pPr>
                      <a:r>
                        <a:rPr lang="en-US" sz="1600" b="0" dirty="0">
                          <a:solidFill>
                            <a:schemeClr val="tx1"/>
                          </a:solidFill>
                          <a:latin typeface="+mn-lt"/>
                        </a:rPr>
                        <a:t>7 Cancers*</a:t>
                      </a:r>
                    </a:p>
                    <a:p>
                      <a:pPr marL="0" marR="0" lvl="1" indent="0" algn="l" defTabSz="457200" rtl="0" eaLnBrk="1" fontAlgn="auto" latinLnBrk="0" hangingPunct="1">
                        <a:lnSpc>
                          <a:spcPct val="92000"/>
                        </a:lnSpc>
                        <a:spcBef>
                          <a:spcPts val="0"/>
                        </a:spcBef>
                        <a:spcAft>
                          <a:spcPts val="0"/>
                        </a:spcAft>
                        <a:buClrTx/>
                        <a:buSzTx/>
                        <a:buFontTx/>
                        <a:buNone/>
                        <a:tabLst/>
                        <a:defRPr/>
                      </a:pPr>
                      <a:r>
                        <a:rPr lang="en-US" sz="1600" b="0" dirty="0">
                          <a:solidFill>
                            <a:schemeClr val="tx1"/>
                          </a:solidFill>
                          <a:latin typeface="+mn-lt"/>
                        </a:rPr>
                        <a:t>PD-1/PDL1 failed pts</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457200" rtl="0" eaLnBrk="1" fontAlgn="auto" latinLnBrk="0" hangingPunct="1">
                        <a:lnSpc>
                          <a:spcPct val="92000"/>
                        </a:lnSpc>
                        <a:spcBef>
                          <a:spcPts val="0"/>
                        </a:spcBef>
                        <a:spcAft>
                          <a:spcPts val="0"/>
                        </a:spcAft>
                        <a:buClrTx/>
                        <a:buSzTx/>
                        <a:buFontTx/>
                        <a:buNone/>
                        <a:tabLst/>
                        <a:defRPr/>
                      </a:pPr>
                      <a:r>
                        <a:rPr lang="en-US" sz="1600" b="0" dirty="0">
                          <a:solidFill>
                            <a:schemeClr val="tx1"/>
                          </a:solidFill>
                          <a:latin typeface="+mn-lt"/>
                        </a:rPr>
                        <a:t>Plinabulin + PD-1/PD-L1 + radiation/chemo</a:t>
                      </a:r>
                      <a:endParaRPr lang="en-US" sz="1600" b="0" baseline="0" dirty="0">
                        <a:solidFill>
                          <a:schemeClr val="tx1"/>
                        </a:solidFill>
                        <a:latin typeface="+mn-lt"/>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l" defTabSz="457200" rtl="0" eaLnBrk="1" fontAlgn="auto" latinLnBrk="0" hangingPunct="1">
                        <a:lnSpc>
                          <a:spcPct val="92000"/>
                        </a:lnSpc>
                        <a:spcBef>
                          <a:spcPts val="0"/>
                        </a:spcBef>
                        <a:spcAft>
                          <a:spcPts val="0"/>
                        </a:spcAft>
                        <a:buClrTx/>
                        <a:buSzTx/>
                        <a:buFontTx/>
                        <a:buNone/>
                        <a:tabLst/>
                        <a:defRPr/>
                      </a:pPr>
                      <a:r>
                        <a:rPr lang="en-US" altLang="zh-CN" sz="1600" b="0" dirty="0">
                          <a:latin typeface="+mn-lt"/>
                        </a:rPr>
                        <a:t>MD Anderson</a:t>
                      </a:r>
                      <a:endParaRPr lang="en-US" sz="1600" b="0" dirty="0">
                        <a:latin typeface="+mn-lt"/>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lnSpc>
                          <a:spcPct val="92000"/>
                        </a:lnSpc>
                        <a:spcBef>
                          <a:spcPts val="0"/>
                        </a:spcBef>
                      </a:pPr>
                      <a:r>
                        <a:rPr lang="en-US" sz="1600" b="0" dirty="0"/>
                        <a:t>Global</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lnSpc>
                          <a:spcPct val="92000"/>
                        </a:lnSpc>
                        <a:spcBef>
                          <a:spcPts val="0"/>
                        </a:spcBef>
                      </a:pPr>
                      <a:r>
                        <a:rPr lang="en-US" sz="1600" b="0" dirty="0"/>
                        <a:t>Initiating Phase 1 in 7 cancers in Q2 2021</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999791766"/>
                  </a:ext>
                </a:extLst>
              </a:tr>
            </a:tbl>
          </a:graphicData>
        </a:graphic>
      </p:graphicFrame>
      <p:pic>
        <p:nvPicPr>
          <p:cNvPr id="7" name="그림 64">
            <a:extLst>
              <a:ext uri="{FF2B5EF4-FFF2-40B4-BE49-F238E27FC236}">
                <a16:creationId xmlns:a16="http://schemas.microsoft.com/office/drawing/2014/main" id="{724E6C19-E219-5B45-A299-02A7632DCEA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16200000" flipH="1">
            <a:off x="5846881" y="809482"/>
            <a:ext cx="199806" cy="8567077"/>
          </a:xfrm>
          <a:prstGeom prst="rect">
            <a:avLst/>
          </a:prstGeom>
        </p:spPr>
      </p:pic>
    </p:spTree>
    <p:extLst>
      <p:ext uri="{BB962C8B-B14F-4D97-AF65-F5344CB8AC3E}">
        <p14:creationId xmlns:p14="http://schemas.microsoft.com/office/powerpoint/2010/main" val="2835197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7CCFF167-5946-0946-982D-A43917E2F9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70340" y="1150820"/>
            <a:ext cx="8879586" cy="5520169"/>
          </a:xfrm>
          <a:prstGeom prst="rect">
            <a:avLst/>
          </a:prstGeom>
        </p:spPr>
      </p:pic>
      <p:sp>
        <p:nvSpPr>
          <p:cNvPr id="5" name="Title 4">
            <a:extLst>
              <a:ext uri="{FF2B5EF4-FFF2-40B4-BE49-F238E27FC236}">
                <a16:creationId xmlns:a16="http://schemas.microsoft.com/office/drawing/2014/main" id="{5C50675A-88A0-5141-98C2-F7469312C310}"/>
              </a:ext>
            </a:extLst>
          </p:cNvPr>
          <p:cNvSpPr>
            <a:spLocks noGrp="1"/>
          </p:cNvSpPr>
          <p:nvPr>
            <p:ph type="title"/>
          </p:nvPr>
        </p:nvSpPr>
        <p:spPr/>
        <p:txBody>
          <a:bodyPr/>
          <a:lstStyle/>
          <a:p>
            <a:r>
              <a:rPr lang="en-US" altLang="zh-CN" dirty="0"/>
              <a:t>Recent Goals Achieved, Near Term Milestones for Value Creation</a:t>
            </a:r>
            <a:endParaRPr lang="en-US" dirty="0"/>
          </a:p>
        </p:txBody>
      </p:sp>
      <p:sp>
        <p:nvSpPr>
          <p:cNvPr id="2" name="Rounded Rectangle 1">
            <a:extLst>
              <a:ext uri="{FF2B5EF4-FFF2-40B4-BE49-F238E27FC236}">
                <a16:creationId xmlns:a16="http://schemas.microsoft.com/office/drawing/2014/main" id="{04A06B21-6F44-4C34-B399-4AB122B80C07}"/>
              </a:ext>
            </a:extLst>
          </p:cNvPr>
          <p:cNvSpPr/>
          <p:nvPr/>
        </p:nvSpPr>
        <p:spPr>
          <a:xfrm>
            <a:off x="5891373" y="4581043"/>
            <a:ext cx="1385431" cy="731520"/>
          </a:xfrm>
          <a:prstGeom prst="roundRect">
            <a:avLst/>
          </a:prstGeom>
          <a:solidFill>
            <a:schemeClr val="accent1">
              <a:lumMod val="75000"/>
            </a:schemeClr>
          </a:solidFill>
          <a:ln w="6350">
            <a:solidFill>
              <a:schemeClr val="accent1">
                <a:lumMod val="5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nchorCtr="0"/>
          <a:lstStyle/>
          <a:p>
            <a:pPr algn="ctr" defTabSz="359991" fontAlgn="ctr"/>
            <a:r>
              <a:rPr lang="it-IT" sz="1100" b="1" dirty="0">
                <a:solidFill>
                  <a:schemeClr val="bg1"/>
                </a:solidFill>
              </a:rPr>
              <a:t>CIN U.S. + China </a:t>
            </a:r>
            <a:br>
              <a:rPr lang="it-IT" sz="1100" b="1" dirty="0">
                <a:solidFill>
                  <a:schemeClr val="bg1"/>
                </a:solidFill>
              </a:rPr>
            </a:br>
            <a:r>
              <a:rPr lang="it-IT" sz="1100" dirty="0">
                <a:solidFill>
                  <a:schemeClr val="bg1"/>
                </a:solidFill>
              </a:rPr>
              <a:t>NDA Submission </a:t>
            </a:r>
          </a:p>
        </p:txBody>
      </p:sp>
      <p:sp>
        <p:nvSpPr>
          <p:cNvPr id="9" name="Rounded Rectangle 8">
            <a:extLst>
              <a:ext uri="{FF2B5EF4-FFF2-40B4-BE49-F238E27FC236}">
                <a16:creationId xmlns:a16="http://schemas.microsoft.com/office/drawing/2014/main" id="{265B6B82-6ACE-4FFD-93CD-E41E22E021B2}"/>
              </a:ext>
            </a:extLst>
          </p:cNvPr>
          <p:cNvSpPr/>
          <p:nvPr/>
        </p:nvSpPr>
        <p:spPr>
          <a:xfrm>
            <a:off x="7230012" y="3834624"/>
            <a:ext cx="1385431" cy="731520"/>
          </a:xfrm>
          <a:prstGeom prst="roundRect">
            <a:avLst/>
          </a:prstGeom>
          <a:solidFill>
            <a:schemeClr val="accent1">
              <a:lumMod val="75000"/>
            </a:schemeClr>
          </a:solidFill>
          <a:ln w="6350">
            <a:solidFill>
              <a:schemeClr val="accent1">
                <a:lumMod val="5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nchorCtr="0"/>
          <a:lstStyle/>
          <a:p>
            <a:pPr algn="ctr" defTabSz="359991" fontAlgn="ctr"/>
            <a:r>
              <a:rPr lang="en-US" sz="1100" b="1" dirty="0">
                <a:solidFill>
                  <a:schemeClr val="bg1"/>
                </a:solidFill>
              </a:rPr>
              <a:t>NSCLC </a:t>
            </a:r>
            <a:br>
              <a:rPr lang="en-US" sz="1100" dirty="0">
                <a:solidFill>
                  <a:schemeClr val="bg1"/>
                </a:solidFill>
              </a:rPr>
            </a:br>
            <a:r>
              <a:rPr lang="en-US" sz="1100" dirty="0">
                <a:solidFill>
                  <a:schemeClr val="bg1"/>
                </a:solidFill>
              </a:rPr>
              <a:t>Topline Final Global </a:t>
            </a:r>
            <a:br>
              <a:rPr lang="en-US" sz="1100" dirty="0">
                <a:solidFill>
                  <a:schemeClr val="bg1"/>
                </a:solidFill>
              </a:rPr>
            </a:br>
            <a:r>
              <a:rPr lang="en-US" sz="1100" dirty="0">
                <a:solidFill>
                  <a:schemeClr val="bg1"/>
                </a:solidFill>
              </a:rPr>
              <a:t>Ph 3 data</a:t>
            </a:r>
          </a:p>
        </p:txBody>
      </p:sp>
      <p:sp>
        <p:nvSpPr>
          <p:cNvPr id="12" name="Rounded Rectangle 11">
            <a:extLst>
              <a:ext uri="{FF2B5EF4-FFF2-40B4-BE49-F238E27FC236}">
                <a16:creationId xmlns:a16="http://schemas.microsoft.com/office/drawing/2014/main" id="{7E4DCD14-1649-49EF-BBC7-D2C46F87ED8D}"/>
              </a:ext>
            </a:extLst>
          </p:cNvPr>
          <p:cNvSpPr/>
          <p:nvPr/>
        </p:nvSpPr>
        <p:spPr>
          <a:xfrm>
            <a:off x="8469411" y="2835658"/>
            <a:ext cx="1385431" cy="731520"/>
          </a:xfrm>
          <a:prstGeom prst="roundRect">
            <a:avLst/>
          </a:prstGeom>
          <a:solidFill>
            <a:schemeClr val="accent1">
              <a:lumMod val="75000"/>
            </a:schemeClr>
          </a:solidFill>
          <a:ln w="6350">
            <a:solidFill>
              <a:schemeClr val="accent1">
                <a:lumMod val="5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nchorCtr="0"/>
          <a:lstStyle/>
          <a:p>
            <a:pPr algn="ctr" defTabSz="359991" fontAlgn="ctr"/>
            <a:r>
              <a:rPr lang="en-US" sz="1100" b="1" dirty="0">
                <a:solidFill>
                  <a:schemeClr val="bg1"/>
                </a:solidFill>
              </a:rPr>
              <a:t>I/O Combo </a:t>
            </a:r>
            <a:endParaRPr lang="en-US" sz="1100" dirty="0">
              <a:solidFill>
                <a:schemeClr val="bg1"/>
              </a:solidFill>
            </a:endParaRPr>
          </a:p>
          <a:p>
            <a:pPr algn="ctr" defTabSz="359991" fontAlgn="ctr"/>
            <a:r>
              <a:rPr lang="en-US" sz="1100" dirty="0">
                <a:solidFill>
                  <a:schemeClr val="bg1"/>
                </a:solidFill>
              </a:rPr>
              <a:t>Early Clin. Data</a:t>
            </a:r>
          </a:p>
        </p:txBody>
      </p:sp>
      <p:sp>
        <p:nvSpPr>
          <p:cNvPr id="13" name="Rounded Rectangle 12">
            <a:extLst>
              <a:ext uri="{FF2B5EF4-FFF2-40B4-BE49-F238E27FC236}">
                <a16:creationId xmlns:a16="http://schemas.microsoft.com/office/drawing/2014/main" id="{0664D418-7DF1-4E83-B896-FAE8E1893E27}"/>
              </a:ext>
            </a:extLst>
          </p:cNvPr>
          <p:cNvSpPr/>
          <p:nvPr/>
        </p:nvSpPr>
        <p:spPr>
          <a:xfrm>
            <a:off x="9254625" y="1835486"/>
            <a:ext cx="1385431" cy="731520"/>
          </a:xfrm>
          <a:prstGeom prst="roundRect">
            <a:avLst/>
          </a:prstGeom>
          <a:solidFill>
            <a:schemeClr val="accent1">
              <a:lumMod val="75000"/>
            </a:schemeClr>
          </a:solidFill>
          <a:ln w="6350">
            <a:solidFill>
              <a:schemeClr val="accent1">
                <a:lumMod val="5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nchorCtr="0"/>
          <a:lstStyle/>
          <a:p>
            <a:pPr algn="ctr" defTabSz="359991" fontAlgn="ctr"/>
            <a:r>
              <a:rPr lang="en-US" sz="1100" b="1" dirty="0">
                <a:solidFill>
                  <a:schemeClr val="bg1"/>
                </a:solidFill>
              </a:rPr>
              <a:t> Plinabulin </a:t>
            </a:r>
          </a:p>
          <a:p>
            <a:pPr algn="ctr" defTabSz="359991" fontAlgn="ctr"/>
            <a:r>
              <a:rPr lang="en-US" sz="1100" b="1" dirty="0">
                <a:solidFill>
                  <a:schemeClr val="bg1"/>
                </a:solidFill>
              </a:rPr>
              <a:t>Life-cycle Management</a:t>
            </a:r>
            <a:endParaRPr lang="en-US" sz="1100" dirty="0">
              <a:solidFill>
                <a:schemeClr val="bg1"/>
              </a:solidFill>
            </a:endParaRPr>
          </a:p>
        </p:txBody>
      </p:sp>
      <p:sp>
        <p:nvSpPr>
          <p:cNvPr id="15" name="Rounded Rectangle 14">
            <a:extLst>
              <a:ext uri="{FF2B5EF4-FFF2-40B4-BE49-F238E27FC236}">
                <a16:creationId xmlns:a16="http://schemas.microsoft.com/office/drawing/2014/main" id="{0564B329-8928-4C43-90FC-6121BC53318C}"/>
              </a:ext>
            </a:extLst>
          </p:cNvPr>
          <p:cNvSpPr/>
          <p:nvPr/>
        </p:nvSpPr>
        <p:spPr>
          <a:xfrm>
            <a:off x="2483274" y="5780990"/>
            <a:ext cx="1385431" cy="731520"/>
          </a:xfrm>
          <a:prstGeom prst="roundRect">
            <a:avLst/>
          </a:prstGeom>
          <a:solidFill>
            <a:schemeClr val="accent1">
              <a:lumMod val="75000"/>
            </a:schemeClr>
          </a:solidFill>
          <a:ln w="6350">
            <a:solidFill>
              <a:schemeClr val="accent1">
                <a:lumMod val="50000"/>
              </a:schemeClr>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lIns="0" tIns="45720" rIns="0" bIns="45720" rtlCol="0" anchor="ctr" anchorCtr="0"/>
          <a:lstStyle/>
          <a:p>
            <a:pPr marL="0" marR="0" lvl="0" indent="0" algn="ctr" defTabSz="360000" eaLnBrk="1" fontAlgn="ctr" latinLnBrk="0" hangingPunct="1">
              <a:lnSpc>
                <a:spcPct val="100000"/>
              </a:lnSpc>
              <a:spcBef>
                <a:spcPts val="0"/>
              </a:spcBef>
              <a:buClrTx/>
              <a:buSzTx/>
              <a:buFontTx/>
              <a:buNone/>
              <a:tabLst/>
              <a:defRPr/>
            </a:pPr>
            <a:r>
              <a:rPr kumimoji="0" lang="en-US" sz="1100" b="0" i="0" u="none" strike="noStrike" kern="0" cap="none" spc="0" normalizeH="0" baseline="0" noProof="0" dirty="0">
                <a:ln>
                  <a:noFill/>
                </a:ln>
                <a:solidFill>
                  <a:schemeClr val="bg1"/>
                </a:solidFill>
                <a:effectLst/>
                <a:uLnTx/>
                <a:uFillTx/>
                <a:ea typeface="STKaiti"/>
              </a:rPr>
              <a:t>Plinabulin CIN “Breakthrough” status obtained</a:t>
            </a:r>
          </a:p>
        </p:txBody>
      </p:sp>
      <p:sp>
        <p:nvSpPr>
          <p:cNvPr id="17" name="Rounded Rectangle 16">
            <a:extLst>
              <a:ext uri="{FF2B5EF4-FFF2-40B4-BE49-F238E27FC236}">
                <a16:creationId xmlns:a16="http://schemas.microsoft.com/office/drawing/2014/main" id="{E2195CBD-A585-4E91-A599-547AC44094F8}"/>
              </a:ext>
            </a:extLst>
          </p:cNvPr>
          <p:cNvSpPr/>
          <p:nvPr/>
        </p:nvSpPr>
        <p:spPr>
          <a:xfrm>
            <a:off x="4267449" y="5277615"/>
            <a:ext cx="1385431" cy="731520"/>
          </a:xfrm>
          <a:prstGeom prst="roundRect">
            <a:avLst/>
          </a:prstGeom>
          <a:solidFill>
            <a:schemeClr val="accent1">
              <a:lumMod val="75000"/>
            </a:schemeClr>
          </a:solidFill>
          <a:ln w="6350">
            <a:solidFill>
              <a:schemeClr val="accent1">
                <a:lumMod val="50000"/>
              </a:schemeClr>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lIns="0" tIns="45720" rIns="0" bIns="45720" rtlCol="0" anchor="ctr" anchorCtr="0"/>
          <a:lstStyle/>
          <a:p>
            <a:pPr marL="0" marR="0" lvl="0" indent="0" algn="ctr" defTabSz="360000" eaLnBrk="1" fontAlgn="ctr" latinLnBrk="0" hangingPunct="1">
              <a:lnSpc>
                <a:spcPct val="100000"/>
              </a:lnSpc>
              <a:spcBef>
                <a:spcPts val="0"/>
              </a:spcBef>
              <a:buClrTx/>
              <a:buSzTx/>
              <a:buFontTx/>
              <a:buNone/>
              <a:tabLst/>
              <a:defRPr/>
            </a:pPr>
            <a:r>
              <a:rPr kumimoji="0" lang="en-US" sz="1100" b="0" i="0" u="none" strike="noStrike" kern="0" cap="none" spc="0" normalizeH="0" baseline="0" noProof="0" dirty="0">
                <a:ln>
                  <a:noFill/>
                </a:ln>
                <a:solidFill>
                  <a:schemeClr val="bg1"/>
                </a:solidFill>
                <a:effectLst/>
                <a:uLnTx/>
                <a:uFillTx/>
                <a:ea typeface="STKaiti"/>
              </a:rPr>
              <a:t>PROTECTIVE-2 Phase 3 positive and superior topline data readout</a:t>
            </a:r>
          </a:p>
        </p:txBody>
      </p:sp>
      <p:sp>
        <p:nvSpPr>
          <p:cNvPr id="19" name="TextBox 18">
            <a:extLst>
              <a:ext uri="{FF2B5EF4-FFF2-40B4-BE49-F238E27FC236}">
                <a16:creationId xmlns:a16="http://schemas.microsoft.com/office/drawing/2014/main" id="{A53285D5-A633-4562-91EE-F2BB3D3E2DFC}"/>
              </a:ext>
            </a:extLst>
          </p:cNvPr>
          <p:cNvSpPr txBox="1"/>
          <p:nvPr/>
        </p:nvSpPr>
        <p:spPr>
          <a:xfrm>
            <a:off x="1073716" y="1368976"/>
            <a:ext cx="5458170" cy="2483244"/>
          </a:xfrm>
          <a:prstGeom prst="rect">
            <a:avLst/>
          </a:prstGeom>
          <a:noFill/>
        </p:spPr>
        <p:txBody>
          <a:bodyPr wrap="square" lIns="0" tIns="0" rIns="0" bIns="0" rtlCol="0">
            <a:spAutoFit/>
          </a:bodyPr>
          <a:lstStyle/>
          <a:p>
            <a:pPr>
              <a:buClr>
                <a:schemeClr val="tx2">
                  <a:lumMod val="60000"/>
                  <a:lumOff val="40000"/>
                </a:schemeClr>
              </a:buClr>
              <a:buSzPct val="107000"/>
            </a:pPr>
            <a:r>
              <a:rPr lang="en-US" altLang="zh-CN" sz="1867" b="1" dirty="0">
                <a:solidFill>
                  <a:srgbClr val="000000"/>
                </a:solidFill>
              </a:rPr>
              <a:t>CIN (Target broad range of cancer and chemotherapy)</a:t>
            </a:r>
          </a:p>
          <a:p>
            <a:pPr marL="342900" indent="-342900">
              <a:buClr>
                <a:schemeClr val="tx2">
                  <a:lumMod val="60000"/>
                  <a:lumOff val="40000"/>
                </a:schemeClr>
              </a:buClr>
              <a:buSzPct val="107000"/>
              <a:buFont typeface="Wingdings" panose="05000000000000000000" pitchFamily="2" charset="2"/>
              <a:buChar char="ü"/>
            </a:pPr>
            <a:r>
              <a:rPr lang="en-US" altLang="zh-CN" sz="1867" dirty="0">
                <a:solidFill>
                  <a:srgbClr val="000000"/>
                </a:solidFill>
              </a:rPr>
              <a:t>Value creation in elevating SOC and life cycle management</a:t>
            </a:r>
          </a:p>
          <a:p>
            <a:pPr marL="156629" indent="-156629">
              <a:buClr>
                <a:schemeClr val="tx2">
                  <a:lumMod val="60000"/>
                  <a:lumOff val="40000"/>
                </a:schemeClr>
              </a:buClr>
              <a:buSzPct val="107000"/>
              <a:buFont typeface="Wingdings" pitchFamily="2" charset="2"/>
              <a:buChar char="§"/>
            </a:pPr>
            <a:endParaRPr lang="en-US" altLang="zh-CN" sz="1200" dirty="0">
              <a:solidFill>
                <a:srgbClr val="000000"/>
              </a:solidFill>
            </a:endParaRPr>
          </a:p>
          <a:p>
            <a:pPr>
              <a:buClr>
                <a:schemeClr val="tx2">
                  <a:lumMod val="60000"/>
                  <a:lumOff val="40000"/>
                </a:schemeClr>
              </a:buClr>
              <a:buSzPct val="107000"/>
            </a:pPr>
            <a:r>
              <a:rPr lang="en-US" altLang="zh-CN" sz="1867" b="1" dirty="0">
                <a:solidFill>
                  <a:srgbClr val="000000"/>
                </a:solidFill>
              </a:rPr>
              <a:t>Anti-cancer </a:t>
            </a:r>
          </a:p>
          <a:p>
            <a:pPr marL="342900" indent="-342900">
              <a:buClr>
                <a:schemeClr val="tx2">
                  <a:lumMod val="60000"/>
                  <a:lumOff val="40000"/>
                </a:schemeClr>
              </a:buClr>
              <a:buSzPct val="107000"/>
              <a:buFont typeface="Wingdings" panose="05000000000000000000" pitchFamily="2" charset="2"/>
              <a:buChar char="ü"/>
            </a:pPr>
            <a:r>
              <a:rPr lang="en-US" altLang="zh-CN" sz="1867" b="1" dirty="0">
                <a:solidFill>
                  <a:srgbClr val="000000"/>
                </a:solidFill>
              </a:rPr>
              <a:t>NSCLC (with chemo): </a:t>
            </a:r>
            <a:endParaRPr lang="en-US" altLang="zh-CN" sz="1867" dirty="0">
              <a:solidFill>
                <a:srgbClr val="000000"/>
              </a:solidFill>
            </a:endParaRPr>
          </a:p>
          <a:p>
            <a:pPr marL="631825" lvl="1" indent="-290513">
              <a:buClr>
                <a:schemeClr val="tx2">
                  <a:lumMod val="60000"/>
                  <a:lumOff val="40000"/>
                </a:schemeClr>
              </a:buClr>
              <a:buSzPct val="107000"/>
              <a:buFont typeface="Arial" panose="020B0604020202020204" pitchFamily="34" charset="0"/>
              <a:buChar char="•"/>
            </a:pPr>
            <a:r>
              <a:rPr lang="en-US" altLang="zh-CN" sz="1867" dirty="0">
                <a:solidFill>
                  <a:srgbClr val="000000"/>
                </a:solidFill>
              </a:rPr>
              <a:t>Large and growing population</a:t>
            </a:r>
          </a:p>
          <a:p>
            <a:pPr marL="342900" indent="-342900">
              <a:buClr>
                <a:schemeClr val="tx2">
                  <a:lumMod val="60000"/>
                  <a:lumOff val="40000"/>
                </a:schemeClr>
              </a:buClr>
              <a:buSzPct val="107000"/>
              <a:buFont typeface="Wingdings" panose="05000000000000000000" pitchFamily="2" charset="2"/>
              <a:buChar char="ü"/>
            </a:pPr>
            <a:r>
              <a:rPr lang="en-US" altLang="zh-CN" sz="1867" b="1" dirty="0">
                <a:solidFill>
                  <a:srgbClr val="000000"/>
                </a:solidFill>
              </a:rPr>
              <a:t>Multiple Cancers (with IO): </a:t>
            </a:r>
          </a:p>
          <a:p>
            <a:pPr marL="631825" lvl="1" indent="-290513">
              <a:buClr>
                <a:schemeClr val="tx2">
                  <a:lumMod val="60000"/>
                  <a:lumOff val="40000"/>
                </a:schemeClr>
              </a:buClr>
              <a:buSzPct val="107000"/>
              <a:buFont typeface="Arial" panose="020B0604020202020204" pitchFamily="34" charset="0"/>
              <a:buChar char="•"/>
            </a:pPr>
            <a:r>
              <a:rPr lang="en-US" altLang="zh-CN" sz="1867" dirty="0">
                <a:solidFill>
                  <a:srgbClr val="000000"/>
                </a:solidFill>
              </a:rPr>
              <a:t>Establish as “cornerstone” in I/O regimens</a:t>
            </a:r>
          </a:p>
        </p:txBody>
      </p:sp>
      <p:sp>
        <p:nvSpPr>
          <p:cNvPr id="6" name="Rectangle 5">
            <a:extLst>
              <a:ext uri="{FF2B5EF4-FFF2-40B4-BE49-F238E27FC236}">
                <a16:creationId xmlns:a16="http://schemas.microsoft.com/office/drawing/2014/main" id="{64F4FBE1-174F-934D-A4AA-7AD9E9F90C9D}"/>
              </a:ext>
            </a:extLst>
          </p:cNvPr>
          <p:cNvSpPr/>
          <p:nvPr/>
        </p:nvSpPr>
        <p:spPr>
          <a:xfrm>
            <a:off x="4014998" y="6442700"/>
            <a:ext cx="787046" cy="354852"/>
          </a:xfrm>
          <a:prstGeom prst="rect">
            <a:avLst/>
          </a:prstGeom>
          <a:noFill/>
          <a:scene3d>
            <a:camera prst="orthographicFront"/>
            <a:lightRig rig="threePt" dir="t"/>
          </a:scene3d>
          <a:sp3d prstMaterial="matte">
            <a:bevelT w="12700" h="6350"/>
          </a:sp3d>
        </p:spPr>
        <p:txBody>
          <a:bodyPr wrap="none" tIns="0" bIns="0" rtlCol="0" anchor="ctr"/>
          <a:lstStyle/>
          <a:p>
            <a:pPr algn="ctr"/>
            <a:r>
              <a:rPr lang="en-US" sz="1600" dirty="0"/>
              <a:t>Q3 2020</a:t>
            </a:r>
          </a:p>
        </p:txBody>
      </p:sp>
      <p:sp>
        <p:nvSpPr>
          <p:cNvPr id="22" name="Rectangle 21">
            <a:extLst>
              <a:ext uri="{FF2B5EF4-FFF2-40B4-BE49-F238E27FC236}">
                <a16:creationId xmlns:a16="http://schemas.microsoft.com/office/drawing/2014/main" id="{1CBCF0C8-D290-0341-88D1-BA134CBF1E94}"/>
              </a:ext>
            </a:extLst>
          </p:cNvPr>
          <p:cNvSpPr/>
          <p:nvPr/>
        </p:nvSpPr>
        <p:spPr>
          <a:xfrm>
            <a:off x="8448802" y="4566144"/>
            <a:ext cx="787046" cy="354852"/>
          </a:xfrm>
          <a:prstGeom prst="rect">
            <a:avLst/>
          </a:prstGeom>
          <a:noFill/>
          <a:scene3d>
            <a:camera prst="orthographicFront"/>
            <a:lightRig rig="threePt" dir="t"/>
          </a:scene3d>
          <a:sp3d prstMaterial="matte">
            <a:bevelT w="12700" h="6350"/>
          </a:sp3d>
        </p:spPr>
        <p:txBody>
          <a:bodyPr wrap="none" lIns="0" tIns="0" rIns="0" bIns="0" rtlCol="0" anchor="ctr"/>
          <a:lstStyle/>
          <a:p>
            <a:pPr algn="ctr"/>
            <a:r>
              <a:rPr lang="en-US" sz="1600" dirty="0">
                <a:solidFill>
                  <a:schemeClr val="tx1"/>
                </a:solidFill>
              </a:rPr>
              <a:t>Mid-2021</a:t>
            </a:r>
          </a:p>
        </p:txBody>
      </p:sp>
      <p:sp>
        <p:nvSpPr>
          <p:cNvPr id="23" name="Rectangle 22">
            <a:extLst>
              <a:ext uri="{FF2B5EF4-FFF2-40B4-BE49-F238E27FC236}">
                <a16:creationId xmlns:a16="http://schemas.microsoft.com/office/drawing/2014/main" id="{E9CC739A-6375-574B-93E7-B877865A9333}"/>
              </a:ext>
            </a:extLst>
          </p:cNvPr>
          <p:cNvSpPr/>
          <p:nvPr/>
        </p:nvSpPr>
        <p:spPr>
          <a:xfrm>
            <a:off x="7144125" y="5312563"/>
            <a:ext cx="787046" cy="354852"/>
          </a:xfrm>
          <a:prstGeom prst="rect">
            <a:avLst/>
          </a:prstGeom>
          <a:noFill/>
          <a:scene3d>
            <a:camera prst="orthographicFront"/>
            <a:lightRig rig="threePt" dir="t"/>
          </a:scene3d>
          <a:sp3d prstMaterial="matte">
            <a:bevelT w="12700" h="6350"/>
          </a:sp3d>
        </p:spPr>
        <p:txBody>
          <a:bodyPr wrap="none" tIns="0" bIns="0" rtlCol="0" anchor="ctr"/>
          <a:lstStyle/>
          <a:p>
            <a:pPr algn="ctr"/>
            <a:r>
              <a:rPr lang="en-US" sz="1600" dirty="0"/>
              <a:t>Q1 2021</a:t>
            </a:r>
          </a:p>
        </p:txBody>
      </p:sp>
      <p:sp>
        <p:nvSpPr>
          <p:cNvPr id="25" name="Rectangle 24">
            <a:extLst>
              <a:ext uri="{FF2B5EF4-FFF2-40B4-BE49-F238E27FC236}">
                <a16:creationId xmlns:a16="http://schemas.microsoft.com/office/drawing/2014/main" id="{8056FA71-0438-D145-B351-6D3CA00A16DC}"/>
              </a:ext>
            </a:extLst>
          </p:cNvPr>
          <p:cNvSpPr/>
          <p:nvPr/>
        </p:nvSpPr>
        <p:spPr>
          <a:xfrm>
            <a:off x="5407320" y="6009135"/>
            <a:ext cx="787046" cy="354852"/>
          </a:xfrm>
          <a:prstGeom prst="rect">
            <a:avLst/>
          </a:prstGeom>
          <a:noFill/>
          <a:scene3d>
            <a:camera prst="orthographicFront"/>
            <a:lightRig rig="threePt" dir="t"/>
          </a:scene3d>
          <a:sp3d prstMaterial="matte">
            <a:bevelT w="12700" h="6350"/>
          </a:sp3d>
        </p:spPr>
        <p:txBody>
          <a:bodyPr wrap="none" tIns="0" bIns="0" rtlCol="0" anchor="ctr"/>
          <a:lstStyle/>
          <a:p>
            <a:pPr algn="ctr"/>
            <a:r>
              <a:rPr lang="en-US" sz="1600" dirty="0"/>
              <a:t>Q4 2020</a:t>
            </a:r>
          </a:p>
        </p:txBody>
      </p:sp>
      <p:sp>
        <p:nvSpPr>
          <p:cNvPr id="26" name="Rectangle 25">
            <a:extLst>
              <a:ext uri="{FF2B5EF4-FFF2-40B4-BE49-F238E27FC236}">
                <a16:creationId xmlns:a16="http://schemas.microsoft.com/office/drawing/2014/main" id="{9103B118-D895-0D47-B4E4-0EF0F356FA0F}"/>
              </a:ext>
            </a:extLst>
          </p:cNvPr>
          <p:cNvSpPr/>
          <p:nvPr/>
        </p:nvSpPr>
        <p:spPr>
          <a:xfrm>
            <a:off x="9607726" y="3567178"/>
            <a:ext cx="787046" cy="354852"/>
          </a:xfrm>
          <a:prstGeom prst="rect">
            <a:avLst/>
          </a:prstGeom>
          <a:noFill/>
          <a:scene3d>
            <a:camera prst="orthographicFront"/>
            <a:lightRig rig="threePt" dir="t"/>
          </a:scene3d>
          <a:sp3d prstMaterial="matte">
            <a:bevelT w="12700" h="6350"/>
          </a:sp3d>
        </p:spPr>
        <p:txBody>
          <a:bodyPr wrap="none" tIns="0" bIns="0" rtlCol="0" anchor="ctr"/>
          <a:lstStyle/>
          <a:p>
            <a:pPr algn="ctr"/>
            <a:r>
              <a:rPr lang="en-US" sz="1600" dirty="0"/>
              <a:t>Q4 2021</a:t>
            </a:r>
          </a:p>
        </p:txBody>
      </p:sp>
      <p:sp>
        <p:nvSpPr>
          <p:cNvPr id="27" name="Rectangle 26">
            <a:extLst>
              <a:ext uri="{FF2B5EF4-FFF2-40B4-BE49-F238E27FC236}">
                <a16:creationId xmlns:a16="http://schemas.microsoft.com/office/drawing/2014/main" id="{13D21F39-D399-7B4C-A0F7-E198256C9DEF}"/>
              </a:ext>
            </a:extLst>
          </p:cNvPr>
          <p:cNvSpPr/>
          <p:nvPr/>
        </p:nvSpPr>
        <p:spPr>
          <a:xfrm>
            <a:off x="10296597" y="2567006"/>
            <a:ext cx="787046" cy="354852"/>
          </a:xfrm>
          <a:prstGeom prst="rect">
            <a:avLst/>
          </a:prstGeom>
          <a:noFill/>
          <a:scene3d>
            <a:camera prst="orthographicFront"/>
            <a:lightRig rig="threePt" dir="t"/>
          </a:scene3d>
          <a:sp3d prstMaterial="matte">
            <a:bevelT w="12700" h="6350"/>
          </a:sp3d>
        </p:spPr>
        <p:txBody>
          <a:bodyPr wrap="none" tIns="0" bIns="0" rtlCol="0" anchor="ctr"/>
          <a:lstStyle/>
          <a:p>
            <a:pPr algn="ctr"/>
            <a:r>
              <a:rPr lang="en-US" sz="1600" dirty="0"/>
              <a:t>2022+</a:t>
            </a:r>
          </a:p>
        </p:txBody>
      </p:sp>
    </p:spTree>
    <p:extLst>
      <p:ext uri="{BB962C8B-B14F-4D97-AF65-F5344CB8AC3E}">
        <p14:creationId xmlns:p14="http://schemas.microsoft.com/office/powerpoint/2010/main" val="3391847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5708" y="3053356"/>
            <a:ext cx="7640006" cy="1605730"/>
          </a:xfrm>
        </p:spPr>
        <p:txBody>
          <a:bodyPr>
            <a:normAutofit/>
          </a:bodyPr>
          <a:lstStyle/>
          <a:p>
            <a:r>
              <a:rPr lang="en-US" sz="3600" dirty="0"/>
              <a:t>Corporate Highlights</a:t>
            </a:r>
          </a:p>
        </p:txBody>
      </p:sp>
      <p:sp>
        <p:nvSpPr>
          <p:cNvPr id="12" name="TextBox 11">
            <a:extLst>
              <a:ext uri="{FF2B5EF4-FFF2-40B4-BE49-F238E27FC236}">
                <a16:creationId xmlns:a16="http://schemas.microsoft.com/office/drawing/2014/main" id="{07EE3C07-122A-4441-AC31-909951B40E21}"/>
              </a:ext>
            </a:extLst>
          </p:cNvPr>
          <p:cNvSpPr txBox="1"/>
          <p:nvPr/>
        </p:nvSpPr>
        <p:spPr>
          <a:xfrm>
            <a:off x="2623433" y="-283785"/>
            <a:ext cx="8908405" cy="1148904"/>
          </a:xfrm>
          <a:prstGeom prst="rect">
            <a:avLst/>
          </a:prstGeom>
          <a:noFill/>
        </p:spPr>
        <p:txBody>
          <a:bodyPr wrap="square" lIns="0" tIns="0" rIns="0" bIns="0" rtlCol="0">
            <a:spAutoFit/>
          </a:bodyPr>
          <a:lstStyle/>
          <a:p>
            <a:pPr algn="ctr" defTabSz="479988" fontAlgn="ctr"/>
            <a:r>
              <a:rPr lang="en-US" sz="3733" b="1" dirty="0">
                <a:solidFill>
                  <a:schemeClr val="tx2">
                    <a:lumMod val="60000"/>
                    <a:lumOff val="40000"/>
                  </a:schemeClr>
                </a:solidFill>
              </a:rPr>
              <a:t> </a:t>
            </a:r>
          </a:p>
          <a:p>
            <a:pPr algn="ctr" defTabSz="479988" fontAlgn="ctr"/>
            <a:endParaRPr lang="en-US" sz="3733" b="1" dirty="0">
              <a:solidFill>
                <a:schemeClr val="tx2">
                  <a:lumMod val="60000"/>
                  <a:lumOff val="40000"/>
                </a:schemeClr>
              </a:solidFill>
            </a:endParaRPr>
          </a:p>
        </p:txBody>
      </p:sp>
    </p:spTree>
    <p:extLst>
      <p:ext uri="{BB962C8B-B14F-4D97-AF65-F5344CB8AC3E}">
        <p14:creationId xmlns:p14="http://schemas.microsoft.com/office/powerpoint/2010/main" val="1127786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그림 64">
            <a:extLst>
              <a:ext uri="{FF2B5EF4-FFF2-40B4-BE49-F238E27FC236}">
                <a16:creationId xmlns:a16="http://schemas.microsoft.com/office/drawing/2014/main" id="{70866546-B334-294B-AA5F-995F9A06916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16200000" flipH="1">
            <a:off x="2113761" y="1355877"/>
            <a:ext cx="231994" cy="4973613"/>
          </a:xfrm>
          <a:prstGeom prst="rect">
            <a:avLst/>
          </a:prstGeom>
        </p:spPr>
      </p:pic>
      <p:sp>
        <p:nvSpPr>
          <p:cNvPr id="10" name="Round Same Side Corner Rectangle 9">
            <a:extLst>
              <a:ext uri="{FF2B5EF4-FFF2-40B4-BE49-F238E27FC236}">
                <a16:creationId xmlns:a16="http://schemas.microsoft.com/office/drawing/2014/main" id="{8BDFB99B-DE81-3C42-A109-2C95FA1D1448}"/>
              </a:ext>
            </a:extLst>
          </p:cNvPr>
          <p:cNvSpPr/>
          <p:nvPr/>
        </p:nvSpPr>
        <p:spPr>
          <a:xfrm rot="5400000">
            <a:off x="883064" y="475833"/>
            <a:ext cx="2382124" cy="4148254"/>
          </a:xfrm>
          <a:prstGeom prst="round2SameRect">
            <a:avLst>
              <a:gd name="adj1" fmla="val 7292"/>
              <a:gd name="adj2" fmla="val 0"/>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5C50675A-88A0-5141-98C2-F7469312C310}"/>
              </a:ext>
            </a:extLst>
          </p:cNvPr>
          <p:cNvSpPr>
            <a:spLocks noGrp="1"/>
          </p:cNvSpPr>
          <p:nvPr>
            <p:ph type="title"/>
          </p:nvPr>
        </p:nvSpPr>
        <p:spPr/>
        <p:txBody>
          <a:bodyPr/>
          <a:lstStyle/>
          <a:p>
            <a:r>
              <a:rPr lang="en-US" dirty="0"/>
              <a:t>SEED Therapeutics Subsidiary – Pipeline Potential </a:t>
            </a:r>
          </a:p>
        </p:txBody>
      </p:sp>
      <p:sp>
        <p:nvSpPr>
          <p:cNvPr id="4" name="Content Placeholder 3">
            <a:extLst>
              <a:ext uri="{FF2B5EF4-FFF2-40B4-BE49-F238E27FC236}">
                <a16:creationId xmlns:a16="http://schemas.microsoft.com/office/drawing/2014/main" id="{FB0E30D3-7575-0547-8FDF-23C30E3618FF}"/>
              </a:ext>
            </a:extLst>
          </p:cNvPr>
          <p:cNvSpPr>
            <a:spLocks noGrp="1"/>
          </p:cNvSpPr>
          <p:nvPr>
            <p:ph idx="1"/>
          </p:nvPr>
        </p:nvSpPr>
        <p:spPr>
          <a:xfrm>
            <a:off x="4536399" y="3429000"/>
            <a:ext cx="6738319" cy="1558345"/>
          </a:xfrm>
        </p:spPr>
        <p:txBody>
          <a:bodyPr/>
          <a:lstStyle/>
          <a:p>
            <a:pPr marL="295275" indent="-295275"/>
            <a:r>
              <a:rPr lang="en-US" sz="2000" dirty="0"/>
              <a:t>$800M collaboration with Eli Lilly on three targets </a:t>
            </a:r>
          </a:p>
          <a:p>
            <a:pPr marL="295275" indent="-295275"/>
            <a:r>
              <a:rPr lang="en-US" sz="2000" dirty="0"/>
              <a:t>Own targets (e.g., KRAS)</a:t>
            </a:r>
          </a:p>
          <a:p>
            <a:pPr marL="295275" indent="-295275"/>
            <a:r>
              <a:rPr lang="en-US" sz="2000" dirty="0"/>
              <a:t>Structure conducive to having additional collaborations</a:t>
            </a:r>
          </a:p>
          <a:p>
            <a:endParaRPr lang="en-US" dirty="0"/>
          </a:p>
        </p:txBody>
      </p:sp>
      <p:sp>
        <p:nvSpPr>
          <p:cNvPr id="11" name="Title 1">
            <a:extLst>
              <a:ext uri="{FF2B5EF4-FFF2-40B4-BE49-F238E27FC236}">
                <a16:creationId xmlns:a16="http://schemas.microsoft.com/office/drawing/2014/main" id="{93707F5E-7F85-4516-A464-5CC3D0F39B08}"/>
              </a:ext>
            </a:extLst>
          </p:cNvPr>
          <p:cNvSpPr txBox="1">
            <a:spLocks/>
          </p:cNvSpPr>
          <p:nvPr/>
        </p:nvSpPr>
        <p:spPr>
          <a:xfrm>
            <a:off x="4405301" y="2263505"/>
            <a:ext cx="6815696" cy="1038846"/>
          </a:xfrm>
          <a:prstGeom prst="rect">
            <a:avLst/>
          </a:prstGeom>
        </p:spPr>
        <p:txBody>
          <a:bodyPr vert="horz" lIns="91440" tIns="45720" rIns="91440" bIns="45720" rtlCol="0" anchor="t" anchorCtr="0">
            <a:noAutofit/>
          </a:bodyPr>
          <a:lstStyle>
            <a:lvl1pPr algn="l" defTabSz="1219170" rtl="0" eaLnBrk="1" latinLnBrk="0" hangingPunct="1">
              <a:lnSpc>
                <a:spcPct val="90000"/>
              </a:lnSpc>
              <a:spcBef>
                <a:spcPct val="0"/>
              </a:spcBef>
              <a:buNone/>
              <a:defRPr sz="2800" kern="1200">
                <a:solidFill>
                  <a:schemeClr val="bg1"/>
                </a:solidFill>
                <a:latin typeface="+mn-lt"/>
                <a:ea typeface="+mj-ea"/>
                <a:cs typeface="+mj-cs"/>
              </a:defRPr>
            </a:lvl1pPr>
          </a:lstStyle>
          <a:p>
            <a:pPr>
              <a:lnSpc>
                <a:spcPct val="100000"/>
              </a:lnSpc>
            </a:pPr>
            <a:r>
              <a:rPr lang="en-US" sz="2000" b="1" dirty="0">
                <a:solidFill>
                  <a:schemeClr val="tx2"/>
                </a:solidFill>
              </a:rPr>
              <a:t>SEED: subsidiary pursuing "Molecular Glue" targeted protein degradation to degrade disease-causing proteins previously believed to be undruggable</a:t>
            </a:r>
          </a:p>
        </p:txBody>
      </p:sp>
      <p:sp>
        <p:nvSpPr>
          <p:cNvPr id="14" name="Subtitle 2">
            <a:extLst>
              <a:ext uri="{FF2B5EF4-FFF2-40B4-BE49-F238E27FC236}">
                <a16:creationId xmlns:a16="http://schemas.microsoft.com/office/drawing/2014/main" id="{391C340E-939F-42BE-A2D7-F7C69687ECD1}"/>
              </a:ext>
            </a:extLst>
          </p:cNvPr>
          <p:cNvSpPr txBox="1">
            <a:spLocks/>
          </p:cNvSpPr>
          <p:nvPr/>
        </p:nvSpPr>
        <p:spPr>
          <a:xfrm>
            <a:off x="131097" y="3429000"/>
            <a:ext cx="8078840" cy="871896"/>
          </a:xfrm>
          <a:prstGeom prst="rect">
            <a:avLst/>
          </a:prstGeom>
        </p:spPr>
        <p:txBody>
          <a:bodyPr>
            <a:noAutofit/>
          </a:bodyPr>
          <a:lstStyle>
            <a:lvl1pPr marL="228594" indent="-228594" algn="l" defTabSz="1219170" rtl="0" eaLnBrk="1" latinLnBrk="0" hangingPunct="1">
              <a:lnSpc>
                <a:spcPct val="90000"/>
              </a:lnSpc>
              <a:spcBef>
                <a:spcPts val="1333"/>
              </a:spcBef>
              <a:buClr>
                <a:schemeClr val="accent5">
                  <a:lumMod val="75000"/>
                </a:schemeClr>
              </a:buClr>
              <a:buFont typeface="Arial" panose="020B0604020202020204" pitchFamily="34" charset="0"/>
              <a:buChar char="•"/>
              <a:tabLst/>
              <a:defRPr sz="2400" kern="1200">
                <a:solidFill>
                  <a:schemeClr val="tx1"/>
                </a:solidFill>
                <a:latin typeface="+mn-lt"/>
                <a:ea typeface="+mn-ea"/>
                <a:cs typeface="+mn-cs"/>
              </a:defRPr>
            </a:lvl1pPr>
            <a:lvl2pPr marL="537620" indent="-230712" algn="l" defTabSz="1219170" rtl="0" eaLnBrk="1" latinLnBrk="0" hangingPunct="1">
              <a:lnSpc>
                <a:spcPct val="90000"/>
              </a:lnSpc>
              <a:spcBef>
                <a:spcPts val="667"/>
              </a:spcBef>
              <a:buFont typeface="System Font Regular"/>
              <a:buChar char="–"/>
              <a:tabLst/>
              <a:defRPr sz="1867" kern="1200">
                <a:solidFill>
                  <a:schemeClr val="tx1"/>
                </a:solidFill>
                <a:latin typeface="+mn-lt"/>
                <a:ea typeface="+mn-ea"/>
                <a:cs typeface="+mn-cs"/>
              </a:defRPr>
            </a:lvl2pPr>
            <a:lvl3pPr marL="838179" indent="-228594" algn="l" defTabSz="1219170" rtl="0" eaLnBrk="1" latinLnBrk="0" hangingPunct="1">
              <a:lnSpc>
                <a:spcPct val="90000"/>
              </a:lnSpc>
              <a:spcBef>
                <a:spcPts val="667"/>
              </a:spcBef>
              <a:buFont typeface="Courier New" panose="02070309020205020404" pitchFamily="49" charset="0"/>
              <a:buChar char="o"/>
              <a:tabLst/>
              <a:defRPr sz="1600" kern="1200">
                <a:solidFill>
                  <a:schemeClr val="tx1"/>
                </a:solidFill>
                <a:latin typeface="+mn-lt"/>
                <a:ea typeface="+mn-ea"/>
                <a:cs typeface="+mn-cs"/>
              </a:defRPr>
            </a:lvl3pPr>
            <a:lvl4pPr marL="1147205" indent="-230712" algn="l" defTabSz="1219170" rtl="0" eaLnBrk="1" latinLnBrk="0" hangingPunct="1">
              <a:lnSpc>
                <a:spcPct val="90000"/>
              </a:lnSpc>
              <a:spcBef>
                <a:spcPts val="667"/>
              </a:spcBef>
              <a:buFont typeface="System Font Regular"/>
              <a:buChar char="–"/>
              <a:tabLst/>
              <a:defRPr sz="1467" kern="1200">
                <a:solidFill>
                  <a:schemeClr val="tx1"/>
                </a:solidFill>
                <a:latin typeface="+mn-lt"/>
                <a:ea typeface="+mn-ea"/>
                <a:cs typeface="+mn-cs"/>
              </a:defRPr>
            </a:lvl4pPr>
            <a:lvl5pPr marL="1447764" indent="-228594" algn="l" defTabSz="1219170" rtl="0" eaLnBrk="1" latinLnBrk="0" hangingPunct="1">
              <a:lnSpc>
                <a:spcPct val="90000"/>
              </a:lnSpc>
              <a:spcBef>
                <a:spcPts val="667"/>
              </a:spcBef>
              <a:buFont typeface="System Font Regular"/>
              <a:buChar char="–"/>
              <a:tabLst/>
              <a:defRPr sz="1467"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457200"/>
            <a:endParaRPr lang="en-US" dirty="0"/>
          </a:p>
        </p:txBody>
      </p:sp>
      <p:pic>
        <p:nvPicPr>
          <p:cNvPr id="3" name="Picture 2" descr="Icon&#10;&#10;Description automatically generated">
            <a:extLst>
              <a:ext uri="{FF2B5EF4-FFF2-40B4-BE49-F238E27FC236}">
                <a16:creationId xmlns:a16="http://schemas.microsoft.com/office/drawing/2014/main" id="{6B45C187-B3A5-4017-B80F-FB959806B23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88032" y="1870374"/>
            <a:ext cx="2072152" cy="1220583"/>
          </a:xfrm>
          <a:prstGeom prst="rect">
            <a:avLst/>
          </a:prstGeom>
        </p:spPr>
      </p:pic>
    </p:spTree>
    <p:extLst>
      <p:ext uri="{BB962C8B-B14F-4D97-AF65-F5344CB8AC3E}">
        <p14:creationId xmlns:p14="http://schemas.microsoft.com/office/powerpoint/2010/main" val="330353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8251E2E-BF71-4F16-BAC9-D0591E33E5EF}"/>
              </a:ext>
            </a:extLst>
          </p:cNvPr>
          <p:cNvSpPr/>
          <p:nvPr/>
        </p:nvSpPr>
        <p:spPr>
          <a:xfrm>
            <a:off x="493776" y="2179359"/>
            <a:ext cx="3728221" cy="4041827"/>
          </a:xfrm>
          <a:prstGeom prst="rect">
            <a:avLst/>
          </a:prstGeom>
          <a:solidFill>
            <a:schemeClr val="bg1">
              <a:lumMod val="95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0" rIns="91440" bIns="91440" rtlCol="0" anchor="t" anchorCtr="0"/>
          <a:lstStyle/>
          <a:p>
            <a:pPr marL="66673" defTabSz="359991" fontAlgn="ctr">
              <a:buClr>
                <a:schemeClr val="accent5"/>
              </a:buClr>
              <a:buSzPct val="150000"/>
            </a:pPr>
            <a:r>
              <a:rPr lang="en-US" sz="1600" b="1" dirty="0">
                <a:solidFill>
                  <a:srgbClr val="000000"/>
                </a:solidFill>
              </a:rPr>
              <a:t>Plinabulin: Raising SOC in CIN &amp; NSCLC</a:t>
            </a:r>
          </a:p>
          <a:p>
            <a:pPr marL="467772" lvl="1" indent="-313259" defTabSz="359991" fontAlgn="ctr">
              <a:buClr>
                <a:schemeClr val="accent4">
                  <a:lumMod val="75000"/>
                </a:schemeClr>
              </a:buClr>
              <a:buSzPct val="150000"/>
              <a:buFont typeface="Wingdings" pitchFamily="2" charset="2"/>
              <a:buChar char="ü"/>
            </a:pPr>
            <a:r>
              <a:rPr lang="en-US" sz="1300" dirty="0">
                <a:solidFill>
                  <a:srgbClr val="000000"/>
                </a:solidFill>
              </a:rPr>
              <a:t>First-in-Class Selective Immunomodulating Microtubule-Binding Agent (SIMBA)</a:t>
            </a:r>
          </a:p>
          <a:p>
            <a:pPr marL="467772" lvl="1" indent="-313259" defTabSz="359991" fontAlgn="ctr">
              <a:buClr>
                <a:schemeClr val="accent4">
                  <a:lumMod val="75000"/>
                </a:schemeClr>
              </a:buClr>
              <a:buSzPct val="150000"/>
              <a:buFont typeface="Wingdings" pitchFamily="2" charset="2"/>
              <a:buChar char="ü"/>
            </a:pPr>
            <a:r>
              <a:rPr lang="en-US" sz="1300" dirty="0">
                <a:solidFill>
                  <a:srgbClr val="000000"/>
                </a:solidFill>
              </a:rPr>
              <a:t>IP through 2036 in 36 jurisdictions</a:t>
            </a:r>
          </a:p>
          <a:p>
            <a:pPr marL="10584" lvl="1" defTabSz="359991" fontAlgn="ctr">
              <a:spcBef>
                <a:spcPts val="1067"/>
              </a:spcBef>
              <a:buClr>
                <a:schemeClr val="accent5"/>
              </a:buClr>
              <a:buSzPct val="150000"/>
            </a:pPr>
            <a:r>
              <a:rPr lang="en-US" sz="1500" b="1" i="1" dirty="0">
                <a:solidFill>
                  <a:srgbClr val="000000"/>
                </a:solidFill>
              </a:rPr>
              <a:t>CIN: Combo with G-CSF (superior efficacy vs. SOC) </a:t>
            </a:r>
          </a:p>
          <a:p>
            <a:pPr marL="467772" lvl="1" indent="-313259" defTabSz="359991" fontAlgn="ctr">
              <a:buClr>
                <a:schemeClr val="accent4">
                  <a:lumMod val="75000"/>
                </a:schemeClr>
              </a:buClr>
              <a:buSzPct val="150000"/>
              <a:buFont typeface="Wingdings" pitchFamily="2" charset="2"/>
              <a:buChar char="ü"/>
            </a:pPr>
            <a:r>
              <a:rPr lang="en-US" sz="1300" dirty="0">
                <a:solidFill>
                  <a:srgbClr val="000000"/>
                </a:solidFill>
              </a:rPr>
              <a:t>US and China NDA submission March 2021</a:t>
            </a:r>
          </a:p>
          <a:p>
            <a:pPr marL="467772" lvl="1" indent="-313259" defTabSz="359991" fontAlgn="ctr">
              <a:buClr>
                <a:schemeClr val="accent4">
                  <a:lumMod val="75000"/>
                </a:schemeClr>
              </a:buClr>
              <a:buSzPct val="150000"/>
              <a:buFont typeface="Wingdings" pitchFamily="2" charset="2"/>
              <a:buChar char="ü"/>
            </a:pPr>
            <a:r>
              <a:rPr lang="en-US" sz="1300" dirty="0">
                <a:solidFill>
                  <a:srgbClr val="000000"/>
                </a:solidFill>
              </a:rPr>
              <a:t>Breakthrough Designation (US, China)</a:t>
            </a:r>
          </a:p>
          <a:p>
            <a:pPr marL="467772" lvl="1" indent="-313259" defTabSz="359991" fontAlgn="ctr">
              <a:buClr>
                <a:schemeClr val="accent4">
                  <a:lumMod val="75000"/>
                </a:schemeClr>
              </a:buClr>
              <a:buSzPct val="150000"/>
              <a:buFont typeface="Wingdings" pitchFamily="2" charset="2"/>
              <a:buChar char="ü"/>
            </a:pPr>
            <a:r>
              <a:rPr lang="en-US" sz="1300" dirty="0">
                <a:solidFill>
                  <a:srgbClr val="000000"/>
                </a:solidFill>
              </a:rPr>
              <a:t>Global Market: $7B</a:t>
            </a:r>
          </a:p>
          <a:p>
            <a:pPr marL="10584" lvl="1" defTabSz="359991" fontAlgn="ctr">
              <a:spcBef>
                <a:spcPts val="1067"/>
              </a:spcBef>
              <a:buClr>
                <a:schemeClr val="accent5"/>
              </a:buClr>
              <a:buSzPct val="150000"/>
            </a:pPr>
            <a:r>
              <a:rPr lang="en-US" sz="1500" b="1" i="1" dirty="0">
                <a:solidFill>
                  <a:srgbClr val="000000"/>
                </a:solidFill>
              </a:rPr>
              <a:t>NSCLC: Combo with docetaxel</a:t>
            </a:r>
          </a:p>
          <a:p>
            <a:pPr marL="467772" lvl="1" indent="-313259" defTabSz="359991" fontAlgn="ctr">
              <a:buClr>
                <a:schemeClr val="accent4">
                  <a:lumMod val="75000"/>
                </a:schemeClr>
              </a:buClr>
              <a:buSzPct val="150000"/>
              <a:buFont typeface="Wingdings" pitchFamily="2" charset="2"/>
              <a:buChar char="ü"/>
            </a:pPr>
            <a:r>
              <a:rPr lang="en-US" sz="1300" dirty="0">
                <a:solidFill>
                  <a:srgbClr val="000000"/>
                </a:solidFill>
              </a:rPr>
              <a:t>Final Topline Ph 3 data mid-year 2021</a:t>
            </a:r>
          </a:p>
          <a:p>
            <a:pPr marL="467772" lvl="1" indent="-313259" defTabSz="359991" fontAlgn="ctr">
              <a:buClr>
                <a:schemeClr val="accent4">
                  <a:lumMod val="75000"/>
                </a:schemeClr>
              </a:buClr>
              <a:buSzPct val="150000"/>
              <a:buFont typeface="Wingdings" pitchFamily="2" charset="2"/>
              <a:buChar char="ü"/>
            </a:pPr>
            <a:r>
              <a:rPr lang="en-US" sz="1300" dirty="0">
                <a:solidFill>
                  <a:srgbClr val="000000"/>
                </a:solidFill>
              </a:rPr>
              <a:t>Potential NDA submission in 2022</a:t>
            </a:r>
          </a:p>
          <a:p>
            <a:pPr marL="467772" lvl="1" indent="-313259" defTabSz="359991" fontAlgn="ctr">
              <a:buClr>
                <a:schemeClr val="accent4">
                  <a:lumMod val="75000"/>
                </a:schemeClr>
              </a:buClr>
              <a:buSzPct val="150000"/>
              <a:buFont typeface="Wingdings" pitchFamily="2" charset="2"/>
              <a:buChar char="ü"/>
            </a:pPr>
            <a:r>
              <a:rPr lang="en-US" sz="1300" dirty="0">
                <a:solidFill>
                  <a:srgbClr val="000000"/>
                </a:solidFill>
              </a:rPr>
              <a:t>$30B+ global market</a:t>
            </a:r>
          </a:p>
        </p:txBody>
      </p:sp>
      <p:sp>
        <p:nvSpPr>
          <p:cNvPr id="24" name="Title 23">
            <a:extLst>
              <a:ext uri="{FF2B5EF4-FFF2-40B4-BE49-F238E27FC236}">
                <a16:creationId xmlns:a16="http://schemas.microsoft.com/office/drawing/2014/main" id="{DDFE2897-94AC-3C40-A14C-EA2ECE1F0393}"/>
              </a:ext>
            </a:extLst>
          </p:cNvPr>
          <p:cNvSpPr>
            <a:spLocks noGrp="1"/>
          </p:cNvSpPr>
          <p:nvPr>
            <p:ph type="title"/>
          </p:nvPr>
        </p:nvSpPr>
        <p:spPr/>
        <p:txBody>
          <a:bodyPr>
            <a:normAutofit/>
          </a:bodyPr>
          <a:lstStyle/>
          <a:p>
            <a:r>
              <a:rPr lang="en-US" altLang="zh-CN" dirty="0"/>
              <a:t>BeyondSpring: Key Highlights</a:t>
            </a:r>
            <a:endParaRPr lang="en-US" dirty="0"/>
          </a:p>
        </p:txBody>
      </p:sp>
      <p:sp>
        <p:nvSpPr>
          <p:cNvPr id="15" name="Rectangle 14">
            <a:extLst>
              <a:ext uri="{FF2B5EF4-FFF2-40B4-BE49-F238E27FC236}">
                <a16:creationId xmlns:a16="http://schemas.microsoft.com/office/drawing/2014/main" id="{A7BF81A4-409F-7E4F-9531-6BF7118DE466}"/>
              </a:ext>
            </a:extLst>
          </p:cNvPr>
          <p:cNvSpPr/>
          <p:nvPr/>
        </p:nvSpPr>
        <p:spPr>
          <a:xfrm>
            <a:off x="841755" y="2284414"/>
            <a:ext cx="3102885" cy="731520"/>
          </a:xfrm>
          <a:prstGeom prst="rect">
            <a:avLst/>
          </a:prstGeom>
          <a:solidFill>
            <a:schemeClr val="accent3">
              <a:lumMod val="75000"/>
            </a:schemeClr>
          </a:solidFill>
          <a:ln w="9525">
            <a:noFill/>
          </a:ln>
          <a:effectLst>
            <a:innerShdw blurRad="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defTabSz="359991" fontAlgn="ctr">
              <a:buClr>
                <a:schemeClr val="accent5"/>
              </a:buClr>
              <a:buSzPct val="150000"/>
            </a:pPr>
            <a:r>
              <a:rPr lang="en-US" sz="1600" b="1" dirty="0">
                <a:solidFill>
                  <a:schemeClr val="bg1"/>
                </a:solidFill>
              </a:rPr>
              <a:t>Near-term</a:t>
            </a:r>
          </a:p>
          <a:p>
            <a:pPr algn="ctr" defTabSz="359991" fontAlgn="ctr">
              <a:buClr>
                <a:schemeClr val="accent5"/>
              </a:buClr>
              <a:buSzPct val="150000"/>
            </a:pPr>
            <a:r>
              <a:rPr lang="en-US" sz="1600" b="1" dirty="0">
                <a:solidFill>
                  <a:schemeClr val="bg1"/>
                </a:solidFill>
              </a:rPr>
              <a:t>Global Market Opportunities</a:t>
            </a:r>
          </a:p>
        </p:txBody>
      </p:sp>
      <p:sp>
        <p:nvSpPr>
          <p:cNvPr id="16" name="Rectangle 15">
            <a:extLst>
              <a:ext uri="{FF2B5EF4-FFF2-40B4-BE49-F238E27FC236}">
                <a16:creationId xmlns:a16="http://schemas.microsoft.com/office/drawing/2014/main" id="{57BBDF57-0DC4-0141-94C1-FA4E7CD775DD}"/>
              </a:ext>
            </a:extLst>
          </p:cNvPr>
          <p:cNvSpPr/>
          <p:nvPr/>
        </p:nvSpPr>
        <p:spPr>
          <a:xfrm>
            <a:off x="4383229" y="2179359"/>
            <a:ext cx="3657600" cy="4041827"/>
          </a:xfrm>
          <a:prstGeom prst="rect">
            <a:avLst/>
          </a:prstGeom>
          <a:solidFill>
            <a:schemeClr val="bg1">
              <a:lumMod val="9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0" rIns="91440" bIns="91440" rtlCol="0" anchor="t" anchorCtr="0"/>
          <a:lstStyle/>
          <a:p>
            <a:pPr marL="66673" defTabSz="359991" fontAlgn="ctr">
              <a:buClr>
                <a:schemeClr val="accent5"/>
              </a:buClr>
              <a:buSzPct val="150000"/>
            </a:pPr>
            <a:r>
              <a:rPr lang="en-US" sz="1600" b="1" dirty="0">
                <a:solidFill>
                  <a:srgbClr val="000000"/>
                </a:solidFill>
              </a:rPr>
              <a:t>Plinabulin: A pipeline in a drug </a:t>
            </a:r>
          </a:p>
          <a:p>
            <a:pPr marL="467772" lvl="1" indent="-313259" defTabSz="359991" fontAlgn="ctr">
              <a:buClr>
                <a:schemeClr val="accent4">
                  <a:lumMod val="75000"/>
                </a:schemeClr>
              </a:buClr>
              <a:buSzPct val="150000"/>
              <a:buFont typeface="Wingdings" pitchFamily="2" charset="2"/>
              <a:buChar char="ü"/>
            </a:pPr>
            <a:r>
              <a:rPr lang="en-US" sz="1400" dirty="0">
                <a:solidFill>
                  <a:srgbClr val="000000"/>
                </a:solidFill>
              </a:rPr>
              <a:t>Triple combo w/IO agents and radiation/chemo</a:t>
            </a:r>
          </a:p>
          <a:p>
            <a:pPr marL="987261" lvl="2" indent="-313259" defTabSz="359991" fontAlgn="ctr">
              <a:buClr>
                <a:schemeClr val="accent4">
                  <a:lumMod val="75000"/>
                </a:schemeClr>
              </a:buClr>
              <a:buSzPct val="150000"/>
              <a:buFont typeface="Arial" panose="020B0604020202020204" pitchFamily="34" charset="0"/>
              <a:buChar char="•"/>
            </a:pPr>
            <a:r>
              <a:rPr lang="en-US" sz="1400" dirty="0">
                <a:solidFill>
                  <a:srgbClr val="000000"/>
                </a:solidFill>
              </a:rPr>
              <a:t>2 Phase 1/2 trials underway</a:t>
            </a:r>
          </a:p>
          <a:p>
            <a:pPr marL="467772" lvl="1" indent="-313259" defTabSz="359991" fontAlgn="ctr">
              <a:buClr>
                <a:schemeClr val="accent4">
                  <a:lumMod val="75000"/>
                </a:schemeClr>
              </a:buClr>
              <a:buSzPct val="150000"/>
              <a:buFont typeface="Wingdings" pitchFamily="2" charset="2"/>
              <a:buChar char="ü"/>
            </a:pPr>
            <a:r>
              <a:rPr lang="en-US" sz="1400" dirty="0">
                <a:solidFill>
                  <a:srgbClr val="000000"/>
                </a:solidFill>
              </a:rPr>
              <a:t>Expansion to additional solid tumors</a:t>
            </a:r>
          </a:p>
          <a:p>
            <a:pPr marL="154513" lvl="1" defTabSz="359991" fontAlgn="ctr">
              <a:buClr>
                <a:schemeClr val="accent4">
                  <a:lumMod val="75000"/>
                </a:schemeClr>
              </a:buClr>
              <a:buSzPct val="150000"/>
            </a:pPr>
            <a:endParaRPr lang="en-US" sz="1400" b="1" dirty="0">
              <a:solidFill>
                <a:srgbClr val="000000"/>
              </a:solidFill>
            </a:endParaRPr>
          </a:p>
          <a:p>
            <a:pPr marL="154513" lvl="1" defTabSz="359991" fontAlgn="ctr">
              <a:buClr>
                <a:schemeClr val="accent4">
                  <a:lumMod val="75000"/>
                </a:schemeClr>
              </a:buClr>
              <a:buSzPct val="150000"/>
            </a:pPr>
            <a:r>
              <a:rPr lang="en-US" sz="1600" b="1" dirty="0">
                <a:solidFill>
                  <a:srgbClr val="000000"/>
                </a:solidFill>
              </a:rPr>
              <a:t>Three Pre-Clinical I/O Agents</a:t>
            </a:r>
          </a:p>
          <a:p>
            <a:pPr marL="154513" lvl="1" defTabSz="359991" fontAlgn="ctr">
              <a:buClr>
                <a:schemeClr val="accent4">
                  <a:lumMod val="75000"/>
                </a:schemeClr>
              </a:buClr>
              <a:buSzPct val="150000"/>
            </a:pPr>
            <a:endParaRPr lang="en-US" sz="1400" b="1" dirty="0">
              <a:solidFill>
                <a:srgbClr val="000000"/>
              </a:solidFill>
            </a:endParaRPr>
          </a:p>
          <a:p>
            <a:pPr marL="10584" lvl="1" defTabSz="359991" fontAlgn="ctr">
              <a:spcBef>
                <a:spcPts val="1067"/>
              </a:spcBef>
              <a:buClr>
                <a:schemeClr val="accent5"/>
              </a:buClr>
              <a:buSzPct val="150000"/>
            </a:pPr>
            <a:r>
              <a:rPr lang="en-US" sz="1600" b="1" dirty="0">
                <a:solidFill>
                  <a:srgbClr val="000000"/>
                </a:solidFill>
              </a:rPr>
              <a:t>Targeted Protein Degradation Platform </a:t>
            </a:r>
          </a:p>
          <a:p>
            <a:pPr marL="467772" lvl="1" indent="-313259" defTabSz="359991" fontAlgn="ctr">
              <a:buClr>
                <a:schemeClr val="accent4">
                  <a:lumMod val="75000"/>
                </a:schemeClr>
              </a:buClr>
              <a:buSzPct val="150000"/>
              <a:buFont typeface="Wingdings" pitchFamily="2" charset="2"/>
              <a:buChar char="ü"/>
            </a:pPr>
            <a:r>
              <a:rPr lang="en-US" sz="1400" dirty="0">
                <a:solidFill>
                  <a:srgbClr val="000000"/>
                </a:solidFill>
              </a:rPr>
              <a:t>SEED Therapeutics (Subsidiary)</a:t>
            </a:r>
          </a:p>
          <a:p>
            <a:pPr marL="467772" lvl="1" indent="-313259" defTabSz="359991" fontAlgn="ctr">
              <a:buClr>
                <a:schemeClr val="accent4">
                  <a:lumMod val="75000"/>
                </a:schemeClr>
              </a:buClr>
              <a:buSzPct val="150000"/>
              <a:buFont typeface="Wingdings" pitchFamily="2" charset="2"/>
              <a:buChar char="ü"/>
            </a:pPr>
            <a:r>
              <a:rPr lang="en-US" sz="1400" dirty="0">
                <a:solidFill>
                  <a:srgbClr val="000000"/>
                </a:solidFill>
              </a:rPr>
              <a:t>Collaboration with Eli Lilly</a:t>
            </a:r>
          </a:p>
          <a:p>
            <a:pPr marL="66673" defTabSz="359991" fontAlgn="ctr">
              <a:spcAft>
                <a:spcPts val="400"/>
              </a:spcAft>
              <a:buClr>
                <a:schemeClr val="accent5"/>
              </a:buClr>
              <a:buSzPct val="150000"/>
            </a:pPr>
            <a:endParaRPr lang="en-US" sz="1600" b="1" dirty="0">
              <a:solidFill>
                <a:srgbClr val="000000"/>
              </a:solidFill>
            </a:endParaRPr>
          </a:p>
          <a:p>
            <a:pPr marL="66673" defTabSz="359991" fontAlgn="ctr">
              <a:spcAft>
                <a:spcPts val="400"/>
              </a:spcAft>
              <a:buClr>
                <a:schemeClr val="accent5"/>
              </a:buClr>
              <a:buSzPct val="150000"/>
            </a:pPr>
            <a:endParaRPr lang="en-US" sz="1600" b="1" dirty="0">
              <a:solidFill>
                <a:srgbClr val="000000"/>
              </a:solidFill>
            </a:endParaRPr>
          </a:p>
        </p:txBody>
      </p:sp>
      <p:sp>
        <p:nvSpPr>
          <p:cNvPr id="28" name="Rectangle 27">
            <a:extLst>
              <a:ext uri="{FF2B5EF4-FFF2-40B4-BE49-F238E27FC236}">
                <a16:creationId xmlns:a16="http://schemas.microsoft.com/office/drawing/2014/main" id="{6AB9842B-E500-724A-A182-7A8EB1444770}"/>
              </a:ext>
            </a:extLst>
          </p:cNvPr>
          <p:cNvSpPr/>
          <p:nvPr/>
        </p:nvSpPr>
        <p:spPr>
          <a:xfrm>
            <a:off x="4660587" y="2289120"/>
            <a:ext cx="3102885" cy="731520"/>
          </a:xfrm>
          <a:prstGeom prst="rect">
            <a:avLst/>
          </a:prstGeom>
          <a:solidFill>
            <a:srgbClr val="0070C0"/>
          </a:solidFill>
          <a:ln w="9525">
            <a:noFill/>
          </a:ln>
          <a:effectLst>
            <a:innerShdw blurRad="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defTabSz="359991" fontAlgn="ctr">
              <a:buClr>
                <a:schemeClr val="accent5"/>
              </a:buClr>
              <a:buSzPct val="150000"/>
            </a:pPr>
            <a:r>
              <a:rPr lang="en-US" sz="1600" b="1" dirty="0">
                <a:solidFill>
                  <a:schemeClr val="bg1"/>
                </a:solidFill>
              </a:rPr>
              <a:t>Broad Pipeline</a:t>
            </a:r>
          </a:p>
        </p:txBody>
      </p:sp>
      <p:sp>
        <p:nvSpPr>
          <p:cNvPr id="29" name="Rectangle 28">
            <a:extLst>
              <a:ext uri="{FF2B5EF4-FFF2-40B4-BE49-F238E27FC236}">
                <a16:creationId xmlns:a16="http://schemas.microsoft.com/office/drawing/2014/main" id="{800BABD6-1769-5644-B93B-4CD35D4E3AAD}"/>
              </a:ext>
            </a:extLst>
          </p:cNvPr>
          <p:cNvSpPr/>
          <p:nvPr/>
        </p:nvSpPr>
        <p:spPr>
          <a:xfrm>
            <a:off x="8202060" y="2179359"/>
            <a:ext cx="3657600" cy="4041827"/>
          </a:xfrm>
          <a:prstGeom prst="rect">
            <a:avLst/>
          </a:prstGeom>
          <a:solidFill>
            <a:schemeClr val="bg1">
              <a:lumMod val="95000"/>
            </a:schemeClr>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0" rIns="91440" bIns="91440" rtlCol="0" anchor="t" anchorCtr="0"/>
          <a:lstStyle/>
          <a:p>
            <a:pPr marL="66673" defTabSz="359991" fontAlgn="ctr">
              <a:buClr>
                <a:schemeClr val="accent5"/>
              </a:buClr>
              <a:buSzPct val="150000"/>
            </a:pPr>
            <a:r>
              <a:rPr lang="en-US" sz="1600" b="1" dirty="0">
                <a:solidFill>
                  <a:srgbClr val="000000"/>
                </a:solidFill>
              </a:rPr>
              <a:t>Strong clinical development</a:t>
            </a:r>
          </a:p>
          <a:p>
            <a:pPr marL="467772" lvl="1" indent="-313259" defTabSz="359991" fontAlgn="ctr">
              <a:buClr>
                <a:schemeClr val="accent4">
                  <a:lumMod val="75000"/>
                </a:schemeClr>
              </a:buClr>
              <a:buSzPct val="150000"/>
              <a:buFont typeface="Wingdings" pitchFamily="2" charset="2"/>
              <a:buChar char="ü"/>
            </a:pPr>
            <a:r>
              <a:rPr lang="en-US" sz="1400" dirty="0">
                <a:solidFill>
                  <a:srgbClr val="000000"/>
                </a:solidFill>
              </a:rPr>
              <a:t>Enrolled 1,000+ patients to final filing stage for CIN and NSCLC</a:t>
            </a:r>
          </a:p>
          <a:p>
            <a:pPr marL="467772" lvl="1" indent="-313259" defTabSz="359991" fontAlgn="ctr">
              <a:buClr>
                <a:schemeClr val="accent4">
                  <a:lumMod val="75000"/>
                </a:schemeClr>
              </a:buClr>
              <a:buSzPct val="150000"/>
              <a:buFont typeface="Wingdings" pitchFamily="2" charset="2"/>
              <a:buChar char="ü"/>
            </a:pPr>
            <a:r>
              <a:rPr lang="en-US" sz="1400" dirty="0">
                <a:solidFill>
                  <a:srgbClr val="000000"/>
                </a:solidFill>
              </a:rPr>
              <a:t>Dual U.S. and China development strategy</a:t>
            </a:r>
          </a:p>
          <a:p>
            <a:pPr marL="467772" lvl="1" indent="-313259" defTabSz="359991" fontAlgn="ctr">
              <a:buClr>
                <a:schemeClr val="accent4">
                  <a:lumMod val="75000"/>
                </a:schemeClr>
              </a:buClr>
              <a:buSzPct val="150000"/>
              <a:buFont typeface="Wingdings" pitchFamily="2" charset="2"/>
              <a:buChar char="ü"/>
            </a:pPr>
            <a:r>
              <a:rPr lang="en-US" sz="1400" dirty="0">
                <a:solidFill>
                  <a:srgbClr val="000000"/>
                </a:solidFill>
              </a:rPr>
              <a:t>Strong clinical investigator network</a:t>
            </a:r>
          </a:p>
          <a:p>
            <a:pPr marL="10584" lvl="1" defTabSz="359991" fontAlgn="ctr">
              <a:lnSpc>
                <a:spcPts val="1547"/>
              </a:lnSpc>
              <a:spcBef>
                <a:spcPts val="1067"/>
              </a:spcBef>
              <a:buClr>
                <a:schemeClr val="accent5"/>
              </a:buClr>
              <a:buSzPct val="150000"/>
            </a:pPr>
            <a:r>
              <a:rPr lang="en-US" sz="1600" b="1" dirty="0">
                <a:solidFill>
                  <a:srgbClr val="000000"/>
                </a:solidFill>
              </a:rPr>
              <a:t>Deep Regulatory Expertise</a:t>
            </a:r>
          </a:p>
          <a:p>
            <a:pPr marL="10584" lvl="1" defTabSz="359991" fontAlgn="ctr">
              <a:lnSpc>
                <a:spcPts val="1547"/>
              </a:lnSpc>
              <a:spcBef>
                <a:spcPts val="1067"/>
              </a:spcBef>
              <a:buClr>
                <a:schemeClr val="accent5"/>
              </a:buClr>
              <a:buSzPct val="150000"/>
            </a:pPr>
            <a:r>
              <a:rPr lang="en-US" sz="1600" b="1" dirty="0">
                <a:solidFill>
                  <a:srgbClr val="000000"/>
                </a:solidFill>
              </a:rPr>
              <a:t>Attractive COGS </a:t>
            </a:r>
            <a:r>
              <a:rPr lang="en-US" sz="1400" b="1" dirty="0">
                <a:solidFill>
                  <a:srgbClr val="000000"/>
                </a:solidFill>
              </a:rPr>
              <a:t>- </a:t>
            </a:r>
            <a:r>
              <a:rPr lang="en-US" sz="1400" dirty="0">
                <a:solidFill>
                  <a:srgbClr val="000000"/>
                </a:solidFill>
              </a:rPr>
              <a:t>Simple manufacturing process, work with leading global CMOs</a:t>
            </a:r>
            <a:endParaRPr lang="en-US" sz="1400" b="1" dirty="0">
              <a:solidFill>
                <a:srgbClr val="000000"/>
              </a:solidFill>
            </a:endParaRPr>
          </a:p>
          <a:p>
            <a:pPr marL="10584" lvl="1" defTabSz="359991" fontAlgn="ctr">
              <a:lnSpc>
                <a:spcPts val="1547"/>
              </a:lnSpc>
              <a:spcBef>
                <a:spcPts val="1067"/>
              </a:spcBef>
              <a:buClr>
                <a:schemeClr val="accent5"/>
              </a:buClr>
              <a:buSzPct val="150000"/>
            </a:pPr>
            <a:r>
              <a:rPr lang="en-US" sz="1600" b="1" dirty="0">
                <a:solidFill>
                  <a:srgbClr val="000000"/>
                </a:solidFill>
              </a:rPr>
              <a:t>Commercialization Planning Underway</a:t>
            </a:r>
            <a:endParaRPr lang="en-US" sz="1600" b="1" dirty="0">
              <a:solidFill>
                <a:srgbClr val="000000"/>
              </a:solidFill>
              <a:highlight>
                <a:srgbClr val="FFFF00"/>
              </a:highlight>
            </a:endParaRPr>
          </a:p>
          <a:p>
            <a:pPr marL="10584" lvl="1" defTabSz="359991" fontAlgn="ctr">
              <a:lnSpc>
                <a:spcPts val="1547"/>
              </a:lnSpc>
              <a:spcBef>
                <a:spcPts val="1067"/>
              </a:spcBef>
              <a:buClr>
                <a:schemeClr val="accent5"/>
              </a:buClr>
              <a:buSzPct val="150000"/>
            </a:pPr>
            <a:r>
              <a:rPr lang="en-US" sz="1600" b="1" dirty="0">
                <a:solidFill>
                  <a:srgbClr val="000000"/>
                </a:solidFill>
              </a:rPr>
              <a:t>Cash position at $109.5M year end 2020   to enable execution on our vision</a:t>
            </a:r>
          </a:p>
          <a:p>
            <a:pPr marL="66673" defTabSz="359991" fontAlgn="ctr">
              <a:lnSpc>
                <a:spcPts val="1547"/>
              </a:lnSpc>
              <a:spcBef>
                <a:spcPts val="400"/>
              </a:spcBef>
              <a:buClr>
                <a:schemeClr val="accent5"/>
              </a:buClr>
              <a:buSzPct val="150000"/>
            </a:pPr>
            <a:endParaRPr lang="en-US" sz="1600" b="1" dirty="0">
              <a:solidFill>
                <a:srgbClr val="000000"/>
              </a:solidFill>
            </a:endParaRPr>
          </a:p>
        </p:txBody>
      </p:sp>
      <p:sp>
        <p:nvSpPr>
          <p:cNvPr id="30" name="Rectangle 29">
            <a:extLst>
              <a:ext uri="{FF2B5EF4-FFF2-40B4-BE49-F238E27FC236}">
                <a16:creationId xmlns:a16="http://schemas.microsoft.com/office/drawing/2014/main" id="{D27A6A58-7588-FD4B-BBB6-CDC44A12AC89}"/>
              </a:ext>
            </a:extLst>
          </p:cNvPr>
          <p:cNvSpPr/>
          <p:nvPr/>
        </p:nvSpPr>
        <p:spPr>
          <a:xfrm>
            <a:off x="8479418" y="2289120"/>
            <a:ext cx="3102885" cy="731520"/>
          </a:xfrm>
          <a:prstGeom prst="rect">
            <a:avLst/>
          </a:prstGeom>
          <a:solidFill>
            <a:schemeClr val="accent5">
              <a:lumMod val="75000"/>
            </a:schemeClr>
          </a:solidFill>
          <a:ln w="9525">
            <a:noFill/>
          </a:ln>
          <a:effectLst>
            <a:innerShdw blurRad="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defTabSz="359991" fontAlgn="ctr">
              <a:buClr>
                <a:schemeClr val="accent5"/>
              </a:buClr>
              <a:buSzPct val="150000"/>
            </a:pPr>
            <a:r>
              <a:rPr lang="en-US" sz="1600" b="1" dirty="0">
                <a:solidFill>
                  <a:schemeClr val="bg1"/>
                </a:solidFill>
              </a:rPr>
              <a:t>Global Capabilities </a:t>
            </a:r>
          </a:p>
          <a:p>
            <a:pPr algn="ctr" defTabSz="359991" fontAlgn="ctr">
              <a:buClr>
                <a:schemeClr val="accent5"/>
              </a:buClr>
              <a:buSzPct val="150000"/>
            </a:pPr>
            <a:r>
              <a:rPr lang="en-US" sz="1600" b="1" dirty="0">
                <a:solidFill>
                  <a:schemeClr val="bg1"/>
                </a:solidFill>
              </a:rPr>
              <a:t>Continuous Innovation</a:t>
            </a:r>
          </a:p>
        </p:txBody>
      </p:sp>
      <p:grpSp>
        <p:nvGrpSpPr>
          <p:cNvPr id="31" name="Group 30">
            <a:extLst>
              <a:ext uri="{FF2B5EF4-FFF2-40B4-BE49-F238E27FC236}">
                <a16:creationId xmlns:a16="http://schemas.microsoft.com/office/drawing/2014/main" id="{8AD4B147-1D69-A94B-AFFD-45EA4EFE21FA}"/>
              </a:ext>
            </a:extLst>
          </p:cNvPr>
          <p:cNvGrpSpPr/>
          <p:nvPr/>
        </p:nvGrpSpPr>
        <p:grpSpPr>
          <a:xfrm>
            <a:off x="1" y="1243342"/>
            <a:ext cx="11859660" cy="731520"/>
            <a:chOff x="0" y="932507"/>
            <a:chExt cx="8894745" cy="497710"/>
          </a:xfrm>
        </p:grpSpPr>
        <p:sp>
          <p:nvSpPr>
            <p:cNvPr id="32" name="Rectangle 31">
              <a:extLst>
                <a:ext uri="{FF2B5EF4-FFF2-40B4-BE49-F238E27FC236}">
                  <a16:creationId xmlns:a16="http://schemas.microsoft.com/office/drawing/2014/main" id="{251219F1-6717-9641-8687-668BDB3E608C}"/>
                </a:ext>
              </a:extLst>
            </p:cNvPr>
            <p:cNvSpPr/>
            <p:nvPr/>
          </p:nvSpPr>
          <p:spPr>
            <a:xfrm>
              <a:off x="423298" y="932507"/>
              <a:ext cx="8471447" cy="497710"/>
            </a:xfrm>
            <a:prstGeom prst="rect">
              <a:avLst/>
            </a:prstGeom>
            <a:solidFill>
              <a:schemeClr val="bg1">
                <a:lumMod val="9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0000" tIns="24000" rIns="60000" bIns="24000" rtlCol="0" anchor="ctr"/>
            <a:lstStyle/>
            <a:p>
              <a:pPr algn="ctr" defTabSz="479988" fontAlgn="ctr"/>
              <a:endParaRPr lang="en-US" sz="1333" dirty="0" err="1">
                <a:solidFill>
                  <a:srgbClr val="000000"/>
                </a:solidFill>
              </a:endParaRPr>
            </a:p>
          </p:txBody>
        </p:sp>
        <p:sp>
          <p:nvSpPr>
            <p:cNvPr id="33" name="Pentagon 32">
              <a:extLst>
                <a:ext uri="{FF2B5EF4-FFF2-40B4-BE49-F238E27FC236}">
                  <a16:creationId xmlns:a16="http://schemas.microsoft.com/office/drawing/2014/main" id="{EE69D6AF-67CD-3A4C-9E6F-BE057689B487}"/>
                </a:ext>
              </a:extLst>
            </p:cNvPr>
            <p:cNvSpPr/>
            <p:nvPr/>
          </p:nvSpPr>
          <p:spPr>
            <a:xfrm>
              <a:off x="0" y="932507"/>
              <a:ext cx="2037030" cy="497710"/>
            </a:xfrm>
            <a:prstGeom prst="homePlate">
              <a:avLst>
                <a:gd name="adj" fmla="val 31810"/>
              </a:avLst>
            </a:prstGeom>
            <a:solidFill>
              <a:schemeClr val="accent1">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0000" tIns="24000" rIns="60000" bIns="24000" rtlCol="0" anchor="ctr"/>
            <a:lstStyle/>
            <a:p>
              <a:pPr algn="ctr" defTabSz="479988" fontAlgn="ctr"/>
              <a:endParaRPr lang="en-US" sz="1333" dirty="0" err="1">
                <a:solidFill>
                  <a:srgbClr val="000000"/>
                </a:solidFill>
              </a:endParaRPr>
            </a:p>
          </p:txBody>
        </p:sp>
        <p:sp>
          <p:nvSpPr>
            <p:cNvPr id="34" name="TextBox 33">
              <a:extLst>
                <a:ext uri="{FF2B5EF4-FFF2-40B4-BE49-F238E27FC236}">
                  <a16:creationId xmlns:a16="http://schemas.microsoft.com/office/drawing/2014/main" id="{074C7531-501E-734F-B1DC-E3CFAF6C0501}"/>
                </a:ext>
              </a:extLst>
            </p:cNvPr>
            <p:cNvSpPr txBox="1"/>
            <p:nvPr/>
          </p:nvSpPr>
          <p:spPr>
            <a:xfrm>
              <a:off x="2130823" y="1011440"/>
              <a:ext cx="6763922" cy="335047"/>
            </a:xfrm>
            <a:prstGeom prst="rect">
              <a:avLst/>
            </a:prstGeom>
            <a:noFill/>
          </p:spPr>
          <p:txBody>
            <a:bodyPr wrap="square" lIns="0" tIns="0" rIns="0" bIns="0" rtlCol="0" anchor="ctr">
              <a:spAutoFit/>
            </a:bodyPr>
            <a:lstStyle/>
            <a:p>
              <a:pPr algn="ctr" defTabSz="479988" fontAlgn="ctr"/>
              <a:r>
                <a:rPr lang="en-US" sz="1600" dirty="0"/>
                <a:t>Committed to raising the standard of care for cancer patients in the largest global markets with first-in-class treatments that improve lives and clinical outcomes for millions of patients in need</a:t>
              </a:r>
            </a:p>
          </p:txBody>
        </p:sp>
        <p:sp>
          <p:nvSpPr>
            <p:cNvPr id="35" name="Rectangle 34">
              <a:extLst>
                <a:ext uri="{FF2B5EF4-FFF2-40B4-BE49-F238E27FC236}">
                  <a16:creationId xmlns:a16="http://schemas.microsoft.com/office/drawing/2014/main" id="{CA1EBD35-F09E-4740-A2D5-AFB25752A2AC}"/>
                </a:ext>
              </a:extLst>
            </p:cNvPr>
            <p:cNvSpPr/>
            <p:nvPr/>
          </p:nvSpPr>
          <p:spPr>
            <a:xfrm>
              <a:off x="647597" y="1014779"/>
              <a:ext cx="897120" cy="286142"/>
            </a:xfrm>
            <a:prstGeom prst="rect">
              <a:avLst/>
            </a:prstGeom>
          </p:spPr>
          <p:txBody>
            <a:bodyPr wrap="none">
              <a:spAutoFit/>
            </a:bodyPr>
            <a:lstStyle/>
            <a:p>
              <a:pPr algn="ctr" defTabSz="479988" fontAlgn="ctr"/>
              <a:r>
                <a:rPr lang="en-US" sz="2133" b="1" dirty="0">
                  <a:solidFill>
                    <a:schemeClr val="bg1"/>
                  </a:solidFill>
                </a:rPr>
                <a:t>Mission  </a:t>
              </a:r>
            </a:p>
          </p:txBody>
        </p:sp>
      </p:grpSp>
    </p:spTree>
    <p:extLst>
      <p:ext uri="{BB962C8B-B14F-4D97-AF65-F5344CB8AC3E}">
        <p14:creationId xmlns:p14="http://schemas.microsoft.com/office/powerpoint/2010/main" val="976920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65DCB1C-DABF-A748-B163-5BB77E0A79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4124" y="1815747"/>
            <a:ext cx="10522747" cy="1966961"/>
          </a:xfrm>
          <a:prstGeom prst="rect">
            <a:avLst/>
          </a:prstGeom>
          <a:effectLst>
            <a:outerShdw blurRad="50800" dist="38100" dir="2700000" algn="tl" rotWithShape="0">
              <a:prstClr val="black">
                <a:alpha val="14000"/>
              </a:prstClr>
            </a:outerShdw>
          </a:effectLst>
        </p:spPr>
      </p:pic>
      <p:sp>
        <p:nvSpPr>
          <p:cNvPr id="9" name="Title 8">
            <a:extLst>
              <a:ext uri="{FF2B5EF4-FFF2-40B4-BE49-F238E27FC236}">
                <a16:creationId xmlns:a16="http://schemas.microsoft.com/office/drawing/2014/main" id="{BDA5BF7A-03F2-F241-8863-DEBC226C0078}"/>
              </a:ext>
            </a:extLst>
          </p:cNvPr>
          <p:cNvSpPr>
            <a:spLocks noGrp="1"/>
          </p:cNvSpPr>
          <p:nvPr>
            <p:ph type="title"/>
          </p:nvPr>
        </p:nvSpPr>
        <p:spPr>
          <a:xfrm>
            <a:off x="838200" y="4210480"/>
            <a:ext cx="10515600" cy="1038845"/>
          </a:xfrm>
        </p:spPr>
        <p:txBody>
          <a:bodyPr>
            <a:normAutofit/>
          </a:bodyPr>
          <a:lstStyle/>
          <a:p>
            <a:pPr algn="ctr"/>
            <a:r>
              <a:rPr lang="en-US" altLang="zh-CN" sz="2000" dirty="0" err="1">
                <a:solidFill>
                  <a:schemeClr val="tx2"/>
                </a:solidFill>
              </a:rPr>
              <a:t>www.beyondspringpharma.com</a:t>
            </a:r>
            <a:endParaRPr lang="en-US" sz="1800" dirty="0">
              <a:solidFill>
                <a:schemeClr val="tx2"/>
              </a:solidFill>
            </a:endParaRPr>
          </a:p>
        </p:txBody>
      </p:sp>
    </p:spTree>
    <p:extLst>
      <p:ext uri="{BB962C8B-B14F-4D97-AF65-F5344CB8AC3E}">
        <p14:creationId xmlns:p14="http://schemas.microsoft.com/office/powerpoint/2010/main" val="124779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32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610A97-825B-6A4A-9E50-3CFD3BFCC917}"/>
              </a:ext>
            </a:extLst>
          </p:cNvPr>
          <p:cNvSpPr>
            <a:spLocks noGrp="1"/>
          </p:cNvSpPr>
          <p:nvPr>
            <p:ph type="title"/>
          </p:nvPr>
        </p:nvSpPr>
        <p:spPr/>
        <p:txBody>
          <a:bodyPr/>
          <a:lstStyle/>
          <a:p>
            <a:r>
              <a:rPr lang="en-US" altLang="zh-CN" dirty="0"/>
              <a:t>Two Near-Term NDAs &amp; Robust Drug Development Pipeline </a:t>
            </a:r>
            <a:endParaRPr lang="en-US" dirty="0"/>
          </a:p>
        </p:txBody>
      </p:sp>
      <p:sp>
        <p:nvSpPr>
          <p:cNvPr id="5" name="Text Placeholder 4">
            <a:extLst>
              <a:ext uri="{FF2B5EF4-FFF2-40B4-BE49-F238E27FC236}">
                <a16:creationId xmlns:a16="http://schemas.microsoft.com/office/drawing/2014/main" id="{283DE6B5-8F59-104D-9372-38E8E2F0EEA9}"/>
              </a:ext>
            </a:extLst>
          </p:cNvPr>
          <p:cNvSpPr>
            <a:spLocks noGrp="1"/>
          </p:cNvSpPr>
          <p:nvPr>
            <p:ph type="body" sz="quarter" idx="12"/>
          </p:nvPr>
        </p:nvSpPr>
        <p:spPr>
          <a:xfrm>
            <a:off x="1459657" y="6321063"/>
            <a:ext cx="7391380" cy="449255"/>
          </a:xfrm>
        </p:spPr>
        <p:txBody>
          <a:bodyPr>
            <a:normAutofit/>
          </a:bodyPr>
          <a:lstStyle/>
          <a:p>
            <a:r>
              <a:rPr lang="en-US" sz="1000" baseline="30000" dirty="0"/>
              <a:t>1</a:t>
            </a:r>
            <a:r>
              <a:rPr lang="en-US" sz="1000" dirty="0"/>
              <a:t>Global rights to Plinabulin ex-China. 58% ownership of Chinese subsidiary, Dalian </a:t>
            </a:r>
            <a:r>
              <a:rPr lang="en-US" sz="1000" dirty="0" err="1"/>
              <a:t>Wanchunbulin</a:t>
            </a:r>
            <a:r>
              <a:rPr lang="en-US" sz="1000" dirty="0"/>
              <a:t> Pharmaceuticals Ltd., which owns Chinese rights to Plinabulin. BeyondSpring owns 100% of global rights to Plinabulin.</a:t>
            </a:r>
            <a:r>
              <a:rPr lang="en-US" sz="1000" baseline="30000" dirty="0"/>
              <a:t> </a:t>
            </a:r>
            <a:r>
              <a:rPr lang="en-US" sz="1000" dirty="0"/>
              <a:t>SEED Therapeutics is a ~60%-owned </a:t>
            </a:r>
            <a:r>
              <a:rPr lang="en-US" sz="1000" dirty="0" err="1"/>
              <a:t>BeyondSpring</a:t>
            </a:r>
            <a:r>
              <a:rPr lang="en-US" sz="1000" dirty="0"/>
              <a:t> subsidiary.</a:t>
            </a:r>
          </a:p>
        </p:txBody>
      </p:sp>
      <p:graphicFrame>
        <p:nvGraphicFramePr>
          <p:cNvPr id="17" name="Table 16">
            <a:extLst>
              <a:ext uri="{FF2B5EF4-FFF2-40B4-BE49-F238E27FC236}">
                <a16:creationId xmlns:a16="http://schemas.microsoft.com/office/drawing/2014/main" id="{F12510F9-34EB-4637-939A-0B206AB94251}"/>
              </a:ext>
            </a:extLst>
          </p:cNvPr>
          <p:cNvGraphicFramePr>
            <a:graphicFrameLocks noGrp="1"/>
          </p:cNvGraphicFramePr>
          <p:nvPr>
            <p:extLst>
              <p:ext uri="{D42A27DB-BD31-4B8C-83A1-F6EECF244321}">
                <p14:modId xmlns:p14="http://schemas.microsoft.com/office/powerpoint/2010/main" val="3797657472"/>
              </p:ext>
            </p:extLst>
          </p:nvPr>
        </p:nvGraphicFramePr>
        <p:xfrm>
          <a:off x="500824" y="1131965"/>
          <a:ext cx="11164869" cy="5142535"/>
        </p:xfrm>
        <a:graphic>
          <a:graphicData uri="http://schemas.openxmlformats.org/drawingml/2006/table">
            <a:tbl>
              <a:tblPr firstRow="1" bandRow="1">
                <a:tableStyleId>{5C22544A-7EE6-4342-B048-85BDC9FD1C3A}</a:tableStyleId>
              </a:tblPr>
              <a:tblGrid>
                <a:gridCol w="412547">
                  <a:extLst>
                    <a:ext uri="{9D8B030D-6E8A-4147-A177-3AD203B41FA5}">
                      <a16:colId xmlns:a16="http://schemas.microsoft.com/office/drawing/2014/main" val="20000"/>
                    </a:ext>
                  </a:extLst>
                </a:gridCol>
                <a:gridCol w="1035049">
                  <a:extLst>
                    <a:ext uri="{9D8B030D-6E8A-4147-A177-3AD203B41FA5}">
                      <a16:colId xmlns:a16="http://schemas.microsoft.com/office/drawing/2014/main" val="4143500585"/>
                    </a:ext>
                  </a:extLst>
                </a:gridCol>
                <a:gridCol w="1738788">
                  <a:extLst>
                    <a:ext uri="{9D8B030D-6E8A-4147-A177-3AD203B41FA5}">
                      <a16:colId xmlns:a16="http://schemas.microsoft.com/office/drawing/2014/main" val="20001"/>
                    </a:ext>
                  </a:extLst>
                </a:gridCol>
                <a:gridCol w="1344329">
                  <a:extLst>
                    <a:ext uri="{9D8B030D-6E8A-4147-A177-3AD203B41FA5}">
                      <a16:colId xmlns:a16="http://schemas.microsoft.com/office/drawing/2014/main" val="20003"/>
                    </a:ext>
                  </a:extLst>
                </a:gridCol>
                <a:gridCol w="907582">
                  <a:extLst>
                    <a:ext uri="{9D8B030D-6E8A-4147-A177-3AD203B41FA5}">
                      <a16:colId xmlns:a16="http://schemas.microsoft.com/office/drawing/2014/main" val="20004"/>
                    </a:ext>
                  </a:extLst>
                </a:gridCol>
                <a:gridCol w="980753">
                  <a:extLst>
                    <a:ext uri="{9D8B030D-6E8A-4147-A177-3AD203B41FA5}">
                      <a16:colId xmlns:a16="http://schemas.microsoft.com/office/drawing/2014/main" val="20005"/>
                    </a:ext>
                  </a:extLst>
                </a:gridCol>
                <a:gridCol w="899775">
                  <a:extLst>
                    <a:ext uri="{9D8B030D-6E8A-4147-A177-3AD203B41FA5}">
                      <a16:colId xmlns:a16="http://schemas.microsoft.com/office/drawing/2014/main" val="20006"/>
                    </a:ext>
                  </a:extLst>
                </a:gridCol>
                <a:gridCol w="781367">
                  <a:extLst>
                    <a:ext uri="{9D8B030D-6E8A-4147-A177-3AD203B41FA5}">
                      <a16:colId xmlns:a16="http://schemas.microsoft.com/office/drawing/2014/main" val="20007"/>
                    </a:ext>
                  </a:extLst>
                </a:gridCol>
                <a:gridCol w="870119">
                  <a:extLst>
                    <a:ext uri="{9D8B030D-6E8A-4147-A177-3AD203B41FA5}">
                      <a16:colId xmlns:a16="http://schemas.microsoft.com/office/drawing/2014/main" val="3052997547"/>
                    </a:ext>
                  </a:extLst>
                </a:gridCol>
                <a:gridCol w="2194560">
                  <a:extLst>
                    <a:ext uri="{9D8B030D-6E8A-4147-A177-3AD203B41FA5}">
                      <a16:colId xmlns:a16="http://schemas.microsoft.com/office/drawing/2014/main" val="2866339098"/>
                    </a:ext>
                  </a:extLst>
                </a:gridCol>
              </a:tblGrid>
              <a:tr h="457200">
                <a:tc>
                  <a:txBody>
                    <a:bodyPr/>
                    <a:lstStyle/>
                    <a:p>
                      <a:pPr marL="0" indent="0" algn="ctr">
                        <a:spcBef>
                          <a:spcPts val="0"/>
                        </a:spcBef>
                      </a:pPr>
                      <a:r>
                        <a:rPr lang="en-US" sz="900" b="1" dirty="0">
                          <a:solidFill>
                            <a:schemeClr val="bg1"/>
                          </a:solidFill>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indent="0" algn="ctr">
                        <a:spcBef>
                          <a:spcPts val="0"/>
                        </a:spcBef>
                      </a:pPr>
                      <a:r>
                        <a:rPr lang="en-US" sz="900" b="1" dirty="0"/>
                        <a:t>Indication / Target</a:t>
                      </a:r>
                      <a:endParaRPr lang="en-US" sz="900" b="1" baseline="300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indent="0" algn="l">
                        <a:spcBef>
                          <a:spcPts val="0"/>
                        </a:spcBef>
                      </a:pPr>
                      <a:r>
                        <a:rPr lang="en-US" sz="900" b="1" dirty="0"/>
                        <a:t>Program</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indent="0" algn="ctr">
                        <a:spcBef>
                          <a:spcPts val="0"/>
                        </a:spcBef>
                      </a:pPr>
                      <a:r>
                        <a:rPr lang="en-US" sz="900" b="1" dirty="0"/>
                        <a:t>Trial</a:t>
                      </a:r>
                      <a:r>
                        <a:rPr lang="en-US" sz="900" b="1" baseline="0" dirty="0"/>
                        <a:t> Name / Collaborator</a:t>
                      </a:r>
                      <a:endParaRPr lang="en-US" sz="900" b="1"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indent="0" algn="ctr">
                        <a:spcBef>
                          <a:spcPts val="0"/>
                        </a:spcBef>
                      </a:pPr>
                      <a:r>
                        <a:rPr lang="en-US" sz="900" b="1" dirty="0"/>
                        <a:t>Preclinical</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spcBef>
                          <a:spcPts val="0"/>
                        </a:spcBef>
                      </a:pPr>
                      <a:r>
                        <a:rPr lang="en-US" sz="900" b="1" dirty="0"/>
                        <a:t>Phase 1</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spcBef>
                          <a:spcPts val="0"/>
                        </a:spcBef>
                      </a:pPr>
                      <a:r>
                        <a:rPr lang="en-US" sz="900" b="1"/>
                        <a:t>Phase 2</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spcBef>
                          <a:spcPts val="0"/>
                        </a:spcBef>
                      </a:pPr>
                      <a:r>
                        <a:rPr lang="en-US" sz="900" b="1"/>
                        <a:t>Phase 3</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spcBef>
                          <a:spcPts val="0"/>
                        </a:spcBef>
                      </a:pPr>
                      <a:r>
                        <a:rPr lang="en-US" sz="900" b="1" dirty="0"/>
                        <a:t>Commercial Rights</a:t>
                      </a:r>
                      <a:r>
                        <a:rPr lang="en-US" sz="900" b="1" baseline="30000" dirty="0"/>
                        <a:t>1</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spcBef>
                          <a:spcPts val="0"/>
                        </a:spcBef>
                      </a:pPr>
                      <a:r>
                        <a:rPr lang="en-US" sz="900" b="1" dirty="0"/>
                        <a:t>Status/Next Milestone</a:t>
                      </a:r>
                      <a:endParaRPr lang="en-US" sz="900" b="1" baseline="300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540260">
                <a:tc rowSpan="2">
                  <a:txBody>
                    <a:bodyPr/>
                    <a:lstStyle/>
                    <a:p>
                      <a:pPr marL="0" marR="0" lvl="0" indent="0" algn="ctr" defTabSz="360000" rtl="0" eaLnBrk="1" fontAlgn="ctr" latinLnBrk="0" hangingPunct="1">
                        <a:lnSpc>
                          <a:spcPct val="100000"/>
                        </a:lnSpc>
                        <a:spcBef>
                          <a:spcPts val="0"/>
                        </a:spcBef>
                        <a:spcAft>
                          <a:spcPts val="0"/>
                        </a:spcAft>
                        <a:buClrTx/>
                        <a:buSzTx/>
                        <a:buFontTx/>
                        <a:buNone/>
                        <a:tabLst/>
                        <a:defRPr/>
                      </a:pPr>
                      <a:r>
                        <a:rPr lang="en-US" sz="800" b="1" dirty="0">
                          <a:solidFill>
                            <a:schemeClr val="bg1"/>
                          </a:solidFill>
                          <a:effectLst/>
                          <a:latin typeface="Calibri" panose="020F0502020204030204" pitchFamily="34" charset="0"/>
                        </a:rPr>
                        <a:t>Late stage</a:t>
                      </a: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indent="0" algn="l">
                        <a:lnSpc>
                          <a:spcPct val="92000"/>
                        </a:lnSpc>
                        <a:spcBef>
                          <a:spcPts val="0"/>
                        </a:spcBef>
                      </a:pPr>
                      <a:r>
                        <a:rPr lang="en-US" sz="1000" b="0" dirty="0">
                          <a:solidFill>
                            <a:schemeClr val="tx1"/>
                          </a:solidFill>
                          <a:latin typeface="+mn-lt"/>
                        </a:rPr>
                        <a:t>CIN</a:t>
                      </a:r>
                      <a:br>
                        <a:rPr lang="en-US" sz="1000" b="0" dirty="0">
                          <a:solidFill>
                            <a:schemeClr val="tx1"/>
                          </a:solidFill>
                          <a:latin typeface="+mn-lt"/>
                        </a:rPr>
                      </a:br>
                      <a:r>
                        <a:rPr lang="en-US" sz="1000" b="0" dirty="0">
                          <a:solidFill>
                            <a:schemeClr val="tx1"/>
                          </a:solidFill>
                          <a:latin typeface="+mn-lt"/>
                        </a:rPr>
                        <a:t>(All cancer, all chemo)</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alpha val="33000"/>
                      </a:schemeClr>
                    </a:solidFill>
                  </a:tcPr>
                </a:tc>
                <a:tc>
                  <a:txBody>
                    <a:bodyPr/>
                    <a:lstStyle/>
                    <a:p>
                      <a:pPr marL="0" indent="0" algn="l">
                        <a:lnSpc>
                          <a:spcPct val="92000"/>
                        </a:lnSpc>
                        <a:spcBef>
                          <a:spcPts val="0"/>
                        </a:spcBef>
                      </a:pPr>
                      <a:r>
                        <a:rPr lang="en-US" sz="1000" b="0" dirty="0">
                          <a:solidFill>
                            <a:schemeClr val="tx1"/>
                          </a:solidFill>
                          <a:latin typeface="+mn-lt"/>
                        </a:rPr>
                        <a:t>Plinabulin + pegfilgrastim</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alpha val="33000"/>
                      </a:schemeClr>
                    </a:solidFill>
                  </a:tcPr>
                </a:tc>
                <a:tc>
                  <a:txBody>
                    <a:bodyPr/>
                    <a:lstStyle/>
                    <a:p>
                      <a:pPr marL="0" indent="0" algn="l">
                        <a:lnSpc>
                          <a:spcPct val="92000"/>
                        </a:lnSpc>
                        <a:spcBef>
                          <a:spcPts val="0"/>
                        </a:spcBef>
                      </a:pPr>
                      <a:r>
                        <a:rPr lang="en-US" sz="1000" b="0" dirty="0">
                          <a:latin typeface="+mn-lt"/>
                        </a:rPr>
                        <a:t>PROTECTIVE-1</a:t>
                      </a:r>
                      <a:br>
                        <a:rPr lang="en-US" sz="1000" b="0" dirty="0">
                          <a:latin typeface="+mn-lt"/>
                        </a:rPr>
                      </a:br>
                      <a:r>
                        <a:rPr lang="en-US" sz="1000" b="0" dirty="0">
                          <a:latin typeface="+mn-lt"/>
                        </a:rPr>
                        <a:t>&amp; PROTECTIVE-2</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alpha val="33000"/>
                      </a:schemeClr>
                    </a:solidFill>
                  </a:tcPr>
                </a:tc>
                <a:tc>
                  <a:txBody>
                    <a:bodyPr/>
                    <a:lstStyle/>
                    <a:p>
                      <a:pPr marL="0" indent="0"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alpha val="80000"/>
                      </a:schemeClr>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alpha val="80000"/>
                      </a:schemeClr>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alpha val="80000"/>
                      </a:schemeClr>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alpha val="80000"/>
                      </a:schemeClr>
                    </a:solidFill>
                  </a:tcPr>
                </a:tc>
                <a:tc>
                  <a:txBody>
                    <a:bodyPr/>
                    <a:lstStyle/>
                    <a:p>
                      <a:pPr algn="l">
                        <a:lnSpc>
                          <a:spcPct val="92000"/>
                        </a:lnSpc>
                        <a:spcBef>
                          <a:spcPts val="0"/>
                        </a:spcBef>
                      </a:pPr>
                      <a:r>
                        <a:rPr lang="en-US" sz="1000" b="0" dirty="0"/>
                        <a:t>Global</a:t>
                      </a:r>
                      <a:endParaRPr lang="en-US" sz="1000" b="0" baseline="3000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92000"/>
                        </a:lnSpc>
                        <a:spcBef>
                          <a:spcPts val="0"/>
                        </a:spcBef>
                      </a:pPr>
                      <a:r>
                        <a:rPr lang="en-US" sz="1000" b="0" dirty="0"/>
                        <a:t>China and U.S. NDA submission in </a:t>
                      </a:r>
                      <a:r>
                        <a:rPr lang="en-US" sz="1000" b="1" dirty="0"/>
                        <a:t>March 2021;</a:t>
                      </a:r>
                      <a:r>
                        <a:rPr lang="en-US" sz="1000" b="0" dirty="0"/>
                        <a:t> currently</a:t>
                      </a:r>
                      <a:r>
                        <a:rPr lang="en-US" sz="1000" b="1" dirty="0"/>
                        <a:t> </a:t>
                      </a:r>
                      <a:r>
                        <a:rPr lang="en-US" sz="1000" b="0" dirty="0"/>
                        <a:t>under regulatory review</a:t>
                      </a:r>
                      <a:endParaRPr lang="en-US" sz="1000" b="1" baseline="3000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493997">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800" b="1" kern="1200">
                        <a:solidFill>
                          <a:schemeClr val="accent2">
                            <a:lumMod val="75000"/>
                          </a:schemeClr>
                        </a:solidFill>
                        <a:latin typeface="Calibri" panose="020F0502020204030204" pitchFamily="34" charset="0"/>
                        <a:ea typeface="+mn-ea"/>
                        <a:cs typeface="+mn-cs"/>
                      </a:endParaRPr>
                    </a:p>
                  </a:txBody>
                  <a:tcPr vert="vert27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1219170" rtl="0" eaLnBrk="1" fontAlgn="auto" latinLnBrk="0" hangingPunct="1">
                        <a:lnSpc>
                          <a:spcPct val="92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NSCLC</a:t>
                      </a:r>
                      <a:br>
                        <a:rPr kumimoji="0" lang="en-US" sz="1000" b="0" i="0" u="none" strike="noStrike" kern="1200" cap="none" spc="0" normalizeH="0" baseline="0" noProof="0" dirty="0">
                          <a:ln>
                            <a:noFill/>
                          </a:ln>
                          <a:solidFill>
                            <a:srgbClr val="000000"/>
                          </a:solidFill>
                          <a:effectLst/>
                          <a:uLnTx/>
                          <a:uFillTx/>
                          <a:latin typeface="+mn-lt"/>
                          <a:ea typeface="+mn-ea"/>
                          <a:cs typeface="+mn-cs"/>
                        </a:rPr>
                      </a:br>
                      <a:r>
                        <a:rPr kumimoji="0" lang="en-US" sz="1000" b="0" i="0" u="none" strike="noStrike" kern="1200" cap="none" spc="0" normalizeH="0" baseline="0" noProof="0" dirty="0">
                          <a:ln>
                            <a:noFill/>
                          </a:ln>
                          <a:solidFill>
                            <a:srgbClr val="000000"/>
                          </a:solidFill>
                          <a:effectLst/>
                          <a:uLnTx/>
                          <a:uFillTx/>
                          <a:latin typeface="+mn-lt"/>
                          <a:ea typeface="+mn-ea"/>
                          <a:cs typeface="+mn-cs"/>
                        </a:rPr>
                        <a:t>(2</a:t>
                      </a:r>
                      <a:r>
                        <a:rPr kumimoji="0" lang="en-US" sz="1000" b="0" i="0" u="none" strike="noStrike" kern="1200" cap="none" spc="0" normalizeH="0" baseline="30000" noProof="0" dirty="0">
                          <a:ln>
                            <a:noFill/>
                          </a:ln>
                          <a:solidFill>
                            <a:srgbClr val="000000"/>
                          </a:solidFill>
                          <a:effectLst/>
                          <a:uLnTx/>
                          <a:uFillTx/>
                          <a:latin typeface="+mn-lt"/>
                          <a:ea typeface="+mn-ea"/>
                          <a:cs typeface="+mn-cs"/>
                        </a:rPr>
                        <a:t>nd</a:t>
                      </a:r>
                      <a:r>
                        <a:rPr kumimoji="0" lang="en-US" sz="1000" b="0" i="0" u="none" strike="noStrike" kern="1200" cap="none" spc="0" normalizeH="0" baseline="0" noProof="0" dirty="0">
                          <a:ln>
                            <a:noFill/>
                          </a:ln>
                          <a:solidFill>
                            <a:srgbClr val="000000"/>
                          </a:solidFill>
                          <a:effectLst/>
                          <a:uLnTx/>
                          <a:uFillTx/>
                          <a:latin typeface="+mn-lt"/>
                          <a:ea typeface="+mn-ea"/>
                          <a:cs typeface="+mn-cs"/>
                        </a:rPr>
                        <a:t>/3</a:t>
                      </a:r>
                      <a:r>
                        <a:rPr kumimoji="0" lang="en-US" sz="1000" b="0" i="0" u="none" strike="noStrike" kern="1200" cap="none" spc="0" normalizeH="0" baseline="30000" noProof="0" dirty="0">
                          <a:ln>
                            <a:noFill/>
                          </a:ln>
                          <a:solidFill>
                            <a:srgbClr val="000000"/>
                          </a:solidFill>
                          <a:effectLst/>
                          <a:uLnTx/>
                          <a:uFillTx/>
                          <a:latin typeface="+mn-lt"/>
                          <a:ea typeface="+mn-ea"/>
                          <a:cs typeface="+mn-cs"/>
                        </a:rPr>
                        <a:t>rd </a:t>
                      </a:r>
                      <a:r>
                        <a:rPr kumimoji="0" lang="en-US" sz="1000" b="0" i="0" u="none" strike="noStrike" kern="1200" cap="none" spc="0" normalizeH="0" baseline="0" noProof="0" dirty="0">
                          <a:ln>
                            <a:noFill/>
                          </a:ln>
                          <a:solidFill>
                            <a:srgbClr val="000000"/>
                          </a:solidFill>
                          <a:effectLst/>
                          <a:uLnTx/>
                          <a:uFillTx/>
                          <a:latin typeface="+mn-lt"/>
                          <a:ea typeface="+mn-ea"/>
                          <a:cs typeface="+mn-cs"/>
                        </a:rPr>
                        <a:t>line)</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alpha val="33000"/>
                      </a:schemeClr>
                    </a:solidFill>
                  </a:tcPr>
                </a:tc>
                <a:tc>
                  <a:txBody>
                    <a:bodyPr/>
                    <a:lstStyle/>
                    <a:p>
                      <a:pPr marL="0" marR="0" indent="0" algn="l" defTabSz="457200" rtl="0" eaLnBrk="1" fontAlgn="auto" latinLnBrk="0" hangingPunct="1">
                        <a:lnSpc>
                          <a:spcPct val="92000"/>
                        </a:lnSpc>
                        <a:spcBef>
                          <a:spcPts val="0"/>
                        </a:spcBef>
                        <a:spcAft>
                          <a:spcPts val="0"/>
                        </a:spcAft>
                        <a:buClrTx/>
                        <a:buSzTx/>
                        <a:buFontTx/>
                        <a:buNone/>
                        <a:tabLst/>
                        <a:defRPr/>
                      </a:pPr>
                      <a:r>
                        <a:rPr lang="en-US" sz="1000" b="0" dirty="0">
                          <a:solidFill>
                            <a:schemeClr val="tx1"/>
                          </a:solidFill>
                          <a:latin typeface="+mn-lt"/>
                        </a:rPr>
                        <a:t>Plinabulin + docetaxel</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alpha val="33000"/>
                      </a:schemeClr>
                    </a:solidFill>
                  </a:tcPr>
                </a:tc>
                <a:tc>
                  <a:txBody>
                    <a:bodyPr/>
                    <a:lstStyle/>
                    <a:p>
                      <a:pPr marL="0" marR="0" indent="0" algn="l" defTabSz="457200" rtl="0" eaLnBrk="1" fontAlgn="auto" latinLnBrk="0" hangingPunct="1">
                        <a:lnSpc>
                          <a:spcPct val="92000"/>
                        </a:lnSpc>
                        <a:spcBef>
                          <a:spcPts val="0"/>
                        </a:spcBef>
                        <a:spcAft>
                          <a:spcPts val="0"/>
                        </a:spcAft>
                        <a:buClrTx/>
                        <a:buSzTx/>
                        <a:buFontTx/>
                        <a:buNone/>
                        <a:tabLst/>
                        <a:defRPr/>
                      </a:pPr>
                      <a:r>
                        <a:rPr lang="en-US" sz="1000" b="0" dirty="0">
                          <a:latin typeface="+mn-lt"/>
                        </a:rPr>
                        <a:t>DUBLIN-3</a:t>
                      </a:r>
                      <a:br>
                        <a:rPr lang="en-US" sz="1000" b="0" dirty="0">
                          <a:latin typeface="+mn-lt"/>
                        </a:rPr>
                      </a:br>
                      <a:endParaRPr lang="en-US" sz="1000" b="0" dirty="0">
                        <a:latin typeface="+mn-lt"/>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alpha val="33000"/>
                      </a:schemeClr>
                    </a:solidFill>
                  </a:tcPr>
                </a:tc>
                <a:tc>
                  <a:txBody>
                    <a:bodyPr/>
                    <a:lstStyle/>
                    <a:p>
                      <a:pPr marL="0" indent="0"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a:lnSpc>
                          <a:spcPct val="92000"/>
                        </a:lnSpc>
                        <a:spcBef>
                          <a:spcPts val="0"/>
                        </a:spcBef>
                      </a:pPr>
                      <a:r>
                        <a:rPr lang="en-US" sz="1000" b="0" dirty="0"/>
                        <a:t>Global</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92000"/>
                        </a:lnSpc>
                        <a:spcBef>
                          <a:spcPts val="0"/>
                        </a:spcBef>
                      </a:pPr>
                      <a:r>
                        <a:rPr lang="en-US" sz="1000" b="0" dirty="0"/>
                        <a:t>Global Final topline Phase 3 data Mid</a:t>
                      </a:r>
                      <a:r>
                        <a:rPr lang="en-US" sz="1000" b="1" dirty="0"/>
                        <a:t> 2021</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2654994"/>
                  </a:ext>
                </a:extLst>
              </a:tr>
              <a:tr h="491719">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w="0"/>
                          <a:solidFill>
                            <a:srgbClr val="FFFFFF"/>
                          </a:solidFill>
                          <a:effectLst/>
                          <a:uLnTx/>
                          <a:uFillTx/>
                          <a:latin typeface="Calibri" panose="020F0502020204030204" pitchFamily="34" charset="0"/>
                          <a:ea typeface="+mn-ea"/>
                          <a:cs typeface="+mn-cs"/>
                        </a:rPr>
                        <a:t>Triple Combo IO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w="0"/>
                          <a:solidFill>
                            <a:srgbClr val="FFFFFF"/>
                          </a:solidFill>
                          <a:effectLst/>
                          <a:uLnTx/>
                          <a:uFillTx/>
                          <a:latin typeface="Calibri" panose="020F0502020204030204" pitchFamily="34" charset="0"/>
                          <a:ea typeface="+mn-ea"/>
                          <a:cs typeface="+mn-cs"/>
                        </a:rPr>
                        <a:t>(IIT)</a:t>
                      </a: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indent="0" algn="l" defTabSz="457200" rtl="0" eaLnBrk="1" fontAlgn="auto" latinLnBrk="0" hangingPunct="1">
                        <a:lnSpc>
                          <a:spcPct val="92000"/>
                        </a:lnSpc>
                        <a:spcBef>
                          <a:spcPts val="0"/>
                        </a:spcBef>
                        <a:spcAft>
                          <a:spcPts val="0"/>
                        </a:spcAft>
                        <a:buClrTx/>
                        <a:buSzTx/>
                        <a:buFontTx/>
                        <a:buNone/>
                        <a:tabLst/>
                        <a:defRPr/>
                      </a:pPr>
                      <a:r>
                        <a:rPr lang="en-US" sz="1000" b="0" kern="1200" dirty="0">
                          <a:solidFill>
                            <a:schemeClr val="tx1"/>
                          </a:solidFill>
                          <a:latin typeface="+mn-lt"/>
                          <a:ea typeface="+mn-ea"/>
                          <a:cs typeface="+mn-cs"/>
                        </a:rPr>
                        <a:t>SCLC</a:t>
                      </a:r>
                      <a:endParaRPr lang="en-US" sz="1000" b="0" dirty="0">
                        <a:solidFill>
                          <a:schemeClr val="tx1"/>
                        </a:solidFill>
                        <a:latin typeface="+mn-lt"/>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alpha val="33000"/>
                      </a:schemeClr>
                    </a:solidFill>
                  </a:tcPr>
                </a:tc>
                <a:tc>
                  <a:txBody>
                    <a:bodyPr/>
                    <a:lstStyle/>
                    <a:p>
                      <a:pPr marL="0" marR="0" lvl="0" indent="0" algn="l" defTabSz="457200" rtl="0" eaLnBrk="1" fontAlgn="auto" latinLnBrk="0" hangingPunct="1">
                        <a:lnSpc>
                          <a:spcPct val="92000"/>
                        </a:lnSpc>
                        <a:spcBef>
                          <a:spcPts val="0"/>
                        </a:spcBef>
                        <a:spcAft>
                          <a:spcPts val="0"/>
                        </a:spcAft>
                        <a:buClrTx/>
                        <a:buSzTx/>
                        <a:buFontTx/>
                        <a:buNone/>
                        <a:tabLst/>
                        <a:defRPr/>
                      </a:pPr>
                      <a:r>
                        <a:rPr lang="en-US" sz="1000" b="0" dirty="0">
                          <a:solidFill>
                            <a:schemeClr val="tx1"/>
                          </a:solidFill>
                          <a:latin typeface="+mn-lt"/>
                        </a:rPr>
                        <a:t>Plinabulin</a:t>
                      </a:r>
                      <a:r>
                        <a:rPr lang="en-US" sz="1000" b="0" baseline="0" dirty="0">
                          <a:solidFill>
                            <a:schemeClr val="tx1"/>
                          </a:solidFill>
                          <a:latin typeface="+mn-lt"/>
                        </a:rPr>
                        <a:t> + nivolumab + ipilimumab</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alpha val="33000"/>
                      </a:schemeClr>
                    </a:solidFill>
                  </a:tcPr>
                </a:tc>
                <a:tc>
                  <a:txBody>
                    <a:bodyPr/>
                    <a:lstStyle/>
                    <a:p>
                      <a:pPr marL="0" marR="0" indent="0" algn="l" defTabSz="457200" rtl="0" eaLnBrk="1" fontAlgn="auto" latinLnBrk="0" hangingPunct="1">
                        <a:lnSpc>
                          <a:spcPct val="92000"/>
                        </a:lnSpc>
                        <a:spcBef>
                          <a:spcPts val="0"/>
                        </a:spcBef>
                        <a:spcAft>
                          <a:spcPts val="0"/>
                        </a:spcAft>
                        <a:buClrTx/>
                        <a:buSzTx/>
                        <a:buFontTx/>
                        <a:buNone/>
                        <a:tabLst/>
                        <a:defRPr/>
                      </a:pPr>
                      <a:r>
                        <a:rPr lang="en-US" sz="1000" b="0" dirty="0">
                          <a:latin typeface="+mn-lt"/>
                        </a:rPr>
                        <a:t>10 US sites, including Rutgers University as lead site</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alpha val="33000"/>
                      </a:schemeClr>
                    </a:solidFill>
                  </a:tcPr>
                </a:tc>
                <a:tc>
                  <a:txBody>
                    <a:bodyPr/>
                    <a:lstStyle/>
                    <a:p>
                      <a:pPr algn="l">
                        <a:lnSpc>
                          <a:spcPct val="92000"/>
                        </a:lnSpc>
                        <a:spcBef>
                          <a:spcPts val="0"/>
                        </a:spcBef>
                      </a:pPr>
                      <a:endParaRPr lang="en-US" sz="100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lnSpc>
                          <a:spcPct val="92000"/>
                        </a:lnSpc>
                        <a:spcBef>
                          <a:spcPts val="0"/>
                        </a:spcBef>
                      </a:pPr>
                      <a:endParaRPr lang="en-US" sz="100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lnSpc>
                          <a:spcPct val="92000"/>
                        </a:lnSpc>
                        <a:spcBef>
                          <a:spcPts val="0"/>
                        </a:spcBef>
                      </a:pPr>
                      <a:endParaRPr lang="en-US" sz="100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lnSpc>
                          <a:spcPct val="92000"/>
                        </a:lnSpc>
                        <a:spcBef>
                          <a:spcPts val="0"/>
                        </a:spcBef>
                      </a:pPr>
                      <a:r>
                        <a:rPr lang="en-US" sz="1000" b="0" dirty="0"/>
                        <a:t>Global</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92000"/>
                        </a:lnSpc>
                        <a:spcBef>
                          <a:spcPts val="0"/>
                        </a:spcBef>
                      </a:pPr>
                      <a:r>
                        <a:rPr lang="en-US" altLang="zh-CN" sz="1000" b="0" dirty="0"/>
                        <a:t>Phase 1 completed</a:t>
                      </a: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37357929"/>
                  </a:ext>
                </a:extLst>
              </a:tr>
              <a:tr h="491719">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50" b="1" kern="1200">
                        <a:solidFill>
                          <a:schemeClr val="bg2">
                            <a:lumMod val="50000"/>
                          </a:schemeClr>
                        </a:solidFill>
                        <a:latin typeface="Calibri" panose="020F0502020204030204" pitchFamily="34" charset="0"/>
                        <a:ea typeface="+mn-ea"/>
                        <a:cs typeface="+mn-cs"/>
                      </a:endParaRPr>
                    </a:p>
                  </a:txBody>
                  <a:tcPr vert="vert270" anchor="ctr">
                    <a:lnL w="12700" cmpd="sng">
                      <a:noFill/>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1" indent="0" algn="l" defTabSz="457200" rtl="0" eaLnBrk="1" fontAlgn="auto" latinLnBrk="0" hangingPunct="1">
                        <a:lnSpc>
                          <a:spcPct val="92000"/>
                        </a:lnSpc>
                        <a:spcBef>
                          <a:spcPts val="0"/>
                        </a:spcBef>
                        <a:spcAft>
                          <a:spcPts val="0"/>
                        </a:spcAft>
                        <a:buClrTx/>
                        <a:buSzTx/>
                        <a:buFontTx/>
                        <a:buNone/>
                        <a:tabLst/>
                        <a:defRPr/>
                      </a:pPr>
                      <a:r>
                        <a:rPr lang="en-US" sz="1000" b="0" dirty="0">
                          <a:solidFill>
                            <a:schemeClr val="tx1"/>
                          </a:solidFill>
                          <a:latin typeface="+mn-lt"/>
                        </a:rPr>
                        <a:t>Multi-cancer</a:t>
                      </a:r>
                      <a:br>
                        <a:rPr lang="en-US" sz="1000" b="0" dirty="0">
                          <a:solidFill>
                            <a:schemeClr val="tx1"/>
                          </a:solidFill>
                          <a:latin typeface="+mn-lt"/>
                        </a:rPr>
                      </a:br>
                      <a:r>
                        <a:rPr lang="en-US" sz="1000" b="0" dirty="0">
                          <a:solidFill>
                            <a:schemeClr val="tx1"/>
                          </a:solidFill>
                          <a:latin typeface="+mn-lt"/>
                        </a:rPr>
                        <a:t>(2</a:t>
                      </a:r>
                      <a:r>
                        <a:rPr lang="en-US" sz="1000" b="0" baseline="30000" dirty="0">
                          <a:solidFill>
                            <a:schemeClr val="tx1"/>
                          </a:solidFill>
                          <a:latin typeface="+mn-lt"/>
                        </a:rPr>
                        <a:t>nd</a:t>
                      </a:r>
                      <a:r>
                        <a:rPr lang="en-US" sz="1000" b="0" dirty="0">
                          <a:solidFill>
                            <a:schemeClr val="tx1"/>
                          </a:solidFill>
                          <a:latin typeface="+mn-lt"/>
                        </a:rPr>
                        <a:t>/3</a:t>
                      </a:r>
                      <a:r>
                        <a:rPr lang="en-US" sz="1000" b="0" baseline="30000" dirty="0">
                          <a:solidFill>
                            <a:schemeClr val="tx1"/>
                          </a:solidFill>
                          <a:latin typeface="+mn-lt"/>
                        </a:rPr>
                        <a:t>rd</a:t>
                      </a:r>
                      <a:r>
                        <a:rPr lang="en-US" sz="1000" b="0" dirty="0">
                          <a:solidFill>
                            <a:schemeClr val="tx1"/>
                          </a:solidFill>
                          <a:latin typeface="+mn-lt"/>
                        </a:rPr>
                        <a:t> </a:t>
                      </a:r>
                      <a:r>
                        <a:rPr lang="en-US" sz="1000" b="0" baseline="0" dirty="0">
                          <a:solidFill>
                            <a:schemeClr val="tx1"/>
                          </a:solidFill>
                          <a:latin typeface="+mn-lt"/>
                        </a:rPr>
                        <a:t>line)</a:t>
                      </a:r>
                      <a:endParaRPr lang="en-US" sz="1000" b="0" dirty="0">
                        <a:solidFill>
                          <a:schemeClr val="tx1"/>
                        </a:solidFill>
                        <a:latin typeface="+mn-lt"/>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alpha val="33000"/>
                      </a:schemeClr>
                    </a:solidFill>
                  </a:tcPr>
                </a:tc>
                <a:tc>
                  <a:txBody>
                    <a:bodyPr/>
                    <a:lstStyle/>
                    <a:p>
                      <a:pPr marL="0" marR="0" lvl="0" indent="0" algn="l" defTabSz="457200" rtl="0" eaLnBrk="1" fontAlgn="auto" latinLnBrk="0" hangingPunct="1">
                        <a:lnSpc>
                          <a:spcPct val="92000"/>
                        </a:lnSpc>
                        <a:spcBef>
                          <a:spcPts val="0"/>
                        </a:spcBef>
                        <a:spcAft>
                          <a:spcPts val="0"/>
                        </a:spcAft>
                        <a:buClrTx/>
                        <a:buSzTx/>
                        <a:buFontTx/>
                        <a:buNone/>
                        <a:tabLst/>
                        <a:defRPr/>
                      </a:pPr>
                      <a:r>
                        <a:rPr lang="en-US" sz="1000" b="0" dirty="0">
                          <a:solidFill>
                            <a:schemeClr val="tx1"/>
                          </a:solidFill>
                          <a:latin typeface="+mn-lt"/>
                        </a:rPr>
                        <a:t>Plinabulin + PD-1/PD-L1 + radiation/chemo</a:t>
                      </a:r>
                      <a:endParaRPr lang="en-US" sz="1000" b="0" baseline="0" dirty="0">
                        <a:solidFill>
                          <a:schemeClr val="tx1"/>
                        </a:solidFill>
                        <a:latin typeface="+mn-lt"/>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alpha val="33000"/>
                      </a:schemeClr>
                    </a:solidFill>
                  </a:tcPr>
                </a:tc>
                <a:tc>
                  <a:txBody>
                    <a:bodyPr/>
                    <a:lstStyle/>
                    <a:p>
                      <a:pPr marL="0" marR="0" indent="0" algn="l" defTabSz="457200" rtl="0" eaLnBrk="1" fontAlgn="auto" latinLnBrk="0" hangingPunct="1">
                        <a:lnSpc>
                          <a:spcPct val="92000"/>
                        </a:lnSpc>
                        <a:spcBef>
                          <a:spcPts val="0"/>
                        </a:spcBef>
                        <a:spcAft>
                          <a:spcPts val="0"/>
                        </a:spcAft>
                        <a:buClrTx/>
                        <a:buSzTx/>
                        <a:buFontTx/>
                        <a:buNone/>
                        <a:tabLst/>
                        <a:defRPr/>
                      </a:pPr>
                      <a:endParaRPr lang="en-US" sz="1000" b="0" dirty="0">
                        <a:latin typeface="+mn-lt"/>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alpha val="33000"/>
                      </a:schemeClr>
                    </a:solidFill>
                  </a:tcPr>
                </a:tc>
                <a:tc>
                  <a:txBody>
                    <a:bodyPr/>
                    <a:lstStyle/>
                    <a:p>
                      <a:pPr marL="0" indent="0" algn="l">
                        <a:lnSpc>
                          <a:spcPct val="92000"/>
                        </a:lnSpc>
                        <a:spcBef>
                          <a:spcPts val="0"/>
                        </a:spcBef>
                      </a:pPr>
                      <a:endParaRPr lang="en-US" sz="1000" b="0" dirty="0">
                        <a:latin typeface="+mn-lt"/>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lnSpc>
                          <a:spcPct val="92000"/>
                        </a:lnSpc>
                        <a:spcBef>
                          <a:spcPts val="0"/>
                        </a:spcBef>
                      </a:pPr>
                      <a:r>
                        <a:rPr lang="en-US" sz="1000" b="0" dirty="0"/>
                        <a:t>Global</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92000"/>
                        </a:lnSpc>
                        <a:spcBef>
                          <a:spcPts val="0"/>
                        </a:spcBef>
                      </a:pPr>
                      <a:r>
                        <a:rPr lang="en-US" sz="1000" b="0" dirty="0"/>
                        <a:t>Initiate Phase 1 in 7 cancers </a:t>
                      </a:r>
                      <a:r>
                        <a:rPr lang="en-US" sz="1000" b="1" dirty="0"/>
                        <a:t>Q2 2021</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6353355"/>
                  </a:ext>
                </a:extLst>
              </a:tr>
              <a:tr h="491719">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kern="1200" cap="none" spc="0" dirty="0">
                          <a:ln w="0"/>
                          <a:solidFill>
                            <a:schemeClr val="bg1"/>
                          </a:solidFill>
                          <a:effectLst/>
                          <a:latin typeface="Calibri" panose="020F0502020204030204" pitchFamily="34" charset="0"/>
                          <a:ea typeface="+mn-ea"/>
                          <a:cs typeface="+mn-cs"/>
                        </a:rPr>
                        <a:t>Investigator-initiated IO</a:t>
                      </a:r>
                    </a:p>
                  </a:txBody>
                  <a:tcPr marL="121920" marR="121920" marT="60960" marB="6096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lgn="l">
                        <a:lnSpc>
                          <a:spcPct val="92000"/>
                        </a:lnSpc>
                        <a:spcBef>
                          <a:spcPts val="0"/>
                        </a:spcBef>
                      </a:pPr>
                      <a:r>
                        <a:rPr kumimoji="0" lang="en-US" altLang="en-US" sz="1000" b="0" i="0" u="none" strike="noStrike" cap="none" normalizeH="0" baseline="0" noProof="0" dirty="0">
                          <a:ln>
                            <a:noFill/>
                          </a:ln>
                          <a:solidFill>
                            <a:schemeClr val="tx1"/>
                          </a:solidFill>
                          <a:effectLst/>
                          <a:latin typeface="+mn-lt"/>
                          <a:ea typeface="宋体" pitchFamily="2" charset="-122"/>
                          <a:sym typeface="Calibri" pitchFamily="34" charset="0"/>
                        </a:rPr>
                        <a:t>Oral T cell </a:t>
                      </a:r>
                      <a:br>
                        <a:rPr kumimoji="0" lang="en-US" altLang="en-US" sz="1000" b="0" i="0" u="none" strike="noStrike" cap="none" normalizeH="0" baseline="0" noProof="0" dirty="0">
                          <a:ln>
                            <a:noFill/>
                          </a:ln>
                          <a:solidFill>
                            <a:schemeClr val="tx1"/>
                          </a:solidFill>
                          <a:effectLst/>
                          <a:latin typeface="+mn-lt"/>
                          <a:ea typeface="宋体" pitchFamily="2" charset="-122"/>
                          <a:sym typeface="Calibri" pitchFamily="34" charset="0"/>
                        </a:rPr>
                      </a:br>
                      <a:r>
                        <a:rPr kumimoji="0" lang="en-US" altLang="en-US" sz="1000" b="0" i="0" u="none" strike="noStrike" cap="none" normalizeH="0" baseline="0" noProof="0" dirty="0">
                          <a:ln>
                            <a:noFill/>
                          </a:ln>
                          <a:solidFill>
                            <a:schemeClr val="tx1"/>
                          </a:solidFill>
                          <a:effectLst/>
                          <a:latin typeface="+mn-lt"/>
                          <a:ea typeface="宋体" pitchFamily="2" charset="-122"/>
                          <a:sym typeface="Calibri" pitchFamily="34" charset="0"/>
                        </a:rPr>
                        <a:t>co-stimulator</a:t>
                      </a:r>
                      <a:endParaRPr lang="en-US" sz="1000" b="0" noProof="0" dirty="0">
                        <a:solidFill>
                          <a:schemeClr val="tx1"/>
                        </a:solidFill>
                        <a:latin typeface="+mn-lt"/>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alpha val="59000"/>
                      </a:srgbClr>
                    </a:solidFill>
                  </a:tcPr>
                </a:tc>
                <a:tc>
                  <a:txBody>
                    <a:bodyPr/>
                    <a:lstStyle/>
                    <a:p>
                      <a:pPr marL="0" marR="0" lvl="0" indent="0" algn="l" defTabSz="457200" rtl="0" eaLnBrk="1" fontAlgn="auto" latinLnBrk="0" hangingPunct="1">
                        <a:lnSpc>
                          <a:spcPct val="92000"/>
                        </a:lnSpc>
                        <a:spcBef>
                          <a:spcPts val="0"/>
                        </a:spcBef>
                        <a:spcAft>
                          <a:spcPts val="0"/>
                        </a:spcAft>
                        <a:buClrTx/>
                        <a:buSzTx/>
                        <a:buFontTx/>
                        <a:buNone/>
                        <a:tabLst/>
                        <a:defRPr/>
                      </a:pPr>
                      <a:r>
                        <a:rPr kumimoji="0" lang="it-IT" altLang="zh-CN" sz="1000" b="0" i="0" u="none" strike="noStrike" kern="1200" cap="none" normalizeH="0" baseline="0" dirty="0">
                          <a:ln>
                            <a:noFill/>
                          </a:ln>
                          <a:solidFill>
                            <a:schemeClr val="tx1"/>
                          </a:solidFill>
                          <a:effectLst/>
                          <a:latin typeface="+mn-lt"/>
                          <a:ea typeface="+mn-ea"/>
                          <a:cs typeface="+mn-cs"/>
                          <a:sym typeface="Calibri" pitchFamily="34" charset="0"/>
                        </a:rPr>
                        <a:t>BPI-002</a:t>
                      </a:r>
                      <a:endParaRPr kumimoji="0" lang="en-US" sz="1000" b="0" i="0" u="none" strike="noStrike" kern="1200" cap="none" normalizeH="0" baseline="0" dirty="0">
                        <a:ln>
                          <a:noFill/>
                        </a:ln>
                        <a:solidFill>
                          <a:schemeClr val="tx1"/>
                        </a:solidFill>
                        <a:effectLst/>
                        <a:latin typeface="+mn-lt"/>
                        <a:ea typeface="宋体" pitchFamily="2" charset="-122"/>
                        <a:cs typeface="+mn-cs"/>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alpha val="59000"/>
                      </a:srgbClr>
                    </a:solidFill>
                  </a:tcPr>
                </a:tc>
                <a:tc>
                  <a:txBody>
                    <a:bodyPr/>
                    <a:lstStyle/>
                    <a:p>
                      <a:pPr marL="0" indent="0" algn="l">
                        <a:lnSpc>
                          <a:spcPct val="92000"/>
                        </a:lnSpc>
                        <a:spcBef>
                          <a:spcPts val="0"/>
                        </a:spcBef>
                      </a:pPr>
                      <a:endParaRPr lang="en-US" sz="1000" b="0" dirty="0">
                        <a:latin typeface="+mn-lt"/>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alpha val="59000"/>
                      </a:srgbClr>
                    </a:solidFill>
                  </a:tcPr>
                </a:tc>
                <a:tc>
                  <a:txBody>
                    <a:bodyPr/>
                    <a:lstStyle/>
                    <a:p>
                      <a:pPr marL="0" indent="0"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solidFill>
                  </a:tcPr>
                </a:tc>
                <a:tc>
                  <a:txBody>
                    <a:bodyPr/>
                    <a:lstStyle/>
                    <a:p>
                      <a:pPr algn="l">
                        <a:lnSpc>
                          <a:spcPct val="92000"/>
                        </a:lnSpc>
                        <a:spcBef>
                          <a:spcPts val="0"/>
                        </a:spcBef>
                      </a:pPr>
                      <a:r>
                        <a:rPr lang="en-US" sz="1000" b="0" dirty="0"/>
                        <a:t>Global</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491719">
                <a:tc vMerge="1">
                  <a:txBody>
                    <a:bodyPr/>
                    <a:lstStyle/>
                    <a:p>
                      <a:pPr marL="0" indent="0" algn="l"/>
                      <a:endParaRPr lang="en-US" sz="1100" b="1">
                        <a:solidFill>
                          <a:schemeClr val="tx1"/>
                        </a:solidFill>
                        <a:latin typeface="Calibri" panose="020F0502020204030204" pitchFamily="34" charset="0"/>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BCD87"/>
                    </a:solidFill>
                  </a:tcPr>
                </a:tc>
                <a:tc>
                  <a:txBody>
                    <a:bodyPr/>
                    <a:lstStyle/>
                    <a:p>
                      <a:pPr marL="0" marR="0" lvl="0" indent="0" algn="l" defTabSz="457200" rtl="0" eaLnBrk="1" fontAlgn="auto" latinLnBrk="0" hangingPunct="1">
                        <a:lnSpc>
                          <a:spcPct val="92000"/>
                        </a:lnSpc>
                        <a:spcBef>
                          <a:spcPts val="0"/>
                        </a:spcBef>
                        <a:spcAft>
                          <a:spcPts val="0"/>
                        </a:spcAft>
                        <a:buClrTx/>
                        <a:buSzTx/>
                        <a:buFontTx/>
                        <a:buNone/>
                        <a:tabLst/>
                        <a:defRPr/>
                      </a:pPr>
                      <a:r>
                        <a:rPr kumimoji="0" lang="fr-FR" altLang="en-US" sz="1000" b="0" i="0" u="none" strike="noStrike" cap="none" normalizeH="0" baseline="0" dirty="0">
                          <a:ln>
                            <a:noFill/>
                          </a:ln>
                          <a:solidFill>
                            <a:schemeClr val="tx1"/>
                          </a:solidFill>
                          <a:effectLst/>
                          <a:latin typeface="+mn-lt"/>
                          <a:ea typeface="宋体" pitchFamily="2" charset="-122"/>
                          <a:sym typeface="Calibri" pitchFamily="34" charset="0"/>
                        </a:rPr>
                        <a:t>IKK </a:t>
                      </a:r>
                      <a:r>
                        <a:rPr kumimoji="0" lang="fr-FR" altLang="en-US" sz="1000" b="0" i="0" u="none" strike="noStrike" cap="none" normalizeH="0" baseline="0" dirty="0" err="1">
                          <a:ln>
                            <a:noFill/>
                          </a:ln>
                          <a:solidFill>
                            <a:schemeClr val="tx1"/>
                          </a:solidFill>
                          <a:effectLst/>
                          <a:latin typeface="+mn-lt"/>
                          <a:ea typeface="宋体" pitchFamily="2" charset="-122"/>
                          <a:sym typeface="Calibri" pitchFamily="34" charset="0"/>
                        </a:rPr>
                        <a:t>inhibitor</a:t>
                      </a:r>
                      <a:endParaRPr lang="en-US" sz="1000" b="0" dirty="0">
                        <a:solidFill>
                          <a:schemeClr val="tx1"/>
                        </a:solidFill>
                        <a:latin typeface="+mn-lt"/>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alpha val="59000"/>
                      </a:srgbClr>
                    </a:solidFill>
                  </a:tcPr>
                </a:tc>
                <a:tc>
                  <a:txBody>
                    <a:bodyPr/>
                    <a:lstStyle/>
                    <a:p>
                      <a:pPr marL="0" marR="0" lvl="0" indent="0" algn="l" defTabSz="457200" rtl="0" eaLnBrk="1" fontAlgn="auto" latinLnBrk="0" hangingPunct="1">
                        <a:lnSpc>
                          <a:spcPct val="92000"/>
                        </a:lnSpc>
                        <a:spcBef>
                          <a:spcPts val="0"/>
                        </a:spcBef>
                        <a:spcAft>
                          <a:spcPts val="0"/>
                        </a:spcAft>
                        <a:buClrTx/>
                        <a:buSzTx/>
                        <a:buFontTx/>
                        <a:buNone/>
                        <a:tabLst/>
                        <a:defRPr/>
                      </a:pPr>
                      <a:r>
                        <a:rPr kumimoji="0" lang="it-IT" altLang="zh-CN" sz="1000" b="0" i="0" u="none" strike="noStrike" cap="none" normalizeH="0" baseline="0" dirty="0">
                          <a:ln>
                            <a:noFill/>
                          </a:ln>
                          <a:solidFill>
                            <a:schemeClr val="tx1"/>
                          </a:solidFill>
                          <a:effectLst/>
                          <a:latin typeface="+mn-lt"/>
                          <a:ea typeface="+mn-ea"/>
                          <a:sym typeface="Calibri" pitchFamily="34" charset="0"/>
                        </a:rPr>
                        <a:t>BPI-003</a:t>
                      </a:r>
                      <a:endParaRPr lang="en-US" sz="1000" b="0" dirty="0">
                        <a:solidFill>
                          <a:schemeClr val="tx1"/>
                        </a:solidFill>
                        <a:latin typeface="+mn-lt"/>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alpha val="59000"/>
                      </a:srgbClr>
                    </a:solidFill>
                  </a:tcPr>
                </a:tc>
                <a:tc>
                  <a:txBody>
                    <a:bodyPr/>
                    <a:lstStyle/>
                    <a:p>
                      <a:pPr marL="0" indent="0" algn="l">
                        <a:lnSpc>
                          <a:spcPct val="92000"/>
                        </a:lnSpc>
                        <a:spcBef>
                          <a:spcPts val="0"/>
                        </a:spcBef>
                      </a:pPr>
                      <a:endParaRPr lang="en-US" sz="1000" b="0" dirty="0">
                        <a:latin typeface="+mn-lt"/>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alpha val="59000"/>
                      </a:srgbClr>
                    </a:solidFill>
                  </a:tcPr>
                </a:tc>
                <a:tc>
                  <a:txBody>
                    <a:bodyPr/>
                    <a:lstStyle/>
                    <a:p>
                      <a:pPr marL="0" indent="0"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solidFill>
                  </a:tcPr>
                </a:tc>
                <a:tc>
                  <a:txBody>
                    <a:bodyPr/>
                    <a:lstStyle/>
                    <a:p>
                      <a:pPr algn="l">
                        <a:lnSpc>
                          <a:spcPct val="92000"/>
                        </a:lnSpc>
                        <a:spcBef>
                          <a:spcPts val="0"/>
                        </a:spcBef>
                      </a:pPr>
                      <a:r>
                        <a:rPr lang="en-US" sz="1000" b="0" dirty="0"/>
                        <a:t>Global</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491719">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altLang="zh-CN" sz="1100" b="1" i="0" u="none" strike="noStrike" cap="none" normalizeH="0" baseline="0">
                        <a:ln>
                          <a:noFill/>
                        </a:ln>
                        <a:solidFill>
                          <a:schemeClr val="tx1"/>
                        </a:solidFill>
                        <a:effectLst/>
                        <a:latin typeface="Calibri" pitchFamily="34" charset="0"/>
                        <a:ea typeface="宋体" pitchFamily="2" charset="-122"/>
                        <a:sym typeface="Calibri" pitchFamily="34" charset="0"/>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BCD87"/>
                    </a:solidFill>
                  </a:tcPr>
                </a:tc>
                <a:tc>
                  <a:txBody>
                    <a:bodyPr/>
                    <a:lstStyle/>
                    <a:p>
                      <a:pPr marL="0" marR="0" lvl="0" indent="0" algn="l" defTabSz="457200" rtl="0" eaLnBrk="1" fontAlgn="auto" latinLnBrk="0" hangingPunct="1">
                        <a:lnSpc>
                          <a:spcPct val="92000"/>
                        </a:lnSpc>
                        <a:spcBef>
                          <a:spcPts val="0"/>
                        </a:spcBef>
                        <a:spcAft>
                          <a:spcPts val="0"/>
                        </a:spcAft>
                        <a:buClrTx/>
                        <a:buSzTx/>
                        <a:buFontTx/>
                        <a:buNone/>
                        <a:tabLst/>
                        <a:defRPr/>
                      </a:pPr>
                      <a:r>
                        <a:rPr kumimoji="0" lang="it-IT" altLang="zh-CN" sz="1000" b="0" i="0" u="none" strike="noStrike" cap="none" normalizeH="0" baseline="0" dirty="0" err="1">
                          <a:ln>
                            <a:noFill/>
                          </a:ln>
                          <a:solidFill>
                            <a:schemeClr val="tx1"/>
                          </a:solidFill>
                          <a:effectLst/>
                          <a:latin typeface="+mn-lt"/>
                          <a:ea typeface="+mn-ea"/>
                          <a:sym typeface="Calibri" pitchFamily="34" charset="0"/>
                        </a:rPr>
                        <a:t>Oral</a:t>
                      </a:r>
                      <a:r>
                        <a:rPr kumimoji="0" lang="it-IT" altLang="zh-CN" sz="1000" b="0" i="0" u="none" strike="noStrike" cap="none" normalizeH="0" baseline="0" dirty="0">
                          <a:ln>
                            <a:noFill/>
                          </a:ln>
                          <a:solidFill>
                            <a:schemeClr val="tx1"/>
                          </a:solidFill>
                          <a:effectLst/>
                          <a:latin typeface="+mn-lt"/>
                          <a:ea typeface="+mn-ea"/>
                          <a:sym typeface="Calibri" pitchFamily="34" charset="0"/>
                        </a:rPr>
                        <a:t> neo-</a:t>
                      </a:r>
                      <a:r>
                        <a:rPr kumimoji="0" lang="it-IT" altLang="zh-CN" sz="1000" b="0" i="0" u="none" strike="noStrike" cap="none" normalizeH="0" baseline="0" dirty="0" err="1">
                          <a:ln>
                            <a:noFill/>
                          </a:ln>
                          <a:solidFill>
                            <a:schemeClr val="tx1"/>
                          </a:solidFill>
                          <a:effectLst/>
                          <a:latin typeface="+mn-lt"/>
                          <a:ea typeface="+mn-ea"/>
                          <a:sym typeface="Calibri" pitchFamily="34" charset="0"/>
                        </a:rPr>
                        <a:t>antigen</a:t>
                      </a:r>
                      <a:r>
                        <a:rPr kumimoji="0" lang="it-IT" altLang="zh-CN" sz="1000" b="0" i="0" u="none" strike="noStrike" cap="none" normalizeH="0" baseline="0" dirty="0">
                          <a:ln>
                            <a:noFill/>
                          </a:ln>
                          <a:solidFill>
                            <a:schemeClr val="tx1"/>
                          </a:solidFill>
                          <a:effectLst/>
                          <a:latin typeface="+mn-lt"/>
                          <a:ea typeface="+mn-ea"/>
                          <a:sym typeface="Calibri" pitchFamily="34" charset="0"/>
                        </a:rPr>
                        <a:t> generator</a:t>
                      </a:r>
                      <a:endParaRPr lang="en-US" sz="1000" b="0" dirty="0">
                        <a:solidFill>
                          <a:schemeClr val="tx1"/>
                        </a:solidFill>
                        <a:latin typeface="+mn-lt"/>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alpha val="59000"/>
                      </a:srgbClr>
                    </a:solidFill>
                  </a:tcPr>
                </a:tc>
                <a:tc>
                  <a:txBody>
                    <a:bodyPr/>
                    <a:lstStyle/>
                    <a:p>
                      <a:pPr marL="0" marR="0" lvl="0" indent="0" algn="l" defTabSz="457200" rtl="0" eaLnBrk="1" fontAlgn="auto" latinLnBrk="0" hangingPunct="1">
                        <a:lnSpc>
                          <a:spcPct val="92000"/>
                        </a:lnSpc>
                        <a:spcBef>
                          <a:spcPts val="0"/>
                        </a:spcBef>
                        <a:spcAft>
                          <a:spcPts val="0"/>
                        </a:spcAft>
                        <a:buClrTx/>
                        <a:buSzTx/>
                        <a:buFontTx/>
                        <a:buNone/>
                        <a:tabLst/>
                        <a:defRPr/>
                      </a:pPr>
                      <a:r>
                        <a:rPr kumimoji="0" lang="it-IT" altLang="zh-CN" sz="1000" b="0" i="0" u="none" strike="noStrike" cap="none" normalizeH="0" baseline="0" dirty="0">
                          <a:ln>
                            <a:noFill/>
                          </a:ln>
                          <a:solidFill>
                            <a:schemeClr val="tx1"/>
                          </a:solidFill>
                          <a:effectLst/>
                          <a:latin typeface="+mn-lt"/>
                          <a:ea typeface="+mn-ea"/>
                          <a:sym typeface="Calibri" pitchFamily="34" charset="0"/>
                        </a:rPr>
                        <a:t>BPI-004</a:t>
                      </a:r>
                      <a:endParaRPr lang="en-US" sz="1000" b="0" dirty="0">
                        <a:solidFill>
                          <a:schemeClr val="tx1"/>
                        </a:solidFill>
                        <a:latin typeface="+mn-lt"/>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alpha val="59000"/>
                      </a:srgbClr>
                    </a:solidFill>
                  </a:tcPr>
                </a:tc>
                <a:tc>
                  <a:txBody>
                    <a:bodyPr/>
                    <a:lstStyle/>
                    <a:p>
                      <a:pPr marL="0" indent="0" algn="l">
                        <a:lnSpc>
                          <a:spcPct val="92000"/>
                        </a:lnSpc>
                        <a:spcBef>
                          <a:spcPts val="0"/>
                        </a:spcBef>
                      </a:pPr>
                      <a:endParaRPr lang="en-US" sz="1000" b="0" dirty="0">
                        <a:latin typeface="+mn-lt"/>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alpha val="59000"/>
                      </a:srgbClr>
                    </a:solidFill>
                  </a:tcPr>
                </a:tc>
                <a:tc>
                  <a:txBody>
                    <a:bodyPr/>
                    <a:lstStyle/>
                    <a:p>
                      <a:pPr marL="0" indent="0"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BEE"/>
                    </a:solidFill>
                  </a:tcPr>
                </a:tc>
                <a:tc>
                  <a:txBody>
                    <a:bodyPr/>
                    <a:lstStyle/>
                    <a:p>
                      <a:pPr algn="l">
                        <a:lnSpc>
                          <a:spcPct val="92000"/>
                        </a:lnSpc>
                        <a:spcBef>
                          <a:spcPts val="0"/>
                        </a:spcBef>
                      </a:pPr>
                      <a:r>
                        <a:rPr lang="en-US" sz="1000" b="0" dirty="0"/>
                        <a:t>Global</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20904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800" b="1" kern="1200" spc="-20" baseline="0" dirty="0">
                        <a:solidFill>
                          <a:schemeClr val="bg1"/>
                        </a:solidFill>
                        <a:effectLst/>
                        <a:latin typeface="Calibri" panose="020F0502020204030204" pitchFamily="34" charset="0"/>
                        <a:ea typeface="+mn-ea"/>
                        <a:cs typeface="+mn-cs"/>
                      </a:endParaRPr>
                    </a:p>
                  </a:txBody>
                  <a:tcPr marL="0" marR="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92000"/>
                        </a:lnSpc>
                        <a:spcBef>
                          <a:spcPts val="0"/>
                        </a:spcBef>
                        <a:spcAft>
                          <a:spcPts val="0"/>
                        </a:spcAft>
                        <a:buClrTx/>
                        <a:buSzTx/>
                        <a:buFontTx/>
                        <a:buNone/>
                        <a:tabLst/>
                        <a:defRPr/>
                      </a:pPr>
                      <a:endParaRPr kumimoji="0" lang="it-IT" altLang="zh-CN" sz="1000" b="0" i="0" u="none" strike="noStrike" cap="none" normalizeH="0" baseline="30000" dirty="0">
                        <a:ln>
                          <a:noFill/>
                        </a:ln>
                        <a:solidFill>
                          <a:schemeClr val="tx1"/>
                        </a:solidFill>
                        <a:effectLst/>
                        <a:latin typeface="+mn-lt"/>
                        <a:ea typeface="+mn-ea"/>
                        <a:sym typeface="Calibri" pitchFamily="34" charset="0"/>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92000"/>
                        </a:lnSpc>
                        <a:spcBef>
                          <a:spcPts val="0"/>
                        </a:spcBef>
                        <a:spcAft>
                          <a:spcPts val="0"/>
                        </a:spcAft>
                        <a:buClrTx/>
                        <a:buSzTx/>
                        <a:buFontTx/>
                        <a:buNone/>
                        <a:tabLst/>
                        <a:defRPr/>
                      </a:pPr>
                      <a:endParaRPr kumimoji="0" lang="it-IT" altLang="zh-CN" sz="1000" b="0" i="0" u="none" strike="noStrike" cap="none" normalizeH="0" baseline="0" dirty="0">
                        <a:ln>
                          <a:noFill/>
                        </a:ln>
                        <a:solidFill>
                          <a:schemeClr val="tx1"/>
                        </a:solidFill>
                        <a:effectLst/>
                        <a:latin typeface="+mn-lt"/>
                        <a:ea typeface="+mn-ea"/>
                        <a:sym typeface="Calibri" pitchFamily="34" charset="0"/>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92000"/>
                        </a:lnSpc>
                        <a:spcBef>
                          <a:spcPts val="0"/>
                        </a:spcBef>
                      </a:pPr>
                      <a:endParaRPr lang="en-US" sz="1000" b="0" dirty="0">
                        <a:latin typeface="+mn-lt"/>
                      </a:endParaRPr>
                    </a:p>
                  </a:txBody>
                  <a:tcPr marL="36576" marR="36576" marT="18288" marB="18288"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382421"/>
                  </a:ext>
                </a:extLst>
              </a:tr>
              <a:tr h="491719">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kern="1200" cap="none" spc="-20" baseline="0" dirty="0">
                          <a:ln w="0"/>
                          <a:solidFill>
                            <a:schemeClr val="bg1"/>
                          </a:solidFill>
                          <a:effectLst/>
                          <a:latin typeface="Calibri" panose="020F0502020204030204" pitchFamily="34" charset="0"/>
                          <a:ea typeface="+mn-ea"/>
                          <a:cs typeface="+mn-cs"/>
                        </a:rPr>
                        <a:t>SEED Therapeutics</a:t>
                      </a:r>
                      <a:endParaRPr lang="en-US" sz="800" b="1" kern="1200" spc="-20" baseline="0" dirty="0">
                        <a:solidFill>
                          <a:schemeClr val="bg1"/>
                        </a:solidFill>
                        <a:effectLst/>
                        <a:latin typeface="Calibri" panose="020F0502020204030204" pitchFamily="34" charset="0"/>
                        <a:ea typeface="+mn-ea"/>
                        <a:cs typeface="+mn-cs"/>
                      </a:endParaRPr>
                    </a:p>
                  </a:txBody>
                  <a:tcPr marL="0" marR="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300"/>
                    </a:solidFill>
                  </a:tcPr>
                </a:tc>
                <a:tc>
                  <a:txBody>
                    <a:bodyPr/>
                    <a:lstStyle/>
                    <a:p>
                      <a:pPr marL="0" marR="0" lvl="0" indent="0" algn="l" defTabSz="457200" rtl="0" eaLnBrk="1" fontAlgn="auto" latinLnBrk="0" hangingPunct="1">
                        <a:lnSpc>
                          <a:spcPct val="92000"/>
                        </a:lnSpc>
                        <a:spcBef>
                          <a:spcPts val="0"/>
                        </a:spcBef>
                        <a:spcAft>
                          <a:spcPts val="0"/>
                        </a:spcAft>
                        <a:buClrTx/>
                        <a:buSzTx/>
                        <a:buFontTx/>
                        <a:buNone/>
                        <a:tabLst/>
                        <a:defRPr/>
                      </a:pPr>
                      <a:r>
                        <a:rPr kumimoji="0" lang="it-IT" altLang="zh-CN" sz="1000" b="0" i="0" u="none" strike="noStrike" cap="none" normalizeH="0" baseline="0" dirty="0">
                          <a:ln>
                            <a:noFill/>
                          </a:ln>
                          <a:solidFill>
                            <a:schemeClr val="tx1"/>
                          </a:solidFill>
                          <a:effectLst/>
                          <a:latin typeface="+mn-lt"/>
                          <a:ea typeface="+mn-ea"/>
                          <a:sym typeface="Calibri" pitchFamily="34" charset="0"/>
                        </a:rPr>
                        <a:t>KRAS and </a:t>
                      </a:r>
                      <a:r>
                        <a:rPr kumimoji="0" lang="it-IT" altLang="zh-CN" sz="1000" b="0" i="0" u="none" strike="noStrike" cap="none" normalizeH="0" baseline="0" dirty="0" err="1">
                          <a:ln>
                            <a:noFill/>
                          </a:ln>
                          <a:solidFill>
                            <a:schemeClr val="tx1"/>
                          </a:solidFill>
                          <a:effectLst/>
                          <a:latin typeface="+mn-lt"/>
                          <a:ea typeface="+mn-ea"/>
                          <a:sym typeface="Calibri" pitchFamily="34" charset="0"/>
                        </a:rPr>
                        <a:t>additional</a:t>
                      </a:r>
                      <a:r>
                        <a:rPr kumimoji="0" lang="it-IT" altLang="zh-CN" sz="1000" b="0" i="0" u="none" strike="noStrike" cap="none" normalizeH="0" baseline="0" dirty="0">
                          <a:ln>
                            <a:noFill/>
                          </a:ln>
                          <a:solidFill>
                            <a:schemeClr val="tx1"/>
                          </a:solidFill>
                          <a:effectLst/>
                          <a:latin typeface="+mn-lt"/>
                          <a:ea typeface="+mn-ea"/>
                          <a:sym typeface="Calibri" pitchFamily="34" charset="0"/>
                        </a:rPr>
                        <a:t> targets</a:t>
                      </a:r>
                      <a:endParaRPr kumimoji="0" lang="it-IT" altLang="zh-CN" sz="1000" b="0" i="0" u="none" strike="noStrike" cap="none" normalizeH="0" baseline="30000" dirty="0">
                        <a:ln>
                          <a:noFill/>
                        </a:ln>
                        <a:solidFill>
                          <a:schemeClr val="tx1"/>
                        </a:solidFill>
                        <a:effectLst/>
                        <a:latin typeface="+mn-lt"/>
                        <a:ea typeface="+mn-ea"/>
                        <a:sym typeface="Calibri" pitchFamily="34" charset="0"/>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E6DA"/>
                    </a:solidFill>
                  </a:tcPr>
                </a:tc>
                <a:tc>
                  <a:txBody>
                    <a:bodyPr/>
                    <a:lstStyle/>
                    <a:p>
                      <a:pPr marL="0" marR="0" lvl="0" indent="0" algn="l" defTabSz="457200" rtl="0" eaLnBrk="1" fontAlgn="auto" latinLnBrk="0" hangingPunct="1">
                        <a:lnSpc>
                          <a:spcPct val="92000"/>
                        </a:lnSpc>
                        <a:spcBef>
                          <a:spcPts val="0"/>
                        </a:spcBef>
                        <a:spcAft>
                          <a:spcPts val="0"/>
                        </a:spcAft>
                        <a:buClrTx/>
                        <a:buSzTx/>
                        <a:buFontTx/>
                        <a:buNone/>
                        <a:tabLst/>
                        <a:defRPr/>
                      </a:pPr>
                      <a:r>
                        <a:rPr kumimoji="0" lang="en-US" altLang="zh-CN" sz="1000" b="0" i="0" u="none" strike="noStrike" cap="none" normalizeH="0" baseline="0" dirty="0">
                          <a:ln>
                            <a:noFill/>
                          </a:ln>
                          <a:solidFill>
                            <a:schemeClr val="tx1"/>
                          </a:solidFill>
                          <a:effectLst/>
                          <a:latin typeface="+mn-lt"/>
                          <a:ea typeface="+mn-ea"/>
                          <a:sym typeface="Calibri" pitchFamily="34" charset="0"/>
                        </a:rPr>
                        <a:t>Targeted Protein </a:t>
                      </a:r>
                      <a:r>
                        <a:rPr kumimoji="0" lang="it-IT" altLang="zh-CN" sz="1000" b="0" i="0" u="none" strike="noStrike" cap="none" normalizeH="0" baseline="0" dirty="0">
                          <a:ln>
                            <a:noFill/>
                          </a:ln>
                          <a:solidFill>
                            <a:schemeClr val="tx1"/>
                          </a:solidFill>
                          <a:effectLst/>
                          <a:latin typeface="+mn-lt"/>
                          <a:ea typeface="+mn-ea"/>
                          <a:sym typeface="Calibri" pitchFamily="34" charset="0"/>
                        </a:rPr>
                        <a:t>degradation (TPD, molecule glue platform)</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E6DA"/>
                    </a:solidFill>
                  </a:tcPr>
                </a:tc>
                <a:tc>
                  <a:txBody>
                    <a:bodyPr/>
                    <a:lstStyle/>
                    <a:p>
                      <a:pPr marL="0" marR="0" lvl="0" indent="0" algn="l" defTabSz="270000" rtl="0" eaLnBrk="1" fontAlgn="ctr" latinLnBrk="0" hangingPunct="1">
                        <a:lnSpc>
                          <a:spcPct val="92000"/>
                        </a:lnSpc>
                        <a:spcBef>
                          <a:spcPts val="0"/>
                        </a:spcBef>
                        <a:spcAft>
                          <a:spcPts val="0"/>
                        </a:spcAft>
                        <a:buClrTx/>
                        <a:buSzTx/>
                        <a:buFontTx/>
                        <a:buNone/>
                        <a:tabLst/>
                        <a:defRPr/>
                      </a:pPr>
                      <a:r>
                        <a:rPr lang="en-US" sz="1000" b="0" dirty="0">
                          <a:latin typeface="+mn-lt"/>
                        </a:rPr>
                        <a:t> </a:t>
                      </a:r>
                      <a:endParaRPr lang="en-US" sz="1000" b="0" baseline="30000" dirty="0">
                        <a:latin typeface="+mn-lt"/>
                      </a:endParaRPr>
                    </a:p>
                    <a:p>
                      <a:pPr marL="0" indent="0" algn="l">
                        <a:lnSpc>
                          <a:spcPct val="92000"/>
                        </a:lnSpc>
                        <a:spcBef>
                          <a:spcPts val="0"/>
                        </a:spcBef>
                      </a:pPr>
                      <a:endParaRPr lang="en-US" sz="1000" b="0" dirty="0">
                        <a:latin typeface="+mn-lt"/>
                      </a:endParaRPr>
                    </a:p>
                  </a:txBody>
                  <a:tcPr marL="36576" marR="36576" marT="18288" marB="18288"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E6DA"/>
                    </a:solidFill>
                  </a:tcPr>
                </a:tc>
                <a:tc>
                  <a:txBody>
                    <a:bodyPr/>
                    <a:lstStyle/>
                    <a:p>
                      <a:pPr marL="0" indent="0"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E6DA"/>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E6DA"/>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E6DA"/>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E6DA"/>
                    </a:solidFill>
                  </a:tcPr>
                </a:tc>
                <a:tc>
                  <a:txBody>
                    <a:bodyPr/>
                    <a:lstStyle/>
                    <a:p>
                      <a:pPr marL="0" marR="0" lvl="0" indent="0" algn="l" defTabSz="270000" rtl="0" eaLnBrk="1" fontAlgn="ctr" latinLnBrk="0" hangingPunct="1">
                        <a:lnSpc>
                          <a:spcPct val="92000"/>
                        </a:lnSpc>
                        <a:spcBef>
                          <a:spcPts val="0"/>
                        </a:spcBef>
                        <a:spcAft>
                          <a:spcPts val="0"/>
                        </a:spcAft>
                        <a:buClrTx/>
                        <a:buSzTx/>
                        <a:buFontTx/>
                        <a:buNone/>
                        <a:tabLst/>
                        <a:defRPr/>
                      </a:pPr>
                      <a:r>
                        <a:rPr lang="en-US" sz="1000" b="0" dirty="0"/>
                        <a:t>Global</a:t>
                      </a:r>
                    </a:p>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92000"/>
                        </a:lnSpc>
                        <a:spcBef>
                          <a:spcPts val="0"/>
                        </a:spcBef>
                      </a:pPr>
                      <a:r>
                        <a:rPr lang="en-US" sz="1000" b="0" dirty="0"/>
                        <a:t>Potential additional partnerships</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56975162"/>
                  </a:ext>
                </a:extLst>
              </a:tr>
              <a:tr h="491719">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b="1" kern="1200" cap="none" spc="-20" baseline="0" dirty="0" err="1">
                          <a:ln w="0"/>
                          <a:solidFill>
                            <a:schemeClr val="bg1"/>
                          </a:solidFill>
                          <a:effectLst/>
                          <a:latin typeface="Calibri" panose="020F0502020204030204" pitchFamily="34" charset="0"/>
                          <a:ea typeface="+mn-ea"/>
                          <a:cs typeface="+mn-cs"/>
                        </a:rPr>
                        <a:t>Subsidi</a:t>
                      </a:r>
                      <a:br>
                        <a:rPr lang="en-US" sz="800" b="1" kern="1200" cap="none" spc="-20" baseline="0" dirty="0">
                          <a:ln w="0"/>
                          <a:solidFill>
                            <a:schemeClr val="bg1"/>
                          </a:solidFill>
                          <a:effectLst/>
                          <a:latin typeface="Calibri" panose="020F0502020204030204" pitchFamily="34" charset="0"/>
                          <a:ea typeface="+mn-ea"/>
                          <a:cs typeface="+mn-cs"/>
                        </a:rPr>
                      </a:br>
                      <a:r>
                        <a:rPr lang="en-US" sz="800" b="1" kern="1200" cap="none" spc="-20" baseline="0" dirty="0">
                          <a:ln w="0"/>
                          <a:solidFill>
                            <a:schemeClr val="bg1"/>
                          </a:solidFill>
                          <a:effectLst/>
                          <a:latin typeface="Calibri" panose="020F0502020204030204" pitchFamily="34" charset="0"/>
                          <a:ea typeface="+mn-ea"/>
                          <a:cs typeface="+mn-cs"/>
                        </a:rPr>
                        <a:t>diary</a:t>
                      </a:r>
                      <a:endParaRPr lang="en-US" sz="800" b="1" kern="1200" spc="-20" baseline="0" dirty="0">
                        <a:solidFill>
                          <a:schemeClr val="bg1"/>
                        </a:solidFill>
                        <a:effectLst/>
                        <a:latin typeface="Calibri" panose="020F0502020204030204" pitchFamily="34" charset="0"/>
                        <a:ea typeface="+mn-ea"/>
                        <a:cs typeface="+mn-cs"/>
                      </a:endParaRPr>
                    </a:p>
                  </a:txBody>
                  <a:tcPr marL="0" marR="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300"/>
                    </a:solidFill>
                  </a:tcPr>
                </a:tc>
                <a:tc>
                  <a:txBody>
                    <a:bodyPr/>
                    <a:lstStyle/>
                    <a:p>
                      <a:pPr marL="0" marR="0" lvl="0" indent="0" algn="l" defTabSz="457200" rtl="0" eaLnBrk="1" fontAlgn="auto" latinLnBrk="0" hangingPunct="1">
                        <a:lnSpc>
                          <a:spcPct val="92000"/>
                        </a:lnSpc>
                        <a:spcBef>
                          <a:spcPts val="0"/>
                        </a:spcBef>
                        <a:spcAft>
                          <a:spcPts val="0"/>
                        </a:spcAft>
                        <a:buClrTx/>
                        <a:buSzTx/>
                        <a:buFontTx/>
                        <a:buNone/>
                        <a:tabLst/>
                        <a:defRPr/>
                      </a:pPr>
                      <a:r>
                        <a:rPr kumimoji="0" lang="it-IT" altLang="zh-CN" sz="1000" b="0" i="0" u="none" strike="noStrike" cap="none" normalizeH="0" baseline="0" dirty="0">
                          <a:ln>
                            <a:noFill/>
                          </a:ln>
                          <a:solidFill>
                            <a:schemeClr val="tx1"/>
                          </a:solidFill>
                          <a:effectLst/>
                          <a:latin typeface="+mn-lt"/>
                          <a:ea typeface="+mn-ea"/>
                          <a:sym typeface="Calibri" pitchFamily="34" charset="0"/>
                        </a:rPr>
                        <a:t>Multiple</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E6DA"/>
                    </a:solidFill>
                  </a:tcPr>
                </a:tc>
                <a:tc>
                  <a:txBody>
                    <a:bodyPr/>
                    <a:lstStyle/>
                    <a:p>
                      <a:pPr marL="0" marR="0" lvl="0" indent="0" algn="l" defTabSz="457200" rtl="0" eaLnBrk="1" fontAlgn="auto" latinLnBrk="0" hangingPunct="1">
                        <a:lnSpc>
                          <a:spcPct val="92000"/>
                        </a:lnSpc>
                        <a:spcBef>
                          <a:spcPts val="0"/>
                        </a:spcBef>
                        <a:spcAft>
                          <a:spcPts val="0"/>
                        </a:spcAft>
                        <a:buClrTx/>
                        <a:buSzTx/>
                        <a:buFontTx/>
                        <a:buNone/>
                        <a:tabLst/>
                        <a:defRPr/>
                      </a:pPr>
                      <a:endParaRPr kumimoji="0" lang="it-IT" altLang="zh-CN" sz="1000" b="0" i="0" u="none" strike="noStrike" cap="none" normalizeH="0" baseline="0" dirty="0">
                        <a:ln>
                          <a:noFill/>
                        </a:ln>
                        <a:solidFill>
                          <a:schemeClr val="tx1"/>
                        </a:solidFill>
                        <a:effectLst/>
                        <a:latin typeface="+mn-lt"/>
                        <a:ea typeface="+mn-ea"/>
                        <a:sym typeface="Calibri" pitchFamily="34" charset="0"/>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E6DA"/>
                    </a:solidFill>
                  </a:tcPr>
                </a:tc>
                <a:tc>
                  <a:txBody>
                    <a:bodyPr/>
                    <a:lstStyle/>
                    <a:p>
                      <a:pPr marL="0" indent="0" algn="l">
                        <a:lnSpc>
                          <a:spcPct val="92000"/>
                        </a:lnSpc>
                        <a:spcBef>
                          <a:spcPts val="0"/>
                        </a:spcBef>
                      </a:pPr>
                      <a:endParaRPr lang="en-US" sz="1000" b="0" dirty="0">
                        <a:latin typeface="+mn-lt"/>
                      </a:endParaRP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E6DA"/>
                    </a:solidFill>
                  </a:tcPr>
                </a:tc>
                <a:tc>
                  <a:txBody>
                    <a:bodyPr/>
                    <a:lstStyle/>
                    <a:p>
                      <a:pPr marL="0" indent="0"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E6DA"/>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E6DA"/>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E6DA"/>
                    </a:solidFill>
                  </a:tcPr>
                </a:tc>
                <a:tc>
                  <a:txBody>
                    <a:bodyPr/>
                    <a:lstStyle/>
                    <a:p>
                      <a:pPr algn="l">
                        <a:lnSpc>
                          <a:spcPct val="92000"/>
                        </a:lnSpc>
                        <a:spcBef>
                          <a:spcPts val="0"/>
                        </a:spcBef>
                      </a:pPr>
                      <a:endParaRPr lang="en-US" sz="1000" b="0" dirty="0"/>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E6DA"/>
                    </a:solidFill>
                  </a:tcPr>
                </a:tc>
                <a:tc>
                  <a:txBody>
                    <a:bodyPr/>
                    <a:lstStyle/>
                    <a:p>
                      <a:pPr algn="l">
                        <a:lnSpc>
                          <a:spcPct val="92000"/>
                        </a:lnSpc>
                        <a:spcBef>
                          <a:spcPts val="0"/>
                        </a:spcBef>
                      </a:pPr>
                      <a:r>
                        <a:rPr lang="en-US" sz="1000" b="0" dirty="0"/>
                        <a:t> </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92000"/>
                        </a:lnSpc>
                        <a:spcBef>
                          <a:spcPts val="0"/>
                        </a:spcBef>
                      </a:pPr>
                      <a:r>
                        <a:rPr lang="en-US" sz="1000" b="0" dirty="0"/>
                        <a:t>$800M collaboration</a:t>
                      </a:r>
                    </a:p>
                  </a:txBody>
                  <a:tcPr marL="36576" marR="36576"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06050729"/>
                  </a:ext>
                </a:extLst>
              </a:tr>
            </a:tbl>
          </a:graphicData>
        </a:graphic>
      </p:graphicFrame>
      <p:sp>
        <p:nvSpPr>
          <p:cNvPr id="18" name="Pentagon 26">
            <a:extLst>
              <a:ext uri="{FF2B5EF4-FFF2-40B4-BE49-F238E27FC236}">
                <a16:creationId xmlns:a16="http://schemas.microsoft.com/office/drawing/2014/main" id="{0562A65C-3879-4865-8B1C-511FDB93EF1D}"/>
              </a:ext>
            </a:extLst>
          </p:cNvPr>
          <p:cNvSpPr/>
          <p:nvPr/>
        </p:nvSpPr>
        <p:spPr>
          <a:xfrm>
            <a:off x="5043220" y="2219225"/>
            <a:ext cx="3213042" cy="275978"/>
          </a:xfrm>
          <a:prstGeom prst="homePlate">
            <a:avLst/>
          </a:prstGeom>
          <a:solidFill>
            <a:schemeClr val="accent5">
              <a:lumMod val="75000"/>
            </a:schemeClr>
          </a:solidFill>
          <a:ln>
            <a:noFill/>
          </a:ln>
          <a:effectLst>
            <a:outerShdw blurRad="101600" dist="50800" dir="5400000" sx="96000" sy="96000" algn="ctr">
              <a:srgbClr val="000000">
                <a:alpha val="15000"/>
              </a:srgbClr>
            </a:outerShdw>
          </a:effectLst>
          <a:scene3d>
            <a:camera prst="orthographicFront">
              <a:rot lat="0" lon="0" rev="0"/>
            </a:camera>
            <a:lightRig rig="balanced" dir="t">
              <a:rot lat="0" lon="0" rev="8700000"/>
            </a:lightRig>
          </a:scene3d>
          <a:sp3d prstMaterial="matte">
            <a:bevelT w="114300" h="1905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ctr"/>
          <a:lstStyle/>
          <a:p>
            <a:pPr defTabSz="457189">
              <a:lnSpc>
                <a:spcPts val="1500"/>
              </a:lnSpc>
              <a:defRPr/>
            </a:pPr>
            <a:r>
              <a:rPr lang="en-US" sz="800" b="1" dirty="0">
                <a:solidFill>
                  <a:prstClr val="white"/>
                </a:solidFill>
              </a:rPr>
              <a:t>Phase 3 second interim analysis completed</a:t>
            </a:r>
            <a:endParaRPr lang="en-US" sz="800" b="1" dirty="0">
              <a:solidFill>
                <a:prstClr val="white"/>
              </a:solidFill>
              <a:latin typeface="Calibri"/>
            </a:endParaRPr>
          </a:p>
        </p:txBody>
      </p:sp>
      <p:sp>
        <p:nvSpPr>
          <p:cNvPr id="19" name="Pentagon 26">
            <a:extLst>
              <a:ext uri="{FF2B5EF4-FFF2-40B4-BE49-F238E27FC236}">
                <a16:creationId xmlns:a16="http://schemas.microsoft.com/office/drawing/2014/main" id="{A24DD3AD-DC5E-4829-B5FB-8D83BCBDC10C}"/>
              </a:ext>
            </a:extLst>
          </p:cNvPr>
          <p:cNvSpPr/>
          <p:nvPr/>
        </p:nvSpPr>
        <p:spPr>
          <a:xfrm>
            <a:off x="5044860" y="1718817"/>
            <a:ext cx="3492821" cy="275978"/>
          </a:xfrm>
          <a:prstGeom prst="homePlate">
            <a:avLst/>
          </a:prstGeom>
          <a:solidFill>
            <a:schemeClr val="accent5"/>
          </a:solidFill>
          <a:ln>
            <a:noFill/>
          </a:ln>
          <a:effectLst>
            <a:outerShdw blurRad="101600" dist="50800" dir="5400000" sx="96000" sy="96000" algn="ctr">
              <a:srgbClr val="000000">
                <a:alpha val="15000"/>
              </a:srgbClr>
            </a:outerShdw>
          </a:effectLst>
          <a:scene3d>
            <a:camera prst="orthographicFront">
              <a:rot lat="0" lon="0" rev="0"/>
            </a:camera>
            <a:lightRig rig="balanced" dir="t">
              <a:rot lat="0" lon="0" rev="8700000"/>
            </a:lightRig>
          </a:scene3d>
          <a:sp3d prstMaterial="matte">
            <a:bevelT w="114300" h="1905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ctr"/>
          <a:lstStyle/>
          <a:p>
            <a:pPr defTabSz="457189">
              <a:lnSpc>
                <a:spcPts val="1500"/>
              </a:lnSpc>
              <a:defRPr/>
            </a:pPr>
            <a:r>
              <a:rPr lang="en-US" sz="800" b="1" dirty="0">
                <a:solidFill>
                  <a:prstClr val="white"/>
                </a:solidFill>
              </a:rPr>
              <a:t>Phase 3 primary endpoint met in pivotal data announced November 2020</a:t>
            </a:r>
            <a:endParaRPr lang="en-US" sz="800" b="1" dirty="0">
              <a:solidFill>
                <a:prstClr val="white"/>
              </a:solidFill>
              <a:latin typeface="Calibri"/>
            </a:endParaRPr>
          </a:p>
        </p:txBody>
      </p:sp>
      <p:sp>
        <p:nvSpPr>
          <p:cNvPr id="21" name="Pentagon 26">
            <a:extLst>
              <a:ext uri="{FF2B5EF4-FFF2-40B4-BE49-F238E27FC236}">
                <a16:creationId xmlns:a16="http://schemas.microsoft.com/office/drawing/2014/main" id="{9D03DB2B-2E22-4A55-9EE6-5079F5A6CC8F}"/>
              </a:ext>
            </a:extLst>
          </p:cNvPr>
          <p:cNvSpPr/>
          <p:nvPr/>
        </p:nvSpPr>
        <p:spPr>
          <a:xfrm>
            <a:off x="5043219" y="2719633"/>
            <a:ext cx="1957936" cy="275978"/>
          </a:xfrm>
          <a:prstGeom prst="homePlate">
            <a:avLst/>
          </a:prstGeom>
          <a:solidFill>
            <a:schemeClr val="accent1">
              <a:lumMod val="50000"/>
            </a:schemeClr>
          </a:solidFill>
          <a:ln>
            <a:noFill/>
          </a:ln>
          <a:effectLst>
            <a:outerShdw blurRad="101600" dist="50800" dir="5400000" sx="96000" sy="96000" algn="ctr">
              <a:srgbClr val="000000">
                <a:alpha val="15000"/>
              </a:srgbClr>
            </a:outerShdw>
          </a:effectLst>
          <a:scene3d>
            <a:camera prst="orthographicFront">
              <a:rot lat="0" lon="0" rev="0"/>
            </a:camera>
            <a:lightRig rig="balanced" dir="t">
              <a:rot lat="0" lon="0" rev="8700000"/>
            </a:lightRig>
          </a:scene3d>
          <a:sp3d prstMaterial="matte">
            <a:bevelT w="114300" h="19050"/>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defTabSz="457189">
              <a:lnSpc>
                <a:spcPts val="1500"/>
              </a:lnSpc>
              <a:defRPr/>
            </a:pPr>
            <a:endParaRPr lang="en-US" sz="1000" b="1">
              <a:solidFill>
                <a:prstClr val="white"/>
              </a:solidFill>
              <a:latin typeface="Calibri"/>
            </a:endParaRPr>
          </a:p>
        </p:txBody>
      </p:sp>
      <p:sp>
        <p:nvSpPr>
          <p:cNvPr id="22" name="Pentagon 26">
            <a:extLst>
              <a:ext uri="{FF2B5EF4-FFF2-40B4-BE49-F238E27FC236}">
                <a16:creationId xmlns:a16="http://schemas.microsoft.com/office/drawing/2014/main" id="{B7FF6869-BE78-4EF1-BEDC-B30EA968D1C0}"/>
              </a:ext>
            </a:extLst>
          </p:cNvPr>
          <p:cNvSpPr/>
          <p:nvPr/>
        </p:nvSpPr>
        <p:spPr>
          <a:xfrm>
            <a:off x="5044858" y="3220041"/>
            <a:ext cx="1468080" cy="275978"/>
          </a:xfrm>
          <a:prstGeom prst="homePlate">
            <a:avLst/>
          </a:prstGeom>
          <a:solidFill>
            <a:schemeClr val="accent1">
              <a:lumMod val="50000"/>
            </a:schemeClr>
          </a:solidFill>
          <a:ln>
            <a:noFill/>
          </a:ln>
          <a:effectLst>
            <a:outerShdw blurRad="101600" dist="50800" dir="5400000" sx="96000" sy="96000" algn="ctr">
              <a:srgbClr val="000000">
                <a:alpha val="15000"/>
              </a:srgbClr>
            </a:outerShdw>
          </a:effectLst>
          <a:scene3d>
            <a:camera prst="orthographicFront">
              <a:rot lat="0" lon="0" rev="0"/>
            </a:camera>
            <a:lightRig rig="balanced" dir="t">
              <a:rot lat="0" lon="0" rev="8700000"/>
            </a:lightRig>
          </a:scene3d>
          <a:sp3d prstMaterial="matte">
            <a:bevelT w="114300" h="19050"/>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defTabSz="457189">
              <a:lnSpc>
                <a:spcPts val="1500"/>
              </a:lnSpc>
              <a:defRPr/>
            </a:pPr>
            <a:endParaRPr lang="en-US" sz="1000" b="1">
              <a:solidFill>
                <a:prstClr val="white"/>
              </a:solidFill>
              <a:latin typeface="Calibri"/>
            </a:endParaRPr>
          </a:p>
        </p:txBody>
      </p:sp>
      <p:sp>
        <p:nvSpPr>
          <p:cNvPr id="24" name="Pentagon 26">
            <a:extLst>
              <a:ext uri="{FF2B5EF4-FFF2-40B4-BE49-F238E27FC236}">
                <a16:creationId xmlns:a16="http://schemas.microsoft.com/office/drawing/2014/main" id="{1BB57A75-FDBE-4CF0-8D4C-BB89F7026F28}"/>
              </a:ext>
            </a:extLst>
          </p:cNvPr>
          <p:cNvSpPr/>
          <p:nvPr/>
        </p:nvSpPr>
        <p:spPr>
          <a:xfrm>
            <a:off x="5044858" y="3720449"/>
            <a:ext cx="747328" cy="275978"/>
          </a:xfrm>
          <a:prstGeom prst="homePlate">
            <a:avLst/>
          </a:prstGeom>
          <a:solidFill>
            <a:schemeClr val="accent2"/>
          </a:solidFill>
          <a:ln>
            <a:noFill/>
          </a:ln>
          <a:effectLst>
            <a:outerShdw blurRad="101600" dist="50800" dir="5400000" sx="96000" sy="96000" algn="ctr">
              <a:srgbClr val="000000">
                <a:alpha val="15000"/>
              </a:srgbClr>
            </a:outerShdw>
          </a:effectLst>
          <a:scene3d>
            <a:camera prst="orthographicFront">
              <a:rot lat="0" lon="0" rev="0"/>
            </a:camera>
            <a:lightRig rig="balanced" dir="t">
              <a:rot lat="0" lon="0" rev="8700000"/>
            </a:lightRig>
          </a:scene3d>
          <a:sp3d prstMaterial="matte">
            <a:bevelT w="114300" h="19050"/>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defTabSz="457189">
              <a:lnSpc>
                <a:spcPts val="1500"/>
              </a:lnSpc>
              <a:defRPr/>
            </a:pPr>
            <a:endParaRPr lang="en-US" sz="1000" b="1">
              <a:solidFill>
                <a:prstClr val="white"/>
              </a:solidFill>
              <a:latin typeface="Calibri"/>
            </a:endParaRPr>
          </a:p>
        </p:txBody>
      </p:sp>
      <p:sp>
        <p:nvSpPr>
          <p:cNvPr id="25" name="Pentagon 26">
            <a:extLst>
              <a:ext uri="{FF2B5EF4-FFF2-40B4-BE49-F238E27FC236}">
                <a16:creationId xmlns:a16="http://schemas.microsoft.com/office/drawing/2014/main" id="{41E7E036-E16B-4059-AB80-27B53E6C72AA}"/>
              </a:ext>
            </a:extLst>
          </p:cNvPr>
          <p:cNvSpPr/>
          <p:nvPr/>
        </p:nvSpPr>
        <p:spPr>
          <a:xfrm>
            <a:off x="5044858" y="5406609"/>
            <a:ext cx="603833" cy="275978"/>
          </a:xfrm>
          <a:prstGeom prst="homePlate">
            <a:avLst/>
          </a:prstGeom>
          <a:solidFill>
            <a:srgbClr val="FF9300"/>
          </a:solidFill>
          <a:ln>
            <a:noFill/>
          </a:ln>
          <a:effectLst>
            <a:outerShdw blurRad="101600" dist="50800" dir="5400000" sx="96000" sy="96000" algn="ctr">
              <a:srgbClr val="000000">
                <a:alpha val="15000"/>
              </a:srgbClr>
            </a:outerShdw>
          </a:effectLst>
          <a:scene3d>
            <a:camera prst="orthographicFront">
              <a:rot lat="0" lon="0" rev="0"/>
            </a:camera>
            <a:lightRig rig="balanced" dir="t">
              <a:rot lat="0" lon="0" rev="8700000"/>
            </a:lightRig>
          </a:scene3d>
          <a:sp3d prstMaterial="matte">
            <a:bevelT w="114300" h="19050"/>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defTabSz="457189">
              <a:lnSpc>
                <a:spcPts val="1500"/>
              </a:lnSpc>
              <a:defRPr/>
            </a:pPr>
            <a:endParaRPr lang="en-US" sz="1000" b="1" dirty="0">
              <a:solidFill>
                <a:prstClr val="white"/>
              </a:solidFill>
              <a:latin typeface="Calibri"/>
            </a:endParaRPr>
          </a:p>
        </p:txBody>
      </p:sp>
      <p:sp>
        <p:nvSpPr>
          <p:cNvPr id="26" name="Pentagon 26">
            <a:extLst>
              <a:ext uri="{FF2B5EF4-FFF2-40B4-BE49-F238E27FC236}">
                <a16:creationId xmlns:a16="http://schemas.microsoft.com/office/drawing/2014/main" id="{8E60AFAF-B364-4B4A-9008-7AB832E5E641}"/>
              </a:ext>
            </a:extLst>
          </p:cNvPr>
          <p:cNvSpPr/>
          <p:nvPr/>
        </p:nvSpPr>
        <p:spPr>
          <a:xfrm>
            <a:off x="5044858" y="4721263"/>
            <a:ext cx="666959" cy="275978"/>
          </a:xfrm>
          <a:prstGeom prst="homePlate">
            <a:avLst/>
          </a:prstGeom>
          <a:solidFill>
            <a:schemeClr val="accent2"/>
          </a:solidFill>
          <a:ln>
            <a:noFill/>
          </a:ln>
          <a:effectLst>
            <a:outerShdw blurRad="101600" dist="50800" dir="5400000" sx="96000" sy="96000" algn="ctr">
              <a:srgbClr val="000000">
                <a:alpha val="15000"/>
              </a:srgbClr>
            </a:outerShdw>
          </a:effectLst>
          <a:scene3d>
            <a:camera prst="orthographicFront">
              <a:rot lat="0" lon="0" rev="0"/>
            </a:camera>
            <a:lightRig rig="balanced" dir="t">
              <a:rot lat="0" lon="0" rev="8700000"/>
            </a:lightRig>
          </a:scene3d>
          <a:sp3d prstMaterial="matte">
            <a:bevelT w="114300" h="19050"/>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defTabSz="457189">
              <a:lnSpc>
                <a:spcPts val="1500"/>
              </a:lnSpc>
              <a:defRPr/>
            </a:pPr>
            <a:endParaRPr lang="en-US" sz="1000" b="1">
              <a:solidFill>
                <a:prstClr val="white"/>
              </a:solidFill>
              <a:latin typeface="Calibri"/>
            </a:endParaRPr>
          </a:p>
        </p:txBody>
      </p:sp>
      <p:sp>
        <p:nvSpPr>
          <p:cNvPr id="29" name="Pentagon 26">
            <a:extLst>
              <a:ext uri="{FF2B5EF4-FFF2-40B4-BE49-F238E27FC236}">
                <a16:creationId xmlns:a16="http://schemas.microsoft.com/office/drawing/2014/main" id="{AC2DF258-CD91-6843-AA8E-7626B2615D69}"/>
              </a:ext>
            </a:extLst>
          </p:cNvPr>
          <p:cNvSpPr/>
          <p:nvPr/>
        </p:nvSpPr>
        <p:spPr>
          <a:xfrm>
            <a:off x="5044860" y="4220857"/>
            <a:ext cx="747328" cy="275978"/>
          </a:xfrm>
          <a:prstGeom prst="homePlate">
            <a:avLst/>
          </a:prstGeom>
          <a:solidFill>
            <a:schemeClr val="accent2"/>
          </a:solidFill>
          <a:ln>
            <a:noFill/>
          </a:ln>
          <a:effectLst>
            <a:outerShdw blurRad="101600" dist="50800" dir="5400000" sx="96000" sy="96000" algn="ctr">
              <a:srgbClr val="000000">
                <a:alpha val="15000"/>
              </a:srgbClr>
            </a:outerShdw>
          </a:effectLst>
          <a:scene3d>
            <a:camera prst="orthographicFront">
              <a:rot lat="0" lon="0" rev="0"/>
            </a:camera>
            <a:lightRig rig="balanced" dir="t">
              <a:rot lat="0" lon="0" rev="8700000"/>
            </a:lightRig>
          </a:scene3d>
          <a:sp3d prstMaterial="matte">
            <a:bevelT w="114300" h="19050"/>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defTabSz="457189">
              <a:lnSpc>
                <a:spcPts val="1500"/>
              </a:lnSpc>
            </a:pPr>
            <a:endParaRPr lang="en-US" sz="1000" b="1" dirty="0">
              <a:solidFill>
                <a:prstClr val="white"/>
              </a:solidFill>
              <a:latin typeface="Calibri"/>
            </a:endParaRPr>
          </a:p>
        </p:txBody>
      </p:sp>
      <p:sp>
        <p:nvSpPr>
          <p:cNvPr id="14" name="Pentagon 26">
            <a:extLst>
              <a:ext uri="{FF2B5EF4-FFF2-40B4-BE49-F238E27FC236}">
                <a16:creationId xmlns:a16="http://schemas.microsoft.com/office/drawing/2014/main" id="{9A838B0F-96CC-E54C-B018-1116E71B33FB}"/>
              </a:ext>
            </a:extLst>
          </p:cNvPr>
          <p:cNvSpPr/>
          <p:nvPr/>
        </p:nvSpPr>
        <p:spPr>
          <a:xfrm>
            <a:off x="5044858" y="5895582"/>
            <a:ext cx="603833" cy="275978"/>
          </a:xfrm>
          <a:prstGeom prst="homePlate">
            <a:avLst/>
          </a:prstGeom>
          <a:solidFill>
            <a:srgbClr val="FF9300"/>
          </a:solidFill>
          <a:ln>
            <a:noFill/>
          </a:ln>
          <a:effectLst>
            <a:outerShdw blurRad="101600" dist="50800" dir="5400000" sx="96000" sy="96000" algn="ctr">
              <a:srgbClr val="000000">
                <a:alpha val="15000"/>
              </a:srgbClr>
            </a:outerShdw>
          </a:effectLst>
          <a:scene3d>
            <a:camera prst="orthographicFront">
              <a:rot lat="0" lon="0" rev="0"/>
            </a:camera>
            <a:lightRig rig="balanced" dir="t">
              <a:rot lat="0" lon="0" rev="8700000"/>
            </a:lightRig>
          </a:scene3d>
          <a:sp3d prstMaterial="matte">
            <a:bevelT w="114300" h="19050"/>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defTabSz="457189">
              <a:lnSpc>
                <a:spcPts val="1500"/>
              </a:lnSpc>
              <a:defRPr/>
            </a:pPr>
            <a:endParaRPr lang="en-US" sz="1000" b="1" dirty="0">
              <a:solidFill>
                <a:prstClr val="white"/>
              </a:solidFill>
              <a:latin typeface="Calibri"/>
            </a:endParaRPr>
          </a:p>
        </p:txBody>
      </p:sp>
      <p:pic>
        <p:nvPicPr>
          <p:cNvPr id="10" name="Picture 9" descr="Logo&#10;&#10;Description automatically generated">
            <a:extLst>
              <a:ext uri="{FF2B5EF4-FFF2-40B4-BE49-F238E27FC236}">
                <a16:creationId xmlns:a16="http://schemas.microsoft.com/office/drawing/2014/main" id="{C84B2970-2A48-9640-B44C-1D4B99D1B957}"/>
              </a:ext>
            </a:extLst>
          </p:cNvPr>
          <p:cNvPicPr>
            <a:picLocks noChangeAspect="1"/>
          </p:cNvPicPr>
          <p:nvPr/>
        </p:nvPicPr>
        <p:blipFill>
          <a:blip r:embed="rId3"/>
          <a:stretch>
            <a:fillRect/>
          </a:stretch>
        </p:blipFill>
        <p:spPr>
          <a:xfrm>
            <a:off x="3935354" y="5889237"/>
            <a:ext cx="695768" cy="379147"/>
          </a:xfrm>
          <a:prstGeom prst="rect">
            <a:avLst/>
          </a:prstGeom>
        </p:spPr>
      </p:pic>
      <p:pic>
        <p:nvPicPr>
          <p:cNvPr id="1026" name="Picture 2" descr="Seed Therapeutics - Seed Therapeutics">
            <a:extLst>
              <a:ext uri="{FF2B5EF4-FFF2-40B4-BE49-F238E27FC236}">
                <a16:creationId xmlns:a16="http://schemas.microsoft.com/office/drawing/2014/main" id="{1A7094AC-E851-FC4C-9F54-F486F5F481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354" y="5321738"/>
            <a:ext cx="695768" cy="4108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56E5C47-ADDD-7342-A2B8-698D3E009AA1}"/>
              </a:ext>
            </a:extLst>
          </p:cNvPr>
          <p:cNvPicPr>
            <a:picLocks noChangeAspect="1"/>
          </p:cNvPicPr>
          <p:nvPr/>
        </p:nvPicPr>
        <p:blipFill rotWithShape="1">
          <a:blip r:embed="rId5"/>
          <a:srcRect b="30016"/>
          <a:stretch/>
        </p:blipFill>
        <p:spPr>
          <a:xfrm>
            <a:off x="3905005" y="3218322"/>
            <a:ext cx="756467" cy="256654"/>
          </a:xfrm>
          <a:prstGeom prst="rect">
            <a:avLst/>
          </a:prstGeom>
        </p:spPr>
      </p:pic>
    </p:spTree>
    <p:extLst>
      <p:ext uri="{BB962C8B-B14F-4D97-AF65-F5344CB8AC3E}">
        <p14:creationId xmlns:p14="http://schemas.microsoft.com/office/powerpoint/2010/main" val="3687846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19D5BC2-08E8-244C-A860-A9636E481261}"/>
              </a:ext>
            </a:extLst>
          </p:cNvPr>
          <p:cNvSpPr/>
          <p:nvPr/>
        </p:nvSpPr>
        <p:spPr>
          <a:xfrm rot="7418180" flipH="1">
            <a:off x="2849966" y="942639"/>
            <a:ext cx="7096173" cy="6547119"/>
          </a:xfrm>
          <a:custGeom>
            <a:avLst/>
            <a:gdLst>
              <a:gd name="connsiteX0" fmla="*/ 6081944 w 6220847"/>
              <a:gd name="connsiteY0" fmla="*/ 0 h 6141196"/>
              <a:gd name="connsiteX1" fmla="*/ 4802057 w 6220847"/>
              <a:gd name="connsiteY1" fmla="*/ 466294 h 6141196"/>
              <a:gd name="connsiteX2" fmla="*/ 5228686 w 6220847"/>
              <a:gd name="connsiteY2" fmla="*/ 555585 h 6141196"/>
              <a:gd name="connsiteX3" fmla="*/ 2639147 w 6220847"/>
              <a:gd name="connsiteY3" fmla="*/ 4236334 h 6141196"/>
              <a:gd name="connsiteX4" fmla="*/ 2539931 w 6220847"/>
              <a:gd name="connsiteY4" fmla="*/ 4266098 h 6141196"/>
              <a:gd name="connsiteX5" fmla="*/ 2490323 w 6220847"/>
              <a:gd name="connsiteY5" fmla="*/ 4295861 h 6141196"/>
              <a:gd name="connsiteX6" fmla="*/ 2420872 w 6220847"/>
              <a:gd name="connsiteY6" fmla="*/ 4345467 h 6141196"/>
              <a:gd name="connsiteX7" fmla="*/ 2351420 w 6220847"/>
              <a:gd name="connsiteY7" fmla="*/ 4395073 h 6141196"/>
              <a:gd name="connsiteX8" fmla="*/ 0 w 6220847"/>
              <a:gd name="connsiteY8" fmla="*/ 6141196 h 6141196"/>
              <a:gd name="connsiteX9" fmla="*/ 2599460 w 6220847"/>
              <a:gd name="connsiteY9" fmla="*/ 4990342 h 6141196"/>
              <a:gd name="connsiteX10" fmla="*/ 5923198 w 6220847"/>
              <a:gd name="connsiteY10" fmla="*/ 1061564 h 6141196"/>
              <a:gd name="connsiteX11" fmla="*/ 6220847 w 6220847"/>
              <a:gd name="connsiteY11" fmla="*/ 1408804 h 6141196"/>
              <a:gd name="connsiteX12" fmla="*/ 6081944 w 6220847"/>
              <a:gd name="connsiteY12" fmla="*/ 0 h 6141196"/>
              <a:gd name="connsiteX0" fmla="*/ 6081944 w 6220847"/>
              <a:gd name="connsiteY0" fmla="*/ 0 h 6141196"/>
              <a:gd name="connsiteX1" fmla="*/ 4802057 w 6220847"/>
              <a:gd name="connsiteY1" fmla="*/ 466294 h 6141196"/>
              <a:gd name="connsiteX2" fmla="*/ 5228686 w 6220847"/>
              <a:gd name="connsiteY2" fmla="*/ 555585 h 6141196"/>
              <a:gd name="connsiteX3" fmla="*/ 3826597 w 6220847"/>
              <a:gd name="connsiteY3" fmla="*/ 2737734 h 6141196"/>
              <a:gd name="connsiteX4" fmla="*/ 2539931 w 6220847"/>
              <a:gd name="connsiteY4" fmla="*/ 4266098 h 6141196"/>
              <a:gd name="connsiteX5" fmla="*/ 2490323 w 6220847"/>
              <a:gd name="connsiteY5" fmla="*/ 4295861 h 6141196"/>
              <a:gd name="connsiteX6" fmla="*/ 2420872 w 6220847"/>
              <a:gd name="connsiteY6" fmla="*/ 4345467 h 6141196"/>
              <a:gd name="connsiteX7" fmla="*/ 2351420 w 6220847"/>
              <a:gd name="connsiteY7" fmla="*/ 4395073 h 6141196"/>
              <a:gd name="connsiteX8" fmla="*/ 0 w 6220847"/>
              <a:gd name="connsiteY8" fmla="*/ 6141196 h 6141196"/>
              <a:gd name="connsiteX9" fmla="*/ 2599460 w 6220847"/>
              <a:gd name="connsiteY9" fmla="*/ 4990342 h 6141196"/>
              <a:gd name="connsiteX10" fmla="*/ 5923198 w 6220847"/>
              <a:gd name="connsiteY10" fmla="*/ 1061564 h 6141196"/>
              <a:gd name="connsiteX11" fmla="*/ 6220847 w 6220847"/>
              <a:gd name="connsiteY11" fmla="*/ 1408804 h 6141196"/>
              <a:gd name="connsiteX12" fmla="*/ 6081944 w 6220847"/>
              <a:gd name="connsiteY12" fmla="*/ 0 h 6141196"/>
              <a:gd name="connsiteX0" fmla="*/ 6081944 w 6220847"/>
              <a:gd name="connsiteY0" fmla="*/ 0 h 6141196"/>
              <a:gd name="connsiteX1" fmla="*/ 4802057 w 6220847"/>
              <a:gd name="connsiteY1" fmla="*/ 466294 h 6141196"/>
              <a:gd name="connsiteX2" fmla="*/ 5228686 w 6220847"/>
              <a:gd name="connsiteY2" fmla="*/ 555585 h 6141196"/>
              <a:gd name="connsiteX3" fmla="*/ 3826597 w 6220847"/>
              <a:gd name="connsiteY3" fmla="*/ 2737734 h 6141196"/>
              <a:gd name="connsiteX4" fmla="*/ 2539931 w 6220847"/>
              <a:gd name="connsiteY4" fmla="*/ 4266098 h 6141196"/>
              <a:gd name="connsiteX5" fmla="*/ 2490323 w 6220847"/>
              <a:gd name="connsiteY5" fmla="*/ 4295861 h 6141196"/>
              <a:gd name="connsiteX6" fmla="*/ 2420872 w 6220847"/>
              <a:gd name="connsiteY6" fmla="*/ 4345467 h 6141196"/>
              <a:gd name="connsiteX7" fmla="*/ 2351420 w 6220847"/>
              <a:gd name="connsiteY7" fmla="*/ 4395073 h 6141196"/>
              <a:gd name="connsiteX8" fmla="*/ 0 w 6220847"/>
              <a:gd name="connsiteY8" fmla="*/ 6141196 h 6141196"/>
              <a:gd name="connsiteX9" fmla="*/ 2599460 w 6220847"/>
              <a:gd name="connsiteY9" fmla="*/ 4990342 h 6141196"/>
              <a:gd name="connsiteX10" fmla="*/ 5923198 w 6220847"/>
              <a:gd name="connsiteY10" fmla="*/ 1061564 h 6141196"/>
              <a:gd name="connsiteX11" fmla="*/ 6220847 w 6220847"/>
              <a:gd name="connsiteY11" fmla="*/ 1408804 h 6141196"/>
              <a:gd name="connsiteX12" fmla="*/ 6081944 w 6220847"/>
              <a:gd name="connsiteY12" fmla="*/ 0 h 6141196"/>
              <a:gd name="connsiteX0" fmla="*/ 6081944 w 6220847"/>
              <a:gd name="connsiteY0" fmla="*/ 0 h 6141196"/>
              <a:gd name="connsiteX1" fmla="*/ 4802057 w 6220847"/>
              <a:gd name="connsiteY1" fmla="*/ 466294 h 6141196"/>
              <a:gd name="connsiteX2" fmla="*/ 5228686 w 6220847"/>
              <a:gd name="connsiteY2" fmla="*/ 555585 h 6141196"/>
              <a:gd name="connsiteX3" fmla="*/ 3826597 w 6220847"/>
              <a:gd name="connsiteY3" fmla="*/ 2737734 h 6141196"/>
              <a:gd name="connsiteX4" fmla="*/ 2539931 w 6220847"/>
              <a:gd name="connsiteY4" fmla="*/ 4266098 h 6141196"/>
              <a:gd name="connsiteX5" fmla="*/ 2490323 w 6220847"/>
              <a:gd name="connsiteY5" fmla="*/ 4295861 h 6141196"/>
              <a:gd name="connsiteX6" fmla="*/ 2420872 w 6220847"/>
              <a:gd name="connsiteY6" fmla="*/ 4345467 h 6141196"/>
              <a:gd name="connsiteX7" fmla="*/ 2351420 w 6220847"/>
              <a:gd name="connsiteY7" fmla="*/ 4395073 h 6141196"/>
              <a:gd name="connsiteX8" fmla="*/ 0 w 6220847"/>
              <a:gd name="connsiteY8" fmla="*/ 6141196 h 6141196"/>
              <a:gd name="connsiteX9" fmla="*/ 3964710 w 6220847"/>
              <a:gd name="connsiteY9" fmla="*/ 3631442 h 6141196"/>
              <a:gd name="connsiteX10" fmla="*/ 5923198 w 6220847"/>
              <a:gd name="connsiteY10" fmla="*/ 1061564 h 6141196"/>
              <a:gd name="connsiteX11" fmla="*/ 6220847 w 6220847"/>
              <a:gd name="connsiteY11" fmla="*/ 1408804 h 6141196"/>
              <a:gd name="connsiteX12" fmla="*/ 6081944 w 6220847"/>
              <a:gd name="connsiteY12" fmla="*/ 0 h 6141196"/>
              <a:gd name="connsiteX0" fmla="*/ 6081944 w 6220847"/>
              <a:gd name="connsiteY0" fmla="*/ 0 h 6141196"/>
              <a:gd name="connsiteX1" fmla="*/ 4802057 w 6220847"/>
              <a:gd name="connsiteY1" fmla="*/ 466294 h 6141196"/>
              <a:gd name="connsiteX2" fmla="*/ 5228686 w 6220847"/>
              <a:gd name="connsiteY2" fmla="*/ 555585 h 6141196"/>
              <a:gd name="connsiteX3" fmla="*/ 3826597 w 6220847"/>
              <a:gd name="connsiteY3" fmla="*/ 2737734 h 6141196"/>
              <a:gd name="connsiteX4" fmla="*/ 2539931 w 6220847"/>
              <a:gd name="connsiteY4" fmla="*/ 4266098 h 6141196"/>
              <a:gd name="connsiteX5" fmla="*/ 2490323 w 6220847"/>
              <a:gd name="connsiteY5" fmla="*/ 4295861 h 6141196"/>
              <a:gd name="connsiteX6" fmla="*/ 2420872 w 6220847"/>
              <a:gd name="connsiteY6" fmla="*/ 4345467 h 6141196"/>
              <a:gd name="connsiteX7" fmla="*/ 2351420 w 6220847"/>
              <a:gd name="connsiteY7" fmla="*/ 4395073 h 6141196"/>
              <a:gd name="connsiteX8" fmla="*/ 0 w 6220847"/>
              <a:gd name="connsiteY8" fmla="*/ 6141196 h 6141196"/>
              <a:gd name="connsiteX9" fmla="*/ 3964710 w 6220847"/>
              <a:gd name="connsiteY9" fmla="*/ 3631442 h 6141196"/>
              <a:gd name="connsiteX10" fmla="*/ 5923198 w 6220847"/>
              <a:gd name="connsiteY10" fmla="*/ 1061564 h 6141196"/>
              <a:gd name="connsiteX11" fmla="*/ 6220847 w 6220847"/>
              <a:gd name="connsiteY11" fmla="*/ 1408804 h 6141196"/>
              <a:gd name="connsiteX12" fmla="*/ 6081944 w 6220847"/>
              <a:gd name="connsiteY12" fmla="*/ 0 h 6141196"/>
              <a:gd name="connsiteX0" fmla="*/ 6081944 w 6220847"/>
              <a:gd name="connsiteY0" fmla="*/ 0 h 6141196"/>
              <a:gd name="connsiteX1" fmla="*/ 4802057 w 6220847"/>
              <a:gd name="connsiteY1" fmla="*/ 466294 h 6141196"/>
              <a:gd name="connsiteX2" fmla="*/ 5228686 w 6220847"/>
              <a:gd name="connsiteY2" fmla="*/ 555585 h 6141196"/>
              <a:gd name="connsiteX3" fmla="*/ 3826597 w 6220847"/>
              <a:gd name="connsiteY3" fmla="*/ 2737734 h 6141196"/>
              <a:gd name="connsiteX4" fmla="*/ 2539931 w 6220847"/>
              <a:gd name="connsiteY4" fmla="*/ 4266098 h 6141196"/>
              <a:gd name="connsiteX5" fmla="*/ 2490323 w 6220847"/>
              <a:gd name="connsiteY5" fmla="*/ 4295861 h 6141196"/>
              <a:gd name="connsiteX6" fmla="*/ 2420872 w 6220847"/>
              <a:gd name="connsiteY6" fmla="*/ 4345467 h 6141196"/>
              <a:gd name="connsiteX7" fmla="*/ 2351420 w 6220847"/>
              <a:gd name="connsiteY7" fmla="*/ 4395073 h 6141196"/>
              <a:gd name="connsiteX8" fmla="*/ 0 w 6220847"/>
              <a:gd name="connsiteY8" fmla="*/ 6141196 h 6141196"/>
              <a:gd name="connsiteX9" fmla="*/ 3964710 w 6220847"/>
              <a:gd name="connsiteY9" fmla="*/ 3631442 h 6141196"/>
              <a:gd name="connsiteX10" fmla="*/ 5948598 w 6220847"/>
              <a:gd name="connsiteY10" fmla="*/ 1017114 h 6141196"/>
              <a:gd name="connsiteX11" fmla="*/ 6220847 w 6220847"/>
              <a:gd name="connsiteY11" fmla="*/ 1408804 h 6141196"/>
              <a:gd name="connsiteX12" fmla="*/ 6081944 w 6220847"/>
              <a:gd name="connsiteY12" fmla="*/ 0 h 6141196"/>
              <a:gd name="connsiteX0" fmla="*/ 6081944 w 6220847"/>
              <a:gd name="connsiteY0" fmla="*/ 0 h 6141196"/>
              <a:gd name="connsiteX1" fmla="*/ 4802057 w 6220847"/>
              <a:gd name="connsiteY1" fmla="*/ 466294 h 6141196"/>
              <a:gd name="connsiteX2" fmla="*/ 5228686 w 6220847"/>
              <a:gd name="connsiteY2" fmla="*/ 555585 h 6141196"/>
              <a:gd name="connsiteX3" fmla="*/ 3826597 w 6220847"/>
              <a:gd name="connsiteY3" fmla="*/ 2737734 h 6141196"/>
              <a:gd name="connsiteX4" fmla="*/ 2539931 w 6220847"/>
              <a:gd name="connsiteY4" fmla="*/ 4266098 h 6141196"/>
              <a:gd name="connsiteX5" fmla="*/ 2490323 w 6220847"/>
              <a:gd name="connsiteY5" fmla="*/ 4295861 h 6141196"/>
              <a:gd name="connsiteX6" fmla="*/ 2420872 w 6220847"/>
              <a:gd name="connsiteY6" fmla="*/ 4345467 h 6141196"/>
              <a:gd name="connsiteX7" fmla="*/ 2351420 w 6220847"/>
              <a:gd name="connsiteY7" fmla="*/ 4395073 h 6141196"/>
              <a:gd name="connsiteX8" fmla="*/ 0 w 6220847"/>
              <a:gd name="connsiteY8" fmla="*/ 6141196 h 6141196"/>
              <a:gd name="connsiteX9" fmla="*/ 3964710 w 6220847"/>
              <a:gd name="connsiteY9" fmla="*/ 3631442 h 6141196"/>
              <a:gd name="connsiteX10" fmla="*/ 5948598 w 6220847"/>
              <a:gd name="connsiteY10" fmla="*/ 1017114 h 6141196"/>
              <a:gd name="connsiteX11" fmla="*/ 6220847 w 6220847"/>
              <a:gd name="connsiteY11" fmla="*/ 1408804 h 6141196"/>
              <a:gd name="connsiteX12" fmla="*/ 6081944 w 6220847"/>
              <a:gd name="connsiteY12" fmla="*/ 0 h 6141196"/>
              <a:gd name="connsiteX0" fmla="*/ 6092534 w 6231437"/>
              <a:gd name="connsiteY0" fmla="*/ 0 h 6163904"/>
              <a:gd name="connsiteX1" fmla="*/ 4812647 w 6231437"/>
              <a:gd name="connsiteY1" fmla="*/ 466294 h 6163904"/>
              <a:gd name="connsiteX2" fmla="*/ 5239276 w 6231437"/>
              <a:gd name="connsiteY2" fmla="*/ 555585 h 6163904"/>
              <a:gd name="connsiteX3" fmla="*/ 3837187 w 6231437"/>
              <a:gd name="connsiteY3" fmla="*/ 2737734 h 6163904"/>
              <a:gd name="connsiteX4" fmla="*/ 2550521 w 6231437"/>
              <a:gd name="connsiteY4" fmla="*/ 4266098 h 6163904"/>
              <a:gd name="connsiteX5" fmla="*/ 2500913 w 6231437"/>
              <a:gd name="connsiteY5" fmla="*/ 4295861 h 6163904"/>
              <a:gd name="connsiteX6" fmla="*/ 2431462 w 6231437"/>
              <a:gd name="connsiteY6" fmla="*/ 4345467 h 6163904"/>
              <a:gd name="connsiteX7" fmla="*/ 2362010 w 6231437"/>
              <a:gd name="connsiteY7" fmla="*/ 4395073 h 6163904"/>
              <a:gd name="connsiteX8" fmla="*/ 10590 w 6231437"/>
              <a:gd name="connsiteY8" fmla="*/ 6141196 h 6163904"/>
              <a:gd name="connsiteX9" fmla="*/ 1596958 w 6231437"/>
              <a:gd name="connsiteY9" fmla="*/ 5274519 h 6163904"/>
              <a:gd name="connsiteX10" fmla="*/ 3975300 w 6231437"/>
              <a:gd name="connsiteY10" fmla="*/ 3631442 h 6163904"/>
              <a:gd name="connsiteX11" fmla="*/ 5959188 w 6231437"/>
              <a:gd name="connsiteY11" fmla="*/ 1017114 h 6163904"/>
              <a:gd name="connsiteX12" fmla="*/ 6231437 w 6231437"/>
              <a:gd name="connsiteY12" fmla="*/ 1408804 h 6163904"/>
              <a:gd name="connsiteX13" fmla="*/ 6092534 w 6231437"/>
              <a:gd name="connsiteY13" fmla="*/ 0 h 6163904"/>
              <a:gd name="connsiteX0" fmla="*/ 6091017 w 6229920"/>
              <a:gd name="connsiteY0" fmla="*/ 0 h 6177008"/>
              <a:gd name="connsiteX1" fmla="*/ 4811130 w 6229920"/>
              <a:gd name="connsiteY1" fmla="*/ 466294 h 6177008"/>
              <a:gd name="connsiteX2" fmla="*/ 5237759 w 6229920"/>
              <a:gd name="connsiteY2" fmla="*/ 555585 h 6177008"/>
              <a:gd name="connsiteX3" fmla="*/ 3835670 w 6229920"/>
              <a:gd name="connsiteY3" fmla="*/ 2737734 h 6177008"/>
              <a:gd name="connsiteX4" fmla="*/ 2549004 w 6229920"/>
              <a:gd name="connsiteY4" fmla="*/ 4266098 h 6177008"/>
              <a:gd name="connsiteX5" fmla="*/ 2499396 w 6229920"/>
              <a:gd name="connsiteY5" fmla="*/ 4295861 h 6177008"/>
              <a:gd name="connsiteX6" fmla="*/ 2429945 w 6229920"/>
              <a:gd name="connsiteY6" fmla="*/ 4345467 h 6177008"/>
              <a:gd name="connsiteX7" fmla="*/ 2360493 w 6229920"/>
              <a:gd name="connsiteY7" fmla="*/ 4395073 h 6177008"/>
              <a:gd name="connsiteX8" fmla="*/ 9073 w 6229920"/>
              <a:gd name="connsiteY8" fmla="*/ 6141196 h 6177008"/>
              <a:gd name="connsiteX9" fmla="*/ 1790174 w 6229920"/>
              <a:gd name="connsiteY9" fmla="*/ 5545452 h 6177008"/>
              <a:gd name="connsiteX10" fmla="*/ 3973783 w 6229920"/>
              <a:gd name="connsiteY10" fmla="*/ 3631442 h 6177008"/>
              <a:gd name="connsiteX11" fmla="*/ 5957671 w 6229920"/>
              <a:gd name="connsiteY11" fmla="*/ 1017114 h 6177008"/>
              <a:gd name="connsiteX12" fmla="*/ 6229920 w 6229920"/>
              <a:gd name="connsiteY12" fmla="*/ 1408804 h 6177008"/>
              <a:gd name="connsiteX13" fmla="*/ 6091017 w 6229920"/>
              <a:gd name="connsiteY13" fmla="*/ 0 h 6177008"/>
              <a:gd name="connsiteX0" fmla="*/ 6088466 w 6227369"/>
              <a:gd name="connsiteY0" fmla="*/ 0 h 6196337"/>
              <a:gd name="connsiteX1" fmla="*/ 4808579 w 6227369"/>
              <a:gd name="connsiteY1" fmla="*/ 466294 h 6196337"/>
              <a:gd name="connsiteX2" fmla="*/ 5235208 w 6227369"/>
              <a:gd name="connsiteY2" fmla="*/ 555585 h 6196337"/>
              <a:gd name="connsiteX3" fmla="*/ 3833119 w 6227369"/>
              <a:gd name="connsiteY3" fmla="*/ 2737734 h 6196337"/>
              <a:gd name="connsiteX4" fmla="*/ 2546453 w 6227369"/>
              <a:gd name="connsiteY4" fmla="*/ 4266098 h 6196337"/>
              <a:gd name="connsiteX5" fmla="*/ 2496845 w 6227369"/>
              <a:gd name="connsiteY5" fmla="*/ 4295861 h 6196337"/>
              <a:gd name="connsiteX6" fmla="*/ 2427394 w 6227369"/>
              <a:gd name="connsiteY6" fmla="*/ 4345467 h 6196337"/>
              <a:gd name="connsiteX7" fmla="*/ 6522 w 6227369"/>
              <a:gd name="connsiteY7" fmla="*/ 6141196 h 6196337"/>
              <a:gd name="connsiteX8" fmla="*/ 1787623 w 6227369"/>
              <a:gd name="connsiteY8" fmla="*/ 5545452 h 6196337"/>
              <a:gd name="connsiteX9" fmla="*/ 3971232 w 6227369"/>
              <a:gd name="connsiteY9" fmla="*/ 3631442 h 6196337"/>
              <a:gd name="connsiteX10" fmla="*/ 5955120 w 6227369"/>
              <a:gd name="connsiteY10" fmla="*/ 1017114 h 6196337"/>
              <a:gd name="connsiteX11" fmla="*/ 6227369 w 6227369"/>
              <a:gd name="connsiteY11" fmla="*/ 1408804 h 6196337"/>
              <a:gd name="connsiteX12" fmla="*/ 6088466 w 6227369"/>
              <a:gd name="connsiteY12" fmla="*/ 0 h 6196337"/>
              <a:gd name="connsiteX0" fmla="*/ 6088466 w 6227369"/>
              <a:gd name="connsiteY0" fmla="*/ 0 h 6196337"/>
              <a:gd name="connsiteX1" fmla="*/ 4808579 w 6227369"/>
              <a:gd name="connsiteY1" fmla="*/ 466294 h 6196337"/>
              <a:gd name="connsiteX2" fmla="*/ 5235208 w 6227369"/>
              <a:gd name="connsiteY2" fmla="*/ 555585 h 6196337"/>
              <a:gd name="connsiteX3" fmla="*/ 3833119 w 6227369"/>
              <a:gd name="connsiteY3" fmla="*/ 2737734 h 6196337"/>
              <a:gd name="connsiteX4" fmla="*/ 2546453 w 6227369"/>
              <a:gd name="connsiteY4" fmla="*/ 4266098 h 6196337"/>
              <a:gd name="connsiteX5" fmla="*/ 2496845 w 6227369"/>
              <a:gd name="connsiteY5" fmla="*/ 4295861 h 6196337"/>
              <a:gd name="connsiteX6" fmla="*/ 1707728 w 6227369"/>
              <a:gd name="connsiteY6" fmla="*/ 5132867 h 6196337"/>
              <a:gd name="connsiteX7" fmla="*/ 6522 w 6227369"/>
              <a:gd name="connsiteY7" fmla="*/ 6141196 h 6196337"/>
              <a:gd name="connsiteX8" fmla="*/ 1787623 w 6227369"/>
              <a:gd name="connsiteY8" fmla="*/ 5545452 h 6196337"/>
              <a:gd name="connsiteX9" fmla="*/ 3971232 w 6227369"/>
              <a:gd name="connsiteY9" fmla="*/ 3631442 h 6196337"/>
              <a:gd name="connsiteX10" fmla="*/ 5955120 w 6227369"/>
              <a:gd name="connsiteY10" fmla="*/ 1017114 h 6196337"/>
              <a:gd name="connsiteX11" fmla="*/ 6227369 w 6227369"/>
              <a:gd name="connsiteY11" fmla="*/ 1408804 h 6196337"/>
              <a:gd name="connsiteX12" fmla="*/ 6088466 w 6227369"/>
              <a:gd name="connsiteY12" fmla="*/ 0 h 6196337"/>
              <a:gd name="connsiteX0" fmla="*/ 6088466 w 6227369"/>
              <a:gd name="connsiteY0" fmla="*/ 0 h 6196337"/>
              <a:gd name="connsiteX1" fmla="*/ 4808579 w 6227369"/>
              <a:gd name="connsiteY1" fmla="*/ 466294 h 6196337"/>
              <a:gd name="connsiteX2" fmla="*/ 5235208 w 6227369"/>
              <a:gd name="connsiteY2" fmla="*/ 555585 h 6196337"/>
              <a:gd name="connsiteX3" fmla="*/ 3833119 w 6227369"/>
              <a:gd name="connsiteY3" fmla="*/ 2737734 h 6196337"/>
              <a:gd name="connsiteX4" fmla="*/ 2546453 w 6227369"/>
              <a:gd name="connsiteY4" fmla="*/ 4266098 h 6196337"/>
              <a:gd name="connsiteX5" fmla="*/ 1707728 w 6227369"/>
              <a:gd name="connsiteY5" fmla="*/ 5132867 h 6196337"/>
              <a:gd name="connsiteX6" fmla="*/ 6522 w 6227369"/>
              <a:gd name="connsiteY6" fmla="*/ 6141196 h 6196337"/>
              <a:gd name="connsiteX7" fmla="*/ 1787623 w 6227369"/>
              <a:gd name="connsiteY7" fmla="*/ 5545452 h 6196337"/>
              <a:gd name="connsiteX8" fmla="*/ 3971232 w 6227369"/>
              <a:gd name="connsiteY8" fmla="*/ 3631442 h 6196337"/>
              <a:gd name="connsiteX9" fmla="*/ 5955120 w 6227369"/>
              <a:gd name="connsiteY9" fmla="*/ 1017114 h 6196337"/>
              <a:gd name="connsiteX10" fmla="*/ 6227369 w 6227369"/>
              <a:gd name="connsiteY10" fmla="*/ 1408804 h 6196337"/>
              <a:gd name="connsiteX11" fmla="*/ 6088466 w 6227369"/>
              <a:gd name="connsiteY11" fmla="*/ 0 h 6196337"/>
              <a:gd name="connsiteX0" fmla="*/ 6088466 w 6227369"/>
              <a:gd name="connsiteY0" fmla="*/ 0 h 6196337"/>
              <a:gd name="connsiteX1" fmla="*/ 4808579 w 6227369"/>
              <a:gd name="connsiteY1" fmla="*/ 466294 h 6196337"/>
              <a:gd name="connsiteX2" fmla="*/ 5235208 w 6227369"/>
              <a:gd name="connsiteY2" fmla="*/ 555585 h 6196337"/>
              <a:gd name="connsiteX3" fmla="*/ 3833119 w 6227369"/>
              <a:gd name="connsiteY3" fmla="*/ 2737734 h 6196337"/>
              <a:gd name="connsiteX4" fmla="*/ 2741187 w 6227369"/>
              <a:gd name="connsiteY4" fmla="*/ 4096765 h 6196337"/>
              <a:gd name="connsiteX5" fmla="*/ 1707728 w 6227369"/>
              <a:gd name="connsiteY5" fmla="*/ 5132867 h 6196337"/>
              <a:gd name="connsiteX6" fmla="*/ 6522 w 6227369"/>
              <a:gd name="connsiteY6" fmla="*/ 6141196 h 6196337"/>
              <a:gd name="connsiteX7" fmla="*/ 1787623 w 6227369"/>
              <a:gd name="connsiteY7" fmla="*/ 5545452 h 6196337"/>
              <a:gd name="connsiteX8" fmla="*/ 3971232 w 6227369"/>
              <a:gd name="connsiteY8" fmla="*/ 3631442 h 6196337"/>
              <a:gd name="connsiteX9" fmla="*/ 5955120 w 6227369"/>
              <a:gd name="connsiteY9" fmla="*/ 1017114 h 6196337"/>
              <a:gd name="connsiteX10" fmla="*/ 6227369 w 6227369"/>
              <a:gd name="connsiteY10" fmla="*/ 1408804 h 6196337"/>
              <a:gd name="connsiteX11" fmla="*/ 6088466 w 6227369"/>
              <a:gd name="connsiteY11" fmla="*/ 0 h 6196337"/>
              <a:gd name="connsiteX0" fmla="*/ 6081944 w 6220847"/>
              <a:gd name="connsiteY0" fmla="*/ 0 h 6141196"/>
              <a:gd name="connsiteX1" fmla="*/ 4802057 w 6220847"/>
              <a:gd name="connsiteY1" fmla="*/ 466294 h 6141196"/>
              <a:gd name="connsiteX2" fmla="*/ 5228686 w 6220847"/>
              <a:gd name="connsiteY2" fmla="*/ 555585 h 6141196"/>
              <a:gd name="connsiteX3" fmla="*/ 3826597 w 6220847"/>
              <a:gd name="connsiteY3" fmla="*/ 2737734 h 6141196"/>
              <a:gd name="connsiteX4" fmla="*/ 2734665 w 6220847"/>
              <a:gd name="connsiteY4" fmla="*/ 4096765 h 6141196"/>
              <a:gd name="connsiteX5" fmla="*/ 1701206 w 6220847"/>
              <a:gd name="connsiteY5" fmla="*/ 5132867 h 6141196"/>
              <a:gd name="connsiteX6" fmla="*/ 0 w 6220847"/>
              <a:gd name="connsiteY6" fmla="*/ 6141196 h 6141196"/>
              <a:gd name="connsiteX7" fmla="*/ 1781101 w 6220847"/>
              <a:gd name="connsiteY7" fmla="*/ 5545452 h 6141196"/>
              <a:gd name="connsiteX8" fmla="*/ 3964710 w 6220847"/>
              <a:gd name="connsiteY8" fmla="*/ 3631442 h 6141196"/>
              <a:gd name="connsiteX9" fmla="*/ 5948598 w 6220847"/>
              <a:gd name="connsiteY9" fmla="*/ 1017114 h 6141196"/>
              <a:gd name="connsiteX10" fmla="*/ 6220847 w 6220847"/>
              <a:gd name="connsiteY10" fmla="*/ 1408804 h 6141196"/>
              <a:gd name="connsiteX11" fmla="*/ 6081944 w 6220847"/>
              <a:gd name="connsiteY11" fmla="*/ 0 h 6141196"/>
              <a:gd name="connsiteX0" fmla="*/ 6081944 w 6220847"/>
              <a:gd name="connsiteY0" fmla="*/ 0 h 6141196"/>
              <a:gd name="connsiteX1" fmla="*/ 4802057 w 6220847"/>
              <a:gd name="connsiteY1" fmla="*/ 466294 h 6141196"/>
              <a:gd name="connsiteX2" fmla="*/ 5228686 w 6220847"/>
              <a:gd name="connsiteY2" fmla="*/ 555585 h 6141196"/>
              <a:gd name="connsiteX3" fmla="*/ 3826597 w 6220847"/>
              <a:gd name="connsiteY3" fmla="*/ 2737734 h 6141196"/>
              <a:gd name="connsiteX4" fmla="*/ 2734665 w 6220847"/>
              <a:gd name="connsiteY4" fmla="*/ 4096765 h 6141196"/>
              <a:gd name="connsiteX5" fmla="*/ 1701206 w 6220847"/>
              <a:gd name="connsiteY5" fmla="*/ 5132867 h 6141196"/>
              <a:gd name="connsiteX6" fmla="*/ 0 w 6220847"/>
              <a:gd name="connsiteY6" fmla="*/ 6141196 h 6141196"/>
              <a:gd name="connsiteX7" fmla="*/ 1781101 w 6220847"/>
              <a:gd name="connsiteY7" fmla="*/ 5545452 h 6141196"/>
              <a:gd name="connsiteX8" fmla="*/ 3964710 w 6220847"/>
              <a:gd name="connsiteY8" fmla="*/ 3631442 h 6141196"/>
              <a:gd name="connsiteX9" fmla="*/ 5948598 w 6220847"/>
              <a:gd name="connsiteY9" fmla="*/ 1017114 h 6141196"/>
              <a:gd name="connsiteX10" fmla="*/ 6220847 w 6220847"/>
              <a:gd name="connsiteY10" fmla="*/ 1408804 h 6141196"/>
              <a:gd name="connsiteX11" fmla="*/ 6081944 w 6220847"/>
              <a:gd name="connsiteY11" fmla="*/ 0 h 6141196"/>
              <a:gd name="connsiteX0" fmla="*/ 6081944 w 6220847"/>
              <a:gd name="connsiteY0" fmla="*/ 0 h 6141196"/>
              <a:gd name="connsiteX1" fmla="*/ 4802057 w 6220847"/>
              <a:gd name="connsiteY1" fmla="*/ 466294 h 6141196"/>
              <a:gd name="connsiteX2" fmla="*/ 5228686 w 6220847"/>
              <a:gd name="connsiteY2" fmla="*/ 555585 h 6141196"/>
              <a:gd name="connsiteX3" fmla="*/ 3826597 w 6220847"/>
              <a:gd name="connsiteY3" fmla="*/ 2737734 h 6141196"/>
              <a:gd name="connsiteX4" fmla="*/ 2734665 w 6220847"/>
              <a:gd name="connsiteY4" fmla="*/ 4096765 h 6141196"/>
              <a:gd name="connsiteX5" fmla="*/ 1701206 w 6220847"/>
              <a:gd name="connsiteY5" fmla="*/ 5132867 h 6141196"/>
              <a:gd name="connsiteX6" fmla="*/ 0 w 6220847"/>
              <a:gd name="connsiteY6" fmla="*/ 6141196 h 6141196"/>
              <a:gd name="connsiteX7" fmla="*/ 1781101 w 6220847"/>
              <a:gd name="connsiteY7" fmla="*/ 5545452 h 6141196"/>
              <a:gd name="connsiteX8" fmla="*/ 3964710 w 6220847"/>
              <a:gd name="connsiteY8" fmla="*/ 3631442 h 6141196"/>
              <a:gd name="connsiteX9" fmla="*/ 5288417 w 6220847"/>
              <a:gd name="connsiteY9" fmla="*/ 1864569 h 6141196"/>
              <a:gd name="connsiteX10" fmla="*/ 5948598 w 6220847"/>
              <a:gd name="connsiteY10" fmla="*/ 1017114 h 6141196"/>
              <a:gd name="connsiteX11" fmla="*/ 6220847 w 6220847"/>
              <a:gd name="connsiteY11" fmla="*/ 1408804 h 6141196"/>
              <a:gd name="connsiteX12" fmla="*/ 6081944 w 6220847"/>
              <a:gd name="connsiteY12" fmla="*/ 0 h 6141196"/>
              <a:gd name="connsiteX0" fmla="*/ 6081944 w 6220847"/>
              <a:gd name="connsiteY0" fmla="*/ 0 h 6141196"/>
              <a:gd name="connsiteX1" fmla="*/ 4802057 w 6220847"/>
              <a:gd name="connsiteY1" fmla="*/ 466294 h 6141196"/>
              <a:gd name="connsiteX2" fmla="*/ 5228686 w 6220847"/>
              <a:gd name="connsiteY2" fmla="*/ 555585 h 6141196"/>
              <a:gd name="connsiteX3" fmla="*/ 3826597 w 6220847"/>
              <a:gd name="connsiteY3" fmla="*/ 2737734 h 6141196"/>
              <a:gd name="connsiteX4" fmla="*/ 2734665 w 6220847"/>
              <a:gd name="connsiteY4" fmla="*/ 4096765 h 6141196"/>
              <a:gd name="connsiteX5" fmla="*/ 1701206 w 6220847"/>
              <a:gd name="connsiteY5" fmla="*/ 5132867 h 6141196"/>
              <a:gd name="connsiteX6" fmla="*/ 0 w 6220847"/>
              <a:gd name="connsiteY6" fmla="*/ 6141196 h 6141196"/>
              <a:gd name="connsiteX7" fmla="*/ 1781101 w 6220847"/>
              <a:gd name="connsiteY7" fmla="*/ 5545452 h 6141196"/>
              <a:gd name="connsiteX8" fmla="*/ 3964710 w 6220847"/>
              <a:gd name="connsiteY8" fmla="*/ 3631442 h 6141196"/>
              <a:gd name="connsiteX9" fmla="*/ 5332867 w 6220847"/>
              <a:gd name="connsiteY9" fmla="*/ 1889969 h 6141196"/>
              <a:gd name="connsiteX10" fmla="*/ 5948598 w 6220847"/>
              <a:gd name="connsiteY10" fmla="*/ 1017114 h 6141196"/>
              <a:gd name="connsiteX11" fmla="*/ 6220847 w 6220847"/>
              <a:gd name="connsiteY11" fmla="*/ 1408804 h 6141196"/>
              <a:gd name="connsiteX12" fmla="*/ 6081944 w 6220847"/>
              <a:gd name="connsiteY12" fmla="*/ 0 h 6141196"/>
              <a:gd name="connsiteX0" fmla="*/ 6081944 w 6220847"/>
              <a:gd name="connsiteY0" fmla="*/ 0 h 6141196"/>
              <a:gd name="connsiteX1" fmla="*/ 4802057 w 6220847"/>
              <a:gd name="connsiteY1" fmla="*/ 466294 h 6141196"/>
              <a:gd name="connsiteX2" fmla="*/ 5228686 w 6220847"/>
              <a:gd name="connsiteY2" fmla="*/ 555585 h 6141196"/>
              <a:gd name="connsiteX3" fmla="*/ 3826597 w 6220847"/>
              <a:gd name="connsiteY3" fmla="*/ 2737734 h 6141196"/>
              <a:gd name="connsiteX4" fmla="*/ 2734665 w 6220847"/>
              <a:gd name="connsiteY4" fmla="*/ 4096765 h 6141196"/>
              <a:gd name="connsiteX5" fmla="*/ 1701206 w 6220847"/>
              <a:gd name="connsiteY5" fmla="*/ 5132867 h 6141196"/>
              <a:gd name="connsiteX6" fmla="*/ 0 w 6220847"/>
              <a:gd name="connsiteY6" fmla="*/ 6141196 h 6141196"/>
              <a:gd name="connsiteX7" fmla="*/ 1781101 w 6220847"/>
              <a:gd name="connsiteY7" fmla="*/ 5545452 h 6141196"/>
              <a:gd name="connsiteX8" fmla="*/ 3964710 w 6220847"/>
              <a:gd name="connsiteY8" fmla="*/ 3631442 h 6141196"/>
              <a:gd name="connsiteX9" fmla="*/ 5332867 w 6220847"/>
              <a:gd name="connsiteY9" fmla="*/ 1889969 h 6141196"/>
              <a:gd name="connsiteX10" fmla="*/ 5948598 w 6220847"/>
              <a:gd name="connsiteY10" fmla="*/ 1017114 h 6141196"/>
              <a:gd name="connsiteX11" fmla="*/ 6220847 w 6220847"/>
              <a:gd name="connsiteY11" fmla="*/ 1408804 h 6141196"/>
              <a:gd name="connsiteX12" fmla="*/ 6081944 w 6220847"/>
              <a:gd name="connsiteY12" fmla="*/ 0 h 6141196"/>
              <a:gd name="connsiteX0" fmla="*/ 6081944 w 6220847"/>
              <a:gd name="connsiteY0" fmla="*/ 0 h 6141196"/>
              <a:gd name="connsiteX1" fmla="*/ 4802057 w 6220847"/>
              <a:gd name="connsiteY1" fmla="*/ 466294 h 6141196"/>
              <a:gd name="connsiteX2" fmla="*/ 5228686 w 6220847"/>
              <a:gd name="connsiteY2" fmla="*/ 555585 h 6141196"/>
              <a:gd name="connsiteX3" fmla="*/ 3934547 w 6220847"/>
              <a:gd name="connsiteY3" fmla="*/ 2559934 h 6141196"/>
              <a:gd name="connsiteX4" fmla="*/ 2734665 w 6220847"/>
              <a:gd name="connsiteY4" fmla="*/ 4096765 h 6141196"/>
              <a:gd name="connsiteX5" fmla="*/ 1701206 w 6220847"/>
              <a:gd name="connsiteY5" fmla="*/ 5132867 h 6141196"/>
              <a:gd name="connsiteX6" fmla="*/ 0 w 6220847"/>
              <a:gd name="connsiteY6" fmla="*/ 6141196 h 6141196"/>
              <a:gd name="connsiteX7" fmla="*/ 1781101 w 6220847"/>
              <a:gd name="connsiteY7" fmla="*/ 5545452 h 6141196"/>
              <a:gd name="connsiteX8" fmla="*/ 3964710 w 6220847"/>
              <a:gd name="connsiteY8" fmla="*/ 3631442 h 6141196"/>
              <a:gd name="connsiteX9" fmla="*/ 5332867 w 6220847"/>
              <a:gd name="connsiteY9" fmla="*/ 1889969 h 6141196"/>
              <a:gd name="connsiteX10" fmla="*/ 5948598 w 6220847"/>
              <a:gd name="connsiteY10" fmla="*/ 1017114 h 6141196"/>
              <a:gd name="connsiteX11" fmla="*/ 6220847 w 6220847"/>
              <a:gd name="connsiteY11" fmla="*/ 1408804 h 6141196"/>
              <a:gd name="connsiteX12" fmla="*/ 6081944 w 6220847"/>
              <a:gd name="connsiteY12" fmla="*/ 0 h 6141196"/>
              <a:gd name="connsiteX0" fmla="*/ 6081944 w 6220847"/>
              <a:gd name="connsiteY0" fmla="*/ 0 h 6141196"/>
              <a:gd name="connsiteX1" fmla="*/ 4802057 w 6220847"/>
              <a:gd name="connsiteY1" fmla="*/ 466294 h 6141196"/>
              <a:gd name="connsiteX2" fmla="*/ 5222336 w 6220847"/>
              <a:gd name="connsiteY2" fmla="*/ 834985 h 6141196"/>
              <a:gd name="connsiteX3" fmla="*/ 3934547 w 6220847"/>
              <a:gd name="connsiteY3" fmla="*/ 2559934 h 6141196"/>
              <a:gd name="connsiteX4" fmla="*/ 2734665 w 6220847"/>
              <a:gd name="connsiteY4" fmla="*/ 4096765 h 6141196"/>
              <a:gd name="connsiteX5" fmla="*/ 1701206 w 6220847"/>
              <a:gd name="connsiteY5" fmla="*/ 5132867 h 6141196"/>
              <a:gd name="connsiteX6" fmla="*/ 0 w 6220847"/>
              <a:gd name="connsiteY6" fmla="*/ 6141196 h 6141196"/>
              <a:gd name="connsiteX7" fmla="*/ 1781101 w 6220847"/>
              <a:gd name="connsiteY7" fmla="*/ 5545452 h 6141196"/>
              <a:gd name="connsiteX8" fmla="*/ 3964710 w 6220847"/>
              <a:gd name="connsiteY8" fmla="*/ 3631442 h 6141196"/>
              <a:gd name="connsiteX9" fmla="*/ 5332867 w 6220847"/>
              <a:gd name="connsiteY9" fmla="*/ 1889969 h 6141196"/>
              <a:gd name="connsiteX10" fmla="*/ 5948598 w 6220847"/>
              <a:gd name="connsiteY10" fmla="*/ 1017114 h 6141196"/>
              <a:gd name="connsiteX11" fmla="*/ 6220847 w 6220847"/>
              <a:gd name="connsiteY11" fmla="*/ 1408804 h 6141196"/>
              <a:gd name="connsiteX12" fmla="*/ 6081944 w 6220847"/>
              <a:gd name="connsiteY12" fmla="*/ 0 h 6141196"/>
              <a:gd name="connsiteX0" fmla="*/ 6081944 w 6220847"/>
              <a:gd name="connsiteY0" fmla="*/ 0 h 6141196"/>
              <a:gd name="connsiteX1" fmla="*/ 4802057 w 6220847"/>
              <a:gd name="connsiteY1" fmla="*/ 466294 h 6141196"/>
              <a:gd name="connsiteX2" fmla="*/ 5209636 w 6220847"/>
              <a:gd name="connsiteY2" fmla="*/ 536535 h 6141196"/>
              <a:gd name="connsiteX3" fmla="*/ 3934547 w 6220847"/>
              <a:gd name="connsiteY3" fmla="*/ 2559934 h 6141196"/>
              <a:gd name="connsiteX4" fmla="*/ 2734665 w 6220847"/>
              <a:gd name="connsiteY4" fmla="*/ 4096765 h 6141196"/>
              <a:gd name="connsiteX5" fmla="*/ 1701206 w 6220847"/>
              <a:gd name="connsiteY5" fmla="*/ 5132867 h 6141196"/>
              <a:gd name="connsiteX6" fmla="*/ 0 w 6220847"/>
              <a:gd name="connsiteY6" fmla="*/ 6141196 h 6141196"/>
              <a:gd name="connsiteX7" fmla="*/ 1781101 w 6220847"/>
              <a:gd name="connsiteY7" fmla="*/ 5545452 h 6141196"/>
              <a:gd name="connsiteX8" fmla="*/ 3964710 w 6220847"/>
              <a:gd name="connsiteY8" fmla="*/ 3631442 h 6141196"/>
              <a:gd name="connsiteX9" fmla="*/ 5332867 w 6220847"/>
              <a:gd name="connsiteY9" fmla="*/ 1889969 h 6141196"/>
              <a:gd name="connsiteX10" fmla="*/ 5948598 w 6220847"/>
              <a:gd name="connsiteY10" fmla="*/ 1017114 h 6141196"/>
              <a:gd name="connsiteX11" fmla="*/ 6220847 w 6220847"/>
              <a:gd name="connsiteY11" fmla="*/ 1408804 h 6141196"/>
              <a:gd name="connsiteX12" fmla="*/ 6081944 w 6220847"/>
              <a:gd name="connsiteY12" fmla="*/ 0 h 6141196"/>
              <a:gd name="connsiteX0" fmla="*/ 6081944 w 6220847"/>
              <a:gd name="connsiteY0" fmla="*/ 0 h 6141196"/>
              <a:gd name="connsiteX1" fmla="*/ 4802057 w 6220847"/>
              <a:gd name="connsiteY1" fmla="*/ 466294 h 6141196"/>
              <a:gd name="connsiteX2" fmla="*/ 5209636 w 6220847"/>
              <a:gd name="connsiteY2" fmla="*/ 536535 h 6141196"/>
              <a:gd name="connsiteX3" fmla="*/ 3934547 w 6220847"/>
              <a:gd name="connsiteY3" fmla="*/ 2559934 h 6141196"/>
              <a:gd name="connsiteX4" fmla="*/ 2734665 w 6220847"/>
              <a:gd name="connsiteY4" fmla="*/ 4096765 h 6141196"/>
              <a:gd name="connsiteX5" fmla="*/ 1701206 w 6220847"/>
              <a:gd name="connsiteY5" fmla="*/ 5132867 h 6141196"/>
              <a:gd name="connsiteX6" fmla="*/ 0 w 6220847"/>
              <a:gd name="connsiteY6" fmla="*/ 6141196 h 6141196"/>
              <a:gd name="connsiteX7" fmla="*/ 1781101 w 6220847"/>
              <a:gd name="connsiteY7" fmla="*/ 5545452 h 6141196"/>
              <a:gd name="connsiteX8" fmla="*/ 3964710 w 6220847"/>
              <a:gd name="connsiteY8" fmla="*/ 3631442 h 6141196"/>
              <a:gd name="connsiteX9" fmla="*/ 5332867 w 6220847"/>
              <a:gd name="connsiteY9" fmla="*/ 1889969 h 6141196"/>
              <a:gd name="connsiteX10" fmla="*/ 5948598 w 6220847"/>
              <a:gd name="connsiteY10" fmla="*/ 1017114 h 6141196"/>
              <a:gd name="connsiteX11" fmla="*/ 6220847 w 6220847"/>
              <a:gd name="connsiteY11" fmla="*/ 1408804 h 6141196"/>
              <a:gd name="connsiteX12" fmla="*/ 6081944 w 6220847"/>
              <a:gd name="connsiteY12" fmla="*/ 0 h 6141196"/>
              <a:gd name="connsiteX0" fmla="*/ 6081944 w 6220847"/>
              <a:gd name="connsiteY0" fmla="*/ 0 h 6141196"/>
              <a:gd name="connsiteX1" fmla="*/ 4802057 w 6220847"/>
              <a:gd name="connsiteY1" fmla="*/ 466294 h 6141196"/>
              <a:gd name="connsiteX2" fmla="*/ 5209636 w 6220847"/>
              <a:gd name="connsiteY2" fmla="*/ 536535 h 6141196"/>
              <a:gd name="connsiteX3" fmla="*/ 3934547 w 6220847"/>
              <a:gd name="connsiteY3" fmla="*/ 2559934 h 6141196"/>
              <a:gd name="connsiteX4" fmla="*/ 2734665 w 6220847"/>
              <a:gd name="connsiteY4" fmla="*/ 4096765 h 6141196"/>
              <a:gd name="connsiteX5" fmla="*/ 1701206 w 6220847"/>
              <a:gd name="connsiteY5" fmla="*/ 5132867 h 6141196"/>
              <a:gd name="connsiteX6" fmla="*/ 0 w 6220847"/>
              <a:gd name="connsiteY6" fmla="*/ 6141196 h 6141196"/>
              <a:gd name="connsiteX7" fmla="*/ 1781101 w 6220847"/>
              <a:gd name="connsiteY7" fmla="*/ 5545452 h 6141196"/>
              <a:gd name="connsiteX8" fmla="*/ 3964710 w 6220847"/>
              <a:gd name="connsiteY8" fmla="*/ 3631442 h 6141196"/>
              <a:gd name="connsiteX9" fmla="*/ 5332867 w 6220847"/>
              <a:gd name="connsiteY9" fmla="*/ 1889969 h 6141196"/>
              <a:gd name="connsiteX10" fmla="*/ 5948598 w 6220847"/>
              <a:gd name="connsiteY10" fmla="*/ 1017114 h 6141196"/>
              <a:gd name="connsiteX11" fmla="*/ 6220847 w 6220847"/>
              <a:gd name="connsiteY11" fmla="*/ 1408804 h 6141196"/>
              <a:gd name="connsiteX12" fmla="*/ 6081944 w 6220847"/>
              <a:gd name="connsiteY12" fmla="*/ 0 h 6141196"/>
              <a:gd name="connsiteX0" fmla="*/ 6081944 w 6220847"/>
              <a:gd name="connsiteY0" fmla="*/ 0 h 6141196"/>
              <a:gd name="connsiteX1" fmla="*/ 4802057 w 6220847"/>
              <a:gd name="connsiteY1" fmla="*/ 466294 h 6141196"/>
              <a:gd name="connsiteX2" fmla="*/ 5209636 w 6220847"/>
              <a:gd name="connsiteY2" fmla="*/ 536535 h 6141196"/>
              <a:gd name="connsiteX3" fmla="*/ 3934547 w 6220847"/>
              <a:gd name="connsiteY3" fmla="*/ 2559934 h 6141196"/>
              <a:gd name="connsiteX4" fmla="*/ 2861665 w 6220847"/>
              <a:gd name="connsiteY4" fmla="*/ 3950715 h 6141196"/>
              <a:gd name="connsiteX5" fmla="*/ 1701206 w 6220847"/>
              <a:gd name="connsiteY5" fmla="*/ 5132867 h 6141196"/>
              <a:gd name="connsiteX6" fmla="*/ 0 w 6220847"/>
              <a:gd name="connsiteY6" fmla="*/ 6141196 h 6141196"/>
              <a:gd name="connsiteX7" fmla="*/ 1781101 w 6220847"/>
              <a:gd name="connsiteY7" fmla="*/ 5545452 h 6141196"/>
              <a:gd name="connsiteX8" fmla="*/ 3964710 w 6220847"/>
              <a:gd name="connsiteY8" fmla="*/ 3631442 h 6141196"/>
              <a:gd name="connsiteX9" fmla="*/ 5332867 w 6220847"/>
              <a:gd name="connsiteY9" fmla="*/ 1889969 h 6141196"/>
              <a:gd name="connsiteX10" fmla="*/ 5948598 w 6220847"/>
              <a:gd name="connsiteY10" fmla="*/ 1017114 h 6141196"/>
              <a:gd name="connsiteX11" fmla="*/ 6220847 w 6220847"/>
              <a:gd name="connsiteY11" fmla="*/ 1408804 h 6141196"/>
              <a:gd name="connsiteX12" fmla="*/ 6081944 w 6220847"/>
              <a:gd name="connsiteY12" fmla="*/ 0 h 6141196"/>
              <a:gd name="connsiteX0" fmla="*/ 6081944 w 6220847"/>
              <a:gd name="connsiteY0" fmla="*/ 0 h 6141196"/>
              <a:gd name="connsiteX1" fmla="*/ 4802057 w 6220847"/>
              <a:gd name="connsiteY1" fmla="*/ 466294 h 6141196"/>
              <a:gd name="connsiteX2" fmla="*/ 5209636 w 6220847"/>
              <a:gd name="connsiteY2" fmla="*/ 536535 h 6141196"/>
              <a:gd name="connsiteX3" fmla="*/ 3934547 w 6220847"/>
              <a:gd name="connsiteY3" fmla="*/ 2559934 h 6141196"/>
              <a:gd name="connsiteX4" fmla="*/ 2861665 w 6220847"/>
              <a:gd name="connsiteY4" fmla="*/ 3950715 h 6141196"/>
              <a:gd name="connsiteX5" fmla="*/ 1650406 w 6220847"/>
              <a:gd name="connsiteY5" fmla="*/ 5139217 h 6141196"/>
              <a:gd name="connsiteX6" fmla="*/ 0 w 6220847"/>
              <a:gd name="connsiteY6" fmla="*/ 6141196 h 6141196"/>
              <a:gd name="connsiteX7" fmla="*/ 1781101 w 6220847"/>
              <a:gd name="connsiteY7" fmla="*/ 5545452 h 6141196"/>
              <a:gd name="connsiteX8" fmla="*/ 3964710 w 6220847"/>
              <a:gd name="connsiteY8" fmla="*/ 3631442 h 6141196"/>
              <a:gd name="connsiteX9" fmla="*/ 5332867 w 6220847"/>
              <a:gd name="connsiteY9" fmla="*/ 1889969 h 6141196"/>
              <a:gd name="connsiteX10" fmla="*/ 5948598 w 6220847"/>
              <a:gd name="connsiteY10" fmla="*/ 1017114 h 6141196"/>
              <a:gd name="connsiteX11" fmla="*/ 6220847 w 6220847"/>
              <a:gd name="connsiteY11" fmla="*/ 1408804 h 6141196"/>
              <a:gd name="connsiteX12" fmla="*/ 6081944 w 6220847"/>
              <a:gd name="connsiteY12" fmla="*/ 0 h 6141196"/>
              <a:gd name="connsiteX0" fmla="*/ 6081944 w 6220847"/>
              <a:gd name="connsiteY0" fmla="*/ 0 h 6141196"/>
              <a:gd name="connsiteX1" fmla="*/ 4802057 w 6220847"/>
              <a:gd name="connsiteY1" fmla="*/ 466294 h 6141196"/>
              <a:gd name="connsiteX2" fmla="*/ 5209636 w 6220847"/>
              <a:gd name="connsiteY2" fmla="*/ 536535 h 6141196"/>
              <a:gd name="connsiteX3" fmla="*/ 3934547 w 6220847"/>
              <a:gd name="connsiteY3" fmla="*/ 2559934 h 6141196"/>
              <a:gd name="connsiteX4" fmla="*/ 2861665 w 6220847"/>
              <a:gd name="connsiteY4" fmla="*/ 3950715 h 6141196"/>
              <a:gd name="connsiteX5" fmla="*/ 1650406 w 6220847"/>
              <a:gd name="connsiteY5" fmla="*/ 5139217 h 6141196"/>
              <a:gd name="connsiteX6" fmla="*/ 0 w 6220847"/>
              <a:gd name="connsiteY6" fmla="*/ 6141196 h 6141196"/>
              <a:gd name="connsiteX7" fmla="*/ 1781101 w 6220847"/>
              <a:gd name="connsiteY7" fmla="*/ 5545452 h 6141196"/>
              <a:gd name="connsiteX8" fmla="*/ 3964710 w 6220847"/>
              <a:gd name="connsiteY8" fmla="*/ 3631442 h 6141196"/>
              <a:gd name="connsiteX9" fmla="*/ 5332867 w 6220847"/>
              <a:gd name="connsiteY9" fmla="*/ 1889969 h 6141196"/>
              <a:gd name="connsiteX10" fmla="*/ 5948598 w 6220847"/>
              <a:gd name="connsiteY10" fmla="*/ 1017114 h 6141196"/>
              <a:gd name="connsiteX11" fmla="*/ 6220847 w 6220847"/>
              <a:gd name="connsiteY11" fmla="*/ 1408804 h 6141196"/>
              <a:gd name="connsiteX12" fmla="*/ 6081944 w 6220847"/>
              <a:gd name="connsiteY12" fmla="*/ 0 h 6141196"/>
              <a:gd name="connsiteX0" fmla="*/ 6081944 w 6220847"/>
              <a:gd name="connsiteY0" fmla="*/ 0 h 6141196"/>
              <a:gd name="connsiteX1" fmla="*/ 4802057 w 6220847"/>
              <a:gd name="connsiteY1" fmla="*/ 466294 h 6141196"/>
              <a:gd name="connsiteX2" fmla="*/ 5209636 w 6220847"/>
              <a:gd name="connsiteY2" fmla="*/ 536535 h 6141196"/>
              <a:gd name="connsiteX3" fmla="*/ 3934547 w 6220847"/>
              <a:gd name="connsiteY3" fmla="*/ 2559934 h 6141196"/>
              <a:gd name="connsiteX4" fmla="*/ 2861665 w 6220847"/>
              <a:gd name="connsiteY4" fmla="*/ 3950715 h 6141196"/>
              <a:gd name="connsiteX5" fmla="*/ 1650406 w 6220847"/>
              <a:gd name="connsiteY5" fmla="*/ 5139217 h 6141196"/>
              <a:gd name="connsiteX6" fmla="*/ 0 w 6220847"/>
              <a:gd name="connsiteY6" fmla="*/ 6141196 h 6141196"/>
              <a:gd name="connsiteX7" fmla="*/ 1781101 w 6220847"/>
              <a:gd name="connsiteY7" fmla="*/ 5545452 h 6141196"/>
              <a:gd name="connsiteX8" fmla="*/ 3964710 w 6220847"/>
              <a:gd name="connsiteY8" fmla="*/ 3631442 h 6141196"/>
              <a:gd name="connsiteX9" fmla="*/ 5332867 w 6220847"/>
              <a:gd name="connsiteY9" fmla="*/ 1889969 h 6141196"/>
              <a:gd name="connsiteX10" fmla="*/ 5948598 w 6220847"/>
              <a:gd name="connsiteY10" fmla="*/ 1017114 h 6141196"/>
              <a:gd name="connsiteX11" fmla="*/ 6220847 w 6220847"/>
              <a:gd name="connsiteY11" fmla="*/ 1408804 h 6141196"/>
              <a:gd name="connsiteX12" fmla="*/ 6081944 w 6220847"/>
              <a:gd name="connsiteY12" fmla="*/ 0 h 6141196"/>
              <a:gd name="connsiteX0" fmla="*/ 6081944 w 6220847"/>
              <a:gd name="connsiteY0" fmla="*/ 0 h 6141196"/>
              <a:gd name="connsiteX1" fmla="*/ 4802057 w 6220847"/>
              <a:gd name="connsiteY1" fmla="*/ 466294 h 6141196"/>
              <a:gd name="connsiteX2" fmla="*/ 5209636 w 6220847"/>
              <a:gd name="connsiteY2" fmla="*/ 536535 h 6141196"/>
              <a:gd name="connsiteX3" fmla="*/ 3934547 w 6220847"/>
              <a:gd name="connsiteY3" fmla="*/ 2559934 h 6141196"/>
              <a:gd name="connsiteX4" fmla="*/ 2880715 w 6220847"/>
              <a:gd name="connsiteY4" fmla="*/ 3950715 h 6141196"/>
              <a:gd name="connsiteX5" fmla="*/ 1650406 w 6220847"/>
              <a:gd name="connsiteY5" fmla="*/ 5139217 h 6141196"/>
              <a:gd name="connsiteX6" fmla="*/ 0 w 6220847"/>
              <a:gd name="connsiteY6" fmla="*/ 6141196 h 6141196"/>
              <a:gd name="connsiteX7" fmla="*/ 1781101 w 6220847"/>
              <a:gd name="connsiteY7" fmla="*/ 5545452 h 6141196"/>
              <a:gd name="connsiteX8" fmla="*/ 3964710 w 6220847"/>
              <a:gd name="connsiteY8" fmla="*/ 3631442 h 6141196"/>
              <a:gd name="connsiteX9" fmla="*/ 5332867 w 6220847"/>
              <a:gd name="connsiteY9" fmla="*/ 1889969 h 6141196"/>
              <a:gd name="connsiteX10" fmla="*/ 5948598 w 6220847"/>
              <a:gd name="connsiteY10" fmla="*/ 1017114 h 6141196"/>
              <a:gd name="connsiteX11" fmla="*/ 6220847 w 6220847"/>
              <a:gd name="connsiteY11" fmla="*/ 1408804 h 6141196"/>
              <a:gd name="connsiteX12" fmla="*/ 6081944 w 6220847"/>
              <a:gd name="connsiteY12" fmla="*/ 0 h 6141196"/>
              <a:gd name="connsiteX0" fmla="*/ 6100994 w 6220847"/>
              <a:gd name="connsiteY0" fmla="*/ 0 h 6160246"/>
              <a:gd name="connsiteX1" fmla="*/ 4802057 w 6220847"/>
              <a:gd name="connsiteY1" fmla="*/ 485344 h 6160246"/>
              <a:gd name="connsiteX2" fmla="*/ 5209636 w 6220847"/>
              <a:gd name="connsiteY2" fmla="*/ 555585 h 6160246"/>
              <a:gd name="connsiteX3" fmla="*/ 3934547 w 6220847"/>
              <a:gd name="connsiteY3" fmla="*/ 2578984 h 6160246"/>
              <a:gd name="connsiteX4" fmla="*/ 2880715 w 6220847"/>
              <a:gd name="connsiteY4" fmla="*/ 3969765 h 6160246"/>
              <a:gd name="connsiteX5" fmla="*/ 1650406 w 6220847"/>
              <a:gd name="connsiteY5" fmla="*/ 5158267 h 6160246"/>
              <a:gd name="connsiteX6" fmla="*/ 0 w 6220847"/>
              <a:gd name="connsiteY6" fmla="*/ 6160246 h 6160246"/>
              <a:gd name="connsiteX7" fmla="*/ 1781101 w 6220847"/>
              <a:gd name="connsiteY7" fmla="*/ 5564502 h 6160246"/>
              <a:gd name="connsiteX8" fmla="*/ 3964710 w 6220847"/>
              <a:gd name="connsiteY8" fmla="*/ 3650492 h 6160246"/>
              <a:gd name="connsiteX9" fmla="*/ 5332867 w 6220847"/>
              <a:gd name="connsiteY9" fmla="*/ 1909019 h 6160246"/>
              <a:gd name="connsiteX10" fmla="*/ 5948598 w 6220847"/>
              <a:gd name="connsiteY10" fmla="*/ 1036164 h 6160246"/>
              <a:gd name="connsiteX11" fmla="*/ 6220847 w 6220847"/>
              <a:gd name="connsiteY11" fmla="*/ 1427854 h 6160246"/>
              <a:gd name="connsiteX12" fmla="*/ 6100994 w 6220847"/>
              <a:gd name="connsiteY12" fmla="*/ 0 h 6160246"/>
              <a:gd name="connsiteX0" fmla="*/ 7348884 w 7468737"/>
              <a:gd name="connsiteY0" fmla="*/ 0 h 6581226"/>
              <a:gd name="connsiteX1" fmla="*/ 6049947 w 7468737"/>
              <a:gd name="connsiteY1" fmla="*/ 485344 h 6581226"/>
              <a:gd name="connsiteX2" fmla="*/ 6457526 w 7468737"/>
              <a:gd name="connsiteY2" fmla="*/ 555585 h 6581226"/>
              <a:gd name="connsiteX3" fmla="*/ 5182437 w 7468737"/>
              <a:gd name="connsiteY3" fmla="*/ 2578984 h 6581226"/>
              <a:gd name="connsiteX4" fmla="*/ 4128605 w 7468737"/>
              <a:gd name="connsiteY4" fmla="*/ 3969765 h 6581226"/>
              <a:gd name="connsiteX5" fmla="*/ 2898296 w 7468737"/>
              <a:gd name="connsiteY5" fmla="*/ 5158267 h 6581226"/>
              <a:gd name="connsiteX6" fmla="*/ 0 w 7468737"/>
              <a:gd name="connsiteY6" fmla="*/ 6581226 h 6581226"/>
              <a:gd name="connsiteX7" fmla="*/ 3028991 w 7468737"/>
              <a:gd name="connsiteY7" fmla="*/ 5564502 h 6581226"/>
              <a:gd name="connsiteX8" fmla="*/ 5212600 w 7468737"/>
              <a:gd name="connsiteY8" fmla="*/ 3650492 h 6581226"/>
              <a:gd name="connsiteX9" fmla="*/ 6580757 w 7468737"/>
              <a:gd name="connsiteY9" fmla="*/ 1909019 h 6581226"/>
              <a:gd name="connsiteX10" fmla="*/ 7196488 w 7468737"/>
              <a:gd name="connsiteY10" fmla="*/ 1036164 h 6581226"/>
              <a:gd name="connsiteX11" fmla="*/ 7468737 w 7468737"/>
              <a:gd name="connsiteY11" fmla="*/ 1427854 h 6581226"/>
              <a:gd name="connsiteX12" fmla="*/ 7348884 w 7468737"/>
              <a:gd name="connsiteY12" fmla="*/ 0 h 6581226"/>
              <a:gd name="connsiteX0" fmla="*/ 7348884 w 7468737"/>
              <a:gd name="connsiteY0" fmla="*/ 0 h 6581226"/>
              <a:gd name="connsiteX1" fmla="*/ 6049947 w 7468737"/>
              <a:gd name="connsiteY1" fmla="*/ 485344 h 6581226"/>
              <a:gd name="connsiteX2" fmla="*/ 6457526 w 7468737"/>
              <a:gd name="connsiteY2" fmla="*/ 555585 h 6581226"/>
              <a:gd name="connsiteX3" fmla="*/ 5182437 w 7468737"/>
              <a:gd name="connsiteY3" fmla="*/ 2578984 h 6581226"/>
              <a:gd name="connsiteX4" fmla="*/ 2898296 w 7468737"/>
              <a:gd name="connsiteY4" fmla="*/ 5158267 h 6581226"/>
              <a:gd name="connsiteX5" fmla="*/ 0 w 7468737"/>
              <a:gd name="connsiteY5" fmla="*/ 6581226 h 6581226"/>
              <a:gd name="connsiteX6" fmla="*/ 3028991 w 7468737"/>
              <a:gd name="connsiteY6" fmla="*/ 5564502 h 6581226"/>
              <a:gd name="connsiteX7" fmla="*/ 5212600 w 7468737"/>
              <a:gd name="connsiteY7" fmla="*/ 3650492 h 6581226"/>
              <a:gd name="connsiteX8" fmla="*/ 6580757 w 7468737"/>
              <a:gd name="connsiteY8" fmla="*/ 1909019 h 6581226"/>
              <a:gd name="connsiteX9" fmla="*/ 7196488 w 7468737"/>
              <a:gd name="connsiteY9" fmla="*/ 1036164 h 6581226"/>
              <a:gd name="connsiteX10" fmla="*/ 7468737 w 7468737"/>
              <a:gd name="connsiteY10" fmla="*/ 1427854 h 6581226"/>
              <a:gd name="connsiteX11" fmla="*/ 7348884 w 7468737"/>
              <a:gd name="connsiteY11" fmla="*/ 0 h 6581226"/>
              <a:gd name="connsiteX0" fmla="*/ 7348884 w 7468737"/>
              <a:gd name="connsiteY0" fmla="*/ 0 h 6581226"/>
              <a:gd name="connsiteX1" fmla="*/ 6049947 w 7468737"/>
              <a:gd name="connsiteY1" fmla="*/ 485344 h 6581226"/>
              <a:gd name="connsiteX2" fmla="*/ 6457526 w 7468737"/>
              <a:gd name="connsiteY2" fmla="*/ 555585 h 6581226"/>
              <a:gd name="connsiteX3" fmla="*/ 5182437 w 7468737"/>
              <a:gd name="connsiteY3" fmla="*/ 2578984 h 6581226"/>
              <a:gd name="connsiteX4" fmla="*/ 2786380 w 7468737"/>
              <a:gd name="connsiteY4" fmla="*/ 5097299 h 6581226"/>
              <a:gd name="connsiteX5" fmla="*/ 0 w 7468737"/>
              <a:gd name="connsiteY5" fmla="*/ 6581226 h 6581226"/>
              <a:gd name="connsiteX6" fmla="*/ 3028991 w 7468737"/>
              <a:gd name="connsiteY6" fmla="*/ 5564502 h 6581226"/>
              <a:gd name="connsiteX7" fmla="*/ 5212600 w 7468737"/>
              <a:gd name="connsiteY7" fmla="*/ 3650492 h 6581226"/>
              <a:gd name="connsiteX8" fmla="*/ 6580757 w 7468737"/>
              <a:gd name="connsiteY8" fmla="*/ 1909019 h 6581226"/>
              <a:gd name="connsiteX9" fmla="*/ 7196488 w 7468737"/>
              <a:gd name="connsiteY9" fmla="*/ 1036164 h 6581226"/>
              <a:gd name="connsiteX10" fmla="*/ 7468737 w 7468737"/>
              <a:gd name="connsiteY10" fmla="*/ 1427854 h 6581226"/>
              <a:gd name="connsiteX11" fmla="*/ 7348884 w 7468737"/>
              <a:gd name="connsiteY11" fmla="*/ 0 h 6581226"/>
              <a:gd name="connsiteX0" fmla="*/ 7348884 w 7468737"/>
              <a:gd name="connsiteY0" fmla="*/ 0 h 6581226"/>
              <a:gd name="connsiteX1" fmla="*/ 6049947 w 7468737"/>
              <a:gd name="connsiteY1" fmla="*/ 485344 h 6581226"/>
              <a:gd name="connsiteX2" fmla="*/ 6457526 w 7468737"/>
              <a:gd name="connsiteY2" fmla="*/ 555585 h 6581226"/>
              <a:gd name="connsiteX3" fmla="*/ 5182437 w 7468737"/>
              <a:gd name="connsiteY3" fmla="*/ 2578984 h 6581226"/>
              <a:gd name="connsiteX4" fmla="*/ 2786380 w 7468737"/>
              <a:gd name="connsiteY4" fmla="*/ 5097299 h 6581226"/>
              <a:gd name="connsiteX5" fmla="*/ 0 w 7468737"/>
              <a:gd name="connsiteY5" fmla="*/ 6581226 h 6581226"/>
              <a:gd name="connsiteX6" fmla="*/ 3028991 w 7468737"/>
              <a:gd name="connsiteY6" fmla="*/ 5564502 h 6581226"/>
              <a:gd name="connsiteX7" fmla="*/ 5212600 w 7468737"/>
              <a:gd name="connsiteY7" fmla="*/ 3650492 h 6581226"/>
              <a:gd name="connsiteX8" fmla="*/ 6580757 w 7468737"/>
              <a:gd name="connsiteY8" fmla="*/ 1909019 h 6581226"/>
              <a:gd name="connsiteX9" fmla="*/ 7196488 w 7468737"/>
              <a:gd name="connsiteY9" fmla="*/ 1036164 h 6581226"/>
              <a:gd name="connsiteX10" fmla="*/ 7468737 w 7468737"/>
              <a:gd name="connsiteY10" fmla="*/ 1427854 h 6581226"/>
              <a:gd name="connsiteX11" fmla="*/ 7348884 w 7468737"/>
              <a:gd name="connsiteY11" fmla="*/ 0 h 6581226"/>
              <a:gd name="connsiteX0" fmla="*/ 7348884 w 7468737"/>
              <a:gd name="connsiteY0" fmla="*/ 0 h 6581226"/>
              <a:gd name="connsiteX1" fmla="*/ 6049947 w 7468737"/>
              <a:gd name="connsiteY1" fmla="*/ 485344 h 6581226"/>
              <a:gd name="connsiteX2" fmla="*/ 6457526 w 7468737"/>
              <a:gd name="connsiteY2" fmla="*/ 555585 h 6581226"/>
              <a:gd name="connsiteX3" fmla="*/ 5182437 w 7468737"/>
              <a:gd name="connsiteY3" fmla="*/ 2578984 h 6581226"/>
              <a:gd name="connsiteX4" fmla="*/ 2786380 w 7468737"/>
              <a:gd name="connsiteY4" fmla="*/ 5097299 h 6581226"/>
              <a:gd name="connsiteX5" fmla="*/ 0 w 7468737"/>
              <a:gd name="connsiteY5" fmla="*/ 6581226 h 6581226"/>
              <a:gd name="connsiteX6" fmla="*/ 3028991 w 7468737"/>
              <a:gd name="connsiteY6" fmla="*/ 5564502 h 6581226"/>
              <a:gd name="connsiteX7" fmla="*/ 5212600 w 7468737"/>
              <a:gd name="connsiteY7" fmla="*/ 3650492 h 6581226"/>
              <a:gd name="connsiteX8" fmla="*/ 6580757 w 7468737"/>
              <a:gd name="connsiteY8" fmla="*/ 1909019 h 6581226"/>
              <a:gd name="connsiteX9" fmla="*/ 7196488 w 7468737"/>
              <a:gd name="connsiteY9" fmla="*/ 1036164 h 6581226"/>
              <a:gd name="connsiteX10" fmla="*/ 7468737 w 7468737"/>
              <a:gd name="connsiteY10" fmla="*/ 1427854 h 6581226"/>
              <a:gd name="connsiteX11" fmla="*/ 7348884 w 7468737"/>
              <a:gd name="connsiteY11" fmla="*/ 0 h 6581226"/>
              <a:gd name="connsiteX0" fmla="*/ 7348884 w 7468737"/>
              <a:gd name="connsiteY0" fmla="*/ 0 h 6581226"/>
              <a:gd name="connsiteX1" fmla="*/ 6049947 w 7468737"/>
              <a:gd name="connsiteY1" fmla="*/ 485344 h 6581226"/>
              <a:gd name="connsiteX2" fmla="*/ 6457526 w 7468737"/>
              <a:gd name="connsiteY2" fmla="*/ 555585 h 6581226"/>
              <a:gd name="connsiteX3" fmla="*/ 5182437 w 7468737"/>
              <a:gd name="connsiteY3" fmla="*/ 2578984 h 6581226"/>
              <a:gd name="connsiteX4" fmla="*/ 2786380 w 7468737"/>
              <a:gd name="connsiteY4" fmla="*/ 5097299 h 6581226"/>
              <a:gd name="connsiteX5" fmla="*/ 0 w 7468737"/>
              <a:gd name="connsiteY5" fmla="*/ 6581226 h 6581226"/>
              <a:gd name="connsiteX6" fmla="*/ 3264685 w 7468737"/>
              <a:gd name="connsiteY6" fmla="*/ 5334507 h 6581226"/>
              <a:gd name="connsiteX7" fmla="*/ 5212600 w 7468737"/>
              <a:gd name="connsiteY7" fmla="*/ 3650492 h 6581226"/>
              <a:gd name="connsiteX8" fmla="*/ 6580757 w 7468737"/>
              <a:gd name="connsiteY8" fmla="*/ 1909019 h 6581226"/>
              <a:gd name="connsiteX9" fmla="*/ 7196488 w 7468737"/>
              <a:gd name="connsiteY9" fmla="*/ 1036164 h 6581226"/>
              <a:gd name="connsiteX10" fmla="*/ 7468737 w 7468737"/>
              <a:gd name="connsiteY10" fmla="*/ 1427854 h 6581226"/>
              <a:gd name="connsiteX11" fmla="*/ 7348884 w 7468737"/>
              <a:gd name="connsiteY11" fmla="*/ 0 h 6581226"/>
              <a:gd name="connsiteX0" fmla="*/ 7348884 w 7468737"/>
              <a:gd name="connsiteY0" fmla="*/ 0 h 6581226"/>
              <a:gd name="connsiteX1" fmla="*/ 6049947 w 7468737"/>
              <a:gd name="connsiteY1" fmla="*/ 485344 h 6581226"/>
              <a:gd name="connsiteX2" fmla="*/ 6457526 w 7468737"/>
              <a:gd name="connsiteY2" fmla="*/ 555585 h 6581226"/>
              <a:gd name="connsiteX3" fmla="*/ 5182437 w 7468737"/>
              <a:gd name="connsiteY3" fmla="*/ 2578984 h 6581226"/>
              <a:gd name="connsiteX4" fmla="*/ 2786380 w 7468737"/>
              <a:gd name="connsiteY4" fmla="*/ 5097299 h 6581226"/>
              <a:gd name="connsiteX5" fmla="*/ 0 w 7468737"/>
              <a:gd name="connsiteY5" fmla="*/ 6581226 h 6581226"/>
              <a:gd name="connsiteX6" fmla="*/ 3264685 w 7468737"/>
              <a:gd name="connsiteY6" fmla="*/ 5334507 h 6581226"/>
              <a:gd name="connsiteX7" fmla="*/ 5212600 w 7468737"/>
              <a:gd name="connsiteY7" fmla="*/ 3650492 h 6581226"/>
              <a:gd name="connsiteX8" fmla="*/ 6580757 w 7468737"/>
              <a:gd name="connsiteY8" fmla="*/ 1909019 h 6581226"/>
              <a:gd name="connsiteX9" fmla="*/ 7196488 w 7468737"/>
              <a:gd name="connsiteY9" fmla="*/ 1036164 h 6581226"/>
              <a:gd name="connsiteX10" fmla="*/ 7468737 w 7468737"/>
              <a:gd name="connsiteY10" fmla="*/ 1427854 h 6581226"/>
              <a:gd name="connsiteX11" fmla="*/ 7348884 w 7468737"/>
              <a:gd name="connsiteY11" fmla="*/ 0 h 6581226"/>
              <a:gd name="connsiteX0" fmla="*/ 7348884 w 7468737"/>
              <a:gd name="connsiteY0" fmla="*/ 0 h 6581226"/>
              <a:gd name="connsiteX1" fmla="*/ 6049947 w 7468737"/>
              <a:gd name="connsiteY1" fmla="*/ 485344 h 6581226"/>
              <a:gd name="connsiteX2" fmla="*/ 6457526 w 7468737"/>
              <a:gd name="connsiteY2" fmla="*/ 555585 h 6581226"/>
              <a:gd name="connsiteX3" fmla="*/ 5182437 w 7468737"/>
              <a:gd name="connsiteY3" fmla="*/ 2578984 h 6581226"/>
              <a:gd name="connsiteX4" fmla="*/ 2786380 w 7468737"/>
              <a:gd name="connsiteY4" fmla="*/ 5097299 h 6581226"/>
              <a:gd name="connsiteX5" fmla="*/ 0 w 7468737"/>
              <a:gd name="connsiteY5" fmla="*/ 6581226 h 6581226"/>
              <a:gd name="connsiteX6" fmla="*/ 3264685 w 7468737"/>
              <a:gd name="connsiteY6" fmla="*/ 5334507 h 6581226"/>
              <a:gd name="connsiteX7" fmla="*/ 5212600 w 7468737"/>
              <a:gd name="connsiteY7" fmla="*/ 3650492 h 6581226"/>
              <a:gd name="connsiteX8" fmla="*/ 6580757 w 7468737"/>
              <a:gd name="connsiteY8" fmla="*/ 1909019 h 6581226"/>
              <a:gd name="connsiteX9" fmla="*/ 7196488 w 7468737"/>
              <a:gd name="connsiteY9" fmla="*/ 1036164 h 6581226"/>
              <a:gd name="connsiteX10" fmla="*/ 7468737 w 7468737"/>
              <a:gd name="connsiteY10" fmla="*/ 1427854 h 6581226"/>
              <a:gd name="connsiteX11" fmla="*/ 7348884 w 7468737"/>
              <a:gd name="connsiteY11" fmla="*/ 0 h 6581226"/>
              <a:gd name="connsiteX0" fmla="*/ 7348884 w 7468737"/>
              <a:gd name="connsiteY0" fmla="*/ 0 h 6581226"/>
              <a:gd name="connsiteX1" fmla="*/ 6049947 w 7468737"/>
              <a:gd name="connsiteY1" fmla="*/ 485344 h 6581226"/>
              <a:gd name="connsiteX2" fmla="*/ 6457526 w 7468737"/>
              <a:gd name="connsiteY2" fmla="*/ 555585 h 6581226"/>
              <a:gd name="connsiteX3" fmla="*/ 5182437 w 7468737"/>
              <a:gd name="connsiteY3" fmla="*/ 2578984 h 6581226"/>
              <a:gd name="connsiteX4" fmla="*/ 2786380 w 7468737"/>
              <a:gd name="connsiteY4" fmla="*/ 5097299 h 6581226"/>
              <a:gd name="connsiteX5" fmla="*/ 0 w 7468737"/>
              <a:gd name="connsiteY5" fmla="*/ 6581226 h 6581226"/>
              <a:gd name="connsiteX6" fmla="*/ 3264685 w 7468737"/>
              <a:gd name="connsiteY6" fmla="*/ 5334507 h 6581226"/>
              <a:gd name="connsiteX7" fmla="*/ 5212600 w 7468737"/>
              <a:gd name="connsiteY7" fmla="*/ 3650492 h 6581226"/>
              <a:gd name="connsiteX8" fmla="*/ 6580757 w 7468737"/>
              <a:gd name="connsiteY8" fmla="*/ 1909019 h 6581226"/>
              <a:gd name="connsiteX9" fmla="*/ 7196488 w 7468737"/>
              <a:gd name="connsiteY9" fmla="*/ 1036164 h 6581226"/>
              <a:gd name="connsiteX10" fmla="*/ 7468737 w 7468737"/>
              <a:gd name="connsiteY10" fmla="*/ 1427854 h 6581226"/>
              <a:gd name="connsiteX11" fmla="*/ 7348884 w 7468737"/>
              <a:gd name="connsiteY11" fmla="*/ 0 h 6581226"/>
              <a:gd name="connsiteX0" fmla="*/ 7348884 w 7468737"/>
              <a:gd name="connsiteY0" fmla="*/ 0 h 6581226"/>
              <a:gd name="connsiteX1" fmla="*/ 6049947 w 7468737"/>
              <a:gd name="connsiteY1" fmla="*/ 485344 h 6581226"/>
              <a:gd name="connsiteX2" fmla="*/ 6457526 w 7468737"/>
              <a:gd name="connsiteY2" fmla="*/ 555585 h 6581226"/>
              <a:gd name="connsiteX3" fmla="*/ 5182437 w 7468737"/>
              <a:gd name="connsiteY3" fmla="*/ 2578984 h 6581226"/>
              <a:gd name="connsiteX4" fmla="*/ 2786380 w 7468737"/>
              <a:gd name="connsiteY4" fmla="*/ 5097299 h 6581226"/>
              <a:gd name="connsiteX5" fmla="*/ 0 w 7468737"/>
              <a:gd name="connsiteY5" fmla="*/ 6581226 h 6581226"/>
              <a:gd name="connsiteX6" fmla="*/ 3108144 w 7468737"/>
              <a:gd name="connsiteY6" fmla="*/ 5384136 h 6581226"/>
              <a:gd name="connsiteX7" fmla="*/ 5212600 w 7468737"/>
              <a:gd name="connsiteY7" fmla="*/ 3650492 h 6581226"/>
              <a:gd name="connsiteX8" fmla="*/ 6580757 w 7468737"/>
              <a:gd name="connsiteY8" fmla="*/ 1909019 h 6581226"/>
              <a:gd name="connsiteX9" fmla="*/ 7196488 w 7468737"/>
              <a:gd name="connsiteY9" fmla="*/ 1036164 h 6581226"/>
              <a:gd name="connsiteX10" fmla="*/ 7468737 w 7468737"/>
              <a:gd name="connsiteY10" fmla="*/ 1427854 h 6581226"/>
              <a:gd name="connsiteX11" fmla="*/ 7348884 w 7468737"/>
              <a:gd name="connsiteY11" fmla="*/ 0 h 6581226"/>
              <a:gd name="connsiteX0" fmla="*/ 7348884 w 7468737"/>
              <a:gd name="connsiteY0" fmla="*/ 0 h 6581226"/>
              <a:gd name="connsiteX1" fmla="*/ 6049947 w 7468737"/>
              <a:gd name="connsiteY1" fmla="*/ 485344 h 6581226"/>
              <a:gd name="connsiteX2" fmla="*/ 6457526 w 7468737"/>
              <a:gd name="connsiteY2" fmla="*/ 555585 h 6581226"/>
              <a:gd name="connsiteX3" fmla="*/ 5182437 w 7468737"/>
              <a:gd name="connsiteY3" fmla="*/ 2578984 h 6581226"/>
              <a:gd name="connsiteX4" fmla="*/ 2838352 w 7468737"/>
              <a:gd name="connsiteY4" fmla="*/ 4998634 h 6581226"/>
              <a:gd name="connsiteX5" fmla="*/ 0 w 7468737"/>
              <a:gd name="connsiteY5" fmla="*/ 6581226 h 6581226"/>
              <a:gd name="connsiteX6" fmla="*/ 3108144 w 7468737"/>
              <a:gd name="connsiteY6" fmla="*/ 5384136 h 6581226"/>
              <a:gd name="connsiteX7" fmla="*/ 5212600 w 7468737"/>
              <a:gd name="connsiteY7" fmla="*/ 3650492 h 6581226"/>
              <a:gd name="connsiteX8" fmla="*/ 6580757 w 7468737"/>
              <a:gd name="connsiteY8" fmla="*/ 1909019 h 6581226"/>
              <a:gd name="connsiteX9" fmla="*/ 7196488 w 7468737"/>
              <a:gd name="connsiteY9" fmla="*/ 1036164 h 6581226"/>
              <a:gd name="connsiteX10" fmla="*/ 7468737 w 7468737"/>
              <a:gd name="connsiteY10" fmla="*/ 1427854 h 6581226"/>
              <a:gd name="connsiteX11" fmla="*/ 7348884 w 7468737"/>
              <a:gd name="connsiteY11" fmla="*/ 0 h 6581226"/>
              <a:gd name="connsiteX0" fmla="*/ 7348884 w 7468737"/>
              <a:gd name="connsiteY0" fmla="*/ 0 h 6581226"/>
              <a:gd name="connsiteX1" fmla="*/ 6049947 w 7468737"/>
              <a:gd name="connsiteY1" fmla="*/ 485344 h 6581226"/>
              <a:gd name="connsiteX2" fmla="*/ 6457526 w 7468737"/>
              <a:gd name="connsiteY2" fmla="*/ 555585 h 6581226"/>
              <a:gd name="connsiteX3" fmla="*/ 5182437 w 7468737"/>
              <a:gd name="connsiteY3" fmla="*/ 2578984 h 6581226"/>
              <a:gd name="connsiteX4" fmla="*/ 2838352 w 7468737"/>
              <a:gd name="connsiteY4" fmla="*/ 4998634 h 6581226"/>
              <a:gd name="connsiteX5" fmla="*/ 0 w 7468737"/>
              <a:gd name="connsiteY5" fmla="*/ 6581226 h 6581226"/>
              <a:gd name="connsiteX6" fmla="*/ 3108144 w 7468737"/>
              <a:gd name="connsiteY6" fmla="*/ 5384136 h 6581226"/>
              <a:gd name="connsiteX7" fmla="*/ 5212600 w 7468737"/>
              <a:gd name="connsiteY7" fmla="*/ 3650492 h 6581226"/>
              <a:gd name="connsiteX8" fmla="*/ 6580757 w 7468737"/>
              <a:gd name="connsiteY8" fmla="*/ 1909019 h 6581226"/>
              <a:gd name="connsiteX9" fmla="*/ 7196488 w 7468737"/>
              <a:gd name="connsiteY9" fmla="*/ 1036164 h 6581226"/>
              <a:gd name="connsiteX10" fmla="*/ 7468737 w 7468737"/>
              <a:gd name="connsiteY10" fmla="*/ 1427854 h 6581226"/>
              <a:gd name="connsiteX11" fmla="*/ 7348884 w 7468737"/>
              <a:gd name="connsiteY11" fmla="*/ 0 h 6581226"/>
              <a:gd name="connsiteX0" fmla="*/ 7348884 w 7468737"/>
              <a:gd name="connsiteY0" fmla="*/ 0 h 6581226"/>
              <a:gd name="connsiteX1" fmla="*/ 6049947 w 7468737"/>
              <a:gd name="connsiteY1" fmla="*/ 485344 h 6581226"/>
              <a:gd name="connsiteX2" fmla="*/ 6457526 w 7468737"/>
              <a:gd name="connsiteY2" fmla="*/ 555585 h 6581226"/>
              <a:gd name="connsiteX3" fmla="*/ 5239771 w 7468737"/>
              <a:gd name="connsiteY3" fmla="*/ 2584864 h 6581226"/>
              <a:gd name="connsiteX4" fmla="*/ 2838352 w 7468737"/>
              <a:gd name="connsiteY4" fmla="*/ 4998634 h 6581226"/>
              <a:gd name="connsiteX5" fmla="*/ 0 w 7468737"/>
              <a:gd name="connsiteY5" fmla="*/ 6581226 h 6581226"/>
              <a:gd name="connsiteX6" fmla="*/ 3108144 w 7468737"/>
              <a:gd name="connsiteY6" fmla="*/ 5384136 h 6581226"/>
              <a:gd name="connsiteX7" fmla="*/ 5212600 w 7468737"/>
              <a:gd name="connsiteY7" fmla="*/ 3650492 h 6581226"/>
              <a:gd name="connsiteX8" fmla="*/ 6580757 w 7468737"/>
              <a:gd name="connsiteY8" fmla="*/ 1909019 h 6581226"/>
              <a:gd name="connsiteX9" fmla="*/ 7196488 w 7468737"/>
              <a:gd name="connsiteY9" fmla="*/ 1036164 h 6581226"/>
              <a:gd name="connsiteX10" fmla="*/ 7468737 w 7468737"/>
              <a:gd name="connsiteY10" fmla="*/ 1427854 h 6581226"/>
              <a:gd name="connsiteX11" fmla="*/ 7348884 w 7468737"/>
              <a:gd name="connsiteY11" fmla="*/ 0 h 6581226"/>
              <a:gd name="connsiteX0" fmla="*/ 7348884 w 7468737"/>
              <a:gd name="connsiteY0" fmla="*/ 0 h 6581226"/>
              <a:gd name="connsiteX1" fmla="*/ 6049947 w 7468737"/>
              <a:gd name="connsiteY1" fmla="*/ 485344 h 6581226"/>
              <a:gd name="connsiteX2" fmla="*/ 6457526 w 7468737"/>
              <a:gd name="connsiteY2" fmla="*/ 555585 h 6581226"/>
              <a:gd name="connsiteX3" fmla="*/ 5239771 w 7468737"/>
              <a:gd name="connsiteY3" fmla="*/ 2584864 h 6581226"/>
              <a:gd name="connsiteX4" fmla="*/ 2838352 w 7468737"/>
              <a:gd name="connsiteY4" fmla="*/ 4998634 h 6581226"/>
              <a:gd name="connsiteX5" fmla="*/ 0 w 7468737"/>
              <a:gd name="connsiteY5" fmla="*/ 6581226 h 6581226"/>
              <a:gd name="connsiteX6" fmla="*/ 3108144 w 7468737"/>
              <a:gd name="connsiteY6" fmla="*/ 5384136 h 6581226"/>
              <a:gd name="connsiteX7" fmla="*/ 5212600 w 7468737"/>
              <a:gd name="connsiteY7" fmla="*/ 3650492 h 6581226"/>
              <a:gd name="connsiteX8" fmla="*/ 6580757 w 7468737"/>
              <a:gd name="connsiteY8" fmla="*/ 1909019 h 6581226"/>
              <a:gd name="connsiteX9" fmla="*/ 7196488 w 7468737"/>
              <a:gd name="connsiteY9" fmla="*/ 1036164 h 6581226"/>
              <a:gd name="connsiteX10" fmla="*/ 7468737 w 7468737"/>
              <a:gd name="connsiteY10" fmla="*/ 1427854 h 6581226"/>
              <a:gd name="connsiteX11" fmla="*/ 7348884 w 7468737"/>
              <a:gd name="connsiteY11" fmla="*/ 0 h 6581226"/>
              <a:gd name="connsiteX0" fmla="*/ 7348884 w 7468737"/>
              <a:gd name="connsiteY0" fmla="*/ 0 h 6581226"/>
              <a:gd name="connsiteX1" fmla="*/ 6049947 w 7468737"/>
              <a:gd name="connsiteY1" fmla="*/ 485344 h 6581226"/>
              <a:gd name="connsiteX2" fmla="*/ 6457526 w 7468737"/>
              <a:gd name="connsiteY2" fmla="*/ 555585 h 6581226"/>
              <a:gd name="connsiteX3" fmla="*/ 5239771 w 7468737"/>
              <a:gd name="connsiteY3" fmla="*/ 2584864 h 6581226"/>
              <a:gd name="connsiteX4" fmla="*/ 2838352 w 7468737"/>
              <a:gd name="connsiteY4" fmla="*/ 4998634 h 6581226"/>
              <a:gd name="connsiteX5" fmla="*/ 0 w 7468737"/>
              <a:gd name="connsiteY5" fmla="*/ 6581226 h 6581226"/>
              <a:gd name="connsiteX6" fmla="*/ 3108144 w 7468737"/>
              <a:gd name="connsiteY6" fmla="*/ 5384136 h 6581226"/>
              <a:gd name="connsiteX7" fmla="*/ 5212600 w 7468737"/>
              <a:gd name="connsiteY7" fmla="*/ 3650492 h 6581226"/>
              <a:gd name="connsiteX8" fmla="*/ 6535820 w 7468737"/>
              <a:gd name="connsiteY8" fmla="*/ 2034057 h 6581226"/>
              <a:gd name="connsiteX9" fmla="*/ 7196488 w 7468737"/>
              <a:gd name="connsiteY9" fmla="*/ 1036164 h 6581226"/>
              <a:gd name="connsiteX10" fmla="*/ 7468737 w 7468737"/>
              <a:gd name="connsiteY10" fmla="*/ 1427854 h 6581226"/>
              <a:gd name="connsiteX11" fmla="*/ 7348884 w 7468737"/>
              <a:gd name="connsiteY11" fmla="*/ 0 h 6581226"/>
              <a:gd name="connsiteX0" fmla="*/ 7348884 w 7468737"/>
              <a:gd name="connsiteY0" fmla="*/ 0 h 6581226"/>
              <a:gd name="connsiteX1" fmla="*/ 6049947 w 7468737"/>
              <a:gd name="connsiteY1" fmla="*/ 485344 h 6581226"/>
              <a:gd name="connsiteX2" fmla="*/ 6457526 w 7468737"/>
              <a:gd name="connsiteY2" fmla="*/ 555585 h 6581226"/>
              <a:gd name="connsiteX3" fmla="*/ 5239771 w 7468737"/>
              <a:gd name="connsiteY3" fmla="*/ 2584864 h 6581226"/>
              <a:gd name="connsiteX4" fmla="*/ 2838352 w 7468737"/>
              <a:gd name="connsiteY4" fmla="*/ 4998634 h 6581226"/>
              <a:gd name="connsiteX5" fmla="*/ 0 w 7468737"/>
              <a:gd name="connsiteY5" fmla="*/ 6581226 h 6581226"/>
              <a:gd name="connsiteX6" fmla="*/ 3108144 w 7468737"/>
              <a:gd name="connsiteY6" fmla="*/ 5384136 h 6581226"/>
              <a:gd name="connsiteX7" fmla="*/ 5212600 w 7468737"/>
              <a:gd name="connsiteY7" fmla="*/ 3650492 h 6581226"/>
              <a:gd name="connsiteX8" fmla="*/ 6535820 w 7468737"/>
              <a:gd name="connsiteY8" fmla="*/ 2034057 h 6581226"/>
              <a:gd name="connsiteX9" fmla="*/ 7196488 w 7468737"/>
              <a:gd name="connsiteY9" fmla="*/ 1036164 h 6581226"/>
              <a:gd name="connsiteX10" fmla="*/ 7468737 w 7468737"/>
              <a:gd name="connsiteY10" fmla="*/ 1427854 h 6581226"/>
              <a:gd name="connsiteX11" fmla="*/ 7348884 w 7468737"/>
              <a:gd name="connsiteY11" fmla="*/ 0 h 6581226"/>
              <a:gd name="connsiteX0" fmla="*/ 7348884 w 7468737"/>
              <a:gd name="connsiteY0" fmla="*/ 0 h 6581226"/>
              <a:gd name="connsiteX1" fmla="*/ 6049947 w 7468737"/>
              <a:gd name="connsiteY1" fmla="*/ 485344 h 6581226"/>
              <a:gd name="connsiteX2" fmla="*/ 6539751 w 7468737"/>
              <a:gd name="connsiteY2" fmla="*/ 592827 h 6581226"/>
              <a:gd name="connsiteX3" fmla="*/ 5239771 w 7468737"/>
              <a:gd name="connsiteY3" fmla="*/ 2584864 h 6581226"/>
              <a:gd name="connsiteX4" fmla="*/ 2838352 w 7468737"/>
              <a:gd name="connsiteY4" fmla="*/ 4998634 h 6581226"/>
              <a:gd name="connsiteX5" fmla="*/ 0 w 7468737"/>
              <a:gd name="connsiteY5" fmla="*/ 6581226 h 6581226"/>
              <a:gd name="connsiteX6" fmla="*/ 3108144 w 7468737"/>
              <a:gd name="connsiteY6" fmla="*/ 5384136 h 6581226"/>
              <a:gd name="connsiteX7" fmla="*/ 5212600 w 7468737"/>
              <a:gd name="connsiteY7" fmla="*/ 3650492 h 6581226"/>
              <a:gd name="connsiteX8" fmla="*/ 6535820 w 7468737"/>
              <a:gd name="connsiteY8" fmla="*/ 2034057 h 6581226"/>
              <a:gd name="connsiteX9" fmla="*/ 7196488 w 7468737"/>
              <a:gd name="connsiteY9" fmla="*/ 1036164 h 6581226"/>
              <a:gd name="connsiteX10" fmla="*/ 7468737 w 7468737"/>
              <a:gd name="connsiteY10" fmla="*/ 1427854 h 6581226"/>
              <a:gd name="connsiteX11" fmla="*/ 7348884 w 7468737"/>
              <a:gd name="connsiteY11" fmla="*/ 0 h 6581226"/>
              <a:gd name="connsiteX0" fmla="*/ 7348884 w 7468737"/>
              <a:gd name="connsiteY0" fmla="*/ 0 h 6581226"/>
              <a:gd name="connsiteX1" fmla="*/ 6153931 w 7468737"/>
              <a:gd name="connsiteY1" fmla="*/ 510411 h 6581226"/>
              <a:gd name="connsiteX2" fmla="*/ 6539751 w 7468737"/>
              <a:gd name="connsiteY2" fmla="*/ 592827 h 6581226"/>
              <a:gd name="connsiteX3" fmla="*/ 5239771 w 7468737"/>
              <a:gd name="connsiteY3" fmla="*/ 2584864 h 6581226"/>
              <a:gd name="connsiteX4" fmla="*/ 2838352 w 7468737"/>
              <a:gd name="connsiteY4" fmla="*/ 4998634 h 6581226"/>
              <a:gd name="connsiteX5" fmla="*/ 0 w 7468737"/>
              <a:gd name="connsiteY5" fmla="*/ 6581226 h 6581226"/>
              <a:gd name="connsiteX6" fmla="*/ 3108144 w 7468737"/>
              <a:gd name="connsiteY6" fmla="*/ 5384136 h 6581226"/>
              <a:gd name="connsiteX7" fmla="*/ 5212600 w 7468737"/>
              <a:gd name="connsiteY7" fmla="*/ 3650492 h 6581226"/>
              <a:gd name="connsiteX8" fmla="*/ 6535820 w 7468737"/>
              <a:gd name="connsiteY8" fmla="*/ 2034057 h 6581226"/>
              <a:gd name="connsiteX9" fmla="*/ 7196488 w 7468737"/>
              <a:gd name="connsiteY9" fmla="*/ 1036164 h 6581226"/>
              <a:gd name="connsiteX10" fmla="*/ 7468737 w 7468737"/>
              <a:gd name="connsiteY10" fmla="*/ 1427854 h 6581226"/>
              <a:gd name="connsiteX11" fmla="*/ 7348884 w 7468737"/>
              <a:gd name="connsiteY11" fmla="*/ 0 h 6581226"/>
              <a:gd name="connsiteX0" fmla="*/ 7422909 w 7468737"/>
              <a:gd name="connsiteY0" fmla="*/ 0 h 6472799"/>
              <a:gd name="connsiteX1" fmla="*/ 6153931 w 7468737"/>
              <a:gd name="connsiteY1" fmla="*/ 401984 h 6472799"/>
              <a:gd name="connsiteX2" fmla="*/ 6539751 w 7468737"/>
              <a:gd name="connsiteY2" fmla="*/ 484400 h 6472799"/>
              <a:gd name="connsiteX3" fmla="*/ 5239771 w 7468737"/>
              <a:gd name="connsiteY3" fmla="*/ 2476437 h 6472799"/>
              <a:gd name="connsiteX4" fmla="*/ 2838352 w 7468737"/>
              <a:gd name="connsiteY4" fmla="*/ 4890207 h 6472799"/>
              <a:gd name="connsiteX5" fmla="*/ 0 w 7468737"/>
              <a:gd name="connsiteY5" fmla="*/ 6472799 h 6472799"/>
              <a:gd name="connsiteX6" fmla="*/ 3108144 w 7468737"/>
              <a:gd name="connsiteY6" fmla="*/ 5275709 h 6472799"/>
              <a:gd name="connsiteX7" fmla="*/ 5212600 w 7468737"/>
              <a:gd name="connsiteY7" fmla="*/ 3542065 h 6472799"/>
              <a:gd name="connsiteX8" fmla="*/ 6535820 w 7468737"/>
              <a:gd name="connsiteY8" fmla="*/ 1925630 h 6472799"/>
              <a:gd name="connsiteX9" fmla="*/ 7196488 w 7468737"/>
              <a:gd name="connsiteY9" fmla="*/ 927737 h 6472799"/>
              <a:gd name="connsiteX10" fmla="*/ 7468737 w 7468737"/>
              <a:gd name="connsiteY10" fmla="*/ 1319427 h 6472799"/>
              <a:gd name="connsiteX11" fmla="*/ 7422909 w 7468737"/>
              <a:gd name="connsiteY11" fmla="*/ 0 h 6472799"/>
              <a:gd name="connsiteX0" fmla="*/ 7422909 w 7435496"/>
              <a:gd name="connsiteY0" fmla="*/ 0 h 6472799"/>
              <a:gd name="connsiteX1" fmla="*/ 6153931 w 7435496"/>
              <a:gd name="connsiteY1" fmla="*/ 401984 h 6472799"/>
              <a:gd name="connsiteX2" fmla="*/ 6539751 w 7435496"/>
              <a:gd name="connsiteY2" fmla="*/ 484400 h 6472799"/>
              <a:gd name="connsiteX3" fmla="*/ 5239771 w 7435496"/>
              <a:gd name="connsiteY3" fmla="*/ 2476437 h 6472799"/>
              <a:gd name="connsiteX4" fmla="*/ 2838352 w 7435496"/>
              <a:gd name="connsiteY4" fmla="*/ 4890207 h 6472799"/>
              <a:gd name="connsiteX5" fmla="*/ 0 w 7435496"/>
              <a:gd name="connsiteY5" fmla="*/ 6472799 h 6472799"/>
              <a:gd name="connsiteX6" fmla="*/ 3108144 w 7435496"/>
              <a:gd name="connsiteY6" fmla="*/ 5275709 h 6472799"/>
              <a:gd name="connsiteX7" fmla="*/ 5212600 w 7435496"/>
              <a:gd name="connsiteY7" fmla="*/ 3542065 h 6472799"/>
              <a:gd name="connsiteX8" fmla="*/ 6535820 w 7435496"/>
              <a:gd name="connsiteY8" fmla="*/ 1925630 h 6472799"/>
              <a:gd name="connsiteX9" fmla="*/ 7196488 w 7435496"/>
              <a:gd name="connsiteY9" fmla="*/ 927737 h 6472799"/>
              <a:gd name="connsiteX10" fmla="*/ 7435496 w 7435496"/>
              <a:gd name="connsiteY10" fmla="*/ 1210381 h 6472799"/>
              <a:gd name="connsiteX11" fmla="*/ 7422909 w 7435496"/>
              <a:gd name="connsiteY11" fmla="*/ 0 h 6472799"/>
              <a:gd name="connsiteX0" fmla="*/ 7422909 w 7435496"/>
              <a:gd name="connsiteY0" fmla="*/ 0 h 6472799"/>
              <a:gd name="connsiteX1" fmla="*/ 6168909 w 7435496"/>
              <a:gd name="connsiteY1" fmla="*/ 360304 h 6472799"/>
              <a:gd name="connsiteX2" fmla="*/ 6539751 w 7435496"/>
              <a:gd name="connsiteY2" fmla="*/ 484400 h 6472799"/>
              <a:gd name="connsiteX3" fmla="*/ 5239771 w 7435496"/>
              <a:gd name="connsiteY3" fmla="*/ 2476437 h 6472799"/>
              <a:gd name="connsiteX4" fmla="*/ 2838352 w 7435496"/>
              <a:gd name="connsiteY4" fmla="*/ 4890207 h 6472799"/>
              <a:gd name="connsiteX5" fmla="*/ 0 w 7435496"/>
              <a:gd name="connsiteY5" fmla="*/ 6472799 h 6472799"/>
              <a:gd name="connsiteX6" fmla="*/ 3108144 w 7435496"/>
              <a:gd name="connsiteY6" fmla="*/ 5275709 h 6472799"/>
              <a:gd name="connsiteX7" fmla="*/ 5212600 w 7435496"/>
              <a:gd name="connsiteY7" fmla="*/ 3542065 h 6472799"/>
              <a:gd name="connsiteX8" fmla="*/ 6535820 w 7435496"/>
              <a:gd name="connsiteY8" fmla="*/ 1925630 h 6472799"/>
              <a:gd name="connsiteX9" fmla="*/ 7196488 w 7435496"/>
              <a:gd name="connsiteY9" fmla="*/ 927737 h 6472799"/>
              <a:gd name="connsiteX10" fmla="*/ 7435496 w 7435496"/>
              <a:gd name="connsiteY10" fmla="*/ 1210381 h 6472799"/>
              <a:gd name="connsiteX11" fmla="*/ 7422909 w 7435496"/>
              <a:gd name="connsiteY11" fmla="*/ 0 h 6472799"/>
              <a:gd name="connsiteX0" fmla="*/ 7422909 w 7435496"/>
              <a:gd name="connsiteY0" fmla="*/ 0 h 6472799"/>
              <a:gd name="connsiteX1" fmla="*/ 6168909 w 7435496"/>
              <a:gd name="connsiteY1" fmla="*/ 360304 h 6472799"/>
              <a:gd name="connsiteX2" fmla="*/ 6539751 w 7435496"/>
              <a:gd name="connsiteY2" fmla="*/ 484400 h 6472799"/>
              <a:gd name="connsiteX3" fmla="*/ 5239771 w 7435496"/>
              <a:gd name="connsiteY3" fmla="*/ 2476437 h 6472799"/>
              <a:gd name="connsiteX4" fmla="*/ 2838352 w 7435496"/>
              <a:gd name="connsiteY4" fmla="*/ 4890207 h 6472799"/>
              <a:gd name="connsiteX5" fmla="*/ 0 w 7435496"/>
              <a:gd name="connsiteY5" fmla="*/ 6472799 h 6472799"/>
              <a:gd name="connsiteX6" fmla="*/ 3108144 w 7435496"/>
              <a:gd name="connsiteY6" fmla="*/ 5275709 h 6472799"/>
              <a:gd name="connsiteX7" fmla="*/ 5212600 w 7435496"/>
              <a:gd name="connsiteY7" fmla="*/ 3542065 h 6472799"/>
              <a:gd name="connsiteX8" fmla="*/ 6535820 w 7435496"/>
              <a:gd name="connsiteY8" fmla="*/ 1925630 h 6472799"/>
              <a:gd name="connsiteX9" fmla="*/ 7196488 w 7435496"/>
              <a:gd name="connsiteY9" fmla="*/ 927737 h 6472799"/>
              <a:gd name="connsiteX10" fmla="*/ 7435496 w 7435496"/>
              <a:gd name="connsiteY10" fmla="*/ 1210381 h 6472799"/>
              <a:gd name="connsiteX11" fmla="*/ 7422909 w 7435496"/>
              <a:gd name="connsiteY11" fmla="*/ 0 h 6472799"/>
              <a:gd name="connsiteX0" fmla="*/ 7422909 w 7435496"/>
              <a:gd name="connsiteY0" fmla="*/ 0 h 6472799"/>
              <a:gd name="connsiteX1" fmla="*/ 6168909 w 7435496"/>
              <a:gd name="connsiteY1" fmla="*/ 360304 h 6472799"/>
              <a:gd name="connsiteX2" fmla="*/ 6539751 w 7435496"/>
              <a:gd name="connsiteY2" fmla="*/ 484400 h 6472799"/>
              <a:gd name="connsiteX3" fmla="*/ 5239771 w 7435496"/>
              <a:gd name="connsiteY3" fmla="*/ 2476437 h 6472799"/>
              <a:gd name="connsiteX4" fmla="*/ 2838352 w 7435496"/>
              <a:gd name="connsiteY4" fmla="*/ 4890207 h 6472799"/>
              <a:gd name="connsiteX5" fmla="*/ 0 w 7435496"/>
              <a:gd name="connsiteY5" fmla="*/ 6472799 h 6472799"/>
              <a:gd name="connsiteX6" fmla="*/ 3108144 w 7435496"/>
              <a:gd name="connsiteY6" fmla="*/ 5275709 h 6472799"/>
              <a:gd name="connsiteX7" fmla="*/ 5212600 w 7435496"/>
              <a:gd name="connsiteY7" fmla="*/ 3542065 h 6472799"/>
              <a:gd name="connsiteX8" fmla="*/ 6535820 w 7435496"/>
              <a:gd name="connsiteY8" fmla="*/ 1925630 h 6472799"/>
              <a:gd name="connsiteX9" fmla="*/ 7196488 w 7435496"/>
              <a:gd name="connsiteY9" fmla="*/ 927737 h 6472799"/>
              <a:gd name="connsiteX10" fmla="*/ 7435496 w 7435496"/>
              <a:gd name="connsiteY10" fmla="*/ 1210381 h 6472799"/>
              <a:gd name="connsiteX11" fmla="*/ 7422909 w 7435496"/>
              <a:gd name="connsiteY11" fmla="*/ 0 h 6472799"/>
              <a:gd name="connsiteX0" fmla="*/ 7422909 w 7435496"/>
              <a:gd name="connsiteY0" fmla="*/ 0 h 6472799"/>
              <a:gd name="connsiteX1" fmla="*/ 6168909 w 7435496"/>
              <a:gd name="connsiteY1" fmla="*/ 360304 h 6472799"/>
              <a:gd name="connsiteX2" fmla="*/ 6539751 w 7435496"/>
              <a:gd name="connsiteY2" fmla="*/ 484400 h 6472799"/>
              <a:gd name="connsiteX3" fmla="*/ 5239771 w 7435496"/>
              <a:gd name="connsiteY3" fmla="*/ 2476437 h 6472799"/>
              <a:gd name="connsiteX4" fmla="*/ 2838352 w 7435496"/>
              <a:gd name="connsiteY4" fmla="*/ 4890207 h 6472799"/>
              <a:gd name="connsiteX5" fmla="*/ 0 w 7435496"/>
              <a:gd name="connsiteY5" fmla="*/ 6472799 h 6472799"/>
              <a:gd name="connsiteX6" fmla="*/ 3108144 w 7435496"/>
              <a:gd name="connsiteY6" fmla="*/ 5275709 h 6472799"/>
              <a:gd name="connsiteX7" fmla="*/ 5212600 w 7435496"/>
              <a:gd name="connsiteY7" fmla="*/ 3542065 h 6472799"/>
              <a:gd name="connsiteX8" fmla="*/ 6535820 w 7435496"/>
              <a:gd name="connsiteY8" fmla="*/ 1925630 h 6472799"/>
              <a:gd name="connsiteX9" fmla="*/ 7196488 w 7435496"/>
              <a:gd name="connsiteY9" fmla="*/ 927737 h 6472799"/>
              <a:gd name="connsiteX10" fmla="*/ 7435496 w 7435496"/>
              <a:gd name="connsiteY10" fmla="*/ 1210381 h 6472799"/>
              <a:gd name="connsiteX11" fmla="*/ 7422909 w 7435496"/>
              <a:gd name="connsiteY11" fmla="*/ 0 h 6472799"/>
              <a:gd name="connsiteX0" fmla="*/ 7422909 w 7435496"/>
              <a:gd name="connsiteY0" fmla="*/ 0 h 6472799"/>
              <a:gd name="connsiteX1" fmla="*/ 6168909 w 7435496"/>
              <a:gd name="connsiteY1" fmla="*/ 360304 h 6472799"/>
              <a:gd name="connsiteX2" fmla="*/ 6539751 w 7435496"/>
              <a:gd name="connsiteY2" fmla="*/ 484400 h 6472799"/>
              <a:gd name="connsiteX3" fmla="*/ 5239771 w 7435496"/>
              <a:gd name="connsiteY3" fmla="*/ 2476437 h 6472799"/>
              <a:gd name="connsiteX4" fmla="*/ 2838352 w 7435496"/>
              <a:gd name="connsiteY4" fmla="*/ 4890207 h 6472799"/>
              <a:gd name="connsiteX5" fmla="*/ 0 w 7435496"/>
              <a:gd name="connsiteY5" fmla="*/ 6472799 h 6472799"/>
              <a:gd name="connsiteX6" fmla="*/ 3108144 w 7435496"/>
              <a:gd name="connsiteY6" fmla="*/ 5275709 h 6472799"/>
              <a:gd name="connsiteX7" fmla="*/ 5212600 w 7435496"/>
              <a:gd name="connsiteY7" fmla="*/ 3542065 h 6472799"/>
              <a:gd name="connsiteX8" fmla="*/ 6535820 w 7435496"/>
              <a:gd name="connsiteY8" fmla="*/ 1925630 h 6472799"/>
              <a:gd name="connsiteX9" fmla="*/ 7196488 w 7435496"/>
              <a:gd name="connsiteY9" fmla="*/ 927737 h 6472799"/>
              <a:gd name="connsiteX10" fmla="*/ 7435496 w 7435496"/>
              <a:gd name="connsiteY10" fmla="*/ 1210381 h 6472799"/>
              <a:gd name="connsiteX11" fmla="*/ 7422909 w 7435496"/>
              <a:gd name="connsiteY11" fmla="*/ 0 h 6472799"/>
              <a:gd name="connsiteX0" fmla="*/ 7422909 w 7435496"/>
              <a:gd name="connsiteY0" fmla="*/ 0 h 6472799"/>
              <a:gd name="connsiteX1" fmla="*/ 6168909 w 7435496"/>
              <a:gd name="connsiteY1" fmla="*/ 360304 h 6472799"/>
              <a:gd name="connsiteX2" fmla="*/ 6539751 w 7435496"/>
              <a:gd name="connsiteY2" fmla="*/ 484400 h 6472799"/>
              <a:gd name="connsiteX3" fmla="*/ 5239771 w 7435496"/>
              <a:gd name="connsiteY3" fmla="*/ 2476437 h 6472799"/>
              <a:gd name="connsiteX4" fmla="*/ 2838352 w 7435496"/>
              <a:gd name="connsiteY4" fmla="*/ 4890207 h 6472799"/>
              <a:gd name="connsiteX5" fmla="*/ 0 w 7435496"/>
              <a:gd name="connsiteY5" fmla="*/ 6472799 h 6472799"/>
              <a:gd name="connsiteX6" fmla="*/ 3108144 w 7435496"/>
              <a:gd name="connsiteY6" fmla="*/ 5275709 h 6472799"/>
              <a:gd name="connsiteX7" fmla="*/ 5212600 w 7435496"/>
              <a:gd name="connsiteY7" fmla="*/ 3542065 h 6472799"/>
              <a:gd name="connsiteX8" fmla="*/ 6535820 w 7435496"/>
              <a:gd name="connsiteY8" fmla="*/ 1925630 h 6472799"/>
              <a:gd name="connsiteX9" fmla="*/ 7196488 w 7435496"/>
              <a:gd name="connsiteY9" fmla="*/ 927737 h 6472799"/>
              <a:gd name="connsiteX10" fmla="*/ 7435496 w 7435496"/>
              <a:gd name="connsiteY10" fmla="*/ 1210381 h 6472799"/>
              <a:gd name="connsiteX11" fmla="*/ 7422909 w 7435496"/>
              <a:gd name="connsiteY11" fmla="*/ 0 h 647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5496" h="6472799">
                <a:moveTo>
                  <a:pt x="7422909" y="0"/>
                </a:moveTo>
                <a:lnTo>
                  <a:pt x="6168909" y="360304"/>
                </a:lnTo>
                <a:lnTo>
                  <a:pt x="6539751" y="484400"/>
                </a:lnTo>
                <a:cubicBezTo>
                  <a:pt x="6351774" y="901073"/>
                  <a:pt x="5829019" y="1696574"/>
                  <a:pt x="5239771" y="2476437"/>
                </a:cubicBezTo>
                <a:cubicBezTo>
                  <a:pt x="4650523" y="3256300"/>
                  <a:pt x="3722633" y="4263804"/>
                  <a:pt x="2838352" y="4890207"/>
                </a:cubicBezTo>
                <a:cubicBezTo>
                  <a:pt x="1954071" y="5516610"/>
                  <a:pt x="563829" y="6262642"/>
                  <a:pt x="0" y="6472799"/>
                </a:cubicBezTo>
                <a:cubicBezTo>
                  <a:pt x="208331" y="6469597"/>
                  <a:pt x="2057028" y="5955871"/>
                  <a:pt x="3108144" y="5275709"/>
                </a:cubicBezTo>
                <a:cubicBezTo>
                  <a:pt x="4159260" y="4595547"/>
                  <a:pt x="4593073" y="4168835"/>
                  <a:pt x="5212600" y="3542065"/>
                </a:cubicBezTo>
                <a:cubicBezTo>
                  <a:pt x="5832127" y="2915295"/>
                  <a:pt x="6184068" y="2412005"/>
                  <a:pt x="6535820" y="1925630"/>
                </a:cubicBezTo>
                <a:cubicBezTo>
                  <a:pt x="6887572" y="1439255"/>
                  <a:pt x="7028383" y="1168798"/>
                  <a:pt x="7196488" y="927737"/>
                </a:cubicBezTo>
                <a:lnTo>
                  <a:pt x="7435496" y="1210381"/>
                </a:lnTo>
                <a:lnTo>
                  <a:pt x="7422909" y="0"/>
                </a:lnTo>
                <a:close/>
              </a:path>
            </a:pathLst>
          </a:custGeom>
          <a:gradFill>
            <a:gsLst>
              <a:gs pos="87000">
                <a:schemeClr val="accent5"/>
              </a:gs>
              <a:gs pos="17000">
                <a:srgbClr val="266FA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32"/>
            <a:endParaRPr lang="en-US" sz="600">
              <a:latin typeface="Calibri" panose="020F0502020204030204" pitchFamily="34" charset="0"/>
            </a:endParaRPr>
          </a:p>
        </p:txBody>
      </p:sp>
      <p:grpSp>
        <p:nvGrpSpPr>
          <p:cNvPr id="31" name="Group 30">
            <a:extLst>
              <a:ext uri="{FF2B5EF4-FFF2-40B4-BE49-F238E27FC236}">
                <a16:creationId xmlns:a16="http://schemas.microsoft.com/office/drawing/2014/main" id="{2A14B181-AE24-4F45-95CB-FBB48769BD68}"/>
              </a:ext>
            </a:extLst>
          </p:cNvPr>
          <p:cNvGrpSpPr/>
          <p:nvPr/>
        </p:nvGrpSpPr>
        <p:grpSpPr>
          <a:xfrm>
            <a:off x="677950" y="1770370"/>
            <a:ext cx="11223316" cy="4616361"/>
            <a:chOff x="677950" y="1300755"/>
            <a:chExt cx="11223316" cy="4616361"/>
          </a:xfrm>
        </p:grpSpPr>
        <p:sp>
          <p:nvSpPr>
            <p:cNvPr id="6" name="Rectangle 5">
              <a:extLst>
                <a:ext uri="{FF2B5EF4-FFF2-40B4-BE49-F238E27FC236}">
                  <a16:creationId xmlns:a16="http://schemas.microsoft.com/office/drawing/2014/main" id="{552D82C8-9CEB-4376-8A9C-E22A7063C83A}"/>
                </a:ext>
              </a:extLst>
            </p:cNvPr>
            <p:cNvSpPr/>
            <p:nvPr/>
          </p:nvSpPr>
          <p:spPr>
            <a:xfrm>
              <a:off x="770233" y="4919176"/>
              <a:ext cx="3182784" cy="997940"/>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defTabSz="359991" fontAlgn="ctr">
                <a:buClr>
                  <a:schemeClr val="accent5"/>
                </a:buClr>
                <a:buSzPct val="150000"/>
              </a:pPr>
              <a:r>
                <a:rPr lang="en-US" sz="2000" b="1" dirty="0">
                  <a:solidFill>
                    <a:schemeClr val="bg1"/>
                  </a:solidFill>
                </a:rPr>
                <a:t>CIN (BTD)</a:t>
              </a:r>
            </a:p>
            <a:p>
              <a:pPr algn="ctr" defTabSz="359991" fontAlgn="ctr">
                <a:buClr>
                  <a:schemeClr val="accent5"/>
                </a:buClr>
                <a:buSzPct val="150000"/>
              </a:pPr>
              <a:r>
                <a:rPr lang="en-US" sz="1600" dirty="0">
                  <a:solidFill>
                    <a:schemeClr val="bg1"/>
                  </a:solidFill>
                </a:rPr>
                <a:t>Superior Regimen vs. SOC &amp;</a:t>
              </a:r>
            </a:p>
            <a:p>
              <a:pPr algn="ctr" defTabSz="359991" fontAlgn="ctr">
                <a:buClr>
                  <a:schemeClr val="accent5"/>
                </a:buClr>
                <a:buSzPct val="150000"/>
              </a:pPr>
              <a:r>
                <a:rPr lang="en-US" sz="1600" dirty="0">
                  <a:solidFill>
                    <a:schemeClr val="bg1"/>
                  </a:solidFill>
                </a:rPr>
                <a:t>NDA </a:t>
              </a:r>
              <a:r>
                <a:rPr lang="en-US" sz="1600" dirty="0" err="1">
                  <a:solidFill>
                    <a:schemeClr val="bg1"/>
                  </a:solidFill>
                </a:rPr>
                <a:t>Filingn</a:t>
              </a:r>
              <a:r>
                <a:rPr lang="en-US" sz="1600" dirty="0">
                  <a:solidFill>
                    <a:schemeClr val="bg1"/>
                  </a:solidFill>
                </a:rPr>
                <a:t> in the US and China</a:t>
              </a:r>
            </a:p>
          </p:txBody>
        </p:sp>
        <p:sp>
          <p:nvSpPr>
            <p:cNvPr id="10" name="Rectangle 9">
              <a:extLst>
                <a:ext uri="{FF2B5EF4-FFF2-40B4-BE49-F238E27FC236}">
                  <a16:creationId xmlns:a16="http://schemas.microsoft.com/office/drawing/2014/main" id="{C1E3666C-2472-48F9-B1B9-EEB1C8AC4603}"/>
                </a:ext>
              </a:extLst>
            </p:cNvPr>
            <p:cNvSpPr/>
            <p:nvPr/>
          </p:nvSpPr>
          <p:spPr>
            <a:xfrm>
              <a:off x="8257740" y="4919175"/>
              <a:ext cx="3446571" cy="997941"/>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defTabSz="359991" fontAlgn="ctr">
                <a:buClr>
                  <a:schemeClr val="accent5"/>
                </a:buClr>
                <a:buSzPct val="150000"/>
              </a:pPr>
              <a:r>
                <a:rPr lang="en-US" sz="2000" b="1" dirty="0">
                  <a:solidFill>
                    <a:schemeClr val="bg1"/>
                  </a:solidFill>
                </a:rPr>
                <a:t>Multiple Cancers (I/O Combo)</a:t>
              </a:r>
            </a:p>
            <a:p>
              <a:pPr algn="ctr" defTabSz="359991" fontAlgn="ctr">
                <a:buClr>
                  <a:schemeClr val="accent5"/>
                </a:buClr>
                <a:buSzPct val="150000"/>
              </a:pPr>
              <a:r>
                <a:rPr lang="en-US" sz="1600" dirty="0">
                  <a:solidFill>
                    <a:schemeClr val="bg1"/>
                  </a:solidFill>
                </a:rPr>
                <a:t>Synergistic MOA with Checkpoint Inhibitors &amp; Promising Preclinical &amp; </a:t>
              </a:r>
            </a:p>
            <a:p>
              <a:pPr algn="ctr" defTabSz="359991" fontAlgn="ctr">
                <a:buClr>
                  <a:schemeClr val="accent5"/>
                </a:buClr>
                <a:buSzPct val="150000"/>
              </a:pPr>
              <a:r>
                <a:rPr lang="en-US" sz="1600" dirty="0">
                  <a:solidFill>
                    <a:schemeClr val="bg1"/>
                  </a:solidFill>
                </a:rPr>
                <a:t>Early Clinical Efficacy Data</a:t>
              </a:r>
            </a:p>
          </p:txBody>
        </p:sp>
        <p:sp>
          <p:nvSpPr>
            <p:cNvPr id="13" name="Rectangle 12">
              <a:extLst>
                <a:ext uri="{FF2B5EF4-FFF2-40B4-BE49-F238E27FC236}">
                  <a16:creationId xmlns:a16="http://schemas.microsoft.com/office/drawing/2014/main" id="{3863A4F4-1A4A-4220-BCE8-D4F115FFC6D6}"/>
                </a:ext>
              </a:extLst>
            </p:cNvPr>
            <p:cNvSpPr/>
            <p:nvPr/>
          </p:nvSpPr>
          <p:spPr>
            <a:xfrm>
              <a:off x="4490293" y="4919176"/>
              <a:ext cx="3264612" cy="997940"/>
            </a:xfrm>
            <a:prstGeom prst="rect">
              <a:avLst/>
            </a:prstGeom>
            <a:solidFill>
              <a:srgbClr val="5AA58C"/>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defTabSz="359991" fontAlgn="ctr">
                <a:buClr>
                  <a:schemeClr val="accent5"/>
                </a:buClr>
                <a:buSzPct val="150000"/>
              </a:pPr>
              <a:r>
                <a:rPr lang="en-US" sz="2000" b="1" dirty="0">
                  <a:solidFill>
                    <a:schemeClr val="bg1"/>
                  </a:solidFill>
                </a:rPr>
                <a:t>NSCLC</a:t>
              </a:r>
            </a:p>
            <a:p>
              <a:pPr algn="ctr" defTabSz="359991" fontAlgn="ctr">
                <a:buClr>
                  <a:schemeClr val="accent5"/>
                </a:buClr>
                <a:buSzPct val="150000"/>
              </a:pPr>
              <a:r>
                <a:rPr lang="en-US" sz="1600" dirty="0">
                  <a:solidFill>
                    <a:schemeClr val="bg1"/>
                  </a:solidFill>
                </a:rPr>
                <a:t>Strong MOA Rationale &amp; </a:t>
              </a:r>
            </a:p>
            <a:p>
              <a:pPr algn="ctr" defTabSz="359991" fontAlgn="ctr">
                <a:buClr>
                  <a:schemeClr val="accent5"/>
                </a:buClr>
                <a:buSzPct val="150000"/>
              </a:pPr>
              <a:r>
                <a:rPr lang="en-US" sz="1600" dirty="0">
                  <a:solidFill>
                    <a:schemeClr val="bg1"/>
                  </a:solidFill>
                </a:rPr>
                <a:t>Promising Preliminary Clinical Data</a:t>
              </a:r>
            </a:p>
          </p:txBody>
        </p:sp>
        <p:sp>
          <p:nvSpPr>
            <p:cNvPr id="19" name="Rectangle 18">
              <a:extLst>
                <a:ext uri="{FF2B5EF4-FFF2-40B4-BE49-F238E27FC236}">
                  <a16:creationId xmlns:a16="http://schemas.microsoft.com/office/drawing/2014/main" id="{41089902-AED2-654B-9730-A26F7E0A024D}"/>
                </a:ext>
              </a:extLst>
            </p:cNvPr>
            <p:cNvSpPr/>
            <p:nvPr/>
          </p:nvSpPr>
          <p:spPr>
            <a:xfrm>
              <a:off x="7833598" y="1300755"/>
              <a:ext cx="4067668" cy="731521"/>
            </a:xfrm>
            <a:prstGeom prst="rect">
              <a:avLst/>
            </a:prstGeom>
          </p:spPr>
          <p:txBody>
            <a:bodyPr wrap="square" anchor="ctr" anchorCtr="0">
              <a:noAutofit/>
            </a:bodyPr>
            <a:lstStyle/>
            <a:p>
              <a:pPr lvl="0" algn="ctr"/>
              <a:r>
                <a:rPr lang="en-US" sz="1800" dirty="0"/>
                <a:t>Promising early clinical efficacy data </a:t>
              </a:r>
            </a:p>
            <a:p>
              <a:pPr lvl="0" algn="ctr"/>
              <a:r>
                <a:rPr lang="en-US" sz="1800" dirty="0"/>
                <a:t>– Jun. 2021 (ASCO) &amp; Expected in 2022 </a:t>
              </a:r>
            </a:p>
          </p:txBody>
        </p:sp>
        <p:sp>
          <p:nvSpPr>
            <p:cNvPr id="20" name="Rectangle 19">
              <a:extLst>
                <a:ext uri="{FF2B5EF4-FFF2-40B4-BE49-F238E27FC236}">
                  <a16:creationId xmlns:a16="http://schemas.microsoft.com/office/drawing/2014/main" id="{C362175A-35EA-1B42-BF93-04DE7D711D98}"/>
                </a:ext>
              </a:extLst>
            </p:cNvPr>
            <p:cNvSpPr/>
            <p:nvPr/>
          </p:nvSpPr>
          <p:spPr>
            <a:xfrm>
              <a:off x="3812342" y="1482853"/>
              <a:ext cx="3801325" cy="731521"/>
            </a:xfrm>
            <a:prstGeom prst="rect">
              <a:avLst/>
            </a:prstGeom>
          </p:spPr>
          <p:txBody>
            <a:bodyPr wrap="square" anchor="ctr" anchorCtr="0">
              <a:noAutofit/>
            </a:bodyPr>
            <a:lstStyle/>
            <a:p>
              <a:pPr lvl="0" algn="ctr"/>
              <a:r>
                <a:rPr lang="en-US" sz="1800" dirty="0"/>
                <a:t>Phase 3 study fully enrolled (n=559)</a:t>
              </a:r>
            </a:p>
            <a:p>
              <a:pPr lvl="0" algn="ctr"/>
              <a:r>
                <a:rPr lang="en-US" sz="1800" dirty="0"/>
                <a:t>&amp; Topline OS data - mid-2021</a:t>
              </a:r>
            </a:p>
          </p:txBody>
        </p:sp>
        <p:sp>
          <p:nvSpPr>
            <p:cNvPr id="21" name="Rectangle 20">
              <a:extLst>
                <a:ext uri="{FF2B5EF4-FFF2-40B4-BE49-F238E27FC236}">
                  <a16:creationId xmlns:a16="http://schemas.microsoft.com/office/drawing/2014/main" id="{221EF297-73DA-D04B-A6B6-288AB2A357B0}"/>
                </a:ext>
              </a:extLst>
            </p:cNvPr>
            <p:cNvSpPr/>
            <p:nvPr/>
          </p:nvSpPr>
          <p:spPr>
            <a:xfrm>
              <a:off x="677950" y="2644148"/>
              <a:ext cx="3812343" cy="672847"/>
            </a:xfrm>
            <a:prstGeom prst="rect">
              <a:avLst/>
            </a:prstGeom>
          </p:spPr>
          <p:txBody>
            <a:bodyPr wrap="square" anchor="ctr" anchorCtr="0">
              <a:noAutofit/>
            </a:bodyPr>
            <a:lstStyle/>
            <a:p>
              <a:pPr lvl="0" algn="ctr"/>
              <a:r>
                <a:rPr lang="en-US" sz="1800" dirty="0"/>
                <a:t>Proven in 6 clinical studies(n&gt;1200) </a:t>
              </a:r>
            </a:p>
            <a:p>
              <a:pPr lvl="0" algn="ctr"/>
              <a:r>
                <a:rPr lang="en-US" sz="1800" dirty="0"/>
                <a:t>&amp; Filed for NDA approval </a:t>
              </a:r>
            </a:p>
            <a:p>
              <a:pPr lvl="0" algn="ctr"/>
              <a:r>
                <a:rPr lang="en-US" sz="1800" dirty="0"/>
                <a:t>– Mar. 2021</a:t>
              </a:r>
            </a:p>
          </p:txBody>
        </p:sp>
        <p:cxnSp>
          <p:nvCxnSpPr>
            <p:cNvPr id="27" name="Straight Connector 26">
              <a:extLst>
                <a:ext uri="{FF2B5EF4-FFF2-40B4-BE49-F238E27FC236}">
                  <a16:creationId xmlns:a16="http://schemas.microsoft.com/office/drawing/2014/main" id="{091621C5-46F7-C84E-8167-9F785BB1C5C4}"/>
                </a:ext>
              </a:extLst>
            </p:cNvPr>
            <p:cNvCxnSpPr>
              <a:cxnSpLocks/>
            </p:cNvCxnSpPr>
            <p:nvPr/>
          </p:nvCxnSpPr>
          <p:spPr>
            <a:xfrm flipH="1">
              <a:off x="2398816" y="3461628"/>
              <a:ext cx="16008" cy="930778"/>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26BF02-6611-3A49-A90B-517F2C447A28}"/>
                </a:ext>
              </a:extLst>
            </p:cNvPr>
            <p:cNvCxnSpPr>
              <a:cxnSpLocks/>
            </p:cNvCxnSpPr>
            <p:nvPr/>
          </p:nvCxnSpPr>
          <p:spPr>
            <a:xfrm>
              <a:off x="5711789" y="2214374"/>
              <a:ext cx="0" cy="548640"/>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F2B8228-DC59-164D-B1D9-E446F74BD309}"/>
                </a:ext>
              </a:extLst>
            </p:cNvPr>
            <p:cNvCxnSpPr>
              <a:cxnSpLocks/>
            </p:cNvCxnSpPr>
            <p:nvPr/>
          </p:nvCxnSpPr>
          <p:spPr>
            <a:xfrm>
              <a:off x="9824854" y="2032276"/>
              <a:ext cx="0" cy="548640"/>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1D73FEE-30F4-4403-AD35-0CDED904AE27}"/>
              </a:ext>
            </a:extLst>
          </p:cNvPr>
          <p:cNvSpPr>
            <a:spLocks noGrp="1"/>
          </p:cNvSpPr>
          <p:nvPr>
            <p:ph type="title"/>
          </p:nvPr>
        </p:nvSpPr>
        <p:spPr/>
        <p:txBody>
          <a:bodyPr/>
          <a:lstStyle/>
          <a:p>
            <a:r>
              <a:rPr lang="en-US" dirty="0"/>
              <a:t>Plinabulin Value Generation Roadmap</a:t>
            </a:r>
          </a:p>
        </p:txBody>
      </p:sp>
      <p:grpSp>
        <p:nvGrpSpPr>
          <p:cNvPr id="17" name="Group 16">
            <a:extLst>
              <a:ext uri="{FF2B5EF4-FFF2-40B4-BE49-F238E27FC236}">
                <a16:creationId xmlns:a16="http://schemas.microsoft.com/office/drawing/2014/main" id="{C6288591-C5B4-BB4D-8C40-D70145FC7B12}"/>
              </a:ext>
            </a:extLst>
          </p:cNvPr>
          <p:cNvGrpSpPr/>
          <p:nvPr/>
        </p:nvGrpSpPr>
        <p:grpSpPr>
          <a:xfrm>
            <a:off x="785455" y="1265138"/>
            <a:ext cx="10680162" cy="486981"/>
            <a:chOff x="785455" y="5420043"/>
            <a:chExt cx="10680162" cy="486981"/>
          </a:xfrm>
          <a:solidFill>
            <a:schemeClr val="tx2"/>
          </a:solidFill>
        </p:grpSpPr>
        <p:sp>
          <p:nvSpPr>
            <p:cNvPr id="4" name="Chevron 3">
              <a:extLst>
                <a:ext uri="{FF2B5EF4-FFF2-40B4-BE49-F238E27FC236}">
                  <a16:creationId xmlns:a16="http://schemas.microsoft.com/office/drawing/2014/main" id="{24EB245C-CC8A-3C43-A965-EEDD31EB635E}"/>
                </a:ext>
              </a:extLst>
            </p:cNvPr>
            <p:cNvSpPr/>
            <p:nvPr/>
          </p:nvSpPr>
          <p:spPr>
            <a:xfrm>
              <a:off x="785455" y="5420043"/>
              <a:ext cx="3258738" cy="486981"/>
            </a:xfrm>
            <a:prstGeom prst="chevron">
              <a:avLst/>
            </a:prstGeom>
            <a:grpFill/>
            <a:ln w="6350">
              <a:solidFill>
                <a:schemeClr val="tx2">
                  <a:lumMod val="50000"/>
                </a:schemeClr>
              </a:solidFill>
            </a:ln>
          </p:spPr>
          <p:txBody>
            <a:bodyPr wrap="none" anchor="ctr" anchorCtr="0">
              <a:noAutofit/>
            </a:bodyPr>
            <a:lstStyle/>
            <a:p>
              <a:pPr lvl="0" algn="ctr"/>
              <a:r>
                <a:rPr lang="en-US" b="1" dirty="0">
                  <a:solidFill>
                    <a:schemeClr val="bg1"/>
                  </a:solidFill>
                </a:rPr>
                <a:t>Execute</a:t>
              </a:r>
            </a:p>
          </p:txBody>
        </p:sp>
        <p:sp>
          <p:nvSpPr>
            <p:cNvPr id="14" name="Chevron 13">
              <a:extLst>
                <a:ext uri="{FF2B5EF4-FFF2-40B4-BE49-F238E27FC236}">
                  <a16:creationId xmlns:a16="http://schemas.microsoft.com/office/drawing/2014/main" id="{84CDF36A-3808-C94A-A90F-9BEC51D1EE59}"/>
                </a:ext>
              </a:extLst>
            </p:cNvPr>
            <p:cNvSpPr/>
            <p:nvPr/>
          </p:nvSpPr>
          <p:spPr>
            <a:xfrm>
              <a:off x="4496167" y="5420043"/>
              <a:ext cx="3258738" cy="486981"/>
            </a:xfrm>
            <a:prstGeom prst="chevron">
              <a:avLst/>
            </a:prstGeom>
            <a:grpFill/>
            <a:ln w="6350">
              <a:solidFill>
                <a:schemeClr val="tx2">
                  <a:lumMod val="50000"/>
                </a:schemeClr>
              </a:solidFill>
            </a:ln>
          </p:spPr>
          <p:txBody>
            <a:bodyPr wrap="none" anchor="ctr" anchorCtr="0">
              <a:noAutofit/>
            </a:bodyPr>
            <a:lstStyle/>
            <a:p>
              <a:pPr lvl="0" algn="ctr"/>
              <a:r>
                <a:rPr lang="en-US" b="1" dirty="0">
                  <a:solidFill>
                    <a:schemeClr val="bg1"/>
                  </a:solidFill>
                </a:rPr>
                <a:t>Evaluate</a:t>
              </a:r>
            </a:p>
          </p:txBody>
        </p:sp>
        <p:sp>
          <p:nvSpPr>
            <p:cNvPr id="15" name="Chevron 14">
              <a:extLst>
                <a:ext uri="{FF2B5EF4-FFF2-40B4-BE49-F238E27FC236}">
                  <a16:creationId xmlns:a16="http://schemas.microsoft.com/office/drawing/2014/main" id="{58F7151B-E91A-3040-9906-0463431036FA}"/>
                </a:ext>
              </a:extLst>
            </p:cNvPr>
            <p:cNvSpPr/>
            <p:nvPr/>
          </p:nvSpPr>
          <p:spPr>
            <a:xfrm>
              <a:off x="8206879" y="5420043"/>
              <a:ext cx="3258738" cy="486981"/>
            </a:xfrm>
            <a:prstGeom prst="chevron">
              <a:avLst/>
            </a:prstGeom>
            <a:grpFill/>
            <a:ln w="6350">
              <a:solidFill>
                <a:schemeClr val="tx2">
                  <a:lumMod val="50000"/>
                </a:schemeClr>
              </a:solidFill>
            </a:ln>
          </p:spPr>
          <p:txBody>
            <a:bodyPr wrap="none" anchor="ctr" anchorCtr="0">
              <a:noAutofit/>
            </a:bodyPr>
            <a:lstStyle/>
            <a:p>
              <a:pPr lvl="0" algn="ctr"/>
              <a:r>
                <a:rPr lang="en-US" b="1" dirty="0">
                  <a:solidFill>
                    <a:schemeClr val="bg1"/>
                  </a:solidFill>
                </a:rPr>
                <a:t>Grow</a:t>
              </a:r>
            </a:p>
          </p:txBody>
        </p:sp>
      </p:grpSp>
    </p:spTree>
    <p:extLst>
      <p:ext uri="{BB962C8B-B14F-4D97-AF65-F5344CB8AC3E}">
        <p14:creationId xmlns:p14="http://schemas.microsoft.com/office/powerpoint/2010/main" val="2810596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4584" y="2692865"/>
            <a:ext cx="9042400" cy="2335369"/>
          </a:xfrm>
        </p:spPr>
        <p:txBody>
          <a:bodyPr>
            <a:normAutofit/>
          </a:bodyPr>
          <a:lstStyle/>
          <a:p>
            <a:pPr>
              <a:lnSpc>
                <a:spcPct val="100000"/>
              </a:lnSpc>
              <a:spcBef>
                <a:spcPts val="1200"/>
              </a:spcBef>
              <a:spcAft>
                <a:spcPts val="1200"/>
              </a:spcAft>
            </a:pPr>
            <a:r>
              <a:rPr lang="en-US" sz="3600" dirty="0"/>
              <a:t>Plinabulin: “Pipeline in a Drug”</a:t>
            </a:r>
            <a:br>
              <a:rPr lang="en-US" sz="3600" dirty="0"/>
            </a:br>
            <a:r>
              <a:rPr lang="en-US" sz="3600" dirty="0"/>
              <a:t>- </a:t>
            </a:r>
            <a:r>
              <a:rPr lang="en-US" sz="2800" dirty="0"/>
              <a:t>First-in-Class, Selective Immunomodulating Microtubule Binding Agent (SIMBA)</a:t>
            </a:r>
            <a:endParaRPr lang="en-US" sz="2800" strike="sngStrike" dirty="0"/>
          </a:p>
        </p:txBody>
      </p:sp>
      <p:sp>
        <p:nvSpPr>
          <p:cNvPr id="12" name="TextBox 11">
            <a:extLst>
              <a:ext uri="{FF2B5EF4-FFF2-40B4-BE49-F238E27FC236}">
                <a16:creationId xmlns:a16="http://schemas.microsoft.com/office/drawing/2014/main" id="{07EE3C07-122A-4441-AC31-909951B40E21}"/>
              </a:ext>
            </a:extLst>
          </p:cNvPr>
          <p:cNvSpPr txBox="1"/>
          <p:nvPr/>
        </p:nvSpPr>
        <p:spPr>
          <a:xfrm>
            <a:off x="2623433" y="-283785"/>
            <a:ext cx="8908405" cy="1148904"/>
          </a:xfrm>
          <a:prstGeom prst="rect">
            <a:avLst/>
          </a:prstGeom>
          <a:noFill/>
        </p:spPr>
        <p:txBody>
          <a:bodyPr wrap="square" lIns="0" tIns="0" rIns="0" bIns="0" rtlCol="0">
            <a:spAutoFit/>
          </a:bodyPr>
          <a:lstStyle/>
          <a:p>
            <a:pPr algn="ctr" defTabSz="479988" fontAlgn="ctr"/>
            <a:r>
              <a:rPr lang="en-US" sz="3733" b="1" dirty="0">
                <a:solidFill>
                  <a:schemeClr val="tx2">
                    <a:lumMod val="60000"/>
                    <a:lumOff val="40000"/>
                  </a:schemeClr>
                </a:solidFill>
              </a:rPr>
              <a:t> </a:t>
            </a:r>
          </a:p>
          <a:p>
            <a:pPr algn="ctr" defTabSz="479988" fontAlgn="ctr"/>
            <a:endParaRPr lang="en-US" sz="3733" b="1" dirty="0">
              <a:solidFill>
                <a:schemeClr val="tx2">
                  <a:lumMod val="60000"/>
                  <a:lumOff val="40000"/>
                </a:schemeClr>
              </a:solidFill>
            </a:endParaRPr>
          </a:p>
        </p:txBody>
      </p:sp>
    </p:spTree>
    <p:extLst>
      <p:ext uri="{BB962C8B-B14F-4D97-AF65-F5344CB8AC3E}">
        <p14:creationId xmlns:p14="http://schemas.microsoft.com/office/powerpoint/2010/main" val="2891925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6664E-4DE0-476B-BEC6-53B1BBA69BD0}"/>
              </a:ext>
            </a:extLst>
          </p:cNvPr>
          <p:cNvSpPr>
            <a:spLocks noGrp="1"/>
          </p:cNvSpPr>
          <p:nvPr>
            <p:ph type="title"/>
          </p:nvPr>
        </p:nvSpPr>
        <p:spPr/>
        <p:txBody>
          <a:bodyPr/>
          <a:lstStyle/>
          <a:p>
            <a:r>
              <a:rPr lang="en-US" dirty="0"/>
              <a:t>Building the Plinabulin Franchise </a:t>
            </a:r>
          </a:p>
        </p:txBody>
      </p:sp>
      <p:sp>
        <p:nvSpPr>
          <p:cNvPr id="10" name="Rectangle 9">
            <a:extLst>
              <a:ext uri="{FF2B5EF4-FFF2-40B4-BE49-F238E27FC236}">
                <a16:creationId xmlns:a16="http://schemas.microsoft.com/office/drawing/2014/main" id="{8DF7EF10-4F67-7945-87FF-10C763DF1D46}"/>
              </a:ext>
            </a:extLst>
          </p:cNvPr>
          <p:cNvSpPr/>
          <p:nvPr/>
        </p:nvSpPr>
        <p:spPr>
          <a:xfrm>
            <a:off x="4542057" y="2041723"/>
            <a:ext cx="3107886" cy="966543"/>
          </a:xfrm>
          <a:prstGeom prst="rect">
            <a:avLst/>
          </a:prstGeom>
          <a:solidFill>
            <a:schemeClr val="bg1">
              <a:lumMod val="75000"/>
            </a:schemeClr>
          </a:solidFill>
          <a:ln>
            <a:solidFill>
              <a:schemeClr val="bg1">
                <a:lumMod val="65000"/>
              </a:schemeClr>
            </a:solidFill>
          </a:ln>
        </p:spPr>
        <p:txBody>
          <a:bodyPr wrap="square" anchor="ctr" anchorCtr="0">
            <a:noAutofit/>
          </a:bodyPr>
          <a:lstStyle/>
          <a:p>
            <a:pPr lvl="0" algn="ctr"/>
            <a:r>
              <a:rPr lang="en-US" sz="2400" b="1" dirty="0">
                <a:solidFill>
                  <a:schemeClr val="bg1"/>
                </a:solidFill>
              </a:rPr>
              <a:t>Anti-Cancer with Chemotherapy</a:t>
            </a:r>
          </a:p>
        </p:txBody>
      </p:sp>
      <p:sp>
        <p:nvSpPr>
          <p:cNvPr id="11" name="Rectangle 10">
            <a:extLst>
              <a:ext uri="{FF2B5EF4-FFF2-40B4-BE49-F238E27FC236}">
                <a16:creationId xmlns:a16="http://schemas.microsoft.com/office/drawing/2014/main" id="{3280BC68-531D-FD41-B2C4-BC626DF0AE67}"/>
              </a:ext>
            </a:extLst>
          </p:cNvPr>
          <p:cNvSpPr/>
          <p:nvPr/>
        </p:nvSpPr>
        <p:spPr>
          <a:xfrm>
            <a:off x="4542057" y="3128582"/>
            <a:ext cx="3107886" cy="1467481"/>
          </a:xfrm>
          <a:prstGeom prst="rect">
            <a:avLst/>
          </a:prstGeom>
          <a:noFill/>
          <a:ln>
            <a:solidFill>
              <a:schemeClr val="bg1">
                <a:lumMod val="75000"/>
              </a:schemeClr>
            </a:solidFill>
          </a:ln>
        </p:spPr>
        <p:txBody>
          <a:bodyPr wrap="square" lIns="182880" tIns="182880" rIns="182880">
            <a:noAutofit/>
          </a:bodyPr>
          <a:lstStyle/>
          <a:p>
            <a:pPr lvl="0"/>
            <a:r>
              <a:rPr lang="en-US" sz="2400" dirty="0">
                <a:solidFill>
                  <a:schemeClr val="bg1">
                    <a:lumMod val="65000"/>
                  </a:schemeClr>
                </a:solidFill>
              </a:rPr>
              <a:t>Improve survival and quality of life</a:t>
            </a:r>
          </a:p>
        </p:txBody>
      </p:sp>
      <p:sp>
        <p:nvSpPr>
          <p:cNvPr id="13" name="Rectangle 12">
            <a:extLst>
              <a:ext uri="{FF2B5EF4-FFF2-40B4-BE49-F238E27FC236}">
                <a16:creationId xmlns:a16="http://schemas.microsoft.com/office/drawing/2014/main" id="{A102D7BF-3198-8641-A001-E3EBFBF1ADFE}"/>
              </a:ext>
            </a:extLst>
          </p:cNvPr>
          <p:cNvSpPr/>
          <p:nvPr/>
        </p:nvSpPr>
        <p:spPr>
          <a:xfrm>
            <a:off x="8395130" y="2041723"/>
            <a:ext cx="3107886" cy="966543"/>
          </a:xfrm>
          <a:prstGeom prst="rect">
            <a:avLst/>
          </a:prstGeom>
          <a:solidFill>
            <a:schemeClr val="bg1">
              <a:lumMod val="75000"/>
            </a:schemeClr>
          </a:solidFill>
          <a:ln>
            <a:solidFill>
              <a:schemeClr val="bg1">
                <a:lumMod val="65000"/>
              </a:schemeClr>
            </a:solidFill>
          </a:ln>
        </p:spPr>
        <p:txBody>
          <a:bodyPr wrap="square" anchor="ctr" anchorCtr="0">
            <a:noAutofit/>
          </a:bodyPr>
          <a:lstStyle/>
          <a:p>
            <a:pPr lvl="0" algn="ctr"/>
            <a:r>
              <a:rPr lang="en-US" sz="2400" b="1" dirty="0">
                <a:solidFill>
                  <a:schemeClr val="bg1"/>
                </a:solidFill>
              </a:rPr>
              <a:t>Anti-Cancer with Immuno-Oncology</a:t>
            </a:r>
          </a:p>
        </p:txBody>
      </p:sp>
      <p:sp>
        <p:nvSpPr>
          <p:cNvPr id="14" name="Rectangle 13">
            <a:extLst>
              <a:ext uri="{FF2B5EF4-FFF2-40B4-BE49-F238E27FC236}">
                <a16:creationId xmlns:a16="http://schemas.microsoft.com/office/drawing/2014/main" id="{E7B2623A-E504-084E-B5AA-F2ED7D6C6FAF}"/>
              </a:ext>
            </a:extLst>
          </p:cNvPr>
          <p:cNvSpPr/>
          <p:nvPr/>
        </p:nvSpPr>
        <p:spPr>
          <a:xfrm>
            <a:off x="8395130" y="3128582"/>
            <a:ext cx="3107886" cy="1467481"/>
          </a:xfrm>
          <a:prstGeom prst="rect">
            <a:avLst/>
          </a:prstGeom>
          <a:noFill/>
          <a:ln>
            <a:solidFill>
              <a:schemeClr val="bg1">
                <a:lumMod val="75000"/>
              </a:schemeClr>
            </a:solidFill>
          </a:ln>
        </p:spPr>
        <p:txBody>
          <a:bodyPr wrap="square" lIns="182880" tIns="182880" rIns="182880">
            <a:noAutofit/>
          </a:bodyPr>
          <a:lstStyle/>
          <a:p>
            <a:pPr lvl="0"/>
            <a:r>
              <a:rPr lang="en-US" sz="2400" dirty="0">
                <a:solidFill>
                  <a:schemeClr val="bg1">
                    <a:lumMod val="65000"/>
                  </a:schemeClr>
                </a:solidFill>
              </a:rPr>
              <a:t>Potential APC cornerstone of emerging regimens </a:t>
            </a:r>
          </a:p>
        </p:txBody>
      </p:sp>
      <p:sp>
        <p:nvSpPr>
          <p:cNvPr id="9" name="Rectangle 8">
            <a:extLst>
              <a:ext uri="{FF2B5EF4-FFF2-40B4-BE49-F238E27FC236}">
                <a16:creationId xmlns:a16="http://schemas.microsoft.com/office/drawing/2014/main" id="{FC90418F-EC36-684B-B028-39F268FF59EE}"/>
              </a:ext>
            </a:extLst>
          </p:cNvPr>
          <p:cNvSpPr/>
          <p:nvPr/>
        </p:nvSpPr>
        <p:spPr>
          <a:xfrm>
            <a:off x="688985" y="2041723"/>
            <a:ext cx="3107886" cy="966543"/>
          </a:xfrm>
          <a:prstGeom prst="rect">
            <a:avLst/>
          </a:prstGeom>
          <a:solidFill>
            <a:schemeClr val="accent1">
              <a:lumMod val="75000"/>
            </a:schemeClr>
          </a:solidFill>
          <a:ln>
            <a:solidFill>
              <a:schemeClr val="accent1">
                <a:lumMod val="50000"/>
              </a:schemeClr>
            </a:solidFill>
          </a:ln>
        </p:spPr>
        <p:txBody>
          <a:bodyPr wrap="square" anchor="ctr" anchorCtr="0">
            <a:noAutofit/>
          </a:bodyPr>
          <a:lstStyle/>
          <a:p>
            <a:pPr lvl="0" algn="ctr"/>
            <a:r>
              <a:rPr lang="en-US" sz="2400" b="1" dirty="0">
                <a:solidFill>
                  <a:schemeClr val="bg1"/>
                </a:solidFill>
              </a:rPr>
              <a:t>CIN</a:t>
            </a:r>
          </a:p>
        </p:txBody>
      </p:sp>
      <p:sp>
        <p:nvSpPr>
          <p:cNvPr id="12" name="Rectangle 11">
            <a:extLst>
              <a:ext uri="{FF2B5EF4-FFF2-40B4-BE49-F238E27FC236}">
                <a16:creationId xmlns:a16="http://schemas.microsoft.com/office/drawing/2014/main" id="{85F06521-5E46-AE41-B964-2995963409B8}"/>
              </a:ext>
            </a:extLst>
          </p:cNvPr>
          <p:cNvSpPr/>
          <p:nvPr/>
        </p:nvSpPr>
        <p:spPr>
          <a:xfrm>
            <a:off x="688985" y="3128582"/>
            <a:ext cx="3107886" cy="1467481"/>
          </a:xfrm>
          <a:prstGeom prst="rect">
            <a:avLst/>
          </a:prstGeom>
          <a:noFill/>
          <a:ln>
            <a:solidFill>
              <a:schemeClr val="bg1">
                <a:lumMod val="75000"/>
              </a:schemeClr>
            </a:solidFill>
          </a:ln>
        </p:spPr>
        <p:txBody>
          <a:bodyPr wrap="square" lIns="182880" tIns="182880" rIns="182880">
            <a:noAutofit/>
          </a:bodyPr>
          <a:lstStyle/>
          <a:p>
            <a:pPr lvl="0"/>
            <a:r>
              <a:rPr lang="en-US" sz="2400" dirty="0"/>
              <a:t>Raise the Standard of Care</a:t>
            </a:r>
            <a:endParaRPr lang="en-US" sz="2400" dirty="0">
              <a:highlight>
                <a:srgbClr val="FFFF00"/>
              </a:highlight>
            </a:endParaRPr>
          </a:p>
        </p:txBody>
      </p:sp>
      <p:grpSp>
        <p:nvGrpSpPr>
          <p:cNvPr id="6" name="Group 5">
            <a:extLst>
              <a:ext uri="{FF2B5EF4-FFF2-40B4-BE49-F238E27FC236}">
                <a16:creationId xmlns:a16="http://schemas.microsoft.com/office/drawing/2014/main" id="{AC4C350A-493A-594A-B1E7-4A212A0C09D4}"/>
              </a:ext>
            </a:extLst>
          </p:cNvPr>
          <p:cNvGrpSpPr/>
          <p:nvPr/>
        </p:nvGrpSpPr>
        <p:grpSpPr>
          <a:xfrm>
            <a:off x="688984" y="1317821"/>
            <a:ext cx="10814032" cy="862079"/>
            <a:chOff x="688984" y="1317821"/>
            <a:chExt cx="10814032" cy="862079"/>
          </a:xfrm>
        </p:grpSpPr>
        <p:sp>
          <p:nvSpPr>
            <p:cNvPr id="5" name="Rectangle 4">
              <a:extLst>
                <a:ext uri="{FF2B5EF4-FFF2-40B4-BE49-F238E27FC236}">
                  <a16:creationId xmlns:a16="http://schemas.microsoft.com/office/drawing/2014/main" id="{5D3E642F-3A34-7642-8158-9C17A2B02A63}"/>
                </a:ext>
              </a:extLst>
            </p:cNvPr>
            <p:cNvSpPr/>
            <p:nvPr/>
          </p:nvSpPr>
          <p:spPr>
            <a:xfrm>
              <a:off x="688984" y="1317821"/>
              <a:ext cx="10814032" cy="345093"/>
            </a:xfrm>
            <a:prstGeom prst="rect">
              <a:avLst/>
            </a:prstGeom>
            <a:gradFill>
              <a:gsLst>
                <a:gs pos="0">
                  <a:schemeClr val="bg1">
                    <a:lumMod val="50000"/>
                  </a:schemeClr>
                </a:gs>
                <a:gs pos="48000">
                  <a:schemeClr val="bg1">
                    <a:lumMod val="65000"/>
                  </a:schemeClr>
                </a:gs>
                <a:gs pos="100000">
                  <a:schemeClr val="bg1">
                    <a:lumMod val="85000"/>
                  </a:schemeClr>
                </a:gs>
              </a:gsLst>
              <a:lin ang="162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riangle 2">
              <a:extLst>
                <a:ext uri="{FF2B5EF4-FFF2-40B4-BE49-F238E27FC236}">
                  <a16:creationId xmlns:a16="http://schemas.microsoft.com/office/drawing/2014/main" id="{2B8C7324-6EE6-E246-ACDF-3DA0D8B7BEC5}"/>
                </a:ext>
              </a:extLst>
            </p:cNvPr>
            <p:cNvSpPr/>
            <p:nvPr/>
          </p:nvSpPr>
          <p:spPr>
            <a:xfrm rot="10800000">
              <a:off x="1430796" y="1662914"/>
              <a:ext cx="1624263" cy="516986"/>
            </a:xfrm>
            <a:prstGeom prst="triangl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4457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B84433D9-AFEB-4444-82C7-F5C73F036CEC}"/>
              </a:ext>
            </a:extLst>
          </p:cNvPr>
          <p:cNvGrpSpPr/>
          <p:nvPr/>
        </p:nvGrpSpPr>
        <p:grpSpPr>
          <a:xfrm>
            <a:off x="369475" y="1141264"/>
            <a:ext cx="11468913" cy="5398917"/>
            <a:chOff x="358717" y="1141264"/>
            <a:chExt cx="11709590" cy="5398917"/>
          </a:xfrm>
        </p:grpSpPr>
        <p:sp>
          <p:nvSpPr>
            <p:cNvPr id="72" name="Rectangle 71">
              <a:extLst>
                <a:ext uri="{FF2B5EF4-FFF2-40B4-BE49-F238E27FC236}">
                  <a16:creationId xmlns:a16="http://schemas.microsoft.com/office/drawing/2014/main" id="{9D4998B2-8A20-E345-95DC-2D5488B561AC}"/>
                </a:ext>
              </a:extLst>
            </p:cNvPr>
            <p:cNvSpPr/>
            <p:nvPr/>
          </p:nvSpPr>
          <p:spPr>
            <a:xfrm>
              <a:off x="358717" y="1141264"/>
              <a:ext cx="2266911" cy="5397280"/>
            </a:xfrm>
            <a:prstGeom prst="rect">
              <a:avLst/>
            </a:prstGeom>
            <a:solidFill>
              <a:srgbClr val="F2F2F2">
                <a:alpha val="43137"/>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a:extLst>
                <a:ext uri="{FF2B5EF4-FFF2-40B4-BE49-F238E27FC236}">
                  <a16:creationId xmlns:a16="http://schemas.microsoft.com/office/drawing/2014/main" id="{526B5FD9-F522-8840-A650-104EC5BD96A3}"/>
                </a:ext>
              </a:extLst>
            </p:cNvPr>
            <p:cNvSpPr/>
            <p:nvPr/>
          </p:nvSpPr>
          <p:spPr>
            <a:xfrm>
              <a:off x="2727633" y="1141264"/>
              <a:ext cx="2266911" cy="5397280"/>
            </a:xfrm>
            <a:prstGeom prst="rect">
              <a:avLst/>
            </a:prstGeom>
            <a:solidFill>
              <a:srgbClr val="F2F2F2">
                <a:alpha val="43137"/>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a:extLst>
                <a:ext uri="{FF2B5EF4-FFF2-40B4-BE49-F238E27FC236}">
                  <a16:creationId xmlns:a16="http://schemas.microsoft.com/office/drawing/2014/main" id="{B20B46BD-4442-974A-9731-99FF5B949AAA}"/>
                </a:ext>
              </a:extLst>
            </p:cNvPr>
            <p:cNvSpPr/>
            <p:nvPr/>
          </p:nvSpPr>
          <p:spPr>
            <a:xfrm>
              <a:off x="5075922" y="1142901"/>
              <a:ext cx="2266911" cy="5397280"/>
            </a:xfrm>
            <a:prstGeom prst="rect">
              <a:avLst/>
            </a:prstGeom>
            <a:solidFill>
              <a:srgbClr val="F2F2F2">
                <a:alpha val="43137"/>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a:extLst>
                <a:ext uri="{FF2B5EF4-FFF2-40B4-BE49-F238E27FC236}">
                  <a16:creationId xmlns:a16="http://schemas.microsoft.com/office/drawing/2014/main" id="{6E05DD06-62FF-CE4D-9FFA-2A82DD460D90}"/>
                </a:ext>
              </a:extLst>
            </p:cNvPr>
            <p:cNvSpPr/>
            <p:nvPr/>
          </p:nvSpPr>
          <p:spPr>
            <a:xfrm>
              <a:off x="7444843" y="1141264"/>
              <a:ext cx="2266911" cy="5397280"/>
            </a:xfrm>
            <a:prstGeom prst="rect">
              <a:avLst/>
            </a:prstGeom>
            <a:solidFill>
              <a:srgbClr val="F2F2F2">
                <a:alpha val="43137"/>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Rectangle 168">
              <a:extLst>
                <a:ext uri="{FF2B5EF4-FFF2-40B4-BE49-F238E27FC236}">
                  <a16:creationId xmlns:a16="http://schemas.microsoft.com/office/drawing/2014/main" id="{204D8A74-2CF1-A64C-A262-B28954CF1FA8}"/>
                </a:ext>
              </a:extLst>
            </p:cNvPr>
            <p:cNvSpPr/>
            <p:nvPr/>
          </p:nvSpPr>
          <p:spPr>
            <a:xfrm>
              <a:off x="9801396" y="1141264"/>
              <a:ext cx="2266911" cy="5397280"/>
            </a:xfrm>
            <a:prstGeom prst="rect">
              <a:avLst/>
            </a:prstGeom>
            <a:solidFill>
              <a:srgbClr val="F2F2F2">
                <a:alpha val="43137"/>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9" name="Table 9">
            <a:extLst>
              <a:ext uri="{FF2B5EF4-FFF2-40B4-BE49-F238E27FC236}">
                <a16:creationId xmlns:a16="http://schemas.microsoft.com/office/drawing/2014/main" id="{6FBA74B0-CA72-4645-A2BF-EA110B7D26AE}"/>
              </a:ext>
            </a:extLst>
          </p:cNvPr>
          <p:cNvGraphicFramePr>
            <a:graphicFrameLocks noGrp="1"/>
          </p:cNvGraphicFramePr>
          <p:nvPr>
            <p:extLst>
              <p:ext uri="{D42A27DB-BD31-4B8C-83A1-F6EECF244321}">
                <p14:modId xmlns:p14="http://schemas.microsoft.com/office/powerpoint/2010/main" val="1444345339"/>
              </p:ext>
            </p:extLst>
          </p:nvPr>
        </p:nvGraphicFramePr>
        <p:xfrm>
          <a:off x="410513" y="1193479"/>
          <a:ext cx="11504910" cy="835660"/>
        </p:xfrm>
        <a:graphic>
          <a:graphicData uri="http://schemas.openxmlformats.org/drawingml/2006/table">
            <a:tbl>
              <a:tblPr firstRow="1" bandRow="1">
                <a:tableStyleId>{5C22544A-7EE6-4342-B048-85BDC9FD1C3A}</a:tableStyleId>
              </a:tblPr>
              <a:tblGrid>
                <a:gridCol w="2300982">
                  <a:extLst>
                    <a:ext uri="{9D8B030D-6E8A-4147-A177-3AD203B41FA5}">
                      <a16:colId xmlns:a16="http://schemas.microsoft.com/office/drawing/2014/main" val="223832258"/>
                    </a:ext>
                  </a:extLst>
                </a:gridCol>
                <a:gridCol w="2300982">
                  <a:extLst>
                    <a:ext uri="{9D8B030D-6E8A-4147-A177-3AD203B41FA5}">
                      <a16:colId xmlns:a16="http://schemas.microsoft.com/office/drawing/2014/main" val="1823477074"/>
                    </a:ext>
                  </a:extLst>
                </a:gridCol>
                <a:gridCol w="2300982">
                  <a:extLst>
                    <a:ext uri="{9D8B030D-6E8A-4147-A177-3AD203B41FA5}">
                      <a16:colId xmlns:a16="http://schemas.microsoft.com/office/drawing/2014/main" val="914221205"/>
                    </a:ext>
                  </a:extLst>
                </a:gridCol>
                <a:gridCol w="2300982">
                  <a:extLst>
                    <a:ext uri="{9D8B030D-6E8A-4147-A177-3AD203B41FA5}">
                      <a16:colId xmlns:a16="http://schemas.microsoft.com/office/drawing/2014/main" val="885650781"/>
                    </a:ext>
                  </a:extLst>
                </a:gridCol>
                <a:gridCol w="2300982">
                  <a:extLst>
                    <a:ext uri="{9D8B030D-6E8A-4147-A177-3AD203B41FA5}">
                      <a16:colId xmlns:a16="http://schemas.microsoft.com/office/drawing/2014/main" val="2150582689"/>
                    </a:ext>
                  </a:extLst>
                </a:gridCol>
              </a:tblGrid>
              <a:tr h="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1" spc="-10" dirty="0">
                          <a:solidFill>
                            <a:schemeClr val="tx1">
                              <a:lumMod val="75000"/>
                              <a:lumOff val="25000"/>
                            </a:schemeClr>
                          </a:solidFill>
                          <a:latin typeface="+mn-lt"/>
                          <a:cs typeface="Calibri"/>
                        </a:rPr>
                        <a:t>Phase 1/2</a:t>
                      </a:r>
                      <a:endParaRPr lang="en-US" sz="1400" dirty="0">
                        <a:solidFill>
                          <a:schemeClr val="tx1">
                            <a:lumMod val="75000"/>
                            <a:lumOff val="25000"/>
                          </a:schemeClr>
                        </a:solidFill>
                        <a:latin typeface="+mn-lt"/>
                        <a:cs typeface="Calibri"/>
                      </a:endParaRPr>
                    </a:p>
                  </a:txBody>
                  <a:tcPr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algn="l">
                        <a:spcBef>
                          <a:spcPts val="100"/>
                        </a:spcBef>
                      </a:pPr>
                      <a:r>
                        <a:rPr lang="en-US" sz="1400" b="1" spc="-10" dirty="0">
                          <a:solidFill>
                            <a:schemeClr val="tx1">
                              <a:lumMod val="75000"/>
                              <a:lumOff val="25000"/>
                            </a:schemeClr>
                          </a:solidFill>
                          <a:latin typeface="+mn-lt"/>
                          <a:cs typeface="Calibri"/>
                        </a:rPr>
                        <a:t>Study 101</a:t>
                      </a:r>
                    </a:p>
                    <a:p>
                      <a:pPr marL="12700" algn="l">
                        <a:spcBef>
                          <a:spcPts val="100"/>
                        </a:spcBef>
                      </a:pPr>
                      <a:r>
                        <a:rPr lang="en-US" sz="1400" b="1" spc="-10" dirty="0">
                          <a:solidFill>
                            <a:schemeClr val="tx1">
                              <a:lumMod val="75000"/>
                              <a:lumOff val="25000"/>
                            </a:schemeClr>
                          </a:solidFill>
                          <a:latin typeface="+mn-lt"/>
                          <a:cs typeface="Calibri"/>
                        </a:rPr>
                        <a:t>Phase 2 Efficacy Data</a:t>
                      </a:r>
                      <a:endParaRPr lang="en-US" sz="1400" dirty="0">
                        <a:solidFill>
                          <a:schemeClr val="tx1">
                            <a:lumMod val="75000"/>
                            <a:lumOff val="25000"/>
                          </a:schemeClr>
                        </a:solidFill>
                        <a:latin typeface="+mn-lt"/>
                        <a:cs typeface="Calibri"/>
                      </a:endParaRP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1" spc="-10" dirty="0">
                          <a:solidFill>
                            <a:schemeClr val="tx1">
                              <a:lumMod val="75000"/>
                              <a:lumOff val="25000"/>
                            </a:schemeClr>
                          </a:solidFill>
                          <a:latin typeface="+mn-lt"/>
                          <a:cs typeface="Calibri"/>
                        </a:rPr>
                        <a:t>Phase 2 </a:t>
                      </a:r>
                      <a:endParaRPr lang="en-US" sz="1400" dirty="0">
                        <a:solidFill>
                          <a:schemeClr val="tx1">
                            <a:lumMod val="75000"/>
                            <a:lumOff val="25000"/>
                          </a:schemeClr>
                        </a:solidFill>
                        <a:latin typeface="+mn-lt"/>
                        <a:cs typeface="Calibri"/>
                      </a:endParaRP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1" spc="-10" dirty="0">
                          <a:solidFill>
                            <a:schemeClr val="tx1">
                              <a:lumMod val="75000"/>
                              <a:lumOff val="25000"/>
                            </a:schemeClr>
                          </a:solidFill>
                          <a:latin typeface="+mn-lt"/>
                          <a:cs typeface="Calibri"/>
                        </a:rPr>
                        <a:t>Phase 3</a:t>
                      </a:r>
                      <a:endParaRPr lang="en-US" sz="1400" dirty="0">
                        <a:solidFill>
                          <a:schemeClr val="tx1">
                            <a:lumMod val="75000"/>
                            <a:lumOff val="25000"/>
                          </a:schemeClr>
                        </a:solidFill>
                        <a:latin typeface="+mn-lt"/>
                        <a:cs typeface="Calibri"/>
                      </a:endParaRP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1" spc="-10" dirty="0">
                          <a:solidFill>
                            <a:schemeClr val="tx1">
                              <a:lumMod val="75000"/>
                              <a:lumOff val="25000"/>
                            </a:schemeClr>
                          </a:solidFill>
                          <a:latin typeface="+mn-lt"/>
                          <a:cs typeface="Calibri"/>
                        </a:rPr>
                        <a:t>Registration</a:t>
                      </a:r>
                      <a:endParaRPr lang="en-US" sz="1400" dirty="0">
                        <a:solidFill>
                          <a:schemeClr val="tx1">
                            <a:lumMod val="75000"/>
                            <a:lumOff val="25000"/>
                          </a:schemeClr>
                        </a:solidFill>
                        <a:latin typeface="+mn-lt"/>
                        <a:cs typeface="Calibri"/>
                      </a:endParaRPr>
                    </a:p>
                  </a:txBody>
                  <a:tcPr anchor="b">
                    <a:lnL w="6350" cap="flat" cmpd="sng" algn="ctr">
                      <a:no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3314844"/>
                  </a:ext>
                </a:extLst>
              </a:tr>
              <a:tr h="0">
                <a:tc>
                  <a:txBody>
                    <a:bodyPr/>
                    <a:lstStyle/>
                    <a:p>
                      <a:pPr algn="l"/>
                      <a:endParaRPr lang="en-US" sz="1400" dirty="0">
                        <a:solidFill>
                          <a:schemeClr val="tx1">
                            <a:lumMod val="75000"/>
                            <a:lumOff val="25000"/>
                          </a:schemeClr>
                        </a:solidFill>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400" dirty="0">
                        <a:solidFill>
                          <a:schemeClr val="tx1">
                            <a:lumMod val="75000"/>
                            <a:lumOff val="25000"/>
                          </a:schemeClr>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400" dirty="0">
                        <a:solidFill>
                          <a:schemeClr val="tx1">
                            <a:lumMod val="75000"/>
                            <a:lumOff val="25000"/>
                          </a:schemeClr>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400" dirty="0">
                        <a:solidFill>
                          <a:schemeClr val="tx1">
                            <a:lumMod val="75000"/>
                            <a:lumOff val="25000"/>
                          </a:schemeClr>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400" dirty="0">
                        <a:solidFill>
                          <a:schemeClr val="tx1">
                            <a:lumMod val="75000"/>
                            <a:lumOff val="25000"/>
                          </a:schemeClr>
                        </a:solidFill>
                      </a:endParaRPr>
                    </a:p>
                  </a:txBody>
                  <a:tcP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7105366"/>
                  </a:ext>
                </a:extLst>
              </a:tr>
            </a:tbl>
          </a:graphicData>
        </a:graphic>
      </p:graphicFrame>
      <p:sp>
        <p:nvSpPr>
          <p:cNvPr id="195" name="Rounded Rectangle 194">
            <a:extLst>
              <a:ext uri="{FF2B5EF4-FFF2-40B4-BE49-F238E27FC236}">
                <a16:creationId xmlns:a16="http://schemas.microsoft.com/office/drawing/2014/main" id="{F5A71F5D-E5B5-8F44-BDA7-BC2458FD2E82}"/>
              </a:ext>
            </a:extLst>
          </p:cNvPr>
          <p:cNvSpPr/>
          <p:nvPr/>
        </p:nvSpPr>
        <p:spPr>
          <a:xfrm>
            <a:off x="3168645" y="3898625"/>
            <a:ext cx="8646721" cy="2640259"/>
          </a:xfrm>
          <a:prstGeom prst="roundRect">
            <a:avLst>
              <a:gd name="adj" fmla="val 3175"/>
            </a:avLst>
          </a:prstGeom>
          <a:solidFill>
            <a:srgbClr val="C4EFFF">
              <a:alpha val="16471"/>
            </a:srgb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ounded Rectangle 193">
            <a:extLst>
              <a:ext uri="{FF2B5EF4-FFF2-40B4-BE49-F238E27FC236}">
                <a16:creationId xmlns:a16="http://schemas.microsoft.com/office/drawing/2014/main" id="{39767E98-29E9-4347-99C3-609F91D1BE78}"/>
              </a:ext>
            </a:extLst>
          </p:cNvPr>
          <p:cNvSpPr/>
          <p:nvPr/>
        </p:nvSpPr>
        <p:spPr>
          <a:xfrm>
            <a:off x="2879010" y="1847720"/>
            <a:ext cx="8948624" cy="1652153"/>
          </a:xfrm>
          <a:prstGeom prst="roundRect">
            <a:avLst>
              <a:gd name="adj" fmla="val 3447"/>
            </a:avLst>
          </a:prstGeom>
          <a:solidFill>
            <a:srgbClr val="C4EFFF">
              <a:alpha val="23529"/>
            </a:srgb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bject 2"/>
          <p:cNvSpPr txBox="1"/>
          <p:nvPr/>
        </p:nvSpPr>
        <p:spPr>
          <a:xfrm>
            <a:off x="1656613" y="291180"/>
            <a:ext cx="197485" cy="88486"/>
          </a:xfrm>
          <a:prstGeom prst="rect">
            <a:avLst/>
          </a:prstGeom>
        </p:spPr>
        <p:txBody>
          <a:bodyPr vert="horz" wrap="square" lIns="0" tIns="11430" rIns="0" bIns="0" rtlCol="0">
            <a:spAutoFit/>
          </a:bodyPr>
          <a:lstStyle/>
          <a:p>
            <a:pPr marL="12700">
              <a:spcBef>
                <a:spcPts val="90"/>
              </a:spcBef>
            </a:pPr>
            <a:r>
              <a:rPr sz="500" spc="-10" dirty="0">
                <a:solidFill>
                  <a:srgbClr val="777878"/>
                </a:solidFill>
                <a:latin typeface="Calibri" panose="020F0502020204030204" pitchFamily="34" charset="0"/>
                <a:cs typeface="Calibri" panose="020F0502020204030204" pitchFamily="34" charset="0"/>
              </a:rPr>
              <a:t>N</a:t>
            </a:r>
            <a:r>
              <a:rPr sz="500" spc="35" dirty="0">
                <a:solidFill>
                  <a:srgbClr val="777878"/>
                </a:solidFill>
                <a:latin typeface="Calibri" panose="020F0502020204030204" pitchFamily="34" charset="0"/>
                <a:cs typeface="Calibri" panose="020F0502020204030204" pitchFamily="34" charset="0"/>
              </a:rPr>
              <a:t> </a:t>
            </a:r>
            <a:r>
              <a:rPr sz="500" spc="-10" dirty="0">
                <a:solidFill>
                  <a:srgbClr val="777878"/>
                </a:solidFill>
                <a:latin typeface="Calibri" panose="020F0502020204030204" pitchFamily="34" charset="0"/>
                <a:cs typeface="Calibri" panose="020F0502020204030204" pitchFamily="34" charset="0"/>
              </a:rPr>
              <a:t>B</a:t>
            </a:r>
            <a:endParaRPr sz="500" dirty="0">
              <a:latin typeface="Calibri" panose="020F0502020204030204" pitchFamily="34" charset="0"/>
              <a:cs typeface="Calibri" panose="020F0502020204030204" pitchFamily="34" charset="0"/>
            </a:endParaRPr>
          </a:p>
        </p:txBody>
      </p:sp>
      <p:sp>
        <p:nvSpPr>
          <p:cNvPr id="3" name="object 3"/>
          <p:cNvSpPr txBox="1"/>
          <p:nvPr/>
        </p:nvSpPr>
        <p:spPr>
          <a:xfrm>
            <a:off x="1658111" y="419147"/>
            <a:ext cx="194310" cy="88486"/>
          </a:xfrm>
          <a:prstGeom prst="rect">
            <a:avLst/>
          </a:prstGeom>
        </p:spPr>
        <p:txBody>
          <a:bodyPr vert="horz" wrap="square" lIns="0" tIns="11430" rIns="0" bIns="0" rtlCol="0">
            <a:spAutoFit/>
          </a:bodyPr>
          <a:lstStyle/>
          <a:p>
            <a:pPr marL="12700">
              <a:spcBef>
                <a:spcPts val="90"/>
              </a:spcBef>
            </a:pPr>
            <a:r>
              <a:rPr sz="500" spc="-10" dirty="0">
                <a:solidFill>
                  <a:srgbClr val="777878"/>
                </a:solidFill>
                <a:latin typeface="Calibri" panose="020F0502020204030204" pitchFamily="34" charset="0"/>
                <a:cs typeface="Calibri" panose="020F0502020204030204" pitchFamily="34" charset="0"/>
              </a:rPr>
              <a:t>S</a:t>
            </a:r>
            <a:r>
              <a:rPr sz="500" spc="65" dirty="0">
                <a:solidFill>
                  <a:srgbClr val="777878"/>
                </a:solidFill>
                <a:latin typeface="Calibri" panose="020F0502020204030204" pitchFamily="34" charset="0"/>
                <a:cs typeface="Calibri" panose="020F0502020204030204" pitchFamily="34" charset="0"/>
              </a:rPr>
              <a:t> </a:t>
            </a:r>
            <a:r>
              <a:rPr sz="500" spc="-10" dirty="0">
                <a:solidFill>
                  <a:srgbClr val="777878"/>
                </a:solidFill>
                <a:latin typeface="Calibri" panose="020F0502020204030204" pitchFamily="34" charset="0"/>
                <a:cs typeface="Calibri" panose="020F0502020204030204" pitchFamily="34" charset="0"/>
              </a:rPr>
              <a:t>S</a:t>
            </a:r>
            <a:endParaRPr sz="500" dirty="0">
              <a:latin typeface="Calibri" panose="020F0502020204030204" pitchFamily="34" charset="0"/>
              <a:cs typeface="Calibri" panose="020F0502020204030204" pitchFamily="34" charset="0"/>
            </a:endParaRPr>
          </a:p>
        </p:txBody>
      </p:sp>
      <p:sp>
        <p:nvSpPr>
          <p:cNvPr id="4" name="object 4"/>
          <p:cNvSpPr txBox="1"/>
          <p:nvPr/>
        </p:nvSpPr>
        <p:spPr>
          <a:xfrm>
            <a:off x="1655050" y="481631"/>
            <a:ext cx="186690" cy="228600"/>
          </a:xfrm>
          <a:prstGeom prst="rect">
            <a:avLst/>
          </a:prstGeom>
        </p:spPr>
        <p:txBody>
          <a:bodyPr vert="horz" wrap="square" lIns="0" tIns="11430" rIns="0" bIns="0" rtlCol="0">
            <a:spAutoFit/>
          </a:bodyPr>
          <a:lstStyle/>
          <a:p>
            <a:pPr marL="13970">
              <a:lnSpc>
                <a:spcPts val="550"/>
              </a:lnSpc>
              <a:spcBef>
                <a:spcPts val="90"/>
              </a:spcBef>
            </a:pPr>
            <a:r>
              <a:rPr sz="500" spc="-10" dirty="0">
                <a:solidFill>
                  <a:srgbClr val="777878"/>
                </a:solidFill>
                <a:latin typeface="Calibri" panose="020F0502020204030204" pitchFamily="34" charset="0"/>
                <a:cs typeface="Calibri" panose="020F0502020204030204" pitchFamily="34" charset="0"/>
              </a:rPr>
              <a:t>D</a:t>
            </a:r>
            <a:r>
              <a:rPr sz="500" spc="20" dirty="0">
                <a:solidFill>
                  <a:srgbClr val="777878"/>
                </a:solidFill>
                <a:latin typeface="Calibri" panose="020F0502020204030204" pitchFamily="34" charset="0"/>
                <a:cs typeface="Calibri" panose="020F0502020204030204" pitchFamily="34" charset="0"/>
              </a:rPr>
              <a:t> </a:t>
            </a:r>
            <a:r>
              <a:rPr sz="500" spc="-5" dirty="0">
                <a:solidFill>
                  <a:srgbClr val="777878"/>
                </a:solidFill>
                <a:latin typeface="Calibri" panose="020F0502020204030204" pitchFamily="34" charset="0"/>
                <a:cs typeface="Calibri" panose="020F0502020204030204" pitchFamily="34" charset="0"/>
              </a:rPr>
              <a:t>I</a:t>
            </a:r>
            <a:endParaRPr sz="500" dirty="0">
              <a:latin typeface="Calibri" panose="020F0502020204030204" pitchFamily="34" charset="0"/>
              <a:cs typeface="Calibri" panose="020F0502020204030204" pitchFamily="34" charset="0"/>
            </a:endParaRPr>
          </a:p>
          <a:p>
            <a:pPr marL="12700" marR="116839" indent="2540">
              <a:lnSpc>
                <a:spcPts val="500"/>
              </a:lnSpc>
              <a:spcBef>
                <a:spcPts val="50"/>
              </a:spcBef>
            </a:pPr>
            <a:r>
              <a:rPr sz="500" spc="-5" dirty="0">
                <a:solidFill>
                  <a:srgbClr val="777878"/>
                </a:solidFill>
                <a:latin typeface="Calibri" panose="020F0502020204030204" pitchFamily="34" charset="0"/>
                <a:cs typeface="Calibri" panose="020F0502020204030204" pitchFamily="34" charset="0"/>
              </a:rPr>
              <a:t>A</a:t>
            </a:r>
            <a:r>
              <a:rPr lang="en-US" sz="500" spc="-5" dirty="0">
                <a:solidFill>
                  <a:srgbClr val="777878"/>
                </a:solidFill>
                <a:latin typeface="Calibri" panose="020F0502020204030204" pitchFamily="34" charset="0"/>
                <a:cs typeface="Calibri" panose="020F0502020204030204" pitchFamily="34" charset="0"/>
              </a:rPr>
              <a:t> </a:t>
            </a:r>
            <a:r>
              <a:rPr sz="500" spc="-10" dirty="0">
                <a:solidFill>
                  <a:srgbClr val="777878"/>
                </a:solidFill>
                <a:latin typeface="Calibri" panose="020F0502020204030204" pitchFamily="34" charset="0"/>
                <a:cs typeface="Calibri" panose="020F0502020204030204" pitchFamily="34" charset="0"/>
              </a:rPr>
              <a:t>Q</a:t>
            </a:r>
            <a:endParaRPr sz="500" dirty="0">
              <a:latin typeface="Calibri" panose="020F0502020204030204" pitchFamily="34" charset="0"/>
              <a:cs typeface="Calibri" panose="020F0502020204030204" pitchFamily="34" charset="0"/>
            </a:endParaRPr>
          </a:p>
        </p:txBody>
      </p:sp>
      <p:sp>
        <p:nvSpPr>
          <p:cNvPr id="5" name="object 5"/>
          <p:cNvSpPr/>
          <p:nvPr/>
        </p:nvSpPr>
        <p:spPr>
          <a:xfrm>
            <a:off x="1757172" y="0"/>
            <a:ext cx="0" cy="1005840"/>
          </a:xfrm>
          <a:custGeom>
            <a:avLst/>
            <a:gdLst/>
            <a:ahLst/>
            <a:cxnLst/>
            <a:rect l="l" t="t" r="r" b="b"/>
            <a:pathLst>
              <a:path h="1005840">
                <a:moveTo>
                  <a:pt x="0" y="1005839"/>
                </a:moveTo>
                <a:lnTo>
                  <a:pt x="0" y="0"/>
                </a:lnTo>
              </a:path>
            </a:pathLst>
          </a:custGeom>
          <a:ln w="9144">
            <a:solidFill>
              <a:srgbClr val="266FAF"/>
            </a:solidFill>
          </a:ln>
        </p:spPr>
        <p:txBody>
          <a:bodyPr wrap="square" lIns="0" tIns="0" rIns="0" bIns="0" rtlCol="0"/>
          <a:lstStyle/>
          <a:p>
            <a:endParaRPr/>
          </a:p>
        </p:txBody>
      </p:sp>
      <p:sp>
        <p:nvSpPr>
          <p:cNvPr id="6" name="object 6"/>
          <p:cNvSpPr txBox="1">
            <a:spLocks noGrp="1"/>
          </p:cNvSpPr>
          <p:nvPr>
            <p:ph type="title"/>
          </p:nvPr>
        </p:nvSpPr>
        <p:spPr>
          <a:xfrm>
            <a:off x="688984" y="319111"/>
            <a:ext cx="10515600" cy="400622"/>
          </a:xfrm>
        </p:spPr>
        <p:txBody>
          <a:bodyPr vert="horz" wrap="square" lIns="0" tIns="12700" rIns="0" bIns="0" rtlCol="0" anchor="ctr">
            <a:spAutoFit/>
          </a:bodyPr>
          <a:lstStyle/>
          <a:p>
            <a:r>
              <a:rPr lang="en-US" dirty="0"/>
              <a:t>Plinabulin Registration Studies </a:t>
            </a:r>
          </a:p>
        </p:txBody>
      </p:sp>
      <p:sp>
        <p:nvSpPr>
          <p:cNvPr id="79" name="object 79"/>
          <p:cNvSpPr txBox="1"/>
          <p:nvPr/>
        </p:nvSpPr>
        <p:spPr>
          <a:xfrm>
            <a:off x="5388962" y="3640038"/>
            <a:ext cx="3039715" cy="182101"/>
          </a:xfrm>
          <a:prstGeom prst="rect">
            <a:avLst/>
          </a:prstGeom>
        </p:spPr>
        <p:txBody>
          <a:bodyPr vert="horz" wrap="square" lIns="0" tIns="12700" rIns="0" bIns="0" rtlCol="0">
            <a:spAutoFit/>
          </a:bodyPr>
          <a:lstStyle/>
          <a:p>
            <a:pPr marL="12700">
              <a:spcBef>
                <a:spcPts val="100"/>
              </a:spcBef>
            </a:pPr>
            <a:r>
              <a:rPr lang="en-US" sz="1100" b="1" dirty="0">
                <a:solidFill>
                  <a:schemeClr val="tx1">
                    <a:lumMod val="75000"/>
                    <a:lumOff val="25000"/>
                  </a:schemeClr>
                </a:solidFill>
                <a:latin typeface="Calibri"/>
                <a:cs typeface="Calibri"/>
              </a:rPr>
              <a:t>Protective-1: Plinabulin</a:t>
            </a:r>
            <a:r>
              <a:rPr sz="1100" b="1" spc="-125" dirty="0">
                <a:solidFill>
                  <a:schemeClr val="tx1">
                    <a:lumMod val="75000"/>
                    <a:lumOff val="25000"/>
                  </a:schemeClr>
                </a:solidFill>
                <a:latin typeface="Calibri"/>
                <a:cs typeface="Calibri"/>
              </a:rPr>
              <a:t> </a:t>
            </a:r>
            <a:r>
              <a:rPr lang="en-US" sz="1100" b="1" spc="-5" dirty="0">
                <a:solidFill>
                  <a:schemeClr val="tx1">
                    <a:lumMod val="75000"/>
                    <a:lumOff val="25000"/>
                  </a:schemeClr>
                </a:solidFill>
                <a:latin typeface="Calibri"/>
                <a:cs typeface="Calibri"/>
              </a:rPr>
              <a:t>vs. </a:t>
            </a:r>
            <a:r>
              <a:rPr lang="en-US" sz="1100" b="1" spc="-5" dirty="0" err="1">
                <a:solidFill>
                  <a:schemeClr val="tx1">
                    <a:lumMod val="75000"/>
                    <a:lumOff val="25000"/>
                  </a:schemeClr>
                </a:solidFill>
                <a:latin typeface="Calibri"/>
                <a:cs typeface="Calibri"/>
              </a:rPr>
              <a:t>Pegfilgrastim</a:t>
            </a:r>
            <a:r>
              <a:rPr lang="en-US" sz="1100" b="1" spc="-5" dirty="0">
                <a:solidFill>
                  <a:schemeClr val="tx1">
                    <a:lumMod val="75000"/>
                    <a:lumOff val="25000"/>
                  </a:schemeClr>
                </a:solidFill>
                <a:latin typeface="Calibri"/>
                <a:cs typeface="Calibri"/>
              </a:rPr>
              <a:t>  </a:t>
            </a:r>
            <a:endParaRPr sz="1100" dirty="0">
              <a:solidFill>
                <a:schemeClr val="tx1">
                  <a:lumMod val="75000"/>
                  <a:lumOff val="25000"/>
                </a:schemeClr>
              </a:solidFill>
              <a:latin typeface="Calibri"/>
              <a:cs typeface="Calibri"/>
            </a:endParaRPr>
          </a:p>
        </p:txBody>
      </p:sp>
      <p:sp>
        <p:nvSpPr>
          <p:cNvPr id="84" name="object 84"/>
          <p:cNvSpPr txBox="1"/>
          <p:nvPr/>
        </p:nvSpPr>
        <p:spPr>
          <a:xfrm>
            <a:off x="5388963" y="6580763"/>
            <a:ext cx="3840870" cy="182101"/>
          </a:xfrm>
          <a:prstGeom prst="rect">
            <a:avLst/>
          </a:prstGeom>
        </p:spPr>
        <p:txBody>
          <a:bodyPr vert="horz" wrap="square" lIns="0" tIns="12700" rIns="0" bIns="0" rtlCol="0">
            <a:spAutoFit/>
          </a:bodyPr>
          <a:lstStyle/>
          <a:p>
            <a:pPr marL="12700">
              <a:spcBef>
                <a:spcPts val="100"/>
              </a:spcBef>
            </a:pPr>
            <a:r>
              <a:rPr lang="en-US" sz="1100" b="1" dirty="0">
                <a:solidFill>
                  <a:schemeClr val="tx1">
                    <a:lumMod val="75000"/>
                    <a:lumOff val="25000"/>
                  </a:schemeClr>
                </a:solidFill>
                <a:latin typeface="Calibri"/>
                <a:cs typeface="Calibri"/>
              </a:rPr>
              <a:t>Protective-2: Plinabulin</a:t>
            </a:r>
            <a:r>
              <a:rPr sz="1100" b="1" dirty="0">
                <a:solidFill>
                  <a:schemeClr val="tx1">
                    <a:lumMod val="75000"/>
                    <a:lumOff val="25000"/>
                  </a:schemeClr>
                </a:solidFill>
                <a:latin typeface="Calibri"/>
                <a:cs typeface="Calibri"/>
              </a:rPr>
              <a:t> + </a:t>
            </a:r>
            <a:r>
              <a:rPr lang="en-US" sz="1100" b="1" spc="-5" dirty="0" err="1">
                <a:solidFill>
                  <a:schemeClr val="tx1">
                    <a:lumMod val="75000"/>
                    <a:lumOff val="25000"/>
                  </a:schemeClr>
                </a:solidFill>
                <a:latin typeface="Calibri"/>
                <a:cs typeface="Calibri"/>
              </a:rPr>
              <a:t>Pegfilgrastim</a:t>
            </a:r>
            <a:r>
              <a:rPr sz="1100" b="1" spc="-45" dirty="0">
                <a:solidFill>
                  <a:schemeClr val="tx1">
                    <a:lumMod val="75000"/>
                    <a:lumOff val="25000"/>
                  </a:schemeClr>
                </a:solidFill>
                <a:latin typeface="Calibri"/>
                <a:cs typeface="Calibri"/>
              </a:rPr>
              <a:t> </a:t>
            </a:r>
            <a:r>
              <a:rPr lang="en-US" sz="1100" b="1" spc="-5" dirty="0">
                <a:solidFill>
                  <a:schemeClr val="tx1">
                    <a:lumMod val="75000"/>
                    <a:lumOff val="25000"/>
                  </a:schemeClr>
                </a:solidFill>
                <a:latin typeface="Calibri"/>
                <a:cs typeface="Calibri"/>
              </a:rPr>
              <a:t>vs. </a:t>
            </a:r>
            <a:r>
              <a:rPr lang="en-US" sz="1100" b="1" spc="-5" dirty="0" err="1">
                <a:solidFill>
                  <a:schemeClr val="tx1">
                    <a:lumMod val="75000"/>
                    <a:lumOff val="25000"/>
                  </a:schemeClr>
                </a:solidFill>
                <a:latin typeface="Calibri"/>
                <a:cs typeface="Calibri"/>
              </a:rPr>
              <a:t>Pegfilgrastim</a:t>
            </a:r>
            <a:endParaRPr sz="1100" dirty="0">
              <a:solidFill>
                <a:schemeClr val="tx1">
                  <a:lumMod val="75000"/>
                  <a:lumOff val="25000"/>
                </a:schemeClr>
              </a:solidFill>
              <a:latin typeface="Calibri"/>
              <a:cs typeface="Calibri"/>
            </a:endParaRPr>
          </a:p>
        </p:txBody>
      </p:sp>
      <p:cxnSp>
        <p:nvCxnSpPr>
          <p:cNvPr id="150" name="Straight Arrow Connector 149">
            <a:extLst>
              <a:ext uri="{FF2B5EF4-FFF2-40B4-BE49-F238E27FC236}">
                <a16:creationId xmlns:a16="http://schemas.microsoft.com/office/drawing/2014/main" id="{85E03CCB-A51C-1D4B-88EF-681A5958FDD3}"/>
              </a:ext>
            </a:extLst>
          </p:cNvPr>
          <p:cNvCxnSpPr>
            <a:cxnSpLocks/>
          </p:cNvCxnSpPr>
          <p:nvPr/>
        </p:nvCxnSpPr>
        <p:spPr>
          <a:xfrm>
            <a:off x="4743761" y="2696210"/>
            <a:ext cx="201223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9" name="Straight Arrow Connector 158">
            <a:extLst>
              <a:ext uri="{FF2B5EF4-FFF2-40B4-BE49-F238E27FC236}">
                <a16:creationId xmlns:a16="http://schemas.microsoft.com/office/drawing/2014/main" id="{3BC4EBA9-AE96-1743-8DB2-B5310B40A3A3}"/>
              </a:ext>
            </a:extLst>
          </p:cNvPr>
          <p:cNvCxnSpPr>
            <a:cxnSpLocks/>
          </p:cNvCxnSpPr>
          <p:nvPr/>
        </p:nvCxnSpPr>
        <p:spPr>
          <a:xfrm>
            <a:off x="6824252" y="4600446"/>
            <a:ext cx="2217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8" name="Straight Arrow Connector 187">
            <a:extLst>
              <a:ext uri="{FF2B5EF4-FFF2-40B4-BE49-F238E27FC236}">
                <a16:creationId xmlns:a16="http://schemas.microsoft.com/office/drawing/2014/main" id="{29321924-4C03-0C4F-BE52-65A3F89D1D0F}"/>
              </a:ext>
            </a:extLst>
          </p:cNvPr>
          <p:cNvCxnSpPr>
            <a:cxnSpLocks/>
          </p:cNvCxnSpPr>
          <p:nvPr/>
        </p:nvCxnSpPr>
        <p:spPr>
          <a:xfrm>
            <a:off x="9354250" y="2692924"/>
            <a:ext cx="5212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6" name="Straight Arrow Connector 195">
            <a:extLst>
              <a:ext uri="{FF2B5EF4-FFF2-40B4-BE49-F238E27FC236}">
                <a16:creationId xmlns:a16="http://schemas.microsoft.com/office/drawing/2014/main" id="{DDC74943-EE89-3144-ACF3-5CE563AA55C8}"/>
              </a:ext>
            </a:extLst>
          </p:cNvPr>
          <p:cNvCxnSpPr>
            <a:cxnSpLocks/>
          </p:cNvCxnSpPr>
          <p:nvPr/>
        </p:nvCxnSpPr>
        <p:spPr>
          <a:xfrm>
            <a:off x="2211574" y="2851563"/>
            <a:ext cx="5050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Round Same Side Corner Rectangle 39">
            <a:extLst>
              <a:ext uri="{FF2B5EF4-FFF2-40B4-BE49-F238E27FC236}">
                <a16:creationId xmlns:a16="http://schemas.microsoft.com/office/drawing/2014/main" id="{982078E3-EB2A-6442-82BE-C2A97F8C96A9}"/>
              </a:ext>
            </a:extLst>
          </p:cNvPr>
          <p:cNvSpPr/>
          <p:nvPr/>
        </p:nvSpPr>
        <p:spPr>
          <a:xfrm rot="16200000">
            <a:off x="2248164" y="2478567"/>
            <a:ext cx="1662920" cy="401226"/>
          </a:xfrm>
          <a:prstGeom prst="round2Same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anti- cancer</a:t>
            </a:r>
          </a:p>
        </p:txBody>
      </p:sp>
      <p:cxnSp>
        <p:nvCxnSpPr>
          <p:cNvPr id="90" name="Straight Arrow Connector 89">
            <a:extLst>
              <a:ext uri="{FF2B5EF4-FFF2-40B4-BE49-F238E27FC236}">
                <a16:creationId xmlns:a16="http://schemas.microsoft.com/office/drawing/2014/main" id="{58514491-F982-D74C-B51E-4C239DDE43B1}"/>
              </a:ext>
            </a:extLst>
          </p:cNvPr>
          <p:cNvCxnSpPr>
            <a:cxnSpLocks/>
          </p:cNvCxnSpPr>
          <p:nvPr/>
        </p:nvCxnSpPr>
        <p:spPr>
          <a:xfrm>
            <a:off x="2211574" y="5288110"/>
            <a:ext cx="5050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4868A02B-761A-7841-BF66-BD741FB15832}"/>
              </a:ext>
            </a:extLst>
          </p:cNvPr>
          <p:cNvCxnSpPr/>
          <p:nvPr/>
        </p:nvCxnSpPr>
        <p:spPr>
          <a:xfrm>
            <a:off x="2211574" y="2846620"/>
            <a:ext cx="0" cy="244149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EA82D64A-05F8-874A-B056-D7A0AE1D44A7}"/>
              </a:ext>
            </a:extLst>
          </p:cNvPr>
          <p:cNvGrpSpPr/>
          <p:nvPr/>
        </p:nvGrpSpPr>
        <p:grpSpPr>
          <a:xfrm>
            <a:off x="390626" y="3169726"/>
            <a:ext cx="2170177" cy="1739590"/>
            <a:chOff x="-1893213" y="2098409"/>
            <a:chExt cx="2170177" cy="1739590"/>
          </a:xfrm>
        </p:grpSpPr>
        <p:sp>
          <p:nvSpPr>
            <p:cNvPr id="94" name="Rounded Rectangle 93">
              <a:extLst>
                <a:ext uri="{FF2B5EF4-FFF2-40B4-BE49-F238E27FC236}">
                  <a16:creationId xmlns:a16="http://schemas.microsoft.com/office/drawing/2014/main" id="{7FBC528F-6A8E-2F47-9C3B-3D6F55DCF2B3}"/>
                </a:ext>
              </a:extLst>
            </p:cNvPr>
            <p:cNvSpPr/>
            <p:nvPr/>
          </p:nvSpPr>
          <p:spPr>
            <a:xfrm>
              <a:off x="-1893213" y="2098409"/>
              <a:ext cx="2170177" cy="1739590"/>
            </a:xfrm>
            <a:prstGeom prst="roundRect">
              <a:avLst>
                <a:gd name="adj" fmla="val 5129"/>
              </a:avLst>
            </a:prstGeom>
            <a:solidFill>
              <a:srgbClr val="CD5F84"/>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5E66C647-F7DF-464D-9236-7B0E1DC2CACE}"/>
                </a:ext>
              </a:extLst>
            </p:cNvPr>
            <p:cNvSpPr/>
            <p:nvPr/>
          </p:nvSpPr>
          <p:spPr>
            <a:xfrm>
              <a:off x="-1787397" y="2186935"/>
              <a:ext cx="2004768" cy="1354217"/>
            </a:xfrm>
            <a:prstGeom prst="rect">
              <a:avLst/>
            </a:prstGeom>
          </p:spPr>
          <p:txBody>
            <a:bodyPr wrap="square">
              <a:spAutoFit/>
            </a:bodyPr>
            <a:lstStyle/>
            <a:p>
              <a:r>
                <a:rPr lang="en-US" altLang="zh-CN" sz="1600" b="1" dirty="0">
                  <a:solidFill>
                    <a:schemeClr val="bg1"/>
                  </a:solidFill>
                </a:rPr>
                <a:t>Study 101</a:t>
              </a:r>
            </a:p>
            <a:p>
              <a:r>
                <a:rPr lang="en-US" altLang="zh-CN" sz="1100" dirty="0">
                  <a:solidFill>
                    <a:schemeClr val="bg1"/>
                  </a:solidFill>
                </a:rPr>
                <a:t>Plinabulin + Docetaxel vs. Docetaxel in NSCLC (n=163)</a:t>
              </a:r>
            </a:p>
            <a:p>
              <a:endParaRPr lang="en-US" sz="1100" dirty="0">
                <a:solidFill>
                  <a:schemeClr val="bg1"/>
                </a:solidFill>
              </a:endParaRPr>
            </a:p>
            <a:p>
              <a:pPr marL="12065" marR="5080" lvl="0" indent="1905"/>
              <a:r>
                <a:rPr lang="en-US" sz="1100" b="1" spc="-5" dirty="0">
                  <a:solidFill>
                    <a:schemeClr val="bg1"/>
                  </a:solidFill>
                  <a:cs typeface="Calibri"/>
                </a:rPr>
                <a:t>Phase 2 endpoints:</a:t>
              </a:r>
            </a:p>
            <a:p>
              <a:pPr marL="12065" marR="5080" lvl="0" indent="1905"/>
              <a:r>
                <a:rPr lang="en-US" sz="1100" b="1" spc="-5" dirty="0">
                  <a:solidFill>
                    <a:schemeClr val="bg1"/>
                  </a:solidFill>
                  <a:cs typeface="Calibri"/>
                </a:rPr>
                <a:t>Primary</a:t>
              </a:r>
              <a:r>
                <a:rPr lang="en-US" sz="1100" spc="-5" dirty="0">
                  <a:solidFill>
                    <a:schemeClr val="bg1"/>
                  </a:solidFill>
                  <a:cs typeface="Calibri"/>
                </a:rPr>
                <a:t>: OS </a:t>
              </a:r>
            </a:p>
            <a:p>
              <a:pPr marL="12065" marR="5080" lvl="0" indent="1905"/>
              <a:r>
                <a:rPr lang="en-US" sz="1100" b="1" spc="-5" dirty="0">
                  <a:solidFill>
                    <a:schemeClr val="bg1"/>
                  </a:solidFill>
                  <a:cs typeface="Calibri"/>
                </a:rPr>
                <a:t>Secondary</a:t>
              </a:r>
              <a:r>
                <a:rPr lang="en-US" sz="1100" spc="-5" dirty="0">
                  <a:solidFill>
                    <a:schemeClr val="bg1"/>
                  </a:solidFill>
                  <a:cs typeface="Calibri"/>
                </a:rPr>
                <a:t>: DOR, ORR,</a:t>
              </a:r>
              <a:r>
                <a:rPr lang="en-US" sz="1100" spc="-85" dirty="0">
                  <a:solidFill>
                    <a:schemeClr val="bg1"/>
                  </a:solidFill>
                  <a:cs typeface="Calibri"/>
                </a:rPr>
                <a:t> </a:t>
              </a:r>
              <a:r>
                <a:rPr lang="en-US" sz="1100" spc="-10" dirty="0">
                  <a:solidFill>
                    <a:schemeClr val="bg1"/>
                  </a:solidFill>
                  <a:cs typeface="Calibri"/>
                </a:rPr>
                <a:t>PFS</a:t>
              </a:r>
            </a:p>
          </p:txBody>
        </p:sp>
      </p:grpSp>
      <p:sp>
        <p:nvSpPr>
          <p:cNvPr id="45" name="Rounded Rectangle 44">
            <a:extLst>
              <a:ext uri="{FF2B5EF4-FFF2-40B4-BE49-F238E27FC236}">
                <a16:creationId xmlns:a16="http://schemas.microsoft.com/office/drawing/2014/main" id="{1BDCC52E-A7AF-D24A-9C95-5E164479E20B}"/>
              </a:ext>
            </a:extLst>
          </p:cNvPr>
          <p:cNvSpPr/>
          <p:nvPr/>
        </p:nvSpPr>
        <p:spPr>
          <a:xfrm>
            <a:off x="3367398" y="1962219"/>
            <a:ext cx="1380585" cy="1405399"/>
          </a:xfrm>
          <a:prstGeom prst="roundRect">
            <a:avLst>
              <a:gd name="adj" fmla="val 2909"/>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bject 53">
            <a:extLst>
              <a:ext uri="{FF2B5EF4-FFF2-40B4-BE49-F238E27FC236}">
                <a16:creationId xmlns:a16="http://schemas.microsoft.com/office/drawing/2014/main" id="{6EB6002E-96AA-BE4C-A019-3339D5CBCBEC}"/>
              </a:ext>
            </a:extLst>
          </p:cNvPr>
          <p:cNvSpPr txBox="1"/>
          <p:nvPr/>
        </p:nvSpPr>
        <p:spPr>
          <a:xfrm>
            <a:off x="3490407" y="2286767"/>
            <a:ext cx="1150706" cy="858568"/>
          </a:xfrm>
          <a:prstGeom prst="rect">
            <a:avLst/>
          </a:prstGeom>
        </p:spPr>
        <p:txBody>
          <a:bodyPr vert="horz" wrap="square" lIns="0" tIns="12065" rIns="0" bIns="0" rtlCol="0">
            <a:spAutoFit/>
          </a:bodyPr>
          <a:lstStyle/>
          <a:p>
            <a:pPr marL="1905">
              <a:spcBef>
                <a:spcPts val="95"/>
              </a:spcBef>
            </a:pPr>
            <a:r>
              <a:rPr lang="en-US" sz="1100" b="1" spc="-5" dirty="0">
                <a:cs typeface="Calibri"/>
              </a:rPr>
              <a:t>4.6</a:t>
            </a:r>
            <a:r>
              <a:rPr lang="en-US" sz="1100" b="1" spc="-25" dirty="0">
                <a:cs typeface="Calibri"/>
              </a:rPr>
              <a:t> </a:t>
            </a:r>
            <a:r>
              <a:rPr lang="en-US" sz="1100" b="1" spc="-5" dirty="0">
                <a:cs typeface="Calibri"/>
              </a:rPr>
              <a:t>month </a:t>
            </a:r>
            <a:r>
              <a:rPr lang="en-US" sz="1100" b="1" spc="-5" dirty="0" err="1">
                <a:latin typeface="Calibri"/>
                <a:cs typeface="Calibri"/>
              </a:rPr>
              <a:t>mOS</a:t>
            </a:r>
            <a:endParaRPr lang="en-US" sz="1100" b="1" dirty="0">
              <a:latin typeface="Calibri"/>
              <a:cs typeface="Calibri"/>
            </a:endParaRPr>
          </a:p>
          <a:p>
            <a:pPr marL="12700" marR="5080"/>
            <a:r>
              <a:rPr lang="en-US" sz="1100" b="1" spc="-5" dirty="0">
                <a:latin typeface="Calibri"/>
                <a:cs typeface="Calibri"/>
              </a:rPr>
              <a:t>extension </a:t>
            </a:r>
          </a:p>
          <a:p>
            <a:pPr marL="12700" marR="5080"/>
            <a:r>
              <a:rPr lang="en-US" sz="1100" spc="-15" dirty="0">
                <a:latin typeface="Calibri"/>
                <a:cs typeface="Calibri"/>
              </a:rPr>
              <a:t>vs. </a:t>
            </a:r>
            <a:r>
              <a:rPr lang="en-US" sz="1100" spc="-5" dirty="0">
                <a:latin typeface="Calibri"/>
                <a:cs typeface="Calibri"/>
              </a:rPr>
              <a:t>docetaxel </a:t>
            </a:r>
          </a:p>
          <a:p>
            <a:pPr marL="12700" marR="5080"/>
            <a:r>
              <a:rPr sz="1100" spc="-5" dirty="0">
                <a:latin typeface="Calibri"/>
                <a:cs typeface="Calibri"/>
              </a:rPr>
              <a:t>in </a:t>
            </a:r>
            <a:r>
              <a:rPr lang="en-US" sz="1100" spc="-5" dirty="0">
                <a:latin typeface="Calibri"/>
                <a:cs typeface="Calibri"/>
              </a:rPr>
              <a:t>Plinabulin MOA targeted patients</a:t>
            </a:r>
            <a:endParaRPr sz="1100" dirty="0">
              <a:latin typeface="Calibri"/>
              <a:cs typeface="Calibri"/>
            </a:endParaRPr>
          </a:p>
        </p:txBody>
      </p:sp>
      <p:sp>
        <p:nvSpPr>
          <p:cNvPr id="99" name="Round Same Side Corner Rectangle 98">
            <a:extLst>
              <a:ext uri="{FF2B5EF4-FFF2-40B4-BE49-F238E27FC236}">
                <a16:creationId xmlns:a16="http://schemas.microsoft.com/office/drawing/2014/main" id="{700ED064-2FB3-2644-BD7D-083E062C2C70}"/>
              </a:ext>
            </a:extLst>
          </p:cNvPr>
          <p:cNvSpPr/>
          <p:nvPr/>
        </p:nvSpPr>
        <p:spPr>
          <a:xfrm rot="16200000">
            <a:off x="1759494" y="5017801"/>
            <a:ext cx="2640259" cy="401226"/>
          </a:xfrm>
          <a:prstGeom prst="round2Same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CIN</a:t>
            </a:r>
          </a:p>
        </p:txBody>
      </p:sp>
      <p:sp>
        <p:nvSpPr>
          <p:cNvPr id="100" name="Rounded Rectangle 99">
            <a:extLst>
              <a:ext uri="{FF2B5EF4-FFF2-40B4-BE49-F238E27FC236}">
                <a16:creationId xmlns:a16="http://schemas.microsoft.com/office/drawing/2014/main" id="{F1E928F1-8995-944F-A473-CDA38E683F62}"/>
              </a:ext>
            </a:extLst>
          </p:cNvPr>
          <p:cNvSpPr/>
          <p:nvPr/>
        </p:nvSpPr>
        <p:spPr>
          <a:xfrm>
            <a:off x="6824252" y="1973913"/>
            <a:ext cx="2529998" cy="1370249"/>
          </a:xfrm>
          <a:prstGeom prst="roundRect">
            <a:avLst>
              <a:gd name="adj" fmla="val 2909"/>
            </a:avLst>
          </a:prstGeom>
          <a:solidFill>
            <a:srgbClr val="FF93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bject 12">
            <a:extLst>
              <a:ext uri="{FF2B5EF4-FFF2-40B4-BE49-F238E27FC236}">
                <a16:creationId xmlns:a16="http://schemas.microsoft.com/office/drawing/2014/main" id="{0DF4D523-2F13-C14C-B632-C526706B9A7D}"/>
              </a:ext>
            </a:extLst>
          </p:cNvPr>
          <p:cNvSpPr txBox="1"/>
          <p:nvPr/>
        </p:nvSpPr>
        <p:spPr>
          <a:xfrm>
            <a:off x="6965608" y="2082028"/>
            <a:ext cx="2264225" cy="1149033"/>
          </a:xfrm>
          <a:prstGeom prst="rect">
            <a:avLst/>
          </a:prstGeom>
        </p:spPr>
        <p:txBody>
          <a:bodyPr vert="horz" wrap="square" lIns="0" tIns="12700" rIns="0" bIns="0" rtlCol="0">
            <a:spAutoFit/>
          </a:bodyPr>
          <a:lstStyle/>
          <a:p>
            <a:pPr marL="12700" marR="5080" indent="635">
              <a:spcBef>
                <a:spcPts val="100"/>
              </a:spcBef>
            </a:pPr>
            <a:r>
              <a:rPr sz="1200" b="1" spc="-5" dirty="0">
                <a:latin typeface="Calibri"/>
                <a:cs typeface="Calibri"/>
              </a:rPr>
              <a:t>Study </a:t>
            </a:r>
            <a:r>
              <a:rPr sz="1200" b="1" dirty="0">
                <a:latin typeface="Calibri"/>
                <a:cs typeface="Calibri"/>
              </a:rPr>
              <a:t>103</a:t>
            </a:r>
            <a:r>
              <a:rPr lang="en-US" sz="1200" b="1" dirty="0">
                <a:latin typeface="Calibri"/>
                <a:cs typeface="Calibri"/>
              </a:rPr>
              <a:t> (DUBLIN-3, n=559)</a:t>
            </a:r>
          </a:p>
          <a:p>
            <a:pPr marL="12700" marR="5080" indent="635">
              <a:spcBef>
                <a:spcPts val="100"/>
              </a:spcBef>
            </a:pPr>
            <a:endParaRPr lang="en-US" sz="600" b="1" dirty="0">
              <a:latin typeface="Calibri"/>
              <a:cs typeface="Calibri"/>
            </a:endParaRPr>
          </a:p>
          <a:p>
            <a:r>
              <a:rPr lang="en-US" altLang="zh-CN" sz="1200" b="1" dirty="0">
                <a:solidFill>
                  <a:srgbClr val="000000"/>
                </a:solidFill>
              </a:rPr>
              <a:t>Plinabulin + Docetaxel vs. Docetaxel in 2</a:t>
            </a:r>
            <a:r>
              <a:rPr lang="en-US" altLang="zh-CN" sz="1200" b="1" baseline="30000" dirty="0">
                <a:solidFill>
                  <a:srgbClr val="000000"/>
                </a:solidFill>
              </a:rPr>
              <a:t>nd</a:t>
            </a:r>
            <a:r>
              <a:rPr lang="en-US" altLang="zh-CN" sz="1200" b="1" dirty="0">
                <a:solidFill>
                  <a:srgbClr val="000000"/>
                </a:solidFill>
              </a:rPr>
              <a:t>/3</a:t>
            </a:r>
            <a:r>
              <a:rPr lang="en-US" altLang="zh-CN" sz="1200" b="1" baseline="30000" dirty="0">
                <a:solidFill>
                  <a:srgbClr val="000000"/>
                </a:solidFill>
              </a:rPr>
              <a:t>rd</a:t>
            </a:r>
            <a:r>
              <a:rPr lang="en-US" altLang="zh-CN" sz="1200" b="1" dirty="0">
                <a:solidFill>
                  <a:srgbClr val="000000"/>
                </a:solidFill>
              </a:rPr>
              <a:t> NSCLC, EGFR wild type</a:t>
            </a:r>
            <a:r>
              <a:rPr sz="1200" b="1" dirty="0">
                <a:latin typeface="Calibri"/>
                <a:cs typeface="Calibri"/>
              </a:rPr>
              <a:t> </a:t>
            </a:r>
            <a:endParaRPr lang="en-US" sz="1200" b="1" dirty="0">
              <a:latin typeface="Calibri"/>
              <a:cs typeface="Calibri"/>
            </a:endParaRPr>
          </a:p>
          <a:p>
            <a:endParaRPr lang="en-US" sz="700" b="1" dirty="0">
              <a:latin typeface="Calibri"/>
              <a:cs typeface="Calibri"/>
            </a:endParaRPr>
          </a:p>
          <a:p>
            <a:r>
              <a:rPr lang="en-US" sz="1200" b="1" spc="-5" dirty="0">
                <a:solidFill>
                  <a:srgbClr val="000000"/>
                </a:solidFill>
                <a:cs typeface="Calibri"/>
              </a:rPr>
              <a:t>Primary</a:t>
            </a:r>
            <a:r>
              <a:rPr lang="en-US" sz="1200" spc="-5" dirty="0">
                <a:solidFill>
                  <a:srgbClr val="000000"/>
                </a:solidFill>
                <a:cs typeface="Calibri"/>
              </a:rPr>
              <a:t>: OS</a:t>
            </a:r>
            <a:endParaRPr lang="en-US" sz="1200" dirty="0">
              <a:solidFill>
                <a:srgbClr val="000000"/>
              </a:solidFill>
              <a:cs typeface="Calibri"/>
            </a:endParaRPr>
          </a:p>
        </p:txBody>
      </p:sp>
      <p:sp>
        <p:nvSpPr>
          <p:cNvPr id="104" name="Rounded Rectangle 103">
            <a:extLst>
              <a:ext uri="{FF2B5EF4-FFF2-40B4-BE49-F238E27FC236}">
                <a16:creationId xmlns:a16="http://schemas.microsoft.com/office/drawing/2014/main" id="{FB1B275C-EA54-C14C-A683-88A075BA11FC}"/>
              </a:ext>
            </a:extLst>
          </p:cNvPr>
          <p:cNvSpPr/>
          <p:nvPr/>
        </p:nvSpPr>
        <p:spPr>
          <a:xfrm>
            <a:off x="9897267" y="1982611"/>
            <a:ext cx="1626740" cy="1385007"/>
          </a:xfrm>
          <a:prstGeom prst="roundRect">
            <a:avLst>
              <a:gd name="adj" fmla="val 2909"/>
            </a:avLst>
          </a:prstGeom>
          <a:solidFill>
            <a:srgbClr val="6663C6">
              <a:alpha val="1882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bject 49">
            <a:extLst>
              <a:ext uri="{FF2B5EF4-FFF2-40B4-BE49-F238E27FC236}">
                <a16:creationId xmlns:a16="http://schemas.microsoft.com/office/drawing/2014/main" id="{6598601D-911C-0545-9E54-3BB20B27C374}"/>
              </a:ext>
            </a:extLst>
          </p:cNvPr>
          <p:cNvSpPr txBox="1"/>
          <p:nvPr/>
        </p:nvSpPr>
        <p:spPr>
          <a:xfrm>
            <a:off x="9897266" y="2348711"/>
            <a:ext cx="1626741" cy="764312"/>
          </a:xfrm>
          <a:prstGeom prst="rect">
            <a:avLst/>
          </a:prstGeom>
        </p:spPr>
        <p:txBody>
          <a:bodyPr vert="horz" wrap="square" lIns="0" tIns="12700" rIns="0" bIns="0" rtlCol="0">
            <a:spAutoFit/>
          </a:bodyPr>
          <a:lstStyle/>
          <a:p>
            <a:pPr marL="239395" marR="230504">
              <a:spcBef>
                <a:spcPts val="100"/>
              </a:spcBef>
            </a:pPr>
            <a:r>
              <a:rPr lang="en-US" sz="1200" b="1" dirty="0">
                <a:latin typeface="Calibri"/>
                <a:cs typeface="Calibri"/>
              </a:rPr>
              <a:t>Plinabulin + docetaxel </a:t>
            </a:r>
          </a:p>
          <a:p>
            <a:pPr marL="239395" marR="230504">
              <a:spcBef>
                <a:spcPts val="100"/>
              </a:spcBef>
            </a:pPr>
            <a:r>
              <a:rPr lang="en-US" sz="1200" b="1" dirty="0">
                <a:latin typeface="Calibri"/>
                <a:cs typeface="Calibri"/>
              </a:rPr>
              <a:t>in 2</a:t>
            </a:r>
            <a:r>
              <a:rPr lang="en-US" sz="1200" b="1" baseline="30000" dirty="0">
                <a:latin typeface="Calibri"/>
                <a:cs typeface="Calibri"/>
              </a:rPr>
              <a:t>nd</a:t>
            </a:r>
            <a:r>
              <a:rPr lang="en-US" sz="1200" b="1" dirty="0">
                <a:latin typeface="Calibri"/>
                <a:cs typeface="Calibri"/>
              </a:rPr>
              <a:t>/3</a:t>
            </a:r>
            <a:r>
              <a:rPr lang="en-US" sz="1200" b="1" baseline="30000" dirty="0">
                <a:latin typeface="Calibri"/>
                <a:cs typeface="Calibri"/>
              </a:rPr>
              <a:t>rd</a:t>
            </a:r>
            <a:r>
              <a:rPr lang="en-US" sz="1200" b="1" dirty="0">
                <a:latin typeface="Calibri"/>
                <a:cs typeface="Calibri"/>
              </a:rPr>
              <a:t> NSCLC, EGFR wild type</a:t>
            </a:r>
            <a:endParaRPr sz="1200" dirty="0">
              <a:latin typeface="Calibri"/>
              <a:cs typeface="Calibri"/>
            </a:endParaRPr>
          </a:p>
        </p:txBody>
      </p:sp>
      <p:sp>
        <p:nvSpPr>
          <p:cNvPr id="110" name="Rounded Rectangle 109">
            <a:extLst>
              <a:ext uri="{FF2B5EF4-FFF2-40B4-BE49-F238E27FC236}">
                <a16:creationId xmlns:a16="http://schemas.microsoft.com/office/drawing/2014/main" id="{984D96B9-2433-C94F-AEB1-7DADA1FE18A7}"/>
              </a:ext>
            </a:extLst>
          </p:cNvPr>
          <p:cNvSpPr/>
          <p:nvPr/>
        </p:nvSpPr>
        <p:spPr>
          <a:xfrm>
            <a:off x="9905172" y="4413519"/>
            <a:ext cx="1626740" cy="1385007"/>
          </a:xfrm>
          <a:prstGeom prst="roundRect">
            <a:avLst>
              <a:gd name="adj" fmla="val 2909"/>
            </a:avLst>
          </a:prstGeom>
          <a:solidFill>
            <a:srgbClr val="6663C6">
              <a:alpha val="1882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823E84B5-6071-4C41-925C-399586D62CB4}"/>
              </a:ext>
            </a:extLst>
          </p:cNvPr>
          <p:cNvSpPr/>
          <p:nvPr/>
        </p:nvSpPr>
        <p:spPr>
          <a:xfrm>
            <a:off x="9951052" y="4747082"/>
            <a:ext cx="1716822" cy="830997"/>
          </a:xfrm>
          <a:prstGeom prst="rect">
            <a:avLst/>
          </a:prstGeom>
        </p:spPr>
        <p:txBody>
          <a:bodyPr wrap="square">
            <a:spAutoFit/>
          </a:bodyPr>
          <a:lstStyle/>
          <a:p>
            <a:pPr marL="9525" marR="230504">
              <a:spcBef>
                <a:spcPts val="100"/>
              </a:spcBef>
            </a:pPr>
            <a:r>
              <a:rPr lang="en-US" sz="1200" b="1" dirty="0">
                <a:cs typeface="Calibri"/>
              </a:rPr>
              <a:t>Plinabulin + G-CSF in CIN</a:t>
            </a:r>
            <a:r>
              <a:rPr lang="en-US" sz="1200" dirty="0">
                <a:cs typeface="Calibri"/>
              </a:rPr>
              <a:t> </a:t>
            </a:r>
            <a:r>
              <a:rPr lang="en-US" sz="1200" b="1" spc="-5" dirty="0">
                <a:cs typeface="Calibri"/>
              </a:rPr>
              <a:t>for </a:t>
            </a:r>
            <a:r>
              <a:rPr lang="en-US" sz="1200" b="1" dirty="0">
                <a:cs typeface="Calibri"/>
              </a:rPr>
              <a:t>all </a:t>
            </a:r>
            <a:r>
              <a:rPr lang="en-US" sz="1200" b="1" spc="-5" dirty="0">
                <a:cs typeface="Calibri"/>
              </a:rPr>
              <a:t>chemotherapy</a:t>
            </a:r>
            <a:r>
              <a:rPr lang="en-US" sz="1200" b="1" spc="-100" dirty="0">
                <a:cs typeface="Calibri"/>
              </a:rPr>
              <a:t> in </a:t>
            </a:r>
            <a:r>
              <a:rPr lang="en-US" sz="1200" b="1" dirty="0">
                <a:cs typeface="Calibri"/>
              </a:rPr>
              <a:t>all solid</a:t>
            </a:r>
            <a:r>
              <a:rPr lang="en-US" sz="1200" b="1" spc="-45" dirty="0">
                <a:cs typeface="Calibri"/>
              </a:rPr>
              <a:t> </a:t>
            </a:r>
            <a:r>
              <a:rPr lang="en-US" sz="1200" b="1" spc="-5" dirty="0">
                <a:cs typeface="Calibri"/>
              </a:rPr>
              <a:t>tumors </a:t>
            </a:r>
            <a:endParaRPr lang="en-US" sz="1200" dirty="0"/>
          </a:p>
        </p:txBody>
      </p:sp>
      <p:sp>
        <p:nvSpPr>
          <p:cNvPr id="126" name="Rounded Rectangle 125">
            <a:extLst>
              <a:ext uri="{FF2B5EF4-FFF2-40B4-BE49-F238E27FC236}">
                <a16:creationId xmlns:a16="http://schemas.microsoft.com/office/drawing/2014/main" id="{F67CBDC7-234C-DC4F-82A4-4C4855490655}"/>
              </a:ext>
            </a:extLst>
          </p:cNvPr>
          <p:cNvSpPr/>
          <p:nvPr/>
        </p:nvSpPr>
        <p:spPr>
          <a:xfrm>
            <a:off x="3367398" y="4492614"/>
            <a:ext cx="1235987" cy="1646679"/>
          </a:xfrm>
          <a:prstGeom prst="roundRect">
            <a:avLst>
              <a:gd name="adj" fmla="val 2909"/>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89754BA9-54BB-3540-A6D4-832E1AE3711A}"/>
              </a:ext>
            </a:extLst>
          </p:cNvPr>
          <p:cNvSpPr/>
          <p:nvPr/>
        </p:nvSpPr>
        <p:spPr>
          <a:xfrm>
            <a:off x="3441935" y="4648662"/>
            <a:ext cx="1106118" cy="1302921"/>
          </a:xfrm>
          <a:prstGeom prst="rect">
            <a:avLst/>
          </a:prstGeom>
        </p:spPr>
        <p:txBody>
          <a:bodyPr wrap="square">
            <a:spAutoFit/>
          </a:bodyPr>
          <a:lstStyle/>
          <a:p>
            <a:pPr marL="12700" marR="5080">
              <a:spcBef>
                <a:spcPts val="95"/>
              </a:spcBef>
            </a:pPr>
            <a:r>
              <a:rPr lang="en-US" sz="1100" b="1" spc="-5" dirty="0">
                <a:cs typeface="Calibri"/>
              </a:rPr>
              <a:t>Grade 4</a:t>
            </a:r>
            <a:r>
              <a:rPr lang="en-US" sz="1100" b="1" spc="-80" dirty="0">
                <a:cs typeface="Calibri"/>
              </a:rPr>
              <a:t> </a:t>
            </a:r>
            <a:r>
              <a:rPr lang="en-US" sz="1100" b="1" spc="-5" dirty="0">
                <a:cs typeface="Calibri"/>
              </a:rPr>
              <a:t>CIN reduced </a:t>
            </a:r>
            <a:r>
              <a:rPr lang="en-US" sz="1100" spc="-5" dirty="0">
                <a:cs typeface="Calibri"/>
              </a:rPr>
              <a:t>from</a:t>
            </a:r>
            <a:r>
              <a:rPr lang="en-US" sz="1100" spc="-70" dirty="0">
                <a:cs typeface="Calibri"/>
              </a:rPr>
              <a:t> </a:t>
            </a:r>
            <a:r>
              <a:rPr lang="en-US" sz="1100" spc="-5" dirty="0">
                <a:cs typeface="Calibri"/>
              </a:rPr>
              <a:t>33.8%</a:t>
            </a:r>
            <a:r>
              <a:rPr lang="en-US" sz="1100" dirty="0">
                <a:cs typeface="Calibri"/>
              </a:rPr>
              <a:t> </a:t>
            </a:r>
            <a:r>
              <a:rPr lang="en-US" sz="1100" spc="-5" dirty="0">
                <a:cs typeface="Calibri"/>
              </a:rPr>
              <a:t>to </a:t>
            </a:r>
            <a:r>
              <a:rPr lang="en-US" sz="1100" spc="-10" dirty="0">
                <a:cs typeface="Calibri"/>
              </a:rPr>
              <a:t>&lt;5%</a:t>
            </a:r>
          </a:p>
          <a:p>
            <a:pPr marL="12700" marR="5080">
              <a:spcBef>
                <a:spcPts val="95"/>
              </a:spcBef>
            </a:pPr>
            <a:r>
              <a:rPr lang="en-US" sz="1100" spc="-10" dirty="0">
                <a:cs typeface="Calibri"/>
              </a:rPr>
              <a:t>(p&lt;0.0003) </a:t>
            </a:r>
          </a:p>
          <a:p>
            <a:pPr marL="12700" marR="5080">
              <a:spcBef>
                <a:spcPts val="95"/>
              </a:spcBef>
            </a:pPr>
            <a:r>
              <a:rPr lang="en-US" sz="1100" b="1" spc="-5" dirty="0">
                <a:cs typeface="Calibri"/>
              </a:rPr>
              <a:t>Increase</a:t>
            </a:r>
            <a:r>
              <a:rPr lang="en-US" sz="1100" b="1" spc="-75" dirty="0">
                <a:cs typeface="Calibri"/>
              </a:rPr>
              <a:t> </a:t>
            </a:r>
            <a:r>
              <a:rPr lang="en-US" sz="1100" b="1" spc="-5" dirty="0">
                <a:cs typeface="Calibri"/>
              </a:rPr>
              <a:t>in </a:t>
            </a:r>
            <a:r>
              <a:rPr lang="en-US" sz="1100" b="1" spc="-10" dirty="0">
                <a:cs typeface="Calibri"/>
              </a:rPr>
              <a:t>relative dose </a:t>
            </a:r>
            <a:r>
              <a:rPr lang="en-US" sz="1100" b="1" spc="-5" dirty="0">
                <a:cs typeface="Calibri"/>
              </a:rPr>
              <a:t>intensity</a:t>
            </a:r>
            <a:endParaRPr lang="en-US" sz="1100" b="1" dirty="0">
              <a:cs typeface="Calibri"/>
            </a:endParaRPr>
          </a:p>
        </p:txBody>
      </p:sp>
      <p:sp>
        <p:nvSpPr>
          <p:cNvPr id="137" name="Rounded Rectangle 136">
            <a:extLst>
              <a:ext uri="{FF2B5EF4-FFF2-40B4-BE49-F238E27FC236}">
                <a16:creationId xmlns:a16="http://schemas.microsoft.com/office/drawing/2014/main" id="{B5FE28F1-6D25-844D-80A9-4203275E1115}"/>
              </a:ext>
            </a:extLst>
          </p:cNvPr>
          <p:cNvSpPr/>
          <p:nvPr/>
        </p:nvSpPr>
        <p:spPr>
          <a:xfrm>
            <a:off x="5028426" y="4073552"/>
            <a:ext cx="1795819" cy="1089027"/>
          </a:xfrm>
          <a:prstGeom prst="roundRect">
            <a:avLst>
              <a:gd name="adj" fmla="val 2909"/>
            </a:avLst>
          </a:prstGeom>
          <a:solidFill>
            <a:srgbClr val="5FF3CA">
              <a:alpha val="26667"/>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ounded Rectangle 138">
            <a:extLst>
              <a:ext uri="{FF2B5EF4-FFF2-40B4-BE49-F238E27FC236}">
                <a16:creationId xmlns:a16="http://schemas.microsoft.com/office/drawing/2014/main" id="{2EFAD6D8-F003-0D48-873A-6462F2B106CC}"/>
              </a:ext>
            </a:extLst>
          </p:cNvPr>
          <p:cNvSpPr/>
          <p:nvPr/>
        </p:nvSpPr>
        <p:spPr>
          <a:xfrm>
            <a:off x="5043901" y="5287931"/>
            <a:ext cx="1724651" cy="1089028"/>
          </a:xfrm>
          <a:prstGeom prst="roundRect">
            <a:avLst>
              <a:gd name="adj" fmla="val 2909"/>
            </a:avLst>
          </a:prstGeom>
          <a:solidFill>
            <a:schemeClr val="accent2">
              <a:lumMod val="75000"/>
              <a:alpha val="26667"/>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bject 24">
            <a:extLst>
              <a:ext uri="{FF2B5EF4-FFF2-40B4-BE49-F238E27FC236}">
                <a16:creationId xmlns:a16="http://schemas.microsoft.com/office/drawing/2014/main" id="{ED9A9E73-6FBD-9F4B-BE24-923FFBDE204F}"/>
              </a:ext>
            </a:extLst>
          </p:cNvPr>
          <p:cNvSpPr txBox="1"/>
          <p:nvPr/>
        </p:nvSpPr>
        <p:spPr>
          <a:xfrm>
            <a:off x="5189635" y="5380365"/>
            <a:ext cx="1802345" cy="998928"/>
          </a:xfrm>
          <a:prstGeom prst="rect">
            <a:avLst/>
          </a:prstGeom>
        </p:spPr>
        <p:txBody>
          <a:bodyPr vert="horz" wrap="square" lIns="0" tIns="12700" rIns="0" bIns="0" rtlCol="0">
            <a:spAutoFit/>
          </a:bodyPr>
          <a:lstStyle/>
          <a:p>
            <a:pPr>
              <a:lnSpc>
                <a:spcPct val="120000"/>
              </a:lnSpc>
              <a:spcBef>
                <a:spcPts val="100"/>
              </a:spcBef>
            </a:pPr>
            <a:r>
              <a:rPr lang="en-US" sz="900" b="1" spc="-5" dirty="0">
                <a:latin typeface="Calibri"/>
                <a:cs typeface="Calibri"/>
              </a:rPr>
              <a:t>Study 106 (</a:t>
            </a:r>
            <a:r>
              <a:rPr sz="900" b="1" spc="-5" dirty="0">
                <a:latin typeface="Calibri"/>
                <a:cs typeface="Calibri"/>
              </a:rPr>
              <a:t>P</a:t>
            </a:r>
            <a:r>
              <a:rPr sz="900" b="1" spc="-20" dirty="0">
                <a:latin typeface="Calibri"/>
                <a:cs typeface="Calibri"/>
              </a:rPr>
              <a:t>RO</a:t>
            </a:r>
            <a:r>
              <a:rPr sz="900" b="1" spc="5" dirty="0">
                <a:latin typeface="Calibri"/>
                <a:cs typeface="Calibri"/>
              </a:rPr>
              <a:t>T</a:t>
            </a:r>
            <a:r>
              <a:rPr sz="900" b="1" spc="-10" dirty="0">
                <a:latin typeface="Calibri"/>
                <a:cs typeface="Calibri"/>
              </a:rPr>
              <a:t>E</a:t>
            </a:r>
            <a:r>
              <a:rPr sz="900" b="1" dirty="0">
                <a:latin typeface="Calibri"/>
                <a:cs typeface="Calibri"/>
              </a:rPr>
              <a:t>C</a:t>
            </a:r>
            <a:r>
              <a:rPr sz="900" b="1" spc="5" dirty="0">
                <a:latin typeface="Calibri"/>
                <a:cs typeface="Calibri"/>
              </a:rPr>
              <a:t>T</a:t>
            </a:r>
            <a:r>
              <a:rPr sz="900" b="1" dirty="0">
                <a:latin typeface="Calibri"/>
                <a:cs typeface="Calibri"/>
              </a:rPr>
              <a:t>I</a:t>
            </a:r>
            <a:r>
              <a:rPr sz="900" b="1" spc="-5" dirty="0">
                <a:latin typeface="Calibri"/>
                <a:cs typeface="Calibri"/>
              </a:rPr>
              <a:t>V</a:t>
            </a:r>
            <a:r>
              <a:rPr sz="900" b="1" dirty="0">
                <a:latin typeface="Calibri"/>
                <a:cs typeface="Calibri"/>
              </a:rPr>
              <a:t>E-</a:t>
            </a:r>
            <a:r>
              <a:rPr lang="en-US" sz="900" b="1" dirty="0">
                <a:latin typeface="Calibri"/>
                <a:cs typeface="Calibri"/>
              </a:rPr>
              <a:t>2)</a:t>
            </a:r>
          </a:p>
          <a:p>
            <a:pPr>
              <a:lnSpc>
                <a:spcPct val="120000"/>
              </a:lnSpc>
            </a:pPr>
            <a:r>
              <a:rPr lang="en-US" altLang="zh-CN" sz="900" b="1" dirty="0">
                <a:solidFill>
                  <a:srgbClr val="000000"/>
                </a:solidFill>
              </a:rPr>
              <a:t>Plinabulin (various dose)</a:t>
            </a:r>
          </a:p>
          <a:p>
            <a:pPr>
              <a:lnSpc>
                <a:spcPct val="120000"/>
              </a:lnSpc>
            </a:pPr>
            <a:r>
              <a:rPr lang="en-US" altLang="zh-CN" sz="900" b="1" dirty="0">
                <a:solidFill>
                  <a:srgbClr val="000000"/>
                </a:solidFill>
              </a:rPr>
              <a:t>Plinabulin + </a:t>
            </a:r>
            <a:r>
              <a:rPr lang="en-US" altLang="zh-CN" sz="900" b="1" dirty="0" err="1">
                <a:solidFill>
                  <a:srgbClr val="000000"/>
                </a:solidFill>
              </a:rPr>
              <a:t>Pegfilgrastim</a:t>
            </a:r>
            <a:r>
              <a:rPr lang="en-US" altLang="zh-CN" sz="900" b="1" dirty="0">
                <a:solidFill>
                  <a:srgbClr val="000000"/>
                </a:solidFill>
              </a:rPr>
              <a:t> vs. </a:t>
            </a:r>
            <a:r>
              <a:rPr lang="en-US" altLang="zh-CN" sz="900" b="1" dirty="0" err="1">
                <a:solidFill>
                  <a:srgbClr val="000000"/>
                </a:solidFill>
              </a:rPr>
              <a:t>Pegfilgrastim</a:t>
            </a:r>
            <a:r>
              <a:rPr lang="en-US" altLang="zh-CN" sz="900" b="1" dirty="0">
                <a:solidFill>
                  <a:srgbClr val="000000"/>
                </a:solidFill>
              </a:rPr>
              <a:t> (n=115) in Breast Cancer, TAC</a:t>
            </a:r>
          </a:p>
          <a:p>
            <a:pPr>
              <a:lnSpc>
                <a:spcPct val="120000"/>
              </a:lnSpc>
            </a:pPr>
            <a:r>
              <a:rPr lang="en-US" sz="900" b="1" spc="-5" dirty="0">
                <a:cs typeface="Calibri"/>
              </a:rPr>
              <a:t>Primary</a:t>
            </a:r>
            <a:r>
              <a:rPr lang="en-US" sz="900" spc="-5" dirty="0">
                <a:cs typeface="Calibri"/>
              </a:rPr>
              <a:t>: PK/PD RP3D</a:t>
            </a:r>
            <a:endParaRPr lang="en-US" altLang="zh-CN" sz="900" b="1" dirty="0">
              <a:solidFill>
                <a:srgbClr val="000000"/>
              </a:solidFill>
            </a:endParaRPr>
          </a:p>
        </p:txBody>
      </p:sp>
      <p:sp>
        <p:nvSpPr>
          <p:cNvPr id="145" name="object 24">
            <a:extLst>
              <a:ext uri="{FF2B5EF4-FFF2-40B4-BE49-F238E27FC236}">
                <a16:creationId xmlns:a16="http://schemas.microsoft.com/office/drawing/2014/main" id="{775E1AAD-9D2C-C344-97BC-D7BCF6EB9DD0}"/>
              </a:ext>
            </a:extLst>
          </p:cNvPr>
          <p:cNvSpPr txBox="1"/>
          <p:nvPr/>
        </p:nvSpPr>
        <p:spPr>
          <a:xfrm>
            <a:off x="5177217" y="4229322"/>
            <a:ext cx="1479509" cy="832728"/>
          </a:xfrm>
          <a:prstGeom prst="rect">
            <a:avLst/>
          </a:prstGeom>
        </p:spPr>
        <p:txBody>
          <a:bodyPr vert="horz" wrap="square" lIns="0" tIns="12700" rIns="0" bIns="0" rtlCol="0">
            <a:spAutoFit/>
          </a:bodyPr>
          <a:lstStyle/>
          <a:p>
            <a:pPr>
              <a:lnSpc>
                <a:spcPct val="120000"/>
              </a:lnSpc>
              <a:spcBef>
                <a:spcPts val="100"/>
              </a:spcBef>
            </a:pPr>
            <a:r>
              <a:rPr lang="en-US" sz="900" b="1" spc="-5" dirty="0">
                <a:latin typeface="Calibri"/>
                <a:cs typeface="Calibri"/>
              </a:rPr>
              <a:t>Study 105 (</a:t>
            </a:r>
            <a:r>
              <a:rPr sz="900" b="1" spc="-5" dirty="0">
                <a:latin typeface="Calibri"/>
                <a:cs typeface="Calibri"/>
              </a:rPr>
              <a:t>P</a:t>
            </a:r>
            <a:r>
              <a:rPr sz="900" b="1" spc="-20" dirty="0">
                <a:latin typeface="Calibri"/>
                <a:cs typeface="Calibri"/>
              </a:rPr>
              <a:t>RO</a:t>
            </a:r>
            <a:r>
              <a:rPr sz="900" b="1" spc="5" dirty="0">
                <a:latin typeface="Calibri"/>
                <a:cs typeface="Calibri"/>
              </a:rPr>
              <a:t>T</a:t>
            </a:r>
            <a:r>
              <a:rPr sz="900" b="1" spc="-10" dirty="0">
                <a:latin typeface="Calibri"/>
                <a:cs typeface="Calibri"/>
              </a:rPr>
              <a:t>E</a:t>
            </a:r>
            <a:r>
              <a:rPr sz="900" b="1" dirty="0">
                <a:latin typeface="Calibri"/>
                <a:cs typeface="Calibri"/>
              </a:rPr>
              <a:t>C</a:t>
            </a:r>
            <a:r>
              <a:rPr sz="900" b="1" spc="5" dirty="0">
                <a:latin typeface="Calibri"/>
                <a:cs typeface="Calibri"/>
              </a:rPr>
              <a:t>T</a:t>
            </a:r>
            <a:r>
              <a:rPr sz="900" b="1" dirty="0">
                <a:latin typeface="Calibri"/>
                <a:cs typeface="Calibri"/>
              </a:rPr>
              <a:t>I</a:t>
            </a:r>
            <a:r>
              <a:rPr sz="900" b="1" spc="-5" dirty="0">
                <a:latin typeface="Calibri"/>
                <a:cs typeface="Calibri"/>
              </a:rPr>
              <a:t>V</a:t>
            </a:r>
            <a:r>
              <a:rPr sz="900" b="1" dirty="0">
                <a:latin typeface="Calibri"/>
                <a:cs typeface="Calibri"/>
              </a:rPr>
              <a:t>E-1</a:t>
            </a:r>
            <a:r>
              <a:rPr lang="en-US" sz="900" b="1" dirty="0">
                <a:latin typeface="Calibri"/>
                <a:cs typeface="Calibri"/>
              </a:rPr>
              <a:t>)</a:t>
            </a:r>
          </a:p>
          <a:p>
            <a:pPr>
              <a:lnSpc>
                <a:spcPct val="120000"/>
              </a:lnSpc>
            </a:pPr>
            <a:r>
              <a:rPr lang="en-US" altLang="zh-CN" sz="900" b="1" dirty="0">
                <a:solidFill>
                  <a:srgbClr val="000000"/>
                </a:solidFill>
              </a:rPr>
              <a:t>Plinabulin (various dose) vs. </a:t>
            </a:r>
            <a:r>
              <a:rPr lang="en-US" altLang="zh-CN" sz="900" b="1" dirty="0" err="1">
                <a:solidFill>
                  <a:srgbClr val="000000"/>
                </a:solidFill>
              </a:rPr>
              <a:t>Pegfilgrastim</a:t>
            </a:r>
            <a:r>
              <a:rPr lang="en-US" altLang="zh-CN" sz="900" b="1" dirty="0">
                <a:solidFill>
                  <a:srgbClr val="000000"/>
                </a:solidFill>
              </a:rPr>
              <a:t> (n=55)</a:t>
            </a:r>
          </a:p>
          <a:p>
            <a:pPr>
              <a:lnSpc>
                <a:spcPct val="120000"/>
              </a:lnSpc>
            </a:pPr>
            <a:r>
              <a:rPr lang="en-US" altLang="zh-CN" sz="900" b="1" dirty="0">
                <a:solidFill>
                  <a:srgbClr val="000000"/>
                </a:solidFill>
              </a:rPr>
              <a:t>in NSCLC, docetaxel</a:t>
            </a:r>
          </a:p>
          <a:p>
            <a:pPr>
              <a:lnSpc>
                <a:spcPct val="120000"/>
              </a:lnSpc>
            </a:pPr>
            <a:r>
              <a:rPr lang="en-US" sz="900" b="1" spc="-5" dirty="0">
                <a:cs typeface="Calibri"/>
              </a:rPr>
              <a:t>Primary</a:t>
            </a:r>
            <a:r>
              <a:rPr lang="en-US" sz="900" spc="-5" dirty="0">
                <a:cs typeface="Calibri"/>
              </a:rPr>
              <a:t>: PK/PD RP3D</a:t>
            </a:r>
            <a:endParaRPr lang="en-US" sz="900" dirty="0">
              <a:cs typeface="Calibri"/>
            </a:endParaRPr>
          </a:p>
        </p:txBody>
      </p:sp>
      <p:sp>
        <p:nvSpPr>
          <p:cNvPr id="146" name="Rounded Rectangle 145">
            <a:extLst>
              <a:ext uri="{FF2B5EF4-FFF2-40B4-BE49-F238E27FC236}">
                <a16:creationId xmlns:a16="http://schemas.microsoft.com/office/drawing/2014/main" id="{2283C7A9-E367-FE4A-9478-4029A8812463}"/>
              </a:ext>
            </a:extLst>
          </p:cNvPr>
          <p:cNvSpPr/>
          <p:nvPr/>
        </p:nvSpPr>
        <p:spPr>
          <a:xfrm>
            <a:off x="7054174" y="4073553"/>
            <a:ext cx="2154325" cy="1089027"/>
          </a:xfrm>
          <a:prstGeom prst="roundRect">
            <a:avLst>
              <a:gd name="adj" fmla="val 2909"/>
            </a:avLst>
          </a:prstGeom>
          <a:solidFill>
            <a:srgbClr val="5FF3CA">
              <a:alpha val="26667"/>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a:extLst>
              <a:ext uri="{FF2B5EF4-FFF2-40B4-BE49-F238E27FC236}">
                <a16:creationId xmlns:a16="http://schemas.microsoft.com/office/drawing/2014/main" id="{66CFEA49-C6E7-9143-A047-C71A0AD820B7}"/>
              </a:ext>
            </a:extLst>
          </p:cNvPr>
          <p:cNvSpPr txBox="1"/>
          <p:nvPr/>
        </p:nvSpPr>
        <p:spPr>
          <a:xfrm>
            <a:off x="7112879" y="4150725"/>
            <a:ext cx="1951137" cy="912237"/>
          </a:xfrm>
          <a:prstGeom prst="rect">
            <a:avLst/>
          </a:prstGeom>
          <a:noFill/>
        </p:spPr>
        <p:txBody>
          <a:bodyPr wrap="square">
            <a:spAutoFit/>
          </a:bodyPr>
          <a:lstStyle/>
          <a:p>
            <a:pPr>
              <a:lnSpc>
                <a:spcPct val="120000"/>
              </a:lnSpc>
            </a:pPr>
            <a:r>
              <a:rPr lang="en-US" sz="900" b="1" spc="-5" dirty="0">
                <a:cs typeface="Calibri"/>
              </a:rPr>
              <a:t>Study 105 (P</a:t>
            </a:r>
            <a:r>
              <a:rPr lang="en-US" sz="900" b="1" spc="-20" dirty="0">
                <a:cs typeface="Calibri"/>
              </a:rPr>
              <a:t>RO</a:t>
            </a:r>
            <a:r>
              <a:rPr lang="en-US" sz="900" b="1" spc="5" dirty="0">
                <a:cs typeface="Calibri"/>
              </a:rPr>
              <a:t>T</a:t>
            </a:r>
            <a:r>
              <a:rPr lang="en-US" sz="900" b="1" spc="-10" dirty="0">
                <a:cs typeface="Calibri"/>
              </a:rPr>
              <a:t>E</a:t>
            </a:r>
            <a:r>
              <a:rPr lang="en-US" sz="900" b="1" dirty="0">
                <a:cs typeface="Calibri"/>
              </a:rPr>
              <a:t>C</a:t>
            </a:r>
            <a:r>
              <a:rPr lang="en-US" sz="900" b="1" spc="5" dirty="0">
                <a:cs typeface="Calibri"/>
              </a:rPr>
              <a:t>T</a:t>
            </a:r>
            <a:r>
              <a:rPr lang="en-US" sz="900" b="1" dirty="0">
                <a:cs typeface="Calibri"/>
              </a:rPr>
              <a:t>I</a:t>
            </a:r>
            <a:r>
              <a:rPr lang="en-US" sz="900" b="1" spc="-5" dirty="0">
                <a:cs typeface="Calibri"/>
              </a:rPr>
              <a:t>V</a:t>
            </a:r>
            <a:r>
              <a:rPr lang="en-US" sz="900" b="1" dirty="0">
                <a:cs typeface="Calibri"/>
              </a:rPr>
              <a:t>E-1)</a:t>
            </a:r>
            <a:endParaRPr lang="en-US" sz="900" dirty="0">
              <a:cs typeface="Calibri"/>
            </a:endParaRPr>
          </a:p>
          <a:p>
            <a:pPr>
              <a:lnSpc>
                <a:spcPct val="120000"/>
              </a:lnSpc>
            </a:pPr>
            <a:r>
              <a:rPr lang="en-US" altLang="zh-CN" sz="900" b="1" dirty="0">
                <a:solidFill>
                  <a:srgbClr val="000000"/>
                </a:solidFill>
              </a:rPr>
              <a:t>Plinabulin vs. </a:t>
            </a:r>
            <a:r>
              <a:rPr lang="en-US" altLang="zh-CN" sz="900" b="1" dirty="0" err="1">
                <a:solidFill>
                  <a:srgbClr val="000000"/>
                </a:solidFill>
              </a:rPr>
              <a:t>Pegfilgrastim</a:t>
            </a:r>
            <a:r>
              <a:rPr lang="en-US" altLang="zh-CN" sz="900" b="1" dirty="0">
                <a:solidFill>
                  <a:srgbClr val="000000"/>
                </a:solidFill>
              </a:rPr>
              <a:t> (n=105)</a:t>
            </a:r>
          </a:p>
          <a:p>
            <a:pPr>
              <a:lnSpc>
                <a:spcPct val="120000"/>
              </a:lnSpc>
            </a:pPr>
            <a:r>
              <a:rPr lang="en-US" altLang="zh-CN" sz="900" b="1" dirty="0">
                <a:solidFill>
                  <a:srgbClr val="000000"/>
                </a:solidFill>
              </a:rPr>
              <a:t>in NSCLC, breast cancer, prostate cancer, docetaxel</a:t>
            </a:r>
          </a:p>
          <a:p>
            <a:pPr>
              <a:lnSpc>
                <a:spcPct val="120000"/>
              </a:lnSpc>
            </a:pPr>
            <a:r>
              <a:rPr lang="en-US" sz="900" b="1" spc="-5" dirty="0">
                <a:cs typeface="Calibri"/>
              </a:rPr>
              <a:t>Primary:</a:t>
            </a:r>
            <a:r>
              <a:rPr lang="en-US" sz="900" b="1" spc="-60" dirty="0">
                <a:cs typeface="Calibri"/>
              </a:rPr>
              <a:t> </a:t>
            </a:r>
            <a:r>
              <a:rPr lang="en-US" sz="900" spc="-10" dirty="0">
                <a:cs typeface="Calibri"/>
              </a:rPr>
              <a:t>DSN – non-inferiority</a:t>
            </a:r>
          </a:p>
        </p:txBody>
      </p:sp>
      <p:sp>
        <p:nvSpPr>
          <p:cNvPr id="149" name="Rounded Rectangle 148">
            <a:extLst>
              <a:ext uri="{FF2B5EF4-FFF2-40B4-BE49-F238E27FC236}">
                <a16:creationId xmlns:a16="http://schemas.microsoft.com/office/drawing/2014/main" id="{D2189936-008C-384D-B1A7-8EC404A1D1B3}"/>
              </a:ext>
            </a:extLst>
          </p:cNvPr>
          <p:cNvSpPr/>
          <p:nvPr/>
        </p:nvSpPr>
        <p:spPr>
          <a:xfrm>
            <a:off x="7064917" y="5266635"/>
            <a:ext cx="2154325" cy="1089027"/>
          </a:xfrm>
          <a:prstGeom prst="roundRect">
            <a:avLst>
              <a:gd name="adj" fmla="val 2909"/>
            </a:avLst>
          </a:prstGeom>
          <a:solidFill>
            <a:schemeClr val="accent2">
              <a:lumMod val="75000"/>
              <a:alpha val="26667"/>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D8D7DCC1-D422-6149-8816-C3491734CEBC}"/>
              </a:ext>
            </a:extLst>
          </p:cNvPr>
          <p:cNvGrpSpPr/>
          <p:nvPr/>
        </p:nvGrpSpPr>
        <p:grpSpPr>
          <a:xfrm>
            <a:off x="4584699" y="4648662"/>
            <a:ext cx="362775" cy="1149864"/>
            <a:chOff x="4584699" y="4490736"/>
            <a:chExt cx="362775" cy="1594748"/>
          </a:xfrm>
        </p:grpSpPr>
        <p:grpSp>
          <p:nvGrpSpPr>
            <p:cNvPr id="65" name="Group 64">
              <a:extLst>
                <a:ext uri="{FF2B5EF4-FFF2-40B4-BE49-F238E27FC236}">
                  <a16:creationId xmlns:a16="http://schemas.microsoft.com/office/drawing/2014/main" id="{7B2DB24F-24F9-8A48-8A97-19A4D6DDBD2E}"/>
                </a:ext>
              </a:extLst>
            </p:cNvPr>
            <p:cNvGrpSpPr/>
            <p:nvPr/>
          </p:nvGrpSpPr>
          <p:grpSpPr>
            <a:xfrm>
              <a:off x="4780407" y="4490736"/>
              <a:ext cx="167067" cy="1594748"/>
              <a:chOff x="3959720" y="4176927"/>
              <a:chExt cx="505090" cy="1765232"/>
            </a:xfrm>
          </p:grpSpPr>
          <p:cxnSp>
            <p:nvCxnSpPr>
              <p:cNvPr id="122" name="Straight Arrow Connector 121">
                <a:extLst>
                  <a:ext uri="{FF2B5EF4-FFF2-40B4-BE49-F238E27FC236}">
                    <a16:creationId xmlns:a16="http://schemas.microsoft.com/office/drawing/2014/main" id="{3605DDDA-2E24-CD4D-8F40-49D6B6084DDA}"/>
                  </a:ext>
                </a:extLst>
              </p:cNvPr>
              <p:cNvCxnSpPr>
                <a:cxnSpLocks/>
              </p:cNvCxnSpPr>
              <p:nvPr/>
            </p:nvCxnSpPr>
            <p:spPr>
              <a:xfrm>
                <a:off x="3959720" y="5934138"/>
                <a:ext cx="5050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3" name="Straight Arrow Connector 122">
                <a:extLst>
                  <a:ext uri="{FF2B5EF4-FFF2-40B4-BE49-F238E27FC236}">
                    <a16:creationId xmlns:a16="http://schemas.microsoft.com/office/drawing/2014/main" id="{A970643D-A37D-9C46-B527-2D758603C2BD}"/>
                  </a:ext>
                </a:extLst>
              </p:cNvPr>
              <p:cNvCxnSpPr>
                <a:cxnSpLocks/>
              </p:cNvCxnSpPr>
              <p:nvPr/>
            </p:nvCxnSpPr>
            <p:spPr>
              <a:xfrm>
                <a:off x="3959720" y="4184146"/>
                <a:ext cx="5050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27F79781-3D52-7348-A3AE-4A20C3DFCE6F}"/>
                  </a:ext>
                </a:extLst>
              </p:cNvPr>
              <p:cNvCxnSpPr>
                <a:cxnSpLocks/>
              </p:cNvCxnSpPr>
              <p:nvPr/>
            </p:nvCxnSpPr>
            <p:spPr>
              <a:xfrm>
                <a:off x="3959720" y="4176927"/>
                <a:ext cx="0" cy="176523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1" name="Straight Connector 150">
              <a:extLst>
                <a:ext uri="{FF2B5EF4-FFF2-40B4-BE49-F238E27FC236}">
                  <a16:creationId xmlns:a16="http://schemas.microsoft.com/office/drawing/2014/main" id="{69B69041-AA39-3046-A266-E3DEE2AA715E}"/>
                </a:ext>
              </a:extLst>
            </p:cNvPr>
            <p:cNvCxnSpPr>
              <a:cxnSpLocks/>
            </p:cNvCxnSpPr>
            <p:nvPr/>
          </p:nvCxnSpPr>
          <p:spPr>
            <a:xfrm>
              <a:off x="4584699" y="5327709"/>
              <a:ext cx="1957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3" name="TextBox 152">
            <a:extLst>
              <a:ext uri="{FF2B5EF4-FFF2-40B4-BE49-F238E27FC236}">
                <a16:creationId xmlns:a16="http://schemas.microsoft.com/office/drawing/2014/main" id="{4C4C6970-85CE-AA48-B008-E8D77F075EBD}"/>
              </a:ext>
            </a:extLst>
          </p:cNvPr>
          <p:cNvSpPr txBox="1"/>
          <p:nvPr/>
        </p:nvSpPr>
        <p:spPr>
          <a:xfrm>
            <a:off x="7122882" y="5362505"/>
            <a:ext cx="2019055" cy="912237"/>
          </a:xfrm>
          <a:prstGeom prst="rect">
            <a:avLst/>
          </a:prstGeom>
          <a:noFill/>
        </p:spPr>
        <p:txBody>
          <a:bodyPr wrap="square">
            <a:spAutoFit/>
          </a:bodyPr>
          <a:lstStyle/>
          <a:p>
            <a:pPr>
              <a:lnSpc>
                <a:spcPct val="120000"/>
              </a:lnSpc>
            </a:pPr>
            <a:r>
              <a:rPr lang="en-US" sz="900" b="1" spc="-5" dirty="0">
                <a:cs typeface="Calibri"/>
              </a:rPr>
              <a:t>Study 106 (P</a:t>
            </a:r>
            <a:r>
              <a:rPr lang="en-US" sz="900" b="1" spc="-20" dirty="0">
                <a:cs typeface="Calibri"/>
              </a:rPr>
              <a:t>RO</a:t>
            </a:r>
            <a:r>
              <a:rPr lang="en-US" sz="900" b="1" spc="5" dirty="0">
                <a:cs typeface="Calibri"/>
              </a:rPr>
              <a:t>T</a:t>
            </a:r>
            <a:r>
              <a:rPr lang="en-US" sz="900" b="1" spc="-10" dirty="0">
                <a:cs typeface="Calibri"/>
              </a:rPr>
              <a:t>E</a:t>
            </a:r>
            <a:r>
              <a:rPr lang="en-US" sz="900" b="1" dirty="0">
                <a:cs typeface="Calibri"/>
              </a:rPr>
              <a:t>C</a:t>
            </a:r>
            <a:r>
              <a:rPr lang="en-US" sz="900" b="1" spc="5" dirty="0">
                <a:cs typeface="Calibri"/>
              </a:rPr>
              <a:t>T</a:t>
            </a:r>
            <a:r>
              <a:rPr lang="en-US" sz="900" b="1" dirty="0">
                <a:cs typeface="Calibri"/>
              </a:rPr>
              <a:t>I</a:t>
            </a:r>
            <a:r>
              <a:rPr lang="en-US" sz="900" b="1" spc="-5" dirty="0">
                <a:cs typeface="Calibri"/>
              </a:rPr>
              <a:t>V</a:t>
            </a:r>
            <a:r>
              <a:rPr lang="en-US" sz="900" b="1" dirty="0">
                <a:cs typeface="Calibri"/>
              </a:rPr>
              <a:t>E-2)</a:t>
            </a:r>
            <a:endParaRPr lang="en-US" sz="900" dirty="0">
              <a:cs typeface="Calibri"/>
            </a:endParaRPr>
          </a:p>
          <a:p>
            <a:pPr>
              <a:lnSpc>
                <a:spcPct val="120000"/>
              </a:lnSpc>
            </a:pPr>
            <a:r>
              <a:rPr lang="en-US" altLang="zh-CN" sz="900" b="1" dirty="0">
                <a:solidFill>
                  <a:srgbClr val="000000"/>
                </a:solidFill>
              </a:rPr>
              <a:t>Plinabulin + Pegfilgrastim vs. </a:t>
            </a:r>
            <a:r>
              <a:rPr lang="en-US" altLang="zh-CN" sz="900" b="1" dirty="0" err="1">
                <a:solidFill>
                  <a:srgbClr val="000000"/>
                </a:solidFill>
              </a:rPr>
              <a:t>Pegfilgrastim</a:t>
            </a:r>
            <a:r>
              <a:rPr lang="en-US" altLang="zh-CN" sz="900" b="1" dirty="0">
                <a:solidFill>
                  <a:srgbClr val="000000"/>
                </a:solidFill>
              </a:rPr>
              <a:t> (n=221) in breast cancer, TAC</a:t>
            </a:r>
          </a:p>
          <a:p>
            <a:pPr>
              <a:lnSpc>
                <a:spcPct val="120000"/>
              </a:lnSpc>
            </a:pPr>
            <a:r>
              <a:rPr lang="en-US" sz="900" b="1" spc="-5" dirty="0">
                <a:solidFill>
                  <a:srgbClr val="000000"/>
                </a:solidFill>
                <a:cs typeface="Calibri"/>
              </a:rPr>
              <a:t>Primary: </a:t>
            </a:r>
            <a:r>
              <a:rPr lang="en-US" sz="900" spc="-5" dirty="0">
                <a:solidFill>
                  <a:srgbClr val="000000"/>
                </a:solidFill>
                <a:cs typeface="Calibri"/>
              </a:rPr>
              <a:t>Gr4</a:t>
            </a:r>
            <a:r>
              <a:rPr lang="en-US" sz="900" spc="-65" dirty="0">
                <a:solidFill>
                  <a:srgbClr val="000000"/>
                </a:solidFill>
                <a:cs typeface="Calibri"/>
              </a:rPr>
              <a:t> </a:t>
            </a:r>
            <a:r>
              <a:rPr lang="en-US" sz="900" spc="-5" dirty="0">
                <a:solidFill>
                  <a:srgbClr val="000000"/>
                </a:solidFill>
                <a:cs typeface="Calibri"/>
              </a:rPr>
              <a:t>Neutropenia superiority</a:t>
            </a:r>
            <a:endParaRPr lang="en-US" sz="900" dirty="0">
              <a:solidFill>
                <a:srgbClr val="000000"/>
              </a:solidFill>
              <a:cs typeface="Calibri"/>
            </a:endParaRPr>
          </a:p>
        </p:txBody>
      </p:sp>
      <p:grpSp>
        <p:nvGrpSpPr>
          <p:cNvPr id="71" name="Group 70">
            <a:extLst>
              <a:ext uri="{FF2B5EF4-FFF2-40B4-BE49-F238E27FC236}">
                <a16:creationId xmlns:a16="http://schemas.microsoft.com/office/drawing/2014/main" id="{0A62A3A8-6502-A440-B3E3-41C36DBE60C9}"/>
              </a:ext>
            </a:extLst>
          </p:cNvPr>
          <p:cNvGrpSpPr/>
          <p:nvPr/>
        </p:nvGrpSpPr>
        <p:grpSpPr>
          <a:xfrm>
            <a:off x="9214874" y="4634971"/>
            <a:ext cx="399998" cy="1149865"/>
            <a:chOff x="9229833" y="4741021"/>
            <a:chExt cx="399998" cy="1149865"/>
          </a:xfrm>
        </p:grpSpPr>
        <p:grpSp>
          <p:nvGrpSpPr>
            <p:cNvPr id="156" name="Group 155">
              <a:extLst>
                <a:ext uri="{FF2B5EF4-FFF2-40B4-BE49-F238E27FC236}">
                  <a16:creationId xmlns:a16="http://schemas.microsoft.com/office/drawing/2014/main" id="{BB1DB6E2-6949-8442-8999-28B7876FEE1B}"/>
                </a:ext>
              </a:extLst>
            </p:cNvPr>
            <p:cNvGrpSpPr/>
            <p:nvPr/>
          </p:nvGrpSpPr>
          <p:grpSpPr>
            <a:xfrm rot="10800000">
              <a:off x="9229833" y="4741021"/>
              <a:ext cx="399998" cy="1149864"/>
              <a:chOff x="4569740" y="4490736"/>
              <a:chExt cx="399998" cy="1594748"/>
            </a:xfrm>
          </p:grpSpPr>
          <p:grpSp>
            <p:nvGrpSpPr>
              <p:cNvPr id="157" name="Group 156">
                <a:extLst>
                  <a:ext uri="{FF2B5EF4-FFF2-40B4-BE49-F238E27FC236}">
                    <a16:creationId xmlns:a16="http://schemas.microsoft.com/office/drawing/2014/main" id="{0939D37D-4C84-894F-ACE6-69F164E7FD8A}"/>
                  </a:ext>
                </a:extLst>
              </p:cNvPr>
              <p:cNvGrpSpPr/>
              <p:nvPr/>
            </p:nvGrpSpPr>
            <p:grpSpPr>
              <a:xfrm>
                <a:off x="4569740" y="4490736"/>
                <a:ext cx="210666" cy="1594748"/>
                <a:chOff x="3322818" y="4176927"/>
                <a:chExt cx="636902" cy="1765232"/>
              </a:xfrm>
            </p:grpSpPr>
            <p:cxnSp>
              <p:nvCxnSpPr>
                <p:cNvPr id="160" name="Straight Arrow Connector 159">
                  <a:extLst>
                    <a:ext uri="{FF2B5EF4-FFF2-40B4-BE49-F238E27FC236}">
                      <a16:creationId xmlns:a16="http://schemas.microsoft.com/office/drawing/2014/main" id="{5C460846-3899-DD47-A71D-599BE4E9BB10}"/>
                    </a:ext>
                  </a:extLst>
                </p:cNvPr>
                <p:cNvCxnSpPr>
                  <a:cxnSpLocks/>
                </p:cNvCxnSpPr>
                <p:nvPr/>
              </p:nvCxnSpPr>
              <p:spPr>
                <a:xfrm rot="10800000">
                  <a:off x="3322818" y="5059543"/>
                  <a:ext cx="6176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0C2FCB43-F518-4E44-86EB-682045EF4E21}"/>
                    </a:ext>
                  </a:extLst>
                </p:cNvPr>
                <p:cNvCxnSpPr>
                  <a:cxnSpLocks/>
                </p:cNvCxnSpPr>
                <p:nvPr/>
              </p:nvCxnSpPr>
              <p:spPr>
                <a:xfrm>
                  <a:off x="3959720" y="4176927"/>
                  <a:ext cx="0" cy="176523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8" name="Straight Connector 157">
                <a:extLst>
                  <a:ext uri="{FF2B5EF4-FFF2-40B4-BE49-F238E27FC236}">
                    <a16:creationId xmlns:a16="http://schemas.microsoft.com/office/drawing/2014/main" id="{6D5B005C-5E6D-6544-80AC-481FF7B6A9B4}"/>
                  </a:ext>
                </a:extLst>
              </p:cNvPr>
              <p:cNvCxnSpPr>
                <a:cxnSpLocks/>
              </p:cNvCxnSpPr>
              <p:nvPr/>
            </p:nvCxnSpPr>
            <p:spPr>
              <a:xfrm>
                <a:off x="4774030" y="6082530"/>
                <a:ext cx="1957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4" name="Straight Connector 163">
              <a:extLst>
                <a:ext uri="{FF2B5EF4-FFF2-40B4-BE49-F238E27FC236}">
                  <a16:creationId xmlns:a16="http://schemas.microsoft.com/office/drawing/2014/main" id="{DDAEEF10-4439-AB44-BC29-7E42795FB6CB}"/>
                </a:ext>
              </a:extLst>
            </p:cNvPr>
            <p:cNvCxnSpPr>
              <a:cxnSpLocks/>
            </p:cNvCxnSpPr>
            <p:nvPr/>
          </p:nvCxnSpPr>
          <p:spPr>
            <a:xfrm rot="10800000">
              <a:off x="9229833" y="5890886"/>
              <a:ext cx="1957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5" name="Straight Arrow Connector 164">
            <a:extLst>
              <a:ext uri="{FF2B5EF4-FFF2-40B4-BE49-F238E27FC236}">
                <a16:creationId xmlns:a16="http://schemas.microsoft.com/office/drawing/2014/main" id="{619D45B9-3D77-F445-B937-5917FDDA3368}"/>
              </a:ext>
            </a:extLst>
          </p:cNvPr>
          <p:cNvCxnSpPr>
            <a:cxnSpLocks/>
          </p:cNvCxnSpPr>
          <p:nvPr/>
        </p:nvCxnSpPr>
        <p:spPr>
          <a:xfrm>
            <a:off x="6832423" y="5842286"/>
            <a:ext cx="2217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1095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ight Triangle 38">
            <a:extLst>
              <a:ext uri="{FF2B5EF4-FFF2-40B4-BE49-F238E27FC236}">
                <a16:creationId xmlns:a16="http://schemas.microsoft.com/office/drawing/2014/main" id="{7A65CCA0-AFE1-B243-A226-7610BF0A1210}"/>
              </a:ext>
            </a:extLst>
          </p:cNvPr>
          <p:cNvSpPr/>
          <p:nvPr/>
        </p:nvSpPr>
        <p:spPr>
          <a:xfrm flipV="1">
            <a:off x="11696283" y="2210711"/>
            <a:ext cx="209764" cy="227464"/>
          </a:xfrm>
          <a:prstGeom prst="rtTriangle">
            <a:avLst/>
          </a:prstGeom>
          <a:solidFill>
            <a:schemeClr val="tx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8C66AF5-BF7B-4342-845D-8405AA3F5791}"/>
              </a:ext>
            </a:extLst>
          </p:cNvPr>
          <p:cNvSpPr/>
          <p:nvPr/>
        </p:nvSpPr>
        <p:spPr>
          <a:xfrm>
            <a:off x="702133" y="1435198"/>
            <a:ext cx="10994148" cy="3841686"/>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421D0FED-653D-BF40-9F34-DB0E44C43B09}"/>
              </a:ext>
            </a:extLst>
          </p:cNvPr>
          <p:cNvSpPr>
            <a:spLocks noGrp="1"/>
          </p:cNvSpPr>
          <p:nvPr>
            <p:ph type="title"/>
          </p:nvPr>
        </p:nvSpPr>
        <p:spPr>
          <a:xfrm>
            <a:off x="688984" y="0"/>
            <a:ext cx="10515600" cy="1038845"/>
          </a:xfrm>
        </p:spPr>
        <p:txBody>
          <a:bodyPr/>
          <a:lstStyle/>
          <a:p>
            <a:r>
              <a:rPr lang="en-US" dirty="0"/>
              <a:t>Severe Unmet Medical Need is Basis for “Breakthrough Designation” for Plinabulin + G-CSF Regimen in CIN Prevention</a:t>
            </a:r>
          </a:p>
        </p:txBody>
      </p:sp>
      <p:sp>
        <p:nvSpPr>
          <p:cNvPr id="22" name="Text Placeholder 21">
            <a:extLst>
              <a:ext uri="{FF2B5EF4-FFF2-40B4-BE49-F238E27FC236}">
                <a16:creationId xmlns:a16="http://schemas.microsoft.com/office/drawing/2014/main" id="{04B97949-2288-034B-BE49-AD33B43EF816}"/>
              </a:ext>
            </a:extLst>
          </p:cNvPr>
          <p:cNvSpPr>
            <a:spLocks noGrp="1"/>
          </p:cNvSpPr>
          <p:nvPr>
            <p:ph type="body" sz="quarter" idx="12"/>
          </p:nvPr>
        </p:nvSpPr>
        <p:spPr>
          <a:xfrm>
            <a:off x="1460664" y="6422148"/>
            <a:ext cx="9743919" cy="366184"/>
          </a:xfrm>
        </p:spPr>
        <p:txBody>
          <a:bodyPr>
            <a:noAutofit/>
          </a:bodyPr>
          <a:lstStyle/>
          <a:p>
            <a:r>
              <a:rPr lang="en-US" dirty="0"/>
              <a:t>Source: 1 </a:t>
            </a:r>
            <a:r>
              <a:rPr lang="en-US" dirty="0" err="1"/>
              <a:t>Lalami</a:t>
            </a:r>
            <a:r>
              <a:rPr lang="en-US" dirty="0"/>
              <a:t> Y, </a:t>
            </a:r>
            <a:r>
              <a:rPr lang="en-US" dirty="0" err="1"/>
              <a:t>Klastersky</a:t>
            </a:r>
            <a:r>
              <a:rPr lang="en-US" dirty="0"/>
              <a:t> J.. Crit. Rev Oncol </a:t>
            </a:r>
            <a:r>
              <a:rPr lang="en-US" dirty="0" err="1"/>
              <a:t>Hematol</a:t>
            </a:r>
            <a:r>
              <a:rPr lang="en-US" dirty="0"/>
              <a:t>. 2017; 120:163-179. 2 </a:t>
            </a:r>
            <a:r>
              <a:rPr lang="en-US" dirty="0" err="1"/>
              <a:t>Bonadonna</a:t>
            </a:r>
            <a:r>
              <a:rPr lang="en-US" dirty="0"/>
              <a:t> G, </a:t>
            </a:r>
            <a:r>
              <a:rPr lang="en-US" dirty="0" err="1"/>
              <a:t>Valagussa</a:t>
            </a:r>
            <a:r>
              <a:rPr lang="en-US" dirty="0"/>
              <a:t> P, </a:t>
            </a:r>
            <a:r>
              <a:rPr lang="en-US" dirty="0" err="1"/>
              <a:t>Moliterni</a:t>
            </a:r>
            <a:r>
              <a:rPr lang="en-US" dirty="0"/>
              <a:t> A et al. Adjuvant cyclophosphamide, methotrexate, and fluorouracil in node-positive breast cancer. N </a:t>
            </a:r>
            <a:r>
              <a:rPr lang="en-US" dirty="0" err="1"/>
              <a:t>Engl</a:t>
            </a:r>
            <a:r>
              <a:rPr lang="en-US" dirty="0"/>
              <a:t> J Med 1995;332:901-906. </a:t>
            </a:r>
            <a:endParaRPr lang="en-US" altLang="en-US" dirty="0"/>
          </a:p>
        </p:txBody>
      </p:sp>
      <p:sp>
        <p:nvSpPr>
          <p:cNvPr id="4" name="Rectangle 3">
            <a:extLst>
              <a:ext uri="{FF2B5EF4-FFF2-40B4-BE49-F238E27FC236}">
                <a16:creationId xmlns:a16="http://schemas.microsoft.com/office/drawing/2014/main" id="{E54A06B0-13D1-49AC-89CF-ED5DEF0FA274}"/>
              </a:ext>
            </a:extLst>
          </p:cNvPr>
          <p:cNvSpPr/>
          <p:nvPr/>
        </p:nvSpPr>
        <p:spPr>
          <a:xfrm>
            <a:off x="171123" y="-5914314"/>
            <a:ext cx="11707163" cy="8094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45000" tIns="18000" rIns="45000" bIns="18000" rtlCol="0" anchor="ctr"/>
          <a:lstStyle/>
          <a:p>
            <a:pPr algn="ctr" defTabSz="359991" fontAlgn="ctr">
              <a:buClr>
                <a:schemeClr val="accent5">
                  <a:lumMod val="75000"/>
                </a:schemeClr>
              </a:buClr>
              <a:buSzPct val="150000"/>
            </a:pPr>
            <a:endParaRPr lang="en-US" sz="1867" b="1" dirty="0">
              <a:solidFill>
                <a:srgbClr val="000000"/>
              </a:solidFill>
            </a:endParaRPr>
          </a:p>
        </p:txBody>
      </p:sp>
      <p:sp>
        <p:nvSpPr>
          <p:cNvPr id="23" name="Rectangle 22">
            <a:extLst>
              <a:ext uri="{FF2B5EF4-FFF2-40B4-BE49-F238E27FC236}">
                <a16:creationId xmlns:a16="http://schemas.microsoft.com/office/drawing/2014/main" id="{4B66E16D-5DD2-D449-B50A-CBC64D0652FF}"/>
              </a:ext>
            </a:extLst>
          </p:cNvPr>
          <p:cNvSpPr/>
          <p:nvPr/>
        </p:nvSpPr>
        <p:spPr>
          <a:xfrm>
            <a:off x="492369" y="1343553"/>
            <a:ext cx="11413678" cy="87969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5760" tIns="18000" rIns="45000" bIns="18000" rtlCol="0" anchor="ctr"/>
          <a:lstStyle/>
          <a:p>
            <a:pPr algn="ctr"/>
            <a:r>
              <a:rPr lang="en-US" sz="2500" b="1" dirty="0"/>
              <a:t>Despite widespread G-CSF use, CIN #1 reason for FN, ER visits, </a:t>
            </a:r>
          </a:p>
          <a:p>
            <a:pPr algn="ctr"/>
            <a:r>
              <a:rPr lang="en-US" sz="2500" b="1" dirty="0"/>
              <a:t>hospitalization, sepsis, mortality, and chemotherapy disruption</a:t>
            </a:r>
            <a:r>
              <a:rPr lang="en-US" sz="2500" b="1" baseline="30000" dirty="0"/>
              <a:t>1</a:t>
            </a:r>
          </a:p>
        </p:txBody>
      </p:sp>
      <p:grpSp>
        <p:nvGrpSpPr>
          <p:cNvPr id="25" name="Group 24">
            <a:extLst>
              <a:ext uri="{FF2B5EF4-FFF2-40B4-BE49-F238E27FC236}">
                <a16:creationId xmlns:a16="http://schemas.microsoft.com/office/drawing/2014/main" id="{7CE0602C-37F1-184B-99C9-7CD7ECB66259}"/>
              </a:ext>
            </a:extLst>
          </p:cNvPr>
          <p:cNvGrpSpPr/>
          <p:nvPr/>
        </p:nvGrpSpPr>
        <p:grpSpPr>
          <a:xfrm>
            <a:off x="2972201" y="4148443"/>
            <a:ext cx="1438781" cy="1024881"/>
            <a:chOff x="2644231" y="3355119"/>
            <a:chExt cx="1438781" cy="1024881"/>
          </a:xfrm>
        </p:grpSpPr>
        <p:pic>
          <p:nvPicPr>
            <p:cNvPr id="26" name="Picture 25" descr="A picture containing food&#10;&#10;Description automatically generated">
              <a:extLst>
                <a:ext uri="{FF2B5EF4-FFF2-40B4-BE49-F238E27FC236}">
                  <a16:creationId xmlns:a16="http://schemas.microsoft.com/office/drawing/2014/main" id="{7A3A48F8-371B-5949-AF51-C78D6BD575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4231" y="3355119"/>
              <a:ext cx="914199" cy="884707"/>
            </a:xfrm>
            <a:prstGeom prst="rect">
              <a:avLst/>
            </a:prstGeom>
          </p:spPr>
        </p:pic>
        <p:pic>
          <p:nvPicPr>
            <p:cNvPr id="27" name="Picture 26" descr="A picture containing food&#10;&#10;Description automatically generated">
              <a:extLst>
                <a:ext uri="{FF2B5EF4-FFF2-40B4-BE49-F238E27FC236}">
                  <a16:creationId xmlns:a16="http://schemas.microsoft.com/office/drawing/2014/main" id="{2C4399D0-A5F8-5049-873F-5274D4DB54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22460" y="3643985"/>
              <a:ext cx="760552" cy="736015"/>
            </a:xfrm>
            <a:prstGeom prst="rect">
              <a:avLst/>
            </a:prstGeom>
          </p:spPr>
        </p:pic>
      </p:grpSp>
      <p:sp>
        <p:nvSpPr>
          <p:cNvPr id="29" name="Rectangle 28">
            <a:extLst>
              <a:ext uri="{FF2B5EF4-FFF2-40B4-BE49-F238E27FC236}">
                <a16:creationId xmlns:a16="http://schemas.microsoft.com/office/drawing/2014/main" id="{0DAE0074-748A-924A-B67A-2378E3523557}"/>
              </a:ext>
            </a:extLst>
          </p:cNvPr>
          <p:cNvSpPr/>
          <p:nvPr/>
        </p:nvSpPr>
        <p:spPr>
          <a:xfrm>
            <a:off x="1813290" y="2957859"/>
            <a:ext cx="3657600" cy="674701"/>
          </a:xfrm>
          <a:prstGeom prst="rect">
            <a:avLst/>
          </a:prstGeom>
          <a:solidFill>
            <a:schemeClr val="accent5">
              <a:lumMod val="40000"/>
              <a:lumOff val="60000"/>
            </a:schemeClr>
          </a:solidFill>
          <a:ln w="6350">
            <a:solidFill>
              <a:schemeClr val="accent5">
                <a:lumMod val="60000"/>
                <a:lumOff val="40000"/>
              </a:schemeClr>
            </a:solidFill>
          </a:ln>
        </p:spPr>
        <p:txBody>
          <a:bodyPr anchor="ctr" anchorCtr="0">
            <a:noAutofit/>
          </a:bodyPr>
          <a:lstStyle/>
          <a:p>
            <a:pPr lvl="0" algn="ctr"/>
            <a:r>
              <a:rPr lang="en-US" sz="1600" b="1" dirty="0">
                <a:solidFill>
                  <a:prstClr val="black"/>
                </a:solidFill>
              </a:rPr>
              <a:t>G-CSF monotherapy is suboptimal and leaves a significant clinical gap</a:t>
            </a:r>
          </a:p>
        </p:txBody>
      </p:sp>
      <p:sp>
        <p:nvSpPr>
          <p:cNvPr id="30" name="Rectangle 29">
            <a:extLst>
              <a:ext uri="{FF2B5EF4-FFF2-40B4-BE49-F238E27FC236}">
                <a16:creationId xmlns:a16="http://schemas.microsoft.com/office/drawing/2014/main" id="{C35D7E94-F2ED-9C4D-AA6C-C45A17ACF051}"/>
              </a:ext>
            </a:extLst>
          </p:cNvPr>
          <p:cNvSpPr/>
          <p:nvPr/>
        </p:nvSpPr>
        <p:spPr>
          <a:xfrm>
            <a:off x="6902617" y="2957859"/>
            <a:ext cx="3657600" cy="674701"/>
          </a:xfrm>
          <a:prstGeom prst="rect">
            <a:avLst/>
          </a:prstGeom>
          <a:solidFill>
            <a:schemeClr val="accent5">
              <a:lumMod val="40000"/>
              <a:lumOff val="60000"/>
            </a:schemeClr>
          </a:solidFill>
          <a:ln w="6350">
            <a:solidFill>
              <a:schemeClr val="accent5">
                <a:lumMod val="60000"/>
                <a:lumOff val="40000"/>
              </a:schemeClr>
            </a:solidFill>
          </a:ln>
        </p:spPr>
        <p:txBody>
          <a:bodyPr anchor="ctr" anchorCtr="0">
            <a:noAutofit/>
          </a:bodyPr>
          <a:lstStyle/>
          <a:p>
            <a:pPr lvl="0" algn="ctr"/>
            <a:r>
              <a:rPr lang="en-US" sz="1600" b="1" dirty="0">
                <a:solidFill>
                  <a:srgbClr val="000000"/>
                </a:solidFill>
              </a:rPr>
              <a:t>Chemotherapy’s anti-cancer effectiveness is linear to its dose</a:t>
            </a:r>
            <a:endParaRPr lang="en-US" sz="1600" b="1" dirty="0">
              <a:solidFill>
                <a:prstClr val="black"/>
              </a:solidFill>
            </a:endParaRPr>
          </a:p>
        </p:txBody>
      </p:sp>
      <p:sp>
        <p:nvSpPr>
          <p:cNvPr id="31" name="TextBox 30">
            <a:extLst>
              <a:ext uri="{FF2B5EF4-FFF2-40B4-BE49-F238E27FC236}">
                <a16:creationId xmlns:a16="http://schemas.microsoft.com/office/drawing/2014/main" id="{C8634D6B-75E1-FA42-83EC-938E3BCF81E4}"/>
              </a:ext>
            </a:extLst>
          </p:cNvPr>
          <p:cNvSpPr txBox="1"/>
          <p:nvPr/>
        </p:nvSpPr>
        <p:spPr>
          <a:xfrm>
            <a:off x="1813290" y="2425409"/>
            <a:ext cx="3657600" cy="369332"/>
          </a:xfrm>
          <a:prstGeom prst="rect">
            <a:avLst/>
          </a:prstGeom>
          <a:noFill/>
        </p:spPr>
        <p:txBody>
          <a:bodyPr wrap="square" lIns="0" tIns="0" rIns="0" bIns="0" rtlCol="0">
            <a:spAutoFit/>
          </a:bodyPr>
          <a:lstStyle/>
          <a:p>
            <a:pPr algn="ctr" defTabSz="479988" fontAlgn="ctr"/>
            <a:r>
              <a:rPr lang="en-US" sz="2400" b="1" dirty="0">
                <a:solidFill>
                  <a:schemeClr val="accent5"/>
                </a:solidFill>
              </a:rPr>
              <a:t>Short-term Outcome Benefit</a:t>
            </a:r>
          </a:p>
        </p:txBody>
      </p:sp>
      <p:sp>
        <p:nvSpPr>
          <p:cNvPr id="32" name="TextBox 31">
            <a:extLst>
              <a:ext uri="{FF2B5EF4-FFF2-40B4-BE49-F238E27FC236}">
                <a16:creationId xmlns:a16="http://schemas.microsoft.com/office/drawing/2014/main" id="{4AC48787-0237-B646-9DBA-14852BCD465B}"/>
              </a:ext>
            </a:extLst>
          </p:cNvPr>
          <p:cNvSpPr txBox="1"/>
          <p:nvPr/>
        </p:nvSpPr>
        <p:spPr>
          <a:xfrm>
            <a:off x="6902617" y="2417376"/>
            <a:ext cx="3657600" cy="369332"/>
          </a:xfrm>
          <a:prstGeom prst="rect">
            <a:avLst/>
          </a:prstGeom>
          <a:noFill/>
        </p:spPr>
        <p:txBody>
          <a:bodyPr wrap="square" lIns="0" tIns="0" rIns="0" bIns="0" rtlCol="0">
            <a:spAutoFit/>
          </a:bodyPr>
          <a:lstStyle/>
          <a:p>
            <a:pPr algn="ctr" defTabSz="479988" fontAlgn="ctr"/>
            <a:r>
              <a:rPr lang="en-US" sz="2400" b="1" dirty="0">
                <a:solidFill>
                  <a:schemeClr val="accent5"/>
                </a:solidFill>
              </a:rPr>
              <a:t>Long-term Outcome Benefit</a:t>
            </a:r>
          </a:p>
        </p:txBody>
      </p:sp>
      <p:sp>
        <p:nvSpPr>
          <p:cNvPr id="40" name="Right Triangle 39">
            <a:extLst>
              <a:ext uri="{FF2B5EF4-FFF2-40B4-BE49-F238E27FC236}">
                <a16:creationId xmlns:a16="http://schemas.microsoft.com/office/drawing/2014/main" id="{5FBED5E0-02FD-AB45-A67B-01FE53258058}"/>
              </a:ext>
            </a:extLst>
          </p:cNvPr>
          <p:cNvSpPr/>
          <p:nvPr/>
        </p:nvSpPr>
        <p:spPr>
          <a:xfrm flipH="1" flipV="1">
            <a:off x="492369" y="2210711"/>
            <a:ext cx="209764" cy="227464"/>
          </a:xfrm>
          <a:prstGeom prst="rtTriangle">
            <a:avLst/>
          </a:prstGeom>
          <a:solidFill>
            <a:schemeClr val="tx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4E8E005B-EE5C-424E-91EB-8232B52FD81B}"/>
              </a:ext>
            </a:extLst>
          </p:cNvPr>
          <p:cNvSpPr txBox="1"/>
          <p:nvPr/>
        </p:nvSpPr>
        <p:spPr>
          <a:xfrm>
            <a:off x="6902615" y="3781132"/>
            <a:ext cx="1827048" cy="830997"/>
          </a:xfrm>
          <a:prstGeom prst="rect">
            <a:avLst/>
          </a:prstGeom>
          <a:noFill/>
        </p:spPr>
        <p:txBody>
          <a:bodyPr wrap="square" rtlCol="0">
            <a:spAutoFit/>
          </a:bodyPr>
          <a:lstStyle/>
          <a:p>
            <a:pPr algn="ctr"/>
            <a:r>
              <a:rPr lang="en-US" sz="4800" b="1" dirty="0">
                <a:latin typeface="+mj-lt"/>
              </a:rPr>
              <a:t>15%</a:t>
            </a:r>
          </a:p>
        </p:txBody>
      </p:sp>
      <p:sp>
        <p:nvSpPr>
          <p:cNvPr id="42" name="TextBox 41">
            <a:extLst>
              <a:ext uri="{FF2B5EF4-FFF2-40B4-BE49-F238E27FC236}">
                <a16:creationId xmlns:a16="http://schemas.microsoft.com/office/drawing/2014/main" id="{127FB7E1-AA3E-9046-A746-F453056D9819}"/>
              </a:ext>
            </a:extLst>
          </p:cNvPr>
          <p:cNvSpPr txBox="1"/>
          <p:nvPr/>
        </p:nvSpPr>
        <p:spPr>
          <a:xfrm>
            <a:off x="8729663" y="3781132"/>
            <a:ext cx="1830553" cy="830997"/>
          </a:xfrm>
          <a:prstGeom prst="rect">
            <a:avLst/>
          </a:prstGeom>
          <a:noFill/>
        </p:spPr>
        <p:txBody>
          <a:bodyPr wrap="square" rtlCol="0">
            <a:spAutoFit/>
          </a:bodyPr>
          <a:lstStyle/>
          <a:p>
            <a:pPr algn="ctr"/>
            <a:r>
              <a:rPr lang="en-US" sz="4800" b="1" dirty="0">
                <a:latin typeface="+mj-lt"/>
              </a:rPr>
              <a:t>50%</a:t>
            </a:r>
          </a:p>
        </p:txBody>
      </p:sp>
      <p:sp>
        <p:nvSpPr>
          <p:cNvPr id="43" name="Equal 42">
            <a:extLst>
              <a:ext uri="{FF2B5EF4-FFF2-40B4-BE49-F238E27FC236}">
                <a16:creationId xmlns:a16="http://schemas.microsoft.com/office/drawing/2014/main" id="{C370AEB0-8AF9-0F45-8A8E-B197C2783B2D}"/>
              </a:ext>
            </a:extLst>
          </p:cNvPr>
          <p:cNvSpPr/>
          <p:nvPr/>
        </p:nvSpPr>
        <p:spPr>
          <a:xfrm>
            <a:off x="8425842" y="3689356"/>
            <a:ext cx="606180" cy="662424"/>
          </a:xfrm>
          <a:prstGeom prst="mathEqual">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EEE2B25C-A2E8-AD45-83B8-72677AD91522}"/>
              </a:ext>
            </a:extLst>
          </p:cNvPr>
          <p:cNvSpPr txBox="1"/>
          <p:nvPr/>
        </p:nvSpPr>
        <p:spPr>
          <a:xfrm>
            <a:off x="7252251" y="4538220"/>
            <a:ext cx="1173591" cy="738664"/>
          </a:xfrm>
          <a:prstGeom prst="rect">
            <a:avLst/>
          </a:prstGeom>
          <a:noFill/>
        </p:spPr>
        <p:txBody>
          <a:bodyPr wrap="none" rtlCol="0">
            <a:spAutoFit/>
          </a:bodyPr>
          <a:lstStyle/>
          <a:p>
            <a:pPr algn="r"/>
            <a:r>
              <a:rPr lang="en-US" sz="1400" dirty="0"/>
              <a:t>Reduction in </a:t>
            </a:r>
          </a:p>
          <a:p>
            <a:pPr algn="r"/>
            <a:r>
              <a:rPr lang="en-US" sz="1400" dirty="0"/>
              <a:t>Relative Dose</a:t>
            </a:r>
            <a:br>
              <a:rPr lang="en-US" sz="1400" dirty="0"/>
            </a:br>
            <a:r>
              <a:rPr lang="en-US" sz="1400" dirty="0"/>
              <a:t> Intensity</a:t>
            </a:r>
          </a:p>
        </p:txBody>
      </p:sp>
      <p:sp>
        <p:nvSpPr>
          <p:cNvPr id="45" name="TextBox 44">
            <a:extLst>
              <a:ext uri="{FF2B5EF4-FFF2-40B4-BE49-F238E27FC236}">
                <a16:creationId xmlns:a16="http://schemas.microsoft.com/office/drawing/2014/main" id="{F45D01B9-4783-6B44-9FD4-809DC4E0C2CB}"/>
              </a:ext>
            </a:extLst>
          </p:cNvPr>
          <p:cNvSpPr txBox="1"/>
          <p:nvPr/>
        </p:nvSpPr>
        <p:spPr>
          <a:xfrm>
            <a:off x="9056156" y="4538220"/>
            <a:ext cx="1404615" cy="523220"/>
          </a:xfrm>
          <a:prstGeom prst="rect">
            <a:avLst/>
          </a:prstGeom>
          <a:noFill/>
        </p:spPr>
        <p:txBody>
          <a:bodyPr wrap="none" rtlCol="0">
            <a:spAutoFit/>
          </a:bodyPr>
          <a:lstStyle/>
          <a:p>
            <a:r>
              <a:rPr lang="en-US" sz="1400" dirty="0"/>
              <a:t>Reduction in </a:t>
            </a:r>
          </a:p>
          <a:p>
            <a:r>
              <a:rPr lang="en-US" sz="1400" dirty="0"/>
              <a:t>Overall Survival</a:t>
            </a:r>
            <a:r>
              <a:rPr lang="en-US" sz="1400" baseline="30000" dirty="0"/>
              <a:t>2</a:t>
            </a:r>
          </a:p>
        </p:txBody>
      </p:sp>
      <p:sp>
        <p:nvSpPr>
          <p:cNvPr id="46" name="Right Arrow 45">
            <a:extLst>
              <a:ext uri="{FF2B5EF4-FFF2-40B4-BE49-F238E27FC236}">
                <a16:creationId xmlns:a16="http://schemas.microsoft.com/office/drawing/2014/main" id="{537EC746-4EF3-B244-B447-84938C1120DC}"/>
              </a:ext>
            </a:extLst>
          </p:cNvPr>
          <p:cNvSpPr/>
          <p:nvPr/>
        </p:nvSpPr>
        <p:spPr>
          <a:xfrm rot="5400000">
            <a:off x="8268463" y="4394439"/>
            <a:ext cx="922402" cy="808522"/>
          </a:xfrm>
          <a:prstGeom prst="rightArrow">
            <a:avLst>
              <a:gd name="adj1" fmla="val 50000"/>
              <a:gd name="adj2" fmla="val 26319"/>
            </a:avLst>
          </a:prstGeom>
          <a:gradFill>
            <a:gsLst>
              <a:gs pos="0">
                <a:schemeClr val="accent5">
                  <a:lumMod val="40000"/>
                  <a:lumOff val="60000"/>
                </a:schemeClr>
              </a:gs>
              <a:gs pos="99000">
                <a:schemeClr val="accent5"/>
              </a:gs>
            </a:gsLst>
            <a:lin ang="0" scaled="1"/>
          </a:gra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A80056A5-3EB7-4064-8034-6BC7E6658A02}"/>
              </a:ext>
            </a:extLst>
          </p:cNvPr>
          <p:cNvSpPr txBox="1"/>
          <p:nvPr/>
        </p:nvSpPr>
        <p:spPr>
          <a:xfrm>
            <a:off x="912654" y="5555723"/>
            <a:ext cx="10433538" cy="707886"/>
          </a:xfrm>
          <a:prstGeom prst="rect">
            <a:avLst/>
          </a:prstGeom>
          <a:solidFill>
            <a:schemeClr val="accent3">
              <a:lumMod val="20000"/>
              <a:lumOff val="80000"/>
            </a:schemeClr>
          </a:solidFill>
        </p:spPr>
        <p:txBody>
          <a:bodyPr wrap="square">
            <a:spAutoFit/>
          </a:bodyPr>
          <a:lstStyle/>
          <a:p>
            <a:r>
              <a:rPr lang="en-US" sz="2000" b="1" dirty="0"/>
              <a:t>The Unmet Medical Need: Week 1 “Neutropenia Vulnerability Gap (NVP)”</a:t>
            </a:r>
          </a:p>
          <a:p>
            <a:pPr marL="342900" indent="-342900">
              <a:buFont typeface="Arial" panose="020B0604020202020204" pitchFamily="34" charset="0"/>
              <a:buChar char="•"/>
            </a:pPr>
            <a:r>
              <a:rPr lang="en-US" sz="2000" dirty="0"/>
              <a:t>&gt;75% clinical complications occur in week 1 after chemo, which G-CSF cannot protect </a:t>
            </a:r>
          </a:p>
        </p:txBody>
      </p:sp>
    </p:spTree>
    <p:extLst>
      <p:ext uri="{BB962C8B-B14F-4D97-AF65-F5344CB8AC3E}">
        <p14:creationId xmlns:p14="http://schemas.microsoft.com/office/powerpoint/2010/main" val="4284680244"/>
      </p:ext>
    </p:extLst>
  </p:cSld>
  <p:clrMapOvr>
    <a:masterClrMapping/>
  </p:clrMapOvr>
</p:sld>
</file>

<file path=ppt/theme/theme1.xml><?xml version="1.0" encoding="utf-8"?>
<a:theme xmlns:a="http://schemas.openxmlformats.org/drawingml/2006/main" name="Custom Design">
  <a:themeElements>
    <a:clrScheme name="Beyond Spring">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FFC000"/>
        </a:solidFill>
      </a:spPr>
      <a:bodyPr wrap="none" rtlCol="0">
        <a:spAutoFit/>
      </a:bodyPr>
      <a:lstStyle>
        <a:defPPr algn="l">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39592630AC1B42A303471E5A27C515" ma:contentTypeVersion="5" ma:contentTypeDescription="Create a new document." ma:contentTypeScope="" ma:versionID="c02d10bff49adc7d2aed53c036a452e7">
  <xsd:schema xmlns:xsd="http://www.w3.org/2001/XMLSchema" xmlns:xs="http://www.w3.org/2001/XMLSchema" xmlns:p="http://schemas.microsoft.com/office/2006/metadata/properties" xmlns:ns3="29275ba3-2aed-4007-a37b-5d92bec64612" xmlns:ns4="e6c96f13-25b2-4ed1-97b0-1572203f9617" targetNamespace="http://schemas.microsoft.com/office/2006/metadata/properties" ma:root="true" ma:fieldsID="ca4b8b267a8a9e893c00c91454c0cd61" ns3:_="" ns4:_="">
    <xsd:import namespace="29275ba3-2aed-4007-a37b-5d92bec64612"/>
    <xsd:import namespace="e6c96f13-25b2-4ed1-97b0-1572203f961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75ba3-2aed-4007-a37b-5d92bec6461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c96f13-25b2-4ed1-97b0-1572203f961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1694C8-FDF7-49A5-9E4E-0D7FFB95874B}">
  <ds:schemaRefs>
    <ds:schemaRef ds:uri="e6c96f13-25b2-4ed1-97b0-1572203f961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9275ba3-2aed-4007-a37b-5d92bec64612"/>
    <ds:schemaRef ds:uri="http://www.w3.org/XML/1998/namespace"/>
    <ds:schemaRef ds:uri="http://purl.org/dc/dcmitype/"/>
  </ds:schemaRefs>
</ds:datastoreItem>
</file>

<file path=customXml/itemProps2.xml><?xml version="1.0" encoding="utf-8"?>
<ds:datastoreItem xmlns:ds="http://schemas.openxmlformats.org/officeDocument/2006/customXml" ds:itemID="{0A3D9096-E08B-40FF-9C72-09A82FE497A9}">
  <ds:schemaRefs>
    <ds:schemaRef ds:uri="http://schemas.microsoft.com/sharepoint/v3/contenttype/forms"/>
  </ds:schemaRefs>
</ds:datastoreItem>
</file>

<file path=customXml/itemProps3.xml><?xml version="1.0" encoding="utf-8"?>
<ds:datastoreItem xmlns:ds="http://schemas.openxmlformats.org/officeDocument/2006/customXml" ds:itemID="{FBAD9446-6E30-465A-9543-78F52C2F6D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75ba3-2aed-4007-a37b-5d92bec64612"/>
    <ds:schemaRef ds:uri="e6c96f13-25b2-4ed1-97b0-1572203f96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50332</TotalTime>
  <Words>5167</Words>
  <Application>Microsoft Office PowerPoint</Application>
  <PresentationFormat>Widescreen</PresentationFormat>
  <Paragraphs>685</Paragraphs>
  <Slides>37</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Courier New</vt:lpstr>
      <vt:lpstr>System Font Regular</vt:lpstr>
      <vt:lpstr>Wingdings</vt:lpstr>
      <vt:lpstr>Custom Design</vt:lpstr>
      <vt:lpstr> Corporate Presentation</vt:lpstr>
      <vt:lpstr>Disclaimer</vt:lpstr>
      <vt:lpstr>Investment Highlights</vt:lpstr>
      <vt:lpstr>Two Near-Term NDAs &amp; Robust Drug Development Pipeline </vt:lpstr>
      <vt:lpstr>Plinabulin Value Generation Roadmap</vt:lpstr>
      <vt:lpstr>Plinabulin: “Pipeline in a Drug” - First-in-Class, Selective Immunomodulating Microtubule Binding Agent (SIMBA)</vt:lpstr>
      <vt:lpstr>Building the Plinabulin Franchise </vt:lpstr>
      <vt:lpstr>Plinabulin Registration Studies </vt:lpstr>
      <vt:lpstr>Severe Unmet Medical Need is Basis for “Breakthrough Designation” for Plinabulin + G-CSF Regimen in CIN Prevention</vt:lpstr>
      <vt:lpstr>Monotherapy G-CSF Fails to Prevent Chemo Regimen Changes</vt:lpstr>
      <vt:lpstr>Plinabulin + G-CSF Combination Addresses Unmet Medical Need</vt:lpstr>
      <vt:lpstr>PROTECTIVE-2 (Phase 3, Double-blind, Global Study) - Met Primary and All Key Secondary Endpoints with Statistical Significance</vt:lpstr>
      <vt:lpstr>PROTECTIVE-2 (Phase 3): Superior Prevention of Profound Neutropenia</vt:lpstr>
      <vt:lpstr>Plinabulin’s Regulatory strategy for CIN, NDA Submission in March 2021: Superior Profile in a Broad Label</vt:lpstr>
      <vt:lpstr>Plinabulin + G-CSF Combination - Commercial Plan in CIN Prevention</vt:lpstr>
      <vt:lpstr>Chemotherapy Without Compromise: Turning the 4 Ds into the 4 Ss</vt:lpstr>
      <vt:lpstr>CIN: Large and Expanding Market Potential</vt:lpstr>
      <vt:lpstr>Prioritize on Large and Rapid Adopters at Launch</vt:lpstr>
      <vt:lpstr>Plinabulin: Potential for Use Across the Spectrum of Solid Tumors </vt:lpstr>
      <vt:lpstr>Targeted Commercialization Plan</vt:lpstr>
      <vt:lpstr>Detailed Commercialization Plan</vt:lpstr>
      <vt:lpstr>“Breakthrough Therapy” with Potential to Elevate SOC for CIN Prevention</vt:lpstr>
      <vt:lpstr>Building the Plinabulin Franchise</vt:lpstr>
      <vt:lpstr>Unmet Medical Need – 2nd/3rd Line NSCLC, EGFR Wild Type </vt:lpstr>
      <vt:lpstr>Limited Options • Four therapies approved in NSCLC (2nd/3rd line, EGFR wild type)  • SOC Docetaxel: Limited overall survival with CIN severe neutropenia ~40%</vt:lpstr>
      <vt:lpstr>Rationale for Advancing Plinabulin in NSCLC Study</vt:lpstr>
      <vt:lpstr>DUBLIN-3 (Study 103): Phase 3 in 2nd/3rd NSCLC, EGFR Wild Type</vt:lpstr>
      <vt:lpstr>Target Product Profile</vt:lpstr>
      <vt:lpstr>Building the Plinabulin Franchise</vt:lpstr>
      <vt:lpstr>Plinabulin Induces Dendritic Cell Maturation, a Key Step in Initiating Anti-cancer Durable Response in IO Combo</vt:lpstr>
      <vt:lpstr>Triple I/O Combo: Plinabulin + PD-1 + Radiation (IR), Best Tumor Response in PD-1 Non-Responsive Tumor Model (MD Anderson)</vt:lpstr>
      <vt:lpstr>Triple I/O Combo Development for Multiple Cancer Indications</vt:lpstr>
      <vt:lpstr>Recent Goals Achieved, Near Term Milestones for Value Creation</vt:lpstr>
      <vt:lpstr>Corporate Highlights</vt:lpstr>
      <vt:lpstr>SEED Therapeutics Subsidiary – Pipeline Potential </vt:lpstr>
      <vt:lpstr>BeyondSpring: Key Highlights</vt:lpstr>
      <vt:lpstr>www.beyondspringpharma.com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INVESTOR PRESENTATION</dc:title>
  <dc:creator>Edward Liu</dc:creator>
  <cp:lastModifiedBy>Monique Kosse</cp:lastModifiedBy>
  <cp:revision>951</cp:revision>
  <cp:lastPrinted>2020-11-06T18:51:14Z</cp:lastPrinted>
  <dcterms:created xsi:type="dcterms:W3CDTF">2015-08-29T03:02:01Z</dcterms:created>
  <dcterms:modified xsi:type="dcterms:W3CDTF">2021-05-17T14:45:24Z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0x0101007139592630AC1B42A303471E5A27C515</vt:lpwstr>
  </property>
  <property fmtid="{D5CDD505-2E9C-101B-9397-08002B2CF9AE}" pid="3" name="AuthorIds_UIVersion_1536">
    <vt:lpwstr>14</vt:lpwstr>
  </property>
</Properties>
</file>