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4"/>
  </p:sldMasterIdLst>
  <p:notesMasterIdLst>
    <p:notesMasterId r:id="rId24"/>
  </p:notesMasterIdLst>
  <p:handoutMasterIdLst>
    <p:handoutMasterId r:id="rId25"/>
  </p:handoutMasterIdLst>
  <p:sldIdLst>
    <p:sldId id="302" r:id="rId5"/>
    <p:sldId id="299" r:id="rId6"/>
    <p:sldId id="378" r:id="rId7"/>
    <p:sldId id="403" r:id="rId8"/>
    <p:sldId id="395" r:id="rId9"/>
    <p:sldId id="381" r:id="rId10"/>
    <p:sldId id="397" r:id="rId11"/>
    <p:sldId id="398" r:id="rId12"/>
    <p:sldId id="336" r:id="rId13"/>
    <p:sldId id="394" r:id="rId14"/>
    <p:sldId id="388" r:id="rId15"/>
    <p:sldId id="399" r:id="rId16"/>
    <p:sldId id="370" r:id="rId17"/>
    <p:sldId id="385" r:id="rId18"/>
    <p:sldId id="401" r:id="rId19"/>
    <p:sldId id="340" r:id="rId20"/>
    <p:sldId id="396" r:id="rId21"/>
    <p:sldId id="379" r:id="rId22"/>
    <p:sldId id="391" r:id="rId23"/>
  </p:sldIdLst>
  <p:sldSz cx="12161838"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68" userDrawn="1">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F828"/>
    <a:srgbClr val="69A4D9"/>
    <a:srgbClr val="5195D3"/>
    <a:srgbClr val="2E75B6"/>
    <a:srgbClr val="ED3733"/>
    <a:srgbClr val="F05A56"/>
    <a:srgbClr val="AFD498"/>
    <a:srgbClr val="FF5D5D"/>
    <a:srgbClr val="000000"/>
    <a:srgbClr val="26F2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2" autoAdjust="0"/>
    <p:restoredTop sz="95847" autoAdjust="0"/>
  </p:normalViewPr>
  <p:slideViewPr>
    <p:cSldViewPr snapToGrid="0">
      <p:cViewPr varScale="1">
        <p:scale>
          <a:sx n="109" d="100"/>
          <a:sy n="109" d="100"/>
        </p:scale>
        <p:origin x="702" y="108"/>
      </p:cViewPr>
      <p:guideLst>
        <p:guide orient="horz" pos="768"/>
        <p:guide pos="3831"/>
      </p:guideLst>
    </p:cSldViewPr>
  </p:slideViewPr>
  <p:outlineViewPr>
    <p:cViewPr>
      <p:scale>
        <a:sx n="33" d="100"/>
        <a:sy n="33" d="100"/>
      </p:scale>
      <p:origin x="0" y="0"/>
    </p:cViewPr>
  </p:outlineViewPr>
  <p:notesTextViewPr>
    <p:cViewPr>
      <p:scale>
        <a:sx n="3" d="2"/>
        <a:sy n="3" d="2"/>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Minichiello (US)" userId="c8aaa365-d77c-48ae-a42a-301e37a3ca77" providerId="ADAL" clId="{2D22CB5E-2A19-4D30-9843-90270162128C}"/>
    <pc:docChg chg="modSld">
      <pc:chgData name="Tom Minichiello (US)" userId="c8aaa365-d77c-48ae-a42a-301e37a3ca77" providerId="ADAL" clId="{2D22CB5E-2A19-4D30-9843-90270162128C}" dt="2021-12-03T22:35:57.729" v="58" actId="20577"/>
      <pc:docMkLst>
        <pc:docMk/>
      </pc:docMkLst>
      <pc:sldChg chg="modSp mod">
        <pc:chgData name="Tom Minichiello (US)" userId="c8aaa365-d77c-48ae-a42a-301e37a3ca77" providerId="ADAL" clId="{2D22CB5E-2A19-4D30-9843-90270162128C}" dt="2021-12-03T16:35:32.042" v="17" actId="20577"/>
        <pc:sldMkLst>
          <pc:docMk/>
          <pc:sldMk cId="2272963875" sldId="302"/>
        </pc:sldMkLst>
        <pc:spChg chg="mod">
          <ac:chgData name="Tom Minichiello (US)" userId="c8aaa365-d77c-48ae-a42a-301e37a3ca77" providerId="ADAL" clId="{2D22CB5E-2A19-4D30-9843-90270162128C}" dt="2021-12-03T16:35:32.042" v="17" actId="20577"/>
          <ac:spMkLst>
            <pc:docMk/>
            <pc:sldMk cId="2272963875" sldId="302"/>
            <ac:spMk id="9" creationId="{00000000-0000-0000-0000-000000000000}"/>
          </ac:spMkLst>
        </pc:spChg>
      </pc:sldChg>
      <pc:sldChg chg="modSp mod">
        <pc:chgData name="Tom Minichiello (US)" userId="c8aaa365-d77c-48ae-a42a-301e37a3ca77" providerId="ADAL" clId="{2D22CB5E-2A19-4D30-9843-90270162128C}" dt="2021-12-03T22:35:57.729" v="58" actId="20577"/>
        <pc:sldMkLst>
          <pc:docMk/>
          <pc:sldMk cId="2913971819" sldId="378"/>
        </pc:sldMkLst>
        <pc:graphicFrameChg chg="modGraphic">
          <ac:chgData name="Tom Minichiello (US)" userId="c8aaa365-d77c-48ae-a42a-301e37a3ca77" providerId="ADAL" clId="{2D22CB5E-2A19-4D30-9843-90270162128C}" dt="2021-12-03T22:35:57.729" v="58" actId="20577"/>
          <ac:graphicFrameMkLst>
            <pc:docMk/>
            <pc:sldMk cId="2913971819" sldId="378"/>
            <ac:graphicFrameMk id="13" creationId="{2A60A1A6-B7D8-40E8-8457-CD2A1732974B}"/>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baseline="0" dirty="0">
                <a:solidFill>
                  <a:schemeClr val="tx1"/>
                </a:solidFill>
              </a:rPr>
              <a:t>% of FY20 Revenue</a:t>
            </a:r>
            <a:endParaRPr lang="en-US" b="1" dirty="0">
              <a:solidFill>
                <a:schemeClr val="tx1"/>
              </a:solidFill>
            </a:endParaRPr>
          </a:p>
        </c:rich>
      </c:tx>
      <c:overlay val="0"/>
      <c:spPr>
        <a:noFill/>
        <a:ln>
          <a:noFill/>
        </a:ln>
        <a:effectLst/>
      </c:spPr>
    </c:title>
    <c:autoTitleDeleted val="0"/>
    <c:plotArea>
      <c:layout/>
      <c:pieChart>
        <c:varyColors val="1"/>
        <c:ser>
          <c:idx val="0"/>
          <c:order val="0"/>
          <c:tx>
            <c:strRef>
              <c:f>Sheet1!$B$1</c:f>
              <c:strCache>
                <c:ptCount val="1"/>
                <c:pt idx="0">
                  <c:v>Sales</c:v>
                </c:pt>
              </c:strCache>
            </c:strRef>
          </c:tx>
          <c:spPr>
            <a:ln>
              <a:solidFill>
                <a:schemeClr val="tx1">
                  <a:lumMod val="65000"/>
                  <a:lumOff val="35000"/>
                </a:schemeClr>
              </a:solidFill>
            </a:ln>
          </c:spPr>
          <c:dPt>
            <c:idx val="0"/>
            <c:bubble3D val="0"/>
            <c:spPr>
              <a:solidFill>
                <a:srgbClr val="0070C0"/>
              </a:solidFill>
              <a:ln w="19050">
                <a:solidFill>
                  <a:schemeClr val="tx1">
                    <a:lumMod val="65000"/>
                    <a:lumOff val="35000"/>
                  </a:schemeClr>
                </a:solidFill>
              </a:ln>
              <a:effectLst/>
            </c:spPr>
            <c:extLst>
              <c:ext xmlns:c16="http://schemas.microsoft.com/office/drawing/2014/chart" uri="{C3380CC4-5D6E-409C-BE32-E72D297353CC}">
                <c16:uniqueId val="{00000002-D056-4E47-8821-E0A16A31763A}"/>
              </c:ext>
            </c:extLst>
          </c:dPt>
          <c:dPt>
            <c:idx val="1"/>
            <c:bubble3D val="0"/>
            <c:spPr>
              <a:solidFill>
                <a:srgbClr val="00B050"/>
              </a:solidFill>
              <a:ln w="19050">
                <a:solidFill>
                  <a:schemeClr val="tx1">
                    <a:lumMod val="65000"/>
                    <a:lumOff val="35000"/>
                  </a:schemeClr>
                </a:solidFill>
              </a:ln>
              <a:effectLst/>
            </c:spPr>
            <c:extLst>
              <c:ext xmlns:c16="http://schemas.microsoft.com/office/drawing/2014/chart" uri="{C3380CC4-5D6E-409C-BE32-E72D297353CC}">
                <c16:uniqueId val="{00000003-D056-4E47-8821-E0A16A31763A}"/>
              </c:ext>
            </c:extLst>
          </c:dPt>
          <c:dLbls>
            <c:dLbl>
              <c:idx val="0"/>
              <c:tx>
                <c:rich>
                  <a:bodyPr/>
                  <a:lstStyle/>
                  <a:p>
                    <a:fld id="{B671614B-18EE-4F16-A0F7-1F339ABD70E1}" type="CATEGORYNAME">
                      <a:rPr lang="en-US" smtClean="0"/>
                      <a:pPr/>
                      <a:t>[CATEGORY NAME]</a:t>
                    </a:fld>
                    <a:r>
                      <a:rPr lang="en-US" baseline="0" dirty="0"/>
                      <a:t> </a:t>
                    </a:r>
                    <a:fld id="{8E1C7A15-DDB3-40DA-905F-E6CDB4C9D440}" type="VALUE">
                      <a:rPr lang="en-US" baseline="0" smtClean="0"/>
                      <a:pPr/>
                      <a:t>[VALUE]</a:t>
                    </a:fld>
                    <a:endParaRPr lang="en-US" baseline="0" dirty="0"/>
                  </a:p>
                </c:rich>
              </c:tx>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056-4E47-8821-E0A16A31763A}"/>
                </c:ext>
              </c:extLst>
            </c:dLbl>
            <c:dLbl>
              <c:idx val="1"/>
              <c:tx>
                <c:rich>
                  <a:bodyPr/>
                  <a:lstStyle/>
                  <a:p>
                    <a:fld id="{91C5F87A-4B6C-4DFD-8825-2E24706C932E}" type="CATEGORYNAME">
                      <a:rPr lang="en-US" smtClean="0"/>
                      <a:pPr/>
                      <a:t>[CATEGORY NAME]</a:t>
                    </a:fld>
                    <a:r>
                      <a:rPr lang="en-US" baseline="0" dirty="0"/>
                      <a:t> </a:t>
                    </a:r>
                    <a:fld id="{A4823B8C-AF28-4324-9F45-11CBA87C643A}" type="VALUE">
                      <a:rPr lang="en-US" baseline="0"/>
                      <a:pPr/>
                      <a:t>[VALUE]</a:t>
                    </a:fld>
                    <a:endParaRPr lang="en-US" baseline="0" dirty="0"/>
                  </a:p>
                </c:rich>
              </c:tx>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056-4E47-8821-E0A16A31763A}"/>
                </c:ext>
              </c:extLst>
            </c:dLbl>
            <c:spPr>
              <a:noFill/>
              <a:ln>
                <a:noFill/>
              </a:ln>
              <a:effectLst>
                <a:glow rad="381000">
                  <a:schemeClr val="bg1"/>
                </a:glo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Sheet1!$A$2:$A$3</c:f>
              <c:strCache>
                <c:ptCount val="2"/>
                <c:pt idx="0">
                  <c:v>Aerospace &amp; Defense</c:v>
                </c:pt>
                <c:pt idx="1">
                  <c:v>Broadband</c:v>
                </c:pt>
              </c:strCache>
            </c:strRef>
          </c:cat>
          <c:val>
            <c:numRef>
              <c:f>Sheet1!$B$2:$B$3</c:f>
              <c:numCache>
                <c:formatCode>0.0%</c:formatCode>
                <c:ptCount val="2"/>
                <c:pt idx="0">
                  <c:v>0.502</c:v>
                </c:pt>
                <c:pt idx="1">
                  <c:v>0.498</c:v>
                </c:pt>
              </c:numCache>
            </c:numRef>
          </c:val>
          <c:extLst>
            <c:ext xmlns:c16="http://schemas.microsoft.com/office/drawing/2014/chart" uri="{C3380CC4-5D6E-409C-BE32-E72D297353CC}">
              <c16:uniqueId val="{00000000-D056-4E47-8821-E0A16A31763A}"/>
            </c:ext>
          </c:extLst>
        </c:ser>
        <c:dLbls>
          <c:showLegendKey val="0"/>
          <c:showVal val="0"/>
          <c:showCatName val="0"/>
          <c:showSerName val="0"/>
          <c:showPercent val="0"/>
          <c:showBubbleSize val="0"/>
          <c:showLeaderLines val="1"/>
        </c:dLbls>
        <c:firstSliceAng val="1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Revenue</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Aerospace &amp; Defense</c:v>
                </c:pt>
              </c:strCache>
            </c:strRef>
          </c:tx>
          <c:spPr>
            <a:solidFill>
              <a:srgbClr val="0070C0"/>
            </a:solidFill>
            <a:ln>
              <a:noFill/>
            </a:ln>
            <a:effectLst/>
          </c:spPr>
          <c:invertIfNegative val="0"/>
          <c:cat>
            <c:strRef>
              <c:f>Sheet1!$A$2:$A$6</c:f>
              <c:strCache>
                <c:ptCount val="5"/>
                <c:pt idx="0">
                  <c:v>Sep 20</c:v>
                </c:pt>
                <c:pt idx="1">
                  <c:v>Dec 20</c:v>
                </c:pt>
                <c:pt idx="2">
                  <c:v>Mar 21</c:v>
                </c:pt>
                <c:pt idx="3">
                  <c:v>Jun 21</c:v>
                </c:pt>
                <c:pt idx="4">
                  <c:v>Sep 21</c:v>
                </c:pt>
              </c:strCache>
            </c:strRef>
          </c:cat>
          <c:val>
            <c:numRef>
              <c:f>Sheet1!$B$2:$B$6</c:f>
              <c:numCache>
                <c:formatCode>General</c:formatCode>
                <c:ptCount val="5"/>
                <c:pt idx="0">
                  <c:v>14.5</c:v>
                </c:pt>
                <c:pt idx="1">
                  <c:v>13.6</c:v>
                </c:pt>
                <c:pt idx="2">
                  <c:v>13.1</c:v>
                </c:pt>
                <c:pt idx="3">
                  <c:v>12.3</c:v>
                </c:pt>
                <c:pt idx="4">
                  <c:v>11.7</c:v>
                </c:pt>
              </c:numCache>
            </c:numRef>
          </c:val>
          <c:extLst>
            <c:ext xmlns:c16="http://schemas.microsoft.com/office/drawing/2014/chart" uri="{C3380CC4-5D6E-409C-BE32-E72D297353CC}">
              <c16:uniqueId val="{00000000-1D10-44EB-9C6D-A5ADDD364319}"/>
            </c:ext>
          </c:extLst>
        </c:ser>
        <c:ser>
          <c:idx val="1"/>
          <c:order val="1"/>
          <c:tx>
            <c:strRef>
              <c:f>Sheet1!$C$1</c:f>
              <c:strCache>
                <c:ptCount val="1"/>
                <c:pt idx="0">
                  <c:v>Broadband</c:v>
                </c:pt>
              </c:strCache>
            </c:strRef>
          </c:tx>
          <c:spPr>
            <a:solidFill>
              <a:srgbClr val="00B050"/>
            </a:solidFill>
            <a:ln>
              <a:noFill/>
            </a:ln>
            <a:effectLst/>
          </c:spPr>
          <c:invertIfNegative val="0"/>
          <c:cat>
            <c:strRef>
              <c:f>Sheet1!$A$2:$A$6</c:f>
              <c:strCache>
                <c:ptCount val="5"/>
                <c:pt idx="0">
                  <c:v>Sep 20</c:v>
                </c:pt>
                <c:pt idx="1">
                  <c:v>Dec 20</c:v>
                </c:pt>
                <c:pt idx="2">
                  <c:v>Mar 21</c:v>
                </c:pt>
                <c:pt idx="3">
                  <c:v>Jun 21</c:v>
                </c:pt>
                <c:pt idx="4">
                  <c:v>Sep 21</c:v>
                </c:pt>
              </c:strCache>
            </c:strRef>
          </c:cat>
          <c:val>
            <c:numRef>
              <c:f>Sheet1!$C$2:$C$6</c:f>
              <c:numCache>
                <c:formatCode>General</c:formatCode>
                <c:ptCount val="5"/>
                <c:pt idx="0">
                  <c:v>19</c:v>
                </c:pt>
                <c:pt idx="1">
                  <c:v>19.8</c:v>
                </c:pt>
                <c:pt idx="2">
                  <c:v>25.3</c:v>
                </c:pt>
                <c:pt idx="3">
                  <c:v>30.3</c:v>
                </c:pt>
                <c:pt idx="4">
                  <c:v>32.200000000000003</c:v>
                </c:pt>
              </c:numCache>
            </c:numRef>
          </c:val>
          <c:extLst>
            <c:ext xmlns:c16="http://schemas.microsoft.com/office/drawing/2014/chart" uri="{C3380CC4-5D6E-409C-BE32-E72D297353CC}">
              <c16:uniqueId val="{00000001-1D10-44EB-9C6D-A5ADDD364319}"/>
            </c:ext>
          </c:extLst>
        </c:ser>
        <c:dLbls>
          <c:showLegendKey val="0"/>
          <c:showVal val="0"/>
          <c:showCatName val="0"/>
          <c:showSerName val="0"/>
          <c:showPercent val="0"/>
          <c:showBubbleSize val="0"/>
        </c:dLbls>
        <c:gapWidth val="150"/>
        <c:overlap val="100"/>
        <c:axId val="319297520"/>
        <c:axId val="319294240"/>
      </c:barChart>
      <c:catAx>
        <c:axId val="31929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294240"/>
        <c:crosses val="autoZero"/>
        <c:auto val="1"/>
        <c:lblAlgn val="ctr"/>
        <c:lblOffset val="100"/>
        <c:noMultiLvlLbl val="0"/>
      </c:catAx>
      <c:valAx>
        <c:axId val="319294240"/>
        <c:scaling>
          <c:orientation val="minMax"/>
          <c:max val="4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 in millions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297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Gross</a:t>
            </a:r>
            <a:r>
              <a:rPr lang="en-US" b="1" baseline="0" dirty="0">
                <a:solidFill>
                  <a:schemeClr val="tx1"/>
                </a:solidFill>
              </a:rPr>
              <a:t> Margin</a:t>
            </a:r>
            <a:r>
              <a:rPr lang="en-US" b="0" baseline="30000" dirty="0">
                <a:solidFill>
                  <a:schemeClr val="tx1"/>
                </a:solidFill>
              </a:rPr>
              <a:t>(a)</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Column1</c:v>
                </c:pt>
              </c:strCache>
            </c:strRef>
          </c:tx>
          <c:spPr>
            <a:solidFill>
              <a:schemeClr val="tx1"/>
            </a:solidFill>
            <a:ln>
              <a:noFill/>
            </a:ln>
            <a:effectLst/>
          </c:spPr>
          <c:invertIfNegative val="0"/>
          <c:cat>
            <c:strRef>
              <c:f>Sheet1!$A$2:$A$6</c:f>
              <c:strCache>
                <c:ptCount val="5"/>
                <c:pt idx="0">
                  <c:v>Sep 20</c:v>
                </c:pt>
                <c:pt idx="1">
                  <c:v>Dec 20</c:v>
                </c:pt>
                <c:pt idx="2">
                  <c:v>Mar 21</c:v>
                </c:pt>
                <c:pt idx="3">
                  <c:v>Jun 21</c:v>
                </c:pt>
                <c:pt idx="4">
                  <c:v>Sep 21</c:v>
                </c:pt>
              </c:strCache>
            </c:strRef>
          </c:cat>
          <c:val>
            <c:numRef>
              <c:f>Sheet1!$B$2:$B$6</c:f>
              <c:numCache>
                <c:formatCode>0%</c:formatCode>
                <c:ptCount val="5"/>
                <c:pt idx="0">
                  <c:v>0.38</c:v>
                </c:pt>
                <c:pt idx="1">
                  <c:v>0.38</c:v>
                </c:pt>
                <c:pt idx="2">
                  <c:v>0.39</c:v>
                </c:pt>
                <c:pt idx="3">
                  <c:v>0.41</c:v>
                </c:pt>
                <c:pt idx="4">
                  <c:v>0.39</c:v>
                </c:pt>
              </c:numCache>
            </c:numRef>
          </c:val>
          <c:extLst>
            <c:ext xmlns:c16="http://schemas.microsoft.com/office/drawing/2014/chart" uri="{C3380CC4-5D6E-409C-BE32-E72D297353CC}">
              <c16:uniqueId val="{00000000-7489-432D-9697-91D69D25DF21}"/>
            </c:ext>
          </c:extLst>
        </c:ser>
        <c:dLbls>
          <c:showLegendKey val="0"/>
          <c:showVal val="0"/>
          <c:showCatName val="0"/>
          <c:showSerName val="0"/>
          <c:showPercent val="0"/>
          <c:showBubbleSize val="0"/>
        </c:dLbls>
        <c:gapWidth val="150"/>
        <c:overlap val="100"/>
        <c:axId val="319297520"/>
        <c:axId val="319294240"/>
      </c:barChart>
      <c:catAx>
        <c:axId val="31929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294240"/>
        <c:crosses val="autoZero"/>
        <c:auto val="1"/>
        <c:lblAlgn val="ctr"/>
        <c:lblOffset val="100"/>
        <c:noMultiLvlLbl val="0"/>
      </c:catAx>
      <c:valAx>
        <c:axId val="319294240"/>
        <c:scaling>
          <c:orientation val="minMax"/>
          <c:max val="0.42000000000000004"/>
          <c:min val="0.3000000000000000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Non-GAAP</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29752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Operating</a:t>
            </a:r>
            <a:r>
              <a:rPr lang="en-US" b="1" baseline="0" dirty="0">
                <a:solidFill>
                  <a:schemeClr val="tx1"/>
                </a:solidFill>
              </a:rPr>
              <a:t> Expenses</a:t>
            </a:r>
            <a:r>
              <a:rPr lang="en-US" b="0" baseline="30000" dirty="0">
                <a:solidFill>
                  <a:schemeClr val="tx1"/>
                </a:solidFill>
              </a:rPr>
              <a:t>(a)</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Column1</c:v>
                </c:pt>
              </c:strCache>
            </c:strRef>
          </c:tx>
          <c:spPr>
            <a:solidFill>
              <a:schemeClr val="tx1"/>
            </a:solidFill>
            <a:ln>
              <a:noFill/>
            </a:ln>
            <a:effectLst/>
          </c:spPr>
          <c:invertIfNegative val="0"/>
          <c:cat>
            <c:strRef>
              <c:f>Sheet1!$A$2:$A$6</c:f>
              <c:strCache>
                <c:ptCount val="5"/>
                <c:pt idx="0">
                  <c:v>Sep 20</c:v>
                </c:pt>
                <c:pt idx="1">
                  <c:v>Dec 20</c:v>
                </c:pt>
                <c:pt idx="2">
                  <c:v>Mar 21</c:v>
                </c:pt>
                <c:pt idx="3">
                  <c:v>Jun 21</c:v>
                </c:pt>
                <c:pt idx="4">
                  <c:v>sep 21</c:v>
                </c:pt>
              </c:strCache>
            </c:strRef>
          </c:cat>
          <c:val>
            <c:numRef>
              <c:f>Sheet1!$B$2:$B$6</c:f>
              <c:numCache>
                <c:formatCode>General</c:formatCode>
                <c:ptCount val="5"/>
                <c:pt idx="0">
                  <c:v>9.6999999999999993</c:v>
                </c:pt>
                <c:pt idx="1">
                  <c:v>9.3000000000000007</c:v>
                </c:pt>
                <c:pt idx="2">
                  <c:v>8.9</c:v>
                </c:pt>
                <c:pt idx="3">
                  <c:v>9.6</c:v>
                </c:pt>
                <c:pt idx="4">
                  <c:v>10.5</c:v>
                </c:pt>
              </c:numCache>
            </c:numRef>
          </c:val>
          <c:extLst>
            <c:ext xmlns:c16="http://schemas.microsoft.com/office/drawing/2014/chart" uri="{C3380CC4-5D6E-409C-BE32-E72D297353CC}">
              <c16:uniqueId val="{00000000-59BF-4C89-8D67-18DFD894C14D}"/>
            </c:ext>
          </c:extLst>
        </c:ser>
        <c:dLbls>
          <c:showLegendKey val="0"/>
          <c:showVal val="0"/>
          <c:showCatName val="0"/>
          <c:showSerName val="0"/>
          <c:showPercent val="0"/>
          <c:showBubbleSize val="0"/>
        </c:dLbls>
        <c:gapWidth val="150"/>
        <c:overlap val="100"/>
        <c:axId val="319297520"/>
        <c:axId val="319294240"/>
      </c:barChart>
      <c:catAx>
        <c:axId val="31929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294240"/>
        <c:crossesAt val="0"/>
        <c:auto val="1"/>
        <c:lblAlgn val="ctr"/>
        <c:lblOffset val="100"/>
        <c:noMultiLvlLbl val="0"/>
      </c:catAx>
      <c:valAx>
        <c:axId val="319294240"/>
        <c:scaling>
          <c:orientation val="minMax"/>
          <c:max val="1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Non-GAAP,</a:t>
                </a:r>
                <a:r>
                  <a:rPr lang="en-US" baseline="0" dirty="0"/>
                  <a:t>  $ in millions</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297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Operating</a:t>
            </a:r>
            <a:r>
              <a:rPr lang="en-US" b="1" baseline="0" dirty="0">
                <a:solidFill>
                  <a:schemeClr val="tx1"/>
                </a:solidFill>
              </a:rPr>
              <a:t> Profit</a:t>
            </a:r>
            <a:r>
              <a:rPr lang="en-US" sz="1862" b="0" i="0" u="none" strike="noStrike" baseline="30000" dirty="0">
                <a:effectLst/>
              </a:rPr>
              <a:t>(a)</a:t>
            </a:r>
            <a:endParaRPr lang="en-US" b="0" dirty="0">
              <a:solidFill>
                <a:schemeClr val="tx1"/>
              </a:solidFill>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Column1</c:v>
                </c:pt>
              </c:strCache>
            </c:strRef>
          </c:tx>
          <c:spPr>
            <a:solidFill>
              <a:srgbClr val="C00000"/>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D-05C6-471C-B2C0-006640A0D3B0}"/>
              </c:ext>
            </c:extLst>
          </c:dPt>
          <c:dPt>
            <c:idx val="1"/>
            <c:invertIfNegative val="0"/>
            <c:bubble3D val="0"/>
            <c:spPr>
              <a:solidFill>
                <a:schemeClr val="tx1"/>
              </a:solidFill>
              <a:ln>
                <a:noFill/>
              </a:ln>
              <a:effectLst/>
            </c:spPr>
            <c:extLst>
              <c:ext xmlns:c16="http://schemas.microsoft.com/office/drawing/2014/chart" uri="{C3380CC4-5D6E-409C-BE32-E72D297353CC}">
                <c16:uniqueId val="{0000000B-AF2C-4291-94F6-F45DF54F2D83}"/>
              </c:ext>
            </c:extLst>
          </c:dPt>
          <c:dPt>
            <c:idx val="2"/>
            <c:invertIfNegative val="0"/>
            <c:bubble3D val="0"/>
            <c:spPr>
              <a:solidFill>
                <a:schemeClr val="tx1"/>
              </a:solidFill>
              <a:ln>
                <a:noFill/>
              </a:ln>
              <a:effectLst/>
            </c:spPr>
            <c:extLst>
              <c:ext xmlns:c16="http://schemas.microsoft.com/office/drawing/2014/chart" uri="{C3380CC4-5D6E-409C-BE32-E72D297353CC}">
                <c16:uniqueId val="{00000007-E167-4E2D-88A3-6F7E710BE210}"/>
              </c:ext>
            </c:extLst>
          </c:dPt>
          <c:dPt>
            <c:idx val="3"/>
            <c:invertIfNegative val="0"/>
            <c:bubble3D val="0"/>
            <c:spPr>
              <a:solidFill>
                <a:schemeClr val="tx1"/>
              </a:solidFill>
              <a:ln>
                <a:noFill/>
              </a:ln>
              <a:effectLst/>
            </c:spPr>
            <c:extLst>
              <c:ext xmlns:c16="http://schemas.microsoft.com/office/drawing/2014/chart" uri="{C3380CC4-5D6E-409C-BE32-E72D297353CC}">
                <c16:uniqueId val="{00000008-E167-4E2D-88A3-6F7E710BE210}"/>
              </c:ext>
            </c:extLst>
          </c:dPt>
          <c:dPt>
            <c:idx val="4"/>
            <c:invertIfNegative val="0"/>
            <c:bubble3D val="0"/>
            <c:spPr>
              <a:solidFill>
                <a:schemeClr val="tx1"/>
              </a:solidFill>
              <a:ln>
                <a:noFill/>
              </a:ln>
              <a:effectLst/>
            </c:spPr>
            <c:extLst>
              <c:ext xmlns:c16="http://schemas.microsoft.com/office/drawing/2014/chart" uri="{C3380CC4-5D6E-409C-BE32-E72D297353CC}">
                <c16:uniqueId val="{00000001-0492-4944-8438-947747042A13}"/>
              </c:ext>
            </c:extLst>
          </c:dPt>
          <c:dPt>
            <c:idx val="5"/>
            <c:invertIfNegative val="0"/>
            <c:bubble3D val="0"/>
            <c:spPr>
              <a:solidFill>
                <a:schemeClr val="tx1"/>
              </a:solidFill>
              <a:ln>
                <a:noFill/>
              </a:ln>
              <a:effectLst/>
            </c:spPr>
            <c:extLst>
              <c:ext xmlns:c16="http://schemas.microsoft.com/office/drawing/2014/chart" uri="{C3380CC4-5D6E-409C-BE32-E72D297353CC}">
                <c16:uniqueId val="{00000003-0492-4944-8438-947747042A13}"/>
              </c:ext>
            </c:extLst>
          </c:dPt>
          <c:dPt>
            <c:idx val="6"/>
            <c:invertIfNegative val="0"/>
            <c:bubble3D val="0"/>
            <c:spPr>
              <a:solidFill>
                <a:schemeClr val="tx1"/>
              </a:solidFill>
              <a:ln>
                <a:noFill/>
              </a:ln>
              <a:effectLst/>
            </c:spPr>
            <c:extLst>
              <c:ext xmlns:c16="http://schemas.microsoft.com/office/drawing/2014/chart" uri="{C3380CC4-5D6E-409C-BE32-E72D297353CC}">
                <c16:uniqueId val="{00000005-E1F9-4D11-944E-871A0DF8C399}"/>
              </c:ext>
            </c:extLst>
          </c:dPt>
          <c:cat>
            <c:strRef>
              <c:f>Sheet1!$A$2:$A$6</c:f>
              <c:strCache>
                <c:ptCount val="5"/>
                <c:pt idx="0">
                  <c:v>Sep 20</c:v>
                </c:pt>
                <c:pt idx="1">
                  <c:v>Dec 20</c:v>
                </c:pt>
                <c:pt idx="2">
                  <c:v>Mar 21</c:v>
                </c:pt>
                <c:pt idx="3">
                  <c:v>Jun 21</c:v>
                </c:pt>
                <c:pt idx="4">
                  <c:v>Sep 21</c:v>
                </c:pt>
              </c:strCache>
            </c:strRef>
          </c:cat>
          <c:val>
            <c:numRef>
              <c:f>Sheet1!$B$2:$B$6</c:f>
              <c:numCache>
                <c:formatCode>General</c:formatCode>
                <c:ptCount val="5"/>
                <c:pt idx="0">
                  <c:v>2.9</c:v>
                </c:pt>
                <c:pt idx="1">
                  <c:v>3.45</c:v>
                </c:pt>
                <c:pt idx="2">
                  <c:v>5.9</c:v>
                </c:pt>
                <c:pt idx="3">
                  <c:v>7.9</c:v>
                </c:pt>
                <c:pt idx="4">
                  <c:v>6.8</c:v>
                </c:pt>
              </c:numCache>
            </c:numRef>
          </c:val>
          <c:extLst>
            <c:ext xmlns:c16="http://schemas.microsoft.com/office/drawing/2014/chart" uri="{C3380CC4-5D6E-409C-BE32-E72D297353CC}">
              <c16:uniqueId val="{00000004-0492-4944-8438-947747042A13}"/>
            </c:ext>
          </c:extLst>
        </c:ser>
        <c:dLbls>
          <c:showLegendKey val="0"/>
          <c:showVal val="0"/>
          <c:showCatName val="0"/>
          <c:showSerName val="0"/>
          <c:showPercent val="0"/>
          <c:showBubbleSize val="0"/>
        </c:dLbls>
        <c:gapWidth val="150"/>
        <c:overlap val="100"/>
        <c:axId val="319297520"/>
        <c:axId val="319294240"/>
      </c:barChart>
      <c:catAx>
        <c:axId val="3192975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b"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294240"/>
        <c:crossesAt val="0"/>
        <c:auto val="1"/>
        <c:lblAlgn val="ctr"/>
        <c:lblOffset val="100"/>
        <c:noMultiLvlLbl val="0"/>
      </c:catAx>
      <c:valAx>
        <c:axId val="319294240"/>
        <c:scaling>
          <c:orientation val="minMax"/>
          <c:max val="8"/>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Non-GAAP,</a:t>
                </a:r>
                <a:r>
                  <a:rPr lang="en-US" baseline="0" dirty="0"/>
                  <a:t>  $ in millions</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297520"/>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Adjusted</a:t>
            </a:r>
            <a:r>
              <a:rPr lang="en-US" b="1" baseline="0" dirty="0">
                <a:solidFill>
                  <a:schemeClr val="tx1"/>
                </a:solidFill>
              </a:rPr>
              <a:t> EBITDA</a:t>
            </a:r>
            <a:r>
              <a:rPr lang="en-US" sz="1862" b="0" i="0" u="none" strike="noStrike" baseline="30000" dirty="0">
                <a:effectLst/>
              </a:rPr>
              <a:t>(a)</a:t>
            </a:r>
            <a:endParaRPr lang="en-US" b="0" dirty="0">
              <a:solidFill>
                <a:schemeClr val="tx1"/>
              </a:solidFill>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Column1</c:v>
                </c:pt>
              </c:strCache>
            </c:strRef>
          </c:tx>
          <c:spPr>
            <a:solidFill>
              <a:schemeClr val="tx1"/>
            </a:solidFill>
            <a:ln>
              <a:noFill/>
            </a:ln>
            <a:effectLst/>
          </c:spPr>
          <c:invertIfNegative val="0"/>
          <c:dPt>
            <c:idx val="1"/>
            <c:invertIfNegative val="0"/>
            <c:bubble3D val="0"/>
            <c:spPr>
              <a:solidFill>
                <a:schemeClr val="tx1"/>
              </a:solidFill>
              <a:ln>
                <a:noFill/>
              </a:ln>
              <a:effectLst/>
            </c:spPr>
            <c:extLst>
              <c:ext xmlns:c16="http://schemas.microsoft.com/office/drawing/2014/chart" uri="{C3380CC4-5D6E-409C-BE32-E72D297353CC}">
                <c16:uniqueId val="{00000001-A93F-433B-A56F-77CD10F3C008}"/>
              </c:ext>
            </c:extLst>
          </c:dPt>
          <c:dPt>
            <c:idx val="2"/>
            <c:invertIfNegative val="0"/>
            <c:bubble3D val="0"/>
            <c:spPr>
              <a:solidFill>
                <a:schemeClr val="tx1"/>
              </a:solidFill>
              <a:ln>
                <a:noFill/>
              </a:ln>
              <a:effectLst/>
            </c:spPr>
            <c:extLst>
              <c:ext xmlns:c16="http://schemas.microsoft.com/office/drawing/2014/chart" uri="{C3380CC4-5D6E-409C-BE32-E72D297353CC}">
                <c16:uniqueId val="{00000003-A93F-433B-A56F-77CD10F3C008}"/>
              </c:ext>
            </c:extLst>
          </c:dPt>
          <c:dPt>
            <c:idx val="3"/>
            <c:invertIfNegative val="0"/>
            <c:bubble3D val="0"/>
            <c:spPr>
              <a:solidFill>
                <a:schemeClr val="tx1"/>
              </a:solidFill>
              <a:ln>
                <a:noFill/>
              </a:ln>
              <a:effectLst/>
            </c:spPr>
            <c:extLst>
              <c:ext xmlns:c16="http://schemas.microsoft.com/office/drawing/2014/chart" uri="{C3380CC4-5D6E-409C-BE32-E72D297353CC}">
                <c16:uniqueId val="{00000005-A93F-433B-A56F-77CD10F3C008}"/>
              </c:ext>
            </c:extLst>
          </c:dPt>
          <c:dPt>
            <c:idx val="4"/>
            <c:invertIfNegative val="0"/>
            <c:bubble3D val="0"/>
            <c:spPr>
              <a:solidFill>
                <a:schemeClr val="tx1"/>
              </a:solidFill>
              <a:ln>
                <a:noFill/>
              </a:ln>
              <a:effectLst/>
            </c:spPr>
            <c:extLst>
              <c:ext xmlns:c16="http://schemas.microsoft.com/office/drawing/2014/chart" uri="{C3380CC4-5D6E-409C-BE32-E72D297353CC}">
                <c16:uniqueId val="{00000007-A93F-433B-A56F-77CD10F3C008}"/>
              </c:ext>
            </c:extLst>
          </c:dPt>
          <c:dPt>
            <c:idx val="5"/>
            <c:invertIfNegative val="0"/>
            <c:bubble3D val="0"/>
            <c:spPr>
              <a:solidFill>
                <a:schemeClr val="tx1"/>
              </a:solidFill>
              <a:ln>
                <a:noFill/>
              </a:ln>
              <a:effectLst/>
            </c:spPr>
            <c:extLst>
              <c:ext xmlns:c16="http://schemas.microsoft.com/office/drawing/2014/chart" uri="{C3380CC4-5D6E-409C-BE32-E72D297353CC}">
                <c16:uniqueId val="{00000009-A93F-433B-A56F-77CD10F3C008}"/>
              </c:ext>
            </c:extLst>
          </c:dPt>
          <c:dPt>
            <c:idx val="6"/>
            <c:invertIfNegative val="0"/>
            <c:bubble3D val="0"/>
            <c:spPr>
              <a:solidFill>
                <a:schemeClr val="tx1"/>
              </a:solidFill>
              <a:ln>
                <a:noFill/>
              </a:ln>
              <a:effectLst/>
            </c:spPr>
            <c:extLst>
              <c:ext xmlns:c16="http://schemas.microsoft.com/office/drawing/2014/chart" uri="{C3380CC4-5D6E-409C-BE32-E72D297353CC}">
                <c16:uniqueId val="{0000000B-9192-4BAE-B44E-D530393DD8FE}"/>
              </c:ext>
            </c:extLst>
          </c:dPt>
          <c:cat>
            <c:strRef>
              <c:f>Sheet1!$A$2:$A$6</c:f>
              <c:strCache>
                <c:ptCount val="5"/>
                <c:pt idx="0">
                  <c:v>Sep 20</c:v>
                </c:pt>
                <c:pt idx="1">
                  <c:v>Dec 20</c:v>
                </c:pt>
                <c:pt idx="2">
                  <c:v>Mar 21</c:v>
                </c:pt>
                <c:pt idx="3">
                  <c:v>Jun 21</c:v>
                </c:pt>
                <c:pt idx="4">
                  <c:v>Sep 21</c:v>
                </c:pt>
              </c:strCache>
            </c:strRef>
          </c:cat>
          <c:val>
            <c:numRef>
              <c:f>Sheet1!$B$2:$B$6</c:f>
              <c:numCache>
                <c:formatCode>General</c:formatCode>
                <c:ptCount val="5"/>
                <c:pt idx="0">
                  <c:v>4</c:v>
                </c:pt>
                <c:pt idx="1">
                  <c:v>4.4000000000000004</c:v>
                </c:pt>
                <c:pt idx="2">
                  <c:v>6.9</c:v>
                </c:pt>
                <c:pt idx="3">
                  <c:v>8.9</c:v>
                </c:pt>
                <c:pt idx="4">
                  <c:v>7.8</c:v>
                </c:pt>
              </c:numCache>
            </c:numRef>
          </c:val>
          <c:extLst>
            <c:ext xmlns:c16="http://schemas.microsoft.com/office/drawing/2014/chart" uri="{C3380CC4-5D6E-409C-BE32-E72D297353CC}">
              <c16:uniqueId val="{0000000A-A93F-433B-A56F-77CD10F3C008}"/>
            </c:ext>
          </c:extLst>
        </c:ser>
        <c:dLbls>
          <c:showLegendKey val="0"/>
          <c:showVal val="0"/>
          <c:showCatName val="0"/>
          <c:showSerName val="0"/>
          <c:showPercent val="0"/>
          <c:showBubbleSize val="0"/>
        </c:dLbls>
        <c:gapWidth val="150"/>
        <c:overlap val="100"/>
        <c:axId val="319297520"/>
        <c:axId val="319294240"/>
      </c:barChart>
      <c:catAx>
        <c:axId val="3192975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294240"/>
        <c:crossesAt val="0"/>
        <c:auto val="1"/>
        <c:lblAlgn val="ctr"/>
        <c:lblOffset val="100"/>
        <c:noMultiLvlLbl val="0"/>
      </c:catAx>
      <c:valAx>
        <c:axId val="319294240"/>
        <c:scaling>
          <c:orientation val="minMax"/>
          <c:max val="9"/>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Non-GAAP,</a:t>
                </a:r>
                <a:r>
                  <a:rPr lang="en-US" baseline="0" dirty="0"/>
                  <a:t>  $ in millions</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297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62" b="1" i="0" u="none" strike="noStrike" kern="1200" spc="0" baseline="0">
                <a:solidFill>
                  <a:schemeClr val="tx1"/>
                </a:solidFill>
                <a:latin typeface="+mn-lt"/>
                <a:ea typeface="+mn-ea"/>
                <a:cs typeface="+mn-cs"/>
              </a:defRPr>
            </a:pPr>
            <a:r>
              <a:rPr lang="en-US" b="1" dirty="0">
                <a:solidFill>
                  <a:schemeClr val="tx1"/>
                </a:solidFill>
              </a:rPr>
              <a:t>Cash</a:t>
            </a:r>
          </a:p>
        </c:rich>
      </c:tx>
      <c:layout>
        <c:manualLayout>
          <c:xMode val="edge"/>
          <c:yMode val="edge"/>
          <c:x val="0.42619982798125911"/>
          <c:y val="1.4639263195509089E-2"/>
        </c:manualLayout>
      </c:layout>
      <c:overlay val="0"/>
      <c:spPr>
        <a:noFill/>
        <a:ln>
          <a:noFill/>
        </a:ln>
        <a:effectLst/>
      </c:spPr>
      <c:txPr>
        <a:bodyPr rot="0" spcFirstLastPara="1" vertOverflow="ellipsis" vert="horz" wrap="square" anchor="ctr" anchorCtr="1"/>
        <a:lstStyle/>
        <a:p>
          <a:pPr algn="ct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Column1</c:v>
                </c:pt>
              </c:strCache>
            </c:strRef>
          </c:tx>
          <c:spPr>
            <a:solidFill>
              <a:schemeClr val="tx1"/>
            </a:solidFill>
            <a:ln>
              <a:noFill/>
            </a:ln>
            <a:effectLst/>
          </c:spPr>
          <c:invertIfNegative val="0"/>
          <c:cat>
            <c:strRef>
              <c:f>Sheet1!$A$2:$A$6</c:f>
              <c:strCache>
                <c:ptCount val="5"/>
                <c:pt idx="0">
                  <c:v>Sep 20</c:v>
                </c:pt>
                <c:pt idx="1">
                  <c:v>Dec 20</c:v>
                </c:pt>
                <c:pt idx="2">
                  <c:v>Mar 21</c:v>
                </c:pt>
                <c:pt idx="3">
                  <c:v>Jun 21</c:v>
                </c:pt>
                <c:pt idx="4">
                  <c:v>Sep 21</c:v>
                </c:pt>
              </c:strCache>
            </c:strRef>
          </c:cat>
          <c:val>
            <c:numRef>
              <c:f>Sheet1!$B$2:$B$6</c:f>
              <c:numCache>
                <c:formatCode>General</c:formatCode>
                <c:ptCount val="5"/>
                <c:pt idx="0">
                  <c:v>30.5</c:v>
                </c:pt>
                <c:pt idx="1">
                  <c:v>31.2</c:v>
                </c:pt>
                <c:pt idx="2">
                  <c:v>65.3</c:v>
                </c:pt>
                <c:pt idx="3">
                  <c:v>68.3</c:v>
                </c:pt>
                <c:pt idx="4">
                  <c:v>71.7</c:v>
                </c:pt>
              </c:numCache>
            </c:numRef>
          </c:val>
          <c:extLst>
            <c:ext xmlns:c16="http://schemas.microsoft.com/office/drawing/2014/chart" uri="{C3380CC4-5D6E-409C-BE32-E72D297353CC}">
              <c16:uniqueId val="{00000000-1611-4437-8E78-AA847CE52DC0}"/>
            </c:ext>
          </c:extLst>
        </c:ser>
        <c:dLbls>
          <c:showLegendKey val="0"/>
          <c:showVal val="0"/>
          <c:showCatName val="0"/>
          <c:showSerName val="0"/>
          <c:showPercent val="0"/>
          <c:showBubbleSize val="0"/>
        </c:dLbls>
        <c:gapWidth val="150"/>
        <c:overlap val="100"/>
        <c:axId val="319297520"/>
        <c:axId val="319294240"/>
      </c:barChart>
      <c:catAx>
        <c:axId val="31929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294240"/>
        <c:crossesAt val="0"/>
        <c:auto val="1"/>
        <c:lblAlgn val="ctr"/>
        <c:lblOffset val="100"/>
        <c:noMultiLvlLbl val="0"/>
      </c:catAx>
      <c:valAx>
        <c:axId val="319294240"/>
        <c:scaling>
          <c:orientation val="minMax"/>
          <c:max val="7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aseline="0" dirty="0"/>
                  <a:t>$ in millions</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297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8" rIns="93175" bIns="46588"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5" tIns="46588" rIns="93175" bIns="46588" rtlCol="0"/>
          <a:lstStyle>
            <a:lvl1pPr algn="r">
              <a:defRPr sz="1200"/>
            </a:lvl1pPr>
          </a:lstStyle>
          <a:p>
            <a:fld id="{10240AB1-4191-3A46-A468-244818CBD4EC}" type="datetimeFigureOut">
              <a:rPr lang="en-US" smtClean="0">
                <a:latin typeface="Arial"/>
              </a:rPr>
              <a:pPr/>
              <a:t>12/3/2021</a:t>
            </a:fld>
            <a:endParaRPr lang="en-US" dirty="0">
              <a:latin typeface="Arial"/>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8" rIns="93175" bIns="46588"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5" tIns="46588" rIns="93175" bIns="46588" rtlCol="0" anchor="b"/>
          <a:lstStyle>
            <a:lvl1pPr algn="r">
              <a:defRPr sz="1200"/>
            </a:lvl1pPr>
          </a:lstStyle>
          <a:p>
            <a:fld id="{4CFEEA27-66FF-6B45-8420-FEB53AF02F13}"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924831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5" tIns="46588" rIns="93175" bIns="46588" rtlCol="0"/>
          <a:lstStyle>
            <a:lvl1pPr algn="r">
              <a:defRPr sz="1200"/>
            </a:lvl1pPr>
          </a:lstStyle>
          <a:p>
            <a:fld id="{6909C557-AC52-443C-8EC9-ABA5663C38ED}" type="datetimeFigureOut">
              <a:rPr lang="en-US" smtClean="0"/>
              <a:t>12/3/2021</a:t>
            </a:fld>
            <a:endParaRPr lang="en-US"/>
          </a:p>
        </p:txBody>
      </p:sp>
      <p:sp>
        <p:nvSpPr>
          <p:cNvPr id="4" name="Slide Image Placeholder 3"/>
          <p:cNvSpPr>
            <a:spLocks noGrp="1" noRot="1" noChangeAspect="1"/>
          </p:cNvSpPr>
          <p:nvPr>
            <p:ph type="sldImg" idx="2"/>
          </p:nvPr>
        </p:nvSpPr>
        <p:spPr>
          <a:xfrm>
            <a:off x="723900" y="1162050"/>
            <a:ext cx="5562600" cy="3136900"/>
          </a:xfrm>
          <a:prstGeom prst="rect">
            <a:avLst/>
          </a:prstGeom>
          <a:noFill/>
          <a:ln w="12700">
            <a:solidFill>
              <a:prstClr val="black"/>
            </a:solidFill>
          </a:ln>
        </p:spPr>
        <p:txBody>
          <a:bodyPr vert="horz" lIns="93175" tIns="46588" rIns="93175" bIns="46588"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5" tIns="46588" rIns="93175" bIns="4658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5" tIns="46588" rIns="93175"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5" tIns="46588" rIns="93175" bIns="46588" rtlCol="0" anchor="b"/>
          <a:lstStyle>
            <a:lvl1pPr algn="r">
              <a:defRPr sz="1200"/>
            </a:lvl1pPr>
          </a:lstStyle>
          <a:p>
            <a:fld id="{56C0A468-3A34-4A22-897D-022C92256265}" type="slidenum">
              <a:rPr lang="en-US" smtClean="0"/>
              <a:t>‹#›</a:t>
            </a:fld>
            <a:endParaRPr lang="en-US"/>
          </a:p>
        </p:txBody>
      </p:sp>
    </p:spTree>
    <p:extLst>
      <p:ext uri="{BB962C8B-B14F-4D97-AF65-F5344CB8AC3E}">
        <p14:creationId xmlns:p14="http://schemas.microsoft.com/office/powerpoint/2010/main" val="4258870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0A468-3A34-4A22-897D-022C92256265}" type="slidenum">
              <a:rPr lang="en-US" smtClean="0"/>
              <a:t>1</a:t>
            </a:fld>
            <a:endParaRPr lang="en-US" dirty="0"/>
          </a:p>
        </p:txBody>
      </p:sp>
    </p:spTree>
    <p:extLst>
      <p:ext uri="{BB962C8B-B14F-4D97-AF65-F5344CB8AC3E}">
        <p14:creationId xmlns:p14="http://schemas.microsoft.com/office/powerpoint/2010/main" val="3972807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A468-3A34-4A22-897D-022C92256265}" type="slidenum">
              <a:rPr lang="en-US" smtClean="0"/>
              <a:t>2</a:t>
            </a:fld>
            <a:endParaRPr lang="en-US"/>
          </a:p>
        </p:txBody>
      </p:sp>
    </p:spTree>
    <p:extLst>
      <p:ext uri="{BB962C8B-B14F-4D97-AF65-F5344CB8AC3E}">
        <p14:creationId xmlns:p14="http://schemas.microsoft.com/office/powerpoint/2010/main" val="1086426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0A468-3A34-4A22-897D-022C92256265}" type="slidenum">
              <a:rPr lang="en-US" smtClean="0"/>
              <a:t>7</a:t>
            </a:fld>
            <a:endParaRPr lang="en-US" dirty="0"/>
          </a:p>
        </p:txBody>
      </p:sp>
    </p:spTree>
    <p:extLst>
      <p:ext uri="{BB962C8B-B14F-4D97-AF65-F5344CB8AC3E}">
        <p14:creationId xmlns:p14="http://schemas.microsoft.com/office/powerpoint/2010/main" val="373445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0A468-3A34-4A22-897D-022C92256265}" type="slidenum">
              <a:rPr lang="en-US" smtClean="0"/>
              <a:t>8</a:t>
            </a:fld>
            <a:endParaRPr lang="en-US" dirty="0"/>
          </a:p>
        </p:txBody>
      </p:sp>
    </p:spTree>
    <p:extLst>
      <p:ext uri="{BB962C8B-B14F-4D97-AF65-F5344CB8AC3E}">
        <p14:creationId xmlns:p14="http://schemas.microsoft.com/office/powerpoint/2010/main" val="50408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A468-3A34-4A22-897D-022C92256265}" type="slidenum">
              <a:rPr lang="en-US" smtClean="0"/>
              <a:t>12</a:t>
            </a:fld>
            <a:endParaRPr lang="en-US"/>
          </a:p>
        </p:txBody>
      </p:sp>
    </p:spTree>
    <p:extLst>
      <p:ext uri="{BB962C8B-B14F-4D97-AF65-F5344CB8AC3E}">
        <p14:creationId xmlns:p14="http://schemas.microsoft.com/office/powerpoint/2010/main" val="3894372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A468-3A34-4A22-897D-022C92256265}" type="slidenum">
              <a:rPr lang="en-US" smtClean="0"/>
              <a:t>13</a:t>
            </a:fld>
            <a:endParaRPr lang="en-US"/>
          </a:p>
        </p:txBody>
      </p:sp>
    </p:spTree>
    <p:extLst>
      <p:ext uri="{BB962C8B-B14F-4D97-AF65-F5344CB8AC3E}">
        <p14:creationId xmlns:p14="http://schemas.microsoft.com/office/powerpoint/2010/main" val="2256757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A468-3A34-4A22-897D-022C92256265}" type="slidenum">
              <a:rPr lang="en-US" smtClean="0"/>
              <a:t>14</a:t>
            </a:fld>
            <a:endParaRPr lang="en-US"/>
          </a:p>
        </p:txBody>
      </p:sp>
    </p:spTree>
    <p:extLst>
      <p:ext uri="{BB962C8B-B14F-4D97-AF65-F5344CB8AC3E}">
        <p14:creationId xmlns:p14="http://schemas.microsoft.com/office/powerpoint/2010/main" val="1343203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A468-3A34-4A22-897D-022C92256265}" type="slidenum">
              <a:rPr lang="en-US" smtClean="0"/>
              <a:t>16</a:t>
            </a:fld>
            <a:endParaRPr lang="en-US"/>
          </a:p>
        </p:txBody>
      </p:sp>
    </p:spTree>
    <p:extLst>
      <p:ext uri="{BB962C8B-B14F-4D97-AF65-F5344CB8AC3E}">
        <p14:creationId xmlns:p14="http://schemas.microsoft.com/office/powerpoint/2010/main" val="3197176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endParaRPr lang="en-US" dirty="0"/>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D952D6-6751-4C48-8154-2A732F6C6B35}" type="slidenum">
              <a:rPr lang="en-US" smtClean="0"/>
              <a:pPr/>
              <a:t>‹#›</a:t>
            </a:fld>
            <a:endParaRPr lang="en-US" dirty="0"/>
          </a:p>
        </p:txBody>
      </p:sp>
      <p:sp>
        <p:nvSpPr>
          <p:cNvPr id="8" name="TextBox 7">
            <a:extLst>
              <a:ext uri="{FF2B5EF4-FFF2-40B4-BE49-F238E27FC236}">
                <a16:creationId xmlns:a16="http://schemas.microsoft.com/office/drawing/2014/main" id="{5AD4BECE-7F8D-4D70-83E1-9F7307108EAA}"/>
              </a:ext>
            </a:extLst>
          </p:cNvPr>
          <p:cNvSpPr txBox="1"/>
          <p:nvPr userDrawn="1"/>
        </p:nvSpPr>
        <p:spPr>
          <a:xfrm>
            <a:off x="10403017" y="6612993"/>
            <a:ext cx="1314451" cy="191105"/>
          </a:xfrm>
          <a:prstGeom prst="rect">
            <a:avLst/>
          </a:prstGeom>
          <a:noFill/>
          <a:ln>
            <a:solidFill>
              <a:srgbClr val="FF0000"/>
            </a:solidFill>
          </a:ln>
        </p:spPr>
        <p:txBody>
          <a:bodyPr wrap="square" rtlCol="0" anchor="ctr">
            <a:spAutoFit/>
          </a:bodyPr>
          <a:lstStyle/>
          <a:p>
            <a:pPr algn="ctr"/>
            <a:r>
              <a:rPr lang="en-US" sz="1400" dirty="0">
                <a:solidFill>
                  <a:srgbClr val="FF0000"/>
                </a:solidFill>
              </a:rPr>
              <a:t>CONFIDENTIAL</a:t>
            </a:r>
          </a:p>
        </p:txBody>
      </p:sp>
    </p:spTree>
    <p:extLst>
      <p:ext uri="{BB962C8B-B14F-4D97-AF65-F5344CB8AC3E}">
        <p14:creationId xmlns:p14="http://schemas.microsoft.com/office/powerpoint/2010/main" val="2146180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316897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2782424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descr="1.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5810" cy="6858000"/>
          </a:xfrm>
          <a:prstGeom prst="rect">
            <a:avLst/>
          </a:prstGeom>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45080" y="6348847"/>
            <a:ext cx="2736414" cy="365125"/>
          </a:xfrm>
        </p:spPr>
        <p:txBody>
          <a:bodyPr/>
          <a:lstStyle/>
          <a:p>
            <a:fld id="{F7D952D6-6751-4C48-8154-2A732F6C6B35}" type="slidenum">
              <a:rPr lang="en-US" smtClean="0"/>
              <a:pPr/>
              <a:t>‹#›</a:t>
            </a:fld>
            <a:endParaRPr lang="en-US"/>
          </a:p>
        </p:txBody>
      </p:sp>
    </p:spTree>
    <p:extLst>
      <p:ext uri="{BB962C8B-B14F-4D97-AF65-F5344CB8AC3E}">
        <p14:creationId xmlns:p14="http://schemas.microsoft.com/office/powerpoint/2010/main" val="2571128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4" name="Picture 3" descr="1.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5810" cy="6858000"/>
          </a:xfrm>
          <a:prstGeom prst="rect">
            <a:avLst/>
          </a:prstGeom>
        </p:spPr>
      </p:pic>
      <p:pic>
        <p:nvPicPr>
          <p:cNvPr id="3" name="Picture 2" descr="1.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502886" y="251721"/>
            <a:ext cx="1498778" cy="427815"/>
          </a:xfrm>
          <a:prstGeom prst="rect">
            <a:avLst/>
          </a:prstGeom>
        </p:spPr>
      </p:pic>
      <p:sp>
        <p:nvSpPr>
          <p:cNvPr id="5" name="Slide Number Placeholder 5">
            <a:extLst>
              <a:ext uri="{FF2B5EF4-FFF2-40B4-BE49-F238E27FC236}">
                <a16:creationId xmlns:a16="http://schemas.microsoft.com/office/drawing/2014/main" id="{FBF4C30B-993F-4645-83A9-FC74B179DD84}"/>
              </a:ext>
            </a:extLst>
          </p:cNvPr>
          <p:cNvSpPr>
            <a:spLocks noGrp="1"/>
          </p:cNvSpPr>
          <p:nvPr>
            <p:ph type="sldNum" sz="quarter" idx="12"/>
          </p:nvPr>
        </p:nvSpPr>
        <p:spPr>
          <a:xfrm>
            <a:off x="9265250" y="6310169"/>
            <a:ext cx="2736414" cy="365125"/>
          </a:xfrm>
        </p:spPr>
        <p:txBody>
          <a:body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1867483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1.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5810" cy="6858000"/>
          </a:xfrm>
          <a:prstGeom prst="rect">
            <a:avLst/>
          </a:prstGeom>
        </p:spPr>
      </p:pic>
      <p:pic>
        <p:nvPicPr>
          <p:cNvPr id="4" name="Picture 3">
            <a:extLst>
              <a:ext uri="{FF2B5EF4-FFF2-40B4-BE49-F238E27FC236}">
                <a16:creationId xmlns:a16="http://schemas.microsoft.com/office/drawing/2014/main" id="{A73FB8CE-3211-4A8B-BFD7-35972029D61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564078" y="3249976"/>
            <a:ext cx="1490569" cy="331238"/>
          </a:xfrm>
          <a:prstGeom prst="rect">
            <a:avLst/>
          </a:prstGeom>
        </p:spPr>
      </p:pic>
      <p:sp>
        <p:nvSpPr>
          <p:cNvPr id="5" name="Slide Number Placeholder 5">
            <a:extLst>
              <a:ext uri="{FF2B5EF4-FFF2-40B4-BE49-F238E27FC236}">
                <a16:creationId xmlns:a16="http://schemas.microsoft.com/office/drawing/2014/main" id="{8995AF25-4B57-4752-82BD-AF5AA8FE041F}"/>
              </a:ext>
            </a:extLst>
          </p:cNvPr>
          <p:cNvSpPr>
            <a:spLocks noGrp="1"/>
          </p:cNvSpPr>
          <p:nvPr>
            <p:ph type="sldNum" sz="quarter" idx="12"/>
          </p:nvPr>
        </p:nvSpPr>
        <p:spPr>
          <a:xfrm>
            <a:off x="7610243" y="6393297"/>
            <a:ext cx="2736414" cy="365125"/>
          </a:xfrm>
        </p:spPr>
        <p:txBody>
          <a:body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2338999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1.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9102"/>
            <a:ext cx="12195810" cy="6858000"/>
          </a:xfrm>
          <a:prstGeom prst="rect">
            <a:avLst/>
          </a:prstGeom>
        </p:spPr>
      </p:pic>
      <p:pic>
        <p:nvPicPr>
          <p:cNvPr id="6" name="Picture 5">
            <a:extLst>
              <a:ext uri="{FF2B5EF4-FFF2-40B4-BE49-F238E27FC236}">
                <a16:creationId xmlns:a16="http://schemas.microsoft.com/office/drawing/2014/main" id="{E4AFABA2-904B-4C04-B217-F58B5D0EFE5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7513" y="5936446"/>
            <a:ext cx="1674510" cy="372114"/>
          </a:xfrm>
          <a:prstGeom prst="rect">
            <a:avLst/>
          </a:prstGeom>
        </p:spPr>
      </p:pic>
      <p:sp>
        <p:nvSpPr>
          <p:cNvPr id="4" name="Slide Number Placeholder 5">
            <a:extLst>
              <a:ext uri="{FF2B5EF4-FFF2-40B4-BE49-F238E27FC236}">
                <a16:creationId xmlns:a16="http://schemas.microsoft.com/office/drawing/2014/main" id="{CE16C11D-D07F-45E6-9C1F-0E117DB5CC3F}"/>
              </a:ext>
            </a:extLst>
          </p:cNvPr>
          <p:cNvSpPr>
            <a:spLocks noGrp="1"/>
          </p:cNvSpPr>
          <p:nvPr>
            <p:ph type="sldNum" sz="quarter" idx="12"/>
          </p:nvPr>
        </p:nvSpPr>
        <p:spPr>
          <a:xfrm>
            <a:off x="9291261" y="6410268"/>
            <a:ext cx="2736414" cy="365125"/>
          </a:xfrm>
        </p:spPr>
        <p:txBody>
          <a:body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3201163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1.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212071" cy="6867144"/>
          </a:xfrm>
          <a:prstGeom prst="rect">
            <a:avLst/>
          </a:prstGeom>
        </p:spPr>
      </p:pic>
      <p:pic>
        <p:nvPicPr>
          <p:cNvPr id="4" name="Picture 3">
            <a:extLst>
              <a:ext uri="{FF2B5EF4-FFF2-40B4-BE49-F238E27FC236}">
                <a16:creationId xmlns:a16="http://schemas.microsoft.com/office/drawing/2014/main" id="{3B233D8D-6EC8-4812-9D8E-32023CDE8BB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99213" y="213622"/>
            <a:ext cx="1674510" cy="372114"/>
          </a:xfrm>
          <a:prstGeom prst="rect">
            <a:avLst/>
          </a:prstGeom>
        </p:spPr>
      </p:pic>
      <p:sp>
        <p:nvSpPr>
          <p:cNvPr id="5" name="Slide Number Placeholder 5">
            <a:extLst>
              <a:ext uri="{FF2B5EF4-FFF2-40B4-BE49-F238E27FC236}">
                <a16:creationId xmlns:a16="http://schemas.microsoft.com/office/drawing/2014/main" id="{682E46EA-69F2-4CE2-AC7A-BCA9AA7D5BE3}"/>
              </a:ext>
            </a:extLst>
          </p:cNvPr>
          <p:cNvSpPr>
            <a:spLocks noGrp="1"/>
          </p:cNvSpPr>
          <p:nvPr>
            <p:ph type="sldNum" sz="quarter" idx="12"/>
          </p:nvPr>
        </p:nvSpPr>
        <p:spPr>
          <a:xfrm>
            <a:off x="9237309" y="6374824"/>
            <a:ext cx="2736414" cy="365125"/>
          </a:xfrm>
        </p:spPr>
        <p:txBody>
          <a:body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971339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3" name="Picture 2" descr="1.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502886" y="251721"/>
            <a:ext cx="1498778" cy="427815"/>
          </a:xfrm>
          <a:prstGeom prst="rect">
            <a:avLst/>
          </a:prstGeom>
        </p:spPr>
      </p:pic>
      <p:pic>
        <p:nvPicPr>
          <p:cNvPr id="4" name="Picture 3" descr="1.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5810" cy="6858000"/>
          </a:xfrm>
          <a:prstGeom prst="rect">
            <a:avLst/>
          </a:prstGeom>
        </p:spPr>
      </p:pic>
    </p:spTree>
    <p:extLst>
      <p:ext uri="{BB962C8B-B14F-4D97-AF65-F5344CB8AC3E}">
        <p14:creationId xmlns:p14="http://schemas.microsoft.com/office/powerpoint/2010/main" val="3727414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4CD61-652B-4D86-880D-241964D1A8C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0770" y="213622"/>
            <a:ext cx="1674510" cy="372114"/>
          </a:xfrm>
          <a:prstGeom prst="rect">
            <a:avLst/>
          </a:prstGeom>
        </p:spPr>
      </p:pic>
      <p:sp>
        <p:nvSpPr>
          <p:cNvPr id="4" name="Slide Number Placeholder 5">
            <a:extLst>
              <a:ext uri="{FF2B5EF4-FFF2-40B4-BE49-F238E27FC236}">
                <a16:creationId xmlns:a16="http://schemas.microsoft.com/office/drawing/2014/main" id="{A32D70E4-72E3-4C46-AE1F-1D2717BC8371}"/>
              </a:ext>
            </a:extLst>
          </p:cNvPr>
          <p:cNvSpPr>
            <a:spLocks noGrp="1"/>
          </p:cNvSpPr>
          <p:nvPr>
            <p:ph type="sldNum" sz="quarter" idx="12"/>
          </p:nvPr>
        </p:nvSpPr>
        <p:spPr>
          <a:xfrm>
            <a:off x="9237309" y="6374824"/>
            <a:ext cx="2736414" cy="365125"/>
          </a:xfrm>
        </p:spPr>
        <p:txBody>
          <a:body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3416983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346D5-62A4-4DA7-84EE-CB8C3C31ED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9213" y="6379502"/>
            <a:ext cx="1674510" cy="372114"/>
          </a:xfrm>
          <a:prstGeom prst="rect">
            <a:avLst/>
          </a:prstGeom>
        </p:spPr>
      </p:pic>
      <p:sp>
        <p:nvSpPr>
          <p:cNvPr id="4" name="Slide Number Placeholder 5">
            <a:extLst>
              <a:ext uri="{FF2B5EF4-FFF2-40B4-BE49-F238E27FC236}">
                <a16:creationId xmlns:a16="http://schemas.microsoft.com/office/drawing/2014/main" id="{CBAD812B-532A-403A-8282-EDB37A7A64CE}"/>
              </a:ext>
            </a:extLst>
          </p:cNvPr>
          <p:cNvSpPr>
            <a:spLocks noGrp="1"/>
          </p:cNvSpPr>
          <p:nvPr>
            <p:ph type="sldNum" sz="quarter" idx="12"/>
          </p:nvPr>
        </p:nvSpPr>
        <p:spPr>
          <a:xfrm>
            <a:off x="7535757" y="6367440"/>
            <a:ext cx="2736414" cy="365125"/>
          </a:xfrm>
        </p:spPr>
        <p:txBody>
          <a:body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3575516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191181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7"/>
          </a:xfrm>
        </p:spPr>
        <p:txBody>
          <a:bodyPr anchor="b"/>
          <a:lstStyle>
            <a:lvl1pPr>
              <a:defRPr sz="5985"/>
            </a:lvl1pPr>
          </a:lstStyle>
          <a:p>
            <a:r>
              <a:rPr lang="en-US"/>
              <a:t>Click to edit Master title style</a:t>
            </a:r>
            <a:endParaRPr lang="en-US" dirty="0"/>
          </a:p>
        </p:txBody>
      </p:sp>
      <p:sp>
        <p:nvSpPr>
          <p:cNvPr id="3" name="Text Placeholder 2"/>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531805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2179047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6"/>
            <a:ext cx="1048958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339633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4174317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1634772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en-US" dirty="0"/>
          </a:p>
        </p:txBody>
      </p:sp>
      <p:sp>
        <p:nvSpPr>
          <p:cNvPr id="3" name="Content Placeholder 2"/>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164679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en-US" dirty="0"/>
          </a:p>
        </p:txBody>
      </p:sp>
      <p:sp>
        <p:nvSpPr>
          <p:cNvPr id="3" name="Picture Placeholder 2"/>
          <p:cNvSpPr>
            <a:spLocks noGrp="1" noChangeAspect="1"/>
          </p:cNvSpPr>
          <p:nvPr>
            <p:ph type="pic" idx="1"/>
          </p:nvPr>
        </p:nvSpPr>
        <p:spPr>
          <a:xfrm>
            <a:off x="5170365" y="987426"/>
            <a:ext cx="6156930" cy="4873625"/>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a:t>Click icon to add picture</a:t>
            </a:r>
            <a:endParaRPr lang="en-US" dirty="0"/>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99238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F7D952D6-6751-4C48-8154-2A732F6C6B35}" type="slidenum">
              <a:rPr lang="en-US" smtClean="0"/>
              <a:pPr/>
              <a:t>‹#›</a:t>
            </a:fld>
            <a:endParaRPr lang="en-US" dirty="0"/>
          </a:p>
        </p:txBody>
      </p:sp>
    </p:spTree>
    <p:extLst>
      <p:ext uri="{BB962C8B-B14F-4D97-AF65-F5344CB8AC3E}">
        <p14:creationId xmlns:p14="http://schemas.microsoft.com/office/powerpoint/2010/main" val="1182326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650" r:id="rId14"/>
    <p:sldLayoutId id="2147483651" r:id="rId15"/>
    <p:sldLayoutId id="2147483660" r:id="rId16"/>
    <p:sldLayoutId id="2147483661" r:id="rId17"/>
    <p:sldLayoutId id="2147483663" r:id="rId18"/>
    <p:sldLayoutId id="2147483664" r:id="rId19"/>
  </p:sldLayoutIdLst>
  <p:hf hdr="0" ftr="0" dt="0"/>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3.xml"/><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16.wdp"/><Relationship Id="rId3" Type="http://schemas.openxmlformats.org/officeDocument/2006/relationships/image" Target="../media/image35.jpg"/><Relationship Id="rId7" Type="http://schemas.openxmlformats.org/officeDocument/2006/relationships/image" Target="../media/image10.svg"/><Relationship Id="rId12"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13.xml"/><Relationship Id="rId6" Type="http://schemas.openxmlformats.org/officeDocument/2006/relationships/image" Target="../media/image9.png"/><Relationship Id="rId11" Type="http://schemas.microsoft.com/office/2007/relationships/hdphoto" Target="../media/hdphoto15.wdp"/><Relationship Id="rId5" Type="http://schemas.microsoft.com/office/2007/relationships/hdphoto" Target="../media/hdphoto13.wdp"/><Relationship Id="rId10" Type="http://schemas.openxmlformats.org/officeDocument/2006/relationships/image" Target="../media/image38.png"/><Relationship Id="rId4" Type="http://schemas.openxmlformats.org/officeDocument/2006/relationships/image" Target="../media/image36.png"/><Relationship Id="rId9" Type="http://schemas.microsoft.com/office/2007/relationships/hdphoto" Target="../media/hdphoto14.wdp"/></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2.png"/><Relationship Id="rId5" Type="http://schemas.microsoft.com/office/2007/relationships/hdphoto" Target="../media/hdphoto17.wdp"/><Relationship Id="rId4" Type="http://schemas.openxmlformats.org/officeDocument/2006/relationships/image" Target="../media/image41.png"/><Relationship Id="rId9" Type="http://schemas.microsoft.com/office/2007/relationships/hdphoto" Target="../media/hdphoto18.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chart" Target="../charts/chart4.xml"/><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52.png"/><Relationship Id="rId18" Type="http://schemas.openxmlformats.org/officeDocument/2006/relationships/image" Target="../media/image55.png"/><Relationship Id="rId26" Type="http://schemas.openxmlformats.org/officeDocument/2006/relationships/image" Target="../media/image60.jpeg"/><Relationship Id="rId3" Type="http://schemas.openxmlformats.org/officeDocument/2006/relationships/image" Target="../media/image46.png"/><Relationship Id="rId21" Type="http://schemas.microsoft.com/office/2007/relationships/hdphoto" Target="../media/hdphoto26.wdp"/><Relationship Id="rId7" Type="http://schemas.openxmlformats.org/officeDocument/2006/relationships/image" Target="../media/image49.png"/><Relationship Id="rId12" Type="http://schemas.microsoft.com/office/2007/relationships/hdphoto" Target="../media/hdphoto22.wdp"/><Relationship Id="rId17" Type="http://schemas.openxmlformats.org/officeDocument/2006/relationships/image" Target="../media/image54.png"/><Relationship Id="rId25" Type="http://schemas.openxmlformats.org/officeDocument/2006/relationships/image" Target="../media/image59.png"/><Relationship Id="rId2" Type="http://schemas.openxmlformats.org/officeDocument/2006/relationships/image" Target="../media/image45.png"/><Relationship Id="rId16" Type="http://schemas.microsoft.com/office/2007/relationships/hdphoto" Target="../media/hdphoto24.wdp"/><Relationship Id="rId20" Type="http://schemas.openxmlformats.org/officeDocument/2006/relationships/image" Target="../media/image56.png"/><Relationship Id="rId29" Type="http://schemas.openxmlformats.org/officeDocument/2006/relationships/image" Target="../media/image63.png"/><Relationship Id="rId1" Type="http://schemas.openxmlformats.org/officeDocument/2006/relationships/slideLayout" Target="../slideLayouts/slideLayout13.xml"/><Relationship Id="rId6" Type="http://schemas.microsoft.com/office/2007/relationships/hdphoto" Target="../media/hdphoto19.wdp"/><Relationship Id="rId11" Type="http://schemas.openxmlformats.org/officeDocument/2006/relationships/image" Target="../media/image51.png"/><Relationship Id="rId24" Type="http://schemas.openxmlformats.org/officeDocument/2006/relationships/image" Target="../media/image58.jpeg"/><Relationship Id="rId5" Type="http://schemas.openxmlformats.org/officeDocument/2006/relationships/image" Target="../media/image48.png"/><Relationship Id="rId15" Type="http://schemas.openxmlformats.org/officeDocument/2006/relationships/image" Target="../media/image53.png"/><Relationship Id="rId23" Type="http://schemas.microsoft.com/office/2007/relationships/hdphoto" Target="../media/hdphoto27.wdp"/><Relationship Id="rId28" Type="http://schemas.openxmlformats.org/officeDocument/2006/relationships/image" Target="../media/image62.png"/><Relationship Id="rId10" Type="http://schemas.microsoft.com/office/2007/relationships/hdphoto" Target="../media/hdphoto21.wdp"/><Relationship Id="rId19" Type="http://schemas.microsoft.com/office/2007/relationships/hdphoto" Target="../media/hdphoto25.wdp"/><Relationship Id="rId31" Type="http://schemas.microsoft.com/office/2007/relationships/hdphoto" Target="../media/hdphoto28.wdp"/><Relationship Id="rId4" Type="http://schemas.openxmlformats.org/officeDocument/2006/relationships/image" Target="../media/image47.png"/><Relationship Id="rId9" Type="http://schemas.openxmlformats.org/officeDocument/2006/relationships/image" Target="../media/image50.png"/><Relationship Id="rId14" Type="http://schemas.microsoft.com/office/2007/relationships/hdphoto" Target="../media/hdphoto23.wdp"/><Relationship Id="rId22" Type="http://schemas.openxmlformats.org/officeDocument/2006/relationships/image" Target="../media/image57.png"/><Relationship Id="rId27" Type="http://schemas.openxmlformats.org/officeDocument/2006/relationships/image" Target="../media/image61.jpeg"/><Relationship Id="rId30"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13" Type="http://schemas.microsoft.com/office/2007/relationships/hdphoto" Target="../media/hdphoto31.wdp"/><Relationship Id="rId18" Type="http://schemas.microsoft.com/office/2007/relationships/hdphoto" Target="../media/hdphoto33.wdp"/><Relationship Id="rId3" Type="http://schemas.openxmlformats.org/officeDocument/2006/relationships/image" Target="../media/image66.jpeg"/><Relationship Id="rId21" Type="http://schemas.openxmlformats.org/officeDocument/2006/relationships/image" Target="../media/image77.png"/><Relationship Id="rId7" Type="http://schemas.microsoft.com/office/2007/relationships/hdphoto" Target="../media/hdphoto29.wdp"/><Relationship Id="rId12" Type="http://schemas.openxmlformats.org/officeDocument/2006/relationships/image" Target="../media/image73.png"/><Relationship Id="rId17" Type="http://schemas.openxmlformats.org/officeDocument/2006/relationships/image" Target="../media/image75.png"/><Relationship Id="rId2" Type="http://schemas.openxmlformats.org/officeDocument/2006/relationships/image" Target="../media/image65.jpeg"/><Relationship Id="rId16" Type="http://schemas.microsoft.com/office/2007/relationships/hdphoto" Target="../media/hdphoto32.wdp"/><Relationship Id="rId20" Type="http://schemas.microsoft.com/office/2007/relationships/hdphoto" Target="../media/hdphoto34.wdp"/><Relationship Id="rId1" Type="http://schemas.openxmlformats.org/officeDocument/2006/relationships/slideLayout" Target="../slideLayouts/slideLayout13.xml"/><Relationship Id="rId6" Type="http://schemas.openxmlformats.org/officeDocument/2006/relationships/image" Target="../media/image69.png"/><Relationship Id="rId11" Type="http://schemas.openxmlformats.org/officeDocument/2006/relationships/image" Target="../media/image72.png"/><Relationship Id="rId5" Type="http://schemas.openxmlformats.org/officeDocument/2006/relationships/image" Target="../media/image68.jpeg"/><Relationship Id="rId15" Type="http://schemas.openxmlformats.org/officeDocument/2006/relationships/image" Target="../media/image74.png"/><Relationship Id="rId10" Type="http://schemas.openxmlformats.org/officeDocument/2006/relationships/image" Target="../media/image71.png"/><Relationship Id="rId19" Type="http://schemas.openxmlformats.org/officeDocument/2006/relationships/image" Target="../media/image76.png"/><Relationship Id="rId4" Type="http://schemas.openxmlformats.org/officeDocument/2006/relationships/image" Target="../media/image67.jpeg"/><Relationship Id="rId9" Type="http://schemas.microsoft.com/office/2007/relationships/hdphoto" Target="../media/hdphoto30.wdp"/><Relationship Id="rId1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package" Target="../embeddings/Microsoft_Excel_Worksheet7.xlsx"/><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xml"/><Relationship Id="rId1" Type="http://schemas.openxmlformats.org/officeDocument/2006/relationships/slideLayout" Target="../slideLayouts/slideLayout13.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image" Target="../media/image9.png"/><Relationship Id="rId21" Type="http://schemas.openxmlformats.org/officeDocument/2006/relationships/image" Target="../media/image21.png"/><Relationship Id="rId7" Type="http://schemas.openxmlformats.org/officeDocument/2006/relationships/image" Target="../media/image14.png"/><Relationship Id="rId12" Type="http://schemas.microsoft.com/office/2007/relationships/hdphoto" Target="../media/hdphoto4.wdp"/><Relationship Id="rId17" Type="http://schemas.openxmlformats.org/officeDocument/2006/relationships/image" Target="../media/image19.png"/><Relationship Id="rId25" Type="http://schemas.openxmlformats.org/officeDocument/2006/relationships/image" Target="../media/image23.png"/><Relationship Id="rId2" Type="http://schemas.openxmlformats.org/officeDocument/2006/relationships/notesSlide" Target="../notesSlides/notesSlide3.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6.png"/><Relationship Id="rId24" Type="http://schemas.microsoft.com/office/2007/relationships/hdphoto" Target="../media/hdphoto10.wdp"/><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22.png"/><Relationship Id="rId28" Type="http://schemas.microsoft.com/office/2007/relationships/hdphoto" Target="../media/hdphoto12.wdp"/><Relationship Id="rId10" Type="http://schemas.microsoft.com/office/2007/relationships/hdphoto" Target="../media/hdphoto3.wdp"/><Relationship Id="rId19" Type="http://schemas.openxmlformats.org/officeDocument/2006/relationships/image" Target="../media/image20.png"/><Relationship Id="rId4" Type="http://schemas.openxmlformats.org/officeDocument/2006/relationships/image" Target="../media/image10.svg"/><Relationship Id="rId9" Type="http://schemas.openxmlformats.org/officeDocument/2006/relationships/image" Target="../media/image15.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5.jpg"/><Relationship Id="rId7"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commons.wikimedia.org/wiki/File:US_Army_50961_XM153_Common_Remotely_Operated_Weapon_Station.jpg" TargetMode="External"/><Relationship Id="rId5" Type="http://schemas.openxmlformats.org/officeDocument/2006/relationships/image" Target="../media/image26.jpg"/><Relationship Id="rId10" Type="http://schemas.openxmlformats.org/officeDocument/2006/relationships/image" Target="../media/image10.svg"/><Relationship Id="rId4" Type="http://schemas.openxmlformats.org/officeDocument/2006/relationships/hyperlink" Target="http://frobomind.org/oldwiki/index.php%3Ftitle=FroboMind_Robot:Armadillo.html" TargetMode="Externa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328737" y="5317873"/>
            <a:ext cx="71755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spcBef>
                <a:spcPct val="40000"/>
              </a:spcBef>
              <a:buClr>
                <a:srgbClr val="5094DE"/>
              </a:buClr>
              <a:buSzPct val="120000"/>
              <a:buFont typeface="Wingdings" panose="05000000000000000000" pitchFamily="2" charset="2"/>
              <a:buChar char="§"/>
              <a:tabLst>
                <a:tab pos="1658938" algn="l"/>
                <a:tab pos="4229100" algn="l"/>
              </a:tabLst>
              <a:defRPr b="1">
                <a:solidFill>
                  <a:srgbClr val="183B9C"/>
                </a:solidFill>
                <a:latin typeface="Arial" panose="020B0604020202020204" pitchFamily="34" charset="0"/>
              </a:defRPr>
            </a:lvl1pPr>
            <a:lvl2pPr marL="742950" indent="-285750">
              <a:spcBef>
                <a:spcPct val="20000"/>
              </a:spcBef>
              <a:buClr>
                <a:srgbClr val="183B9C"/>
              </a:buClr>
              <a:buSzPct val="115000"/>
              <a:buFont typeface="Wingdings" panose="05000000000000000000" pitchFamily="2" charset="2"/>
              <a:buChar char="§"/>
              <a:tabLst>
                <a:tab pos="1658938" algn="l"/>
                <a:tab pos="4229100" algn="l"/>
              </a:tabLst>
              <a:defRPr sz="1400" b="1">
                <a:solidFill>
                  <a:srgbClr val="505050"/>
                </a:solidFill>
                <a:latin typeface="Arial" panose="020B0604020202020204" pitchFamily="34" charset="0"/>
              </a:defRPr>
            </a:lvl2pPr>
            <a:lvl3pPr marL="1143000" indent="-228600">
              <a:spcBef>
                <a:spcPct val="20000"/>
              </a:spcBef>
              <a:buClr>
                <a:srgbClr val="183B9C"/>
              </a:buClr>
              <a:buSzPct val="100000"/>
              <a:buFont typeface="Wingdings" panose="05000000000000000000" pitchFamily="2" charset="2"/>
              <a:buChar char="§"/>
              <a:tabLst>
                <a:tab pos="1658938" algn="l"/>
                <a:tab pos="4229100" algn="l"/>
              </a:tabLst>
              <a:defRPr sz="1200">
                <a:solidFill>
                  <a:srgbClr val="505050"/>
                </a:solidFill>
                <a:latin typeface="Arial" panose="020B0604020202020204" pitchFamily="34" charset="0"/>
              </a:defRPr>
            </a:lvl3pPr>
            <a:lvl4pPr marL="1600200" indent="-228600">
              <a:spcBef>
                <a:spcPct val="20000"/>
              </a:spcBef>
              <a:buClr>
                <a:srgbClr val="183B9C"/>
              </a:buClr>
              <a:buSzPct val="100000"/>
              <a:buFont typeface="Wingdings" panose="05000000000000000000" pitchFamily="2" charset="2"/>
              <a:buChar char="§"/>
              <a:tabLst>
                <a:tab pos="1658938" algn="l"/>
                <a:tab pos="4229100" algn="l"/>
              </a:tabLst>
              <a:defRPr sz="1000">
                <a:solidFill>
                  <a:srgbClr val="505050"/>
                </a:solidFill>
                <a:latin typeface="Arial" panose="020B0604020202020204" pitchFamily="34" charset="0"/>
              </a:defRPr>
            </a:lvl4pPr>
            <a:lvl5pPr marL="2057400" indent="-228600">
              <a:spcBef>
                <a:spcPct val="20000"/>
              </a:spcBef>
              <a:buClr>
                <a:srgbClr val="183B9C"/>
              </a:buClr>
              <a:buFont typeface="Wingdings" panose="05000000000000000000" pitchFamily="2" charset="2"/>
              <a:buChar char="§"/>
              <a:tabLst>
                <a:tab pos="1658938" algn="l"/>
                <a:tab pos="4229100" algn="l"/>
              </a:tabLst>
              <a:defRPr sz="900">
                <a:solidFill>
                  <a:srgbClr val="505050"/>
                </a:solidFill>
                <a:latin typeface="Arial" panose="020B0604020202020204" pitchFamily="34" charset="0"/>
              </a:defRPr>
            </a:lvl5pPr>
            <a:lvl6pPr marL="2514600" indent="-228600" eaLnBrk="0" fontAlgn="base" hangingPunct="0">
              <a:spcBef>
                <a:spcPct val="20000"/>
              </a:spcBef>
              <a:spcAft>
                <a:spcPct val="0"/>
              </a:spcAft>
              <a:buClr>
                <a:srgbClr val="183B9C"/>
              </a:buClr>
              <a:buFont typeface="Wingdings" panose="05000000000000000000" pitchFamily="2" charset="2"/>
              <a:buChar char="§"/>
              <a:tabLst>
                <a:tab pos="1658938" algn="l"/>
                <a:tab pos="4229100" algn="l"/>
              </a:tabLst>
              <a:defRPr sz="900">
                <a:solidFill>
                  <a:srgbClr val="505050"/>
                </a:solidFill>
                <a:latin typeface="Arial" panose="020B0604020202020204" pitchFamily="34" charset="0"/>
              </a:defRPr>
            </a:lvl6pPr>
            <a:lvl7pPr marL="2971800" indent="-228600" eaLnBrk="0" fontAlgn="base" hangingPunct="0">
              <a:spcBef>
                <a:spcPct val="20000"/>
              </a:spcBef>
              <a:spcAft>
                <a:spcPct val="0"/>
              </a:spcAft>
              <a:buClr>
                <a:srgbClr val="183B9C"/>
              </a:buClr>
              <a:buFont typeface="Wingdings" panose="05000000000000000000" pitchFamily="2" charset="2"/>
              <a:buChar char="§"/>
              <a:tabLst>
                <a:tab pos="1658938" algn="l"/>
                <a:tab pos="4229100" algn="l"/>
              </a:tabLst>
              <a:defRPr sz="900">
                <a:solidFill>
                  <a:srgbClr val="505050"/>
                </a:solidFill>
                <a:latin typeface="Arial" panose="020B0604020202020204" pitchFamily="34" charset="0"/>
              </a:defRPr>
            </a:lvl7pPr>
            <a:lvl8pPr marL="3429000" indent="-228600" eaLnBrk="0" fontAlgn="base" hangingPunct="0">
              <a:spcBef>
                <a:spcPct val="20000"/>
              </a:spcBef>
              <a:spcAft>
                <a:spcPct val="0"/>
              </a:spcAft>
              <a:buClr>
                <a:srgbClr val="183B9C"/>
              </a:buClr>
              <a:buFont typeface="Wingdings" panose="05000000000000000000" pitchFamily="2" charset="2"/>
              <a:buChar char="§"/>
              <a:tabLst>
                <a:tab pos="1658938" algn="l"/>
                <a:tab pos="4229100" algn="l"/>
              </a:tabLst>
              <a:defRPr sz="900">
                <a:solidFill>
                  <a:srgbClr val="505050"/>
                </a:solidFill>
                <a:latin typeface="Arial" panose="020B0604020202020204" pitchFamily="34" charset="0"/>
              </a:defRPr>
            </a:lvl8pPr>
            <a:lvl9pPr marL="3886200" indent="-228600" eaLnBrk="0" fontAlgn="base" hangingPunct="0">
              <a:spcBef>
                <a:spcPct val="20000"/>
              </a:spcBef>
              <a:spcAft>
                <a:spcPct val="0"/>
              </a:spcAft>
              <a:buClr>
                <a:srgbClr val="183B9C"/>
              </a:buClr>
              <a:buFont typeface="Wingdings" panose="05000000000000000000" pitchFamily="2" charset="2"/>
              <a:buChar char="§"/>
              <a:tabLst>
                <a:tab pos="1658938" algn="l"/>
                <a:tab pos="4229100" algn="l"/>
              </a:tabLst>
              <a:defRPr sz="900">
                <a:solidFill>
                  <a:srgbClr val="505050"/>
                </a:solidFill>
                <a:latin typeface="Arial" panose="020B0604020202020204" pitchFamily="34" charset="0"/>
              </a:defRPr>
            </a:lvl9pPr>
          </a:lstStyle>
          <a:p>
            <a:pPr>
              <a:spcBef>
                <a:spcPct val="0"/>
              </a:spcBef>
              <a:buClrTx/>
              <a:buSzTx/>
              <a:buFontTx/>
              <a:buNone/>
            </a:pPr>
            <a:endParaRPr lang="en-US" altLang="en-US" dirty="0">
              <a:solidFill>
                <a:srgbClr val="4D4D4D"/>
              </a:solidFill>
            </a:endParaRPr>
          </a:p>
          <a:p>
            <a:pPr eaLnBrk="1" hangingPunct="1">
              <a:spcBef>
                <a:spcPct val="0"/>
              </a:spcBef>
              <a:buFont typeface="Wingdings" panose="05000000000000000000" pitchFamily="2" charset="2"/>
              <a:buNone/>
            </a:pPr>
            <a:r>
              <a:rPr lang="en-US" altLang="en-US" dirty="0"/>
              <a:t>NASDAQ: EMKR</a:t>
            </a:r>
          </a:p>
          <a:p>
            <a:pPr eaLnBrk="1" hangingPunct="1">
              <a:spcBef>
                <a:spcPct val="0"/>
              </a:spcBef>
              <a:buFont typeface="Wingdings" panose="05000000000000000000" pitchFamily="2" charset="2"/>
              <a:buNone/>
            </a:pPr>
            <a:r>
              <a:rPr lang="en-US" altLang="en-US" sz="1600" dirty="0">
                <a:solidFill>
                  <a:srgbClr val="749DD3"/>
                </a:solidFill>
              </a:rPr>
              <a:t>December 3, 2021</a:t>
            </a:r>
          </a:p>
          <a:p>
            <a:pPr eaLnBrk="1" hangingPunct="1">
              <a:spcBef>
                <a:spcPct val="0"/>
              </a:spcBef>
              <a:buFont typeface="Wingdings" panose="05000000000000000000" pitchFamily="2" charset="2"/>
              <a:buNone/>
            </a:pPr>
            <a:endParaRPr lang="en-US" altLang="en-US" sz="1000" dirty="0"/>
          </a:p>
        </p:txBody>
      </p:sp>
      <p:pic>
        <p:nvPicPr>
          <p:cNvPr id="5" name="Picture 4">
            <a:extLst>
              <a:ext uri="{FF2B5EF4-FFF2-40B4-BE49-F238E27FC236}">
                <a16:creationId xmlns:a16="http://schemas.microsoft.com/office/drawing/2014/main" id="{3812692A-8EFC-4430-9A56-544B046365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737" y="356796"/>
            <a:ext cx="2880459" cy="640102"/>
          </a:xfrm>
          <a:prstGeom prst="rect">
            <a:avLst/>
          </a:prstGeom>
        </p:spPr>
      </p:pic>
      <p:sp>
        <p:nvSpPr>
          <p:cNvPr id="2" name="Slide Number Placeholder 1">
            <a:extLst>
              <a:ext uri="{FF2B5EF4-FFF2-40B4-BE49-F238E27FC236}">
                <a16:creationId xmlns:a16="http://schemas.microsoft.com/office/drawing/2014/main" id="{3B27AFD0-031B-42FB-8EDC-3CD0C6DA1D44}"/>
              </a:ext>
            </a:extLst>
          </p:cNvPr>
          <p:cNvSpPr>
            <a:spLocks noGrp="1"/>
          </p:cNvSpPr>
          <p:nvPr>
            <p:ph type="sldNum" sz="quarter" idx="12"/>
          </p:nvPr>
        </p:nvSpPr>
        <p:spPr/>
        <p:txBody>
          <a:bodyPr/>
          <a:lstStyle/>
          <a:p>
            <a:fld id="{F7D952D6-6751-4C48-8154-2A732F6C6B35}" type="slidenum">
              <a:rPr lang="en-US" smtClean="0"/>
              <a:pPr/>
              <a:t>1</a:t>
            </a:fld>
            <a:endParaRPr lang="en-US" dirty="0"/>
          </a:p>
        </p:txBody>
      </p:sp>
    </p:spTree>
    <p:extLst>
      <p:ext uri="{BB962C8B-B14F-4D97-AF65-F5344CB8AC3E}">
        <p14:creationId xmlns:p14="http://schemas.microsoft.com/office/powerpoint/2010/main" val="2272963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647A75-8544-448B-B829-0F18A46472C2}"/>
              </a:ext>
            </a:extLst>
          </p:cNvPr>
          <p:cNvSpPr/>
          <p:nvPr/>
        </p:nvSpPr>
        <p:spPr>
          <a:xfrm>
            <a:off x="230769" y="260422"/>
            <a:ext cx="4761240" cy="584775"/>
          </a:xfrm>
          <a:prstGeom prst="rect">
            <a:avLst/>
          </a:prstGeom>
        </p:spPr>
        <p:txBody>
          <a:bodyPr wrap="none">
            <a:spAutoFit/>
          </a:bodyPr>
          <a:lstStyle/>
          <a:p>
            <a:r>
              <a:rPr lang="en-US" sz="3200" b="1" dirty="0">
                <a:latin typeface="Arial" charset="0"/>
              </a:rPr>
              <a:t>A&amp;D – Navigation: FOG</a:t>
            </a:r>
          </a:p>
        </p:txBody>
      </p:sp>
      <p:pic>
        <p:nvPicPr>
          <p:cNvPr id="5" name="Picture 4" descr="A ship on the sand of a beach&#10;&#10;Description automatically generated">
            <a:extLst>
              <a:ext uri="{FF2B5EF4-FFF2-40B4-BE49-F238E27FC236}">
                <a16:creationId xmlns:a16="http://schemas.microsoft.com/office/drawing/2014/main" id="{A50322F4-1ECB-43C2-A1C5-02F1991B3826}"/>
              </a:ext>
            </a:extLst>
          </p:cNvPr>
          <p:cNvPicPr>
            <a:picLocks noChangeAspect="1"/>
          </p:cNvPicPr>
          <p:nvPr/>
        </p:nvPicPr>
        <p:blipFill>
          <a:blip r:embed="rId2"/>
          <a:stretch>
            <a:fillRect/>
          </a:stretch>
        </p:blipFill>
        <p:spPr>
          <a:xfrm>
            <a:off x="7575947" y="4037834"/>
            <a:ext cx="4256198" cy="2178408"/>
          </a:xfrm>
          <a:prstGeom prst="rect">
            <a:avLst/>
          </a:prstGeom>
          <a:ln>
            <a:noFill/>
          </a:ln>
          <a:effectLst>
            <a:outerShdw blurRad="190500" algn="tl" rotWithShape="0">
              <a:srgbClr val="000000">
                <a:alpha val="70000"/>
              </a:srgbClr>
            </a:outerShdw>
          </a:effectLst>
        </p:spPr>
      </p:pic>
      <p:pic>
        <p:nvPicPr>
          <p:cNvPr id="8" name="Picture 7" descr="A fighter jet sitting on top of a dirt field&#10;&#10;Description automatically generated">
            <a:extLst>
              <a:ext uri="{FF2B5EF4-FFF2-40B4-BE49-F238E27FC236}">
                <a16:creationId xmlns:a16="http://schemas.microsoft.com/office/drawing/2014/main" id="{FBCAFFFB-2ACD-43D9-B7DA-6992C22A23F4}"/>
              </a:ext>
            </a:extLst>
          </p:cNvPr>
          <p:cNvPicPr>
            <a:picLocks noChangeAspect="1"/>
          </p:cNvPicPr>
          <p:nvPr/>
        </p:nvPicPr>
        <p:blipFill>
          <a:blip r:embed="rId3"/>
          <a:stretch>
            <a:fillRect/>
          </a:stretch>
        </p:blipFill>
        <p:spPr>
          <a:xfrm>
            <a:off x="7573487" y="1502413"/>
            <a:ext cx="4258658" cy="2178408"/>
          </a:xfrm>
          <a:prstGeom prst="rect">
            <a:avLst/>
          </a:prstGeom>
          <a:ln>
            <a:noFill/>
          </a:ln>
          <a:effectLst>
            <a:outerShdw blurRad="190500" algn="tl" rotWithShape="0">
              <a:srgbClr val="000000">
                <a:alpha val="70000"/>
              </a:srgbClr>
            </a:outerShdw>
          </a:effectLst>
        </p:spPr>
      </p:pic>
      <p:sp>
        <p:nvSpPr>
          <p:cNvPr id="4" name="Content Placeholder 1">
            <a:extLst>
              <a:ext uri="{FF2B5EF4-FFF2-40B4-BE49-F238E27FC236}">
                <a16:creationId xmlns:a16="http://schemas.microsoft.com/office/drawing/2014/main" id="{931512E8-2D76-4C91-B112-BDBBF012D2B3}"/>
              </a:ext>
            </a:extLst>
          </p:cNvPr>
          <p:cNvSpPr txBox="1">
            <a:spLocks/>
          </p:cNvSpPr>
          <p:nvPr/>
        </p:nvSpPr>
        <p:spPr>
          <a:xfrm>
            <a:off x="329693" y="1221011"/>
            <a:ext cx="7034146" cy="4898116"/>
          </a:xfrm>
          <a:prstGeom prst="rect">
            <a:avLst/>
          </a:prstGeom>
        </p:spPr>
        <p:txBody>
          <a:bodyPr>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lnSpc>
                <a:spcPct val="100000"/>
              </a:lnSpc>
              <a:spcBef>
                <a:spcPts val="0"/>
              </a:spcBef>
              <a:buNone/>
            </a:pPr>
            <a:r>
              <a:rPr lang="en-US" sz="2400" b="1" dirty="0"/>
              <a:t>Targeting growth opportunities in the FOG market</a:t>
            </a:r>
          </a:p>
          <a:p>
            <a:pPr marL="0" indent="0">
              <a:lnSpc>
                <a:spcPct val="100000"/>
              </a:lnSpc>
              <a:spcBef>
                <a:spcPts val="0"/>
              </a:spcBef>
              <a:buNone/>
            </a:pPr>
            <a:endParaRPr lang="en-US" sz="1000" b="1" dirty="0"/>
          </a:p>
          <a:p>
            <a:pPr marL="0" indent="0">
              <a:lnSpc>
                <a:spcPct val="100000"/>
              </a:lnSpc>
              <a:spcBef>
                <a:spcPts val="0"/>
              </a:spcBef>
              <a:buNone/>
            </a:pPr>
            <a:r>
              <a:rPr lang="en-US" sz="1800" b="1" dirty="0"/>
              <a:t>Established in Tactical Grade</a:t>
            </a:r>
            <a:endParaRPr lang="en-US" sz="1800" dirty="0"/>
          </a:p>
          <a:p>
            <a:pPr>
              <a:lnSpc>
                <a:spcPct val="100000"/>
              </a:lnSpc>
              <a:spcBef>
                <a:spcPts val="0"/>
              </a:spcBef>
              <a:buBlip>
                <a:blip r:embed="rId4">
                  <a:extLst>
                    <a:ext uri="{96DAC541-7B7A-43D3-8B79-37D633B846F1}">
                      <asvg:svgBlip xmlns:asvg="http://schemas.microsoft.com/office/drawing/2016/SVG/main" r:embed="rId5"/>
                    </a:ext>
                  </a:extLst>
                </a:blip>
              </a:buBlip>
            </a:pPr>
            <a:r>
              <a:rPr lang="en-US" sz="1800" dirty="0"/>
              <a:t>Single-axis gyro supplier for Raytheon’s Multi-spectral Targeting System</a:t>
            </a:r>
          </a:p>
          <a:p>
            <a:pPr marL="0" indent="0">
              <a:lnSpc>
                <a:spcPct val="100000"/>
              </a:lnSpc>
              <a:spcBef>
                <a:spcPts val="0"/>
              </a:spcBef>
              <a:buNone/>
            </a:pPr>
            <a:endParaRPr lang="en-US" sz="800" b="1" dirty="0"/>
          </a:p>
          <a:p>
            <a:pPr marL="0" indent="0">
              <a:lnSpc>
                <a:spcPct val="100000"/>
              </a:lnSpc>
              <a:spcBef>
                <a:spcPts val="0"/>
              </a:spcBef>
              <a:buNone/>
            </a:pPr>
            <a:r>
              <a:rPr lang="en-US" sz="1800" b="1" dirty="0"/>
              <a:t>Expanding into Navigation Grade</a:t>
            </a:r>
          </a:p>
          <a:p>
            <a:pPr>
              <a:lnSpc>
                <a:spcPct val="100000"/>
              </a:lnSpc>
              <a:spcBef>
                <a:spcPts val="0"/>
              </a:spcBef>
              <a:buBlip>
                <a:blip r:embed="rId4">
                  <a:extLst>
                    <a:ext uri="{96DAC541-7B7A-43D3-8B79-37D633B846F1}">
                      <asvg:svgBlip xmlns:asvg="http://schemas.microsoft.com/office/drawing/2016/SVG/main" r:embed="rId5"/>
                    </a:ext>
                  </a:extLst>
                </a:blip>
              </a:buBlip>
            </a:pPr>
            <a:r>
              <a:rPr lang="en-US" sz="1800" dirty="0"/>
              <a:t>Pursuing a variety of applications including nuclear submarine sensors, munitions guidance, and primary navigation of aircraft</a:t>
            </a:r>
          </a:p>
          <a:p>
            <a:pPr>
              <a:lnSpc>
                <a:spcPct val="100000"/>
              </a:lnSpc>
              <a:spcBef>
                <a:spcPts val="0"/>
              </a:spcBef>
              <a:buBlip>
                <a:blip r:embed="rId4">
                  <a:extLst>
                    <a:ext uri="{96DAC541-7B7A-43D3-8B79-37D633B846F1}">
                      <asvg:svgBlip xmlns:asvg="http://schemas.microsoft.com/office/drawing/2016/SVG/main" r:embed="rId5"/>
                    </a:ext>
                  </a:extLst>
                </a:blip>
              </a:buBlip>
            </a:pPr>
            <a:r>
              <a:rPr lang="en-US" sz="1800" dirty="0"/>
              <a:t>Currently in testing stages with several defense programs</a:t>
            </a:r>
          </a:p>
          <a:p>
            <a:pPr marL="0" indent="0">
              <a:lnSpc>
                <a:spcPct val="100000"/>
              </a:lnSpc>
              <a:spcBef>
                <a:spcPts val="0"/>
              </a:spcBef>
              <a:buNone/>
            </a:pPr>
            <a:endParaRPr lang="en-US" sz="800" b="1" dirty="0"/>
          </a:p>
          <a:p>
            <a:pPr marL="0" indent="0">
              <a:lnSpc>
                <a:spcPct val="100000"/>
              </a:lnSpc>
              <a:spcBef>
                <a:spcPts val="0"/>
              </a:spcBef>
              <a:buNone/>
            </a:pPr>
            <a:r>
              <a:rPr lang="en-US" sz="1800" b="1" dirty="0"/>
              <a:t>Superior </a:t>
            </a:r>
            <a:r>
              <a:rPr lang="en-US" sz="1800" b="1" dirty="0" err="1"/>
              <a:t>CSWaP</a:t>
            </a:r>
            <a:r>
              <a:rPr lang="en-US" sz="1800" b="1" dirty="0"/>
              <a:t> Delivers Superior Capabilities &amp; Differentiation</a:t>
            </a:r>
          </a:p>
          <a:p>
            <a:pPr>
              <a:lnSpc>
                <a:spcPct val="100000"/>
              </a:lnSpc>
              <a:spcBef>
                <a:spcPts val="0"/>
              </a:spcBef>
              <a:buBlip>
                <a:blip r:embed="rId4">
                  <a:extLst>
                    <a:ext uri="{96DAC541-7B7A-43D3-8B79-37D633B846F1}">
                      <asvg:svgBlip xmlns:asvg="http://schemas.microsoft.com/office/drawing/2016/SVG/main" r:embed="rId5"/>
                    </a:ext>
                  </a:extLst>
                </a:blip>
              </a:buBlip>
            </a:pPr>
            <a:r>
              <a:rPr lang="en-US" sz="1800" dirty="0"/>
              <a:t>Same or higher performance at a lower or same cost</a:t>
            </a:r>
          </a:p>
          <a:p>
            <a:pPr>
              <a:lnSpc>
                <a:spcPct val="100000"/>
              </a:lnSpc>
              <a:spcBef>
                <a:spcPts val="0"/>
              </a:spcBef>
              <a:buBlip>
                <a:blip r:embed="rId4">
                  <a:extLst>
                    <a:ext uri="{96DAC541-7B7A-43D3-8B79-37D633B846F1}">
                      <asvg:svgBlip xmlns:asvg="http://schemas.microsoft.com/office/drawing/2016/SVG/main" r:embed="rId5"/>
                    </a:ext>
                  </a:extLst>
                </a:blip>
              </a:buBlip>
            </a:pPr>
            <a:r>
              <a:rPr lang="en-US" sz="1800" dirty="0"/>
              <a:t>Enables form-fit-function “socket” replacements for legacy devices</a:t>
            </a:r>
          </a:p>
          <a:p>
            <a:pPr marL="0" indent="0">
              <a:lnSpc>
                <a:spcPct val="100000"/>
              </a:lnSpc>
              <a:spcBef>
                <a:spcPts val="0"/>
              </a:spcBef>
              <a:buNone/>
            </a:pPr>
            <a:endParaRPr lang="en-US" sz="800" dirty="0"/>
          </a:p>
          <a:p>
            <a:pPr marL="0" indent="0">
              <a:lnSpc>
                <a:spcPct val="100000"/>
              </a:lnSpc>
              <a:spcBef>
                <a:spcPts val="0"/>
              </a:spcBef>
              <a:buNone/>
            </a:pPr>
            <a:r>
              <a:rPr lang="en-US" sz="1800" b="1" dirty="0"/>
              <a:t>Favorable Market Dynamics</a:t>
            </a:r>
          </a:p>
          <a:p>
            <a:pPr>
              <a:lnSpc>
                <a:spcPct val="100000"/>
              </a:lnSpc>
              <a:spcBef>
                <a:spcPts val="0"/>
              </a:spcBef>
              <a:buBlip>
                <a:blip r:embed="rId4">
                  <a:extLst>
                    <a:ext uri="{96DAC541-7B7A-43D3-8B79-37D633B846F1}">
                      <asvg:svgBlip xmlns:asvg="http://schemas.microsoft.com/office/drawing/2016/SVG/main" r:embed="rId5"/>
                    </a:ext>
                  </a:extLst>
                </a:blip>
              </a:buBlip>
            </a:pPr>
            <a:r>
              <a:rPr lang="en-US" sz="1800" dirty="0"/>
              <a:t>EMCORE’s status as an independent provider, free of strategic conflict, provides customers an attractive alternative source</a:t>
            </a:r>
          </a:p>
        </p:txBody>
      </p:sp>
      <p:sp>
        <p:nvSpPr>
          <p:cNvPr id="10" name="Rectangle: Rounded Corners 9">
            <a:extLst>
              <a:ext uri="{FF2B5EF4-FFF2-40B4-BE49-F238E27FC236}">
                <a16:creationId xmlns:a16="http://schemas.microsoft.com/office/drawing/2014/main" id="{70E8041E-8FFC-4AAD-BF25-B2372DC8DCEE}"/>
              </a:ext>
            </a:extLst>
          </p:cNvPr>
          <p:cNvSpPr/>
          <p:nvPr/>
        </p:nvSpPr>
        <p:spPr>
          <a:xfrm>
            <a:off x="811226" y="5764519"/>
            <a:ext cx="5828092" cy="4517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rPr>
              <a:t>Expanding presence in the market for FOG products</a:t>
            </a:r>
          </a:p>
        </p:txBody>
      </p:sp>
      <p:sp>
        <p:nvSpPr>
          <p:cNvPr id="7" name="Slide Number Placeholder 1">
            <a:extLst>
              <a:ext uri="{FF2B5EF4-FFF2-40B4-BE49-F238E27FC236}">
                <a16:creationId xmlns:a16="http://schemas.microsoft.com/office/drawing/2014/main" id="{20219CC3-61E2-48EC-905C-B38FD45408AA}"/>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10</a:t>
            </a:fld>
            <a:endParaRPr lang="en-US" dirty="0"/>
          </a:p>
        </p:txBody>
      </p:sp>
    </p:spTree>
    <p:extLst>
      <p:ext uri="{BB962C8B-B14F-4D97-AF65-F5344CB8AC3E}">
        <p14:creationId xmlns:p14="http://schemas.microsoft.com/office/powerpoint/2010/main" val="2759225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3640D54-2E28-4FE0-AD2F-94E14F4464B8}"/>
              </a:ext>
            </a:extLst>
          </p:cNvPr>
          <p:cNvSpPr/>
          <p:nvPr/>
        </p:nvSpPr>
        <p:spPr>
          <a:xfrm>
            <a:off x="384585" y="4470950"/>
            <a:ext cx="5818066" cy="2018697"/>
          </a:xfrm>
          <a:prstGeom prst="roundRect">
            <a:avLst>
              <a:gd name="adj" fmla="val 11104"/>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t>Defense Optoelectronics Product Offering:</a:t>
            </a:r>
          </a:p>
        </p:txBody>
      </p:sp>
      <p:sp>
        <p:nvSpPr>
          <p:cNvPr id="2" name="Rectangle 1">
            <a:extLst>
              <a:ext uri="{FF2B5EF4-FFF2-40B4-BE49-F238E27FC236}">
                <a16:creationId xmlns:a16="http://schemas.microsoft.com/office/drawing/2014/main" id="{13647A75-8544-448B-B829-0F18A46472C2}"/>
              </a:ext>
            </a:extLst>
          </p:cNvPr>
          <p:cNvSpPr/>
          <p:nvPr/>
        </p:nvSpPr>
        <p:spPr>
          <a:xfrm>
            <a:off x="230769" y="260422"/>
            <a:ext cx="6354625" cy="584775"/>
          </a:xfrm>
          <a:prstGeom prst="rect">
            <a:avLst/>
          </a:prstGeom>
        </p:spPr>
        <p:txBody>
          <a:bodyPr wrap="none">
            <a:spAutoFit/>
          </a:bodyPr>
          <a:lstStyle/>
          <a:p>
            <a:r>
              <a:rPr lang="en-US" sz="3200" b="1" dirty="0">
                <a:latin typeface="Arial" charset="0"/>
              </a:rPr>
              <a:t>A&amp;D – Defense Optoelectronics</a:t>
            </a:r>
          </a:p>
        </p:txBody>
      </p:sp>
      <p:pic>
        <p:nvPicPr>
          <p:cNvPr id="5" name="Picture 4" descr="A close up of a map&#10;&#10;Description automatically generated">
            <a:extLst>
              <a:ext uri="{FF2B5EF4-FFF2-40B4-BE49-F238E27FC236}">
                <a16:creationId xmlns:a16="http://schemas.microsoft.com/office/drawing/2014/main" id="{488DD46B-7E66-460C-A828-639B9CCBA574}"/>
              </a:ext>
            </a:extLst>
          </p:cNvPr>
          <p:cNvPicPr>
            <a:picLocks noChangeAspect="1"/>
          </p:cNvPicPr>
          <p:nvPr/>
        </p:nvPicPr>
        <p:blipFill rotWithShape="1">
          <a:blip r:embed="rId2">
            <a:clrChange>
              <a:clrFrom>
                <a:srgbClr val="FFFFFF"/>
              </a:clrFrom>
              <a:clrTo>
                <a:srgbClr val="FFFFFF">
                  <a:alpha val="0"/>
                </a:srgbClr>
              </a:clrTo>
            </a:clrChange>
          </a:blip>
          <a:srcRect r="3380" b="3691"/>
          <a:stretch/>
        </p:blipFill>
        <p:spPr>
          <a:xfrm>
            <a:off x="6747965" y="3601412"/>
            <a:ext cx="5262058" cy="2996166"/>
          </a:xfrm>
          <a:prstGeom prst="rect">
            <a:avLst/>
          </a:prstGeom>
        </p:spPr>
      </p:pic>
      <p:pic>
        <p:nvPicPr>
          <p:cNvPr id="8" name="Picture 7" descr="A large ship in a body of water&#10;&#10;Description automatically generated">
            <a:extLst>
              <a:ext uri="{FF2B5EF4-FFF2-40B4-BE49-F238E27FC236}">
                <a16:creationId xmlns:a16="http://schemas.microsoft.com/office/drawing/2014/main" id="{35D2B4F4-73F3-4CAF-953F-78B885E1606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461104" y="5220564"/>
            <a:ext cx="1036981" cy="1318259"/>
          </a:xfrm>
          <a:prstGeom prst="rect">
            <a:avLst/>
          </a:prstGeom>
        </p:spPr>
      </p:pic>
      <p:pic>
        <p:nvPicPr>
          <p:cNvPr id="10" name="Picture 9" descr="A close up of a plane&#10;&#10;Description automatically generated">
            <a:extLst>
              <a:ext uri="{FF2B5EF4-FFF2-40B4-BE49-F238E27FC236}">
                <a16:creationId xmlns:a16="http://schemas.microsoft.com/office/drawing/2014/main" id="{B49E84E9-D8DC-4B22-993C-1FB1311884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89474" l="3872" r="95623">
                        <a14:foregroundMark x1="88384" y1="47368" x2="88047" y2="45455"/>
                        <a14:foregroundMark x1="89899" y1="37799" x2="90236" y2="33493"/>
                        <a14:foregroundMark x1="92761" y1="30144" x2="93098" y2="18660"/>
                        <a14:foregroundMark x1="95455" y1="17703" x2="95791" y2="21531"/>
                        <a14:foregroundMark x1="87374" y1="12440" x2="91582" y2="15311"/>
                        <a14:foregroundMark x1="90909" y1="12440" x2="91077" y2="13876"/>
                        <a14:foregroundMark x1="91246" y1="13397" x2="92256" y2="15311"/>
                        <a14:foregroundMark x1="63131" y1="27273" x2="63805" y2="27273"/>
                        <a14:foregroundMark x1="64310" y1="27751" x2="64310" y2="27751"/>
                        <a14:foregroundMark x1="67845" y1="24880" x2="68687" y2="24402"/>
                        <a14:foregroundMark x1="69024" y1="21531" x2="69024" y2="21531"/>
                        <a14:foregroundMark x1="75253" y1="17225" x2="75253" y2="17225"/>
                        <a14:foregroundMark x1="75253" y1="16268" x2="75253" y2="16268"/>
                        <a14:foregroundMark x1="52862" y1="34928" x2="52862" y2="34928"/>
                        <a14:foregroundMark x1="47306" y1="39234" x2="47306" y2="39234"/>
                        <a14:foregroundMark x1="45960" y1="41148" x2="45960" y2="41148"/>
                        <a14:foregroundMark x1="13131" y1="22010" x2="12290" y2="22010"/>
                        <a14:foregroundMark x1="13636" y1="22010" x2="13636" y2="22010"/>
                        <a14:foregroundMark x1="11111" y1="23923" x2="11111" y2="23923"/>
                        <a14:foregroundMark x1="3872" y1="63636" x2="9764" y2="65550"/>
                      </a14:backgroundRemoval>
                    </a14:imgEffect>
                  </a14:imgLayer>
                </a14:imgProps>
              </a:ext>
            </a:extLst>
          </a:blip>
          <a:stretch>
            <a:fillRect/>
          </a:stretch>
        </p:blipFill>
        <p:spPr>
          <a:xfrm>
            <a:off x="9820029" y="3079056"/>
            <a:ext cx="2164148" cy="779615"/>
          </a:xfrm>
          <a:prstGeom prst="rect">
            <a:avLst/>
          </a:prstGeom>
        </p:spPr>
      </p:pic>
      <p:sp>
        <p:nvSpPr>
          <p:cNvPr id="12" name="Content Placeholder 1">
            <a:extLst>
              <a:ext uri="{FF2B5EF4-FFF2-40B4-BE49-F238E27FC236}">
                <a16:creationId xmlns:a16="http://schemas.microsoft.com/office/drawing/2014/main" id="{C9AA57F1-D3E3-47B6-A439-8E1F30F7F24B}"/>
              </a:ext>
            </a:extLst>
          </p:cNvPr>
          <p:cNvSpPr txBox="1">
            <a:spLocks/>
          </p:cNvSpPr>
          <p:nvPr/>
        </p:nvSpPr>
        <p:spPr>
          <a:xfrm>
            <a:off x="230768" y="1027680"/>
            <a:ext cx="10782137" cy="3464109"/>
          </a:xfrm>
          <a:prstGeom prst="rect">
            <a:avLst/>
          </a:prstGeom>
          <a:noFill/>
          <a:ln w="19050">
            <a:noFill/>
          </a:ln>
        </p:spPr>
        <p:txBody>
          <a:bodyPr lIns="182880" tIns="182880" rIns="182880" bIns="182880"/>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buNone/>
            </a:pPr>
            <a:r>
              <a:rPr lang="en-US" sz="1800" b="1" dirty="0"/>
              <a:t>EMCORE Delivers High Frequency Linear Optic Systems </a:t>
            </a:r>
            <a:r>
              <a:rPr lang="en-US" sz="1800" dirty="0"/>
              <a:t>– transmitters and receivers that enable land transport of high frequency wireless signals over fiber</a:t>
            </a:r>
          </a:p>
          <a:p>
            <a:pPr>
              <a:buBlip>
                <a:blip r:embed="rId6">
                  <a:extLst>
                    <a:ext uri="{96DAC541-7B7A-43D3-8B79-37D633B846F1}">
                      <asvg:svgBlip xmlns:asvg="http://schemas.microsoft.com/office/drawing/2016/SVG/main" r:embed="rId7"/>
                    </a:ext>
                  </a:extLst>
                </a:blip>
              </a:buBlip>
            </a:pPr>
            <a:r>
              <a:rPr lang="en-US" sz="1800" b="1" dirty="0"/>
              <a:t>Increased satellite bandwidth is driving the demand to send </a:t>
            </a:r>
            <a:r>
              <a:rPr lang="en-US" sz="1800" b="1" dirty="0">
                <a:solidFill>
                  <a:srgbClr val="0070C0"/>
                </a:solidFill>
              </a:rPr>
              <a:t>high speed analog signals over optics </a:t>
            </a:r>
            <a:r>
              <a:rPr lang="en-US" sz="1800" b="1" dirty="0"/>
              <a:t>– positioning EMCORE to capitalize on this market trend</a:t>
            </a:r>
          </a:p>
          <a:p>
            <a:pPr>
              <a:buBlip>
                <a:blip r:embed="rId6">
                  <a:extLst>
                    <a:ext uri="{96DAC541-7B7A-43D3-8B79-37D633B846F1}">
                      <asvg:svgBlip xmlns:asvg="http://schemas.microsoft.com/office/drawing/2016/SVG/main" r:embed="rId7"/>
                    </a:ext>
                  </a:extLst>
                </a:blip>
              </a:buBlip>
            </a:pPr>
            <a:r>
              <a:rPr lang="en-US" sz="1800" b="1" dirty="0"/>
              <a:t>EMCORE’s offering is vertically integrated </a:t>
            </a:r>
            <a:r>
              <a:rPr lang="en-US" sz="1800" dirty="0"/>
              <a:t>– transmitters, transceivers, comm cards, chassis/power, and software</a:t>
            </a:r>
          </a:p>
          <a:p>
            <a:pPr>
              <a:buBlip>
                <a:blip r:embed="rId6">
                  <a:extLst>
                    <a:ext uri="{96DAC541-7B7A-43D3-8B79-37D633B846F1}">
                      <asvg:svgBlip xmlns:asvg="http://schemas.microsoft.com/office/drawing/2016/SVG/main" r:embed="rId7"/>
                    </a:ext>
                  </a:extLst>
                </a:blip>
              </a:buBlip>
            </a:pPr>
            <a:r>
              <a:rPr lang="en-US" sz="1800" b="1" dirty="0"/>
              <a:t>Growth is in areas aligned with EMCORE’s optical technology strengths:</a:t>
            </a:r>
          </a:p>
          <a:p>
            <a:pPr lvl="1"/>
            <a:r>
              <a:rPr lang="en-US" sz="1800" b="1" dirty="0"/>
              <a:t>LEO satellites </a:t>
            </a:r>
            <a:r>
              <a:rPr lang="en-US" sz="1800" dirty="0"/>
              <a:t>(Low Earth Orbit)</a:t>
            </a:r>
            <a:r>
              <a:rPr lang="en-US" sz="1800" b="1" dirty="0"/>
              <a:t> </a:t>
            </a:r>
            <a:r>
              <a:rPr lang="en-US" sz="1800" dirty="0"/>
              <a:t>– high bandwidth (Q-V band), low latency (near real-time)</a:t>
            </a:r>
          </a:p>
          <a:p>
            <a:pPr lvl="1"/>
            <a:r>
              <a:rPr lang="en-US" sz="1800" b="1" dirty="0"/>
              <a:t>Fiber-optic based ISR platforms </a:t>
            </a:r>
            <a:r>
              <a:rPr lang="en-US" sz="1800" dirty="0"/>
              <a:t>(Intelligence, Sensors, &amp; Reconnaissance)</a:t>
            </a:r>
          </a:p>
          <a:p>
            <a:pPr lvl="1"/>
            <a:r>
              <a:rPr lang="en-US" sz="1800" b="1" dirty="0"/>
              <a:t>Mobile platforms </a:t>
            </a:r>
            <a:r>
              <a:rPr lang="en-US" sz="1800" dirty="0"/>
              <a:t>– ships, aircraft, radar systems (FAA Control Tower)</a:t>
            </a:r>
          </a:p>
        </p:txBody>
      </p:sp>
      <p:pic>
        <p:nvPicPr>
          <p:cNvPr id="8196" name="Picture 4">
            <a:extLst>
              <a:ext uri="{FF2B5EF4-FFF2-40B4-BE49-F238E27FC236}">
                <a16:creationId xmlns:a16="http://schemas.microsoft.com/office/drawing/2014/main" id="{62D91D35-BC9E-4661-8974-0CEB74B17ED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4444" r="94815">
                        <a14:foregroundMark x1="10370" y1="34815" x2="7407" y2="54074"/>
                        <a14:foregroundMark x1="7407" y1="54074" x2="10741" y2="55185"/>
                        <a14:foregroundMark x1="88889" y1="31852" x2="95185" y2="50741"/>
                        <a14:foregroundMark x1="95185" y1="50741" x2="91111" y2="56667"/>
                        <a14:foregroundMark x1="5556" y1="55926" x2="4444" y2="36296"/>
                        <a14:foregroundMark x1="6667" y1="35556" x2="12963" y2="33333"/>
                        <a14:foregroundMark x1="8148" y1="57037" x2="34074" y2="61852"/>
                        <a14:foregroundMark x1="35556" y1="62222" x2="77778" y2="68889"/>
                        <a14:backgroundMark x1="31852" y1="70000" x2="67778" y2="80741"/>
                        <a14:backgroundMark x1="36667" y1="20741" x2="61852" y2="27778"/>
                        <a14:backgroundMark x1="61852" y1="27778" x2="70741" y2="27037"/>
                      </a14:backgroundRemoval>
                    </a14:imgEffect>
                  </a14:imgLayer>
                </a14:imgProps>
              </a:ext>
              <a:ext uri="{28A0092B-C50C-407E-A947-70E740481C1C}">
                <a14:useLocalDpi xmlns:a14="http://schemas.microsoft.com/office/drawing/2010/main" val="0"/>
              </a:ext>
            </a:extLst>
          </a:blip>
          <a:srcRect t="23014" b="25705"/>
          <a:stretch/>
        </p:blipFill>
        <p:spPr bwMode="auto">
          <a:xfrm>
            <a:off x="729487" y="5410317"/>
            <a:ext cx="1890441" cy="99823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1938B698-02DB-4248-BC4D-0BB04D06C3C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t="7191" b="10003"/>
          <a:stretch/>
        </p:blipFill>
        <p:spPr bwMode="auto">
          <a:xfrm>
            <a:off x="2898391" y="5393767"/>
            <a:ext cx="1265198" cy="10476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464203-F34B-42ED-A40D-F6F28B524BF2}"/>
              </a:ext>
            </a:extLst>
          </p:cNvPr>
          <p:cNvSpPr txBox="1"/>
          <p:nvPr/>
        </p:nvSpPr>
        <p:spPr>
          <a:xfrm>
            <a:off x="2764351" y="4894610"/>
            <a:ext cx="1655639" cy="523220"/>
          </a:xfrm>
          <a:prstGeom prst="rect">
            <a:avLst/>
          </a:prstGeom>
          <a:noFill/>
        </p:spPr>
        <p:txBody>
          <a:bodyPr wrap="square" rtlCol="0">
            <a:spAutoFit/>
          </a:bodyPr>
          <a:lstStyle/>
          <a:p>
            <a:pPr algn="ctr"/>
            <a:r>
              <a:rPr lang="en-US" sz="1400" dirty="0">
                <a:solidFill>
                  <a:schemeClr val="bg1"/>
                </a:solidFill>
              </a:rPr>
              <a:t>High Volume </a:t>
            </a:r>
            <a:r>
              <a:rPr lang="en-US" sz="1400" dirty="0" err="1">
                <a:solidFill>
                  <a:schemeClr val="bg1"/>
                </a:solidFill>
              </a:rPr>
              <a:t>Optiva</a:t>
            </a:r>
            <a:r>
              <a:rPr lang="en-US" sz="1400" dirty="0">
                <a:solidFill>
                  <a:schemeClr val="bg1"/>
                </a:solidFill>
              </a:rPr>
              <a:t> L-Band Transceiver</a:t>
            </a:r>
          </a:p>
        </p:txBody>
      </p:sp>
      <p:sp>
        <p:nvSpPr>
          <p:cNvPr id="4" name="TextBox 3">
            <a:extLst>
              <a:ext uri="{FF2B5EF4-FFF2-40B4-BE49-F238E27FC236}">
                <a16:creationId xmlns:a16="http://schemas.microsoft.com/office/drawing/2014/main" id="{95E7906D-EA57-4535-9A25-DE69E1EE2FBD}"/>
              </a:ext>
            </a:extLst>
          </p:cNvPr>
          <p:cNvSpPr txBox="1"/>
          <p:nvPr/>
        </p:nvSpPr>
        <p:spPr>
          <a:xfrm>
            <a:off x="778497" y="4894610"/>
            <a:ext cx="1801114" cy="523220"/>
          </a:xfrm>
          <a:prstGeom prst="rect">
            <a:avLst/>
          </a:prstGeom>
          <a:noFill/>
        </p:spPr>
        <p:txBody>
          <a:bodyPr wrap="square" rtlCol="0">
            <a:spAutoFit/>
          </a:bodyPr>
          <a:lstStyle/>
          <a:p>
            <a:pPr algn="ctr"/>
            <a:r>
              <a:rPr lang="en-US" sz="1400" dirty="0" err="1">
                <a:solidFill>
                  <a:schemeClr val="bg1"/>
                </a:solidFill>
              </a:rPr>
              <a:t>Optiva</a:t>
            </a:r>
            <a:r>
              <a:rPr lang="en-US" sz="1400" dirty="0">
                <a:solidFill>
                  <a:schemeClr val="bg1"/>
                </a:solidFill>
              </a:rPr>
              <a:t> Microwave 40-60GHz Transmitters</a:t>
            </a:r>
          </a:p>
        </p:txBody>
      </p:sp>
      <p:sp>
        <p:nvSpPr>
          <p:cNvPr id="6" name="TextBox 5">
            <a:extLst>
              <a:ext uri="{FF2B5EF4-FFF2-40B4-BE49-F238E27FC236}">
                <a16:creationId xmlns:a16="http://schemas.microsoft.com/office/drawing/2014/main" id="{3F3EACB1-A261-4B54-A01C-F631E2566BA3}"/>
              </a:ext>
            </a:extLst>
          </p:cNvPr>
          <p:cNvSpPr txBox="1"/>
          <p:nvPr/>
        </p:nvSpPr>
        <p:spPr>
          <a:xfrm>
            <a:off x="4565733" y="4870547"/>
            <a:ext cx="1174886" cy="738664"/>
          </a:xfrm>
          <a:prstGeom prst="rect">
            <a:avLst/>
          </a:prstGeom>
          <a:noFill/>
        </p:spPr>
        <p:txBody>
          <a:bodyPr wrap="square" rtlCol="0">
            <a:spAutoFit/>
          </a:bodyPr>
          <a:lstStyle/>
          <a:p>
            <a:pPr algn="ctr"/>
            <a:r>
              <a:rPr lang="en-US" sz="1400" dirty="0">
                <a:solidFill>
                  <a:schemeClr val="bg1"/>
                </a:solidFill>
              </a:rPr>
              <a:t>Delay Lines for RF Test &amp; Calibration </a:t>
            </a:r>
          </a:p>
        </p:txBody>
      </p:sp>
      <p:pic>
        <p:nvPicPr>
          <p:cNvPr id="9" name="Picture 8" descr="A picture containing indoor, sitting, cup, table&#10;&#10;Description automatically generated">
            <a:extLst>
              <a:ext uri="{FF2B5EF4-FFF2-40B4-BE49-F238E27FC236}">
                <a16:creationId xmlns:a16="http://schemas.microsoft.com/office/drawing/2014/main" id="{B6A04675-B069-4C65-8318-C66EF494880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4704" b="93227" l="10000" r="91000">
                        <a14:foregroundMark x1="8778" y1="74224" x2="8778" y2="90310"/>
                        <a14:foregroundMark x1="8778" y1="90310" x2="49778" y2="94638"/>
                        <a14:foregroundMark x1="49778" y1="94638" x2="85889" y2="92944"/>
                        <a14:foregroundMark x1="85889" y1="92944" x2="91444" y2="78081"/>
                        <a14:foregroundMark x1="91444" y1="78081" x2="89444" y2="73659"/>
                        <a14:foregroundMark x1="40444" y1="92662" x2="69000" y2="93227"/>
                        <a14:foregroundMark x1="46222" y1="89182" x2="53333" y2="88899"/>
                        <a14:foregroundMark x1="14222" y1="58702" x2="10222" y2="73377"/>
                        <a14:foregroundMark x1="10222" y1="73377" x2="25889" y2="82596"/>
                        <a14:foregroundMark x1="25889" y1="82596" x2="13333" y2="71025"/>
                        <a14:foregroundMark x1="13333" y1="71025" x2="13222" y2="68768"/>
                        <a14:foregroundMark x1="18000" y1="89746" x2="15333" y2="89464"/>
                        <a14:foregroundMark x1="16000" y1="10536" x2="51222" y2="5362"/>
                        <a14:foregroundMark x1="51222" y1="5362" x2="69111" y2="7714"/>
                        <a14:foregroundMark x1="69111" y1="7714" x2="82889" y2="17310"/>
                        <a14:foregroundMark x1="82889" y1="17310" x2="65556" y2="22107"/>
                        <a14:foregroundMark x1="65556" y1="22107" x2="33333" y2="19191"/>
                        <a14:foregroundMark x1="53222" y1="4892" x2="71556" y2="6773"/>
                        <a14:foregroundMark x1="55222" y1="4704" x2="65444" y2="6209"/>
                        <a14:foregroundMark x1="59889" y1="12794" x2="64000" y2="14111"/>
                        <a14:foregroundMark x1="69889" y1="6303" x2="60556" y2="5174"/>
                        <a14:foregroundMark x1="10889" y1="17686" x2="11222" y2="16745"/>
                      </a14:backgroundRemoval>
                    </a14:imgEffect>
                  </a14:imgLayer>
                </a14:imgProps>
              </a:ext>
            </a:extLst>
          </a:blip>
          <a:stretch>
            <a:fillRect/>
          </a:stretch>
        </p:blipFill>
        <p:spPr>
          <a:xfrm>
            <a:off x="4815291" y="5585656"/>
            <a:ext cx="689923" cy="814876"/>
          </a:xfrm>
          <a:prstGeom prst="rect">
            <a:avLst/>
          </a:prstGeom>
        </p:spPr>
      </p:pic>
      <p:sp>
        <p:nvSpPr>
          <p:cNvPr id="14" name="Slide Number Placeholder 1">
            <a:extLst>
              <a:ext uri="{FF2B5EF4-FFF2-40B4-BE49-F238E27FC236}">
                <a16:creationId xmlns:a16="http://schemas.microsoft.com/office/drawing/2014/main" id="{0BEBF6BE-94B1-4508-9A2F-74C14641589E}"/>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11</a:t>
            </a:fld>
            <a:endParaRPr lang="en-US" dirty="0"/>
          </a:p>
        </p:txBody>
      </p:sp>
    </p:spTree>
    <p:extLst>
      <p:ext uri="{BB962C8B-B14F-4D97-AF65-F5344CB8AC3E}">
        <p14:creationId xmlns:p14="http://schemas.microsoft.com/office/powerpoint/2010/main" val="60332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AF3B3E5-CB79-4649-89C2-E39E5EA44A06}"/>
              </a:ext>
            </a:extLst>
          </p:cNvPr>
          <p:cNvSpPr/>
          <p:nvPr/>
        </p:nvSpPr>
        <p:spPr>
          <a:xfrm>
            <a:off x="4796590" y="3531302"/>
            <a:ext cx="1997242" cy="2935704"/>
          </a:xfrm>
          <a:prstGeom prst="roundRect">
            <a:avLst>
              <a:gd name="adj" fmla="val 16265"/>
            </a:avLst>
          </a:prstGeom>
          <a:solidFill>
            <a:schemeClr val="accent5">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dirty="0"/>
              <a:t>Optical Node</a:t>
            </a:r>
          </a:p>
          <a:p>
            <a:pPr algn="ctr"/>
            <a:r>
              <a:rPr lang="en-US" dirty="0"/>
              <a:t>(Fiber =&gt; Coax)</a:t>
            </a:r>
          </a:p>
        </p:txBody>
      </p:sp>
      <p:sp>
        <p:nvSpPr>
          <p:cNvPr id="8" name="Rectangle: Rounded Corners 7">
            <a:extLst>
              <a:ext uri="{FF2B5EF4-FFF2-40B4-BE49-F238E27FC236}">
                <a16:creationId xmlns:a16="http://schemas.microsoft.com/office/drawing/2014/main" id="{6E0E94BD-6C43-49AD-BA4F-C6586D5B36D6}"/>
              </a:ext>
            </a:extLst>
          </p:cNvPr>
          <p:cNvSpPr/>
          <p:nvPr/>
        </p:nvSpPr>
        <p:spPr>
          <a:xfrm>
            <a:off x="393031" y="3531302"/>
            <a:ext cx="2638931" cy="2935703"/>
          </a:xfrm>
          <a:prstGeom prst="roundRect">
            <a:avLst>
              <a:gd name="adj" fmla="val 12716"/>
            </a:avLst>
          </a:prstGeom>
          <a:solidFill>
            <a:schemeClr val="accent5">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US" dirty="0"/>
              <a:t>Cable Access Network</a:t>
            </a:r>
          </a:p>
          <a:p>
            <a:pPr algn="ctr"/>
            <a:r>
              <a:rPr lang="en-US" dirty="0"/>
              <a:t>Central Hub</a:t>
            </a:r>
          </a:p>
          <a:p>
            <a:pPr algn="ctr"/>
            <a:r>
              <a:rPr lang="en-US" dirty="0"/>
              <a:t>(Digital =&gt; Analog Optics)</a:t>
            </a:r>
          </a:p>
        </p:txBody>
      </p:sp>
      <p:sp>
        <p:nvSpPr>
          <p:cNvPr id="12" name="Title 1"/>
          <p:cNvSpPr txBox="1">
            <a:spLocks/>
          </p:cNvSpPr>
          <p:nvPr/>
        </p:nvSpPr>
        <p:spPr>
          <a:xfrm>
            <a:off x="275158" y="367776"/>
            <a:ext cx="10020524" cy="558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Arial" charset="0"/>
              </a:rPr>
              <a:t>Broadband – Cable TV</a:t>
            </a:r>
          </a:p>
        </p:txBody>
      </p:sp>
      <p:pic>
        <p:nvPicPr>
          <p:cNvPr id="3" name="Picture 2">
            <a:extLst>
              <a:ext uri="{FF2B5EF4-FFF2-40B4-BE49-F238E27FC236}">
                <a16:creationId xmlns:a16="http://schemas.microsoft.com/office/drawing/2014/main" id="{79FDA2BF-F608-425B-A582-0B5D2F3125E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3829" y="5224981"/>
            <a:ext cx="2045437" cy="834912"/>
          </a:xfrm>
          <a:prstGeom prst="rect">
            <a:avLst/>
          </a:prstGeom>
        </p:spPr>
      </p:pic>
      <p:sp>
        <p:nvSpPr>
          <p:cNvPr id="5" name="TextBox 4">
            <a:extLst>
              <a:ext uri="{FF2B5EF4-FFF2-40B4-BE49-F238E27FC236}">
                <a16:creationId xmlns:a16="http://schemas.microsoft.com/office/drawing/2014/main" id="{551206D6-AE20-4292-9777-6C45903B158B}"/>
              </a:ext>
            </a:extLst>
          </p:cNvPr>
          <p:cNvSpPr txBox="1"/>
          <p:nvPr/>
        </p:nvSpPr>
        <p:spPr>
          <a:xfrm>
            <a:off x="711791" y="4606804"/>
            <a:ext cx="1980478" cy="707886"/>
          </a:xfrm>
          <a:prstGeom prst="rect">
            <a:avLst/>
          </a:prstGeom>
          <a:noFill/>
        </p:spPr>
        <p:txBody>
          <a:bodyPr wrap="none" rtlCol="0">
            <a:spAutoFit/>
          </a:bodyPr>
          <a:lstStyle/>
          <a:p>
            <a:pPr algn="ctr"/>
            <a:r>
              <a:rPr lang="en-US" sz="2000" dirty="0">
                <a:solidFill>
                  <a:schemeClr val="bg2">
                    <a:lumMod val="90000"/>
                  </a:schemeClr>
                </a:solidFill>
              </a:rPr>
              <a:t>EMCORE</a:t>
            </a:r>
          </a:p>
          <a:p>
            <a:pPr algn="ctr"/>
            <a:r>
              <a:rPr lang="en-US" sz="2000" dirty="0">
                <a:solidFill>
                  <a:schemeClr val="bg2">
                    <a:lumMod val="90000"/>
                  </a:schemeClr>
                </a:solidFill>
              </a:rPr>
              <a:t>CATV Transmitter</a:t>
            </a:r>
          </a:p>
        </p:txBody>
      </p:sp>
      <p:pic>
        <p:nvPicPr>
          <p:cNvPr id="11266" name="Picture 2" descr="4 Way Outdoor Optical Node with LED Display,Outdoor 4 Way CATV ...">
            <a:extLst>
              <a:ext uri="{FF2B5EF4-FFF2-40B4-BE49-F238E27FC236}">
                <a16:creationId xmlns:a16="http://schemas.microsoft.com/office/drawing/2014/main" id="{09F54543-360D-4978-9402-9F745AA8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84" b="98396" l="9961" r="89844">
                        <a14:foregroundMark x1="23438" y1="91444" x2="23633" y2="98128"/>
                        <a14:foregroundMark x1="76172" y1="98930" x2="77344" y2="98128"/>
                        <a14:foregroundMark x1="20898" y1="9091" x2="31055" y2="7754"/>
                        <a14:foregroundMark x1="31055" y1="7754" x2="36328" y2="8556"/>
                        <a14:foregroundMark x1="66797" y1="6952" x2="70117" y2="8021"/>
                        <a14:foregroundMark x1="30664" y1="6952" x2="33789" y2="6684"/>
                      </a14:backgroundRemoval>
                    </a14:imgEffect>
                  </a14:imgLayer>
                </a14:imgProps>
              </a:ext>
              <a:ext uri="{28A0092B-C50C-407E-A947-70E740481C1C}">
                <a14:useLocalDpi xmlns:a14="http://schemas.microsoft.com/office/drawing/2010/main" val="0"/>
              </a:ext>
            </a:extLst>
          </a:blip>
          <a:srcRect/>
          <a:stretch>
            <a:fillRect/>
          </a:stretch>
        </p:blipFill>
        <p:spPr bwMode="auto">
          <a:xfrm>
            <a:off x="5060482" y="5315310"/>
            <a:ext cx="1560891" cy="11401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4 Way Outdoor Optical Node with LED Display,Outdoor 4 Way CATV ...">
            <a:extLst>
              <a:ext uri="{FF2B5EF4-FFF2-40B4-BE49-F238E27FC236}">
                <a16:creationId xmlns:a16="http://schemas.microsoft.com/office/drawing/2014/main" id="{663A433D-D43D-42F9-BF3F-FE644ACF392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84" b="98396" l="9961" r="89844">
                        <a14:foregroundMark x1="23438" y1="91444" x2="23633" y2="98128"/>
                        <a14:foregroundMark x1="76172" y1="98930" x2="77344" y2="98128"/>
                        <a14:foregroundMark x1="20898" y1="9091" x2="31055" y2="7754"/>
                        <a14:foregroundMark x1="31055" y1="7754" x2="36328" y2="8556"/>
                        <a14:foregroundMark x1="66797" y1="6952" x2="70117" y2="8021"/>
                        <a14:foregroundMark x1="30664" y1="6952" x2="33789" y2="6684"/>
                      </a14:backgroundRemoval>
                    </a14:imgEffect>
                  </a14:imgLayer>
                </a14:imgProps>
              </a:ext>
              <a:ext uri="{28A0092B-C50C-407E-A947-70E740481C1C}">
                <a14:useLocalDpi xmlns:a14="http://schemas.microsoft.com/office/drawing/2010/main" val="0"/>
              </a:ext>
            </a:extLst>
          </a:blip>
          <a:srcRect/>
          <a:stretch>
            <a:fillRect/>
          </a:stretch>
        </p:blipFill>
        <p:spPr bwMode="auto">
          <a:xfrm>
            <a:off x="5060482" y="4156862"/>
            <a:ext cx="1560891" cy="1140182"/>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4BA2B0A7-9CAE-47DA-91F5-837181CAA10A}"/>
              </a:ext>
            </a:extLst>
          </p:cNvPr>
          <p:cNvCxnSpPr>
            <a:cxnSpLocks/>
          </p:cNvCxnSpPr>
          <p:nvPr/>
        </p:nvCxnSpPr>
        <p:spPr>
          <a:xfrm>
            <a:off x="2739266" y="5613247"/>
            <a:ext cx="2321216" cy="242968"/>
          </a:xfrm>
          <a:prstGeom prst="straightConnector1">
            <a:avLst/>
          </a:prstGeom>
          <a:ln w="38100">
            <a:solidFill>
              <a:srgbClr val="ED3733"/>
            </a:solidFill>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22A098D4-6B68-4125-9088-357811D702CB}"/>
              </a:ext>
            </a:extLst>
          </p:cNvPr>
          <p:cNvCxnSpPr>
            <a:cxnSpLocks/>
          </p:cNvCxnSpPr>
          <p:nvPr/>
        </p:nvCxnSpPr>
        <p:spPr>
          <a:xfrm flipV="1">
            <a:off x="2739266" y="4697767"/>
            <a:ext cx="2321216" cy="915480"/>
          </a:xfrm>
          <a:prstGeom prst="straightConnector1">
            <a:avLst/>
          </a:prstGeom>
          <a:ln w="38100">
            <a:solidFill>
              <a:srgbClr val="ED3733"/>
            </a:solidFill>
            <a:tailEnd type="triangle"/>
          </a:ln>
        </p:spPr>
        <p:style>
          <a:lnRef idx="3">
            <a:schemeClr val="accent2"/>
          </a:lnRef>
          <a:fillRef idx="0">
            <a:schemeClr val="accent2"/>
          </a:fillRef>
          <a:effectRef idx="2">
            <a:schemeClr val="accent2"/>
          </a:effectRef>
          <a:fontRef idx="minor">
            <a:schemeClr val="tx1"/>
          </a:fontRef>
        </p:style>
      </p:cxnSp>
      <p:pic>
        <p:nvPicPr>
          <p:cNvPr id="19" name="Graphic 18" descr="House">
            <a:extLst>
              <a:ext uri="{FF2B5EF4-FFF2-40B4-BE49-F238E27FC236}">
                <a16:creationId xmlns:a16="http://schemas.microsoft.com/office/drawing/2014/main" id="{A1B57B58-DF91-492F-869E-5BB9A3EA71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1035" y="3474259"/>
            <a:ext cx="914400" cy="914400"/>
          </a:xfrm>
          <a:prstGeom prst="rect">
            <a:avLst/>
          </a:prstGeom>
        </p:spPr>
      </p:pic>
      <p:pic>
        <p:nvPicPr>
          <p:cNvPr id="20" name="Graphic 19" descr="House">
            <a:extLst>
              <a:ext uri="{FF2B5EF4-FFF2-40B4-BE49-F238E27FC236}">
                <a16:creationId xmlns:a16="http://schemas.microsoft.com/office/drawing/2014/main" id="{999DF358-0F09-4555-B043-88262646AA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7826" y="3474259"/>
            <a:ext cx="914400" cy="914400"/>
          </a:xfrm>
          <a:prstGeom prst="rect">
            <a:avLst/>
          </a:prstGeom>
        </p:spPr>
      </p:pic>
      <p:pic>
        <p:nvPicPr>
          <p:cNvPr id="21" name="Graphic 20" descr="House">
            <a:extLst>
              <a:ext uri="{FF2B5EF4-FFF2-40B4-BE49-F238E27FC236}">
                <a16:creationId xmlns:a16="http://schemas.microsoft.com/office/drawing/2014/main" id="{73B1D32D-073C-48FE-9C44-43216C91CC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32426" y="4691190"/>
            <a:ext cx="914400" cy="914400"/>
          </a:xfrm>
          <a:prstGeom prst="rect">
            <a:avLst/>
          </a:prstGeom>
        </p:spPr>
      </p:pic>
      <p:pic>
        <p:nvPicPr>
          <p:cNvPr id="22" name="Graphic 21" descr="House">
            <a:extLst>
              <a:ext uri="{FF2B5EF4-FFF2-40B4-BE49-F238E27FC236}">
                <a16:creationId xmlns:a16="http://schemas.microsoft.com/office/drawing/2014/main" id="{9DC1051B-94FA-4C5F-81AF-D854127CE3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9056" y="4691190"/>
            <a:ext cx="914400" cy="914400"/>
          </a:xfrm>
          <a:prstGeom prst="rect">
            <a:avLst/>
          </a:prstGeom>
        </p:spPr>
      </p:pic>
      <p:pic>
        <p:nvPicPr>
          <p:cNvPr id="23" name="Graphic 22" descr="House">
            <a:extLst>
              <a:ext uri="{FF2B5EF4-FFF2-40B4-BE49-F238E27FC236}">
                <a16:creationId xmlns:a16="http://schemas.microsoft.com/office/drawing/2014/main" id="{CDC77D08-B5B2-4EBA-BB81-A63D69CF7F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25847" y="4691190"/>
            <a:ext cx="914400" cy="914400"/>
          </a:xfrm>
          <a:prstGeom prst="rect">
            <a:avLst/>
          </a:prstGeom>
        </p:spPr>
      </p:pic>
      <p:pic>
        <p:nvPicPr>
          <p:cNvPr id="25" name="Graphic 24" descr="House">
            <a:extLst>
              <a:ext uri="{FF2B5EF4-FFF2-40B4-BE49-F238E27FC236}">
                <a16:creationId xmlns:a16="http://schemas.microsoft.com/office/drawing/2014/main" id="{284D9281-C3EB-46B6-A6E9-CA2CF51824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24405" y="3474259"/>
            <a:ext cx="914400" cy="914400"/>
          </a:xfrm>
          <a:prstGeom prst="rect">
            <a:avLst/>
          </a:prstGeom>
        </p:spPr>
      </p:pic>
      <p:cxnSp>
        <p:nvCxnSpPr>
          <p:cNvPr id="27" name="Straight Connector 26">
            <a:extLst>
              <a:ext uri="{FF2B5EF4-FFF2-40B4-BE49-F238E27FC236}">
                <a16:creationId xmlns:a16="http://schemas.microsoft.com/office/drawing/2014/main" id="{D8F94FCB-6C51-467A-96E8-10CF7F40E362}"/>
              </a:ext>
            </a:extLst>
          </p:cNvPr>
          <p:cNvCxnSpPr>
            <a:cxnSpLocks/>
          </p:cNvCxnSpPr>
          <p:nvPr/>
        </p:nvCxnSpPr>
        <p:spPr>
          <a:xfrm>
            <a:off x="6621373" y="4697767"/>
            <a:ext cx="4086732" cy="0"/>
          </a:xfrm>
          <a:prstGeom prst="line">
            <a:avLst/>
          </a:prstGeom>
          <a:ln w="38100">
            <a:solidFill>
              <a:schemeClr val="bg2">
                <a:lumMod val="50000"/>
              </a:schemeClr>
            </a:solidFill>
          </a:ln>
        </p:spPr>
        <p:style>
          <a:lnRef idx="3">
            <a:schemeClr val="accent2"/>
          </a:lnRef>
          <a:fillRef idx="0">
            <a:schemeClr val="accent2"/>
          </a:fillRef>
          <a:effectRef idx="2">
            <a:schemeClr val="accent2"/>
          </a:effectRef>
          <a:fontRef idx="minor">
            <a:schemeClr val="tx1"/>
          </a:fontRef>
        </p:style>
      </p:cxnSp>
      <p:cxnSp>
        <p:nvCxnSpPr>
          <p:cNvPr id="42" name="Straight Connector 41">
            <a:extLst>
              <a:ext uri="{FF2B5EF4-FFF2-40B4-BE49-F238E27FC236}">
                <a16:creationId xmlns:a16="http://schemas.microsoft.com/office/drawing/2014/main" id="{3C82FC1C-1136-42A9-8BEE-4B9C9CFAB79E}"/>
              </a:ext>
            </a:extLst>
          </p:cNvPr>
          <p:cNvCxnSpPr>
            <a:cxnSpLocks/>
          </p:cNvCxnSpPr>
          <p:nvPr/>
        </p:nvCxnSpPr>
        <p:spPr>
          <a:xfrm>
            <a:off x="6621373" y="5856217"/>
            <a:ext cx="4086732" cy="23347"/>
          </a:xfrm>
          <a:prstGeom prst="line">
            <a:avLst/>
          </a:prstGeom>
          <a:ln w="38100">
            <a:solidFill>
              <a:schemeClr val="bg2">
                <a:lumMod val="50000"/>
              </a:schemeClr>
            </a:solidFill>
          </a:ln>
        </p:spPr>
        <p:style>
          <a:lnRef idx="3">
            <a:schemeClr val="accent2"/>
          </a:lnRef>
          <a:fillRef idx="0">
            <a:schemeClr val="accent2"/>
          </a:fillRef>
          <a:effectRef idx="2">
            <a:schemeClr val="accent2"/>
          </a:effectRef>
          <a:fontRef idx="minor">
            <a:schemeClr val="tx1"/>
          </a:fontRef>
        </p:style>
      </p:cxnSp>
      <p:cxnSp>
        <p:nvCxnSpPr>
          <p:cNvPr id="45" name="Straight Connector 44">
            <a:extLst>
              <a:ext uri="{FF2B5EF4-FFF2-40B4-BE49-F238E27FC236}">
                <a16:creationId xmlns:a16="http://schemas.microsoft.com/office/drawing/2014/main" id="{86334E91-3DA9-48AA-9E7D-D74323E6D9BF}"/>
              </a:ext>
            </a:extLst>
          </p:cNvPr>
          <p:cNvCxnSpPr>
            <a:cxnSpLocks/>
            <a:endCxn id="23" idx="2"/>
          </p:cNvCxnSpPr>
          <p:nvPr/>
        </p:nvCxnSpPr>
        <p:spPr>
          <a:xfrm flipV="1">
            <a:off x="8183047" y="5605590"/>
            <a:ext cx="0" cy="252740"/>
          </a:xfrm>
          <a:prstGeom prst="line">
            <a:avLst/>
          </a:prstGeom>
          <a:ln w="38100">
            <a:solidFill>
              <a:schemeClr val="bg2">
                <a:lumMod val="50000"/>
              </a:schemeClr>
            </a:solidFill>
          </a:ln>
        </p:spPr>
        <p:style>
          <a:lnRef idx="3">
            <a:schemeClr val="accent2"/>
          </a:lnRef>
          <a:fillRef idx="0">
            <a:schemeClr val="accent2"/>
          </a:fillRef>
          <a:effectRef idx="2">
            <a:schemeClr val="accent2"/>
          </a:effectRef>
          <a:fontRef idx="minor">
            <a:schemeClr val="tx1"/>
          </a:fontRef>
        </p:style>
      </p:cxnSp>
      <p:cxnSp>
        <p:nvCxnSpPr>
          <p:cNvPr id="48" name="Straight Connector 47">
            <a:extLst>
              <a:ext uri="{FF2B5EF4-FFF2-40B4-BE49-F238E27FC236}">
                <a16:creationId xmlns:a16="http://schemas.microsoft.com/office/drawing/2014/main" id="{0E724F17-36A2-4D20-BAE8-A81E6D31B85F}"/>
              </a:ext>
            </a:extLst>
          </p:cNvPr>
          <p:cNvCxnSpPr>
            <a:cxnSpLocks/>
            <a:endCxn id="22" idx="2"/>
          </p:cNvCxnSpPr>
          <p:nvPr/>
        </p:nvCxnSpPr>
        <p:spPr>
          <a:xfrm flipV="1">
            <a:off x="9406256" y="5605590"/>
            <a:ext cx="0" cy="252740"/>
          </a:xfrm>
          <a:prstGeom prst="line">
            <a:avLst/>
          </a:prstGeom>
          <a:ln w="38100">
            <a:solidFill>
              <a:schemeClr val="bg2">
                <a:lumMod val="50000"/>
              </a:schemeClr>
            </a:solidFill>
          </a:ln>
        </p:spPr>
        <p:style>
          <a:lnRef idx="3">
            <a:schemeClr val="accent2"/>
          </a:lnRef>
          <a:fillRef idx="0">
            <a:schemeClr val="accent2"/>
          </a:fillRef>
          <a:effectRef idx="2">
            <a:schemeClr val="accent2"/>
          </a:effectRef>
          <a:fontRef idx="minor">
            <a:schemeClr val="tx1"/>
          </a:fontRef>
        </p:style>
      </p:cxnSp>
      <p:cxnSp>
        <p:nvCxnSpPr>
          <p:cNvPr id="51" name="Straight Connector 50">
            <a:extLst>
              <a:ext uri="{FF2B5EF4-FFF2-40B4-BE49-F238E27FC236}">
                <a16:creationId xmlns:a16="http://schemas.microsoft.com/office/drawing/2014/main" id="{64952732-8B54-4E45-B6C8-778E4720646A}"/>
              </a:ext>
            </a:extLst>
          </p:cNvPr>
          <p:cNvCxnSpPr>
            <a:cxnSpLocks/>
            <a:endCxn id="21" idx="2"/>
          </p:cNvCxnSpPr>
          <p:nvPr/>
        </p:nvCxnSpPr>
        <p:spPr>
          <a:xfrm flipV="1">
            <a:off x="10683609" y="5605590"/>
            <a:ext cx="6017" cy="252740"/>
          </a:xfrm>
          <a:prstGeom prst="line">
            <a:avLst/>
          </a:prstGeom>
          <a:ln w="38100">
            <a:solidFill>
              <a:schemeClr val="bg2">
                <a:lumMod val="50000"/>
              </a:schemeClr>
            </a:solidFill>
          </a:ln>
        </p:spPr>
        <p:style>
          <a:lnRef idx="3">
            <a:schemeClr val="accent2"/>
          </a:lnRef>
          <a:fillRef idx="0">
            <a:schemeClr val="accent2"/>
          </a:fillRef>
          <a:effectRef idx="2">
            <a:schemeClr val="accent2"/>
          </a:effectRef>
          <a:fontRef idx="minor">
            <a:schemeClr val="tx1"/>
          </a:fontRef>
        </p:style>
      </p:cxnSp>
      <p:cxnSp>
        <p:nvCxnSpPr>
          <p:cNvPr id="57" name="Straight Connector 56">
            <a:extLst>
              <a:ext uri="{FF2B5EF4-FFF2-40B4-BE49-F238E27FC236}">
                <a16:creationId xmlns:a16="http://schemas.microsoft.com/office/drawing/2014/main" id="{831B48BE-5169-4489-B026-8B4E968A1B22}"/>
              </a:ext>
            </a:extLst>
          </p:cNvPr>
          <p:cNvCxnSpPr>
            <a:cxnSpLocks/>
            <a:endCxn id="25" idx="2"/>
          </p:cNvCxnSpPr>
          <p:nvPr/>
        </p:nvCxnSpPr>
        <p:spPr>
          <a:xfrm flipV="1">
            <a:off x="10681605" y="4388659"/>
            <a:ext cx="0" cy="285045"/>
          </a:xfrm>
          <a:prstGeom prst="line">
            <a:avLst/>
          </a:prstGeom>
          <a:ln w="38100">
            <a:solidFill>
              <a:schemeClr val="bg2">
                <a:lumMod val="50000"/>
              </a:schemeClr>
            </a:solidFill>
          </a:ln>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964146F2-E7C6-4169-B20C-8CF06D5A2828}"/>
              </a:ext>
            </a:extLst>
          </p:cNvPr>
          <p:cNvCxnSpPr>
            <a:cxnSpLocks/>
            <a:endCxn id="19" idx="2"/>
          </p:cNvCxnSpPr>
          <p:nvPr/>
        </p:nvCxnSpPr>
        <p:spPr>
          <a:xfrm flipV="1">
            <a:off x="9398235" y="4388659"/>
            <a:ext cx="0" cy="285045"/>
          </a:xfrm>
          <a:prstGeom prst="line">
            <a:avLst/>
          </a:prstGeom>
          <a:ln w="38100">
            <a:solidFill>
              <a:schemeClr val="bg2">
                <a:lumMod val="50000"/>
              </a:schemeClr>
            </a:solidFill>
          </a:ln>
        </p:spPr>
        <p:style>
          <a:lnRef idx="3">
            <a:schemeClr val="accent2"/>
          </a:lnRef>
          <a:fillRef idx="0">
            <a:schemeClr val="accent2"/>
          </a:fillRef>
          <a:effectRef idx="2">
            <a:schemeClr val="accent2"/>
          </a:effectRef>
          <a:fontRef idx="minor">
            <a:schemeClr val="tx1"/>
          </a:fontRef>
        </p:style>
      </p:cxnSp>
      <p:cxnSp>
        <p:nvCxnSpPr>
          <p:cNvPr id="65" name="Straight Connector 64">
            <a:extLst>
              <a:ext uri="{FF2B5EF4-FFF2-40B4-BE49-F238E27FC236}">
                <a16:creationId xmlns:a16="http://schemas.microsoft.com/office/drawing/2014/main" id="{4E45E53D-3B51-462E-B8F9-21BB6A8F181A}"/>
              </a:ext>
            </a:extLst>
          </p:cNvPr>
          <p:cNvCxnSpPr>
            <a:cxnSpLocks/>
            <a:endCxn id="20" idx="2"/>
          </p:cNvCxnSpPr>
          <p:nvPr/>
        </p:nvCxnSpPr>
        <p:spPr>
          <a:xfrm flipV="1">
            <a:off x="8175026" y="4388659"/>
            <a:ext cx="0" cy="285045"/>
          </a:xfrm>
          <a:prstGeom prst="line">
            <a:avLst/>
          </a:prstGeom>
          <a:ln w="38100">
            <a:solidFill>
              <a:schemeClr val="bg2">
                <a:lumMod val="50000"/>
              </a:schemeClr>
            </a:solidFill>
          </a:ln>
        </p:spPr>
        <p:style>
          <a:lnRef idx="3">
            <a:schemeClr val="accent2"/>
          </a:lnRef>
          <a:fillRef idx="0">
            <a:schemeClr val="accent2"/>
          </a:fillRef>
          <a:effectRef idx="2">
            <a:schemeClr val="accent2"/>
          </a:effectRef>
          <a:fontRef idx="minor">
            <a:schemeClr val="tx1"/>
          </a:fontRef>
        </p:style>
      </p:cxnSp>
      <p:sp>
        <p:nvSpPr>
          <p:cNvPr id="58" name="TextBox 57">
            <a:extLst>
              <a:ext uri="{FF2B5EF4-FFF2-40B4-BE49-F238E27FC236}">
                <a16:creationId xmlns:a16="http://schemas.microsoft.com/office/drawing/2014/main" id="{7DA3AD67-E9B6-41ED-BC80-E6333164B962}"/>
              </a:ext>
            </a:extLst>
          </p:cNvPr>
          <p:cNvSpPr txBox="1"/>
          <p:nvPr/>
        </p:nvSpPr>
        <p:spPr>
          <a:xfrm>
            <a:off x="3153035" y="4179955"/>
            <a:ext cx="1538477" cy="923330"/>
          </a:xfrm>
          <a:prstGeom prst="rect">
            <a:avLst/>
          </a:prstGeom>
          <a:noFill/>
        </p:spPr>
        <p:txBody>
          <a:bodyPr wrap="square" rtlCol="0">
            <a:spAutoFit/>
          </a:bodyPr>
          <a:lstStyle/>
          <a:p>
            <a:r>
              <a:rPr lang="en-US" dirty="0">
                <a:solidFill>
                  <a:schemeClr val="bg2">
                    <a:lumMod val="25000"/>
                  </a:schemeClr>
                </a:solidFill>
              </a:rPr>
              <a:t>Analog Signal</a:t>
            </a:r>
          </a:p>
          <a:p>
            <a:r>
              <a:rPr lang="en-US" dirty="0">
                <a:solidFill>
                  <a:schemeClr val="bg2">
                    <a:lumMod val="25000"/>
                  </a:schemeClr>
                </a:solidFill>
              </a:rPr>
              <a:t>Over Optical Fiber</a:t>
            </a:r>
          </a:p>
        </p:txBody>
      </p:sp>
      <p:sp>
        <p:nvSpPr>
          <p:cNvPr id="62" name="TextBox 61">
            <a:extLst>
              <a:ext uri="{FF2B5EF4-FFF2-40B4-BE49-F238E27FC236}">
                <a16:creationId xmlns:a16="http://schemas.microsoft.com/office/drawing/2014/main" id="{0DF56A30-C882-4ED0-9FB6-E195A91A91BE}"/>
              </a:ext>
            </a:extLst>
          </p:cNvPr>
          <p:cNvSpPr txBox="1"/>
          <p:nvPr/>
        </p:nvSpPr>
        <p:spPr>
          <a:xfrm>
            <a:off x="6837150" y="5865063"/>
            <a:ext cx="3550111" cy="369332"/>
          </a:xfrm>
          <a:prstGeom prst="rect">
            <a:avLst/>
          </a:prstGeom>
          <a:noFill/>
        </p:spPr>
        <p:txBody>
          <a:bodyPr wrap="square" rtlCol="0">
            <a:spAutoFit/>
          </a:bodyPr>
          <a:lstStyle/>
          <a:p>
            <a:r>
              <a:rPr lang="en-US" dirty="0">
                <a:solidFill>
                  <a:schemeClr val="bg2">
                    <a:lumMod val="25000"/>
                  </a:schemeClr>
                </a:solidFill>
              </a:rPr>
              <a:t>Analog Signal Over Coaxial Cable</a:t>
            </a:r>
          </a:p>
        </p:txBody>
      </p:sp>
      <p:pic>
        <p:nvPicPr>
          <p:cNvPr id="4098" name="Picture 2" descr="1754C-31-BB-FC-10 - EMCORE Corporation - Iiic.Cc">
            <a:extLst>
              <a:ext uri="{FF2B5EF4-FFF2-40B4-BE49-F238E27FC236}">
                <a16:creationId xmlns:a16="http://schemas.microsoft.com/office/drawing/2014/main" id="{45FD5C51-466C-4DA2-8366-796E0A52128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422" b="89157" l="2640" r="96370">
                        <a14:foregroundMark x1="45704" y1="46074" x2="47525" y2="49398"/>
                        <a14:foregroundMark x1="44884" y1="44578" x2="45236" y2="45220"/>
                        <a14:foregroundMark x1="20923" y1="74573" x2="23102" y2="73494"/>
                        <a14:foregroundMark x1="3630" y1="83133" x2="14620" y2="77693"/>
                        <a14:foregroundMark x1="95709" y1="46927" x2="96370" y2="49398"/>
                        <a14:foregroundMark x1="89439" y1="23494" x2="95407" y2="45797"/>
                        <a14:foregroundMark x1="93863" y1="52993" x2="91749" y2="56024"/>
                        <a14:foregroundMark x1="96370" y1="49398" x2="94649" y2="51865"/>
                        <a14:foregroundMark x1="52264" y1="26729" x2="52543" y2="27429"/>
                        <a14:foregroundMark x1="58914" y1="15301" x2="59097" y2="16220"/>
                        <a14:foregroundMark x1="64356" y1="76506" x2="65469" y2="81146"/>
                        <a14:foregroundMark x1="68647" y1="74096" x2="69463" y2="77074"/>
                        <a14:foregroundMark x1="75880" y1="82441" x2="75908" y2="82530"/>
                        <a14:foregroundMark x1="72277" y1="71084" x2="73025" y2="73442"/>
                        <a14:foregroundMark x1="77228" y1="68675" x2="77783" y2="70845"/>
                        <a14:foregroundMark x1="81188" y1="66265" x2="82146" y2="69326"/>
                        <a14:foregroundMark x1="85149" y1="62651" x2="86205" y2="66506"/>
                        <a14:foregroundMark x1="90099" y1="60843" x2="90741" y2="63356"/>
                        <a14:foregroundMark x1="43539" y1="46386" x2="43894" y2="46386"/>
                        <a14:foregroundMark x1="43850" y1="45278" x2="44224" y2="45181"/>
                        <a14:foregroundMark x1="15182" y1="77108" x2="20132" y2="74096"/>
                        <a14:foregroundMark x1="41584" y1="52410" x2="42904" y2="46386"/>
                        <a14:foregroundMark x1="40264" y1="48193" x2="41254" y2="47590"/>
                        <a14:backgroundMark x1="67657" y1="78916" x2="69307" y2="83735"/>
                        <a14:backgroundMark x1="75578" y1="74096" x2="77558" y2="78916"/>
                        <a14:backgroundMark x1="84818" y1="67470" x2="86139" y2="73494"/>
                        <a14:backgroundMark x1="88779" y1="66265" x2="90099" y2="72289"/>
                        <a14:backgroundMark x1="43564" y1="51807" x2="44554" y2="50602"/>
                        <a14:backgroundMark x1="52805" y1="19277" x2="53795" y2="25904"/>
                        <a14:backgroundMark x1="61386" y1="15060" x2="62706" y2="18675"/>
                        <a14:backgroundMark x1="69307" y1="8434" x2="71617" y2="17470"/>
                        <a14:backgroundMark x1="18768" y1="78810" x2="19802" y2="78313"/>
                        <a14:backgroundMark x1="13531" y1="81325" x2="14031" y2="81085"/>
                        <a14:backgroundMark x1="43464" y1="43567" x2="44554" y2="42771"/>
                        <a14:backgroundMark x1="42139" y1="44535" x2="43317" y2="43674"/>
                        <a14:backgroundMark x1="52145" y1="31325" x2="52805" y2="26506"/>
                        <a14:backgroundMark x1="51815" y1="29518" x2="54455" y2="29518"/>
                        <a14:backgroundMark x1="52805" y1="28313" x2="52805" y2="28313"/>
                        <a14:backgroundMark x1="51485" y1="25904" x2="51815" y2="27108"/>
                        <a14:backgroundMark x1="55446" y1="16265" x2="54455" y2="18675"/>
                        <a14:backgroundMark x1="59076" y1="16265" x2="59076" y2="16265"/>
                        <a14:backgroundMark x1="59076" y1="14458" x2="58746" y2="15060"/>
                        <a14:backgroundMark x1="58416" y1="16265" x2="58416" y2="16265"/>
                        <a14:backgroundMark x1="73597" y1="77108" x2="76238" y2="81928"/>
                        <a14:backgroundMark x1="74257" y1="82530" x2="75578" y2="81928"/>
                        <a14:backgroundMark x1="93729" y1="53614" x2="95050" y2="50000"/>
                        <a14:backgroundMark x1="95050" y1="52410" x2="95050" y2="52410"/>
                      </a14:backgroundRemoval>
                    </a14:imgEffect>
                  </a14:imgLayer>
                </a14:imgProps>
              </a:ext>
              <a:ext uri="{28A0092B-C50C-407E-A947-70E740481C1C}">
                <a14:useLocalDpi xmlns:a14="http://schemas.microsoft.com/office/drawing/2010/main" val="0"/>
              </a:ext>
            </a:extLst>
          </a:blip>
          <a:srcRect/>
          <a:stretch>
            <a:fillRect/>
          </a:stretch>
        </p:blipFill>
        <p:spPr bwMode="auto">
          <a:xfrm>
            <a:off x="1702030" y="6006055"/>
            <a:ext cx="890246" cy="487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59E7C3-2002-4F29-A6C6-A00A2971EC49}"/>
              </a:ext>
            </a:extLst>
          </p:cNvPr>
          <p:cNvSpPr txBox="1"/>
          <p:nvPr/>
        </p:nvSpPr>
        <p:spPr>
          <a:xfrm>
            <a:off x="751291" y="6023758"/>
            <a:ext cx="1213409" cy="369332"/>
          </a:xfrm>
          <a:prstGeom prst="rect">
            <a:avLst/>
          </a:prstGeom>
          <a:noFill/>
        </p:spPr>
        <p:txBody>
          <a:bodyPr wrap="none" rtlCol="0">
            <a:spAutoFit/>
          </a:bodyPr>
          <a:lstStyle/>
          <a:p>
            <a:r>
              <a:rPr lang="en-US" dirty="0">
                <a:solidFill>
                  <a:schemeClr val="bg2">
                    <a:lumMod val="90000"/>
                  </a:schemeClr>
                </a:solidFill>
              </a:rPr>
              <a:t>CATV Laser</a:t>
            </a:r>
          </a:p>
        </p:txBody>
      </p:sp>
      <p:sp>
        <p:nvSpPr>
          <p:cNvPr id="2" name="Content Placeholder 1">
            <a:extLst>
              <a:ext uri="{FF2B5EF4-FFF2-40B4-BE49-F238E27FC236}">
                <a16:creationId xmlns:a16="http://schemas.microsoft.com/office/drawing/2014/main" id="{2092E7CE-D441-4040-B73A-DAD19294FA3C}"/>
              </a:ext>
            </a:extLst>
          </p:cNvPr>
          <p:cNvSpPr txBox="1">
            <a:spLocks/>
          </p:cNvSpPr>
          <p:nvPr/>
        </p:nvSpPr>
        <p:spPr>
          <a:xfrm>
            <a:off x="393031" y="1308397"/>
            <a:ext cx="11124518" cy="2152364"/>
          </a:xfrm>
          <a:prstGeom prst="rect">
            <a:avLst/>
          </a:prstGeom>
        </p:spPr>
        <p:txBody>
          <a:bodyPr>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lnSpc>
                <a:spcPct val="100000"/>
              </a:lnSpc>
              <a:spcBef>
                <a:spcPts val="0"/>
              </a:spcBef>
              <a:buNone/>
            </a:pPr>
            <a:r>
              <a:rPr lang="en-US" sz="1800" b="1" dirty="0"/>
              <a:t>Market Leader </a:t>
            </a:r>
            <a:r>
              <a:rPr lang="en-US" sz="1800" dirty="0"/>
              <a:t>– EMCORE is the world’s leading provider of optical CATV transmitters and laser modules – the primary mode of distribution for broadband access – to OEMs for high-speed communication networks owned by multiple-system operators or MSOs (i.e. cable providers)</a:t>
            </a:r>
            <a:endParaRPr lang="en-US" sz="1800" b="1" dirty="0"/>
          </a:p>
          <a:p>
            <a:pPr marL="0" indent="0">
              <a:lnSpc>
                <a:spcPct val="100000"/>
              </a:lnSpc>
              <a:spcBef>
                <a:spcPts val="0"/>
              </a:spcBef>
              <a:buNone/>
            </a:pPr>
            <a:endParaRPr lang="en-US" sz="1800" b="1" dirty="0"/>
          </a:p>
          <a:p>
            <a:pPr marL="0" indent="0">
              <a:lnSpc>
                <a:spcPct val="100000"/>
              </a:lnSpc>
              <a:spcBef>
                <a:spcPts val="0"/>
              </a:spcBef>
              <a:buNone/>
            </a:pPr>
            <a:r>
              <a:rPr lang="en-US" sz="1800" b="1" dirty="0"/>
              <a:t>Technology Advantage </a:t>
            </a:r>
            <a:r>
              <a:rPr lang="en-US" sz="1800" dirty="0"/>
              <a:t>– EMCORE’s proprietary L-EML (Linear – Externally Modulated Laser), with higher signal-to-noise ratio, enables MSOs to quickly and inexpensively distribute greater bandwidth over existing networks</a:t>
            </a:r>
            <a:endParaRPr lang="en-US" sz="1800" b="1" dirty="0"/>
          </a:p>
          <a:p>
            <a:pPr marL="0" indent="0">
              <a:lnSpc>
                <a:spcPct val="100000"/>
              </a:lnSpc>
              <a:spcBef>
                <a:spcPts val="0"/>
              </a:spcBef>
              <a:buNone/>
            </a:pPr>
            <a:endParaRPr lang="en-US" sz="800" dirty="0"/>
          </a:p>
        </p:txBody>
      </p:sp>
      <p:sp>
        <p:nvSpPr>
          <p:cNvPr id="30" name="Slide Number Placeholder 1">
            <a:extLst>
              <a:ext uri="{FF2B5EF4-FFF2-40B4-BE49-F238E27FC236}">
                <a16:creationId xmlns:a16="http://schemas.microsoft.com/office/drawing/2014/main" id="{B2BF9C5F-BAC2-4F0C-98C0-D2A79A408B87}"/>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12</a:t>
            </a:fld>
            <a:endParaRPr lang="en-US" dirty="0"/>
          </a:p>
        </p:txBody>
      </p:sp>
    </p:spTree>
    <p:extLst>
      <p:ext uri="{BB962C8B-B14F-4D97-AF65-F5344CB8AC3E}">
        <p14:creationId xmlns:p14="http://schemas.microsoft.com/office/powerpoint/2010/main" val="4068244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75158" y="367776"/>
            <a:ext cx="10020524" cy="558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Arial" charset="0"/>
              </a:rPr>
              <a:t>Revenue and Gross Margin</a:t>
            </a:r>
          </a:p>
        </p:txBody>
      </p:sp>
      <p:sp>
        <p:nvSpPr>
          <p:cNvPr id="11" name="Content Placeholder 3">
            <a:extLst>
              <a:ext uri="{FF2B5EF4-FFF2-40B4-BE49-F238E27FC236}">
                <a16:creationId xmlns:a16="http://schemas.microsoft.com/office/drawing/2014/main" id="{E38F7169-C856-451A-8753-48620F84B64B}"/>
              </a:ext>
            </a:extLst>
          </p:cNvPr>
          <p:cNvSpPr txBox="1">
            <a:spLocks/>
          </p:cNvSpPr>
          <p:nvPr/>
        </p:nvSpPr>
        <p:spPr bwMode="auto">
          <a:xfrm>
            <a:off x="5532120" y="1151176"/>
            <a:ext cx="6235688" cy="5278368"/>
          </a:xfrm>
          <a:prstGeom prst="rect">
            <a:avLst/>
          </a:prstGeom>
          <a:noFill/>
          <a:ln>
            <a:noFill/>
          </a:ln>
        </p:spPr>
        <p:txBody>
          <a:bodyPr wrap="square" lIns="36576" tIns="0" rIns="0" bIns="0">
            <a:spAutoFit/>
          </a:bodyPr>
          <a:lstStyle>
            <a:lvl1pPr marL="177800" indent="-177800" algn="l" rtl="0" eaLnBrk="0" fontAlgn="base" hangingPunct="0">
              <a:spcBef>
                <a:spcPct val="40000"/>
              </a:spcBef>
              <a:spcAft>
                <a:spcPct val="0"/>
              </a:spcAft>
              <a:buClr>
                <a:srgbClr val="5094DE"/>
              </a:buClr>
              <a:buSzPct val="120000"/>
              <a:buFont typeface="Wingdings" panose="05000000000000000000" pitchFamily="2" charset="2"/>
              <a:buChar char="§"/>
              <a:tabLst>
                <a:tab pos="1658938" algn="l"/>
                <a:tab pos="4229100" algn="l"/>
              </a:tabLst>
              <a:defRPr b="1">
                <a:solidFill>
                  <a:srgbClr val="183B9C"/>
                </a:solidFill>
                <a:latin typeface="+mn-lt"/>
                <a:ea typeface="+mn-ea"/>
                <a:cs typeface="+mn-cs"/>
              </a:defRPr>
            </a:lvl1pPr>
            <a:lvl2pPr marL="512763" indent="-169863" algn="l" rtl="0" eaLnBrk="0" fontAlgn="base" hangingPunct="0">
              <a:spcBef>
                <a:spcPct val="20000"/>
              </a:spcBef>
              <a:spcAft>
                <a:spcPct val="0"/>
              </a:spcAft>
              <a:buClr>
                <a:srgbClr val="183B9C"/>
              </a:buClr>
              <a:buSzPct val="115000"/>
              <a:buFont typeface="Wingdings" panose="05000000000000000000" pitchFamily="2" charset="2"/>
              <a:buChar char="§"/>
              <a:tabLst>
                <a:tab pos="1658938" algn="l"/>
                <a:tab pos="4229100" algn="l"/>
              </a:tabLst>
              <a:defRPr sz="1400" b="1">
                <a:solidFill>
                  <a:srgbClr val="505050"/>
                </a:solidFill>
                <a:latin typeface="+mn-lt"/>
              </a:defRPr>
            </a:lvl2pPr>
            <a:lvl3pPr marL="800100" indent="-169863" algn="l" rtl="0" eaLnBrk="0" fontAlgn="base" hangingPunct="0">
              <a:spcBef>
                <a:spcPct val="20000"/>
              </a:spcBef>
              <a:spcAft>
                <a:spcPct val="0"/>
              </a:spcAft>
              <a:buClr>
                <a:srgbClr val="183B9C"/>
              </a:buClr>
              <a:buSzPct val="100000"/>
              <a:buFont typeface="Wingdings" panose="05000000000000000000" pitchFamily="2" charset="2"/>
              <a:buChar char="§"/>
              <a:tabLst>
                <a:tab pos="1658938" algn="l"/>
                <a:tab pos="4229100" algn="l"/>
              </a:tabLst>
              <a:defRPr sz="1200">
                <a:solidFill>
                  <a:srgbClr val="505050"/>
                </a:solidFill>
                <a:latin typeface="+mn-lt"/>
              </a:defRPr>
            </a:lvl3pPr>
            <a:lvl4pPr marL="1081088" indent="-165100" algn="l" rtl="0" eaLnBrk="0" fontAlgn="base" hangingPunct="0">
              <a:spcBef>
                <a:spcPct val="20000"/>
              </a:spcBef>
              <a:spcAft>
                <a:spcPct val="0"/>
              </a:spcAft>
              <a:buClr>
                <a:srgbClr val="183B9C"/>
              </a:buClr>
              <a:buSzPct val="100000"/>
              <a:buFont typeface="Wingdings" panose="05000000000000000000" pitchFamily="2" charset="2"/>
              <a:buChar char="§"/>
              <a:tabLst>
                <a:tab pos="1658938" algn="l"/>
                <a:tab pos="4229100" algn="l"/>
              </a:tabLst>
              <a:defRPr sz="1000">
                <a:solidFill>
                  <a:srgbClr val="505050"/>
                </a:solidFill>
                <a:latin typeface="+mn-lt"/>
              </a:defRPr>
            </a:lvl4pPr>
            <a:lvl5pPr marL="1376363" indent="-165100" algn="l" rtl="0" eaLnBrk="0" fontAlgn="base" hangingPunct="0">
              <a:spcBef>
                <a:spcPct val="20000"/>
              </a:spcBef>
              <a:spcAft>
                <a:spcPct val="0"/>
              </a:spcAft>
              <a:buClr>
                <a:srgbClr val="183B9C"/>
              </a:buClr>
              <a:buFont typeface="Wingdings" panose="05000000000000000000" pitchFamily="2" charset="2"/>
              <a:buChar char="§"/>
              <a:tabLst>
                <a:tab pos="1658938" algn="l"/>
                <a:tab pos="4229100" algn="l"/>
              </a:tabLst>
              <a:defRPr sz="900">
                <a:solidFill>
                  <a:srgbClr val="505050"/>
                </a:solidFill>
                <a:latin typeface="+mn-lt"/>
              </a:defRPr>
            </a:lvl5pPr>
            <a:lvl6pPr marL="18335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6pPr>
            <a:lvl7pPr marL="22907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7pPr>
            <a:lvl8pPr marL="27479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8pPr>
            <a:lvl9pPr marL="32051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9pPr>
          </a:lstStyle>
          <a:p>
            <a:pPr marL="0" indent="0">
              <a:spcBef>
                <a:spcPts val="600"/>
              </a:spcBef>
              <a:spcAft>
                <a:spcPts val="0"/>
              </a:spcAft>
              <a:buClrTx/>
              <a:buNone/>
              <a:defRPr/>
            </a:pPr>
            <a:r>
              <a:rPr lang="en-US" altLang="en-US" sz="1600" kern="0" dirty="0">
                <a:solidFill>
                  <a:schemeClr val="accent1"/>
                </a:solidFill>
                <a:latin typeface="Arial"/>
              </a:rPr>
              <a:t>Aerospace &amp; Defense</a:t>
            </a:r>
          </a:p>
          <a:p>
            <a:pPr marL="285750" lvl="1" indent="-285750">
              <a:spcBef>
                <a:spcPts val="600"/>
              </a:spcBef>
              <a:spcAft>
                <a:spcPts val="0"/>
              </a:spcAft>
              <a:buClrTx/>
              <a:buBlip>
                <a:blip r:embed="rId3">
                  <a:extLst>
                    <a:ext uri="{96DAC541-7B7A-43D3-8B79-37D633B846F1}">
                      <asvg:svgBlip xmlns:asvg="http://schemas.microsoft.com/office/drawing/2016/SVG/main" r:embed="rId4"/>
                    </a:ext>
                  </a:extLst>
                </a:blip>
              </a:buBlip>
              <a:defRPr/>
            </a:pPr>
            <a:r>
              <a:rPr lang="en-US" altLang="en-US" sz="1600" b="0" kern="0" dirty="0">
                <a:solidFill>
                  <a:srgbClr val="000000"/>
                </a:solidFill>
                <a:latin typeface="Arial"/>
              </a:rPr>
              <a:t>Navigation market demand creates opportunities to further scale the business</a:t>
            </a:r>
          </a:p>
          <a:p>
            <a:pPr marL="285750" lvl="1" indent="-285750">
              <a:spcBef>
                <a:spcPts val="600"/>
              </a:spcBef>
              <a:spcAft>
                <a:spcPts val="0"/>
              </a:spcAft>
              <a:buClrTx/>
              <a:buBlip>
                <a:blip r:embed="rId3">
                  <a:extLst>
                    <a:ext uri="{96DAC541-7B7A-43D3-8B79-37D633B846F1}">
                      <asvg:svgBlip xmlns:asvg="http://schemas.microsoft.com/office/drawing/2016/SVG/main" r:embed="rId4"/>
                    </a:ext>
                  </a:extLst>
                </a:blip>
              </a:buBlip>
              <a:defRPr/>
            </a:pPr>
            <a:r>
              <a:rPr lang="en-US" altLang="en-US" sz="1600" b="0" kern="0" dirty="0">
                <a:solidFill>
                  <a:srgbClr val="000000"/>
                </a:solidFill>
                <a:latin typeface="Arial"/>
              </a:rPr>
              <a:t>Introduction of non-ITAR QMEMS products opens-up new global market opportunities</a:t>
            </a:r>
          </a:p>
          <a:p>
            <a:pPr marL="285750" lvl="1" indent="-285750">
              <a:spcBef>
                <a:spcPts val="600"/>
              </a:spcBef>
              <a:spcAft>
                <a:spcPts val="0"/>
              </a:spcAft>
              <a:buClrTx/>
              <a:buBlip>
                <a:blip r:embed="rId3">
                  <a:extLst>
                    <a:ext uri="{96DAC541-7B7A-43D3-8B79-37D633B846F1}">
                      <asvg:svgBlip xmlns:asvg="http://schemas.microsoft.com/office/drawing/2016/SVG/main" r:embed="rId4"/>
                    </a:ext>
                  </a:extLst>
                </a:blip>
              </a:buBlip>
              <a:defRPr/>
            </a:pPr>
            <a:r>
              <a:rPr lang="en-US" altLang="en-US" sz="1600" b="0" kern="0" dirty="0">
                <a:solidFill>
                  <a:srgbClr val="000000"/>
                </a:solidFill>
                <a:latin typeface="Arial"/>
              </a:rPr>
              <a:t>New suite of high-performance FOG products targeting a series of large customer programs</a:t>
            </a:r>
          </a:p>
          <a:p>
            <a:pPr marL="285750" lvl="1" indent="-285750">
              <a:spcBef>
                <a:spcPts val="600"/>
              </a:spcBef>
              <a:spcAft>
                <a:spcPts val="0"/>
              </a:spcAft>
              <a:buClrTx/>
              <a:buBlip>
                <a:blip r:embed="rId3">
                  <a:extLst>
                    <a:ext uri="{96DAC541-7B7A-43D3-8B79-37D633B846F1}">
                      <asvg:svgBlip xmlns:asvg="http://schemas.microsoft.com/office/drawing/2016/SVG/main" r:embed="rId4"/>
                    </a:ext>
                  </a:extLst>
                </a:blip>
              </a:buBlip>
              <a:defRPr/>
            </a:pPr>
            <a:r>
              <a:rPr lang="en-US" altLang="en-US" sz="1600" b="0" kern="0" dirty="0">
                <a:solidFill>
                  <a:srgbClr val="000000"/>
                </a:solidFill>
                <a:latin typeface="Arial"/>
              </a:rPr>
              <a:t>Defense Optoelectronics strengthening beyond satellite earth stations to radar systems, Navy ships, and similar applications</a:t>
            </a:r>
          </a:p>
          <a:p>
            <a:pPr marL="285750" lvl="1" indent="-285750">
              <a:spcBef>
                <a:spcPts val="600"/>
              </a:spcBef>
              <a:spcAft>
                <a:spcPts val="0"/>
              </a:spcAft>
              <a:buClrTx/>
              <a:buBlip>
                <a:blip r:embed="rId3">
                  <a:extLst>
                    <a:ext uri="{96DAC541-7B7A-43D3-8B79-37D633B846F1}">
                      <asvg:svgBlip xmlns:asvg="http://schemas.microsoft.com/office/drawing/2016/SVG/main" r:embed="rId4"/>
                    </a:ext>
                  </a:extLst>
                </a:blip>
              </a:buBlip>
              <a:defRPr/>
            </a:pPr>
            <a:r>
              <a:rPr lang="en-US" altLang="en-US" sz="1600" b="0" kern="0" dirty="0">
                <a:solidFill>
                  <a:srgbClr val="000000"/>
                </a:solidFill>
                <a:latin typeface="Arial"/>
              </a:rPr>
              <a:t>Continue improving QMEMS operational processes</a:t>
            </a:r>
          </a:p>
          <a:p>
            <a:pPr marL="0" lvl="1" indent="0">
              <a:spcBef>
                <a:spcPts val="600"/>
              </a:spcBef>
              <a:spcAft>
                <a:spcPts val="0"/>
              </a:spcAft>
              <a:buClrTx/>
              <a:buNone/>
              <a:defRPr/>
            </a:pPr>
            <a:r>
              <a:rPr lang="en-US" altLang="en-US" sz="1600" kern="0" dirty="0">
                <a:solidFill>
                  <a:schemeClr val="accent1"/>
                </a:solidFill>
                <a:latin typeface="Arial"/>
              </a:rPr>
              <a:t>Broadband</a:t>
            </a:r>
          </a:p>
          <a:p>
            <a:pPr marL="285750" lvl="1" indent="-285750">
              <a:spcBef>
                <a:spcPts val="600"/>
              </a:spcBef>
              <a:spcAft>
                <a:spcPts val="0"/>
              </a:spcAft>
              <a:buClrTx/>
              <a:buBlip>
                <a:blip r:embed="rId3">
                  <a:extLst>
                    <a:ext uri="{96DAC541-7B7A-43D3-8B79-37D633B846F1}">
                      <asvg:svgBlip xmlns:asvg="http://schemas.microsoft.com/office/drawing/2016/SVG/main" r:embed="rId4"/>
                    </a:ext>
                  </a:extLst>
                </a:blip>
              </a:buBlip>
              <a:defRPr/>
            </a:pPr>
            <a:r>
              <a:rPr lang="en-US" altLang="en-US" sz="1600" b="0" kern="0" dirty="0">
                <a:solidFill>
                  <a:srgbClr val="000000"/>
                </a:solidFill>
                <a:latin typeface="Arial"/>
              </a:rPr>
              <a:t>Communication network bandwidth demands growing incessantly</a:t>
            </a:r>
          </a:p>
          <a:p>
            <a:pPr marL="285750" lvl="1" indent="-285750">
              <a:spcBef>
                <a:spcPts val="600"/>
              </a:spcBef>
              <a:spcAft>
                <a:spcPts val="0"/>
              </a:spcAft>
              <a:buClrTx/>
              <a:buBlip>
                <a:blip r:embed="rId3">
                  <a:extLst>
                    <a:ext uri="{96DAC541-7B7A-43D3-8B79-37D633B846F1}">
                      <asvg:svgBlip xmlns:asvg="http://schemas.microsoft.com/office/drawing/2016/SVG/main" r:embed="rId4"/>
                    </a:ext>
                  </a:extLst>
                </a:blip>
              </a:buBlip>
              <a:defRPr/>
            </a:pPr>
            <a:r>
              <a:rPr lang="en-US" altLang="en-US" sz="1600" b="0" kern="0" dirty="0">
                <a:solidFill>
                  <a:srgbClr val="000000"/>
                </a:solidFill>
                <a:latin typeface="Arial"/>
              </a:rPr>
              <a:t>Strengthening an already market leading CATV share with L-EML</a:t>
            </a:r>
          </a:p>
          <a:p>
            <a:pPr marL="285750" lvl="1" indent="-285750">
              <a:spcBef>
                <a:spcPts val="600"/>
              </a:spcBef>
              <a:spcAft>
                <a:spcPts val="0"/>
              </a:spcAft>
              <a:buClrTx/>
              <a:buBlip>
                <a:blip r:embed="rId3">
                  <a:extLst>
                    <a:ext uri="{96DAC541-7B7A-43D3-8B79-37D633B846F1}">
                      <asvg:svgBlip xmlns:asvg="http://schemas.microsoft.com/office/drawing/2016/SVG/main" r:embed="rId4"/>
                    </a:ext>
                  </a:extLst>
                </a:blip>
              </a:buBlip>
              <a:defRPr/>
            </a:pPr>
            <a:r>
              <a:rPr lang="en-US" altLang="en-US" sz="1600" b="0" kern="0" dirty="0">
                <a:solidFill>
                  <a:srgbClr val="000000"/>
                </a:solidFill>
                <a:latin typeface="Arial"/>
              </a:rPr>
              <a:t>Complete transition of CATV operations to a variable cost model</a:t>
            </a:r>
          </a:p>
          <a:p>
            <a:pPr marL="285750" lvl="1" indent="-285750">
              <a:spcBef>
                <a:spcPts val="600"/>
              </a:spcBef>
              <a:spcAft>
                <a:spcPts val="0"/>
              </a:spcAft>
              <a:buClrTx/>
              <a:buBlip>
                <a:blip r:embed="rId3">
                  <a:extLst>
                    <a:ext uri="{96DAC541-7B7A-43D3-8B79-37D633B846F1}">
                      <asvg:svgBlip xmlns:asvg="http://schemas.microsoft.com/office/drawing/2016/SVG/main" r:embed="rId4"/>
                    </a:ext>
                  </a:extLst>
                </a:blip>
              </a:buBlip>
              <a:defRPr/>
            </a:pPr>
            <a:r>
              <a:rPr lang="en-US" altLang="en-US" sz="1600" b="0" kern="0" dirty="0">
                <a:solidFill>
                  <a:srgbClr val="000000"/>
                </a:solidFill>
                <a:latin typeface="Arial"/>
              </a:rPr>
              <a:t>Pursue Wafer Fab cost absorption opportunities, including new higher-margin prospects for the Chips business</a:t>
            </a:r>
          </a:p>
          <a:p>
            <a:pPr marL="285750" lvl="1" indent="-285750">
              <a:spcBef>
                <a:spcPts val="600"/>
              </a:spcBef>
              <a:spcAft>
                <a:spcPts val="0"/>
              </a:spcAft>
              <a:buClrTx/>
              <a:buBlip>
                <a:blip r:embed="rId3">
                  <a:extLst>
                    <a:ext uri="{96DAC541-7B7A-43D3-8B79-37D633B846F1}">
                      <asvg:svgBlip xmlns:asvg="http://schemas.microsoft.com/office/drawing/2016/SVG/main" r:embed="rId4"/>
                    </a:ext>
                  </a:extLst>
                </a:blip>
              </a:buBlip>
              <a:defRPr/>
            </a:pPr>
            <a:r>
              <a:rPr lang="en-US" altLang="en-US" sz="1600" b="0" kern="0" dirty="0">
                <a:solidFill>
                  <a:srgbClr val="000000"/>
                </a:solidFill>
                <a:latin typeface="Arial"/>
              </a:rPr>
              <a:t>Leverage core technology and capabilities to penetrate the LiDAR and Distributed Sensing markets</a:t>
            </a:r>
          </a:p>
        </p:txBody>
      </p:sp>
      <p:sp>
        <p:nvSpPr>
          <p:cNvPr id="6" name="Slide Number Placeholder 1">
            <a:extLst>
              <a:ext uri="{FF2B5EF4-FFF2-40B4-BE49-F238E27FC236}">
                <a16:creationId xmlns:a16="http://schemas.microsoft.com/office/drawing/2014/main" id="{94BC016E-8631-4871-8ADB-FF625163FAB3}"/>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13</a:t>
            </a:fld>
            <a:endParaRPr lang="en-US" dirty="0"/>
          </a:p>
        </p:txBody>
      </p:sp>
      <p:sp>
        <p:nvSpPr>
          <p:cNvPr id="7" name="TextBox 6">
            <a:extLst>
              <a:ext uri="{FF2B5EF4-FFF2-40B4-BE49-F238E27FC236}">
                <a16:creationId xmlns:a16="http://schemas.microsoft.com/office/drawing/2014/main" id="{58B34A74-48A0-43D4-891A-8DFBD0FE40A8}"/>
              </a:ext>
            </a:extLst>
          </p:cNvPr>
          <p:cNvSpPr txBox="1"/>
          <p:nvPr/>
        </p:nvSpPr>
        <p:spPr>
          <a:xfrm>
            <a:off x="123014" y="6567140"/>
            <a:ext cx="9917279" cy="246221"/>
          </a:xfrm>
          <a:prstGeom prst="rect">
            <a:avLst/>
          </a:prstGeom>
          <a:noFill/>
        </p:spPr>
        <p:txBody>
          <a:bodyPr wrap="square" rtlCol="0">
            <a:spAutoFit/>
          </a:bodyPr>
          <a:lstStyle/>
          <a:p>
            <a:r>
              <a:rPr lang="en-US" sz="1000" dirty="0"/>
              <a:t>(a) See reconciliation for GAAP to non-GAAP in Appendix.</a:t>
            </a:r>
            <a:endParaRPr lang="en-US" sz="1000" i="1" dirty="0"/>
          </a:p>
        </p:txBody>
      </p:sp>
      <p:graphicFrame>
        <p:nvGraphicFramePr>
          <p:cNvPr id="8" name="Chart 7">
            <a:extLst>
              <a:ext uri="{FF2B5EF4-FFF2-40B4-BE49-F238E27FC236}">
                <a16:creationId xmlns:a16="http://schemas.microsoft.com/office/drawing/2014/main" id="{F133EF9B-FF14-4E15-A1E5-AEB5B84AEA75}"/>
              </a:ext>
            </a:extLst>
          </p:cNvPr>
          <p:cNvGraphicFramePr/>
          <p:nvPr>
            <p:extLst>
              <p:ext uri="{D42A27DB-BD31-4B8C-83A1-F6EECF244321}">
                <p14:modId xmlns:p14="http://schemas.microsoft.com/office/powerpoint/2010/main" val="3545749296"/>
              </p:ext>
            </p:extLst>
          </p:nvPr>
        </p:nvGraphicFramePr>
        <p:xfrm>
          <a:off x="394030" y="1033260"/>
          <a:ext cx="4543730" cy="290461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9716A2CE-AAB5-43F5-AC5C-9FCD1C1C73A2}"/>
              </a:ext>
            </a:extLst>
          </p:cNvPr>
          <p:cNvGraphicFramePr/>
          <p:nvPr>
            <p:extLst>
              <p:ext uri="{D42A27DB-BD31-4B8C-83A1-F6EECF244321}">
                <p14:modId xmlns:p14="http://schemas.microsoft.com/office/powerpoint/2010/main" val="769231251"/>
              </p:ext>
            </p:extLst>
          </p:nvPr>
        </p:nvGraphicFramePr>
        <p:xfrm>
          <a:off x="275158" y="4091319"/>
          <a:ext cx="4735754" cy="239890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39672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75158" y="367776"/>
            <a:ext cx="10020524" cy="558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Arial" charset="0"/>
              </a:rPr>
              <a:t>Operating Expenses, Profitability, and Cash</a:t>
            </a:r>
          </a:p>
        </p:txBody>
      </p:sp>
      <p:sp>
        <p:nvSpPr>
          <p:cNvPr id="24" name="TextBox 23">
            <a:extLst>
              <a:ext uri="{FF2B5EF4-FFF2-40B4-BE49-F238E27FC236}">
                <a16:creationId xmlns:a16="http://schemas.microsoft.com/office/drawing/2014/main" id="{A6E254BD-CFD8-469C-96E7-7238CEDEC428}"/>
              </a:ext>
            </a:extLst>
          </p:cNvPr>
          <p:cNvSpPr txBox="1"/>
          <p:nvPr/>
        </p:nvSpPr>
        <p:spPr>
          <a:xfrm>
            <a:off x="578008" y="6351317"/>
            <a:ext cx="6702803" cy="276999"/>
          </a:xfrm>
          <a:prstGeom prst="rect">
            <a:avLst/>
          </a:prstGeom>
          <a:noFill/>
        </p:spPr>
        <p:txBody>
          <a:bodyPr wrap="square" rtlCol="0">
            <a:spAutoFit/>
          </a:bodyPr>
          <a:lstStyle/>
          <a:p>
            <a:r>
              <a:rPr lang="en-US" sz="1200" dirty="0"/>
              <a:t>(a) See reconciliation for GAAP to non-GAAP in Appendix</a:t>
            </a:r>
          </a:p>
        </p:txBody>
      </p:sp>
      <p:sp>
        <p:nvSpPr>
          <p:cNvPr id="28" name="Rectangle: Rounded Corners 27">
            <a:extLst>
              <a:ext uri="{FF2B5EF4-FFF2-40B4-BE49-F238E27FC236}">
                <a16:creationId xmlns:a16="http://schemas.microsoft.com/office/drawing/2014/main" id="{D42086E8-317E-410C-83FE-5E134502C5B5}"/>
              </a:ext>
            </a:extLst>
          </p:cNvPr>
          <p:cNvSpPr/>
          <p:nvPr/>
        </p:nvSpPr>
        <p:spPr>
          <a:xfrm>
            <a:off x="8267351" y="5553828"/>
            <a:ext cx="3423951" cy="91343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Rising revenue, gross margin strength, and </a:t>
            </a:r>
            <a:r>
              <a:rPr lang="en-US" b="1" i="1" dirty="0" err="1">
                <a:solidFill>
                  <a:schemeClr val="tx1"/>
                </a:solidFill>
              </a:rPr>
              <a:t>opex</a:t>
            </a:r>
            <a:r>
              <a:rPr lang="en-US" b="1" i="1" dirty="0">
                <a:solidFill>
                  <a:schemeClr val="tx1"/>
                </a:solidFill>
              </a:rPr>
              <a:t> control driving strong operating profits</a:t>
            </a:r>
          </a:p>
        </p:txBody>
      </p:sp>
      <p:sp>
        <p:nvSpPr>
          <p:cNvPr id="15" name="Slide Number Placeholder 1">
            <a:extLst>
              <a:ext uri="{FF2B5EF4-FFF2-40B4-BE49-F238E27FC236}">
                <a16:creationId xmlns:a16="http://schemas.microsoft.com/office/drawing/2014/main" id="{553580AE-A475-4498-AFD5-D1883E7581BB}"/>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14</a:t>
            </a:fld>
            <a:endParaRPr lang="en-US" dirty="0"/>
          </a:p>
        </p:txBody>
      </p:sp>
      <p:graphicFrame>
        <p:nvGraphicFramePr>
          <p:cNvPr id="22" name="Chart 21">
            <a:extLst>
              <a:ext uri="{FF2B5EF4-FFF2-40B4-BE49-F238E27FC236}">
                <a16:creationId xmlns:a16="http://schemas.microsoft.com/office/drawing/2014/main" id="{FB81F232-7C1B-4F7A-BF40-189D42E556DF}"/>
              </a:ext>
            </a:extLst>
          </p:cNvPr>
          <p:cNvGraphicFramePr/>
          <p:nvPr>
            <p:extLst>
              <p:ext uri="{D42A27DB-BD31-4B8C-83A1-F6EECF244321}">
                <p14:modId xmlns:p14="http://schemas.microsoft.com/office/powerpoint/2010/main" val="3689268606"/>
              </p:ext>
            </p:extLst>
          </p:nvPr>
        </p:nvGraphicFramePr>
        <p:xfrm>
          <a:off x="275158" y="945915"/>
          <a:ext cx="3654253" cy="26025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id="{31EE60E1-C7FE-4985-8B72-30406305ACC1}"/>
              </a:ext>
            </a:extLst>
          </p:cNvPr>
          <p:cNvGraphicFramePr/>
          <p:nvPr>
            <p:extLst>
              <p:ext uri="{D42A27DB-BD31-4B8C-83A1-F6EECF244321}">
                <p14:modId xmlns:p14="http://schemas.microsoft.com/office/powerpoint/2010/main" val="3441809580"/>
              </p:ext>
            </p:extLst>
          </p:nvPr>
        </p:nvGraphicFramePr>
        <p:xfrm>
          <a:off x="275157" y="3548505"/>
          <a:ext cx="3654253" cy="26025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a:extLst>
              <a:ext uri="{FF2B5EF4-FFF2-40B4-BE49-F238E27FC236}">
                <a16:creationId xmlns:a16="http://schemas.microsoft.com/office/drawing/2014/main" id="{25E6700B-B218-45D6-9670-6A939B97335A}"/>
              </a:ext>
            </a:extLst>
          </p:cNvPr>
          <p:cNvGraphicFramePr/>
          <p:nvPr>
            <p:extLst>
              <p:ext uri="{D42A27DB-BD31-4B8C-83A1-F6EECF244321}">
                <p14:modId xmlns:p14="http://schemas.microsoft.com/office/powerpoint/2010/main" val="3375567798"/>
              </p:ext>
            </p:extLst>
          </p:nvPr>
        </p:nvGraphicFramePr>
        <p:xfrm>
          <a:off x="4010411" y="942084"/>
          <a:ext cx="3654253" cy="26025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a16="http://schemas.microsoft.com/office/drawing/2014/main" id="{6E10FAB5-D570-48AC-9FE9-0B799A115EBB}"/>
              </a:ext>
            </a:extLst>
          </p:cNvPr>
          <p:cNvGraphicFramePr/>
          <p:nvPr>
            <p:extLst>
              <p:ext uri="{D42A27DB-BD31-4B8C-83A1-F6EECF244321}">
                <p14:modId xmlns:p14="http://schemas.microsoft.com/office/powerpoint/2010/main" val="1026253421"/>
              </p:ext>
            </p:extLst>
          </p:nvPr>
        </p:nvGraphicFramePr>
        <p:xfrm>
          <a:off x="4010411" y="3547429"/>
          <a:ext cx="3654253" cy="2602590"/>
        </p:xfrm>
        <a:graphic>
          <a:graphicData uri="http://schemas.openxmlformats.org/drawingml/2006/chart">
            <c:chart xmlns:c="http://schemas.openxmlformats.org/drawingml/2006/chart" xmlns:r="http://schemas.openxmlformats.org/officeDocument/2006/relationships" r:id="rId6"/>
          </a:graphicData>
        </a:graphic>
      </p:graphicFrame>
      <p:sp>
        <p:nvSpPr>
          <p:cNvPr id="27" name="TextBox 26">
            <a:extLst>
              <a:ext uri="{FF2B5EF4-FFF2-40B4-BE49-F238E27FC236}">
                <a16:creationId xmlns:a16="http://schemas.microsoft.com/office/drawing/2014/main" id="{0EBBF586-559C-49C7-8CCA-0432D840D298}"/>
              </a:ext>
            </a:extLst>
          </p:cNvPr>
          <p:cNvSpPr txBox="1"/>
          <p:nvPr/>
        </p:nvSpPr>
        <p:spPr>
          <a:xfrm>
            <a:off x="1011722" y="1492510"/>
            <a:ext cx="518474" cy="400110"/>
          </a:xfrm>
          <a:prstGeom prst="rect">
            <a:avLst/>
          </a:prstGeom>
          <a:noFill/>
        </p:spPr>
        <p:txBody>
          <a:bodyPr wrap="square" rtlCol="0">
            <a:spAutoFit/>
          </a:bodyPr>
          <a:lstStyle/>
          <a:p>
            <a:pPr algn="ctr"/>
            <a:r>
              <a:rPr lang="en-US" sz="1000" b="1" dirty="0"/>
              <a:t>29% of Rev</a:t>
            </a:r>
          </a:p>
        </p:txBody>
      </p:sp>
      <p:sp>
        <p:nvSpPr>
          <p:cNvPr id="30" name="TextBox 29">
            <a:extLst>
              <a:ext uri="{FF2B5EF4-FFF2-40B4-BE49-F238E27FC236}">
                <a16:creationId xmlns:a16="http://schemas.microsoft.com/office/drawing/2014/main" id="{56331BDA-138F-4B58-9BEB-66CB27A6BDF8}"/>
              </a:ext>
            </a:extLst>
          </p:cNvPr>
          <p:cNvSpPr txBox="1"/>
          <p:nvPr/>
        </p:nvSpPr>
        <p:spPr>
          <a:xfrm>
            <a:off x="1562708" y="1679444"/>
            <a:ext cx="518474" cy="246221"/>
          </a:xfrm>
          <a:prstGeom prst="rect">
            <a:avLst/>
          </a:prstGeom>
          <a:noFill/>
        </p:spPr>
        <p:txBody>
          <a:bodyPr wrap="square" rtlCol="0">
            <a:spAutoFit/>
          </a:bodyPr>
          <a:lstStyle/>
          <a:p>
            <a:pPr algn="ctr"/>
            <a:r>
              <a:rPr lang="en-US" sz="1000" b="1" dirty="0"/>
              <a:t>28%</a:t>
            </a:r>
          </a:p>
        </p:txBody>
      </p:sp>
      <p:sp>
        <p:nvSpPr>
          <p:cNvPr id="31" name="TextBox 30">
            <a:extLst>
              <a:ext uri="{FF2B5EF4-FFF2-40B4-BE49-F238E27FC236}">
                <a16:creationId xmlns:a16="http://schemas.microsoft.com/office/drawing/2014/main" id="{E492C0D6-2E70-4FE4-B57B-B73A5170239C}"/>
              </a:ext>
            </a:extLst>
          </p:cNvPr>
          <p:cNvSpPr txBox="1"/>
          <p:nvPr/>
        </p:nvSpPr>
        <p:spPr>
          <a:xfrm>
            <a:off x="2135506" y="1738731"/>
            <a:ext cx="518474" cy="246221"/>
          </a:xfrm>
          <a:prstGeom prst="rect">
            <a:avLst/>
          </a:prstGeom>
          <a:noFill/>
        </p:spPr>
        <p:txBody>
          <a:bodyPr wrap="square" rtlCol="0">
            <a:spAutoFit/>
          </a:bodyPr>
          <a:lstStyle/>
          <a:p>
            <a:pPr algn="ctr"/>
            <a:r>
              <a:rPr lang="en-US" sz="1000" b="1" dirty="0"/>
              <a:t>23%</a:t>
            </a:r>
          </a:p>
        </p:txBody>
      </p:sp>
      <p:sp>
        <p:nvSpPr>
          <p:cNvPr id="32" name="TextBox 31">
            <a:extLst>
              <a:ext uri="{FF2B5EF4-FFF2-40B4-BE49-F238E27FC236}">
                <a16:creationId xmlns:a16="http://schemas.microsoft.com/office/drawing/2014/main" id="{3152A03F-1C47-4AA3-9260-33D29B4AFB7C}"/>
              </a:ext>
            </a:extLst>
          </p:cNvPr>
          <p:cNvSpPr txBox="1"/>
          <p:nvPr/>
        </p:nvSpPr>
        <p:spPr>
          <a:xfrm>
            <a:off x="2699193" y="1642052"/>
            <a:ext cx="518474" cy="246221"/>
          </a:xfrm>
          <a:prstGeom prst="rect">
            <a:avLst/>
          </a:prstGeom>
          <a:noFill/>
        </p:spPr>
        <p:txBody>
          <a:bodyPr wrap="square" rtlCol="0">
            <a:spAutoFit/>
          </a:bodyPr>
          <a:lstStyle/>
          <a:p>
            <a:pPr algn="ctr"/>
            <a:r>
              <a:rPr lang="en-US" sz="1000" b="1" dirty="0"/>
              <a:t>22%</a:t>
            </a:r>
          </a:p>
        </p:txBody>
      </p:sp>
      <p:sp>
        <p:nvSpPr>
          <p:cNvPr id="33" name="Content Placeholder 3">
            <a:extLst>
              <a:ext uri="{FF2B5EF4-FFF2-40B4-BE49-F238E27FC236}">
                <a16:creationId xmlns:a16="http://schemas.microsoft.com/office/drawing/2014/main" id="{D1E641D8-68D1-43CB-98C7-A914C4F0A319}"/>
              </a:ext>
            </a:extLst>
          </p:cNvPr>
          <p:cNvSpPr txBox="1">
            <a:spLocks/>
          </p:cNvSpPr>
          <p:nvPr/>
        </p:nvSpPr>
        <p:spPr bwMode="auto">
          <a:xfrm>
            <a:off x="8062546" y="1259377"/>
            <a:ext cx="3824134" cy="4139595"/>
          </a:xfrm>
          <a:prstGeom prst="rect">
            <a:avLst/>
          </a:prstGeom>
          <a:noFill/>
          <a:ln>
            <a:noFill/>
          </a:ln>
        </p:spPr>
        <p:txBody>
          <a:bodyPr wrap="square" lIns="36576" tIns="0" rIns="0" bIns="0">
            <a:spAutoFit/>
          </a:bodyPr>
          <a:lstStyle>
            <a:lvl1pPr marL="177800" indent="-177800" algn="l" rtl="0" eaLnBrk="0" fontAlgn="base" hangingPunct="0">
              <a:spcBef>
                <a:spcPct val="40000"/>
              </a:spcBef>
              <a:spcAft>
                <a:spcPct val="0"/>
              </a:spcAft>
              <a:buClr>
                <a:srgbClr val="5094DE"/>
              </a:buClr>
              <a:buSzPct val="120000"/>
              <a:buFont typeface="Wingdings" panose="05000000000000000000" pitchFamily="2" charset="2"/>
              <a:buChar char="§"/>
              <a:tabLst>
                <a:tab pos="1658938" algn="l"/>
                <a:tab pos="4229100" algn="l"/>
              </a:tabLst>
              <a:defRPr b="1">
                <a:solidFill>
                  <a:srgbClr val="183B9C"/>
                </a:solidFill>
                <a:latin typeface="+mn-lt"/>
                <a:ea typeface="+mn-ea"/>
                <a:cs typeface="+mn-cs"/>
              </a:defRPr>
            </a:lvl1pPr>
            <a:lvl2pPr marL="512763" indent="-169863" algn="l" rtl="0" eaLnBrk="0" fontAlgn="base" hangingPunct="0">
              <a:spcBef>
                <a:spcPct val="20000"/>
              </a:spcBef>
              <a:spcAft>
                <a:spcPct val="0"/>
              </a:spcAft>
              <a:buClr>
                <a:srgbClr val="183B9C"/>
              </a:buClr>
              <a:buSzPct val="115000"/>
              <a:buFont typeface="Wingdings" panose="05000000000000000000" pitchFamily="2" charset="2"/>
              <a:buChar char="§"/>
              <a:tabLst>
                <a:tab pos="1658938" algn="l"/>
                <a:tab pos="4229100" algn="l"/>
              </a:tabLst>
              <a:defRPr sz="1400" b="1">
                <a:solidFill>
                  <a:srgbClr val="505050"/>
                </a:solidFill>
                <a:latin typeface="+mn-lt"/>
              </a:defRPr>
            </a:lvl2pPr>
            <a:lvl3pPr marL="800100" indent="-169863" algn="l" rtl="0" eaLnBrk="0" fontAlgn="base" hangingPunct="0">
              <a:spcBef>
                <a:spcPct val="20000"/>
              </a:spcBef>
              <a:spcAft>
                <a:spcPct val="0"/>
              </a:spcAft>
              <a:buClr>
                <a:srgbClr val="183B9C"/>
              </a:buClr>
              <a:buSzPct val="100000"/>
              <a:buFont typeface="Wingdings" panose="05000000000000000000" pitchFamily="2" charset="2"/>
              <a:buChar char="§"/>
              <a:tabLst>
                <a:tab pos="1658938" algn="l"/>
                <a:tab pos="4229100" algn="l"/>
              </a:tabLst>
              <a:defRPr sz="1200">
                <a:solidFill>
                  <a:srgbClr val="505050"/>
                </a:solidFill>
                <a:latin typeface="+mn-lt"/>
              </a:defRPr>
            </a:lvl3pPr>
            <a:lvl4pPr marL="1081088" indent="-165100" algn="l" rtl="0" eaLnBrk="0" fontAlgn="base" hangingPunct="0">
              <a:spcBef>
                <a:spcPct val="20000"/>
              </a:spcBef>
              <a:spcAft>
                <a:spcPct val="0"/>
              </a:spcAft>
              <a:buClr>
                <a:srgbClr val="183B9C"/>
              </a:buClr>
              <a:buSzPct val="100000"/>
              <a:buFont typeface="Wingdings" panose="05000000000000000000" pitchFamily="2" charset="2"/>
              <a:buChar char="§"/>
              <a:tabLst>
                <a:tab pos="1658938" algn="l"/>
                <a:tab pos="4229100" algn="l"/>
              </a:tabLst>
              <a:defRPr sz="1000">
                <a:solidFill>
                  <a:srgbClr val="505050"/>
                </a:solidFill>
                <a:latin typeface="+mn-lt"/>
              </a:defRPr>
            </a:lvl4pPr>
            <a:lvl5pPr marL="1376363" indent="-165100" algn="l" rtl="0" eaLnBrk="0" fontAlgn="base" hangingPunct="0">
              <a:spcBef>
                <a:spcPct val="20000"/>
              </a:spcBef>
              <a:spcAft>
                <a:spcPct val="0"/>
              </a:spcAft>
              <a:buClr>
                <a:srgbClr val="183B9C"/>
              </a:buClr>
              <a:buFont typeface="Wingdings" panose="05000000000000000000" pitchFamily="2" charset="2"/>
              <a:buChar char="§"/>
              <a:tabLst>
                <a:tab pos="1658938" algn="l"/>
                <a:tab pos="4229100" algn="l"/>
              </a:tabLst>
              <a:defRPr sz="900">
                <a:solidFill>
                  <a:srgbClr val="505050"/>
                </a:solidFill>
                <a:latin typeface="+mn-lt"/>
              </a:defRPr>
            </a:lvl5pPr>
            <a:lvl6pPr marL="18335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6pPr>
            <a:lvl7pPr marL="22907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7pPr>
            <a:lvl8pPr marL="27479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8pPr>
            <a:lvl9pPr marL="32051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9pPr>
          </a:lstStyle>
          <a:p>
            <a:pPr marL="0" lvl="1" indent="0">
              <a:spcBef>
                <a:spcPts val="300"/>
              </a:spcBef>
              <a:spcAft>
                <a:spcPts val="0"/>
              </a:spcAft>
              <a:buClrTx/>
              <a:buNone/>
              <a:defRPr/>
            </a:pPr>
            <a:r>
              <a:rPr lang="en-US" altLang="en-US" sz="1600" kern="0" dirty="0">
                <a:solidFill>
                  <a:schemeClr val="accent1"/>
                </a:solidFill>
                <a:latin typeface="Arial"/>
              </a:rPr>
              <a:t>Operating Expenses</a:t>
            </a:r>
          </a:p>
          <a:p>
            <a:pPr marL="285750" lvl="1" indent="-285750">
              <a:spcBef>
                <a:spcPts val="300"/>
              </a:spcBef>
              <a:spcAft>
                <a:spcPts val="0"/>
              </a:spcAft>
              <a:buClrTx/>
              <a:buBlip>
                <a:blip r:embed="rId7">
                  <a:extLst>
                    <a:ext uri="{96DAC541-7B7A-43D3-8B79-37D633B846F1}">
                      <asvg:svgBlip xmlns:asvg="http://schemas.microsoft.com/office/drawing/2016/SVG/main" r:embed="rId8"/>
                    </a:ext>
                  </a:extLst>
                </a:blip>
              </a:buBlip>
              <a:defRPr/>
            </a:pPr>
            <a:r>
              <a:rPr lang="en-US" altLang="en-US" sz="1500" b="0" kern="0" dirty="0">
                <a:solidFill>
                  <a:srgbClr val="000000"/>
                </a:solidFill>
                <a:latin typeface="Arial"/>
              </a:rPr>
              <a:t>Disciplined expense management</a:t>
            </a:r>
          </a:p>
          <a:p>
            <a:pPr marL="285750" lvl="1" indent="-285750">
              <a:spcBef>
                <a:spcPts val="300"/>
              </a:spcBef>
              <a:spcAft>
                <a:spcPts val="0"/>
              </a:spcAft>
              <a:buClrTx/>
              <a:buBlip>
                <a:blip r:embed="rId7">
                  <a:extLst>
                    <a:ext uri="{96DAC541-7B7A-43D3-8B79-37D633B846F1}">
                      <asvg:svgBlip xmlns:asvg="http://schemas.microsoft.com/office/drawing/2016/SVG/main" r:embed="rId8"/>
                    </a:ext>
                  </a:extLst>
                </a:blip>
              </a:buBlip>
              <a:defRPr/>
            </a:pPr>
            <a:r>
              <a:rPr lang="en-US" altLang="en-US" sz="1500" b="0" kern="0" dirty="0">
                <a:solidFill>
                  <a:srgbClr val="000000"/>
                </a:solidFill>
                <a:latin typeface="Arial"/>
              </a:rPr>
              <a:t>Less than 30% of revenue during the past five quarters</a:t>
            </a:r>
          </a:p>
          <a:p>
            <a:pPr marL="0" lvl="1" indent="0">
              <a:spcBef>
                <a:spcPts val="300"/>
              </a:spcBef>
              <a:spcAft>
                <a:spcPts val="0"/>
              </a:spcAft>
              <a:buClrTx/>
              <a:buNone/>
              <a:defRPr/>
            </a:pPr>
            <a:r>
              <a:rPr lang="en-US" altLang="en-US" sz="1600" kern="0" dirty="0">
                <a:solidFill>
                  <a:schemeClr val="accent1"/>
                </a:solidFill>
                <a:latin typeface="Arial"/>
              </a:rPr>
              <a:t>Operating Profit</a:t>
            </a:r>
          </a:p>
          <a:p>
            <a:pPr marL="285750" lvl="1" indent="-285750">
              <a:spcBef>
                <a:spcPts val="300"/>
              </a:spcBef>
              <a:spcAft>
                <a:spcPts val="0"/>
              </a:spcAft>
              <a:buClrTx/>
              <a:buBlip>
                <a:blip r:embed="rId7">
                  <a:extLst>
                    <a:ext uri="{96DAC541-7B7A-43D3-8B79-37D633B846F1}">
                      <asvg:svgBlip xmlns:asvg="http://schemas.microsoft.com/office/drawing/2016/SVG/main" r:embed="rId8"/>
                    </a:ext>
                  </a:extLst>
                </a:blip>
              </a:buBlip>
              <a:defRPr/>
            </a:pPr>
            <a:r>
              <a:rPr lang="en-US" altLang="en-US" sz="1500" b="0" kern="0" dirty="0">
                <a:solidFill>
                  <a:srgbClr val="000000"/>
                </a:solidFill>
                <a:latin typeface="Arial"/>
              </a:rPr>
              <a:t>Double-digit operating profit margins throughout FY21 (15% for full FY21)</a:t>
            </a:r>
          </a:p>
          <a:p>
            <a:pPr marL="0" lvl="1" indent="0">
              <a:spcBef>
                <a:spcPts val="300"/>
              </a:spcBef>
              <a:spcAft>
                <a:spcPts val="0"/>
              </a:spcAft>
              <a:buClrTx/>
              <a:buNone/>
              <a:defRPr/>
            </a:pPr>
            <a:r>
              <a:rPr lang="en-US" altLang="en-US" sz="1600" kern="0" dirty="0">
                <a:solidFill>
                  <a:schemeClr val="accent1"/>
                </a:solidFill>
                <a:latin typeface="Arial"/>
              </a:rPr>
              <a:t>Adjusted EBITDA</a:t>
            </a:r>
          </a:p>
          <a:p>
            <a:pPr marL="285750" lvl="1" indent="-285750">
              <a:spcBef>
                <a:spcPts val="300"/>
              </a:spcBef>
              <a:spcAft>
                <a:spcPts val="0"/>
              </a:spcAft>
              <a:buClrTx/>
              <a:buBlip>
                <a:blip r:embed="rId7">
                  <a:extLst>
                    <a:ext uri="{96DAC541-7B7A-43D3-8B79-37D633B846F1}">
                      <asvg:svgBlip xmlns:asvg="http://schemas.microsoft.com/office/drawing/2016/SVG/main" r:embed="rId8"/>
                    </a:ext>
                  </a:extLst>
                </a:blip>
              </a:buBlip>
              <a:defRPr/>
            </a:pPr>
            <a:r>
              <a:rPr lang="en-US" altLang="en-US" sz="1500" b="0" kern="0" dirty="0">
                <a:solidFill>
                  <a:srgbClr val="000000"/>
                </a:solidFill>
                <a:latin typeface="Arial"/>
              </a:rPr>
              <a:t>Double-digit % for the past five quarters ($28.5 million or 18% for FY21)</a:t>
            </a:r>
          </a:p>
          <a:p>
            <a:pPr marL="0" lvl="1" indent="0">
              <a:spcBef>
                <a:spcPts val="300"/>
              </a:spcBef>
              <a:spcAft>
                <a:spcPts val="0"/>
              </a:spcAft>
              <a:buClrTx/>
              <a:buNone/>
              <a:defRPr/>
            </a:pPr>
            <a:r>
              <a:rPr lang="en-US" altLang="en-US" sz="1600" kern="0" dirty="0">
                <a:solidFill>
                  <a:schemeClr val="accent1"/>
                </a:solidFill>
                <a:latin typeface="Arial"/>
              </a:rPr>
              <a:t>Cash</a:t>
            </a:r>
          </a:p>
          <a:p>
            <a:pPr marL="285750" lvl="1" indent="-285750">
              <a:spcBef>
                <a:spcPts val="300"/>
              </a:spcBef>
              <a:spcAft>
                <a:spcPts val="0"/>
              </a:spcAft>
              <a:buClrTx/>
              <a:buBlip>
                <a:blip r:embed="rId7">
                  <a:extLst>
                    <a:ext uri="{96DAC541-7B7A-43D3-8B79-37D633B846F1}">
                      <asvg:svgBlip xmlns:asvg="http://schemas.microsoft.com/office/drawing/2016/SVG/main" r:embed="rId8"/>
                    </a:ext>
                  </a:extLst>
                </a:blip>
              </a:buBlip>
              <a:defRPr/>
            </a:pPr>
            <a:r>
              <a:rPr lang="en-US" altLang="en-US" sz="1500" b="0" kern="0" dirty="0">
                <a:solidFill>
                  <a:srgbClr val="000000"/>
                </a:solidFill>
                <a:latin typeface="Arial"/>
              </a:rPr>
              <a:t>Positive operating cash flow during the last five quarters</a:t>
            </a:r>
          </a:p>
          <a:p>
            <a:pPr marL="285750" lvl="1" indent="-285750">
              <a:spcBef>
                <a:spcPts val="300"/>
              </a:spcBef>
              <a:spcAft>
                <a:spcPts val="0"/>
              </a:spcAft>
              <a:buClrTx/>
              <a:buBlip>
                <a:blip r:embed="rId7">
                  <a:extLst>
                    <a:ext uri="{96DAC541-7B7A-43D3-8B79-37D633B846F1}">
                      <asvg:svgBlip xmlns:asvg="http://schemas.microsoft.com/office/drawing/2016/SVG/main" r:embed="rId8"/>
                    </a:ext>
                  </a:extLst>
                </a:blip>
              </a:buBlip>
              <a:defRPr/>
            </a:pPr>
            <a:r>
              <a:rPr lang="en-US" altLang="en-US" sz="1500" b="0" kern="0" dirty="0">
                <a:solidFill>
                  <a:srgbClr val="000000"/>
                </a:solidFill>
                <a:latin typeface="Arial"/>
              </a:rPr>
              <a:t>$33.1 million in net proceeds from public offering in February 2021</a:t>
            </a:r>
          </a:p>
          <a:p>
            <a:pPr marL="285750" lvl="1" indent="-285750">
              <a:spcBef>
                <a:spcPts val="300"/>
              </a:spcBef>
              <a:spcAft>
                <a:spcPts val="0"/>
              </a:spcAft>
              <a:buClrTx/>
              <a:buBlip>
                <a:blip r:embed="rId7">
                  <a:extLst>
                    <a:ext uri="{96DAC541-7B7A-43D3-8B79-37D633B846F1}">
                      <asvg:svgBlip xmlns:asvg="http://schemas.microsoft.com/office/drawing/2016/SVG/main" r:embed="rId8"/>
                    </a:ext>
                  </a:extLst>
                </a:blip>
              </a:buBlip>
              <a:defRPr/>
            </a:pPr>
            <a:r>
              <a:rPr lang="en-US" altLang="en-US" sz="1500" b="0" kern="0" dirty="0">
                <a:solidFill>
                  <a:srgbClr val="000000"/>
                </a:solidFill>
                <a:latin typeface="Arial"/>
              </a:rPr>
              <a:t>$71.7 million at 9/30/21</a:t>
            </a:r>
          </a:p>
        </p:txBody>
      </p:sp>
      <p:sp>
        <p:nvSpPr>
          <p:cNvPr id="18" name="TextBox 17">
            <a:extLst>
              <a:ext uri="{FF2B5EF4-FFF2-40B4-BE49-F238E27FC236}">
                <a16:creationId xmlns:a16="http://schemas.microsoft.com/office/drawing/2014/main" id="{65F03813-F2D3-4D7B-BF2D-E625F0564418}"/>
              </a:ext>
            </a:extLst>
          </p:cNvPr>
          <p:cNvSpPr txBox="1"/>
          <p:nvPr/>
        </p:nvSpPr>
        <p:spPr>
          <a:xfrm>
            <a:off x="3258971" y="1518941"/>
            <a:ext cx="518474" cy="246221"/>
          </a:xfrm>
          <a:prstGeom prst="rect">
            <a:avLst/>
          </a:prstGeom>
          <a:noFill/>
        </p:spPr>
        <p:txBody>
          <a:bodyPr wrap="square" rtlCol="0">
            <a:spAutoFit/>
          </a:bodyPr>
          <a:lstStyle/>
          <a:p>
            <a:pPr algn="ctr"/>
            <a:r>
              <a:rPr lang="en-US" sz="1000" b="1" dirty="0"/>
              <a:t>24%</a:t>
            </a:r>
          </a:p>
        </p:txBody>
      </p:sp>
      <p:sp>
        <p:nvSpPr>
          <p:cNvPr id="16" name="TextBox 15">
            <a:extLst>
              <a:ext uri="{FF2B5EF4-FFF2-40B4-BE49-F238E27FC236}">
                <a16:creationId xmlns:a16="http://schemas.microsoft.com/office/drawing/2014/main" id="{FF9974E3-BCA2-411F-A4D7-D9B48C53EDBA}"/>
              </a:ext>
            </a:extLst>
          </p:cNvPr>
          <p:cNvSpPr txBox="1"/>
          <p:nvPr/>
        </p:nvSpPr>
        <p:spPr>
          <a:xfrm>
            <a:off x="937632" y="4980155"/>
            <a:ext cx="518474" cy="246221"/>
          </a:xfrm>
          <a:prstGeom prst="rect">
            <a:avLst/>
          </a:prstGeom>
          <a:noFill/>
        </p:spPr>
        <p:txBody>
          <a:bodyPr wrap="square" rtlCol="0">
            <a:spAutoFit/>
          </a:bodyPr>
          <a:lstStyle/>
          <a:p>
            <a:pPr algn="ctr"/>
            <a:r>
              <a:rPr lang="en-US" sz="1000" b="1" dirty="0"/>
              <a:t>9%</a:t>
            </a:r>
          </a:p>
        </p:txBody>
      </p:sp>
      <p:sp>
        <p:nvSpPr>
          <p:cNvPr id="17" name="TextBox 16">
            <a:extLst>
              <a:ext uri="{FF2B5EF4-FFF2-40B4-BE49-F238E27FC236}">
                <a16:creationId xmlns:a16="http://schemas.microsoft.com/office/drawing/2014/main" id="{4507059A-AF19-41F8-AD39-F5B3FDE9B47F}"/>
              </a:ext>
            </a:extLst>
          </p:cNvPr>
          <p:cNvSpPr txBox="1"/>
          <p:nvPr/>
        </p:nvSpPr>
        <p:spPr>
          <a:xfrm>
            <a:off x="1507004" y="4866308"/>
            <a:ext cx="518474" cy="246221"/>
          </a:xfrm>
          <a:prstGeom prst="rect">
            <a:avLst/>
          </a:prstGeom>
          <a:noFill/>
        </p:spPr>
        <p:txBody>
          <a:bodyPr wrap="square" rtlCol="0">
            <a:spAutoFit/>
          </a:bodyPr>
          <a:lstStyle/>
          <a:p>
            <a:pPr algn="ctr"/>
            <a:r>
              <a:rPr lang="en-US" sz="1000" b="1" dirty="0"/>
              <a:t>10%</a:t>
            </a:r>
          </a:p>
        </p:txBody>
      </p:sp>
      <p:sp>
        <p:nvSpPr>
          <p:cNvPr id="19" name="TextBox 18">
            <a:extLst>
              <a:ext uri="{FF2B5EF4-FFF2-40B4-BE49-F238E27FC236}">
                <a16:creationId xmlns:a16="http://schemas.microsoft.com/office/drawing/2014/main" id="{FA9C6F4F-D817-4808-9809-17A99782128B}"/>
              </a:ext>
            </a:extLst>
          </p:cNvPr>
          <p:cNvSpPr txBox="1"/>
          <p:nvPr/>
        </p:nvSpPr>
        <p:spPr>
          <a:xfrm>
            <a:off x="2087819" y="4352563"/>
            <a:ext cx="518474" cy="246221"/>
          </a:xfrm>
          <a:prstGeom prst="rect">
            <a:avLst/>
          </a:prstGeom>
          <a:noFill/>
        </p:spPr>
        <p:txBody>
          <a:bodyPr wrap="square" rtlCol="0">
            <a:spAutoFit/>
          </a:bodyPr>
          <a:lstStyle/>
          <a:p>
            <a:pPr algn="ctr"/>
            <a:r>
              <a:rPr lang="en-US" sz="1000" b="1" dirty="0"/>
              <a:t>15%</a:t>
            </a:r>
          </a:p>
        </p:txBody>
      </p:sp>
      <p:sp>
        <p:nvSpPr>
          <p:cNvPr id="20" name="TextBox 19">
            <a:extLst>
              <a:ext uri="{FF2B5EF4-FFF2-40B4-BE49-F238E27FC236}">
                <a16:creationId xmlns:a16="http://schemas.microsoft.com/office/drawing/2014/main" id="{C89B14BE-EA0D-47A9-8232-5D24BDF935AC}"/>
              </a:ext>
            </a:extLst>
          </p:cNvPr>
          <p:cNvSpPr txBox="1"/>
          <p:nvPr/>
        </p:nvSpPr>
        <p:spPr>
          <a:xfrm>
            <a:off x="2662772" y="3937342"/>
            <a:ext cx="518474" cy="246221"/>
          </a:xfrm>
          <a:prstGeom prst="rect">
            <a:avLst/>
          </a:prstGeom>
          <a:noFill/>
        </p:spPr>
        <p:txBody>
          <a:bodyPr wrap="square" rtlCol="0">
            <a:spAutoFit/>
          </a:bodyPr>
          <a:lstStyle/>
          <a:p>
            <a:pPr algn="ctr"/>
            <a:r>
              <a:rPr lang="en-US" sz="1000" b="1" dirty="0"/>
              <a:t>18%</a:t>
            </a:r>
          </a:p>
        </p:txBody>
      </p:sp>
      <p:sp>
        <p:nvSpPr>
          <p:cNvPr id="21" name="TextBox 20">
            <a:extLst>
              <a:ext uri="{FF2B5EF4-FFF2-40B4-BE49-F238E27FC236}">
                <a16:creationId xmlns:a16="http://schemas.microsoft.com/office/drawing/2014/main" id="{513EDF62-942A-49CD-B476-C81E2ED482AE}"/>
              </a:ext>
            </a:extLst>
          </p:cNvPr>
          <p:cNvSpPr txBox="1"/>
          <p:nvPr/>
        </p:nvSpPr>
        <p:spPr>
          <a:xfrm>
            <a:off x="3241387" y="4167246"/>
            <a:ext cx="518474" cy="246221"/>
          </a:xfrm>
          <a:prstGeom prst="rect">
            <a:avLst/>
          </a:prstGeom>
          <a:noFill/>
        </p:spPr>
        <p:txBody>
          <a:bodyPr wrap="square" rtlCol="0">
            <a:spAutoFit/>
          </a:bodyPr>
          <a:lstStyle/>
          <a:p>
            <a:pPr algn="ctr"/>
            <a:r>
              <a:rPr lang="en-US" sz="1000" b="1" dirty="0"/>
              <a:t>15%</a:t>
            </a:r>
          </a:p>
        </p:txBody>
      </p:sp>
      <p:sp>
        <p:nvSpPr>
          <p:cNvPr id="29" name="TextBox 28">
            <a:extLst>
              <a:ext uri="{FF2B5EF4-FFF2-40B4-BE49-F238E27FC236}">
                <a16:creationId xmlns:a16="http://schemas.microsoft.com/office/drawing/2014/main" id="{29546B01-7997-459C-99D8-F2F1394DE0E9}"/>
              </a:ext>
            </a:extLst>
          </p:cNvPr>
          <p:cNvSpPr txBox="1"/>
          <p:nvPr/>
        </p:nvSpPr>
        <p:spPr>
          <a:xfrm>
            <a:off x="4669167" y="2243379"/>
            <a:ext cx="518474" cy="246221"/>
          </a:xfrm>
          <a:prstGeom prst="rect">
            <a:avLst/>
          </a:prstGeom>
          <a:noFill/>
        </p:spPr>
        <p:txBody>
          <a:bodyPr wrap="square" rtlCol="0">
            <a:spAutoFit/>
          </a:bodyPr>
          <a:lstStyle/>
          <a:p>
            <a:pPr algn="ctr"/>
            <a:r>
              <a:rPr lang="en-US" sz="1000" b="1" dirty="0"/>
              <a:t>12%</a:t>
            </a:r>
          </a:p>
        </p:txBody>
      </p:sp>
      <p:sp>
        <p:nvSpPr>
          <p:cNvPr id="34" name="TextBox 33">
            <a:extLst>
              <a:ext uri="{FF2B5EF4-FFF2-40B4-BE49-F238E27FC236}">
                <a16:creationId xmlns:a16="http://schemas.microsoft.com/office/drawing/2014/main" id="{E02C73B3-272E-4AEB-9A55-01633B14678C}"/>
              </a:ext>
            </a:extLst>
          </p:cNvPr>
          <p:cNvSpPr txBox="1"/>
          <p:nvPr/>
        </p:nvSpPr>
        <p:spPr>
          <a:xfrm>
            <a:off x="5229229" y="2159267"/>
            <a:ext cx="518474" cy="246221"/>
          </a:xfrm>
          <a:prstGeom prst="rect">
            <a:avLst/>
          </a:prstGeom>
          <a:noFill/>
        </p:spPr>
        <p:txBody>
          <a:bodyPr wrap="square" rtlCol="0">
            <a:spAutoFit/>
          </a:bodyPr>
          <a:lstStyle/>
          <a:p>
            <a:pPr algn="ctr"/>
            <a:r>
              <a:rPr lang="en-US" sz="1000" b="1" dirty="0"/>
              <a:t>13%</a:t>
            </a:r>
          </a:p>
        </p:txBody>
      </p:sp>
      <p:sp>
        <p:nvSpPr>
          <p:cNvPr id="35" name="TextBox 34">
            <a:extLst>
              <a:ext uri="{FF2B5EF4-FFF2-40B4-BE49-F238E27FC236}">
                <a16:creationId xmlns:a16="http://schemas.microsoft.com/office/drawing/2014/main" id="{42D7AADD-FDDB-479A-8B14-C46A5D8363F1}"/>
              </a:ext>
            </a:extLst>
          </p:cNvPr>
          <p:cNvSpPr txBox="1"/>
          <p:nvPr/>
        </p:nvSpPr>
        <p:spPr>
          <a:xfrm>
            <a:off x="5807343" y="1701938"/>
            <a:ext cx="518474" cy="246221"/>
          </a:xfrm>
          <a:prstGeom prst="rect">
            <a:avLst/>
          </a:prstGeom>
          <a:noFill/>
        </p:spPr>
        <p:txBody>
          <a:bodyPr wrap="square" rtlCol="0">
            <a:spAutoFit/>
          </a:bodyPr>
          <a:lstStyle/>
          <a:p>
            <a:pPr algn="ctr"/>
            <a:r>
              <a:rPr lang="en-US" sz="1000" b="1" dirty="0"/>
              <a:t>18%</a:t>
            </a:r>
          </a:p>
        </p:txBody>
      </p:sp>
      <p:sp>
        <p:nvSpPr>
          <p:cNvPr id="36" name="TextBox 35">
            <a:extLst>
              <a:ext uri="{FF2B5EF4-FFF2-40B4-BE49-F238E27FC236}">
                <a16:creationId xmlns:a16="http://schemas.microsoft.com/office/drawing/2014/main" id="{B3622F2E-937F-4D05-A634-57FEA8B07BC5}"/>
              </a:ext>
            </a:extLst>
          </p:cNvPr>
          <p:cNvSpPr txBox="1"/>
          <p:nvPr/>
        </p:nvSpPr>
        <p:spPr>
          <a:xfrm>
            <a:off x="6399756" y="1333518"/>
            <a:ext cx="518474" cy="246221"/>
          </a:xfrm>
          <a:prstGeom prst="rect">
            <a:avLst/>
          </a:prstGeom>
          <a:noFill/>
        </p:spPr>
        <p:txBody>
          <a:bodyPr wrap="square" rtlCol="0">
            <a:spAutoFit/>
          </a:bodyPr>
          <a:lstStyle/>
          <a:p>
            <a:pPr algn="ctr"/>
            <a:r>
              <a:rPr lang="en-US" sz="1000" b="1" dirty="0"/>
              <a:t>21%</a:t>
            </a:r>
          </a:p>
        </p:txBody>
      </p:sp>
      <p:sp>
        <p:nvSpPr>
          <p:cNvPr id="37" name="TextBox 36">
            <a:extLst>
              <a:ext uri="{FF2B5EF4-FFF2-40B4-BE49-F238E27FC236}">
                <a16:creationId xmlns:a16="http://schemas.microsoft.com/office/drawing/2014/main" id="{9C7B1F95-976C-431E-9DA2-3D640C4B6B35}"/>
              </a:ext>
            </a:extLst>
          </p:cNvPr>
          <p:cNvSpPr txBox="1"/>
          <p:nvPr/>
        </p:nvSpPr>
        <p:spPr>
          <a:xfrm>
            <a:off x="6967018" y="1537907"/>
            <a:ext cx="518474" cy="246221"/>
          </a:xfrm>
          <a:prstGeom prst="rect">
            <a:avLst/>
          </a:prstGeom>
          <a:noFill/>
        </p:spPr>
        <p:txBody>
          <a:bodyPr wrap="square" rtlCol="0">
            <a:spAutoFit/>
          </a:bodyPr>
          <a:lstStyle/>
          <a:p>
            <a:pPr algn="ctr"/>
            <a:r>
              <a:rPr lang="en-US" sz="1000" b="1" dirty="0"/>
              <a:t>18%</a:t>
            </a:r>
          </a:p>
        </p:txBody>
      </p:sp>
    </p:spTree>
    <p:extLst>
      <p:ext uri="{BB962C8B-B14F-4D97-AF65-F5344CB8AC3E}">
        <p14:creationId xmlns:p14="http://schemas.microsoft.com/office/powerpoint/2010/main" val="2585665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62F5DF6F-746F-437F-9C56-7B65070475E5}"/>
              </a:ext>
            </a:extLst>
          </p:cNvPr>
          <p:cNvSpPr txBox="1">
            <a:spLocks/>
          </p:cNvSpPr>
          <p:nvPr/>
        </p:nvSpPr>
        <p:spPr bwMode="auto">
          <a:xfrm>
            <a:off x="981082" y="1610368"/>
            <a:ext cx="9445228" cy="4124206"/>
          </a:xfrm>
          <a:prstGeom prst="rect">
            <a:avLst/>
          </a:prstGeom>
          <a:noFill/>
          <a:ln>
            <a:noFill/>
          </a:ln>
        </p:spPr>
        <p:txBody>
          <a:bodyPr wrap="square" lIns="36576" tIns="0" rIns="0" bIns="0">
            <a:spAutoFit/>
          </a:bodyPr>
          <a:lstStyle>
            <a:lvl1pPr marL="177800" indent="-177800" algn="l" rtl="0" eaLnBrk="0" fontAlgn="base" hangingPunct="0">
              <a:spcBef>
                <a:spcPct val="40000"/>
              </a:spcBef>
              <a:spcAft>
                <a:spcPct val="0"/>
              </a:spcAft>
              <a:buClr>
                <a:srgbClr val="5094DE"/>
              </a:buClr>
              <a:buSzPct val="120000"/>
              <a:buFont typeface="Wingdings" panose="05000000000000000000" pitchFamily="2" charset="2"/>
              <a:buChar char="§"/>
              <a:tabLst>
                <a:tab pos="1658938" algn="l"/>
                <a:tab pos="4229100" algn="l"/>
              </a:tabLst>
              <a:defRPr b="1">
                <a:solidFill>
                  <a:srgbClr val="183B9C"/>
                </a:solidFill>
                <a:latin typeface="+mn-lt"/>
                <a:ea typeface="+mn-ea"/>
                <a:cs typeface="+mn-cs"/>
              </a:defRPr>
            </a:lvl1pPr>
            <a:lvl2pPr marL="512763" indent="-169863" algn="l" rtl="0" eaLnBrk="0" fontAlgn="base" hangingPunct="0">
              <a:spcBef>
                <a:spcPct val="20000"/>
              </a:spcBef>
              <a:spcAft>
                <a:spcPct val="0"/>
              </a:spcAft>
              <a:buClr>
                <a:srgbClr val="183B9C"/>
              </a:buClr>
              <a:buSzPct val="115000"/>
              <a:buFont typeface="Wingdings" panose="05000000000000000000" pitchFamily="2" charset="2"/>
              <a:buChar char="§"/>
              <a:tabLst>
                <a:tab pos="1658938" algn="l"/>
                <a:tab pos="4229100" algn="l"/>
              </a:tabLst>
              <a:defRPr sz="1400" b="1">
                <a:solidFill>
                  <a:srgbClr val="505050"/>
                </a:solidFill>
                <a:latin typeface="+mn-lt"/>
              </a:defRPr>
            </a:lvl2pPr>
            <a:lvl3pPr marL="800100" indent="-169863" algn="l" rtl="0" eaLnBrk="0" fontAlgn="base" hangingPunct="0">
              <a:spcBef>
                <a:spcPct val="20000"/>
              </a:spcBef>
              <a:spcAft>
                <a:spcPct val="0"/>
              </a:spcAft>
              <a:buClr>
                <a:srgbClr val="183B9C"/>
              </a:buClr>
              <a:buSzPct val="100000"/>
              <a:buFont typeface="Wingdings" panose="05000000000000000000" pitchFamily="2" charset="2"/>
              <a:buChar char="§"/>
              <a:tabLst>
                <a:tab pos="1658938" algn="l"/>
                <a:tab pos="4229100" algn="l"/>
              </a:tabLst>
              <a:defRPr sz="1200">
                <a:solidFill>
                  <a:srgbClr val="505050"/>
                </a:solidFill>
                <a:latin typeface="+mn-lt"/>
              </a:defRPr>
            </a:lvl3pPr>
            <a:lvl4pPr marL="1081088" indent="-165100" algn="l" rtl="0" eaLnBrk="0" fontAlgn="base" hangingPunct="0">
              <a:spcBef>
                <a:spcPct val="20000"/>
              </a:spcBef>
              <a:spcAft>
                <a:spcPct val="0"/>
              </a:spcAft>
              <a:buClr>
                <a:srgbClr val="183B9C"/>
              </a:buClr>
              <a:buSzPct val="100000"/>
              <a:buFont typeface="Wingdings" panose="05000000000000000000" pitchFamily="2" charset="2"/>
              <a:buChar char="§"/>
              <a:tabLst>
                <a:tab pos="1658938" algn="l"/>
                <a:tab pos="4229100" algn="l"/>
              </a:tabLst>
              <a:defRPr sz="1000">
                <a:solidFill>
                  <a:srgbClr val="505050"/>
                </a:solidFill>
                <a:latin typeface="+mn-lt"/>
              </a:defRPr>
            </a:lvl4pPr>
            <a:lvl5pPr marL="1376363" indent="-165100" algn="l" rtl="0" eaLnBrk="0" fontAlgn="base" hangingPunct="0">
              <a:spcBef>
                <a:spcPct val="20000"/>
              </a:spcBef>
              <a:spcAft>
                <a:spcPct val="0"/>
              </a:spcAft>
              <a:buClr>
                <a:srgbClr val="183B9C"/>
              </a:buClr>
              <a:buFont typeface="Wingdings" panose="05000000000000000000" pitchFamily="2" charset="2"/>
              <a:buChar char="§"/>
              <a:tabLst>
                <a:tab pos="1658938" algn="l"/>
                <a:tab pos="4229100" algn="l"/>
              </a:tabLst>
              <a:defRPr sz="900">
                <a:solidFill>
                  <a:srgbClr val="505050"/>
                </a:solidFill>
                <a:latin typeface="+mn-lt"/>
              </a:defRPr>
            </a:lvl5pPr>
            <a:lvl6pPr marL="18335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6pPr>
            <a:lvl7pPr marL="22907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7pPr>
            <a:lvl8pPr marL="27479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8pPr>
            <a:lvl9pPr marL="32051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9pPr>
          </a:lstStyle>
          <a:p>
            <a:pPr marL="457200" lvl="1" indent="-457200">
              <a:spcBef>
                <a:spcPts val="3000"/>
              </a:spcBef>
              <a:spcAft>
                <a:spcPts val="0"/>
              </a:spcAft>
              <a:buClr>
                <a:schemeClr val="accent1"/>
              </a:buClr>
              <a:buFont typeface="Wingdings" panose="05000000000000000000" pitchFamily="2" charset="2"/>
              <a:buChar char="ü"/>
              <a:defRPr/>
            </a:pPr>
            <a:r>
              <a:rPr lang="en-US" altLang="en-US" sz="2400" kern="0" dirty="0">
                <a:solidFill>
                  <a:schemeClr val="tx1"/>
                </a:solidFill>
                <a:latin typeface="Arial"/>
              </a:rPr>
              <a:t>Large Navigation Market for QMEMS and FOG Growth</a:t>
            </a:r>
          </a:p>
          <a:p>
            <a:pPr marL="457200" lvl="1" indent="-457200">
              <a:spcBef>
                <a:spcPts val="3000"/>
              </a:spcBef>
              <a:spcAft>
                <a:spcPts val="0"/>
              </a:spcAft>
              <a:buClr>
                <a:schemeClr val="accent1"/>
              </a:buClr>
              <a:buFont typeface="Wingdings" panose="05000000000000000000" pitchFamily="2" charset="2"/>
              <a:buChar char="ü"/>
              <a:defRPr/>
            </a:pPr>
            <a:r>
              <a:rPr lang="en-US" altLang="en-US" sz="2400" kern="0" dirty="0">
                <a:solidFill>
                  <a:schemeClr val="tx1"/>
                </a:solidFill>
                <a:latin typeface="Arial"/>
              </a:rPr>
              <a:t>Superior </a:t>
            </a:r>
            <a:r>
              <a:rPr lang="en-US" altLang="en-US" sz="2400" kern="0" dirty="0" err="1">
                <a:solidFill>
                  <a:schemeClr val="tx1"/>
                </a:solidFill>
                <a:latin typeface="Arial"/>
              </a:rPr>
              <a:t>CSWaP</a:t>
            </a:r>
            <a:r>
              <a:rPr lang="en-US" altLang="en-US" sz="2400" kern="0" dirty="0">
                <a:solidFill>
                  <a:schemeClr val="tx1"/>
                </a:solidFill>
                <a:latin typeface="Arial"/>
              </a:rPr>
              <a:t> and Favorable Competitive Dynamics C</a:t>
            </a:r>
            <a:r>
              <a:rPr lang="en-US" altLang="en-US" sz="2400" b="1" kern="0" dirty="0">
                <a:solidFill>
                  <a:schemeClr val="tx1"/>
                </a:solidFill>
                <a:latin typeface="Arial"/>
              </a:rPr>
              <a:t>reating High-Growth Openings for FOG Products</a:t>
            </a:r>
            <a:r>
              <a:rPr lang="en-US" altLang="en-US" sz="2400" kern="0" dirty="0">
                <a:solidFill>
                  <a:schemeClr val="tx1"/>
                </a:solidFill>
                <a:latin typeface="Arial"/>
              </a:rPr>
              <a:t> </a:t>
            </a:r>
            <a:endParaRPr lang="en-US" altLang="en-US" sz="2400" b="1" kern="0" dirty="0">
              <a:solidFill>
                <a:schemeClr val="tx1"/>
              </a:solidFill>
              <a:latin typeface="Arial"/>
            </a:endParaRPr>
          </a:p>
          <a:p>
            <a:pPr marL="457200" lvl="1" indent="-457200">
              <a:spcBef>
                <a:spcPts val="3000"/>
              </a:spcBef>
              <a:spcAft>
                <a:spcPts val="0"/>
              </a:spcAft>
              <a:buClr>
                <a:schemeClr val="accent1"/>
              </a:buClr>
              <a:buFont typeface="Wingdings" panose="05000000000000000000" pitchFamily="2" charset="2"/>
              <a:buChar char="ü"/>
              <a:defRPr/>
            </a:pPr>
            <a:r>
              <a:rPr lang="en-US" altLang="en-US" sz="2400" kern="0" dirty="0">
                <a:solidFill>
                  <a:schemeClr val="tx1"/>
                </a:solidFill>
                <a:latin typeface="Arial"/>
              </a:rPr>
              <a:t>Core Technological and Operational Strengths Driving Top- and Bottom-Line Growth in Aerospace &amp; Defense</a:t>
            </a:r>
          </a:p>
          <a:p>
            <a:pPr marL="457200" lvl="1" indent="-457200">
              <a:spcBef>
                <a:spcPts val="3000"/>
              </a:spcBef>
              <a:spcAft>
                <a:spcPts val="0"/>
              </a:spcAft>
              <a:buClr>
                <a:schemeClr val="accent1"/>
              </a:buClr>
              <a:buFont typeface="Wingdings" panose="05000000000000000000" pitchFamily="2" charset="2"/>
              <a:buChar char="ü"/>
              <a:defRPr/>
            </a:pPr>
            <a:r>
              <a:rPr lang="en-US" altLang="en-US" sz="2400" kern="0" dirty="0">
                <a:solidFill>
                  <a:schemeClr val="tx1"/>
                </a:solidFill>
                <a:latin typeface="Arial"/>
              </a:rPr>
              <a:t>L-EML Advantage Increasing Market-Leading CATV Share</a:t>
            </a:r>
          </a:p>
          <a:p>
            <a:pPr marL="457200" lvl="1" indent="-457200">
              <a:spcBef>
                <a:spcPts val="3000"/>
              </a:spcBef>
              <a:spcAft>
                <a:spcPts val="0"/>
              </a:spcAft>
              <a:buClr>
                <a:schemeClr val="accent1"/>
              </a:buClr>
              <a:buFont typeface="Wingdings" panose="05000000000000000000" pitchFamily="2" charset="2"/>
              <a:buChar char="ü"/>
              <a:defRPr/>
            </a:pPr>
            <a:r>
              <a:rPr lang="en-US" altLang="en-US" sz="2400" kern="0" dirty="0">
                <a:solidFill>
                  <a:schemeClr val="tx1"/>
                </a:solidFill>
                <a:latin typeface="Arial"/>
              </a:rPr>
              <a:t>Significant Operating Leverage and Strong Balance Sheet</a:t>
            </a:r>
          </a:p>
        </p:txBody>
      </p:sp>
      <p:sp>
        <p:nvSpPr>
          <p:cNvPr id="3" name="Title 1">
            <a:extLst>
              <a:ext uri="{FF2B5EF4-FFF2-40B4-BE49-F238E27FC236}">
                <a16:creationId xmlns:a16="http://schemas.microsoft.com/office/drawing/2014/main" id="{DF1B3226-67C3-48D9-B31A-482C06E3492B}"/>
              </a:ext>
            </a:extLst>
          </p:cNvPr>
          <p:cNvSpPr txBox="1">
            <a:spLocks/>
          </p:cNvSpPr>
          <p:nvPr/>
        </p:nvSpPr>
        <p:spPr>
          <a:xfrm>
            <a:off x="275158" y="367776"/>
            <a:ext cx="10020524" cy="558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Arial" charset="0"/>
              </a:rPr>
              <a:t>Investment Summary</a:t>
            </a:r>
          </a:p>
        </p:txBody>
      </p:sp>
      <p:sp>
        <p:nvSpPr>
          <p:cNvPr id="4" name="Slide Number Placeholder 1">
            <a:extLst>
              <a:ext uri="{FF2B5EF4-FFF2-40B4-BE49-F238E27FC236}">
                <a16:creationId xmlns:a16="http://schemas.microsoft.com/office/drawing/2014/main" id="{7B524BA5-1A28-49FB-9B48-B5A082819813}"/>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15</a:t>
            </a:fld>
            <a:endParaRPr lang="en-US" dirty="0"/>
          </a:p>
        </p:txBody>
      </p:sp>
    </p:spTree>
    <p:extLst>
      <p:ext uri="{BB962C8B-B14F-4D97-AF65-F5344CB8AC3E}">
        <p14:creationId xmlns:p14="http://schemas.microsoft.com/office/powerpoint/2010/main" val="1976566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328737" y="5357978"/>
            <a:ext cx="71755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spcBef>
                <a:spcPct val="40000"/>
              </a:spcBef>
              <a:buClr>
                <a:srgbClr val="5094DE"/>
              </a:buClr>
              <a:buSzPct val="120000"/>
              <a:buFont typeface="Wingdings" panose="05000000000000000000" pitchFamily="2" charset="2"/>
              <a:buChar char="§"/>
              <a:tabLst>
                <a:tab pos="1658938" algn="l"/>
                <a:tab pos="4229100" algn="l"/>
              </a:tabLst>
              <a:defRPr b="1">
                <a:solidFill>
                  <a:srgbClr val="183B9C"/>
                </a:solidFill>
                <a:latin typeface="Arial" panose="020B0604020202020204" pitchFamily="34" charset="0"/>
              </a:defRPr>
            </a:lvl1pPr>
            <a:lvl2pPr marL="742950" indent="-285750">
              <a:spcBef>
                <a:spcPct val="20000"/>
              </a:spcBef>
              <a:buClr>
                <a:srgbClr val="183B9C"/>
              </a:buClr>
              <a:buSzPct val="115000"/>
              <a:buFont typeface="Wingdings" panose="05000000000000000000" pitchFamily="2" charset="2"/>
              <a:buChar char="§"/>
              <a:tabLst>
                <a:tab pos="1658938" algn="l"/>
                <a:tab pos="4229100" algn="l"/>
              </a:tabLst>
              <a:defRPr sz="1400" b="1">
                <a:solidFill>
                  <a:srgbClr val="505050"/>
                </a:solidFill>
                <a:latin typeface="Arial" panose="020B0604020202020204" pitchFamily="34" charset="0"/>
              </a:defRPr>
            </a:lvl2pPr>
            <a:lvl3pPr marL="1143000" indent="-228600">
              <a:spcBef>
                <a:spcPct val="20000"/>
              </a:spcBef>
              <a:buClr>
                <a:srgbClr val="183B9C"/>
              </a:buClr>
              <a:buSzPct val="100000"/>
              <a:buFont typeface="Wingdings" panose="05000000000000000000" pitchFamily="2" charset="2"/>
              <a:buChar char="§"/>
              <a:tabLst>
                <a:tab pos="1658938" algn="l"/>
                <a:tab pos="4229100" algn="l"/>
              </a:tabLst>
              <a:defRPr sz="1200">
                <a:solidFill>
                  <a:srgbClr val="505050"/>
                </a:solidFill>
                <a:latin typeface="Arial" panose="020B0604020202020204" pitchFamily="34" charset="0"/>
              </a:defRPr>
            </a:lvl3pPr>
            <a:lvl4pPr marL="1600200" indent="-228600">
              <a:spcBef>
                <a:spcPct val="20000"/>
              </a:spcBef>
              <a:buClr>
                <a:srgbClr val="183B9C"/>
              </a:buClr>
              <a:buSzPct val="100000"/>
              <a:buFont typeface="Wingdings" panose="05000000000000000000" pitchFamily="2" charset="2"/>
              <a:buChar char="§"/>
              <a:tabLst>
                <a:tab pos="1658938" algn="l"/>
                <a:tab pos="4229100" algn="l"/>
              </a:tabLst>
              <a:defRPr sz="1000">
                <a:solidFill>
                  <a:srgbClr val="505050"/>
                </a:solidFill>
                <a:latin typeface="Arial" panose="020B0604020202020204" pitchFamily="34" charset="0"/>
              </a:defRPr>
            </a:lvl4pPr>
            <a:lvl5pPr marL="2057400" indent="-228600">
              <a:spcBef>
                <a:spcPct val="20000"/>
              </a:spcBef>
              <a:buClr>
                <a:srgbClr val="183B9C"/>
              </a:buClr>
              <a:buFont typeface="Wingdings" panose="05000000000000000000" pitchFamily="2" charset="2"/>
              <a:buChar char="§"/>
              <a:tabLst>
                <a:tab pos="1658938" algn="l"/>
                <a:tab pos="4229100" algn="l"/>
              </a:tabLst>
              <a:defRPr sz="900">
                <a:solidFill>
                  <a:srgbClr val="505050"/>
                </a:solidFill>
                <a:latin typeface="Arial" panose="020B0604020202020204" pitchFamily="34" charset="0"/>
              </a:defRPr>
            </a:lvl5pPr>
            <a:lvl6pPr marL="2514600" indent="-228600" eaLnBrk="0" fontAlgn="base" hangingPunct="0">
              <a:spcBef>
                <a:spcPct val="20000"/>
              </a:spcBef>
              <a:spcAft>
                <a:spcPct val="0"/>
              </a:spcAft>
              <a:buClr>
                <a:srgbClr val="183B9C"/>
              </a:buClr>
              <a:buFont typeface="Wingdings" panose="05000000000000000000" pitchFamily="2" charset="2"/>
              <a:buChar char="§"/>
              <a:tabLst>
                <a:tab pos="1658938" algn="l"/>
                <a:tab pos="4229100" algn="l"/>
              </a:tabLst>
              <a:defRPr sz="900">
                <a:solidFill>
                  <a:srgbClr val="505050"/>
                </a:solidFill>
                <a:latin typeface="Arial" panose="020B0604020202020204" pitchFamily="34" charset="0"/>
              </a:defRPr>
            </a:lvl6pPr>
            <a:lvl7pPr marL="2971800" indent="-228600" eaLnBrk="0" fontAlgn="base" hangingPunct="0">
              <a:spcBef>
                <a:spcPct val="20000"/>
              </a:spcBef>
              <a:spcAft>
                <a:spcPct val="0"/>
              </a:spcAft>
              <a:buClr>
                <a:srgbClr val="183B9C"/>
              </a:buClr>
              <a:buFont typeface="Wingdings" panose="05000000000000000000" pitchFamily="2" charset="2"/>
              <a:buChar char="§"/>
              <a:tabLst>
                <a:tab pos="1658938" algn="l"/>
                <a:tab pos="4229100" algn="l"/>
              </a:tabLst>
              <a:defRPr sz="900">
                <a:solidFill>
                  <a:srgbClr val="505050"/>
                </a:solidFill>
                <a:latin typeface="Arial" panose="020B0604020202020204" pitchFamily="34" charset="0"/>
              </a:defRPr>
            </a:lvl7pPr>
            <a:lvl8pPr marL="3429000" indent="-228600" eaLnBrk="0" fontAlgn="base" hangingPunct="0">
              <a:spcBef>
                <a:spcPct val="20000"/>
              </a:spcBef>
              <a:spcAft>
                <a:spcPct val="0"/>
              </a:spcAft>
              <a:buClr>
                <a:srgbClr val="183B9C"/>
              </a:buClr>
              <a:buFont typeface="Wingdings" panose="05000000000000000000" pitchFamily="2" charset="2"/>
              <a:buChar char="§"/>
              <a:tabLst>
                <a:tab pos="1658938" algn="l"/>
                <a:tab pos="4229100" algn="l"/>
              </a:tabLst>
              <a:defRPr sz="900">
                <a:solidFill>
                  <a:srgbClr val="505050"/>
                </a:solidFill>
                <a:latin typeface="Arial" panose="020B0604020202020204" pitchFamily="34" charset="0"/>
              </a:defRPr>
            </a:lvl8pPr>
            <a:lvl9pPr marL="3886200" indent="-228600" eaLnBrk="0" fontAlgn="base" hangingPunct="0">
              <a:spcBef>
                <a:spcPct val="20000"/>
              </a:spcBef>
              <a:spcAft>
                <a:spcPct val="0"/>
              </a:spcAft>
              <a:buClr>
                <a:srgbClr val="183B9C"/>
              </a:buClr>
              <a:buFont typeface="Wingdings" panose="05000000000000000000" pitchFamily="2" charset="2"/>
              <a:buChar char="§"/>
              <a:tabLst>
                <a:tab pos="1658938" algn="l"/>
                <a:tab pos="4229100" algn="l"/>
              </a:tabLst>
              <a:defRPr sz="900">
                <a:solidFill>
                  <a:srgbClr val="505050"/>
                </a:solidFill>
                <a:latin typeface="Arial" panose="020B0604020202020204" pitchFamily="34" charset="0"/>
              </a:defRPr>
            </a:lvl9pPr>
          </a:lstStyle>
          <a:p>
            <a:pPr>
              <a:spcBef>
                <a:spcPct val="0"/>
              </a:spcBef>
              <a:buClrTx/>
              <a:buSzTx/>
              <a:buFontTx/>
              <a:buNone/>
            </a:pPr>
            <a:endParaRPr lang="en-US" altLang="en-US" sz="2400" dirty="0">
              <a:solidFill>
                <a:srgbClr val="4D4D4D"/>
              </a:solidFill>
            </a:endParaRPr>
          </a:p>
          <a:p>
            <a:pPr eaLnBrk="1" hangingPunct="1">
              <a:spcBef>
                <a:spcPct val="0"/>
              </a:spcBef>
              <a:buFont typeface="Wingdings" panose="05000000000000000000" pitchFamily="2" charset="2"/>
              <a:buNone/>
            </a:pPr>
            <a:endParaRPr lang="en-US" altLang="en-US" sz="2400" dirty="0"/>
          </a:p>
          <a:p>
            <a:pPr eaLnBrk="1" hangingPunct="1">
              <a:spcBef>
                <a:spcPct val="0"/>
              </a:spcBef>
              <a:buFont typeface="Wingdings" panose="05000000000000000000" pitchFamily="2" charset="2"/>
              <a:buNone/>
            </a:pPr>
            <a:r>
              <a:rPr lang="en-US" altLang="en-US" sz="2400" dirty="0">
                <a:solidFill>
                  <a:srgbClr val="5F6062"/>
                </a:solidFill>
              </a:rPr>
              <a:t>Appendix</a:t>
            </a:r>
            <a:endParaRPr lang="en-US" altLang="en-US" sz="2400" dirty="0">
              <a:solidFill>
                <a:srgbClr val="749DD3"/>
              </a:solidFill>
            </a:endParaRPr>
          </a:p>
          <a:p>
            <a:pPr eaLnBrk="1" hangingPunct="1">
              <a:spcBef>
                <a:spcPct val="0"/>
              </a:spcBef>
              <a:buFont typeface="Wingdings" panose="05000000000000000000" pitchFamily="2" charset="2"/>
              <a:buNone/>
            </a:pPr>
            <a:endParaRPr lang="en-US" altLang="en-US" sz="2400" dirty="0"/>
          </a:p>
        </p:txBody>
      </p:sp>
      <p:pic>
        <p:nvPicPr>
          <p:cNvPr id="5" name="Picture 4">
            <a:extLst>
              <a:ext uri="{FF2B5EF4-FFF2-40B4-BE49-F238E27FC236}">
                <a16:creationId xmlns:a16="http://schemas.microsoft.com/office/drawing/2014/main" id="{3812692A-8EFC-4430-9A56-544B046365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737" y="356796"/>
            <a:ext cx="2880459" cy="640102"/>
          </a:xfrm>
          <a:prstGeom prst="rect">
            <a:avLst/>
          </a:prstGeom>
        </p:spPr>
      </p:pic>
    </p:spTree>
    <p:extLst>
      <p:ext uri="{BB962C8B-B14F-4D97-AF65-F5344CB8AC3E}">
        <p14:creationId xmlns:p14="http://schemas.microsoft.com/office/powerpoint/2010/main" val="3030834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41B9DF6-B913-4DA5-A3F0-6F23B906CDF0}"/>
              </a:ext>
            </a:extLst>
          </p:cNvPr>
          <p:cNvSpPr txBox="1">
            <a:spLocks/>
          </p:cNvSpPr>
          <p:nvPr/>
        </p:nvSpPr>
        <p:spPr>
          <a:xfrm>
            <a:off x="275158" y="258048"/>
            <a:ext cx="10020524" cy="558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Arial" charset="0"/>
              </a:rPr>
              <a:t>Serving Premier Customers</a:t>
            </a:r>
          </a:p>
        </p:txBody>
      </p:sp>
      <p:sp>
        <p:nvSpPr>
          <p:cNvPr id="15" name="Rectangle: Rounded Corners 14">
            <a:extLst>
              <a:ext uri="{FF2B5EF4-FFF2-40B4-BE49-F238E27FC236}">
                <a16:creationId xmlns:a16="http://schemas.microsoft.com/office/drawing/2014/main" id="{CA395F96-9353-4467-9C18-7C8C8DA8691C}"/>
              </a:ext>
            </a:extLst>
          </p:cNvPr>
          <p:cNvSpPr/>
          <p:nvPr/>
        </p:nvSpPr>
        <p:spPr>
          <a:xfrm>
            <a:off x="274528" y="1308591"/>
            <a:ext cx="2138478" cy="2938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Aerospace &amp; Defense (A&amp;D)</a:t>
            </a:r>
          </a:p>
        </p:txBody>
      </p:sp>
      <p:sp>
        <p:nvSpPr>
          <p:cNvPr id="17" name="Rectangle: Rounded Corners 16">
            <a:extLst>
              <a:ext uri="{FF2B5EF4-FFF2-40B4-BE49-F238E27FC236}">
                <a16:creationId xmlns:a16="http://schemas.microsoft.com/office/drawing/2014/main" id="{E17710C1-BA8C-43C5-A840-86C5BF38B7DE}"/>
              </a:ext>
            </a:extLst>
          </p:cNvPr>
          <p:cNvSpPr/>
          <p:nvPr/>
        </p:nvSpPr>
        <p:spPr>
          <a:xfrm>
            <a:off x="281392" y="5105605"/>
            <a:ext cx="2138478" cy="1421493"/>
          </a:xfrm>
          <a:prstGeom prst="roundRect">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Broadband</a:t>
            </a:r>
          </a:p>
        </p:txBody>
      </p:sp>
      <p:pic>
        <p:nvPicPr>
          <p:cNvPr id="3" name="Picture 2" descr="http://www.bellhelicopter.com/~/media/bell/images/navigation/logohires.ashx">
            <a:extLst>
              <a:ext uri="{FF2B5EF4-FFF2-40B4-BE49-F238E27FC236}">
                <a16:creationId xmlns:a16="http://schemas.microsoft.com/office/drawing/2014/main" id="{9F677FBC-C8BC-4DCB-A8CA-BBB6A2D676E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601"/>
          <a:stretch/>
        </p:blipFill>
        <p:spPr bwMode="auto">
          <a:xfrm>
            <a:off x="8792532" y="2103161"/>
            <a:ext cx="2756374" cy="4856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78EC2F-8CBE-4853-8ED7-B3FB98E6461D}"/>
              </a:ext>
            </a:extLst>
          </p:cNvPr>
          <p:cNvPicPr>
            <a:picLocks noChangeAspect="1"/>
          </p:cNvPicPr>
          <p:nvPr/>
        </p:nvPicPr>
        <p:blipFill>
          <a:blip r:embed="rId3"/>
          <a:stretch>
            <a:fillRect/>
          </a:stretch>
        </p:blipFill>
        <p:spPr>
          <a:xfrm>
            <a:off x="3185147" y="3277891"/>
            <a:ext cx="2453763" cy="380331"/>
          </a:xfrm>
          <a:prstGeom prst="rect">
            <a:avLst/>
          </a:prstGeom>
        </p:spPr>
      </p:pic>
      <p:pic>
        <p:nvPicPr>
          <p:cNvPr id="6" name="Picture 2" descr="Image result for lockheed martin logo">
            <a:extLst>
              <a:ext uri="{FF2B5EF4-FFF2-40B4-BE49-F238E27FC236}">
                <a16:creationId xmlns:a16="http://schemas.microsoft.com/office/drawing/2014/main" id="{C62FF1AC-5749-490A-A8F5-C00B8CBD35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919" y="1089081"/>
            <a:ext cx="1862766" cy="10449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2EEFD719-B296-4B3A-B4BF-7DEF46E27BB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03" b="75839" l="9418" r="87856">
                        <a14:foregroundMark x1="33086" y1="43624" x2="33581" y2="52349"/>
                        <a14:foregroundMark x1="42043" y1="43624" x2="42379" y2="44295"/>
                        <a14:foregroundMark x1="41707" y1="42953" x2="42043" y2="43624"/>
                        <a14:foregroundMark x1="40025" y1="39597" x2="41075" y2="41693"/>
                        <a14:foregroundMark x1="46592" y1="42617" x2="46592" y2="47651"/>
                        <a14:foregroundMark x1="57621" y1="41611" x2="57621" y2="41611"/>
                        <a14:foregroundMark x1="64188" y1="40604" x2="64188" y2="40604"/>
                        <a14:foregroundMark x1="73110" y1="40940" x2="73110" y2="40940"/>
                        <a14:foregroundMark x1="81537" y1="42617" x2="81537" y2="42617"/>
                        <a14:foregroundMark x1="85750" y1="40940" x2="85750" y2="40940"/>
                        <a14:foregroundMark x1="88228" y1="38926" x2="88228" y2="38926"/>
                        <a14:foregroundMark x1="14374" y1="40940" x2="14374" y2="40940"/>
                        <a14:foregroundMark x1="9418" y1="49329" x2="9418" y2="49329"/>
                        <a14:foregroundMark x1="18711" y1="25503" x2="18711" y2="25503"/>
                        <a14:backgroundMark x1="41264" y1="43624" x2="41264" y2="43624"/>
                        <a14:backgroundMark x1="41388" y1="42953" x2="41388" y2="42953"/>
                        <a14:backgroundMark x1="41388" y1="42953" x2="41388" y2="42953"/>
                        <a14:backgroundMark x1="41388" y1="42953" x2="41388" y2="42953"/>
                        <a14:backgroundMark x1="41636" y1="42953" x2="41636" y2="42953"/>
                        <a14:backgroundMark x1="41636" y1="42953" x2="41636" y2="42617"/>
                        <a14:backgroundMark x1="41388" y1="42953" x2="41760" y2="42953"/>
                        <a14:backgroundMark x1="41636" y1="43624" x2="41636" y2="42617"/>
                        <a14:backgroundMark x1="41016" y1="41946" x2="41636" y2="41946"/>
                      </a14:backgroundRemoval>
                    </a14:imgEffect>
                  </a14:imgLayer>
                </a14:imgProps>
              </a:ext>
            </a:extLst>
          </a:blip>
          <a:srcRect l="8364" t="20498" r="7838" b="17991"/>
          <a:stretch/>
        </p:blipFill>
        <p:spPr>
          <a:xfrm>
            <a:off x="8111054" y="1359690"/>
            <a:ext cx="2069620" cy="560987"/>
          </a:xfrm>
          <a:prstGeom prst="rect">
            <a:avLst/>
          </a:prstGeom>
        </p:spPr>
      </p:pic>
      <p:pic>
        <p:nvPicPr>
          <p:cNvPr id="22" name="Picture 21">
            <a:extLst>
              <a:ext uri="{FF2B5EF4-FFF2-40B4-BE49-F238E27FC236}">
                <a16:creationId xmlns:a16="http://schemas.microsoft.com/office/drawing/2014/main" id="{1501E677-A944-494E-89DE-67286ED07A5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308" b="61692" l="5308" r="94923">
                        <a14:foregroundMark x1="13615" y1="51000" x2="9923" y2="51000"/>
                        <a14:foregroundMark x1="6692" y1="52385" x2="5308" y2="57923"/>
                        <a14:foregroundMark x1="22462" y1="57462" x2="24769" y2="52615"/>
                        <a14:foregroundMark x1="36769" y1="51462" x2="37000" y2="54462"/>
                        <a14:foregroundMark x1="71769" y1="50769" x2="72231" y2="54462"/>
                        <a14:foregroundMark x1="81462" y1="52154" x2="86538" y2="57000"/>
                        <a14:foregroundMark x1="83769" y1="39923" x2="84462" y2="41538"/>
                        <a14:foregroundMark x1="84692" y1="38769" x2="84692" y2="38769"/>
                        <a14:foregroundMark x1="84462" y1="38308" x2="84462" y2="38308"/>
                        <a14:foregroundMark x1="89077" y1="45692" x2="89077" y2="45692"/>
                        <a14:foregroundMark x1="94923" y1="61692" x2="94923" y2="61692"/>
                        <a14:foregroundMark x1="93538" y1="61231" x2="93538" y2="61231"/>
                      </a14:backgroundRemoval>
                    </a14:imgEffect>
                  </a14:imgLayer>
                </a14:imgProps>
              </a:ext>
            </a:extLst>
          </a:blip>
          <a:srcRect t="35726" b="35214"/>
          <a:stretch/>
        </p:blipFill>
        <p:spPr>
          <a:xfrm>
            <a:off x="6011220" y="2192952"/>
            <a:ext cx="2069500" cy="601397"/>
          </a:xfrm>
          <a:prstGeom prst="rect">
            <a:avLst/>
          </a:prstGeom>
        </p:spPr>
      </p:pic>
      <p:pic>
        <p:nvPicPr>
          <p:cNvPr id="30" name="Picture 29">
            <a:extLst>
              <a:ext uri="{FF2B5EF4-FFF2-40B4-BE49-F238E27FC236}">
                <a16:creationId xmlns:a16="http://schemas.microsoft.com/office/drawing/2014/main" id="{88EEC821-6DC6-422F-AF42-92CCF1CB73B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1528" b="63056" l="1875" r="97656">
                        <a14:foregroundMark x1="3594" y1="46111" x2="3594" y2="46111"/>
                        <a14:foregroundMark x1="9453" y1="48750" x2="11094" y2="41389"/>
                        <a14:foregroundMark x1="11094" y1="41389" x2="11094" y2="41389"/>
                        <a14:foregroundMark x1="3906" y1="39306" x2="3984" y2="59028"/>
                        <a14:foregroundMark x1="12266" y1="36944" x2="9766" y2="45417"/>
                        <a14:foregroundMark x1="9766" y1="45417" x2="10859" y2="54028"/>
                        <a14:foregroundMark x1="10859" y1="54028" x2="13203" y2="60000"/>
                        <a14:foregroundMark x1="12734" y1="60694" x2="9609" y2="54861"/>
                        <a14:foregroundMark x1="9609" y1="54861" x2="7734" y2="47778"/>
                        <a14:foregroundMark x1="7734" y1="47778" x2="11250" y2="36667"/>
                        <a14:foregroundMark x1="12266" y1="35972" x2="13359" y2="39444"/>
                        <a14:foregroundMark x1="2031" y1="36250" x2="2344" y2="43333"/>
                        <a14:foregroundMark x1="2266" y1="59861" x2="5547" y2="57917"/>
                        <a14:foregroundMark x1="21172" y1="39444" x2="21250" y2="58472"/>
                        <a14:foregroundMark x1="20391" y1="38333" x2="25313" y2="35972"/>
                        <a14:foregroundMark x1="25313" y1="35972" x2="29063" y2="39861"/>
                        <a14:foregroundMark x1="29063" y1="39861" x2="26953" y2="47500"/>
                        <a14:foregroundMark x1="26953" y1="47500" x2="23281" y2="48750"/>
                        <a14:foregroundMark x1="26250" y1="50417" x2="28984" y2="57917"/>
                        <a14:foregroundMark x1="28984" y1="57917" x2="29453" y2="61111"/>
                        <a14:foregroundMark x1="37000" y1="44306" x2="37031" y2="45833"/>
                        <a14:foregroundMark x1="36875" y1="38194" x2="37000" y2="44306"/>
                        <a14:foregroundMark x1="37031" y1="45833" x2="39531" y2="56250"/>
                        <a14:foregroundMark x1="39688" y1="43889" x2="41641" y2="36944"/>
                        <a14:foregroundMark x1="41641" y1="36944" x2="44844" y2="45694"/>
                        <a14:foregroundMark x1="37734" y1="61250" x2="36016" y2="59583"/>
                        <a14:foregroundMark x1="41641" y1="63194" x2="43203" y2="63056"/>
                        <a14:foregroundMark x1="53594" y1="38333" x2="62344" y2="38333"/>
                        <a14:foregroundMark x1="68906" y1="41111" x2="68203" y2="50000"/>
                        <a14:foregroundMark x1="68203" y1="50000" x2="70703" y2="57083"/>
                        <a14:foregroundMark x1="70703" y1="57083" x2="75000" y2="59028"/>
                        <a14:foregroundMark x1="75000" y1="59028" x2="78516" y2="53472"/>
                        <a14:foregroundMark x1="78516" y1="53472" x2="78125" y2="44306"/>
                        <a14:foregroundMark x1="78125" y1="44306" x2="75078" y2="37361"/>
                        <a14:foregroundMark x1="75078" y1="37361" x2="70156" y2="38750"/>
                        <a14:foregroundMark x1="87500" y1="36528" x2="85391" y2="43611"/>
                        <a14:foregroundMark x1="85391" y1="43611" x2="93516" y2="53750"/>
                        <a14:foregroundMark x1="93516" y1="53750" x2="91016" y2="60417"/>
                        <a14:foregroundMark x1="91016" y1="60417" x2="89922" y2="60694"/>
                        <a14:foregroundMark x1="47344" y1="61389" x2="50000" y2="59306"/>
                        <a14:foregroundMark x1="95000" y1="40694" x2="94688" y2="38194"/>
                        <a14:foregroundMark x1="96875" y1="36667" x2="96875" y2="35000"/>
                        <a14:foregroundMark x1="96797" y1="34722" x2="97656" y2="35278"/>
                        <a14:backgroundMark x1="40547" y1="52361" x2="40547" y2="52361"/>
                        <a14:backgroundMark x1="44141" y1="51806" x2="44141" y2="51806"/>
                        <a14:backgroundMark x1="45859" y1="47917" x2="45859" y2="47917"/>
                        <a14:backgroundMark x1="46797" y1="41528" x2="46797" y2="41528"/>
                        <a14:backgroundMark x1="36406" y1="57917" x2="36406" y2="57917"/>
                        <a14:backgroundMark x1="38125" y1="59306" x2="38125" y2="59306"/>
                        <a14:backgroundMark x1="47578" y1="58750" x2="47578" y2="58750"/>
                        <a14:backgroundMark x1="48516" y1="57778" x2="48516" y2="57778"/>
                        <a14:backgroundMark x1="38359" y1="44306" x2="38359" y2="44306"/>
                        <a14:backgroundMark x1="97266" y1="35139" x2="97266" y2="35139"/>
                        <a14:backgroundMark x1="97500" y1="35139" x2="97500" y2="35139"/>
                        <a14:backgroundMark x1="97344" y1="34861" x2="97344" y2="34861"/>
                        <a14:backgroundMark x1="97109" y1="34861" x2="97109" y2="34861"/>
                        <a14:backgroundMark x1="97109" y1="35139" x2="97109" y2="35139"/>
                        <a14:backgroundMark x1="97500" y1="35278" x2="97500" y2="35278"/>
                        <a14:backgroundMark x1="97109" y1="34861" x2="97109" y2="34861"/>
                        <a14:backgroundMark x1="97578" y1="35139" x2="97578" y2="35139"/>
                        <a14:backgroundMark x1="97109" y1="34861" x2="97109" y2="34861"/>
                      </a14:backgroundRemoval>
                    </a14:imgEffect>
                  </a14:imgLayer>
                </a14:imgProps>
              </a:ext>
            </a:extLst>
          </a:blip>
          <a:srcRect t="27778" b="34203"/>
          <a:stretch/>
        </p:blipFill>
        <p:spPr>
          <a:xfrm>
            <a:off x="8887326" y="3924915"/>
            <a:ext cx="2223423" cy="475494"/>
          </a:xfrm>
          <a:prstGeom prst="rect">
            <a:avLst/>
          </a:prstGeom>
        </p:spPr>
      </p:pic>
      <p:pic>
        <p:nvPicPr>
          <p:cNvPr id="34" name="Picture 33">
            <a:extLst>
              <a:ext uri="{FF2B5EF4-FFF2-40B4-BE49-F238E27FC236}">
                <a16:creationId xmlns:a16="http://schemas.microsoft.com/office/drawing/2014/main" id="{2FEF85F5-CC5D-4C56-BF8E-100ED4E057C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72" b="60228" l="3781" r="96074">
                        <a14:foregroundMark x1="22201" y1="54349" x2="22201" y2="54349"/>
                        <a14:foregroundMark x1="29084" y1="49790" x2="29084" y2="49790"/>
                        <a14:foregroundMark x1="40717" y1="49550" x2="40717" y2="49550"/>
                        <a14:foregroundMark x1="50364" y1="50570" x2="50364" y2="50570"/>
                        <a14:foregroundMark x1="62385" y1="50030" x2="62385" y2="50030"/>
                        <a14:foregroundMark x1="66844" y1="49790" x2="66844" y2="49790"/>
                        <a14:foregroundMark x1="89433" y1="48110" x2="89433" y2="48110"/>
                        <a14:foregroundMark x1="96122" y1="49250" x2="96122" y2="49250"/>
                        <a14:foregroundMark x1="9307" y1="60228" x2="9307" y2="60228"/>
                        <a14:foregroundMark x1="9452" y1="59448" x2="9452" y2="59448"/>
                        <a14:foregroundMark x1="6544" y1="57528" x2="6544" y2="57528"/>
                        <a14:foregroundMark x1="7998" y1="57948" x2="7998" y2="56029"/>
                        <a14:foregroundMark x1="8725" y1="43671" x2="13863" y2="52729"/>
                        <a14:foregroundMark x1="18468" y1="52729" x2="16529" y2="47151"/>
                        <a14:foregroundMark x1="16529" y1="47151" x2="14154" y2="44151"/>
                        <a14:foregroundMark x1="12312" y1="42531" x2="16481" y2="45171"/>
                        <a14:foregroundMark x1="16481" y1="45171" x2="17838" y2="47091"/>
                        <a14:foregroundMark x1="7465" y1="43671" x2="12409" y2="42412"/>
                        <a14:foregroundMark x1="12409" y1="42412" x2="16772" y2="45231"/>
                        <a14:foregroundMark x1="16772" y1="45231" x2="17063" y2="45711"/>
                        <a14:foregroundMark x1="3781" y1="48650" x2="5720" y2="45951"/>
                        <a14:foregroundMark x1="18808" y1="51050" x2="17741" y2="46851"/>
                        <a14:foregroundMark x1="13960" y1="42651" x2="16093" y2="44451"/>
                        <a14:foregroundMark x1="17547" y1="46311" x2="17547" y2="46311"/>
                        <a14:foregroundMark x1="17887" y1="47091" x2="18711" y2="48470"/>
                        <a14:foregroundMark x1="7659" y1="43131" x2="7659" y2="43131"/>
                        <a14:foregroundMark x1="9307" y1="42412" x2="9307" y2="42412"/>
                        <a14:foregroundMark x1="11488" y1="42232" x2="11488" y2="42232"/>
                        <a14:foregroundMark x1="11682" y1="41872" x2="11682" y2="41872"/>
                        <a14:backgroundMark x1="54775" y1="49130" x2="54775" y2="49130"/>
                        <a14:backgroundMark x1="65293" y1="51830" x2="65293" y2="51830"/>
                        <a14:backgroundMark x1="70965" y1="48770" x2="70965" y2="48770"/>
                        <a14:backgroundMark x1="80514" y1="54709" x2="80514" y2="54709"/>
                      </a14:backgroundRemoval>
                    </a14:imgEffect>
                  </a14:imgLayer>
                </a14:imgProps>
              </a:ext>
            </a:extLst>
          </a:blip>
          <a:srcRect l="2136" t="38967" r="1358" b="37502"/>
          <a:stretch/>
        </p:blipFill>
        <p:spPr>
          <a:xfrm>
            <a:off x="6040421" y="3949496"/>
            <a:ext cx="2348915" cy="462796"/>
          </a:xfrm>
          <a:prstGeom prst="rect">
            <a:avLst/>
          </a:prstGeom>
        </p:spPr>
      </p:pic>
      <p:pic>
        <p:nvPicPr>
          <p:cNvPr id="4100" name="Picture 4" descr="Cisco Systems - Wikipedia">
            <a:extLst>
              <a:ext uri="{FF2B5EF4-FFF2-40B4-BE49-F238E27FC236}">
                <a16:creationId xmlns:a16="http://schemas.microsoft.com/office/drawing/2014/main" id="{9EA68DE6-5B90-4217-92DD-B584CCB944F8}"/>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681" b="94479" l="971" r="98382">
                        <a14:foregroundMark x1="1618" y1="36196" x2="1618" y2="36196"/>
                        <a14:foregroundMark x1="13916" y1="24540" x2="13916" y2="24540"/>
                        <a14:foregroundMark x1="25243" y1="3681" x2="25243" y2="3681"/>
                        <a14:foregroundMark x1="37540" y1="22086" x2="37540" y2="22086"/>
                        <a14:foregroundMark x1="50485" y1="33742" x2="50485" y2="33742"/>
                        <a14:foregroundMark x1="61812" y1="25153" x2="61812" y2="25153"/>
                        <a14:foregroundMark x1="73139" y1="24540" x2="73139" y2="24540"/>
                        <a14:foregroundMark x1="84790" y1="26380" x2="84790" y2="26380"/>
                        <a14:foregroundMark x1="98382" y1="33129" x2="98382" y2="33129"/>
                        <a14:foregroundMark x1="79612" y1="71779" x2="79612" y2="71779"/>
                        <a14:foregroundMark x1="75405" y1="76687" x2="75405" y2="80368"/>
                        <a14:foregroundMark x1="75405" y1="87117" x2="75405" y2="87117"/>
                        <a14:foregroundMark x1="81553" y1="94479" x2="81553" y2="94479"/>
                        <a14:foregroundMark x1="62460" y1="69939" x2="62460" y2="69939"/>
                        <a14:foregroundMark x1="44013" y1="68712" x2="44013" y2="68712"/>
                        <a14:foregroundMark x1="30421" y1="71166" x2="30421" y2="71166"/>
                        <a14:foregroundMark x1="14887" y1="69939" x2="14887" y2="69939"/>
                      </a14:backgroundRemoval>
                    </a14:imgEffect>
                  </a14:imgLayer>
                </a14:imgProps>
              </a:ext>
              <a:ext uri="{28A0092B-C50C-407E-A947-70E740481C1C}">
                <a14:useLocalDpi xmlns:a14="http://schemas.microsoft.com/office/drawing/2010/main" val="0"/>
              </a:ext>
            </a:extLst>
          </a:blip>
          <a:srcRect/>
          <a:stretch>
            <a:fillRect/>
          </a:stretch>
        </p:blipFill>
        <p:spPr bwMode="auto">
          <a:xfrm>
            <a:off x="5379581" y="5372391"/>
            <a:ext cx="1954126" cy="103081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R GROUP">
            <a:extLst>
              <a:ext uri="{FF2B5EF4-FFF2-40B4-BE49-F238E27FC236}">
                <a16:creationId xmlns:a16="http://schemas.microsoft.com/office/drawing/2014/main" id="{27E00E48-D611-4831-9958-3E06CC47D6E4}"/>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082" b="89796" l="3502" r="98833">
                        <a14:foregroundMark x1="7588" y1="19388" x2="7588" y2="19388"/>
                        <a14:foregroundMark x1="3502" y1="18367" x2="3502" y2="18367"/>
                        <a14:foregroundMark x1="11479" y1="5102" x2="11479" y2="5102"/>
                        <a14:foregroundMark x1="6226" y1="35714" x2="6226" y2="35714"/>
                        <a14:foregroundMark x1="5837" y1="32653" x2="5837" y2="32653"/>
                        <a14:foregroundMark x1="7977" y1="38776" x2="7977" y2="38776"/>
                        <a14:foregroundMark x1="14008" y1="36735" x2="14008" y2="36735"/>
                        <a14:foregroundMark x1="14981" y1="50000" x2="14981" y2="50000"/>
                        <a14:foregroundMark x1="17121" y1="42857" x2="17121" y2="42857"/>
                        <a14:foregroundMark x1="4864" y1="44898" x2="4864" y2="44898"/>
                        <a14:foregroundMark x1="9144" y1="73469" x2="9144" y2="73469"/>
                        <a14:foregroundMark x1="12257" y1="75510" x2="12257" y2="75510"/>
                        <a14:foregroundMark x1="12257" y1="75510" x2="12257" y2="75510"/>
                        <a14:foregroundMark x1="12257" y1="75510" x2="12257" y2="75510"/>
                        <a14:foregroundMark x1="12257" y1="68367" x2="12257" y2="68367"/>
                        <a14:foregroundMark x1="12062" y1="87755" x2="12062" y2="87755"/>
                        <a14:foregroundMark x1="24319" y1="43878" x2="24319" y2="43878"/>
                        <a14:foregroundMark x1="36770" y1="47959" x2="36770" y2="47959"/>
                        <a14:foregroundMark x1="47276" y1="51020" x2="47276" y2="51020"/>
                        <a14:foregroundMark x1="59339" y1="48980" x2="59339" y2="48980"/>
                        <a14:foregroundMark x1="81323" y1="44898" x2="81323" y2="44898"/>
                        <a14:foregroundMark x1="92218" y1="43878" x2="92218" y2="43878"/>
                        <a14:foregroundMark x1="98833" y1="37755" x2="98833" y2="37755"/>
                        <a14:foregroundMark x1="69066" y1="54082" x2="69066" y2="54082"/>
                      </a14:backgroundRemoval>
                    </a14:imgEffect>
                  </a14:imgLayer>
                </a14:imgProps>
              </a:ext>
              <a:ext uri="{28A0092B-C50C-407E-A947-70E740481C1C}">
                <a14:useLocalDpi xmlns:a14="http://schemas.microsoft.com/office/drawing/2010/main" val="0"/>
              </a:ext>
            </a:extLst>
          </a:blip>
          <a:srcRect/>
          <a:stretch>
            <a:fillRect/>
          </a:stretch>
        </p:blipFill>
        <p:spPr bwMode="auto">
          <a:xfrm>
            <a:off x="9881495" y="6199167"/>
            <a:ext cx="1865788" cy="35573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dvanced Media Group - Automation Integration - Atlanta - Lawrenceville">
            <a:extLst>
              <a:ext uri="{FF2B5EF4-FFF2-40B4-BE49-F238E27FC236}">
                <a16:creationId xmlns:a16="http://schemas.microsoft.com/office/drawing/2014/main" id="{97DA0F15-4BE3-4B64-8A38-7C185F6BAD9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02517" y="6207516"/>
            <a:ext cx="1954126" cy="44733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NeoPhotonics and Inphi Complete the First Successful Interoperability  Demonstration of 400ZR Over 120km | Business Wire">
            <a:extLst>
              <a:ext uri="{FF2B5EF4-FFF2-40B4-BE49-F238E27FC236}">
                <a16:creationId xmlns:a16="http://schemas.microsoft.com/office/drawing/2014/main" id="{35FE689B-890B-4E41-8035-C52DBBD053D3}"/>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27778" b="69136" l="3537" r="96141">
                        <a14:foregroundMark x1="3537" y1="49383" x2="3537" y2="49383"/>
                        <a14:foregroundMark x1="6109" y1="48148" x2="6109" y2="48148"/>
                        <a14:foregroundMark x1="7395" y1="50617" x2="7395" y2="50617"/>
                        <a14:foregroundMark x1="10611" y1="58025" x2="10611" y2="58025"/>
                        <a14:foregroundMark x1="13505" y1="49383" x2="13505" y2="49383"/>
                        <a14:foregroundMark x1="14148" y1="53704" x2="14148" y2="53704"/>
                        <a14:foregroundMark x1="30868" y1="43827" x2="30868" y2="43827"/>
                        <a14:foregroundMark x1="37621" y1="48765" x2="37621" y2="48765"/>
                        <a14:foregroundMark x1="40836" y1="46296" x2="40836" y2="46296"/>
                        <a14:foregroundMark x1="46302" y1="54938" x2="46302" y2="54938"/>
                        <a14:foregroundMark x1="48553" y1="51852" x2="48553" y2="51852"/>
                        <a14:foregroundMark x1="55305" y1="51852" x2="55305" y2="51852"/>
                        <a14:foregroundMark x1="58521" y1="46914" x2="58521" y2="46914"/>
                        <a14:foregroundMark x1="63344" y1="53086" x2="63344" y2="53086"/>
                        <a14:foregroundMark x1="69132" y1="51235" x2="69132" y2="51235"/>
                        <a14:foregroundMark x1="72026" y1="50617" x2="72026" y2="50617"/>
                        <a14:foregroundMark x1="76849" y1="54321" x2="76849" y2="54321"/>
                        <a14:foregroundMark x1="80386" y1="51235" x2="80386" y2="51235"/>
                        <a14:foregroundMark x1="80386" y1="41358" x2="80386" y2="41358"/>
                        <a14:foregroundMark x1="86174" y1="46914" x2="86174" y2="46914"/>
                        <a14:foregroundMark x1="83601" y1="51235" x2="83601" y2="51235"/>
                        <a14:foregroundMark x1="90997" y1="50617" x2="90997" y2="50617"/>
                        <a14:foregroundMark x1="96141" y1="54321" x2="96141" y2="54321"/>
                        <a14:foregroundMark x1="92283" y1="58642" x2="92283" y2="58642"/>
                        <a14:foregroundMark x1="17042" y1="58642" x2="17042" y2="58642"/>
                      </a14:backgroundRemoval>
                    </a14:imgEffect>
                  </a14:imgLayer>
                </a14:imgProps>
              </a:ext>
              <a:ext uri="{28A0092B-C50C-407E-A947-70E740481C1C}">
                <a14:useLocalDpi xmlns:a14="http://schemas.microsoft.com/office/drawing/2010/main" val="0"/>
              </a:ext>
            </a:extLst>
          </a:blip>
          <a:srcRect t="24178" b="24251"/>
          <a:stretch/>
        </p:blipFill>
        <p:spPr bwMode="auto">
          <a:xfrm>
            <a:off x="9522941" y="5426346"/>
            <a:ext cx="1736265" cy="46641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eleste aloittaa yt-neuvottelut Littoisten toimipisteessä | Yle Uutiset |  yle.fi">
            <a:extLst>
              <a:ext uri="{FF2B5EF4-FFF2-40B4-BE49-F238E27FC236}">
                <a16:creationId xmlns:a16="http://schemas.microsoft.com/office/drawing/2014/main" id="{2AF82249-227D-47D6-B15D-9258B024581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23810" b="62500" l="1667" r="97000">
                        <a14:foregroundMark x1="9000" y1="42262" x2="9000" y2="42262"/>
                        <a14:foregroundMark x1="4667" y1="33929" x2="4667" y2="33929"/>
                        <a14:foregroundMark x1="1667" y1="35714" x2="1667" y2="35714"/>
                        <a14:foregroundMark x1="91667" y1="38095" x2="91667" y2="38095"/>
                        <a14:foregroundMark x1="93667" y1="44048" x2="93667" y2="44048"/>
                        <a14:foregroundMark x1="96333" y1="50595" x2="96333" y2="50595"/>
                        <a14:foregroundMark x1="97000" y1="37500" x2="97000" y2="37500"/>
                      </a14:backgroundRemoval>
                    </a14:imgEffect>
                  </a14:imgLayer>
                </a14:imgProps>
              </a:ext>
              <a:ext uri="{28A0092B-C50C-407E-A947-70E740481C1C}">
                <a14:useLocalDpi xmlns:a14="http://schemas.microsoft.com/office/drawing/2010/main" val="0"/>
              </a:ext>
            </a:extLst>
          </a:blip>
          <a:srcRect t="19243" b="31381"/>
          <a:stretch/>
        </p:blipFill>
        <p:spPr bwMode="auto">
          <a:xfrm>
            <a:off x="7565495" y="5422298"/>
            <a:ext cx="1665193" cy="46043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Raytheon Technologies - A Great Aerospace Investment (NYSE:RTX) | Seeking  Alpha">
            <a:extLst>
              <a:ext uri="{FF2B5EF4-FFF2-40B4-BE49-F238E27FC236}">
                <a16:creationId xmlns:a16="http://schemas.microsoft.com/office/drawing/2014/main" id="{8262F254-FC6B-4BAE-817C-42DFA27E0855}"/>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2679" b="95536" l="223" r="98664">
                        <a14:foregroundMark x1="28062" y1="27679" x2="28062" y2="27679"/>
                        <a14:foregroundMark x1="36526" y1="26786" x2="36526" y2="26786"/>
                        <a14:foregroundMark x1="46325" y1="28571" x2="46325" y2="28571"/>
                        <a14:foregroundMark x1="52116" y1="20536" x2="52116" y2="20536"/>
                        <a14:foregroundMark x1="57016" y1="17857" x2="57016" y2="17857"/>
                        <a14:foregroundMark x1="64143" y1="21429" x2="64143" y2="21429"/>
                        <a14:foregroundMark x1="71047" y1="21429" x2="71047" y2="21429"/>
                        <a14:foregroundMark x1="78842" y1="16964" x2="78842" y2="16964"/>
                        <a14:foregroundMark x1="30958" y1="56250" x2="30958" y2="56250"/>
                        <a14:foregroundMark x1="38976" y1="73214" x2="38976" y2="73214"/>
                        <a14:foregroundMark x1="41425" y1="72321" x2="41425" y2="72321"/>
                        <a14:foregroundMark x1="47661" y1="62500" x2="47661" y2="62500"/>
                        <a14:foregroundMark x1="54788" y1="67857" x2="54788" y2="67857"/>
                        <a14:foregroundMark x1="61693" y1="70536" x2="61693" y2="70536"/>
                        <a14:foregroundMark x1="68820" y1="64286" x2="68820" y2="64286"/>
                        <a14:foregroundMark x1="72160" y1="67857" x2="72160" y2="67857"/>
                        <a14:foregroundMark x1="79510" y1="68750" x2="79510" y2="68750"/>
                        <a14:foregroundMark x1="86414" y1="68750" x2="86414" y2="68750"/>
                        <a14:foregroundMark x1="89755" y1="69643" x2="89755" y2="69643"/>
                        <a14:foregroundMark x1="93096" y1="68750" x2="93096" y2="68750"/>
                        <a14:foregroundMark x1="96214" y1="68750" x2="96214" y2="68750"/>
                        <a14:foregroundMark x1="99109" y1="80357" x2="99109" y2="80357"/>
                        <a14:foregroundMark x1="86414" y1="55357" x2="86414" y2="55357"/>
                        <a14:foregroundMark x1="9131" y1="76786" x2="9131" y2="76786"/>
                        <a14:foregroundMark x1="7572" y1="71429" x2="7572" y2="71429"/>
                        <a14:foregroundMark x1="5345" y1="63393" x2="5345" y2="63393"/>
                        <a14:foregroundMark x1="4232" y1="52679" x2="4232" y2="52679"/>
                        <a14:foregroundMark x1="4232" y1="42857" x2="4232" y2="42857"/>
                        <a14:foregroundMark x1="4232" y1="33929" x2="4232" y2="33929"/>
                        <a14:foregroundMark x1="4900" y1="24107" x2="4900" y2="24107"/>
                        <a14:foregroundMark x1="445" y1="44643" x2="445" y2="44643"/>
                        <a14:foregroundMark x1="7350" y1="18750" x2="7350" y2="18750"/>
                        <a14:foregroundMark x1="8241" y1="25000" x2="8241" y2="25000"/>
                        <a14:foregroundMark x1="10022" y1="17857" x2="10022" y2="17857"/>
                        <a14:foregroundMark x1="9354" y1="3571" x2="9354" y2="3571"/>
                        <a14:foregroundMark x1="10022" y1="21429" x2="10022" y2="21429"/>
                        <a14:foregroundMark x1="12695" y1="7143" x2="12695" y2="7143"/>
                        <a14:foregroundMark x1="12472" y1="12500" x2="12472" y2="12500"/>
                        <a14:foregroundMark x1="12027" y1="18750" x2="12027" y2="18750"/>
                        <a14:foregroundMark x1="14031" y1="24107" x2="14031" y2="24107"/>
                        <a14:foregroundMark x1="14922" y1="18750" x2="14922" y2="18750"/>
                        <a14:foregroundMark x1="15813" y1="11607" x2="15813" y2="11607"/>
                        <a14:foregroundMark x1="16481" y1="7143" x2="16481" y2="7143"/>
                        <a14:foregroundMark x1="13808" y1="26786" x2="13808" y2="26786"/>
                        <a14:foregroundMark x1="14922" y1="31250" x2="14922" y2="31250"/>
                        <a14:foregroundMark x1="15590" y1="29464" x2="15590" y2="29464"/>
                        <a14:foregroundMark x1="16927" y1="25893" x2="16927" y2="25893"/>
                        <a14:foregroundMark x1="17817" y1="22321" x2="17817" y2="22321"/>
                        <a14:foregroundMark x1="18708" y1="18750" x2="18708" y2="18750"/>
                        <a14:foregroundMark x1="43430" y1="66071" x2="43430" y2="66071"/>
                        <a14:foregroundMark x1="68820" y1="75000" x2="68820" y2="75000"/>
                        <a14:foregroundMark x1="79733" y1="95536" x2="79733" y2="95536"/>
                        <a14:backgroundMark x1="17149" y1="27679" x2="17149" y2="27679"/>
                        <a14:backgroundMark x1="9577" y1="21429" x2="9577" y2="21429"/>
                        <a14:backgroundMark x1="13586" y1="23214" x2="13586" y2="23214"/>
                        <a14:backgroundMark x1="15145" y1="28571" x2="15145" y2="28571"/>
                      </a14:backgroundRemoval>
                    </a14:imgEffect>
                  </a14:imgLayer>
                </a14:imgProps>
              </a:ext>
              <a:ext uri="{28A0092B-C50C-407E-A947-70E740481C1C}">
                <a14:useLocalDpi xmlns:a14="http://schemas.microsoft.com/office/drawing/2010/main" val="0"/>
              </a:ext>
            </a:extLst>
          </a:blip>
          <a:srcRect/>
          <a:stretch>
            <a:fillRect/>
          </a:stretch>
        </p:blipFill>
        <p:spPr bwMode="auto">
          <a:xfrm>
            <a:off x="3056022" y="1528635"/>
            <a:ext cx="2500258" cy="62367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8" descr="Image result for Naval Undersea warfare">
            <a:extLst>
              <a:ext uri="{FF2B5EF4-FFF2-40B4-BE49-F238E27FC236}">
                <a16:creationId xmlns:a16="http://schemas.microsoft.com/office/drawing/2014/main" id="{0B67C42F-75EE-4C9E-AFFF-022DB94C3AF1}"/>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16009" y="2711895"/>
            <a:ext cx="1368232" cy="117116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Image result for collins aerospace">
            <a:extLst>
              <a:ext uri="{FF2B5EF4-FFF2-40B4-BE49-F238E27FC236}">
                <a16:creationId xmlns:a16="http://schemas.microsoft.com/office/drawing/2014/main" id="{791CE952-4589-4ED1-8801-4564B9798F93}"/>
              </a:ext>
            </a:extLst>
          </p:cNvPr>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5147" y="2399033"/>
            <a:ext cx="1759709" cy="65510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0" descr="Image result for FLIR surveillance">
            <a:extLst>
              <a:ext uri="{FF2B5EF4-FFF2-40B4-BE49-F238E27FC236}">
                <a16:creationId xmlns:a16="http://schemas.microsoft.com/office/drawing/2014/main" id="{5443686D-9C4F-4BF2-BB81-7787F8140517}"/>
              </a:ext>
            </a:extLst>
          </p:cNvPr>
          <p:cNvPicPr>
            <a:picLocks noChangeAspect="1" noChangeArrowheads="1"/>
          </p:cNvPicPr>
          <p:nvPr/>
        </p:nvPicPr>
        <p:blipFill>
          <a:blip r:embed="rId2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763729" y="2964940"/>
            <a:ext cx="1117766" cy="38033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2" descr="Image result for aselsan logo">
            <a:extLst>
              <a:ext uri="{FF2B5EF4-FFF2-40B4-BE49-F238E27FC236}">
                <a16:creationId xmlns:a16="http://schemas.microsoft.com/office/drawing/2014/main" id="{8044F0D3-0709-4CD8-AE4C-BCFD572D1D6D}"/>
              </a:ext>
            </a:extLst>
          </p:cNvPr>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8040" y="3913922"/>
            <a:ext cx="2348915" cy="47734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6" descr="Image result for general atomics logo">
            <a:extLst>
              <a:ext uri="{FF2B5EF4-FFF2-40B4-BE49-F238E27FC236}">
                <a16:creationId xmlns:a16="http://schemas.microsoft.com/office/drawing/2014/main" id="{99C1DA47-4EA9-4BDB-B5F6-A3C05F07EBEB}"/>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80973" y="1154512"/>
            <a:ext cx="1345332" cy="895991"/>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IBT Qlik Gold Client - IBT">
            <a:extLst>
              <a:ext uri="{FF2B5EF4-FFF2-40B4-BE49-F238E27FC236}">
                <a16:creationId xmlns:a16="http://schemas.microsoft.com/office/drawing/2014/main" id="{85AC71CD-BE94-422B-9932-06EDFA1CDBD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011220" y="3148227"/>
            <a:ext cx="2229454" cy="666952"/>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Connector 50">
            <a:extLst>
              <a:ext uri="{FF2B5EF4-FFF2-40B4-BE49-F238E27FC236}">
                <a16:creationId xmlns:a16="http://schemas.microsoft.com/office/drawing/2014/main" id="{8FA022F7-7BDB-47B7-B633-014C52C643B9}"/>
              </a:ext>
            </a:extLst>
          </p:cNvPr>
          <p:cNvCxnSpPr/>
          <p:nvPr/>
        </p:nvCxnSpPr>
        <p:spPr>
          <a:xfrm>
            <a:off x="275158" y="4882896"/>
            <a:ext cx="114721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E10436E9-B2A8-44A8-BE1D-1FC2DFE5D212}"/>
              </a:ext>
            </a:extLst>
          </p:cNvPr>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10000" b="90000" l="2000" r="96778">
                        <a14:foregroundMark x1="3333" y1="43400" x2="2111" y2="46800"/>
                        <a14:foregroundMark x1="11667" y1="47000" x2="11667" y2="47000"/>
                        <a14:foregroundMark x1="25000" y1="45600" x2="25000" y2="45600"/>
                        <a14:foregroundMark x1="38444" y1="45600" x2="38444" y2="45600"/>
                        <a14:foregroundMark x1="51444" y1="44000" x2="51444" y2="44000"/>
                        <a14:foregroundMark x1="60111" y1="42800" x2="60111" y2="42800"/>
                        <a14:foregroundMark x1="81667" y1="40800" x2="81667" y2="40800"/>
                        <a14:foregroundMark x1="89222" y1="42800" x2="89222" y2="42800"/>
                        <a14:foregroundMark x1="96778" y1="40800" x2="96778" y2="40800"/>
                      </a14:backgroundRemoval>
                    </a14:imgEffect>
                  </a14:imgLayer>
                </a14:imgProps>
              </a:ext>
              <a:ext uri="{28A0092B-C50C-407E-A947-70E740481C1C}">
                <a14:useLocalDpi xmlns:a14="http://schemas.microsoft.com/office/drawing/2010/main" val="0"/>
              </a:ext>
            </a:extLst>
          </a:blip>
          <a:srcRect/>
          <a:stretch>
            <a:fillRect/>
          </a:stretch>
        </p:blipFill>
        <p:spPr bwMode="auto">
          <a:xfrm>
            <a:off x="2580738" y="5186459"/>
            <a:ext cx="2506590" cy="1392550"/>
          </a:xfrm>
          <a:prstGeom prst="rect">
            <a:avLst/>
          </a:prstGeom>
          <a:noFill/>
          <a:extLst>
            <a:ext uri="{909E8E84-426E-40DD-AFC4-6F175D3DCCD1}">
              <a14:hiddenFill xmlns:a14="http://schemas.microsoft.com/office/drawing/2010/main">
                <a:solidFill>
                  <a:srgbClr val="FFFFFF"/>
                </a:solidFill>
              </a14:hiddenFill>
            </a:ext>
          </a:extLst>
        </p:spPr>
      </p:pic>
      <p:sp>
        <p:nvSpPr>
          <p:cNvPr id="26" name="Slide Number Placeholder 1">
            <a:extLst>
              <a:ext uri="{FF2B5EF4-FFF2-40B4-BE49-F238E27FC236}">
                <a16:creationId xmlns:a16="http://schemas.microsoft.com/office/drawing/2014/main" id="{00C207D0-7CFE-4D25-A681-A1DCB2C887E7}"/>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17</a:t>
            </a:fld>
            <a:endParaRPr lang="en-US" dirty="0"/>
          </a:p>
        </p:txBody>
      </p:sp>
    </p:spTree>
    <p:extLst>
      <p:ext uri="{BB962C8B-B14F-4D97-AF65-F5344CB8AC3E}">
        <p14:creationId xmlns:p14="http://schemas.microsoft.com/office/powerpoint/2010/main" val="2723561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1B3226-67C3-48D9-B31A-482C06E3492B}"/>
              </a:ext>
            </a:extLst>
          </p:cNvPr>
          <p:cNvSpPr txBox="1">
            <a:spLocks/>
          </p:cNvSpPr>
          <p:nvPr/>
        </p:nvSpPr>
        <p:spPr>
          <a:xfrm>
            <a:off x="275158" y="367776"/>
            <a:ext cx="10020524" cy="558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Arial" charset="0"/>
              </a:rPr>
              <a:t>Management Team</a:t>
            </a:r>
          </a:p>
        </p:txBody>
      </p:sp>
      <p:pic>
        <p:nvPicPr>
          <p:cNvPr id="5122" name="Picture 2" descr="Jeffrey Rittichier">
            <a:extLst>
              <a:ext uri="{FF2B5EF4-FFF2-40B4-BE49-F238E27FC236}">
                <a16:creationId xmlns:a16="http://schemas.microsoft.com/office/drawing/2014/main" id="{DF633125-8095-4FC5-BA46-7879627F5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725" y="1411705"/>
            <a:ext cx="17145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ain">
            <a:extLst>
              <a:ext uri="{FF2B5EF4-FFF2-40B4-BE49-F238E27FC236}">
                <a16:creationId xmlns:a16="http://schemas.microsoft.com/office/drawing/2014/main" id="{FAA2F9EC-47D4-4D44-9572-61B22A4CF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919" y="4226095"/>
            <a:ext cx="17145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lbert Lu">
            <a:extLst>
              <a:ext uri="{FF2B5EF4-FFF2-40B4-BE49-F238E27FC236}">
                <a16:creationId xmlns:a16="http://schemas.microsoft.com/office/drawing/2014/main" id="{3E3E29D6-0E04-4436-9037-857F03CDF5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725" y="4226095"/>
            <a:ext cx="17145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Tom Minichiello">
            <a:extLst>
              <a:ext uri="{FF2B5EF4-FFF2-40B4-BE49-F238E27FC236}">
                <a16:creationId xmlns:a16="http://schemas.microsoft.com/office/drawing/2014/main" id="{D951422B-F6CD-4B3B-AC8A-2146B05478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919" y="1411705"/>
            <a:ext cx="17145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4432C953-1F63-4F81-86C8-ECFDD255336E}"/>
              </a:ext>
            </a:extLst>
          </p:cNvPr>
          <p:cNvSpPr txBox="1">
            <a:spLocks/>
          </p:cNvSpPr>
          <p:nvPr/>
        </p:nvSpPr>
        <p:spPr bwMode="auto">
          <a:xfrm>
            <a:off x="7951100" y="1411064"/>
            <a:ext cx="3337211" cy="615553"/>
          </a:xfrm>
          <a:prstGeom prst="rect">
            <a:avLst/>
          </a:prstGeom>
          <a:noFill/>
          <a:ln>
            <a:noFill/>
          </a:ln>
        </p:spPr>
        <p:txBody>
          <a:bodyPr wrap="square" lIns="36576" tIns="0" rIns="0" bIns="0">
            <a:spAutoFit/>
          </a:bodyPr>
          <a:lstStyle>
            <a:lvl1pPr marL="177800" indent="-177800" algn="l" rtl="0" eaLnBrk="0" fontAlgn="base" hangingPunct="0">
              <a:spcBef>
                <a:spcPct val="40000"/>
              </a:spcBef>
              <a:spcAft>
                <a:spcPct val="0"/>
              </a:spcAft>
              <a:buClr>
                <a:srgbClr val="5094DE"/>
              </a:buClr>
              <a:buSzPct val="120000"/>
              <a:buFont typeface="Wingdings" panose="05000000000000000000" pitchFamily="2" charset="2"/>
              <a:buChar char="§"/>
              <a:tabLst>
                <a:tab pos="1658938" algn="l"/>
                <a:tab pos="4229100" algn="l"/>
              </a:tabLst>
              <a:defRPr b="1">
                <a:solidFill>
                  <a:srgbClr val="183B9C"/>
                </a:solidFill>
                <a:latin typeface="+mn-lt"/>
                <a:ea typeface="+mn-ea"/>
                <a:cs typeface="+mn-cs"/>
              </a:defRPr>
            </a:lvl1pPr>
            <a:lvl2pPr marL="512763" indent="-169863" algn="l" rtl="0" eaLnBrk="0" fontAlgn="base" hangingPunct="0">
              <a:spcBef>
                <a:spcPct val="20000"/>
              </a:spcBef>
              <a:spcAft>
                <a:spcPct val="0"/>
              </a:spcAft>
              <a:buClr>
                <a:srgbClr val="183B9C"/>
              </a:buClr>
              <a:buSzPct val="115000"/>
              <a:buFont typeface="Wingdings" panose="05000000000000000000" pitchFamily="2" charset="2"/>
              <a:buChar char="§"/>
              <a:tabLst>
                <a:tab pos="1658938" algn="l"/>
                <a:tab pos="4229100" algn="l"/>
              </a:tabLst>
              <a:defRPr sz="1400" b="1">
                <a:solidFill>
                  <a:srgbClr val="505050"/>
                </a:solidFill>
                <a:latin typeface="+mn-lt"/>
              </a:defRPr>
            </a:lvl2pPr>
            <a:lvl3pPr marL="800100" indent="-169863" algn="l" rtl="0" eaLnBrk="0" fontAlgn="base" hangingPunct="0">
              <a:spcBef>
                <a:spcPct val="20000"/>
              </a:spcBef>
              <a:spcAft>
                <a:spcPct val="0"/>
              </a:spcAft>
              <a:buClr>
                <a:srgbClr val="183B9C"/>
              </a:buClr>
              <a:buSzPct val="100000"/>
              <a:buFont typeface="Wingdings" panose="05000000000000000000" pitchFamily="2" charset="2"/>
              <a:buChar char="§"/>
              <a:tabLst>
                <a:tab pos="1658938" algn="l"/>
                <a:tab pos="4229100" algn="l"/>
              </a:tabLst>
              <a:defRPr sz="1200">
                <a:solidFill>
                  <a:srgbClr val="505050"/>
                </a:solidFill>
                <a:latin typeface="+mn-lt"/>
              </a:defRPr>
            </a:lvl3pPr>
            <a:lvl4pPr marL="1081088" indent="-165100" algn="l" rtl="0" eaLnBrk="0" fontAlgn="base" hangingPunct="0">
              <a:spcBef>
                <a:spcPct val="20000"/>
              </a:spcBef>
              <a:spcAft>
                <a:spcPct val="0"/>
              </a:spcAft>
              <a:buClr>
                <a:srgbClr val="183B9C"/>
              </a:buClr>
              <a:buSzPct val="100000"/>
              <a:buFont typeface="Wingdings" panose="05000000000000000000" pitchFamily="2" charset="2"/>
              <a:buChar char="§"/>
              <a:tabLst>
                <a:tab pos="1658938" algn="l"/>
                <a:tab pos="4229100" algn="l"/>
              </a:tabLst>
              <a:defRPr sz="1000">
                <a:solidFill>
                  <a:srgbClr val="505050"/>
                </a:solidFill>
                <a:latin typeface="+mn-lt"/>
              </a:defRPr>
            </a:lvl4pPr>
            <a:lvl5pPr marL="1376363" indent="-165100" algn="l" rtl="0" eaLnBrk="0" fontAlgn="base" hangingPunct="0">
              <a:spcBef>
                <a:spcPct val="20000"/>
              </a:spcBef>
              <a:spcAft>
                <a:spcPct val="0"/>
              </a:spcAft>
              <a:buClr>
                <a:srgbClr val="183B9C"/>
              </a:buClr>
              <a:buFont typeface="Wingdings" panose="05000000000000000000" pitchFamily="2" charset="2"/>
              <a:buChar char="§"/>
              <a:tabLst>
                <a:tab pos="1658938" algn="l"/>
                <a:tab pos="4229100" algn="l"/>
              </a:tabLst>
              <a:defRPr sz="900">
                <a:solidFill>
                  <a:srgbClr val="505050"/>
                </a:solidFill>
                <a:latin typeface="+mn-lt"/>
              </a:defRPr>
            </a:lvl5pPr>
            <a:lvl6pPr marL="18335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6pPr>
            <a:lvl7pPr marL="22907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7pPr>
            <a:lvl8pPr marL="27479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8pPr>
            <a:lvl9pPr marL="32051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9pPr>
          </a:lstStyle>
          <a:p>
            <a:pPr marL="0" lvl="1" indent="0">
              <a:spcBef>
                <a:spcPts val="0"/>
              </a:spcBef>
              <a:spcAft>
                <a:spcPts val="0"/>
              </a:spcAft>
              <a:buClrTx/>
              <a:buNone/>
              <a:defRPr/>
            </a:pPr>
            <a:r>
              <a:rPr lang="en-US" altLang="en-US" sz="2000" kern="0" dirty="0">
                <a:solidFill>
                  <a:srgbClr val="000000"/>
                </a:solidFill>
                <a:latin typeface="Arial"/>
              </a:rPr>
              <a:t>Tom Minichiello</a:t>
            </a:r>
          </a:p>
          <a:p>
            <a:pPr marL="0" lvl="1" indent="0">
              <a:spcBef>
                <a:spcPts val="0"/>
              </a:spcBef>
              <a:spcAft>
                <a:spcPts val="0"/>
              </a:spcAft>
              <a:buClrTx/>
              <a:buNone/>
              <a:defRPr/>
            </a:pPr>
            <a:r>
              <a:rPr lang="en-US" altLang="en-US" sz="2000" kern="0" dirty="0">
                <a:solidFill>
                  <a:srgbClr val="0070C0"/>
                </a:solidFill>
                <a:latin typeface="Arial"/>
              </a:rPr>
              <a:t>Chief Financial Officer</a:t>
            </a:r>
          </a:p>
        </p:txBody>
      </p:sp>
      <p:sp>
        <p:nvSpPr>
          <p:cNvPr id="6" name="Content Placeholder 3">
            <a:extLst>
              <a:ext uri="{FF2B5EF4-FFF2-40B4-BE49-F238E27FC236}">
                <a16:creationId xmlns:a16="http://schemas.microsoft.com/office/drawing/2014/main" id="{3EFD72F4-0D3A-40EE-9722-F4D0A9DB0425}"/>
              </a:ext>
            </a:extLst>
          </p:cNvPr>
          <p:cNvSpPr txBox="1">
            <a:spLocks/>
          </p:cNvSpPr>
          <p:nvPr/>
        </p:nvSpPr>
        <p:spPr bwMode="auto">
          <a:xfrm>
            <a:off x="7951100" y="4226095"/>
            <a:ext cx="3337211" cy="615553"/>
          </a:xfrm>
          <a:prstGeom prst="rect">
            <a:avLst/>
          </a:prstGeom>
          <a:noFill/>
          <a:ln>
            <a:noFill/>
          </a:ln>
        </p:spPr>
        <p:txBody>
          <a:bodyPr wrap="square" lIns="36576" tIns="0" rIns="0" bIns="0">
            <a:spAutoFit/>
          </a:bodyPr>
          <a:lstStyle>
            <a:lvl1pPr marL="177800" indent="-177800" algn="l" rtl="0" eaLnBrk="0" fontAlgn="base" hangingPunct="0">
              <a:spcBef>
                <a:spcPct val="40000"/>
              </a:spcBef>
              <a:spcAft>
                <a:spcPct val="0"/>
              </a:spcAft>
              <a:buClr>
                <a:srgbClr val="5094DE"/>
              </a:buClr>
              <a:buSzPct val="120000"/>
              <a:buFont typeface="Wingdings" panose="05000000000000000000" pitchFamily="2" charset="2"/>
              <a:buChar char="§"/>
              <a:tabLst>
                <a:tab pos="1658938" algn="l"/>
                <a:tab pos="4229100" algn="l"/>
              </a:tabLst>
              <a:defRPr b="1">
                <a:solidFill>
                  <a:srgbClr val="183B9C"/>
                </a:solidFill>
                <a:latin typeface="+mn-lt"/>
                <a:ea typeface="+mn-ea"/>
                <a:cs typeface="+mn-cs"/>
              </a:defRPr>
            </a:lvl1pPr>
            <a:lvl2pPr marL="512763" indent="-169863" algn="l" rtl="0" eaLnBrk="0" fontAlgn="base" hangingPunct="0">
              <a:spcBef>
                <a:spcPct val="20000"/>
              </a:spcBef>
              <a:spcAft>
                <a:spcPct val="0"/>
              </a:spcAft>
              <a:buClr>
                <a:srgbClr val="183B9C"/>
              </a:buClr>
              <a:buSzPct val="115000"/>
              <a:buFont typeface="Wingdings" panose="05000000000000000000" pitchFamily="2" charset="2"/>
              <a:buChar char="§"/>
              <a:tabLst>
                <a:tab pos="1658938" algn="l"/>
                <a:tab pos="4229100" algn="l"/>
              </a:tabLst>
              <a:defRPr sz="1400" b="1">
                <a:solidFill>
                  <a:srgbClr val="505050"/>
                </a:solidFill>
                <a:latin typeface="+mn-lt"/>
              </a:defRPr>
            </a:lvl2pPr>
            <a:lvl3pPr marL="800100" indent="-169863" algn="l" rtl="0" eaLnBrk="0" fontAlgn="base" hangingPunct="0">
              <a:spcBef>
                <a:spcPct val="20000"/>
              </a:spcBef>
              <a:spcAft>
                <a:spcPct val="0"/>
              </a:spcAft>
              <a:buClr>
                <a:srgbClr val="183B9C"/>
              </a:buClr>
              <a:buSzPct val="100000"/>
              <a:buFont typeface="Wingdings" panose="05000000000000000000" pitchFamily="2" charset="2"/>
              <a:buChar char="§"/>
              <a:tabLst>
                <a:tab pos="1658938" algn="l"/>
                <a:tab pos="4229100" algn="l"/>
              </a:tabLst>
              <a:defRPr sz="1200">
                <a:solidFill>
                  <a:srgbClr val="505050"/>
                </a:solidFill>
                <a:latin typeface="+mn-lt"/>
              </a:defRPr>
            </a:lvl3pPr>
            <a:lvl4pPr marL="1081088" indent="-165100" algn="l" rtl="0" eaLnBrk="0" fontAlgn="base" hangingPunct="0">
              <a:spcBef>
                <a:spcPct val="20000"/>
              </a:spcBef>
              <a:spcAft>
                <a:spcPct val="0"/>
              </a:spcAft>
              <a:buClr>
                <a:srgbClr val="183B9C"/>
              </a:buClr>
              <a:buSzPct val="100000"/>
              <a:buFont typeface="Wingdings" panose="05000000000000000000" pitchFamily="2" charset="2"/>
              <a:buChar char="§"/>
              <a:tabLst>
                <a:tab pos="1658938" algn="l"/>
                <a:tab pos="4229100" algn="l"/>
              </a:tabLst>
              <a:defRPr sz="1000">
                <a:solidFill>
                  <a:srgbClr val="505050"/>
                </a:solidFill>
                <a:latin typeface="+mn-lt"/>
              </a:defRPr>
            </a:lvl4pPr>
            <a:lvl5pPr marL="1376363" indent="-165100" algn="l" rtl="0" eaLnBrk="0" fontAlgn="base" hangingPunct="0">
              <a:spcBef>
                <a:spcPct val="20000"/>
              </a:spcBef>
              <a:spcAft>
                <a:spcPct val="0"/>
              </a:spcAft>
              <a:buClr>
                <a:srgbClr val="183B9C"/>
              </a:buClr>
              <a:buFont typeface="Wingdings" panose="05000000000000000000" pitchFamily="2" charset="2"/>
              <a:buChar char="§"/>
              <a:tabLst>
                <a:tab pos="1658938" algn="l"/>
                <a:tab pos="4229100" algn="l"/>
              </a:tabLst>
              <a:defRPr sz="900">
                <a:solidFill>
                  <a:srgbClr val="505050"/>
                </a:solidFill>
                <a:latin typeface="+mn-lt"/>
              </a:defRPr>
            </a:lvl5pPr>
            <a:lvl6pPr marL="18335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6pPr>
            <a:lvl7pPr marL="22907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7pPr>
            <a:lvl8pPr marL="27479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8pPr>
            <a:lvl9pPr marL="32051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9pPr>
          </a:lstStyle>
          <a:p>
            <a:pPr marL="0" lvl="1" indent="0">
              <a:spcBef>
                <a:spcPts val="0"/>
              </a:spcBef>
              <a:spcAft>
                <a:spcPts val="0"/>
              </a:spcAft>
              <a:buClrTx/>
              <a:buNone/>
              <a:defRPr/>
            </a:pPr>
            <a:r>
              <a:rPr lang="en-US" altLang="en-US" sz="2000" kern="0" dirty="0">
                <a:solidFill>
                  <a:srgbClr val="000000"/>
                </a:solidFill>
                <a:latin typeface="Arial"/>
              </a:rPr>
              <a:t>Iain Black</a:t>
            </a:r>
          </a:p>
          <a:p>
            <a:pPr marL="0" lvl="1" indent="0">
              <a:spcBef>
                <a:spcPts val="0"/>
              </a:spcBef>
              <a:spcAft>
                <a:spcPts val="0"/>
              </a:spcAft>
              <a:buClrTx/>
              <a:buNone/>
              <a:defRPr/>
            </a:pPr>
            <a:r>
              <a:rPr lang="en-US" altLang="en-US" sz="2000" kern="0" dirty="0">
                <a:solidFill>
                  <a:srgbClr val="0070C0"/>
                </a:solidFill>
                <a:latin typeface="Arial"/>
              </a:rPr>
              <a:t>Senior VP of Operations</a:t>
            </a:r>
          </a:p>
        </p:txBody>
      </p:sp>
      <p:sp>
        <p:nvSpPr>
          <p:cNvPr id="11" name="Content Placeholder 3">
            <a:extLst>
              <a:ext uri="{FF2B5EF4-FFF2-40B4-BE49-F238E27FC236}">
                <a16:creationId xmlns:a16="http://schemas.microsoft.com/office/drawing/2014/main" id="{1AE2FC3F-821E-4F7E-8733-400D95764CDF}"/>
              </a:ext>
            </a:extLst>
          </p:cNvPr>
          <p:cNvSpPr txBox="1">
            <a:spLocks/>
          </p:cNvSpPr>
          <p:nvPr/>
        </p:nvSpPr>
        <p:spPr bwMode="auto">
          <a:xfrm>
            <a:off x="2367906" y="1411705"/>
            <a:ext cx="3337211" cy="923330"/>
          </a:xfrm>
          <a:prstGeom prst="rect">
            <a:avLst/>
          </a:prstGeom>
          <a:noFill/>
          <a:ln>
            <a:noFill/>
          </a:ln>
        </p:spPr>
        <p:txBody>
          <a:bodyPr wrap="square" lIns="36576" tIns="0" rIns="0" bIns="0">
            <a:spAutoFit/>
          </a:bodyPr>
          <a:lstStyle>
            <a:lvl1pPr marL="177800" indent="-177800" algn="l" rtl="0" eaLnBrk="0" fontAlgn="base" hangingPunct="0">
              <a:spcBef>
                <a:spcPct val="40000"/>
              </a:spcBef>
              <a:spcAft>
                <a:spcPct val="0"/>
              </a:spcAft>
              <a:buClr>
                <a:srgbClr val="5094DE"/>
              </a:buClr>
              <a:buSzPct val="120000"/>
              <a:buFont typeface="Wingdings" panose="05000000000000000000" pitchFamily="2" charset="2"/>
              <a:buChar char="§"/>
              <a:tabLst>
                <a:tab pos="1658938" algn="l"/>
                <a:tab pos="4229100" algn="l"/>
              </a:tabLst>
              <a:defRPr b="1">
                <a:solidFill>
                  <a:srgbClr val="183B9C"/>
                </a:solidFill>
                <a:latin typeface="+mn-lt"/>
                <a:ea typeface="+mn-ea"/>
                <a:cs typeface="+mn-cs"/>
              </a:defRPr>
            </a:lvl1pPr>
            <a:lvl2pPr marL="512763" indent="-169863" algn="l" rtl="0" eaLnBrk="0" fontAlgn="base" hangingPunct="0">
              <a:spcBef>
                <a:spcPct val="20000"/>
              </a:spcBef>
              <a:spcAft>
                <a:spcPct val="0"/>
              </a:spcAft>
              <a:buClr>
                <a:srgbClr val="183B9C"/>
              </a:buClr>
              <a:buSzPct val="115000"/>
              <a:buFont typeface="Wingdings" panose="05000000000000000000" pitchFamily="2" charset="2"/>
              <a:buChar char="§"/>
              <a:tabLst>
                <a:tab pos="1658938" algn="l"/>
                <a:tab pos="4229100" algn="l"/>
              </a:tabLst>
              <a:defRPr sz="1400" b="1">
                <a:solidFill>
                  <a:srgbClr val="505050"/>
                </a:solidFill>
                <a:latin typeface="+mn-lt"/>
              </a:defRPr>
            </a:lvl2pPr>
            <a:lvl3pPr marL="800100" indent="-169863" algn="l" rtl="0" eaLnBrk="0" fontAlgn="base" hangingPunct="0">
              <a:spcBef>
                <a:spcPct val="20000"/>
              </a:spcBef>
              <a:spcAft>
                <a:spcPct val="0"/>
              </a:spcAft>
              <a:buClr>
                <a:srgbClr val="183B9C"/>
              </a:buClr>
              <a:buSzPct val="100000"/>
              <a:buFont typeface="Wingdings" panose="05000000000000000000" pitchFamily="2" charset="2"/>
              <a:buChar char="§"/>
              <a:tabLst>
                <a:tab pos="1658938" algn="l"/>
                <a:tab pos="4229100" algn="l"/>
              </a:tabLst>
              <a:defRPr sz="1200">
                <a:solidFill>
                  <a:srgbClr val="505050"/>
                </a:solidFill>
                <a:latin typeface="+mn-lt"/>
              </a:defRPr>
            </a:lvl3pPr>
            <a:lvl4pPr marL="1081088" indent="-165100" algn="l" rtl="0" eaLnBrk="0" fontAlgn="base" hangingPunct="0">
              <a:spcBef>
                <a:spcPct val="20000"/>
              </a:spcBef>
              <a:spcAft>
                <a:spcPct val="0"/>
              </a:spcAft>
              <a:buClr>
                <a:srgbClr val="183B9C"/>
              </a:buClr>
              <a:buSzPct val="100000"/>
              <a:buFont typeface="Wingdings" panose="05000000000000000000" pitchFamily="2" charset="2"/>
              <a:buChar char="§"/>
              <a:tabLst>
                <a:tab pos="1658938" algn="l"/>
                <a:tab pos="4229100" algn="l"/>
              </a:tabLst>
              <a:defRPr sz="1000">
                <a:solidFill>
                  <a:srgbClr val="505050"/>
                </a:solidFill>
                <a:latin typeface="+mn-lt"/>
              </a:defRPr>
            </a:lvl4pPr>
            <a:lvl5pPr marL="1376363" indent="-165100" algn="l" rtl="0" eaLnBrk="0" fontAlgn="base" hangingPunct="0">
              <a:spcBef>
                <a:spcPct val="20000"/>
              </a:spcBef>
              <a:spcAft>
                <a:spcPct val="0"/>
              </a:spcAft>
              <a:buClr>
                <a:srgbClr val="183B9C"/>
              </a:buClr>
              <a:buFont typeface="Wingdings" panose="05000000000000000000" pitchFamily="2" charset="2"/>
              <a:buChar char="§"/>
              <a:tabLst>
                <a:tab pos="1658938" algn="l"/>
                <a:tab pos="4229100" algn="l"/>
              </a:tabLst>
              <a:defRPr sz="900">
                <a:solidFill>
                  <a:srgbClr val="505050"/>
                </a:solidFill>
                <a:latin typeface="+mn-lt"/>
              </a:defRPr>
            </a:lvl5pPr>
            <a:lvl6pPr marL="18335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6pPr>
            <a:lvl7pPr marL="22907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7pPr>
            <a:lvl8pPr marL="27479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8pPr>
            <a:lvl9pPr marL="32051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9pPr>
          </a:lstStyle>
          <a:p>
            <a:pPr marL="0" lvl="1" indent="0">
              <a:spcBef>
                <a:spcPts val="0"/>
              </a:spcBef>
              <a:spcAft>
                <a:spcPts val="0"/>
              </a:spcAft>
              <a:buClrTx/>
              <a:buNone/>
              <a:defRPr/>
            </a:pPr>
            <a:r>
              <a:rPr lang="en-US" altLang="en-US" sz="2000" kern="0" dirty="0">
                <a:solidFill>
                  <a:srgbClr val="000000"/>
                </a:solidFill>
                <a:latin typeface="Arial"/>
              </a:rPr>
              <a:t>Jeff Rittichier</a:t>
            </a:r>
          </a:p>
          <a:p>
            <a:pPr marL="0" lvl="1" indent="0">
              <a:spcBef>
                <a:spcPts val="0"/>
              </a:spcBef>
              <a:spcAft>
                <a:spcPts val="0"/>
              </a:spcAft>
              <a:buClrTx/>
              <a:buNone/>
              <a:defRPr/>
            </a:pPr>
            <a:r>
              <a:rPr lang="en-US" altLang="en-US" sz="2000" kern="0" dirty="0">
                <a:solidFill>
                  <a:srgbClr val="0070C0"/>
                </a:solidFill>
                <a:latin typeface="Arial"/>
              </a:rPr>
              <a:t>President, Chief Executive Officer, and Director</a:t>
            </a:r>
          </a:p>
        </p:txBody>
      </p:sp>
      <p:pic>
        <p:nvPicPr>
          <p:cNvPr id="13" name="Picture 4" descr="Logo Royal Dutch Shell Filling Station Shell Oil Company Brand, PNG,  1088x726px, Logo, Area, Brand, Citroen,">
            <a:extLst>
              <a:ext uri="{FF2B5EF4-FFF2-40B4-BE49-F238E27FC236}">
                <a16:creationId xmlns:a16="http://schemas.microsoft.com/office/drawing/2014/main" id="{B423C921-AB78-4874-89C0-F5FD8D6EBE6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324" b="89580" l="1829" r="97561">
                        <a14:foregroundMark x1="6220" y1="35649" x2="10244" y2="61792"/>
                        <a14:foregroundMark x1="2195" y1="42596" x2="2195" y2="49726"/>
                        <a14:foregroundMark x1="44512" y1="44607" x2="43425" y2="44856"/>
                        <a14:foregroundMark x1="51829" y1="45704" x2="51829" y2="54662"/>
                        <a14:foregroundMark x1="74024" y1="54662" x2="79390" y2="53748"/>
                        <a14:foregroundMark x1="87439" y1="47715" x2="88171" y2="54662"/>
                        <a14:foregroundMark x1="95488" y1="46618" x2="95488" y2="51737"/>
                        <a14:foregroundMark x1="96220" y1="44607" x2="96220" y2="55759"/>
                        <a14:foregroundMark x1="96220" y1="62706" x2="97561" y2="40585"/>
                        <a14:foregroundMark x1="35854" y1="46801" x2="36098" y2="46801"/>
                        <a14:foregroundMark x1="35366" y1="47166" x2="36463" y2="47166"/>
                        <a14:foregroundMark x1="35610" y1="47532" x2="36098" y2="46801"/>
                        <a14:foregroundMark x1="34634" y1="46435" x2="36951" y2="46435"/>
                        <a14:backgroundMark x1="38171" y1="45155" x2="39634" y2="44790"/>
                        <a14:backgroundMark x1="39146" y1="45521" x2="40122" y2="46435"/>
                        <a14:backgroundMark x1="37439" y1="46435" x2="37439" y2="46435"/>
                        <a14:backgroundMark x1="37439" y1="45887" x2="37439" y2="45887"/>
                        <a14:backgroundMark x1="40854" y1="45521" x2="40854" y2="45521"/>
                        <a14:backgroundMark x1="39634" y1="44790" x2="40610" y2="45155"/>
                        <a14:backgroundMark x1="40610" y1="46435" x2="38171" y2="45521"/>
                        <a14:backgroundMark x1="39634" y1="45155" x2="41951" y2="47166"/>
                        <a14:backgroundMark x1="39146" y1="45521" x2="36982" y2="46362"/>
                      </a14:backgroundRemoval>
                    </a14:imgEffect>
                  </a14:imgLayer>
                </a14:imgProps>
              </a:ext>
              <a:ext uri="{28A0092B-C50C-407E-A947-70E740481C1C}">
                <a14:useLocalDpi xmlns:a14="http://schemas.microsoft.com/office/drawing/2010/main" val="0"/>
              </a:ext>
            </a:extLst>
          </a:blip>
          <a:srcRect/>
          <a:stretch>
            <a:fillRect/>
          </a:stretch>
        </p:blipFill>
        <p:spPr bwMode="auto">
          <a:xfrm>
            <a:off x="4533812" y="2856038"/>
            <a:ext cx="1204438" cy="8034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NanoStatics Corporation Announces New CEO">
            <a:extLst>
              <a:ext uri="{FF2B5EF4-FFF2-40B4-BE49-F238E27FC236}">
                <a16:creationId xmlns:a16="http://schemas.microsoft.com/office/drawing/2014/main" id="{96FA4DE6-D2E7-4D5E-A8E1-D16A1F37CF5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663" b="89549" l="2185" r="98556">
                        <a14:foregroundMark x1="60481" y1="32542" x2="61222" y2="72447"/>
                        <a14:foregroundMark x1="61222" y1="72447" x2="62519" y2="78622"/>
                        <a14:foregroundMark x1="75741" y1="33967" x2="76593" y2="71021"/>
                        <a14:foregroundMark x1="76593" y1="71021" x2="77926" y2="77910"/>
                        <a14:foregroundMark x1="82370" y1="48694" x2="82370" y2="71971"/>
                        <a14:foregroundMark x1="90704" y1="50119" x2="90416" y2="52669"/>
                        <a14:foregroundMark x1="98556" y1="44893" x2="95370" y2="50119"/>
                        <a14:foregroundMark x1="6889" y1="2613" x2="1718" y2="13810"/>
                        <a14:foregroundMark x1="1081" y1="20141" x2="407" y2="53682"/>
                        <a14:foregroundMark x1="407" y1="53682" x2="4556" y2="81948"/>
                        <a14:foregroundMark x1="4556" y1="81948" x2="9841" y2="82591"/>
                        <a14:foregroundMark x1="10909" y1="77563" x2="13704" y2="49169"/>
                        <a14:foregroundMark x1="13674" y1="48694" x2="11370" y2="12589"/>
                        <a14:foregroundMark x1="11370" y1="12589" x2="7333" y2="1900"/>
                        <a14:foregroundMark x1="4259" y1="5463" x2="407" y2="34679"/>
                        <a14:foregroundMark x1="407" y1="34679" x2="2185" y2="71259"/>
                        <a14:foregroundMark x1="2185" y1="71259" x2="5407" y2="82898"/>
                        <a14:foregroundMark x1="54047" y1="52468" x2="53741" y2="54394"/>
                        <a14:foregroundMark x1="55704" y1="42043" x2="55204" y2="45189"/>
                        <a14:foregroundMark x1="69531" y1="74427" x2="69593" y2="77197"/>
                        <a14:foregroundMark x1="68926" y1="47268" x2="69022" y2="51544"/>
                        <a14:foregroundMark x1="27519" y1="45606" x2="27741" y2="47981"/>
                        <a14:foregroundMark x1="38132" y1="72788" x2="39037" y2="71971"/>
                        <a14:foregroundMark x1="34037" y1="76485" x2="35177" y2="75456"/>
                        <a14:foregroundMark x1="42704" y1="63183" x2="43148" y2="61758"/>
                        <a14:backgroundMark x1="296" y1="26603" x2="519" y2="14252"/>
                        <a14:backgroundMark x1="963" y1="17102" x2="1630" y2="14964"/>
                        <a14:backgroundMark x1="13852" y1="48694" x2="13852" y2="50831"/>
                        <a14:backgroundMark x1="10889" y1="83610" x2="10185" y2="85273"/>
                        <a14:backgroundMark x1="54074" y1="47268" x2="55333" y2="50831"/>
                        <a14:backgroundMark x1="55111" y1="47268" x2="55111" y2="47268"/>
                        <a14:backgroundMark x1="55111" y1="47268" x2="55111" y2="47268"/>
                        <a14:backgroundMark x1="55222" y1="45606" x2="55222" y2="45606"/>
                        <a14:backgroundMark x1="69259" y1="55819" x2="70037" y2="65321"/>
                        <a14:backgroundMark x1="68444" y1="57482" x2="69370" y2="55819"/>
                        <a14:backgroundMark x1="69148" y1="52969" x2="69148" y2="52969"/>
                        <a14:backgroundMark x1="68778" y1="52257" x2="68778" y2="52257"/>
                        <a14:backgroundMark x1="68926" y1="51544" x2="68926" y2="51544"/>
                        <a14:backgroundMark x1="69370" y1="70546" x2="69370" y2="66983"/>
                        <a14:backgroundMark x1="69148" y1="72684" x2="69704" y2="72684"/>
                        <a14:backgroundMark x1="68667" y1="52969" x2="69037" y2="51544"/>
                        <a14:backgroundMark x1="69481" y1="66271" x2="69481" y2="66983"/>
                        <a14:backgroundMark x1="89889" y1="58907" x2="90333" y2="66983"/>
                        <a14:backgroundMark x1="89889" y1="58195" x2="90111" y2="66983"/>
                        <a14:backgroundMark x1="88852" y1="58195" x2="88630" y2="61045"/>
                        <a14:backgroundMark x1="88741" y1="70546" x2="89667" y2="63895"/>
                        <a14:backgroundMark x1="89778" y1="58907" x2="88519" y2="70546"/>
                        <a14:backgroundMark x1="89667" y1="55819" x2="90000" y2="56770"/>
                        <a14:backgroundMark x1="87963" y1="70546" x2="88630" y2="69834"/>
                        <a14:backgroundMark x1="35148" y1="75772" x2="37889" y2="73397"/>
                        <a14:backgroundMark x1="35037" y1="77910" x2="35148" y2="74109"/>
                        <a14:backgroundMark x1="38000" y1="70546" x2="37778" y2="76485"/>
                        <a14:backgroundMark x1="38111" y1="72684" x2="38000" y2="73397"/>
                        <a14:backgroundMark x1="35630" y1="70546" x2="35630" y2="70546"/>
                        <a14:backgroundMark x1="13741" y1="50119" x2="14407" y2="47268"/>
                        <a14:backgroundMark x1="10778" y1="82185" x2="11889" y2="77197"/>
                        <a14:backgroundMark x1="10296" y1="82898" x2="12148" y2="77197"/>
                      </a14:backgroundRemoval>
                    </a14:imgEffect>
                  </a14:imgLayer>
                </a14:imgProps>
              </a:ext>
              <a:ext uri="{28A0092B-C50C-407E-A947-70E740481C1C}">
                <a14:useLocalDpi xmlns:a14="http://schemas.microsoft.com/office/drawing/2010/main" val="0"/>
              </a:ext>
            </a:extLst>
          </a:blip>
          <a:srcRect/>
          <a:stretch>
            <a:fillRect/>
          </a:stretch>
        </p:blipFill>
        <p:spPr bwMode="auto">
          <a:xfrm>
            <a:off x="2379889" y="2421077"/>
            <a:ext cx="2651669" cy="4136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westell logo | Inside Towers">
            <a:extLst>
              <a:ext uri="{FF2B5EF4-FFF2-40B4-BE49-F238E27FC236}">
                <a16:creationId xmlns:a16="http://schemas.microsoft.com/office/drawing/2014/main" id="{409705D1-EA12-4C4F-8DC1-1D0B612673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00888" y="2814093"/>
            <a:ext cx="1012791" cy="6117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20538A52-CC01-419B-A2A5-E03657FE0A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60314" y="2199233"/>
            <a:ext cx="1564204" cy="4457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aytheon and United Technologies Aerospace Businesses to Combine in Merger  of Equals">
            <a:extLst>
              <a:ext uri="{FF2B5EF4-FFF2-40B4-BE49-F238E27FC236}">
                <a16:creationId xmlns:a16="http://schemas.microsoft.com/office/drawing/2014/main" id="{CD3B0037-C39B-47DE-BE70-442B5737F89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7143" b="90179" l="223" r="96652">
                        <a14:foregroundMark x1="32063" y1="33929" x2="32143" y2="35714"/>
                        <a14:foregroundMark x1="31708" y1="25974" x2="32063" y2="33929"/>
                        <a14:foregroundMark x1="31027" y1="10714" x2="31428" y2="19702"/>
                        <a14:foregroundMark x1="36280" y1="29922" x2="36607" y2="29464"/>
                        <a14:foregroundMark x1="34206" y1="32825" x2="34448" y2="32486"/>
                        <a14:foregroundMark x1="33968" y1="33158" x2="34142" y2="32915"/>
                        <a14:foregroundMark x1="32143" y1="35714" x2="32949" y2="34585"/>
                        <a14:foregroundMark x1="38907" y1="33929" x2="38839" y2="40179"/>
                        <a14:foregroundMark x1="39063" y1="19643" x2="38907" y2="33929"/>
                        <a14:foregroundMark x1="45759" y1="22321" x2="45536" y2="37500"/>
                        <a14:foregroundMark x1="49107" y1="13393" x2="49330" y2="37500"/>
                        <a14:foregroundMark x1="49330" y1="37500" x2="49330" y2="37500"/>
                        <a14:foregroundMark x1="55469" y1="25000" x2="55061" y2="26003"/>
                        <a14:foregroundMark x1="55832" y1="24107" x2="55469" y2="25000"/>
                        <a14:foregroundMark x1="56920" y1="21429" x2="55832" y2="24107"/>
                        <a14:foregroundMark x1="61510" y1="13923" x2="62946" y2="9821"/>
                        <a14:foregroundMark x1="61383" y1="14286" x2="61499" y2="13956"/>
                        <a14:foregroundMark x1="59821" y1="18750" x2="61383" y2="14286"/>
                        <a14:foregroundMark x1="33259" y1="58036" x2="33259" y2="84821"/>
                        <a14:foregroundMark x1="38129" y1="66964" x2="38839" y2="62500"/>
                        <a14:foregroundMark x1="37277" y1="72321" x2="38129" y2="66964"/>
                        <a14:foregroundMark x1="46793" y1="80357" x2="47098" y2="82143"/>
                        <a14:foregroundMark x1="46487" y1="78571" x2="46793" y2="80357"/>
                        <a14:foregroundMark x1="44654" y1="67857" x2="44807" y2="68750"/>
                        <a14:foregroundMark x1="44196" y1="65179" x2="44654" y2="67857"/>
                        <a14:foregroundMark x1="56473" y1="67857" x2="56473" y2="85714"/>
                        <a14:foregroundMark x1="64621" y1="67857" x2="66518" y2="66964"/>
                        <a14:foregroundMark x1="69552" y1="67857" x2="69420" y2="84821"/>
                        <a14:foregroundMark x1="69643" y1="56250" x2="69552" y2="67857"/>
                        <a14:foregroundMark x1="72991" y1="67857" x2="74777" y2="63393"/>
                        <a14:foregroundMark x1="81896" y1="77679" x2="82366" y2="81250"/>
                        <a14:foregroundMark x1="81544" y1="75000" x2="81896" y2="77679"/>
                        <a14:foregroundMark x1="81309" y1="73214" x2="81544" y2="75000"/>
                        <a14:foregroundMark x1="81191" y1="72321" x2="81309" y2="73214"/>
                        <a14:foregroundMark x1="80839" y1="69643" x2="81191" y2="72321"/>
                        <a14:foregroundMark x1="80604" y1="67857" x2="80839" y2="69643"/>
                        <a14:foregroundMark x1="80134" y1="64286" x2="80604" y2="67857"/>
                        <a14:foregroundMark x1="85870" y1="77679" x2="85714" y2="84821"/>
                        <a14:foregroundMark x1="85928" y1="75000" x2="85870" y2="77679"/>
                        <a14:foregroundMark x1="85967" y1="73214" x2="85928" y2="75000"/>
                        <a14:foregroundMark x1="85986" y1="72321" x2="85967" y2="73214"/>
                        <a14:foregroundMark x1="86044" y1="69643" x2="85986" y2="72321"/>
                        <a14:foregroundMark x1="86161" y1="64286" x2="86044" y2="69643"/>
                        <a14:foregroundMark x1="85714" y1="55357" x2="86161" y2="54464"/>
                        <a14:foregroundMark x1="92250" y1="83929" x2="92411" y2="84821"/>
                        <a14:foregroundMark x1="92089" y1="83036" x2="92250" y2="83929"/>
                        <a14:foregroundMark x1="91934" y1="82177" x2="92089" y2="83036"/>
                        <a14:foregroundMark x1="90257" y1="72890" x2="91171" y2="77949"/>
                        <a14:foregroundMark x1="89509" y1="68750" x2="89604" y2="69275"/>
                        <a14:foregroundMark x1="96596" y1="83929" x2="96615" y2="84848"/>
                        <a14:foregroundMark x1="96577" y1="83036" x2="96596" y2="83929"/>
                        <a14:foregroundMark x1="96540" y1="81250" x2="96577" y2="83036"/>
                        <a14:foregroundMark x1="96521" y1="80357" x2="96540" y2="81250"/>
                        <a14:foregroundMark x1="96298" y1="69643" x2="96521" y2="80357"/>
                        <a14:foregroundMark x1="96261" y1="67857" x2="96298" y2="69643"/>
                        <a14:foregroundMark x1="96205" y1="65179" x2="96261" y2="67857"/>
                        <a14:foregroundMark x1="45759" y1="9821" x2="46429" y2="10714"/>
                        <a14:foregroundMark x1="50000" y1="78571" x2="50000" y2="86607"/>
                        <a14:foregroundMark x1="50000" y1="58036" x2="50000" y2="68750"/>
                        <a14:foregroundMark x1="20676" y1="51786" x2="21429" y2="51786"/>
                        <a14:foregroundMark x1="6696" y1="83929" x2="7813" y2="61607"/>
                        <a14:foregroundMark x1="6355" y1="52134" x2="6027" y2="50000"/>
                        <a14:foregroundMark x1="7813" y1="61607" x2="6432" y2="52631"/>
                        <a14:foregroundMark x1="1786" y1="25000" x2="2679" y2="26786"/>
                        <a14:foregroundMark x1="9152" y1="88393" x2="9821" y2="85714"/>
                        <a14:foregroundMark x1="11607" y1="91964" x2="11607" y2="88393"/>
                        <a14:foregroundMark x1="1348" y1="57881" x2="2455" y2="57143"/>
                        <a14:foregroundMark x1="1116" y1="58036" x2="1281" y2="57926"/>
                        <a14:foregroundMark x1="503" y1="47264" x2="1339" y2="46429"/>
                        <a14:foregroundMark x1="446" y1="47321" x2="437" y2="47330"/>
                        <a14:foregroundMark x1="8929" y1="7143" x2="9598" y2="16964"/>
                        <a14:foregroundMark x1="14955" y1="7143" x2="13393" y2="19643"/>
                        <a14:foregroundMark x1="16964" y1="13393" x2="15625" y2="21429"/>
                        <a14:foregroundMark x1="18750" y1="19643" x2="16295" y2="29464"/>
                        <a14:foregroundMark x1="19951" y1="29493" x2="17857" y2="34821"/>
                        <a14:foregroundMark x1="20313" y1="28571" x2="20269" y2="28683"/>
                        <a14:foregroundMark x1="17188" y1="42857" x2="18208" y2="41692"/>
                        <a14:foregroundMark x1="18750" y1="39286" x2="21381" y2="38477"/>
                        <a14:foregroundMark x1="44643" y1="71429" x2="44643" y2="71429"/>
                        <a14:foregroundMark x1="44755" y1="69643" x2="44866" y2="68750"/>
                        <a14:foregroundMark x1="44643" y1="70536" x2="44755" y2="69643"/>
                        <a14:foregroundMark x1="44643" y1="71429" x2="44643" y2="71429"/>
                        <a14:foregroundMark x1="44643" y1="71429" x2="44643" y2="71429"/>
                        <a14:foregroundMark x1="44643" y1="71429" x2="44643" y2="71429"/>
                        <a14:foregroundMark x1="37946" y1="71429" x2="38170" y2="72321"/>
                        <a14:foregroundMark x1="44643" y1="70536" x2="44643" y2="70536"/>
                        <a14:foregroundMark x1="44755" y1="69643" x2="44643" y2="71429"/>
                        <a14:foregroundMark x1="44866" y1="67857" x2="44755" y2="69643"/>
                        <a14:foregroundMark x1="17634" y1="47321" x2="17634" y2="47321"/>
                        <a14:foregroundMark x1="17188" y1="48214" x2="17411" y2="48214"/>
                        <a14:foregroundMark x1="90402" y1="65179" x2="90402" y2="65179"/>
                        <a14:foregroundMark x1="90402" y1="66071" x2="91071" y2="65179"/>
                        <a14:foregroundMark x1="39134" y1="64700" x2="39732" y2="65179"/>
                        <a14:foregroundMark x1="38616" y1="64286" x2="39081" y2="64658"/>
                        <a14:foregroundMark x1="54911" y1="26786" x2="55804" y2="26786"/>
                        <a14:foregroundMark x1="54931" y1="26786" x2="55357" y2="26786"/>
                        <a14:foregroundMark x1="39509" y1="65179" x2="39509" y2="65179"/>
                        <a14:foregroundMark x1="39509" y1="66071" x2="39509" y2="66071"/>
                        <a14:foregroundMark x1="39509" y1="66071" x2="39509" y2="66071"/>
                        <a14:foregroundMark x1="39286" y1="64286" x2="39509" y2="66071"/>
                        <a14:foregroundMark x1="40179" y1="66964" x2="39286" y2="65179"/>
                        <a14:foregroundMark x1="39286" y1="66071" x2="39286" y2="66071"/>
                        <a14:foregroundMark x1="39509" y1="66071" x2="39509" y2="66071"/>
                        <a14:foregroundMark x1="55073" y1="25893" x2="55580" y2="25893"/>
                        <a14:backgroundMark x1="20769" y1="44216" x2="21875" y2="43750"/>
                        <a14:backgroundMark x1="33705" y1="34821" x2="34152" y2="36607"/>
                        <a14:backgroundMark x1="34375" y1="35714" x2="33259" y2="35714"/>
                        <a14:backgroundMark x1="34152" y1="33929" x2="34152" y2="33929"/>
                        <a14:backgroundMark x1="34152" y1="33036" x2="34152" y2="32143"/>
                        <a14:backgroundMark x1="33705" y1="34821" x2="33705" y2="31250"/>
                        <a14:backgroundMark x1="33036" y1="33929" x2="33705" y2="33036"/>
                        <a14:backgroundMark x1="45536" y1="83929" x2="46205" y2="75000"/>
                        <a14:backgroundMark x1="45982" y1="77679" x2="46652" y2="76786"/>
                        <a14:backgroundMark x1="45313" y1="72085" x2="45313" y2="78571"/>
                        <a14:backgroundMark x1="64509" y1="67857" x2="64509" y2="83036"/>
                        <a14:backgroundMark x1="81027" y1="81250" x2="80804" y2="71429"/>
                        <a14:backgroundMark x1="91071" y1="83036" x2="92411" y2="77679"/>
                        <a14:backgroundMark x1="90910" y1="66400" x2="91518" y2="69643"/>
                        <a14:backgroundMark x1="90625" y1="78571" x2="90625" y2="80357"/>
                        <a14:backgroundMark x1="91071" y1="78571" x2="91964" y2="78571"/>
                        <a14:backgroundMark x1="95759" y1="79464" x2="95313" y2="79464"/>
                        <a14:backgroundMark x1="97098" y1="83036" x2="97098" y2="83036"/>
                        <a14:backgroundMark x1="96429" y1="80357" x2="96429" y2="80357"/>
                        <a14:backgroundMark x1="96429" y1="81250" x2="96429" y2="81250"/>
                        <a14:backgroundMark x1="96429" y1="83929" x2="96429" y2="83929"/>
                        <a14:backgroundMark x1="96652" y1="69643" x2="96652" y2="69643"/>
                        <a14:backgroundMark x1="96652" y1="69643" x2="96652" y2="69643"/>
                        <a14:backgroundMark x1="96429" y1="69643" x2="96429" y2="69643"/>
                        <a14:backgroundMark x1="96429" y1="67857" x2="96429" y2="67857"/>
                        <a14:backgroundMark x1="81250" y1="69643" x2="81250" y2="69643"/>
                        <a14:backgroundMark x1="80804" y1="69643" x2="80804" y2="69643"/>
                        <a14:backgroundMark x1="80804" y1="67857" x2="80804" y2="67857"/>
                        <a14:backgroundMark x1="81250" y1="72321" x2="81250" y2="72321"/>
                        <a14:backgroundMark x1="81473" y1="75000" x2="81473" y2="75000"/>
                        <a14:backgroundMark x1="81473" y1="77679" x2="81473" y2="77679"/>
                        <a14:backgroundMark x1="81250" y1="75000" x2="81250" y2="75000"/>
                        <a14:backgroundMark x1="81473" y1="73214" x2="81473" y2="73214"/>
                        <a14:backgroundMark x1="64955" y1="67857" x2="64955" y2="67857"/>
                        <a14:backgroundMark x1="61607" y1="15179" x2="61384" y2="12500"/>
                        <a14:backgroundMark x1="61161" y1="14286" x2="61161" y2="14286"/>
                        <a14:backgroundMark x1="54911" y1="24488" x2="54911" y2="24107"/>
                        <a14:backgroundMark x1="46875" y1="10714" x2="46875" y2="10714"/>
                        <a14:backgroundMark x1="17634" y1="44643" x2="17634" y2="44643"/>
                        <a14:backgroundMark x1="17411" y1="43750" x2="17411" y2="43750"/>
                        <a14:backgroundMark x1="45089" y1="71429" x2="45089" y2="71429"/>
                        <a14:backgroundMark x1="45089" y1="69643" x2="45089" y2="69643"/>
                        <a14:backgroundMark x1="45089" y1="67857" x2="45089" y2="67857"/>
                        <a14:backgroundMark x1="45089" y1="75000" x2="45089" y2="75000"/>
                        <a14:backgroundMark x1="45313" y1="78571" x2="45313" y2="78571"/>
                        <a14:backgroundMark x1="45089" y1="78571" x2="45089" y2="78571"/>
                        <a14:backgroundMark x1="45089" y1="80357" x2="45089" y2="80357"/>
                        <a14:backgroundMark x1="45089" y1="82143" x2="45089" y2="82143"/>
                        <a14:backgroundMark x1="38616" y1="69643" x2="38839" y2="67857"/>
                        <a14:backgroundMark x1="39286" y1="66964" x2="39286" y2="66964"/>
                        <a14:backgroundMark x1="54911" y1="23214" x2="55357" y2="25000"/>
                        <a14:backgroundMark x1="55134" y1="24107" x2="55357" y2="24107"/>
                        <a14:backgroundMark x1="22098" y1="40179" x2="21652" y2="40179"/>
                        <a14:backgroundMark x1="4688" y1="67857" x2="4911" y2="66964"/>
                        <a14:backgroundMark x1="4241" y1="58929" x2="4688" y2="58036"/>
                        <a14:backgroundMark x1="3795" y1="50893" x2="4464" y2="50893"/>
                        <a14:backgroundMark x1="0" y1="48214" x2="223" y2="46429"/>
                        <a14:backgroundMark x1="223" y1="44643" x2="223" y2="43750"/>
                      </a14:backgroundRemoval>
                    </a14:imgEffect>
                  </a14:imgLayer>
                </a14:imgProps>
              </a:ext>
              <a:ext uri="{28A0092B-C50C-407E-A947-70E740481C1C}">
                <a14:useLocalDpi xmlns:a14="http://schemas.microsoft.com/office/drawing/2010/main" val="0"/>
              </a:ext>
            </a:extLst>
          </a:blip>
          <a:srcRect/>
          <a:stretch>
            <a:fillRect/>
          </a:stretch>
        </p:blipFill>
        <p:spPr bwMode="auto">
          <a:xfrm>
            <a:off x="7926941" y="2996962"/>
            <a:ext cx="1783188" cy="44579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3">
            <a:extLst>
              <a:ext uri="{FF2B5EF4-FFF2-40B4-BE49-F238E27FC236}">
                <a16:creationId xmlns:a16="http://schemas.microsoft.com/office/drawing/2014/main" id="{696EF86E-756F-4191-AC99-3D6B28189947}"/>
              </a:ext>
            </a:extLst>
          </p:cNvPr>
          <p:cNvSpPr txBox="1">
            <a:spLocks/>
          </p:cNvSpPr>
          <p:nvPr/>
        </p:nvSpPr>
        <p:spPr bwMode="auto">
          <a:xfrm>
            <a:off x="2382313" y="4215189"/>
            <a:ext cx="3337211" cy="615553"/>
          </a:xfrm>
          <a:prstGeom prst="rect">
            <a:avLst/>
          </a:prstGeom>
          <a:noFill/>
          <a:ln>
            <a:noFill/>
          </a:ln>
        </p:spPr>
        <p:txBody>
          <a:bodyPr wrap="square" lIns="36576" tIns="0" rIns="0" bIns="0">
            <a:spAutoFit/>
          </a:bodyPr>
          <a:lstStyle>
            <a:lvl1pPr marL="177800" indent="-177800" algn="l" rtl="0" eaLnBrk="0" fontAlgn="base" hangingPunct="0">
              <a:spcBef>
                <a:spcPct val="40000"/>
              </a:spcBef>
              <a:spcAft>
                <a:spcPct val="0"/>
              </a:spcAft>
              <a:buClr>
                <a:srgbClr val="5094DE"/>
              </a:buClr>
              <a:buSzPct val="120000"/>
              <a:buFont typeface="Wingdings" panose="05000000000000000000" pitchFamily="2" charset="2"/>
              <a:buChar char="§"/>
              <a:tabLst>
                <a:tab pos="1658938" algn="l"/>
                <a:tab pos="4229100" algn="l"/>
              </a:tabLst>
              <a:defRPr b="1">
                <a:solidFill>
                  <a:srgbClr val="183B9C"/>
                </a:solidFill>
                <a:latin typeface="+mn-lt"/>
                <a:ea typeface="+mn-ea"/>
                <a:cs typeface="+mn-cs"/>
              </a:defRPr>
            </a:lvl1pPr>
            <a:lvl2pPr marL="512763" indent="-169863" algn="l" rtl="0" eaLnBrk="0" fontAlgn="base" hangingPunct="0">
              <a:spcBef>
                <a:spcPct val="20000"/>
              </a:spcBef>
              <a:spcAft>
                <a:spcPct val="0"/>
              </a:spcAft>
              <a:buClr>
                <a:srgbClr val="183B9C"/>
              </a:buClr>
              <a:buSzPct val="115000"/>
              <a:buFont typeface="Wingdings" panose="05000000000000000000" pitchFamily="2" charset="2"/>
              <a:buChar char="§"/>
              <a:tabLst>
                <a:tab pos="1658938" algn="l"/>
                <a:tab pos="4229100" algn="l"/>
              </a:tabLst>
              <a:defRPr sz="1400" b="1">
                <a:solidFill>
                  <a:srgbClr val="505050"/>
                </a:solidFill>
                <a:latin typeface="+mn-lt"/>
              </a:defRPr>
            </a:lvl2pPr>
            <a:lvl3pPr marL="800100" indent="-169863" algn="l" rtl="0" eaLnBrk="0" fontAlgn="base" hangingPunct="0">
              <a:spcBef>
                <a:spcPct val="20000"/>
              </a:spcBef>
              <a:spcAft>
                <a:spcPct val="0"/>
              </a:spcAft>
              <a:buClr>
                <a:srgbClr val="183B9C"/>
              </a:buClr>
              <a:buSzPct val="100000"/>
              <a:buFont typeface="Wingdings" panose="05000000000000000000" pitchFamily="2" charset="2"/>
              <a:buChar char="§"/>
              <a:tabLst>
                <a:tab pos="1658938" algn="l"/>
                <a:tab pos="4229100" algn="l"/>
              </a:tabLst>
              <a:defRPr sz="1200">
                <a:solidFill>
                  <a:srgbClr val="505050"/>
                </a:solidFill>
                <a:latin typeface="+mn-lt"/>
              </a:defRPr>
            </a:lvl3pPr>
            <a:lvl4pPr marL="1081088" indent="-165100" algn="l" rtl="0" eaLnBrk="0" fontAlgn="base" hangingPunct="0">
              <a:spcBef>
                <a:spcPct val="20000"/>
              </a:spcBef>
              <a:spcAft>
                <a:spcPct val="0"/>
              </a:spcAft>
              <a:buClr>
                <a:srgbClr val="183B9C"/>
              </a:buClr>
              <a:buSzPct val="100000"/>
              <a:buFont typeface="Wingdings" panose="05000000000000000000" pitchFamily="2" charset="2"/>
              <a:buChar char="§"/>
              <a:tabLst>
                <a:tab pos="1658938" algn="l"/>
                <a:tab pos="4229100" algn="l"/>
              </a:tabLst>
              <a:defRPr sz="1000">
                <a:solidFill>
                  <a:srgbClr val="505050"/>
                </a:solidFill>
                <a:latin typeface="+mn-lt"/>
              </a:defRPr>
            </a:lvl4pPr>
            <a:lvl5pPr marL="1376363" indent="-165100" algn="l" rtl="0" eaLnBrk="0" fontAlgn="base" hangingPunct="0">
              <a:spcBef>
                <a:spcPct val="20000"/>
              </a:spcBef>
              <a:spcAft>
                <a:spcPct val="0"/>
              </a:spcAft>
              <a:buClr>
                <a:srgbClr val="183B9C"/>
              </a:buClr>
              <a:buFont typeface="Wingdings" panose="05000000000000000000" pitchFamily="2" charset="2"/>
              <a:buChar char="§"/>
              <a:tabLst>
                <a:tab pos="1658938" algn="l"/>
                <a:tab pos="4229100" algn="l"/>
              </a:tabLst>
              <a:defRPr sz="900">
                <a:solidFill>
                  <a:srgbClr val="505050"/>
                </a:solidFill>
                <a:latin typeface="+mn-lt"/>
              </a:defRPr>
            </a:lvl5pPr>
            <a:lvl6pPr marL="18335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6pPr>
            <a:lvl7pPr marL="22907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7pPr>
            <a:lvl8pPr marL="27479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8pPr>
            <a:lvl9pPr marL="3205163" indent="-165100" algn="l" rtl="0" fontAlgn="base">
              <a:spcBef>
                <a:spcPct val="20000"/>
              </a:spcBef>
              <a:spcAft>
                <a:spcPct val="0"/>
              </a:spcAft>
              <a:buClr>
                <a:srgbClr val="183B9C"/>
              </a:buClr>
              <a:buFont typeface="Wingdings" pitchFamily="2" charset="2"/>
              <a:buChar char="§"/>
              <a:tabLst>
                <a:tab pos="1658938" algn="l"/>
                <a:tab pos="4229100" algn="l"/>
              </a:tabLst>
              <a:defRPr sz="900">
                <a:solidFill>
                  <a:srgbClr val="505050"/>
                </a:solidFill>
                <a:latin typeface="+mn-lt"/>
              </a:defRPr>
            </a:lvl9pPr>
          </a:lstStyle>
          <a:p>
            <a:pPr marL="0" lvl="1" indent="0">
              <a:spcBef>
                <a:spcPts val="0"/>
              </a:spcBef>
              <a:spcAft>
                <a:spcPts val="0"/>
              </a:spcAft>
              <a:buClrTx/>
              <a:buNone/>
              <a:defRPr/>
            </a:pPr>
            <a:r>
              <a:rPr lang="en-US" altLang="en-US" sz="2000" kern="0" dirty="0">
                <a:solidFill>
                  <a:srgbClr val="000000"/>
                </a:solidFill>
                <a:latin typeface="Arial"/>
              </a:rPr>
              <a:t>Albert Lu</a:t>
            </a:r>
          </a:p>
          <a:p>
            <a:pPr marL="0" lvl="1" indent="0">
              <a:spcBef>
                <a:spcPts val="0"/>
              </a:spcBef>
              <a:spcAft>
                <a:spcPts val="0"/>
              </a:spcAft>
              <a:buClrTx/>
              <a:buNone/>
              <a:defRPr/>
            </a:pPr>
            <a:r>
              <a:rPr lang="en-US" altLang="en-US" sz="2000" kern="0" dirty="0">
                <a:solidFill>
                  <a:srgbClr val="0070C0"/>
                </a:solidFill>
                <a:latin typeface="Arial"/>
              </a:rPr>
              <a:t>Senior VP of Engineering</a:t>
            </a:r>
          </a:p>
        </p:txBody>
      </p:sp>
      <p:pic>
        <p:nvPicPr>
          <p:cNvPr id="22" name="Picture 21">
            <a:extLst>
              <a:ext uri="{FF2B5EF4-FFF2-40B4-BE49-F238E27FC236}">
                <a16:creationId xmlns:a16="http://schemas.microsoft.com/office/drawing/2014/main" id="{72B8CBB6-0F4E-43EE-86E3-B9E7EA434C4F}"/>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451942" y="5369095"/>
            <a:ext cx="2880459" cy="640102"/>
          </a:xfrm>
          <a:prstGeom prst="rect">
            <a:avLst/>
          </a:prstGeom>
        </p:spPr>
      </p:pic>
      <p:pic>
        <p:nvPicPr>
          <p:cNvPr id="17" name="Picture 12" descr="tellabs | Gaming logos, Allianz logo, Logos">
            <a:extLst>
              <a:ext uri="{FF2B5EF4-FFF2-40B4-BE49-F238E27FC236}">
                <a16:creationId xmlns:a16="http://schemas.microsoft.com/office/drawing/2014/main" id="{ACC62522-D701-4347-81A4-6E0CCE3327B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738" b="89888" l="10000" r="90429">
                        <a14:foregroundMark x1="11714" y1="40075" x2="13000" y2="27715"/>
                        <a14:foregroundMark x1="13000" y1="27715" x2="17857" y2="25094"/>
                        <a14:foregroundMark x1="17857" y1="25094" x2="25429" y2="26966"/>
                        <a14:foregroundMark x1="24714" y1="37828" x2="24714" y2="49813"/>
                        <a14:foregroundMark x1="18143" y1="41948" x2="17714" y2="56929"/>
                        <a14:foregroundMark x1="17714" y1="56929" x2="20714" y2="67416"/>
                        <a14:foregroundMark x1="20714" y1="67416" x2="23571" y2="68165"/>
                        <a14:foregroundMark x1="37286" y1="47191" x2="37143" y2="69288"/>
                        <a14:foregroundMark x1="42000" y1="63296" x2="46571" y2="61423"/>
                        <a14:foregroundMark x1="46571" y1="61423" x2="48714" y2="63670"/>
                        <a14:foregroundMark x1="59857" y1="54307" x2="64857" y2="50936"/>
                        <a14:foregroundMark x1="64857" y1="50936" x2="67286" y2="61798"/>
                        <a14:foregroundMark x1="67286" y1="61798" x2="67286" y2="61798"/>
                        <a14:foregroundMark x1="70000" y1="43446" x2="71286" y2="71161"/>
                        <a14:foregroundMark x1="71286" y1="71161" x2="71000" y2="73783"/>
                        <a14:foregroundMark x1="84213" y1="52032" x2="83286" y2="50936"/>
                        <a14:foregroundMark x1="85112" y1="53098" x2="84708" y2="52620"/>
                        <a14:foregroundMark x1="85692" y1="53786" x2="85445" y2="53493"/>
                        <a14:foregroundMark x1="87714" y1="56180" x2="87169" y2="55534"/>
                        <a14:foregroundMark x1="83286" y1="50936" x2="82286" y2="53558"/>
                        <a14:foregroundMark x1="90176" y1="51663" x2="90429" y2="52434"/>
                        <a14:foregroundMark x1="52400" y1="47845" x2="52714" y2="59925"/>
                        <a14:foregroundMark x1="56881" y1="47227" x2="56429" y2="58801"/>
                        <a14:foregroundMark x1="56429" y1="58801" x2="56857" y2="65918"/>
                        <a14:foregroundMark x1="23429" y1="34457" x2="22143" y2="47191"/>
                        <a14:foregroundMark x1="22143" y1="47191" x2="24286" y2="58052"/>
                        <a14:foregroundMark x1="24286" y1="58052" x2="25429" y2="55056"/>
                        <a14:backgroundMark x1="85000" y1="53558" x2="85429" y2="53558"/>
                        <a14:backgroundMark x1="15000" y1="45693" x2="15714" y2="34082"/>
                        <a14:backgroundMark x1="54286" y1="40449" x2="54429" y2="47566"/>
                        <a14:backgroundMark x1="85571" y1="54682" x2="85571" y2="54682"/>
                        <a14:backgroundMark x1="85714" y1="55056" x2="85714" y2="55056"/>
                        <a14:backgroundMark x1="85714" y1="54682" x2="85714" y2="54682"/>
                        <a14:backgroundMark x1="85571" y1="53933" x2="85857" y2="55431"/>
                        <a14:backgroundMark x1="84286" y1="53184" x2="84571" y2="53184"/>
                        <a14:backgroundMark x1="84714" y1="53558" x2="84429" y2="53184"/>
                        <a14:backgroundMark x1="90571" y1="54307" x2="90286" y2="53184"/>
                        <a14:backgroundMark x1="88571" y1="49438" x2="89286" y2="52434"/>
                      </a14:backgroundRemoval>
                    </a14:imgEffect>
                  </a14:imgLayer>
                </a14:imgProps>
              </a:ext>
              <a:ext uri="{28A0092B-C50C-407E-A947-70E740481C1C}">
                <a14:useLocalDpi xmlns:a14="http://schemas.microsoft.com/office/drawing/2010/main" val="0"/>
              </a:ext>
            </a:extLst>
          </a:blip>
          <a:srcRect/>
          <a:stretch>
            <a:fillRect/>
          </a:stretch>
        </p:blipFill>
        <p:spPr bwMode="auto">
          <a:xfrm>
            <a:off x="7824949" y="2157288"/>
            <a:ext cx="1557008" cy="5938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ANAD Stock Forecast, Price &amp; News (ANADIGICS) | MarketBeat">
            <a:extLst>
              <a:ext uri="{FF2B5EF4-FFF2-40B4-BE49-F238E27FC236}">
                <a16:creationId xmlns:a16="http://schemas.microsoft.com/office/drawing/2014/main" id="{E3B6EB18-6E42-4C8D-A27F-9C4835B8675E}"/>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37000" b="64000" l="2000" r="96667">
                        <a14:foregroundMark x1="5667" y1="40667" x2="3000" y2="43667"/>
                        <a14:foregroundMark x1="16333" y1="61333" x2="19667" y2="59000"/>
                        <a14:foregroundMark x1="19667" y1="59000" x2="19667" y2="58333"/>
                        <a14:foregroundMark x1="2333" y1="61333" x2="2333" y2="56000"/>
                        <a14:foregroundMark x1="23667" y1="47000" x2="23667" y2="56667"/>
                        <a14:foregroundMark x1="33667" y1="47000" x2="33667" y2="57333"/>
                        <a14:foregroundMark x1="44000" y1="46667" x2="44667" y2="57000"/>
                        <a14:foregroundMark x1="54667" y1="46667" x2="55000" y2="57000"/>
                        <a14:foregroundMark x1="64000" y1="49333" x2="64000" y2="55667"/>
                        <a14:foregroundMark x1="64000" y1="48667" x2="64000" y2="49333"/>
                        <a14:foregroundMark x1="64000" y1="48000" x2="64000" y2="48667"/>
                        <a14:foregroundMark x1="64000" y1="47333" x2="64000" y2="48000"/>
                        <a14:foregroundMark x1="64000" y1="46000" x2="64000" y2="47333"/>
                        <a14:foregroundMark x1="68953" y1="47333" x2="68000" y2="48000"/>
                        <a14:foregroundMark x1="71333" y1="45667" x2="68953" y2="47333"/>
                        <a14:foregroundMark x1="67444" y1="49333" x2="66333" y2="52000"/>
                        <a14:foregroundMark x1="67722" y1="48667" x2="67444" y2="49333"/>
                        <a14:foregroundMark x1="68000" y1="48000" x2="67722" y2="48667"/>
                        <a14:foregroundMark x1="66333" y1="52000" x2="67333" y2="56000"/>
                        <a14:foregroundMark x1="67333" y1="56000" x2="68667" y2="57333"/>
                        <a14:foregroundMark x1="76667" y1="48000" x2="76667" y2="57000"/>
                        <a14:foregroundMark x1="76667" y1="47333" x2="76667" y2="48000"/>
                        <a14:foregroundMark x1="76667" y1="47000" x2="76667" y2="47333"/>
                        <a14:foregroundMark x1="79333" y1="48333" x2="82333" y2="46000"/>
                        <a14:foregroundMark x1="82333" y1="46000" x2="84333" y2="46000"/>
                        <a14:foregroundMark x1="89050" y1="50278" x2="91333" y2="52333"/>
                        <a14:foregroundMark x1="88489" y1="49773" x2="88643" y2="49912"/>
                        <a14:foregroundMark x1="88096" y1="49420" x2="88376" y2="49672"/>
                        <a14:foregroundMark x1="91807" y1="53636" x2="92667" y2="56000"/>
                        <a14:foregroundMark x1="91333" y1="52333" x2="91624" y2="53133"/>
                        <a14:foregroundMark x1="92667" y1="56000" x2="89333" y2="58667"/>
                        <a14:foregroundMark x1="89333" y1="58667" x2="89000" y2="58333"/>
                        <a14:foregroundMark x1="94333" y1="46333" x2="95333" y2="46000"/>
                        <a14:foregroundMark x1="95000" y1="48333" x2="96667" y2="48667"/>
                        <a14:foregroundMark x1="14667" y1="39333" x2="18339" y2="41476"/>
                        <a14:foregroundMark x1="18884" y1="43188" x2="19000" y2="44000"/>
                        <a14:foregroundMark x1="14381" y1="45000" x2="14667" y2="45667"/>
                        <a14:foregroundMark x1="14345" y1="44916" x2="14381" y2="45000"/>
                        <a14:foregroundMark x1="94333" y1="46667" x2="94333" y2="46667"/>
                        <a14:foregroundMark x1="94667" y1="46333" x2="94667" y2="46333"/>
                        <a14:foregroundMark x1="94333" y1="46333" x2="94333" y2="46333"/>
                        <a14:foregroundMark x1="94667" y1="47000" x2="95000" y2="46000"/>
                        <a14:foregroundMark x1="94667" y1="46000" x2="94667" y2="46667"/>
                        <a14:foregroundMark x1="14000" y1="44333" x2="13667" y2="43000"/>
                        <a14:foregroundMark x1="15333" y1="47000" x2="17333" y2="51000"/>
                        <a14:foregroundMark x1="14000" y1="44667" x2="14000" y2="44667"/>
                        <a14:foregroundMark x1="14000" y1="44333" x2="14333" y2="44667"/>
                        <a14:foregroundMark x1="15000" y1="46333" x2="15333" y2="46667"/>
                        <a14:foregroundMark x1="88667" y1="47000" x2="88667" y2="47000"/>
                        <a14:foregroundMark x1="88333" y1="47000" x2="89333" y2="46667"/>
                        <a14:foregroundMark x1="88333" y1="47333" x2="89333" y2="46667"/>
                        <a14:foregroundMark x1="89000" y1="47000" x2="89000" y2="47000"/>
                        <a14:foregroundMark x1="89000" y1="47000" x2="89185" y2="47185"/>
                        <a14:foregroundMark x1="88667" y1="47667" x2="89000" y2="46333"/>
                        <a14:foregroundMark x1="89134" y1="47266" x2="88333" y2="47667"/>
                        <a14:backgroundMark x1="69667" y1="48000" x2="69667" y2="48000"/>
                        <a14:backgroundMark x1="70000" y1="47333" x2="70000" y2="47333"/>
                        <a14:backgroundMark x1="68000" y1="49333" x2="68000" y2="49333"/>
                        <a14:backgroundMark x1="68667" y1="48667" x2="68667" y2="48667"/>
                        <a14:backgroundMark x1="97000" y1="49333" x2="97000" y2="49333"/>
                        <a14:backgroundMark x1="93778" y1="47000" x2="94000" y2="45000"/>
                        <a14:backgroundMark x1="93667" y1="48000" x2="93778" y2="47000"/>
                        <a14:backgroundMark x1="14840" y1="44268" x2="15000" y2="44667"/>
                        <a14:backgroundMark x1="14333" y1="43000" x2="14659" y2="43816"/>
                        <a14:backgroundMark x1="16667" y1="52333" x2="15333" y2="48333"/>
                        <a14:backgroundMark x1="15333" y1="48333" x2="15000" y2="48000"/>
                        <a14:backgroundMark x1="14667" y1="47667" x2="14667" y2="47190"/>
                        <a14:backgroundMark x1="14333" y1="46333" x2="14333" y2="46333"/>
                        <a14:backgroundMark x1="13667" y1="45000" x2="13667" y2="45000"/>
                        <a14:backgroundMark x1="89000" y1="49000" x2="90333" y2="47000"/>
                        <a14:backgroundMark x1="89000" y1="48000" x2="89333" y2="47333"/>
                        <a14:backgroundMark x1="88667" y1="48000" x2="89000" y2="48000"/>
                      </a14:backgroundRemoval>
                    </a14:imgEffect>
                  </a14:imgLayer>
                </a14:imgProps>
              </a:ext>
              <a:ext uri="{28A0092B-C50C-407E-A947-70E740481C1C}">
                <a14:useLocalDpi xmlns:a14="http://schemas.microsoft.com/office/drawing/2010/main" val="0"/>
              </a:ext>
            </a:extLst>
          </a:blip>
          <a:srcRect t="33896" b="32235"/>
          <a:stretch/>
        </p:blipFill>
        <p:spPr bwMode="auto">
          <a:xfrm>
            <a:off x="8097997" y="5773525"/>
            <a:ext cx="2115739" cy="7165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Philips Lumileds Boosts Efficiency and Lumen Density of Luxeon CoB Arrays |  Philips, Candle power, Efficiency">
            <a:extLst>
              <a:ext uri="{FF2B5EF4-FFF2-40B4-BE49-F238E27FC236}">
                <a16:creationId xmlns:a16="http://schemas.microsoft.com/office/drawing/2014/main" id="{F7CCDB89-14EB-4BEE-A756-E3D302243C8A}"/>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953" b="98047" l="879" r="99512">
                        <a14:foregroundMark x1="1367" y1="6250" x2="1465" y2="23828"/>
                        <a14:foregroundMark x1="10254" y1="6250" x2="10254" y2="25000"/>
                        <a14:foregroundMark x1="10254" y1="25000" x2="9863" y2="27344"/>
                        <a14:foregroundMark x1="20117" y1="3516" x2="20313" y2="30078"/>
                        <a14:foregroundMark x1="25098" y1="6641" x2="24414" y2="26172"/>
                        <a14:foregroundMark x1="24414" y1="26172" x2="26953" y2="31641"/>
                        <a14:foregroundMark x1="31055" y1="3125" x2="30957" y2="32031"/>
                        <a14:foregroundMark x1="35938" y1="3906" x2="35547" y2="33203"/>
                        <a14:foregroundMark x1="39800" y1="15003" x2="40527" y2="19141"/>
                        <a14:foregroundMark x1="37988" y1="4688" x2="38344" y2="6716"/>
                        <a14:foregroundMark x1="40527" y1="19141" x2="38770" y2="25000"/>
                        <a14:foregroundMark x1="46689" y1="13083" x2="47070" y2="20703"/>
                        <a14:foregroundMark x1="46191" y1="3125" x2="46377" y2="6853"/>
                        <a14:foregroundMark x1="46673" y1="28906" x2="46484" y2="32813"/>
                        <a14:foregroundMark x1="46770" y1="26913" x2="46711" y2="28125"/>
                        <a14:foregroundMark x1="46805" y1="26172" x2="46781" y2="26670"/>
                        <a14:foregroundMark x1="47070" y1="20703" x2="46805" y2="26172"/>
                        <a14:foregroundMark x1="684" y1="64453" x2="879" y2="83594"/>
                        <a14:foregroundMark x1="1840" y1="94074" x2="1953" y2="95313"/>
                        <a14:foregroundMark x1="879" y1="83594" x2="1667" y2="92188"/>
                        <a14:foregroundMark x1="2387" y1="96530" x2="6250" y2="97266"/>
                        <a14:foregroundMark x1="2148" y1="96484" x2="2103" y2="96475"/>
                        <a14:foregroundMark x1="13672" y1="70703" x2="13086" y2="88672"/>
                        <a14:foregroundMark x1="13086" y1="88672" x2="14844" y2="95313"/>
                        <a14:foregroundMark x1="15430" y1="96875" x2="19749" y2="98027"/>
                        <a14:foregroundMark x1="21126" y1="87891" x2="21777" y2="82813"/>
                        <a14:foregroundMark x1="20976" y1="89063" x2="21126" y2="87891"/>
                        <a14:foregroundMark x1="20683" y1="91345" x2="20976" y2="89063"/>
                        <a14:foregroundMark x1="21777" y1="82813" x2="22070" y2="74219"/>
                        <a14:foregroundMark x1="28809" y1="94531" x2="28809" y2="69141"/>
                        <a14:foregroundMark x1="44531" y1="94922" x2="44727" y2="69531"/>
                        <a14:foregroundMark x1="51758" y1="96875" x2="51758" y2="69922"/>
                        <a14:foregroundMark x1="64063" y1="69922" x2="63965" y2="95313"/>
                        <a14:foregroundMark x1="78012" y1="92188" x2="78027" y2="96094"/>
                        <a14:foregroundMark x1="77930" y1="71094" x2="77939" y2="73438"/>
                        <a14:foregroundMark x1="97425" y1="79400" x2="97754" y2="81250"/>
                        <a14:foregroundMark x1="97268" y1="78515" x2="97424" y2="79392"/>
                        <a14:foregroundMark x1="95117" y1="66406" x2="95172" y2="66718"/>
                        <a14:foregroundMark x1="96089" y1="95264" x2="95898" y2="96875"/>
                        <a14:foregroundMark x1="96397" y1="92674" x2="96236" y2="94029"/>
                        <a14:foregroundMark x1="97754" y1="81250" x2="97263" y2="85386"/>
                        <a14:foregroundMark x1="95023" y1="96278" x2="91895" y2="94141"/>
                        <a14:foregroundMark x1="95898" y1="96875" x2="95403" y2="96537"/>
                        <a14:foregroundMark x1="99414" y1="91797" x2="99512" y2="85547"/>
                        <a14:foregroundMark x1="25879" y1="1953" x2="25781" y2="2344"/>
                        <a14:foregroundMark x1="42773" y1="28906" x2="43164" y2="33984"/>
                        <a14:backgroundMark x1="37988" y1="11328" x2="38086" y2="15625"/>
                        <a14:backgroundMark x1="37988" y1="8203" x2="39160" y2="10938"/>
                        <a14:backgroundMark x1="46484" y1="8984" x2="46777" y2="12109"/>
                        <a14:backgroundMark x1="46191" y1="8203" x2="46582" y2="7813"/>
                        <a14:backgroundMark x1="46484" y1="10938" x2="46777" y2="12891"/>
                        <a14:backgroundMark x1="46387" y1="28125" x2="46484" y2="25391"/>
                        <a14:backgroundMark x1="46680" y1="25781" x2="46680" y2="25391"/>
                        <a14:backgroundMark x1="46680" y1="26953" x2="46680" y2="26953"/>
                        <a14:backgroundMark x1="46680" y1="28125" x2="46680" y2="28125"/>
                        <a14:backgroundMark x1="46875" y1="26172" x2="46875" y2="26172"/>
                        <a14:backgroundMark x1="46680" y1="28906" x2="46680" y2="28906"/>
                        <a14:backgroundMark x1="46777" y1="27734" x2="46973" y2="25000"/>
                        <a14:backgroundMark x1="93262" y1="73828" x2="97461" y2="73438"/>
                        <a14:backgroundMark x1="96875" y1="76953" x2="97363" y2="78125"/>
                        <a14:backgroundMark x1="96094" y1="94141" x2="96875" y2="85547"/>
                        <a14:backgroundMark x1="97363" y1="89063" x2="97461" y2="86719"/>
                        <a14:backgroundMark x1="97363" y1="85547" x2="96582" y2="92969"/>
                        <a14:backgroundMark x1="97266" y1="85156" x2="97070" y2="85938"/>
                        <a14:backgroundMark x1="96387" y1="93750" x2="96484" y2="94531"/>
                        <a14:backgroundMark x1="98633" y1="99609" x2="99902" y2="95313"/>
                        <a14:backgroundMark x1="20410" y1="91797" x2="20801" y2="90234"/>
                        <a14:backgroundMark x1="20801" y1="87891" x2="20801" y2="87891"/>
                        <a14:backgroundMark x1="20801" y1="89063" x2="20801" y2="89063"/>
                        <a14:backgroundMark x1="1660" y1="92188" x2="1660" y2="92188"/>
                        <a14:backgroundMark x1="1563" y1="92969" x2="2051" y2="92578"/>
                        <a14:backgroundMark x1="1855" y1="93359" x2="1855" y2="89844"/>
                        <a14:backgroundMark x1="12500" y1="90234" x2="12891" y2="88672"/>
                        <a14:backgroundMark x1="79102" y1="73438" x2="79102" y2="92188"/>
                      </a14:backgroundRemoval>
                    </a14:imgEffect>
                  </a14:imgLayer>
                </a14:imgProps>
              </a:ext>
              <a:ext uri="{28A0092B-C50C-407E-A947-70E740481C1C}">
                <a14:useLocalDpi xmlns:a14="http://schemas.microsoft.com/office/drawing/2010/main" val="0"/>
              </a:ext>
            </a:extLst>
          </a:blip>
          <a:srcRect/>
          <a:stretch>
            <a:fillRect/>
          </a:stretch>
        </p:blipFill>
        <p:spPr bwMode="auto">
          <a:xfrm>
            <a:off x="8097997" y="5057237"/>
            <a:ext cx="1999480" cy="4998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ucent - Wikiwand">
            <a:extLst>
              <a:ext uri="{FF2B5EF4-FFF2-40B4-BE49-F238E27FC236}">
                <a16:creationId xmlns:a16="http://schemas.microsoft.com/office/drawing/2014/main" id="{6AD27F3E-25EA-4BB0-BA1B-9545FB4019A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451709" y="2927758"/>
            <a:ext cx="1833289" cy="633435"/>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1">
            <a:extLst>
              <a:ext uri="{FF2B5EF4-FFF2-40B4-BE49-F238E27FC236}">
                <a16:creationId xmlns:a16="http://schemas.microsoft.com/office/drawing/2014/main" id="{D049D447-8BAB-4E1E-85B1-701210575C9F}"/>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18</a:t>
            </a:fld>
            <a:endParaRPr lang="en-US" dirty="0"/>
          </a:p>
        </p:txBody>
      </p:sp>
    </p:spTree>
    <p:extLst>
      <p:ext uri="{BB962C8B-B14F-4D97-AF65-F5344CB8AC3E}">
        <p14:creationId xmlns:p14="http://schemas.microsoft.com/office/powerpoint/2010/main" val="1948726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ADCE56-E45D-4F2E-9047-B7652447EE47}"/>
              </a:ext>
            </a:extLst>
          </p:cNvPr>
          <p:cNvSpPr txBox="1">
            <a:spLocks/>
          </p:cNvSpPr>
          <p:nvPr/>
        </p:nvSpPr>
        <p:spPr>
          <a:xfrm>
            <a:off x="275158" y="367776"/>
            <a:ext cx="10020524" cy="558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Arial" charset="0"/>
              </a:rPr>
              <a:t>GAAP to Non-GAAP Reconciliations</a:t>
            </a:r>
          </a:p>
        </p:txBody>
      </p:sp>
      <p:sp>
        <p:nvSpPr>
          <p:cNvPr id="5" name="Slide Number Placeholder 1">
            <a:extLst>
              <a:ext uri="{FF2B5EF4-FFF2-40B4-BE49-F238E27FC236}">
                <a16:creationId xmlns:a16="http://schemas.microsoft.com/office/drawing/2014/main" id="{8CB45EBC-D4C8-407D-AF7D-EF8FE2ECA5E7}"/>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19</a:t>
            </a:fld>
            <a:endParaRPr lang="en-US" dirty="0"/>
          </a:p>
        </p:txBody>
      </p:sp>
      <p:sp>
        <p:nvSpPr>
          <p:cNvPr id="6" name="TextBox 5">
            <a:extLst>
              <a:ext uri="{FF2B5EF4-FFF2-40B4-BE49-F238E27FC236}">
                <a16:creationId xmlns:a16="http://schemas.microsoft.com/office/drawing/2014/main" id="{32CD8201-C737-4C45-A9F7-02A3D51F3990}"/>
              </a:ext>
            </a:extLst>
          </p:cNvPr>
          <p:cNvSpPr txBox="1"/>
          <p:nvPr/>
        </p:nvSpPr>
        <p:spPr>
          <a:xfrm>
            <a:off x="123014" y="6567140"/>
            <a:ext cx="9917279" cy="246221"/>
          </a:xfrm>
          <a:prstGeom prst="rect">
            <a:avLst/>
          </a:prstGeom>
          <a:noFill/>
        </p:spPr>
        <p:txBody>
          <a:bodyPr wrap="square" rtlCol="0">
            <a:spAutoFit/>
          </a:bodyPr>
          <a:lstStyle/>
          <a:p>
            <a:r>
              <a:rPr lang="en-US" sz="1000" dirty="0"/>
              <a:t>(a) Represents costs related to transition to variable cost model in CATV Lasers and Transmitters product line.</a:t>
            </a:r>
            <a:endParaRPr lang="en-US" sz="1000" i="1" dirty="0"/>
          </a:p>
        </p:txBody>
      </p:sp>
      <p:graphicFrame>
        <p:nvGraphicFramePr>
          <p:cNvPr id="7" name="Object 6">
            <a:extLst>
              <a:ext uri="{FF2B5EF4-FFF2-40B4-BE49-F238E27FC236}">
                <a16:creationId xmlns:a16="http://schemas.microsoft.com/office/drawing/2014/main" id="{442DCC54-1A33-4205-8905-CCB2CFEC1B6F}"/>
              </a:ext>
            </a:extLst>
          </p:cNvPr>
          <p:cNvGraphicFramePr>
            <a:graphicFrameLocks noChangeAspect="1"/>
          </p:cNvGraphicFramePr>
          <p:nvPr>
            <p:extLst>
              <p:ext uri="{D42A27DB-BD31-4B8C-83A1-F6EECF244321}">
                <p14:modId xmlns:p14="http://schemas.microsoft.com/office/powerpoint/2010/main" val="3417350471"/>
              </p:ext>
            </p:extLst>
          </p:nvPr>
        </p:nvGraphicFramePr>
        <p:xfrm>
          <a:off x="1019175" y="1651000"/>
          <a:ext cx="10183813" cy="4349750"/>
        </p:xfrm>
        <a:graphic>
          <a:graphicData uri="http://schemas.openxmlformats.org/presentationml/2006/ole">
            <mc:AlternateContent xmlns:mc="http://schemas.openxmlformats.org/markup-compatibility/2006">
              <mc:Choice xmlns:v="urn:schemas-microsoft-com:vml" Requires="v">
                <p:oleObj name="Worksheet" r:id="rId2" imgW="10791716" imgH="4610087" progId="Excel.Sheet.12">
                  <p:embed/>
                </p:oleObj>
              </mc:Choice>
              <mc:Fallback>
                <p:oleObj name="Worksheet" r:id="rId2" imgW="10791716" imgH="4610087" progId="Excel.Sheet.12">
                  <p:embed/>
                  <p:pic>
                    <p:nvPicPr>
                      <p:cNvPr id="7" name="Object 6">
                        <a:extLst>
                          <a:ext uri="{FF2B5EF4-FFF2-40B4-BE49-F238E27FC236}">
                            <a16:creationId xmlns:a16="http://schemas.microsoft.com/office/drawing/2014/main" id="{442DCC54-1A33-4205-8905-CCB2CFEC1B6F}"/>
                          </a:ext>
                        </a:extLst>
                      </p:cNvPr>
                      <p:cNvPicPr/>
                      <p:nvPr/>
                    </p:nvPicPr>
                    <p:blipFill>
                      <a:blip r:embed="rId3"/>
                      <a:stretch>
                        <a:fillRect/>
                      </a:stretch>
                    </p:blipFill>
                    <p:spPr>
                      <a:xfrm>
                        <a:off x="1019175" y="1651000"/>
                        <a:ext cx="10183813" cy="4349750"/>
                      </a:xfrm>
                      <a:prstGeom prst="rect">
                        <a:avLst/>
                      </a:prstGeom>
                    </p:spPr>
                  </p:pic>
                </p:oleObj>
              </mc:Fallback>
            </mc:AlternateContent>
          </a:graphicData>
        </a:graphic>
      </p:graphicFrame>
    </p:spTree>
    <p:extLst>
      <p:ext uri="{BB962C8B-B14F-4D97-AF65-F5344CB8AC3E}">
        <p14:creationId xmlns:p14="http://schemas.microsoft.com/office/powerpoint/2010/main" val="3155390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330722" y="391650"/>
            <a:ext cx="5713413"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just">
              <a:spcBef>
                <a:spcPts val="600"/>
              </a:spcBef>
            </a:pPr>
            <a:r>
              <a:rPr lang="en-US" sz="3200" b="1" dirty="0">
                <a:latin typeface="Arial"/>
              </a:rPr>
              <a:t>Safe Harbor Statement</a:t>
            </a:r>
            <a:endParaRPr lang="en-US" sz="3200" dirty="0">
              <a:latin typeface="Arial"/>
            </a:endParaRPr>
          </a:p>
        </p:txBody>
      </p:sp>
      <p:pic>
        <p:nvPicPr>
          <p:cNvPr id="9" name="Picture 8">
            <a:extLst>
              <a:ext uri="{FF2B5EF4-FFF2-40B4-BE49-F238E27FC236}">
                <a16:creationId xmlns:a16="http://schemas.microsoft.com/office/drawing/2014/main" id="{8C384E82-38EE-41B1-B854-AB33A6554E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99213" y="213622"/>
            <a:ext cx="1674510" cy="372114"/>
          </a:xfrm>
          <a:prstGeom prst="rect">
            <a:avLst/>
          </a:prstGeom>
        </p:spPr>
      </p:pic>
      <p:sp>
        <p:nvSpPr>
          <p:cNvPr id="5" name="Text Box 2">
            <a:extLst>
              <a:ext uri="{FF2B5EF4-FFF2-40B4-BE49-F238E27FC236}">
                <a16:creationId xmlns:a16="http://schemas.microsoft.com/office/drawing/2014/main" id="{45850859-B32C-4A25-8EF2-202FEAA8E613}"/>
              </a:ext>
            </a:extLst>
          </p:cNvPr>
          <p:cNvSpPr txBox="1">
            <a:spLocks noChangeArrowheads="1"/>
          </p:cNvSpPr>
          <p:nvPr/>
        </p:nvSpPr>
        <p:spPr bwMode="auto">
          <a:xfrm>
            <a:off x="368822" y="1007541"/>
            <a:ext cx="11090851" cy="5001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just">
              <a:spcBef>
                <a:spcPts val="600"/>
              </a:spcBef>
            </a:pPr>
            <a:r>
              <a:rPr lang="en-US" sz="1100" b="1" dirty="0">
                <a:solidFill>
                  <a:srgbClr val="000000"/>
                </a:solidFill>
              </a:rPr>
              <a:t>Forward-Looking Statements:</a:t>
            </a:r>
            <a:endParaRPr lang="en-US" sz="1100" dirty="0">
              <a:solidFill>
                <a:srgbClr val="000000"/>
              </a:solidFill>
            </a:endParaRPr>
          </a:p>
          <a:p>
            <a:pPr algn="just"/>
            <a:r>
              <a:rPr lang="en-US" sz="1000" dirty="0">
                <a:solidFill>
                  <a:schemeClr val="bg1">
                    <a:lumMod val="50000"/>
                  </a:schemeClr>
                </a:solidFill>
              </a:rPr>
              <a:t>This presentation contains forward-looking statements within the meaning of the “safe harbor” provisions of the Private Securities Litigation Reform Act of 1995. Statements concerning future matters such as demand for our products, industry and market conditions, the development of new products, enhancements or technologies, sales levels, expense levels and other statements regarding matters that are not historical are forward-looking statements.  These statements are based on management’s current expectations and beliefs and are subject to a number of factors and uncertainties that could cause actual results to differ materially from those described in the forward-looking statements, including without limitation, the following: (a) the rapidly evolving markets for the Company's products and uncertainty regarding the development of these markets; (b) the Company's historical dependence on sales to a limited number of customers and fluctuations in the mix of products and customers in any period; (c) delays and other difficulties in commercializing new products; (d) the failure of new products: (</a:t>
            </a:r>
            <a:r>
              <a:rPr lang="en-US" sz="1000" dirty="0" err="1">
                <a:solidFill>
                  <a:schemeClr val="bg1">
                    <a:lumMod val="50000"/>
                  </a:schemeClr>
                </a:solidFill>
              </a:rPr>
              <a:t>i</a:t>
            </a:r>
            <a:r>
              <a:rPr lang="en-US" sz="1000" dirty="0">
                <a:solidFill>
                  <a:schemeClr val="bg1">
                    <a:lumMod val="50000"/>
                  </a:schemeClr>
                </a:solidFill>
              </a:rPr>
              <a:t>) to perform as expected without material defects, (ii) to be manufactured at acceptable volumes, yields, and cost, (iii) to be qualified and accepted by our customers, and (iv) to successfully compete with products offered by our competitors; (e) uncertainties concerning the availability and cost of commodity materials and specialized product components that we do not make internally; (f) actions by competitors; (g) risks and uncertainties related to applicable laws and regulations, including the impact of changes to applicable tax laws; (h) acquisition-related risks, including that (</a:t>
            </a:r>
            <a:r>
              <a:rPr lang="en-US" sz="1000" dirty="0" err="1">
                <a:solidFill>
                  <a:schemeClr val="bg1">
                    <a:lumMod val="50000"/>
                  </a:schemeClr>
                </a:solidFill>
              </a:rPr>
              <a:t>i</a:t>
            </a:r>
            <a:r>
              <a:rPr lang="en-US" sz="1000" dirty="0">
                <a:solidFill>
                  <a:schemeClr val="bg1">
                    <a:lumMod val="50000"/>
                  </a:schemeClr>
                </a:solidFill>
              </a:rPr>
              <a:t>) the revenues and net operating results obtained from the Systron Donner Inertial, Inc. ("SDI") business may not meet our expectations, (ii) the costs and cash expenditures for integration of the SDI business operations may be higher than expected, (iii) there could be losses and liabilities arising from the acquisition of SDI that we will not be able to recover from any source, and (iv) we may not realize sufficient scale in our navigation systems product line from the SDI acquisition and will need to take additional steps, including making additional acquisitions, to achieve our growth objectives for this product line; (</a:t>
            </a:r>
            <a:r>
              <a:rPr lang="en-US" sz="1000" dirty="0" err="1">
                <a:solidFill>
                  <a:schemeClr val="bg1">
                    <a:lumMod val="50000"/>
                  </a:schemeClr>
                </a:solidFill>
              </a:rPr>
              <a:t>i</a:t>
            </a:r>
            <a:r>
              <a:rPr lang="en-US" sz="1000" dirty="0">
                <a:solidFill>
                  <a:schemeClr val="bg1">
                    <a:lumMod val="50000"/>
                  </a:schemeClr>
                </a:solidFill>
              </a:rPr>
              <a:t>) risks related to our ability to obtain capital; (j) risks related to the transition of certain of our manufacturing operations from our Beijing facility to a contract manufacturer’s facility; and (k) other risks and uncertainties discussed under Item 1A - Risk Factors in our Annual Report on Form 10-K for the fiscal year ended September 30, 2020, as updated by our subsequent periodic reports. All forward-looking statements are made as of the date hereof, based on information available to us as of the date hereof, and subsequent facts or circumstances may contradict, obviate, undermine, or otherwise fail to support or substantiate such statements. We do not intend to update any forward-looking statement to reflect subsequent events or circumstances, except as required by law or regulation.</a:t>
            </a:r>
          </a:p>
          <a:p>
            <a:pPr algn="just"/>
            <a:endParaRPr lang="en-US" sz="1000" dirty="0">
              <a:solidFill>
                <a:schemeClr val="bg1">
                  <a:lumMod val="50000"/>
                </a:schemeClr>
              </a:solidFill>
            </a:endParaRPr>
          </a:p>
          <a:p>
            <a:pPr algn="just"/>
            <a:endParaRPr lang="en-US" sz="1200" b="1" dirty="0">
              <a:solidFill>
                <a:srgbClr val="000000"/>
              </a:solidFill>
            </a:endParaRPr>
          </a:p>
          <a:p>
            <a:pPr algn="just"/>
            <a:r>
              <a:rPr lang="en-US" sz="1100" b="1" dirty="0">
                <a:solidFill>
                  <a:srgbClr val="000000"/>
                </a:solidFill>
              </a:rPr>
              <a:t>Non-GAAP Financial Measures:</a:t>
            </a:r>
          </a:p>
          <a:p>
            <a:pPr algn="just">
              <a:spcBef>
                <a:spcPts val="600"/>
              </a:spcBef>
              <a:spcAft>
                <a:spcPts val="600"/>
              </a:spcAft>
            </a:pPr>
            <a:r>
              <a:rPr lang="en-US" sz="1000" dirty="0">
                <a:solidFill>
                  <a:srgbClr val="7F7F7F"/>
                </a:solidFill>
              </a:rPr>
              <a:t>This presentation includes non-GAAP financial measures where indicated. The Company reports its financial results in accordance with GAAP. Additionally, the Company supplements reported GAAP financials with non-GAAP measures which are included in related press releases and reports furnished to the SEC, copies of which are available at the Company’s website: http://</a:t>
            </a:r>
            <a:r>
              <a:rPr lang="en-US" sz="1000" dirty="0" err="1">
                <a:solidFill>
                  <a:srgbClr val="7F7F7F"/>
                </a:solidFill>
              </a:rPr>
              <a:t>www.EMCORE.com</a:t>
            </a:r>
            <a:r>
              <a:rPr lang="en-US" sz="1000" dirty="0">
                <a:solidFill>
                  <a:srgbClr val="7F7F7F"/>
                </a:solidFill>
              </a:rPr>
              <a:t> or the SEC’s website at: http://</a:t>
            </a:r>
            <a:r>
              <a:rPr lang="en-US" sz="1000" dirty="0" err="1">
                <a:solidFill>
                  <a:srgbClr val="7F7F7F"/>
                </a:solidFill>
              </a:rPr>
              <a:t>www.sec.gov</a:t>
            </a:r>
            <a:r>
              <a:rPr lang="en-US" sz="1000" dirty="0">
                <a:solidFill>
                  <a:srgbClr val="7F7F7F"/>
                </a:solidFill>
              </a:rPr>
              <a:t>. These non-GAAP financial measures complement the Company’s consolidated financial statements presented in accordance with GAAP. However, these non-GAAP financial measures are not intended to supersede or replace the Company’s US GAAP results. These non-GAAP measures are presented in part to enhance the understanding of the Company’s historical financial performance and comparability between reporting periods. The Company believes the non-GAAP presentation, when shown in conjunction with the corresponding GAAP measures, provide relevant and useful information to analysts, investors, management and other interested parties. These non-GAAP measures are not in accordance with, or an alternative for measures prepared in accordance with GAAP, and may be different from non-GAAP measures used by other companies. In addition, these non-GAAP measures are not based on any comprehensive set of accounting rules or principles. The Company believes that non-GAAP measures have limitations in that they do not reflect all of the amounts associated with the Company’s results of operations as determined in accordance with GAAP. These measures should only be used to evaluate the Company’s results of operations in conjunction with the corresponding GAAP measures.</a:t>
            </a:r>
          </a:p>
        </p:txBody>
      </p:sp>
      <p:sp>
        <p:nvSpPr>
          <p:cNvPr id="6" name="Slide Number Placeholder 1">
            <a:extLst>
              <a:ext uri="{FF2B5EF4-FFF2-40B4-BE49-F238E27FC236}">
                <a16:creationId xmlns:a16="http://schemas.microsoft.com/office/drawing/2014/main" id="{994936C5-1DD1-46FA-B71A-5A1B88229142}"/>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2</a:t>
            </a:fld>
            <a:endParaRPr lang="en-US" dirty="0"/>
          </a:p>
        </p:txBody>
      </p:sp>
    </p:spTree>
    <p:extLst>
      <p:ext uri="{BB962C8B-B14F-4D97-AF65-F5344CB8AC3E}">
        <p14:creationId xmlns:p14="http://schemas.microsoft.com/office/powerpoint/2010/main" val="1576299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39C61BF-D0C6-4459-A631-D08BCF95A99F}"/>
              </a:ext>
            </a:extLst>
          </p:cNvPr>
          <p:cNvSpPr txBox="1">
            <a:spLocks/>
          </p:cNvSpPr>
          <p:nvPr/>
        </p:nvSpPr>
        <p:spPr>
          <a:xfrm>
            <a:off x="546888" y="1107346"/>
            <a:ext cx="5168781" cy="5445339"/>
          </a:xfrm>
          <a:prstGeom prst="rect">
            <a:avLst/>
          </a:prstGeom>
        </p:spPr>
        <p:txBody>
          <a:bodyPr>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800" dirty="0"/>
              <a:t>Leading provider of advanced </a:t>
            </a:r>
            <a:r>
              <a:rPr lang="en-US" sz="1800" b="1" dirty="0">
                <a:solidFill>
                  <a:schemeClr val="accent1"/>
                </a:solidFill>
              </a:rPr>
              <a:t>mixed-signal devices </a:t>
            </a:r>
            <a:r>
              <a:rPr lang="en-US" sz="1800" dirty="0"/>
              <a:t>that provide the foundation for today’s leading-edge aerospace &amp; defense systems and high-speed broadband communication networks</a:t>
            </a:r>
          </a:p>
          <a:p>
            <a:pPr marL="0" indent="0">
              <a:lnSpc>
                <a:spcPct val="100000"/>
              </a:lnSpc>
              <a:spcBef>
                <a:spcPts val="600"/>
              </a:spcBef>
              <a:buFont typeface="Arial" panose="020B0604020202020204" pitchFamily="34" charset="0"/>
              <a:buNone/>
            </a:pPr>
            <a:endParaRPr lang="en-US" sz="800" dirty="0"/>
          </a:p>
          <a:p>
            <a:pPr marL="0" indent="0">
              <a:lnSpc>
                <a:spcPct val="100000"/>
              </a:lnSpc>
              <a:spcBef>
                <a:spcPts val="600"/>
              </a:spcBef>
              <a:buFont typeface="Arial" panose="020B0604020202020204" pitchFamily="34" charset="0"/>
              <a:buNone/>
            </a:pPr>
            <a:r>
              <a:rPr lang="en-US" sz="1800" b="1" dirty="0">
                <a:solidFill>
                  <a:schemeClr val="accent1"/>
                </a:solidFill>
              </a:rPr>
              <a:t>Vertically integrated </a:t>
            </a:r>
            <a:r>
              <a:rPr lang="en-US" sz="1800" dirty="0"/>
              <a:t>capabilities with world-class indium phosphide (</a:t>
            </a:r>
            <a:r>
              <a:rPr lang="en-US" sz="1800" dirty="0" err="1"/>
              <a:t>InP</a:t>
            </a:r>
            <a:r>
              <a:rPr lang="en-US" sz="1800" dirty="0"/>
              <a:t>) semiconductor Wafer Fabrication and Quartz MEMS facilities</a:t>
            </a:r>
          </a:p>
          <a:p>
            <a:pPr marL="0" indent="0">
              <a:lnSpc>
                <a:spcPct val="100000"/>
              </a:lnSpc>
              <a:spcBef>
                <a:spcPts val="600"/>
              </a:spcBef>
              <a:buFont typeface="Arial" panose="020B0604020202020204" pitchFamily="34" charset="0"/>
              <a:buNone/>
            </a:pPr>
            <a:endParaRPr lang="en-US" sz="800" dirty="0"/>
          </a:p>
          <a:p>
            <a:pPr marL="0" indent="0">
              <a:lnSpc>
                <a:spcPct val="100000"/>
              </a:lnSpc>
              <a:spcBef>
                <a:spcPts val="600"/>
              </a:spcBef>
              <a:buFont typeface="Arial" panose="020B0604020202020204" pitchFamily="34" charset="0"/>
              <a:buNone/>
            </a:pPr>
            <a:r>
              <a:rPr lang="en-US" sz="1800" b="1" dirty="0"/>
              <a:t>Business Units focused on serving customers with excellence:</a:t>
            </a:r>
          </a:p>
          <a:p>
            <a:pPr marL="0" indent="0">
              <a:lnSpc>
                <a:spcPct val="100000"/>
              </a:lnSpc>
              <a:spcBef>
                <a:spcPts val="600"/>
              </a:spcBef>
              <a:buNone/>
            </a:pPr>
            <a:r>
              <a:rPr lang="en-US" sz="1800" b="1" dirty="0">
                <a:solidFill>
                  <a:schemeClr val="accent1"/>
                </a:solidFill>
              </a:rPr>
              <a:t>Aerospace &amp; Defense</a:t>
            </a:r>
          </a:p>
          <a:p>
            <a:pPr>
              <a:lnSpc>
                <a:spcPct val="100000"/>
              </a:lnSpc>
              <a:spcBef>
                <a:spcPts val="300"/>
              </a:spcBef>
              <a:buBlip>
                <a:blip r:embed="rId2">
                  <a:extLst>
                    <a:ext uri="{96DAC541-7B7A-43D3-8B79-37D633B846F1}">
                      <asvg:svgBlip xmlns:asvg="http://schemas.microsoft.com/office/drawing/2016/SVG/main" r:embed="rId3"/>
                    </a:ext>
                  </a:extLst>
                </a:blip>
              </a:buBlip>
            </a:pPr>
            <a:r>
              <a:rPr lang="en-US" sz="1800" dirty="0"/>
              <a:t>Inertial Navigation – QMEMS and Fiber Optic Gyroscope (FOG) products</a:t>
            </a:r>
          </a:p>
          <a:p>
            <a:pPr>
              <a:lnSpc>
                <a:spcPct val="100000"/>
              </a:lnSpc>
              <a:spcBef>
                <a:spcPts val="300"/>
              </a:spcBef>
              <a:buBlip>
                <a:blip r:embed="rId2">
                  <a:extLst>
                    <a:ext uri="{96DAC541-7B7A-43D3-8B79-37D633B846F1}">
                      <asvg:svgBlip xmlns:asvg="http://schemas.microsoft.com/office/drawing/2016/SVG/main" r:embed="rId3"/>
                    </a:ext>
                  </a:extLst>
                </a:blip>
              </a:buBlip>
            </a:pPr>
            <a:r>
              <a:rPr lang="en-US" sz="1800" dirty="0"/>
              <a:t>Defense Optoelectronics</a:t>
            </a:r>
          </a:p>
          <a:p>
            <a:pPr marL="0" indent="0">
              <a:lnSpc>
                <a:spcPct val="100000"/>
              </a:lnSpc>
              <a:spcBef>
                <a:spcPts val="300"/>
              </a:spcBef>
              <a:buNone/>
            </a:pPr>
            <a:endParaRPr lang="en-US" sz="400" dirty="0"/>
          </a:p>
          <a:p>
            <a:pPr marL="0" indent="0">
              <a:lnSpc>
                <a:spcPct val="100000"/>
              </a:lnSpc>
              <a:spcBef>
                <a:spcPts val="300"/>
              </a:spcBef>
              <a:buNone/>
            </a:pPr>
            <a:r>
              <a:rPr lang="en-US" sz="1800" b="1" dirty="0">
                <a:solidFill>
                  <a:schemeClr val="accent1"/>
                </a:solidFill>
              </a:rPr>
              <a:t>Broadband</a:t>
            </a:r>
          </a:p>
          <a:p>
            <a:pPr>
              <a:lnSpc>
                <a:spcPct val="100000"/>
              </a:lnSpc>
              <a:spcBef>
                <a:spcPts val="300"/>
              </a:spcBef>
              <a:buBlip>
                <a:blip r:embed="rId2">
                  <a:extLst>
                    <a:ext uri="{96DAC541-7B7A-43D3-8B79-37D633B846F1}">
                      <asvg:svgBlip xmlns:asvg="http://schemas.microsoft.com/office/drawing/2016/SVG/main" r:embed="rId3"/>
                    </a:ext>
                  </a:extLst>
                </a:blip>
              </a:buBlip>
            </a:pPr>
            <a:r>
              <a:rPr lang="en-US" sz="1800" dirty="0"/>
              <a:t>Cable TV Optical Components</a:t>
            </a:r>
          </a:p>
          <a:p>
            <a:pPr>
              <a:lnSpc>
                <a:spcPct val="100000"/>
              </a:lnSpc>
              <a:spcBef>
                <a:spcPts val="300"/>
              </a:spcBef>
              <a:buBlip>
                <a:blip r:embed="rId2">
                  <a:extLst>
                    <a:ext uri="{96DAC541-7B7A-43D3-8B79-37D633B846F1}">
                      <asvg:svgBlip xmlns:asvg="http://schemas.microsoft.com/office/drawing/2016/SVG/main" r:embed="rId3"/>
                    </a:ext>
                  </a:extLst>
                </a:blip>
              </a:buBlip>
            </a:pPr>
            <a:r>
              <a:rPr lang="en-US" sz="1800" dirty="0"/>
              <a:t>Chips and Sensing products</a:t>
            </a:r>
          </a:p>
        </p:txBody>
      </p:sp>
      <p:sp>
        <p:nvSpPr>
          <p:cNvPr id="5" name="Content Placeholder 2">
            <a:extLst>
              <a:ext uri="{FF2B5EF4-FFF2-40B4-BE49-F238E27FC236}">
                <a16:creationId xmlns:a16="http://schemas.microsoft.com/office/drawing/2014/main" id="{0A8995BA-A020-4D60-AB81-1B20A96B40FE}"/>
              </a:ext>
            </a:extLst>
          </p:cNvPr>
          <p:cNvSpPr txBox="1">
            <a:spLocks/>
          </p:cNvSpPr>
          <p:nvPr/>
        </p:nvSpPr>
        <p:spPr>
          <a:xfrm>
            <a:off x="6271259" y="1382027"/>
            <a:ext cx="4983479" cy="2303005"/>
          </a:xfrm>
          <a:prstGeom prst="rect">
            <a:avLst/>
          </a:prstGeom>
          <a:solidFill>
            <a:schemeClr val="accent1"/>
          </a:solidFill>
          <a:ln w="12700">
            <a:noFill/>
          </a:ln>
        </p:spPr>
        <p:txBody>
          <a:bodyPr lIns="182880" tIns="155448" rIns="182880" bIns="155448" anchor="ctr">
            <a:normAutofit fontScale="92500" lnSpcReduction="10000"/>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spcBef>
                <a:spcPts val="1200"/>
              </a:spcBef>
              <a:buNone/>
            </a:pPr>
            <a:r>
              <a:rPr lang="en-US" sz="2200" b="1" dirty="0">
                <a:solidFill>
                  <a:schemeClr val="bg1"/>
                </a:solidFill>
              </a:rPr>
              <a:t>Founded in 1984, IPO in 1993</a:t>
            </a:r>
          </a:p>
          <a:p>
            <a:pPr marL="0" indent="0">
              <a:spcBef>
                <a:spcPts val="1200"/>
              </a:spcBef>
              <a:buNone/>
            </a:pPr>
            <a:r>
              <a:rPr lang="en-US" sz="2200" b="1" dirty="0">
                <a:solidFill>
                  <a:schemeClr val="bg1"/>
                </a:solidFill>
              </a:rPr>
              <a:t>Primary Locations:</a:t>
            </a:r>
          </a:p>
          <a:p>
            <a:pPr>
              <a:spcBef>
                <a:spcPts val="1200"/>
              </a:spcBef>
              <a:buFont typeface="Wingdings" panose="05000000000000000000" pitchFamily="2" charset="2"/>
              <a:buChar char="§"/>
            </a:pPr>
            <a:r>
              <a:rPr lang="en-US" sz="2199" b="1" dirty="0">
                <a:solidFill>
                  <a:schemeClr val="bg1"/>
                </a:solidFill>
              </a:rPr>
              <a:t>Alhambra, CA </a:t>
            </a:r>
            <a:r>
              <a:rPr lang="en-US" sz="2199" dirty="0">
                <a:solidFill>
                  <a:schemeClr val="bg1"/>
                </a:solidFill>
              </a:rPr>
              <a:t>(HQ): </a:t>
            </a:r>
            <a:r>
              <a:rPr lang="en-US" sz="2199" dirty="0" err="1">
                <a:solidFill>
                  <a:schemeClr val="bg2">
                    <a:lumMod val="90000"/>
                  </a:schemeClr>
                </a:solidFill>
              </a:rPr>
              <a:t>InP</a:t>
            </a:r>
            <a:r>
              <a:rPr lang="en-US" sz="2199" dirty="0">
                <a:solidFill>
                  <a:schemeClr val="bg2">
                    <a:lumMod val="90000"/>
                  </a:schemeClr>
                </a:solidFill>
              </a:rPr>
              <a:t> Wafer Fab, FOG, Defense-</a:t>
            </a:r>
            <a:r>
              <a:rPr lang="en-US" sz="2199" dirty="0" err="1">
                <a:solidFill>
                  <a:schemeClr val="bg2">
                    <a:lumMod val="90000"/>
                  </a:schemeClr>
                </a:solidFill>
              </a:rPr>
              <a:t>Opto</a:t>
            </a:r>
            <a:r>
              <a:rPr lang="en-US" sz="2199" dirty="0">
                <a:solidFill>
                  <a:schemeClr val="bg2">
                    <a:lumMod val="90000"/>
                  </a:schemeClr>
                </a:solidFill>
              </a:rPr>
              <a:t>, Broadband, and Administrative Functions</a:t>
            </a:r>
          </a:p>
          <a:p>
            <a:pPr>
              <a:spcBef>
                <a:spcPts val="1200"/>
              </a:spcBef>
              <a:buFont typeface="Wingdings" panose="05000000000000000000" pitchFamily="2" charset="2"/>
              <a:buChar char="§"/>
            </a:pPr>
            <a:r>
              <a:rPr lang="en-US" sz="2199" b="1" dirty="0">
                <a:solidFill>
                  <a:schemeClr val="bg1"/>
                </a:solidFill>
              </a:rPr>
              <a:t>Concord, CA: </a:t>
            </a:r>
            <a:r>
              <a:rPr lang="en-US" sz="2199" dirty="0">
                <a:solidFill>
                  <a:schemeClr val="bg2">
                    <a:lumMod val="90000"/>
                  </a:schemeClr>
                </a:solidFill>
              </a:rPr>
              <a:t>Quartz MEMS</a:t>
            </a:r>
          </a:p>
        </p:txBody>
      </p:sp>
      <p:pic>
        <p:nvPicPr>
          <p:cNvPr id="9" name="Picture 8">
            <a:extLst>
              <a:ext uri="{FF2B5EF4-FFF2-40B4-BE49-F238E27FC236}">
                <a16:creationId xmlns:a16="http://schemas.microsoft.com/office/drawing/2014/main" id="{3E0C2597-A1FF-4B90-A037-5EE782A7AD0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1304" y="304678"/>
            <a:ext cx="2880459" cy="640102"/>
          </a:xfrm>
          <a:prstGeom prst="rect">
            <a:avLst/>
          </a:prstGeom>
        </p:spPr>
      </p:pic>
      <p:sp>
        <p:nvSpPr>
          <p:cNvPr id="4" name="TextBox 3">
            <a:extLst>
              <a:ext uri="{FF2B5EF4-FFF2-40B4-BE49-F238E27FC236}">
                <a16:creationId xmlns:a16="http://schemas.microsoft.com/office/drawing/2014/main" id="{564AB07B-E7C7-40ED-89D3-AD574B3D2CBA}"/>
              </a:ext>
            </a:extLst>
          </p:cNvPr>
          <p:cNvSpPr txBox="1"/>
          <p:nvPr/>
        </p:nvSpPr>
        <p:spPr>
          <a:xfrm>
            <a:off x="7448375" y="920362"/>
            <a:ext cx="2629246" cy="461665"/>
          </a:xfrm>
          <a:prstGeom prst="rect">
            <a:avLst/>
          </a:prstGeom>
          <a:noFill/>
        </p:spPr>
        <p:txBody>
          <a:bodyPr wrap="none" rtlCol="0">
            <a:spAutoFit/>
          </a:bodyPr>
          <a:lstStyle/>
          <a:p>
            <a:r>
              <a:rPr lang="en-US" sz="2400" b="1" dirty="0">
                <a:solidFill>
                  <a:schemeClr val="bg2">
                    <a:lumMod val="25000"/>
                  </a:schemeClr>
                </a:solidFill>
              </a:rPr>
              <a:t>Key Company Facts</a:t>
            </a:r>
          </a:p>
        </p:txBody>
      </p:sp>
      <p:sp>
        <p:nvSpPr>
          <p:cNvPr id="10" name="Slide Number Placeholder 1">
            <a:extLst>
              <a:ext uri="{FF2B5EF4-FFF2-40B4-BE49-F238E27FC236}">
                <a16:creationId xmlns:a16="http://schemas.microsoft.com/office/drawing/2014/main" id="{5C75747E-D240-4F24-B58D-906B82CCB3BD}"/>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3</a:t>
            </a:fld>
            <a:endParaRPr lang="en-US" dirty="0"/>
          </a:p>
        </p:txBody>
      </p:sp>
      <p:graphicFrame>
        <p:nvGraphicFramePr>
          <p:cNvPr id="13" name="Table 8">
            <a:extLst>
              <a:ext uri="{FF2B5EF4-FFF2-40B4-BE49-F238E27FC236}">
                <a16:creationId xmlns:a16="http://schemas.microsoft.com/office/drawing/2014/main" id="{2A60A1A6-B7D8-40E8-8457-CD2A1732974B}"/>
              </a:ext>
            </a:extLst>
          </p:cNvPr>
          <p:cNvGraphicFramePr>
            <a:graphicFrameLocks/>
          </p:cNvGraphicFramePr>
          <p:nvPr>
            <p:extLst>
              <p:ext uri="{D42A27DB-BD31-4B8C-83A1-F6EECF244321}">
                <p14:modId xmlns:p14="http://schemas.microsoft.com/office/powerpoint/2010/main" val="1456627061"/>
              </p:ext>
            </p:extLst>
          </p:nvPr>
        </p:nvGraphicFramePr>
        <p:xfrm>
          <a:off x="6271260" y="3898713"/>
          <a:ext cx="4983479" cy="2643336"/>
        </p:xfrm>
        <a:graphic>
          <a:graphicData uri="http://schemas.openxmlformats.org/drawingml/2006/table">
            <a:tbl>
              <a:tblPr bandRow="1">
                <a:tableStyleId>{22838BEF-8BB2-4498-84A7-C5851F593DF1}</a:tableStyleId>
              </a:tblPr>
              <a:tblGrid>
                <a:gridCol w="3947647">
                  <a:extLst>
                    <a:ext uri="{9D8B030D-6E8A-4147-A177-3AD203B41FA5}">
                      <a16:colId xmlns:a16="http://schemas.microsoft.com/office/drawing/2014/main" val="1989377942"/>
                    </a:ext>
                  </a:extLst>
                </a:gridCol>
                <a:gridCol w="1035832">
                  <a:extLst>
                    <a:ext uri="{9D8B030D-6E8A-4147-A177-3AD203B41FA5}">
                      <a16:colId xmlns:a16="http://schemas.microsoft.com/office/drawing/2014/main" val="4142451222"/>
                    </a:ext>
                  </a:extLst>
                </a:gridCol>
              </a:tblGrid>
              <a:tr h="330417">
                <a:tc>
                  <a:txBody>
                    <a:bodyPr/>
                    <a:lstStyle/>
                    <a:p>
                      <a:r>
                        <a:rPr lang="en-US" sz="1600" dirty="0">
                          <a:solidFill>
                            <a:schemeClr val="tx1"/>
                          </a:solidFill>
                        </a:rPr>
                        <a:t>Revenue, quarter ended 9/30/21 (fiscal 4Q)</a:t>
                      </a:r>
                    </a:p>
                  </a:txBody>
                  <a:tcPr marL="82414" marR="82414" marT="41207" marB="41207"/>
                </a:tc>
                <a:tc>
                  <a:txBody>
                    <a:bodyPr/>
                    <a:lstStyle/>
                    <a:p>
                      <a:pPr algn="ctr"/>
                      <a:r>
                        <a:rPr lang="en-US" sz="1600" dirty="0">
                          <a:solidFill>
                            <a:schemeClr val="tx1"/>
                          </a:solidFill>
                        </a:rPr>
                        <a:t>$44.0M</a:t>
                      </a:r>
                    </a:p>
                  </a:txBody>
                  <a:tcPr marL="82414" marR="82414" marT="41207" marB="41207"/>
                </a:tc>
                <a:extLst>
                  <a:ext uri="{0D108BD9-81ED-4DB2-BD59-A6C34878D82A}">
                    <a16:rowId xmlns:a16="http://schemas.microsoft.com/office/drawing/2014/main" val="1125202275"/>
                  </a:ext>
                </a:extLst>
              </a:tr>
              <a:tr h="330417">
                <a:tc>
                  <a:txBody>
                    <a:bodyPr/>
                    <a:lstStyle/>
                    <a:p>
                      <a:r>
                        <a:rPr lang="en-US" sz="1600" dirty="0">
                          <a:solidFill>
                            <a:schemeClr val="tx1"/>
                          </a:solidFill>
                        </a:rPr>
                        <a:t>Revenue, fiscal year ended 9/30/21</a:t>
                      </a:r>
                    </a:p>
                  </a:txBody>
                  <a:tcPr marL="82414" marR="82414" marT="41207" marB="41207"/>
                </a:tc>
                <a:tc>
                  <a:txBody>
                    <a:bodyPr/>
                    <a:lstStyle/>
                    <a:p>
                      <a:pPr algn="ctr"/>
                      <a:r>
                        <a:rPr lang="en-US" sz="1600" dirty="0">
                          <a:solidFill>
                            <a:schemeClr val="tx1"/>
                          </a:solidFill>
                        </a:rPr>
                        <a:t>$158.4M</a:t>
                      </a:r>
                    </a:p>
                  </a:txBody>
                  <a:tcPr marL="82414" marR="82414" marT="41207" marB="41207"/>
                </a:tc>
                <a:extLst>
                  <a:ext uri="{0D108BD9-81ED-4DB2-BD59-A6C34878D82A}">
                    <a16:rowId xmlns:a16="http://schemas.microsoft.com/office/drawing/2014/main" val="1842414839"/>
                  </a:ext>
                </a:extLst>
              </a:tr>
              <a:tr h="330417">
                <a:tc>
                  <a:txBody>
                    <a:bodyPr/>
                    <a:lstStyle/>
                    <a:p>
                      <a:r>
                        <a:rPr lang="en-US" sz="1600" dirty="0">
                          <a:solidFill>
                            <a:schemeClr val="tx1"/>
                          </a:solidFill>
                        </a:rPr>
                        <a:t>Cash at 9/30/21</a:t>
                      </a:r>
                    </a:p>
                  </a:txBody>
                  <a:tcPr marL="82414" marR="82414" marT="41207" marB="41207"/>
                </a:tc>
                <a:tc>
                  <a:txBody>
                    <a:bodyPr/>
                    <a:lstStyle/>
                    <a:p>
                      <a:pPr algn="ctr"/>
                      <a:r>
                        <a:rPr lang="en-US" sz="1600" dirty="0">
                          <a:solidFill>
                            <a:schemeClr val="tx1"/>
                          </a:solidFill>
                        </a:rPr>
                        <a:t>$71.7M</a:t>
                      </a:r>
                    </a:p>
                  </a:txBody>
                  <a:tcPr marL="82414" marR="82414" marT="41207" marB="41207"/>
                </a:tc>
                <a:extLst>
                  <a:ext uri="{0D108BD9-81ED-4DB2-BD59-A6C34878D82A}">
                    <a16:rowId xmlns:a16="http://schemas.microsoft.com/office/drawing/2014/main" val="797516017"/>
                  </a:ext>
                </a:extLst>
              </a:tr>
              <a:tr h="330417">
                <a:tc>
                  <a:txBody>
                    <a:bodyPr/>
                    <a:lstStyle/>
                    <a:p>
                      <a:r>
                        <a:rPr lang="en-US" sz="1600" dirty="0">
                          <a:solidFill>
                            <a:schemeClr val="tx1"/>
                          </a:solidFill>
                        </a:rPr>
                        <a:t>Debt at 9/30/21</a:t>
                      </a:r>
                    </a:p>
                  </a:txBody>
                  <a:tcPr marL="82414" marR="82414" marT="41207" marB="41207"/>
                </a:tc>
                <a:tc>
                  <a:txBody>
                    <a:bodyPr/>
                    <a:lstStyle/>
                    <a:p>
                      <a:pPr algn="ctr"/>
                      <a:r>
                        <a:rPr lang="en-US" sz="1600" dirty="0">
                          <a:solidFill>
                            <a:schemeClr val="tx1"/>
                          </a:solidFill>
                        </a:rPr>
                        <a:t>$0.0M</a:t>
                      </a:r>
                    </a:p>
                  </a:txBody>
                  <a:tcPr marL="82414" marR="82414" marT="41207" marB="41207"/>
                </a:tc>
                <a:extLst>
                  <a:ext uri="{0D108BD9-81ED-4DB2-BD59-A6C34878D82A}">
                    <a16:rowId xmlns:a16="http://schemas.microsoft.com/office/drawing/2014/main" val="3152609139"/>
                  </a:ext>
                </a:extLst>
              </a:tr>
              <a:tr h="330417">
                <a:tc>
                  <a:txBody>
                    <a:bodyPr/>
                    <a:lstStyle/>
                    <a:p>
                      <a:r>
                        <a:rPr lang="en-US" sz="1600" dirty="0">
                          <a:solidFill>
                            <a:schemeClr val="tx1"/>
                          </a:solidFill>
                        </a:rPr>
                        <a:t>Tangible Book Value at 9/30/21</a:t>
                      </a:r>
                    </a:p>
                  </a:txBody>
                  <a:tcPr marL="82414" marR="82414" marT="41207" marB="41207"/>
                </a:tc>
                <a:tc>
                  <a:txBody>
                    <a:bodyPr/>
                    <a:lstStyle/>
                    <a:p>
                      <a:pPr algn="ctr"/>
                      <a:r>
                        <a:rPr lang="en-US" sz="1600" dirty="0">
                          <a:solidFill>
                            <a:schemeClr val="tx1"/>
                          </a:solidFill>
                        </a:rPr>
                        <a:t>$137.2M</a:t>
                      </a:r>
                    </a:p>
                  </a:txBody>
                  <a:tcPr marL="82414" marR="82414" marT="41207" marB="41207"/>
                </a:tc>
                <a:extLst>
                  <a:ext uri="{0D108BD9-81ED-4DB2-BD59-A6C34878D82A}">
                    <a16:rowId xmlns:a16="http://schemas.microsoft.com/office/drawing/2014/main" val="38653829"/>
                  </a:ext>
                </a:extLst>
              </a:tr>
              <a:tr h="330417">
                <a:tc>
                  <a:txBody>
                    <a:bodyPr/>
                    <a:lstStyle/>
                    <a:p>
                      <a:r>
                        <a:rPr lang="en-US" sz="1600" dirty="0">
                          <a:solidFill>
                            <a:schemeClr val="tx1"/>
                          </a:solidFill>
                        </a:rPr>
                        <a:t>Market Capitalization 12/3/21</a:t>
                      </a:r>
                    </a:p>
                  </a:txBody>
                  <a:tcPr marL="82414" marR="82414" marT="41207" marB="41207"/>
                </a:tc>
                <a:tc>
                  <a:txBody>
                    <a:bodyPr/>
                    <a:lstStyle/>
                    <a:p>
                      <a:pPr algn="ctr"/>
                      <a:r>
                        <a:rPr lang="en-US" sz="1600" dirty="0">
                          <a:solidFill>
                            <a:schemeClr val="tx1"/>
                          </a:solidFill>
                        </a:rPr>
                        <a:t>$244.0M</a:t>
                      </a:r>
                    </a:p>
                  </a:txBody>
                  <a:tcPr marL="82414" marR="82414" marT="41207" marB="41207"/>
                </a:tc>
                <a:extLst>
                  <a:ext uri="{0D108BD9-81ED-4DB2-BD59-A6C34878D82A}">
                    <a16:rowId xmlns:a16="http://schemas.microsoft.com/office/drawing/2014/main" val="711719075"/>
                  </a:ext>
                </a:extLst>
              </a:tr>
              <a:tr h="330417">
                <a:tc>
                  <a:txBody>
                    <a:bodyPr/>
                    <a:lstStyle/>
                    <a:p>
                      <a:r>
                        <a:rPr lang="en-US" sz="1600" dirty="0">
                          <a:solidFill>
                            <a:schemeClr val="tx1"/>
                          </a:solidFill>
                        </a:rPr>
                        <a:t>Shares Outstanding 12/3/21</a:t>
                      </a:r>
                    </a:p>
                  </a:txBody>
                  <a:tcPr marL="82414" marR="82414" marT="41207" marB="41207"/>
                </a:tc>
                <a:tc>
                  <a:txBody>
                    <a:bodyPr/>
                    <a:lstStyle/>
                    <a:p>
                      <a:pPr algn="ctr"/>
                      <a:r>
                        <a:rPr lang="en-US" sz="1600" dirty="0">
                          <a:solidFill>
                            <a:schemeClr val="tx1"/>
                          </a:solidFill>
                        </a:rPr>
                        <a:t>37.0M</a:t>
                      </a:r>
                    </a:p>
                  </a:txBody>
                  <a:tcPr marL="82414" marR="82414" marT="41207" marB="41207"/>
                </a:tc>
                <a:extLst>
                  <a:ext uri="{0D108BD9-81ED-4DB2-BD59-A6C34878D82A}">
                    <a16:rowId xmlns:a16="http://schemas.microsoft.com/office/drawing/2014/main" val="2475873565"/>
                  </a:ext>
                </a:extLst>
              </a:tr>
              <a:tr h="330417">
                <a:tc>
                  <a:txBody>
                    <a:bodyPr/>
                    <a:lstStyle/>
                    <a:p>
                      <a:r>
                        <a:rPr lang="en-US" sz="1600" dirty="0">
                          <a:solidFill>
                            <a:schemeClr val="tx1"/>
                          </a:solidFill>
                        </a:rPr>
                        <a:t>Closing Share Price 12/3/21</a:t>
                      </a:r>
                    </a:p>
                  </a:txBody>
                  <a:tcPr marL="82414" marR="82414" marT="41207" marB="41207"/>
                </a:tc>
                <a:tc>
                  <a:txBody>
                    <a:bodyPr/>
                    <a:lstStyle/>
                    <a:p>
                      <a:pPr algn="ctr"/>
                      <a:r>
                        <a:rPr lang="en-US" sz="1600" dirty="0">
                          <a:solidFill>
                            <a:schemeClr val="tx1"/>
                          </a:solidFill>
                        </a:rPr>
                        <a:t>$6.60</a:t>
                      </a:r>
                    </a:p>
                  </a:txBody>
                  <a:tcPr marL="82414" marR="82414" marT="41207" marB="41207"/>
                </a:tc>
                <a:extLst>
                  <a:ext uri="{0D108BD9-81ED-4DB2-BD59-A6C34878D82A}">
                    <a16:rowId xmlns:a16="http://schemas.microsoft.com/office/drawing/2014/main" val="2267719321"/>
                  </a:ext>
                </a:extLst>
              </a:tr>
            </a:tbl>
          </a:graphicData>
        </a:graphic>
      </p:graphicFrame>
    </p:spTree>
    <p:extLst>
      <p:ext uri="{BB962C8B-B14F-4D97-AF65-F5344CB8AC3E}">
        <p14:creationId xmlns:p14="http://schemas.microsoft.com/office/powerpoint/2010/main" val="2913971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5C75747E-D240-4F24-B58D-906B82CCB3BD}"/>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4</a:t>
            </a:fld>
            <a:endParaRPr lang="en-US" dirty="0"/>
          </a:p>
        </p:txBody>
      </p:sp>
      <p:sp>
        <p:nvSpPr>
          <p:cNvPr id="8" name="Title 1">
            <a:extLst>
              <a:ext uri="{FF2B5EF4-FFF2-40B4-BE49-F238E27FC236}">
                <a16:creationId xmlns:a16="http://schemas.microsoft.com/office/drawing/2014/main" id="{380F9FF1-6BD6-4B14-9308-90423F900107}"/>
              </a:ext>
            </a:extLst>
          </p:cNvPr>
          <p:cNvSpPr txBox="1">
            <a:spLocks/>
          </p:cNvSpPr>
          <p:nvPr/>
        </p:nvSpPr>
        <p:spPr>
          <a:xfrm>
            <a:off x="275158" y="322056"/>
            <a:ext cx="8012975" cy="558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Arial" charset="0"/>
              </a:rPr>
              <a:t>Product Diversity and Financial Profits</a:t>
            </a:r>
          </a:p>
        </p:txBody>
      </p:sp>
      <p:sp>
        <p:nvSpPr>
          <p:cNvPr id="11" name="Content Placeholder 2">
            <a:extLst>
              <a:ext uri="{FF2B5EF4-FFF2-40B4-BE49-F238E27FC236}">
                <a16:creationId xmlns:a16="http://schemas.microsoft.com/office/drawing/2014/main" id="{8E9448FC-6B22-4A91-9491-A833A2B05F3C}"/>
              </a:ext>
            </a:extLst>
          </p:cNvPr>
          <p:cNvSpPr txBox="1">
            <a:spLocks/>
          </p:cNvSpPr>
          <p:nvPr/>
        </p:nvSpPr>
        <p:spPr>
          <a:xfrm>
            <a:off x="6085958" y="1344740"/>
            <a:ext cx="5168781" cy="5445339"/>
          </a:xfrm>
          <a:prstGeom prst="rect">
            <a:avLst/>
          </a:prstGeom>
        </p:spPr>
        <p:txBody>
          <a:bodyPr>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lnSpc>
                <a:spcPct val="100000"/>
              </a:lnSpc>
              <a:spcBef>
                <a:spcPts val="0"/>
              </a:spcBef>
              <a:buNone/>
            </a:pPr>
            <a:r>
              <a:rPr lang="en-US" sz="1800" b="1" dirty="0">
                <a:solidFill>
                  <a:schemeClr val="accent1"/>
                </a:solidFill>
              </a:rPr>
              <a:t>Business Growth &amp; Profit Drivers</a:t>
            </a:r>
          </a:p>
          <a:p>
            <a:pPr>
              <a:lnSpc>
                <a:spcPct val="100000"/>
              </a:lnSpc>
              <a:spcBef>
                <a:spcPts val="600"/>
              </a:spcBef>
              <a:buBlip>
                <a:blip r:embed="rId3">
                  <a:extLst>
                    <a:ext uri="{96DAC541-7B7A-43D3-8B79-37D633B846F1}">
                      <asvg:svgBlip xmlns:asvg="http://schemas.microsoft.com/office/drawing/2016/SVG/main" r:embed="rId4"/>
                    </a:ext>
                  </a:extLst>
                </a:blip>
              </a:buBlip>
            </a:pPr>
            <a:r>
              <a:rPr lang="en-US" sz="1800" dirty="0"/>
              <a:t>Broadband access driving CATV growth</a:t>
            </a:r>
          </a:p>
          <a:p>
            <a:pPr lvl="1">
              <a:lnSpc>
                <a:spcPct val="100000"/>
              </a:lnSpc>
              <a:spcBef>
                <a:spcPts val="600"/>
              </a:spcBef>
            </a:pPr>
            <a:r>
              <a:rPr lang="en-US" sz="1800" dirty="0"/>
              <a:t>Broadband gross margin improved by 10 margin points in FY21 YoY</a:t>
            </a:r>
          </a:p>
          <a:p>
            <a:pPr>
              <a:lnSpc>
                <a:spcPct val="100000"/>
              </a:lnSpc>
              <a:spcBef>
                <a:spcPts val="600"/>
              </a:spcBef>
              <a:buBlip>
                <a:blip r:embed="rId3">
                  <a:extLst>
                    <a:ext uri="{96DAC541-7B7A-43D3-8B79-37D633B846F1}">
                      <asvg:svgBlip xmlns:asvg="http://schemas.microsoft.com/office/drawing/2016/SVG/main" r:embed="rId4"/>
                    </a:ext>
                  </a:extLst>
                </a:blip>
              </a:buBlip>
            </a:pPr>
            <a:r>
              <a:rPr lang="en-US" sz="1800" dirty="0"/>
              <a:t>Program Expansion with FOG and MEMS Products</a:t>
            </a:r>
          </a:p>
          <a:p>
            <a:pPr>
              <a:lnSpc>
                <a:spcPct val="100000"/>
              </a:lnSpc>
              <a:spcBef>
                <a:spcPts val="600"/>
              </a:spcBef>
              <a:buBlip>
                <a:blip r:embed="rId3">
                  <a:extLst>
                    <a:ext uri="{96DAC541-7B7A-43D3-8B79-37D633B846F1}">
                      <asvg:svgBlip xmlns:asvg="http://schemas.microsoft.com/office/drawing/2016/SVG/main" r:embed="rId4"/>
                    </a:ext>
                  </a:extLst>
                </a:blip>
              </a:buBlip>
            </a:pPr>
            <a:r>
              <a:rPr lang="en-US" sz="1800" dirty="0"/>
              <a:t>Margin improvement and expense control drive growing profitability </a:t>
            </a:r>
          </a:p>
        </p:txBody>
      </p:sp>
      <p:sp>
        <p:nvSpPr>
          <p:cNvPr id="13" name="Content Placeholder 2">
            <a:extLst>
              <a:ext uri="{FF2B5EF4-FFF2-40B4-BE49-F238E27FC236}">
                <a16:creationId xmlns:a16="http://schemas.microsoft.com/office/drawing/2014/main" id="{DDF3B347-A911-4785-8F0F-C5DCECE7B424}"/>
              </a:ext>
            </a:extLst>
          </p:cNvPr>
          <p:cNvSpPr txBox="1">
            <a:spLocks/>
          </p:cNvSpPr>
          <p:nvPr>
            <p:custDataLst>
              <p:tags r:id="rId1"/>
            </p:custDataLst>
          </p:nvPr>
        </p:nvSpPr>
        <p:spPr>
          <a:xfrm>
            <a:off x="546888" y="1344740"/>
            <a:ext cx="5168781" cy="5445339"/>
          </a:xfrm>
          <a:prstGeom prst="rect">
            <a:avLst/>
          </a:prstGeom>
        </p:spPr>
        <p:txBody>
          <a:bodyPr>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lnSpc>
                <a:spcPct val="100000"/>
              </a:lnSpc>
              <a:spcBef>
                <a:spcPts val="0"/>
              </a:spcBef>
              <a:buNone/>
            </a:pPr>
            <a:r>
              <a:rPr lang="en-US" sz="1800" b="1" dirty="0">
                <a:solidFill>
                  <a:schemeClr val="accent1"/>
                </a:solidFill>
              </a:rPr>
              <a:t>Investment Highlights</a:t>
            </a:r>
          </a:p>
          <a:p>
            <a:pPr>
              <a:lnSpc>
                <a:spcPct val="100000"/>
              </a:lnSpc>
              <a:spcBef>
                <a:spcPts val="600"/>
              </a:spcBef>
              <a:buBlip>
                <a:blip r:embed="rId3">
                  <a:extLst>
                    <a:ext uri="{96DAC541-7B7A-43D3-8B79-37D633B846F1}">
                      <asvg:svgBlip xmlns:asvg="http://schemas.microsoft.com/office/drawing/2016/SVG/main" r:embed="rId4"/>
                    </a:ext>
                  </a:extLst>
                </a:blip>
              </a:buBlip>
            </a:pPr>
            <a:r>
              <a:rPr lang="en-US" sz="1800" dirty="0"/>
              <a:t>Growing and differentiated A&amp;D navigation business </a:t>
            </a:r>
          </a:p>
          <a:p>
            <a:pPr>
              <a:lnSpc>
                <a:spcPct val="100000"/>
              </a:lnSpc>
              <a:spcBef>
                <a:spcPts val="600"/>
              </a:spcBef>
              <a:buBlip>
                <a:blip r:embed="rId3">
                  <a:extLst>
                    <a:ext uri="{96DAC541-7B7A-43D3-8B79-37D633B846F1}">
                      <asvg:svgBlip xmlns:asvg="http://schemas.microsoft.com/office/drawing/2016/SVG/main" r:embed="rId4"/>
                    </a:ext>
                  </a:extLst>
                </a:blip>
              </a:buBlip>
            </a:pPr>
            <a:r>
              <a:rPr lang="en-US" sz="1800" dirty="0"/>
              <a:t>Leading share in “downstream” optics for CATV</a:t>
            </a:r>
          </a:p>
          <a:p>
            <a:pPr>
              <a:lnSpc>
                <a:spcPct val="100000"/>
              </a:lnSpc>
              <a:spcBef>
                <a:spcPts val="600"/>
              </a:spcBef>
              <a:buBlip>
                <a:blip r:embed="rId3">
                  <a:extLst>
                    <a:ext uri="{96DAC541-7B7A-43D3-8B79-37D633B846F1}">
                      <asvg:svgBlip xmlns:asvg="http://schemas.microsoft.com/office/drawing/2016/SVG/main" r:embed="rId4"/>
                    </a:ext>
                  </a:extLst>
                </a:blip>
              </a:buBlip>
            </a:pPr>
            <a:r>
              <a:rPr lang="en-US" sz="1800" dirty="0"/>
              <a:t>New products derived from existing technology: </a:t>
            </a:r>
          </a:p>
          <a:p>
            <a:pPr lvl="1">
              <a:lnSpc>
                <a:spcPct val="100000"/>
              </a:lnSpc>
              <a:spcBef>
                <a:spcPts val="600"/>
              </a:spcBef>
            </a:pPr>
            <a:r>
              <a:rPr lang="en-US" sz="1800" dirty="0"/>
              <a:t>Sensing: LiDAR and directional drilling</a:t>
            </a:r>
          </a:p>
          <a:p>
            <a:pPr lvl="1">
              <a:lnSpc>
                <a:spcPct val="100000"/>
              </a:lnSpc>
              <a:spcBef>
                <a:spcPts val="600"/>
              </a:spcBef>
            </a:pPr>
            <a:r>
              <a:rPr lang="en-US" sz="1800" dirty="0"/>
              <a:t>Defense Optoelectronics</a:t>
            </a:r>
            <a:endParaRPr lang="en-US" sz="1601" dirty="0"/>
          </a:p>
          <a:p>
            <a:pPr>
              <a:lnSpc>
                <a:spcPct val="100000"/>
              </a:lnSpc>
              <a:spcBef>
                <a:spcPts val="600"/>
              </a:spcBef>
              <a:buBlip>
                <a:blip r:embed="rId3">
                  <a:extLst>
                    <a:ext uri="{96DAC541-7B7A-43D3-8B79-37D633B846F1}">
                      <asvg:svgBlip xmlns:asvg="http://schemas.microsoft.com/office/drawing/2016/SVG/main" r:embed="rId4"/>
                    </a:ext>
                  </a:extLst>
                </a:blip>
              </a:buBlip>
            </a:pPr>
            <a:r>
              <a:rPr lang="en-US" sz="1800" dirty="0"/>
              <a:t>Highly synergistic Optoelectronics and MEMS manufacturing operations</a:t>
            </a:r>
          </a:p>
        </p:txBody>
      </p:sp>
      <p:graphicFrame>
        <p:nvGraphicFramePr>
          <p:cNvPr id="14" name="Table 13">
            <a:extLst>
              <a:ext uri="{FF2B5EF4-FFF2-40B4-BE49-F238E27FC236}">
                <a16:creationId xmlns:a16="http://schemas.microsoft.com/office/drawing/2014/main" id="{26F3C03B-6F9C-4495-940D-60F3602AFFA5}"/>
              </a:ext>
            </a:extLst>
          </p:cNvPr>
          <p:cNvGraphicFramePr>
            <a:graphicFrameLocks noGrp="1"/>
          </p:cNvGraphicFramePr>
          <p:nvPr>
            <p:extLst>
              <p:ext uri="{D42A27DB-BD31-4B8C-83A1-F6EECF244321}">
                <p14:modId xmlns:p14="http://schemas.microsoft.com/office/powerpoint/2010/main" val="2094262792"/>
              </p:ext>
            </p:extLst>
          </p:nvPr>
        </p:nvGraphicFramePr>
        <p:xfrm>
          <a:off x="2664674" y="4681406"/>
          <a:ext cx="6822414" cy="1429064"/>
        </p:xfrm>
        <a:graphic>
          <a:graphicData uri="http://schemas.openxmlformats.org/drawingml/2006/table">
            <a:tbl>
              <a:tblPr firstRow="1" bandRow="1">
                <a:tableStyleId>{22838BEF-8BB2-4498-84A7-C5851F593DF1}</a:tableStyleId>
              </a:tblPr>
              <a:tblGrid>
                <a:gridCol w="2936976">
                  <a:extLst>
                    <a:ext uri="{9D8B030D-6E8A-4147-A177-3AD203B41FA5}">
                      <a16:colId xmlns:a16="http://schemas.microsoft.com/office/drawing/2014/main" val="1052798906"/>
                    </a:ext>
                  </a:extLst>
                </a:gridCol>
                <a:gridCol w="1295146">
                  <a:extLst>
                    <a:ext uri="{9D8B030D-6E8A-4147-A177-3AD203B41FA5}">
                      <a16:colId xmlns:a16="http://schemas.microsoft.com/office/drawing/2014/main" val="712068747"/>
                    </a:ext>
                  </a:extLst>
                </a:gridCol>
                <a:gridCol w="1295146">
                  <a:extLst>
                    <a:ext uri="{9D8B030D-6E8A-4147-A177-3AD203B41FA5}">
                      <a16:colId xmlns:a16="http://schemas.microsoft.com/office/drawing/2014/main" val="2414078578"/>
                    </a:ext>
                  </a:extLst>
                </a:gridCol>
                <a:gridCol w="1295146">
                  <a:extLst>
                    <a:ext uri="{9D8B030D-6E8A-4147-A177-3AD203B41FA5}">
                      <a16:colId xmlns:a16="http://schemas.microsoft.com/office/drawing/2014/main" val="3294271837"/>
                    </a:ext>
                  </a:extLst>
                </a:gridCol>
              </a:tblGrid>
              <a:tr h="357266">
                <a:tc>
                  <a:txBody>
                    <a:bodyPr/>
                    <a:lstStyle/>
                    <a:p>
                      <a:pPr algn="l"/>
                      <a:r>
                        <a:rPr lang="en-US" sz="1100" i="0" dirty="0"/>
                        <a:t>($ in millions)</a:t>
                      </a:r>
                      <a:endParaRPr lang="en-US" sz="1100" b="0" i="0" dirty="0"/>
                    </a:p>
                  </a:txBody>
                  <a:tcPr anchor="ctr">
                    <a:lnB w="12700" cap="flat" cmpd="sng" algn="ctr">
                      <a:solidFill>
                        <a:schemeClr val="tx1"/>
                      </a:solidFill>
                      <a:prstDash val="solid"/>
                      <a:round/>
                      <a:headEnd type="none" w="med" len="med"/>
                      <a:tailEnd type="none" w="med" len="med"/>
                    </a:lnB>
                  </a:tcPr>
                </a:tc>
                <a:tc>
                  <a:txBody>
                    <a:bodyPr/>
                    <a:lstStyle/>
                    <a:p>
                      <a:pPr algn="ctr"/>
                      <a:r>
                        <a:rPr lang="en-US" sz="1400" dirty="0"/>
                        <a:t>FY20</a:t>
                      </a:r>
                    </a:p>
                  </a:txBody>
                  <a:tcPr anchor="ctr">
                    <a:lnB w="12700" cap="flat" cmpd="sng" algn="ctr">
                      <a:solidFill>
                        <a:schemeClr val="tx1"/>
                      </a:solidFill>
                      <a:prstDash val="solid"/>
                      <a:round/>
                      <a:headEnd type="none" w="med" len="med"/>
                      <a:tailEnd type="none" w="med" len="med"/>
                    </a:lnB>
                  </a:tcPr>
                </a:tc>
                <a:tc>
                  <a:txBody>
                    <a:bodyPr/>
                    <a:lstStyle/>
                    <a:p>
                      <a:pPr algn="ctr"/>
                      <a:r>
                        <a:rPr lang="en-US" sz="1400" dirty="0"/>
                        <a:t>FY21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lang="en-US" sz="1400" dirty="0"/>
                        <a:t>YoY Delta</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7485123"/>
                  </a:ext>
                </a:extLst>
              </a:tr>
              <a:tr h="357266">
                <a:tc>
                  <a:txBody>
                    <a:bodyPr/>
                    <a:lstStyle/>
                    <a:p>
                      <a:r>
                        <a:rPr lang="en-US" sz="1400" dirty="0"/>
                        <a:t>Total Revenue</a:t>
                      </a:r>
                    </a:p>
                  </a:txBody>
                  <a:tcPr anchor="ctr">
                    <a:lnT w="12700" cap="flat" cmpd="sng" algn="ctr">
                      <a:solidFill>
                        <a:schemeClr val="tx1"/>
                      </a:solidFill>
                      <a:prstDash val="solid"/>
                      <a:round/>
                      <a:headEnd type="none" w="med" len="med"/>
                      <a:tailEnd type="none" w="med" len="med"/>
                    </a:lnT>
                  </a:tcPr>
                </a:tc>
                <a:tc>
                  <a:txBody>
                    <a:bodyPr/>
                    <a:lstStyle/>
                    <a:p>
                      <a:pPr algn="ctr"/>
                      <a:r>
                        <a:rPr lang="en-US" sz="1400" dirty="0"/>
                        <a:t>$110.1</a:t>
                      </a:r>
                    </a:p>
                  </a:txBody>
                  <a:tcPr anchor="ctr">
                    <a:lnT w="12700" cap="flat" cmpd="sng" algn="ctr">
                      <a:solidFill>
                        <a:schemeClr val="tx1"/>
                      </a:solidFill>
                      <a:prstDash val="solid"/>
                      <a:round/>
                      <a:headEnd type="none" w="med" len="med"/>
                      <a:tailEnd type="none" w="med" len="med"/>
                    </a:lnT>
                  </a:tcPr>
                </a:tc>
                <a:tc>
                  <a:txBody>
                    <a:bodyPr/>
                    <a:lstStyle/>
                    <a:p>
                      <a:pPr algn="ctr"/>
                      <a:r>
                        <a:rPr lang="en-US" sz="1400" dirty="0"/>
                        <a:t>$158.4</a:t>
                      </a:r>
                    </a:p>
                  </a:txBody>
                  <a:tcPr anchor="ctr">
                    <a:lnT w="12700" cap="flat" cmpd="sng" algn="ctr">
                      <a:solidFill>
                        <a:schemeClr val="tx1"/>
                      </a:solidFill>
                      <a:prstDash val="solid"/>
                      <a:round/>
                      <a:headEnd type="none" w="med" len="med"/>
                      <a:tailEnd type="none" w="med" len="med"/>
                    </a:lnT>
                  </a:tcPr>
                </a:tc>
                <a:tc>
                  <a:txBody>
                    <a:bodyPr/>
                    <a:lstStyle/>
                    <a:p>
                      <a:pPr algn="ctr"/>
                      <a:r>
                        <a:rPr lang="en-US" sz="1400" i="1" dirty="0">
                          <a:solidFill>
                            <a:schemeClr val="tx1"/>
                          </a:solidFill>
                        </a:rPr>
                        <a:t>44%</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08443514"/>
                  </a:ext>
                </a:extLst>
              </a:tr>
              <a:tr h="357266">
                <a:tc>
                  <a:txBody>
                    <a:bodyPr/>
                    <a:lstStyle/>
                    <a:p>
                      <a:pPr marL="0" lvl="0" indent="-182880"/>
                      <a:r>
                        <a:rPr lang="en-US" sz="1400" dirty="0"/>
                        <a:t>Non-GAAP Gross Margin</a:t>
                      </a:r>
                      <a:r>
                        <a:rPr lang="en-US" sz="1400" baseline="30000" dirty="0"/>
                        <a:t>(a)</a:t>
                      </a:r>
                    </a:p>
                  </a:txBody>
                  <a:tcPr anchor="ctr"/>
                </a:tc>
                <a:tc>
                  <a:txBody>
                    <a:bodyPr/>
                    <a:lstStyle/>
                    <a:p>
                      <a:pPr algn="ctr"/>
                      <a:r>
                        <a:rPr lang="en-US" sz="1400" dirty="0"/>
                        <a:t>33%</a:t>
                      </a:r>
                    </a:p>
                  </a:txBody>
                  <a:tcPr anchor="ctr"/>
                </a:tc>
                <a:tc>
                  <a:txBody>
                    <a:bodyPr/>
                    <a:lstStyle/>
                    <a:p>
                      <a:pPr algn="ctr"/>
                      <a:r>
                        <a:rPr lang="en-US" sz="1400" dirty="0"/>
                        <a:t>39%</a:t>
                      </a:r>
                      <a:endParaRPr lang="en-US" sz="1400" dirty="0">
                        <a:solidFill>
                          <a:schemeClr val="tx1"/>
                        </a:solidFill>
                      </a:endParaRPr>
                    </a:p>
                  </a:txBody>
                  <a:tcPr anchor="ctr"/>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lang="en-US" sz="1400" b="0" i="1" dirty="0">
                          <a:solidFill>
                            <a:schemeClr val="tx1"/>
                          </a:solidFill>
                        </a:rPr>
                        <a:t>6 pts</a:t>
                      </a:r>
                    </a:p>
                  </a:txBody>
                  <a:tcPr anchor="ctr"/>
                </a:tc>
                <a:extLst>
                  <a:ext uri="{0D108BD9-81ED-4DB2-BD59-A6C34878D82A}">
                    <a16:rowId xmlns:a16="http://schemas.microsoft.com/office/drawing/2014/main" val="2860581393"/>
                  </a:ext>
                </a:extLst>
              </a:tr>
              <a:tr h="357266">
                <a:tc>
                  <a:txBody>
                    <a:bodyPr/>
                    <a:lstStyle/>
                    <a:p>
                      <a:pPr marL="0" lvl="0" indent="-182880"/>
                      <a:r>
                        <a:rPr lang="en-US" sz="1400" dirty="0"/>
                        <a:t>Non-GAAP </a:t>
                      </a:r>
                      <a:r>
                        <a:rPr lang="en-US" sz="1400" dirty="0" err="1"/>
                        <a:t>Opex</a:t>
                      </a:r>
                      <a:r>
                        <a:rPr lang="en-US" sz="1400" dirty="0"/>
                        <a:t> as a % of Revenue</a:t>
                      </a:r>
                      <a:r>
                        <a:rPr lang="en-US" sz="1400" baseline="30000" dirty="0"/>
                        <a:t>(a)</a:t>
                      </a:r>
                    </a:p>
                  </a:txBody>
                  <a:tcPr anchor="ctr"/>
                </a:tc>
                <a:tc>
                  <a:txBody>
                    <a:bodyPr/>
                    <a:lstStyle/>
                    <a:p>
                      <a:pPr algn="ctr"/>
                      <a:r>
                        <a:rPr lang="en-US" sz="1400" dirty="0"/>
                        <a:t>36%</a:t>
                      </a:r>
                    </a:p>
                  </a:txBody>
                  <a:tcPr anchor="ctr"/>
                </a:tc>
                <a:tc>
                  <a:txBody>
                    <a:bodyPr/>
                    <a:lstStyle/>
                    <a:p>
                      <a:pPr algn="ctr"/>
                      <a:r>
                        <a:rPr lang="en-US" sz="1400" dirty="0"/>
                        <a:t>24%</a:t>
                      </a:r>
                    </a:p>
                  </a:txBody>
                  <a:tcPr anchor="ctr"/>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lang="en-US" sz="1400" i="1" dirty="0">
                          <a:solidFill>
                            <a:schemeClr val="tx1"/>
                          </a:solidFill>
                        </a:rPr>
                        <a:t>(12 pts)</a:t>
                      </a:r>
                    </a:p>
                  </a:txBody>
                  <a:tcPr anchor="ctr"/>
                </a:tc>
                <a:extLst>
                  <a:ext uri="{0D108BD9-81ED-4DB2-BD59-A6C34878D82A}">
                    <a16:rowId xmlns:a16="http://schemas.microsoft.com/office/drawing/2014/main" val="1181558210"/>
                  </a:ext>
                </a:extLst>
              </a:tr>
            </a:tbl>
          </a:graphicData>
        </a:graphic>
      </p:graphicFrame>
      <p:sp>
        <p:nvSpPr>
          <p:cNvPr id="7" name="TextBox 6">
            <a:extLst>
              <a:ext uri="{FF2B5EF4-FFF2-40B4-BE49-F238E27FC236}">
                <a16:creationId xmlns:a16="http://schemas.microsoft.com/office/drawing/2014/main" id="{39450196-B9A4-4630-BB2B-96A0B5C87837}"/>
              </a:ext>
            </a:extLst>
          </p:cNvPr>
          <p:cNvSpPr txBox="1"/>
          <p:nvPr/>
        </p:nvSpPr>
        <p:spPr>
          <a:xfrm>
            <a:off x="123014" y="6567140"/>
            <a:ext cx="9917279" cy="246221"/>
          </a:xfrm>
          <a:prstGeom prst="rect">
            <a:avLst/>
          </a:prstGeom>
          <a:noFill/>
        </p:spPr>
        <p:txBody>
          <a:bodyPr wrap="square" rtlCol="0">
            <a:spAutoFit/>
          </a:bodyPr>
          <a:lstStyle/>
          <a:p>
            <a:r>
              <a:rPr lang="en-US" sz="1000" dirty="0"/>
              <a:t>(a) See reconciliation for GAAP to non-GAAP in Appendix.</a:t>
            </a:r>
            <a:endParaRPr lang="en-US" sz="1000" i="1" dirty="0"/>
          </a:p>
        </p:txBody>
      </p:sp>
    </p:spTree>
    <p:extLst>
      <p:ext uri="{BB962C8B-B14F-4D97-AF65-F5344CB8AC3E}">
        <p14:creationId xmlns:p14="http://schemas.microsoft.com/office/powerpoint/2010/main" val="619128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AF6B2B4-EC89-4E89-9706-DA7FEEA22AA0}"/>
              </a:ext>
            </a:extLst>
          </p:cNvPr>
          <p:cNvSpPr txBox="1">
            <a:spLocks/>
          </p:cNvSpPr>
          <p:nvPr/>
        </p:nvSpPr>
        <p:spPr>
          <a:xfrm>
            <a:off x="275158" y="322056"/>
            <a:ext cx="10020524" cy="558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Arial" charset="0"/>
              </a:rPr>
              <a:t>Product Differentiation</a:t>
            </a:r>
          </a:p>
        </p:txBody>
      </p:sp>
      <p:sp>
        <p:nvSpPr>
          <p:cNvPr id="5" name="Content Placeholder 1">
            <a:extLst>
              <a:ext uri="{FF2B5EF4-FFF2-40B4-BE49-F238E27FC236}">
                <a16:creationId xmlns:a16="http://schemas.microsoft.com/office/drawing/2014/main" id="{0E4482B1-5DAB-4170-BA5D-9C27BD5980D1}"/>
              </a:ext>
            </a:extLst>
          </p:cNvPr>
          <p:cNvSpPr txBox="1">
            <a:spLocks/>
          </p:cNvSpPr>
          <p:nvPr/>
        </p:nvSpPr>
        <p:spPr>
          <a:xfrm>
            <a:off x="419448" y="1054047"/>
            <a:ext cx="7365535" cy="4432897"/>
          </a:xfrm>
          <a:prstGeom prst="rect">
            <a:avLst/>
          </a:prstGeom>
        </p:spPr>
        <p:txBody>
          <a:bodyPr>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lnSpc>
                <a:spcPct val="100000"/>
              </a:lnSpc>
              <a:spcBef>
                <a:spcPts val="600"/>
              </a:spcBef>
              <a:buNone/>
            </a:pPr>
            <a:r>
              <a:rPr lang="en-US" sz="1800" b="1" dirty="0">
                <a:solidFill>
                  <a:schemeClr val="accent1"/>
                </a:solidFill>
              </a:rPr>
              <a:t>Mixed-Signal Devices</a:t>
            </a:r>
          </a:p>
          <a:p>
            <a:pPr>
              <a:lnSpc>
                <a:spcPct val="100000"/>
              </a:lnSpc>
              <a:spcBef>
                <a:spcPts val="600"/>
              </a:spcBef>
              <a:buBlip>
                <a:blip r:embed="rId2">
                  <a:extLst>
                    <a:ext uri="{96DAC541-7B7A-43D3-8B79-37D633B846F1}">
                      <asvg:svgBlip xmlns:asvg="http://schemas.microsoft.com/office/drawing/2016/SVG/main" r:embed="rId3"/>
                    </a:ext>
                  </a:extLst>
                </a:blip>
              </a:buBlip>
            </a:pPr>
            <a:r>
              <a:rPr lang="en-US" sz="1800" dirty="0"/>
              <a:t>Bridge the analog physical world with digital computing &amp; communications</a:t>
            </a:r>
          </a:p>
          <a:p>
            <a:pPr>
              <a:lnSpc>
                <a:spcPct val="100000"/>
              </a:lnSpc>
              <a:spcBef>
                <a:spcPts val="600"/>
              </a:spcBef>
              <a:buBlip>
                <a:blip r:embed="rId2">
                  <a:extLst>
                    <a:ext uri="{96DAC541-7B7A-43D3-8B79-37D633B846F1}">
                      <asvg:svgBlip xmlns:asvg="http://schemas.microsoft.com/office/drawing/2016/SVG/main" r:embed="rId3"/>
                    </a:ext>
                  </a:extLst>
                </a:blip>
              </a:buBlip>
            </a:pPr>
            <a:r>
              <a:rPr lang="en-US" sz="1800" dirty="0"/>
              <a:t>EMCORE is among a small number of suppliers worldwide</a:t>
            </a:r>
          </a:p>
          <a:p>
            <a:pPr marL="0" indent="0">
              <a:lnSpc>
                <a:spcPct val="100000"/>
              </a:lnSpc>
              <a:spcBef>
                <a:spcPts val="600"/>
              </a:spcBef>
              <a:buNone/>
            </a:pPr>
            <a:endParaRPr lang="en-US" sz="900" b="1" u="sng" dirty="0"/>
          </a:p>
          <a:p>
            <a:pPr marL="0" indent="0">
              <a:lnSpc>
                <a:spcPct val="100000"/>
              </a:lnSpc>
              <a:spcBef>
                <a:spcPts val="600"/>
              </a:spcBef>
              <a:buNone/>
            </a:pPr>
            <a:r>
              <a:rPr lang="en-US" sz="1800" b="1" dirty="0">
                <a:solidFill>
                  <a:schemeClr val="accent1"/>
                </a:solidFill>
              </a:rPr>
              <a:t>Hybrid Vertical Integration strategy</a:t>
            </a:r>
          </a:p>
          <a:p>
            <a:pPr>
              <a:lnSpc>
                <a:spcPct val="100000"/>
              </a:lnSpc>
              <a:spcBef>
                <a:spcPts val="600"/>
              </a:spcBef>
              <a:buBlip>
                <a:blip r:embed="rId2">
                  <a:extLst>
                    <a:ext uri="{96DAC541-7B7A-43D3-8B79-37D633B846F1}">
                      <asvg:svgBlip xmlns:asvg="http://schemas.microsoft.com/office/drawing/2016/SVG/main" r:embed="rId3"/>
                    </a:ext>
                  </a:extLst>
                </a:blip>
              </a:buBlip>
            </a:pPr>
            <a:r>
              <a:rPr lang="en-US" sz="1800" dirty="0" err="1"/>
              <a:t>InP</a:t>
            </a:r>
            <a:r>
              <a:rPr lang="en-US" sz="1800" dirty="0"/>
              <a:t> Wafer Fabrication and Quartz MEMS facilities</a:t>
            </a:r>
          </a:p>
          <a:p>
            <a:pPr lvl="1">
              <a:lnSpc>
                <a:spcPct val="100000"/>
              </a:lnSpc>
              <a:spcBef>
                <a:spcPts val="600"/>
              </a:spcBef>
            </a:pPr>
            <a:r>
              <a:rPr lang="en-US" sz="1800" dirty="0"/>
              <a:t>In-house chip design</a:t>
            </a:r>
          </a:p>
          <a:p>
            <a:pPr lvl="1">
              <a:lnSpc>
                <a:spcPct val="100000"/>
              </a:lnSpc>
              <a:spcBef>
                <a:spcPts val="600"/>
              </a:spcBef>
            </a:pPr>
            <a:r>
              <a:rPr lang="en-US" sz="1800" dirty="0"/>
              <a:t>Higher product performance and lower costs</a:t>
            </a:r>
          </a:p>
          <a:p>
            <a:pPr>
              <a:lnSpc>
                <a:spcPct val="100000"/>
              </a:lnSpc>
              <a:spcBef>
                <a:spcPts val="600"/>
              </a:spcBef>
              <a:buBlip>
                <a:blip r:embed="rId2">
                  <a:extLst>
                    <a:ext uri="{96DAC541-7B7A-43D3-8B79-37D633B846F1}">
                      <asvg:svgBlip xmlns:asvg="http://schemas.microsoft.com/office/drawing/2016/SVG/main" r:embed="rId3"/>
                    </a:ext>
                  </a:extLst>
                </a:blip>
              </a:buBlip>
            </a:pPr>
            <a:r>
              <a:rPr lang="en-US" sz="1800" dirty="0"/>
              <a:t>In-house manufacturing for specialized, high value-added processes that enhance differentiation (e.g., inertial navigation products)</a:t>
            </a:r>
          </a:p>
          <a:p>
            <a:pPr>
              <a:lnSpc>
                <a:spcPct val="100000"/>
              </a:lnSpc>
              <a:spcBef>
                <a:spcPts val="600"/>
              </a:spcBef>
              <a:buBlip>
                <a:blip r:embed="rId2">
                  <a:extLst>
                    <a:ext uri="{96DAC541-7B7A-43D3-8B79-37D633B846F1}">
                      <asvg:svgBlip xmlns:asvg="http://schemas.microsoft.com/office/drawing/2016/SVG/main" r:embed="rId3"/>
                    </a:ext>
                  </a:extLst>
                </a:blip>
              </a:buBlip>
            </a:pPr>
            <a:r>
              <a:rPr lang="en-US" sz="1800" dirty="0"/>
              <a:t>EMS for all PCBAs, rack assemblies, and lower cost products that serve more cyclical markets (e.g., optical components) </a:t>
            </a:r>
          </a:p>
          <a:p>
            <a:pPr>
              <a:lnSpc>
                <a:spcPct val="100000"/>
              </a:lnSpc>
              <a:spcBef>
                <a:spcPts val="600"/>
              </a:spcBef>
              <a:buBlip>
                <a:blip r:embed="rId2">
                  <a:extLst>
                    <a:ext uri="{96DAC541-7B7A-43D3-8B79-37D633B846F1}">
                      <asvg:svgBlip xmlns:asvg="http://schemas.microsoft.com/office/drawing/2016/SVG/main" r:embed="rId3"/>
                    </a:ext>
                  </a:extLst>
                </a:blip>
              </a:buBlip>
            </a:pPr>
            <a:r>
              <a:rPr lang="en-US" sz="1800" dirty="0"/>
              <a:t>Drives </a:t>
            </a:r>
            <a:r>
              <a:rPr lang="en-US" sz="1800" b="1" dirty="0" err="1">
                <a:solidFill>
                  <a:schemeClr val="accent1"/>
                </a:solidFill>
              </a:rPr>
              <a:t>CSWaP</a:t>
            </a:r>
            <a:r>
              <a:rPr lang="en-US" sz="1800" dirty="0"/>
              <a:t> (lower </a:t>
            </a:r>
            <a:r>
              <a:rPr lang="en-US" sz="1800" b="1" dirty="0">
                <a:solidFill>
                  <a:schemeClr val="accent1"/>
                </a:solidFill>
              </a:rPr>
              <a:t>C</a:t>
            </a:r>
            <a:r>
              <a:rPr lang="en-US" sz="1800" dirty="0"/>
              <a:t>ost, smaller </a:t>
            </a:r>
            <a:r>
              <a:rPr lang="en-US" sz="1800" b="1" dirty="0">
                <a:solidFill>
                  <a:schemeClr val="accent1"/>
                </a:solidFill>
              </a:rPr>
              <a:t>S</a:t>
            </a:r>
            <a:r>
              <a:rPr lang="en-US" sz="1800" dirty="0"/>
              <a:t>ize, lighter </a:t>
            </a:r>
            <a:r>
              <a:rPr lang="en-US" sz="1800" b="1" dirty="0">
                <a:solidFill>
                  <a:schemeClr val="accent1"/>
                </a:solidFill>
              </a:rPr>
              <a:t>W</a:t>
            </a:r>
            <a:r>
              <a:rPr lang="en-US" sz="1800" dirty="0"/>
              <a:t>eight, and less </a:t>
            </a:r>
            <a:r>
              <a:rPr lang="en-US" sz="1800" b="1" dirty="0">
                <a:solidFill>
                  <a:schemeClr val="accent1"/>
                </a:solidFill>
              </a:rPr>
              <a:t>P</a:t>
            </a:r>
            <a:r>
              <a:rPr lang="en-US" sz="1800" dirty="0"/>
              <a:t>ower)</a:t>
            </a:r>
          </a:p>
        </p:txBody>
      </p:sp>
      <p:sp>
        <p:nvSpPr>
          <p:cNvPr id="7" name="Rectangle: Rounded Corners 6">
            <a:extLst>
              <a:ext uri="{FF2B5EF4-FFF2-40B4-BE49-F238E27FC236}">
                <a16:creationId xmlns:a16="http://schemas.microsoft.com/office/drawing/2014/main" id="{7DD74093-D708-4A67-8286-8750B9EDB3B2}"/>
              </a:ext>
            </a:extLst>
          </p:cNvPr>
          <p:cNvSpPr/>
          <p:nvPr/>
        </p:nvSpPr>
        <p:spPr>
          <a:xfrm>
            <a:off x="884632" y="5660135"/>
            <a:ext cx="10266947" cy="80265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rPr>
              <a:t>EMCORE’s global leadership position in mixed-signal devices combined with vertical integration creates high-performance </a:t>
            </a:r>
            <a:r>
              <a:rPr lang="en-US" sz="2000" b="1" i="1" dirty="0" err="1">
                <a:solidFill>
                  <a:schemeClr val="tx1"/>
                </a:solidFill>
              </a:rPr>
              <a:t>CSWaP</a:t>
            </a:r>
            <a:r>
              <a:rPr lang="en-US" sz="2000" b="1" i="1" dirty="0">
                <a:solidFill>
                  <a:schemeClr val="tx1"/>
                </a:solidFill>
              </a:rPr>
              <a:t> differentiation across the entire product portfolio</a:t>
            </a:r>
          </a:p>
        </p:txBody>
      </p:sp>
      <p:pic>
        <p:nvPicPr>
          <p:cNvPr id="3074" name="Picture 2" descr="Alhambra based EMCORE is a leader of Mixed-Signal Optics | Alhambra Chamber  of Commerce">
            <a:extLst>
              <a:ext uri="{FF2B5EF4-FFF2-40B4-BE49-F238E27FC236}">
                <a16:creationId xmlns:a16="http://schemas.microsoft.com/office/drawing/2014/main" id="{09E4BDC1-20EE-433D-9C45-1FA9D70A1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196" y="1100446"/>
            <a:ext cx="3330246" cy="220628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Our Company | EMCORE">
            <a:extLst>
              <a:ext uri="{FF2B5EF4-FFF2-40B4-BE49-F238E27FC236}">
                <a16:creationId xmlns:a16="http://schemas.microsoft.com/office/drawing/2014/main" id="{FEC016DE-3E0F-4FCA-A963-DD3ECB12F3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3040" y="3426548"/>
            <a:ext cx="3331796" cy="2013996"/>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id="{B375478C-4A13-416F-902D-5F7DB190CACE}"/>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5</a:t>
            </a:fld>
            <a:endParaRPr lang="en-US" dirty="0"/>
          </a:p>
        </p:txBody>
      </p:sp>
    </p:spTree>
    <p:extLst>
      <p:ext uri="{BB962C8B-B14F-4D97-AF65-F5344CB8AC3E}">
        <p14:creationId xmlns:p14="http://schemas.microsoft.com/office/powerpoint/2010/main" val="390762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47DD5F4-C8F9-41F4-8F6E-0A43B10C03E4}"/>
              </a:ext>
            </a:extLst>
          </p:cNvPr>
          <p:cNvGraphicFramePr/>
          <p:nvPr>
            <p:extLst>
              <p:ext uri="{D42A27DB-BD31-4B8C-83A1-F6EECF244321}">
                <p14:modId xmlns:p14="http://schemas.microsoft.com/office/powerpoint/2010/main" val="3647908715"/>
              </p:ext>
            </p:extLst>
          </p:nvPr>
        </p:nvGraphicFramePr>
        <p:xfrm>
          <a:off x="3227072" y="1242998"/>
          <a:ext cx="5707693" cy="4083481"/>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a:extLst>
              <a:ext uri="{FF2B5EF4-FFF2-40B4-BE49-F238E27FC236}">
                <a16:creationId xmlns:a16="http://schemas.microsoft.com/office/drawing/2014/main" id="{B41B9DF6-B913-4DA5-A3F0-6F23B906CDF0}"/>
              </a:ext>
            </a:extLst>
          </p:cNvPr>
          <p:cNvSpPr txBox="1">
            <a:spLocks/>
          </p:cNvSpPr>
          <p:nvPr/>
        </p:nvSpPr>
        <p:spPr>
          <a:xfrm>
            <a:off x="275158" y="258048"/>
            <a:ext cx="10020524" cy="558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Arial" charset="0"/>
              </a:rPr>
              <a:t>Business Units</a:t>
            </a:r>
          </a:p>
        </p:txBody>
      </p:sp>
      <p:sp>
        <p:nvSpPr>
          <p:cNvPr id="13" name="Rectangle: Rounded Corners 12">
            <a:extLst>
              <a:ext uri="{FF2B5EF4-FFF2-40B4-BE49-F238E27FC236}">
                <a16:creationId xmlns:a16="http://schemas.microsoft.com/office/drawing/2014/main" id="{E0186087-3272-4D78-8CA6-387D5A1D9FDD}"/>
              </a:ext>
            </a:extLst>
          </p:cNvPr>
          <p:cNvSpPr/>
          <p:nvPr/>
        </p:nvSpPr>
        <p:spPr>
          <a:xfrm>
            <a:off x="1648684" y="5741406"/>
            <a:ext cx="8864469" cy="72478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rPr>
              <a:t>Leveraging mixed-signal and in-house manufacturing expertise to expand in A&amp;D inertial navigation market, which is larger and less cyclical than the CATV market</a:t>
            </a:r>
          </a:p>
        </p:txBody>
      </p:sp>
      <p:sp>
        <p:nvSpPr>
          <p:cNvPr id="15" name="Rectangle: Rounded Corners 14">
            <a:extLst>
              <a:ext uri="{FF2B5EF4-FFF2-40B4-BE49-F238E27FC236}">
                <a16:creationId xmlns:a16="http://schemas.microsoft.com/office/drawing/2014/main" id="{CA395F96-9353-4467-9C18-7C8C8DA8691C}"/>
              </a:ext>
            </a:extLst>
          </p:cNvPr>
          <p:cNvSpPr/>
          <p:nvPr/>
        </p:nvSpPr>
        <p:spPr>
          <a:xfrm>
            <a:off x="275158" y="1084616"/>
            <a:ext cx="3927874" cy="4083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Aerospace &amp; Defense (A&amp;D)</a:t>
            </a:r>
          </a:p>
        </p:txBody>
      </p:sp>
      <p:sp>
        <p:nvSpPr>
          <p:cNvPr id="17" name="Rectangle: Rounded Corners 16">
            <a:extLst>
              <a:ext uri="{FF2B5EF4-FFF2-40B4-BE49-F238E27FC236}">
                <a16:creationId xmlns:a16="http://schemas.microsoft.com/office/drawing/2014/main" id="{E17710C1-BA8C-43C5-A840-86C5BF38B7DE}"/>
              </a:ext>
            </a:extLst>
          </p:cNvPr>
          <p:cNvSpPr/>
          <p:nvPr/>
        </p:nvSpPr>
        <p:spPr>
          <a:xfrm>
            <a:off x="8083500" y="1088196"/>
            <a:ext cx="3870983" cy="408306"/>
          </a:xfrm>
          <a:prstGeom prst="roundRect">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Broadband</a:t>
            </a:r>
          </a:p>
        </p:txBody>
      </p:sp>
      <p:sp>
        <p:nvSpPr>
          <p:cNvPr id="23" name="Content Placeholder 2">
            <a:extLst>
              <a:ext uri="{FF2B5EF4-FFF2-40B4-BE49-F238E27FC236}">
                <a16:creationId xmlns:a16="http://schemas.microsoft.com/office/drawing/2014/main" id="{C0A4A2D4-3335-4D65-B5CA-4873D66AD881}"/>
              </a:ext>
            </a:extLst>
          </p:cNvPr>
          <p:cNvSpPr txBox="1">
            <a:spLocks/>
          </p:cNvSpPr>
          <p:nvPr/>
        </p:nvSpPr>
        <p:spPr>
          <a:xfrm>
            <a:off x="275158" y="1622961"/>
            <a:ext cx="3927874" cy="4270119"/>
          </a:xfrm>
          <a:prstGeom prst="rect">
            <a:avLst/>
          </a:prstGeom>
        </p:spPr>
        <p:txBody>
          <a:bodyPr>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lnSpc>
                <a:spcPct val="100000"/>
              </a:lnSpc>
              <a:spcBef>
                <a:spcPts val="0"/>
              </a:spcBef>
              <a:buNone/>
            </a:pPr>
            <a:r>
              <a:rPr lang="en-US" sz="1600" b="1" dirty="0">
                <a:solidFill>
                  <a:schemeClr val="accent1"/>
                </a:solidFill>
              </a:rPr>
              <a:t>Inertial Navigation</a:t>
            </a:r>
            <a:r>
              <a:rPr lang="en-US" sz="1600" b="1" dirty="0"/>
              <a:t> </a:t>
            </a:r>
            <a:r>
              <a:rPr lang="en-US" sz="1600" dirty="0"/>
              <a:t>($3B+ market)</a:t>
            </a:r>
            <a:r>
              <a:rPr lang="en-US" sz="1600" baseline="30000" dirty="0"/>
              <a:t>(a)</a:t>
            </a:r>
          </a:p>
          <a:p>
            <a:pPr marL="0" indent="0">
              <a:lnSpc>
                <a:spcPct val="100000"/>
              </a:lnSpc>
              <a:spcBef>
                <a:spcPts val="0"/>
              </a:spcBef>
              <a:buFont typeface="Arial" panose="020B0604020202020204" pitchFamily="34" charset="0"/>
              <a:buNone/>
            </a:pPr>
            <a:r>
              <a:rPr lang="en-US" sz="1600" dirty="0"/>
              <a:t>Development and manufacture of sensors for use on aircraft, unmanned vehicles/drones, submarines, targeting platforms, and weapons (torpedoes, missiles, etc.)</a:t>
            </a:r>
          </a:p>
          <a:p>
            <a:pPr marL="0" indent="0">
              <a:lnSpc>
                <a:spcPct val="100000"/>
              </a:lnSpc>
              <a:spcBef>
                <a:spcPts val="0"/>
              </a:spcBef>
              <a:buFont typeface="Arial" panose="020B0604020202020204" pitchFamily="34" charset="0"/>
              <a:buNone/>
            </a:pPr>
            <a:endParaRPr lang="en-US" sz="800" dirty="0"/>
          </a:p>
          <a:p>
            <a:pPr>
              <a:lnSpc>
                <a:spcPct val="100000"/>
              </a:lnSpc>
              <a:spcBef>
                <a:spcPts val="0"/>
              </a:spcBef>
              <a:buBlip>
                <a:blip r:embed="rId3">
                  <a:extLst>
                    <a:ext uri="{96DAC541-7B7A-43D3-8B79-37D633B846F1}">
                      <asvg:svgBlip xmlns:asvg="http://schemas.microsoft.com/office/drawing/2016/SVG/main" r:embed="rId4"/>
                    </a:ext>
                  </a:extLst>
                </a:blip>
              </a:buBlip>
            </a:pPr>
            <a:r>
              <a:rPr lang="en-US" sz="1600" dirty="0"/>
              <a:t>Established leader in </a:t>
            </a:r>
            <a:r>
              <a:rPr lang="en-US" sz="1600" b="1" dirty="0">
                <a:solidFill>
                  <a:schemeClr val="accent1"/>
                </a:solidFill>
              </a:rPr>
              <a:t>QMEMS</a:t>
            </a:r>
            <a:r>
              <a:rPr lang="en-US" sz="1600" dirty="0"/>
              <a:t> navigation via acquisition of </a:t>
            </a:r>
            <a:r>
              <a:rPr lang="en-US" sz="1600" dirty="0" err="1"/>
              <a:t>Systron</a:t>
            </a:r>
            <a:r>
              <a:rPr lang="en-US" sz="1600" dirty="0"/>
              <a:t> Donner Inertial (SDI) in June 2019</a:t>
            </a:r>
          </a:p>
          <a:p>
            <a:pPr>
              <a:lnSpc>
                <a:spcPct val="100000"/>
              </a:lnSpc>
              <a:spcBef>
                <a:spcPts val="0"/>
              </a:spcBef>
              <a:buBlip>
                <a:blip r:embed="rId3">
                  <a:extLst>
                    <a:ext uri="{96DAC541-7B7A-43D3-8B79-37D633B846F1}">
                      <asvg:svgBlip xmlns:asvg="http://schemas.microsoft.com/office/drawing/2016/SVG/main" r:embed="rId4"/>
                    </a:ext>
                  </a:extLst>
                </a:blip>
              </a:buBlip>
            </a:pPr>
            <a:endParaRPr lang="en-US" sz="800" dirty="0"/>
          </a:p>
          <a:p>
            <a:pPr>
              <a:lnSpc>
                <a:spcPct val="100000"/>
              </a:lnSpc>
              <a:spcBef>
                <a:spcPts val="0"/>
              </a:spcBef>
              <a:buBlip>
                <a:blip r:embed="rId3">
                  <a:extLst>
                    <a:ext uri="{96DAC541-7B7A-43D3-8B79-37D633B846F1}">
                      <asvg:svgBlip xmlns:asvg="http://schemas.microsoft.com/office/drawing/2016/SVG/main" r:embed="rId4"/>
                    </a:ext>
                  </a:extLst>
                </a:blip>
              </a:buBlip>
            </a:pPr>
            <a:r>
              <a:rPr lang="en-US" sz="1600" dirty="0"/>
              <a:t>Expanding market presence with internally-developed </a:t>
            </a:r>
            <a:r>
              <a:rPr lang="en-US" sz="1600" b="1" dirty="0">
                <a:solidFill>
                  <a:schemeClr val="accent1"/>
                </a:solidFill>
              </a:rPr>
              <a:t>FOG</a:t>
            </a:r>
            <a:r>
              <a:rPr lang="en-US" sz="1600" dirty="0"/>
              <a:t> products </a:t>
            </a:r>
          </a:p>
          <a:p>
            <a:pPr marL="0" indent="0">
              <a:lnSpc>
                <a:spcPct val="100000"/>
              </a:lnSpc>
              <a:spcBef>
                <a:spcPts val="0"/>
              </a:spcBef>
              <a:buFont typeface="Arial" panose="020B0604020202020204" pitchFamily="34" charset="0"/>
              <a:buNone/>
            </a:pPr>
            <a:endParaRPr lang="en-US" sz="1600" dirty="0"/>
          </a:p>
          <a:p>
            <a:pPr marL="0" indent="0">
              <a:lnSpc>
                <a:spcPct val="100000"/>
              </a:lnSpc>
              <a:spcBef>
                <a:spcPts val="0"/>
              </a:spcBef>
              <a:buFont typeface="Arial" panose="020B0604020202020204" pitchFamily="34" charset="0"/>
              <a:buNone/>
            </a:pPr>
            <a:r>
              <a:rPr lang="en-US" sz="1600" b="1" dirty="0">
                <a:solidFill>
                  <a:schemeClr val="accent1"/>
                </a:solidFill>
              </a:rPr>
              <a:t>Defense Optoelectronics </a:t>
            </a:r>
            <a:r>
              <a:rPr lang="en-US" sz="1600" dirty="0"/>
              <a:t>(~$75M market)</a:t>
            </a:r>
            <a:r>
              <a:rPr lang="en-US" sz="1600" baseline="30000" dirty="0"/>
              <a:t>(b)</a:t>
            </a:r>
          </a:p>
          <a:p>
            <a:pPr marL="0" indent="0">
              <a:lnSpc>
                <a:spcPct val="100000"/>
              </a:lnSpc>
              <a:spcBef>
                <a:spcPts val="0"/>
              </a:spcBef>
              <a:buFont typeface="Arial" panose="020B0604020202020204" pitchFamily="34" charset="0"/>
              <a:buNone/>
            </a:pPr>
            <a:r>
              <a:rPr lang="en-US" sz="1600" dirty="0"/>
              <a:t>Leader of high-frequency optical transmitters for radar and satellite communications</a:t>
            </a:r>
          </a:p>
        </p:txBody>
      </p:sp>
      <p:sp>
        <p:nvSpPr>
          <p:cNvPr id="25" name="Content Placeholder 2">
            <a:extLst>
              <a:ext uri="{FF2B5EF4-FFF2-40B4-BE49-F238E27FC236}">
                <a16:creationId xmlns:a16="http://schemas.microsoft.com/office/drawing/2014/main" id="{03EF6D35-ED8A-4572-95EC-09AB24F86A84}"/>
              </a:ext>
            </a:extLst>
          </p:cNvPr>
          <p:cNvSpPr txBox="1">
            <a:spLocks/>
          </p:cNvSpPr>
          <p:nvPr/>
        </p:nvSpPr>
        <p:spPr>
          <a:xfrm>
            <a:off x="8083500" y="1623958"/>
            <a:ext cx="3870983" cy="3566878"/>
          </a:xfrm>
          <a:prstGeom prst="rect">
            <a:avLst/>
          </a:prstGeom>
        </p:spPr>
        <p:txBody>
          <a:bodyPr>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b="1" dirty="0">
                <a:solidFill>
                  <a:schemeClr val="accent1"/>
                </a:solidFill>
              </a:rPr>
              <a:t>CATV Optical Products </a:t>
            </a:r>
            <a:r>
              <a:rPr lang="en-US" sz="1600" dirty="0"/>
              <a:t>(~$100M market)</a:t>
            </a:r>
          </a:p>
          <a:p>
            <a:pPr marL="0" indent="0">
              <a:lnSpc>
                <a:spcPct val="100000"/>
              </a:lnSpc>
              <a:spcBef>
                <a:spcPts val="0"/>
              </a:spcBef>
              <a:buFont typeface="Arial" panose="020B0604020202020204" pitchFamily="34" charset="0"/>
              <a:buNone/>
            </a:pPr>
            <a:r>
              <a:rPr lang="en-US" sz="1600" dirty="0"/>
              <a:t>Market leader supplying optical transmitters and laser modules to OEMs for high-speed communication networks owned by multiple-system operators or MSOs (i.e. cable providers)</a:t>
            </a:r>
          </a:p>
          <a:p>
            <a:pPr marL="0" indent="0">
              <a:lnSpc>
                <a:spcPct val="100000"/>
              </a:lnSpc>
              <a:spcBef>
                <a:spcPts val="0"/>
              </a:spcBef>
              <a:buFont typeface="Arial" panose="020B0604020202020204" pitchFamily="34" charset="0"/>
              <a:buNone/>
            </a:pPr>
            <a:endParaRPr lang="en-US" sz="1600" b="1" u="sng" dirty="0"/>
          </a:p>
          <a:p>
            <a:pPr marL="0" indent="0">
              <a:lnSpc>
                <a:spcPct val="100000"/>
              </a:lnSpc>
              <a:spcBef>
                <a:spcPts val="0"/>
              </a:spcBef>
              <a:buFont typeface="Arial" panose="020B0604020202020204" pitchFamily="34" charset="0"/>
              <a:buNone/>
            </a:pPr>
            <a:r>
              <a:rPr lang="en-US" sz="1600" b="1" dirty="0">
                <a:solidFill>
                  <a:schemeClr val="accent1"/>
                </a:solidFill>
              </a:rPr>
              <a:t>Additional Products/Markets</a:t>
            </a:r>
          </a:p>
          <a:p>
            <a:pPr>
              <a:lnSpc>
                <a:spcPct val="100000"/>
              </a:lnSpc>
              <a:spcBef>
                <a:spcPts val="0"/>
              </a:spcBef>
              <a:buBlip>
                <a:blip r:embed="rId3">
                  <a:extLst>
                    <a:ext uri="{96DAC541-7B7A-43D3-8B79-37D633B846F1}">
                      <asvg:svgBlip xmlns:asvg="http://schemas.microsoft.com/office/drawing/2016/SVG/main" r:embed="rId4"/>
                    </a:ext>
                  </a:extLst>
                </a:blip>
              </a:buBlip>
            </a:pPr>
            <a:r>
              <a:rPr lang="en-US" sz="1600" b="1" dirty="0">
                <a:solidFill>
                  <a:schemeClr val="accent1"/>
                </a:solidFill>
              </a:rPr>
              <a:t>Chips</a:t>
            </a:r>
            <a:r>
              <a:rPr lang="en-US" sz="1600" dirty="0"/>
              <a:t> – lasers, photo-detectors, MZ modulators, and gain chips</a:t>
            </a:r>
          </a:p>
          <a:p>
            <a:pPr>
              <a:lnSpc>
                <a:spcPct val="100000"/>
              </a:lnSpc>
              <a:spcBef>
                <a:spcPts val="0"/>
              </a:spcBef>
              <a:buBlip>
                <a:blip r:embed="rId3">
                  <a:extLst>
                    <a:ext uri="{96DAC541-7B7A-43D3-8B79-37D633B846F1}">
                      <asvg:svgBlip xmlns:asvg="http://schemas.microsoft.com/office/drawing/2016/SVG/main" r:embed="rId4"/>
                    </a:ext>
                  </a:extLst>
                </a:blip>
              </a:buBlip>
            </a:pPr>
            <a:endParaRPr lang="en-US" sz="800" u="sng" dirty="0"/>
          </a:p>
          <a:p>
            <a:pPr>
              <a:lnSpc>
                <a:spcPct val="100000"/>
              </a:lnSpc>
              <a:spcBef>
                <a:spcPts val="0"/>
              </a:spcBef>
              <a:buBlip>
                <a:blip r:embed="rId3">
                  <a:extLst>
                    <a:ext uri="{96DAC541-7B7A-43D3-8B79-37D633B846F1}">
                      <asvg:svgBlip xmlns:asvg="http://schemas.microsoft.com/office/drawing/2016/SVG/main" r:embed="rId4"/>
                    </a:ext>
                  </a:extLst>
                </a:blip>
              </a:buBlip>
            </a:pPr>
            <a:r>
              <a:rPr lang="en-US" sz="1600" b="1" dirty="0">
                <a:solidFill>
                  <a:schemeClr val="accent1"/>
                </a:solidFill>
              </a:rPr>
              <a:t>Sensing</a:t>
            </a:r>
            <a:r>
              <a:rPr lang="en-US" sz="1600" dirty="0"/>
              <a:t> – high-power lasers for LiDAR and other optical sensing application</a:t>
            </a:r>
          </a:p>
        </p:txBody>
      </p:sp>
      <p:sp>
        <p:nvSpPr>
          <p:cNvPr id="10" name="Slide Number Placeholder 1">
            <a:extLst>
              <a:ext uri="{FF2B5EF4-FFF2-40B4-BE49-F238E27FC236}">
                <a16:creationId xmlns:a16="http://schemas.microsoft.com/office/drawing/2014/main" id="{EC07A335-4878-4542-BF87-3C54B2AEA43E}"/>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6</a:t>
            </a:fld>
            <a:endParaRPr lang="en-US" dirty="0"/>
          </a:p>
        </p:txBody>
      </p:sp>
      <p:sp>
        <p:nvSpPr>
          <p:cNvPr id="14" name="TextBox 13">
            <a:extLst>
              <a:ext uri="{FF2B5EF4-FFF2-40B4-BE49-F238E27FC236}">
                <a16:creationId xmlns:a16="http://schemas.microsoft.com/office/drawing/2014/main" id="{A9C64183-71DD-4E87-AE61-68BC86BFA415}"/>
              </a:ext>
            </a:extLst>
          </p:cNvPr>
          <p:cNvSpPr txBox="1"/>
          <p:nvPr/>
        </p:nvSpPr>
        <p:spPr>
          <a:xfrm>
            <a:off x="123014" y="6457412"/>
            <a:ext cx="5788501" cy="400110"/>
          </a:xfrm>
          <a:prstGeom prst="rect">
            <a:avLst/>
          </a:prstGeom>
          <a:noFill/>
        </p:spPr>
        <p:txBody>
          <a:bodyPr wrap="square" rtlCol="0">
            <a:spAutoFit/>
          </a:bodyPr>
          <a:lstStyle/>
          <a:p>
            <a:pPr marL="228600" indent="-228600">
              <a:buAutoNum type="alphaLcParenBoth"/>
            </a:pPr>
            <a:r>
              <a:rPr lang="en-US" sz="1000" i="1" dirty="0"/>
              <a:t>Source: </a:t>
            </a:r>
            <a:r>
              <a:rPr lang="en-US" sz="1000" i="1" dirty="0" err="1"/>
              <a:t>Yole</a:t>
            </a:r>
            <a:r>
              <a:rPr lang="en-US" sz="1000" i="1" dirty="0"/>
              <a:t> High End Inertial Sensors Market Research Report 2020</a:t>
            </a:r>
          </a:p>
          <a:p>
            <a:pPr marL="228600" indent="-228600">
              <a:buAutoNum type="alphaLcParenBoth"/>
            </a:pPr>
            <a:r>
              <a:rPr lang="en-US" sz="1000" i="1" dirty="0"/>
              <a:t>Management estimates</a:t>
            </a:r>
          </a:p>
        </p:txBody>
      </p:sp>
    </p:spTree>
    <p:extLst>
      <p:ext uri="{BB962C8B-B14F-4D97-AF65-F5344CB8AC3E}">
        <p14:creationId xmlns:p14="http://schemas.microsoft.com/office/powerpoint/2010/main" val="470926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6D1321-A479-46E8-B50E-CF91E2BADD9C}"/>
              </a:ext>
            </a:extLst>
          </p:cNvPr>
          <p:cNvSpPr/>
          <p:nvPr/>
        </p:nvSpPr>
        <p:spPr>
          <a:xfrm>
            <a:off x="8091447" y="1291093"/>
            <a:ext cx="3335173" cy="4427416"/>
          </a:xfrm>
          <a:prstGeom prst="rect">
            <a:avLst/>
          </a:prstGeom>
          <a:solidFill>
            <a:schemeClr val="accent1">
              <a:alpha val="50196"/>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F59981-1CB9-45BA-B709-77180F116BF1}"/>
              </a:ext>
            </a:extLst>
          </p:cNvPr>
          <p:cNvSpPr/>
          <p:nvPr/>
        </p:nvSpPr>
        <p:spPr>
          <a:xfrm>
            <a:off x="4350097" y="1291093"/>
            <a:ext cx="3335173" cy="4427416"/>
          </a:xfrm>
          <a:prstGeom prst="rect">
            <a:avLst/>
          </a:prstGeom>
          <a:solidFill>
            <a:schemeClr val="accent1">
              <a:lumMod val="60000"/>
              <a:lumOff val="40000"/>
              <a:alpha val="50196"/>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D980853-00B3-42BD-8995-1895261EF65F}"/>
              </a:ext>
            </a:extLst>
          </p:cNvPr>
          <p:cNvSpPr/>
          <p:nvPr/>
        </p:nvSpPr>
        <p:spPr>
          <a:xfrm>
            <a:off x="609598" y="1295128"/>
            <a:ext cx="3335173" cy="4427416"/>
          </a:xfrm>
          <a:prstGeom prst="rect">
            <a:avLst/>
          </a:prstGeom>
          <a:solidFill>
            <a:schemeClr val="accent1">
              <a:lumMod val="40000"/>
              <a:lumOff val="60000"/>
              <a:alpha val="50196"/>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275157" y="367776"/>
            <a:ext cx="11325165" cy="558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Arial" charset="0"/>
              </a:rPr>
              <a:t>A&amp;D – Navigation Products</a:t>
            </a:r>
          </a:p>
        </p:txBody>
      </p:sp>
      <p:sp>
        <p:nvSpPr>
          <p:cNvPr id="18" name="Content Placeholder 1">
            <a:extLst>
              <a:ext uri="{FF2B5EF4-FFF2-40B4-BE49-F238E27FC236}">
                <a16:creationId xmlns:a16="http://schemas.microsoft.com/office/drawing/2014/main" id="{DC10FEE8-B402-4F81-A398-2FF54544E0B1}"/>
              </a:ext>
            </a:extLst>
          </p:cNvPr>
          <p:cNvSpPr txBox="1">
            <a:spLocks/>
          </p:cNvSpPr>
          <p:nvPr/>
        </p:nvSpPr>
        <p:spPr>
          <a:xfrm>
            <a:off x="387451" y="1247471"/>
            <a:ext cx="4699725" cy="4124629"/>
          </a:xfrm>
          <a:prstGeom prst="rect">
            <a:avLst/>
          </a:prstGeom>
        </p:spPr>
        <p:txBody>
          <a:bodyPr>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a:lnSpc>
                <a:spcPct val="120000"/>
              </a:lnSpc>
              <a:buFont typeface="Wingdings" panose="05000000000000000000" pitchFamily="2" charset="2"/>
              <a:buChar char="§"/>
            </a:pPr>
            <a:endParaRPr lang="en-US" sz="2000" b="1" dirty="0"/>
          </a:p>
          <a:p>
            <a:pPr>
              <a:lnSpc>
                <a:spcPct val="120000"/>
              </a:lnSpc>
              <a:buFont typeface="Wingdings" panose="05000000000000000000" pitchFamily="2" charset="2"/>
              <a:buChar char="§"/>
            </a:pPr>
            <a:endParaRPr lang="en-US" sz="2000" b="1" dirty="0"/>
          </a:p>
        </p:txBody>
      </p:sp>
      <p:sp>
        <p:nvSpPr>
          <p:cNvPr id="2" name="Content Placeholder 1">
            <a:extLst>
              <a:ext uri="{FF2B5EF4-FFF2-40B4-BE49-F238E27FC236}">
                <a16:creationId xmlns:a16="http://schemas.microsoft.com/office/drawing/2014/main" id="{74E2DDF2-FD93-4F3C-BA5B-5CEBC8128308}"/>
              </a:ext>
            </a:extLst>
          </p:cNvPr>
          <p:cNvSpPr txBox="1">
            <a:spLocks/>
          </p:cNvSpPr>
          <p:nvPr/>
        </p:nvSpPr>
        <p:spPr>
          <a:xfrm>
            <a:off x="768933" y="1355083"/>
            <a:ext cx="3174987" cy="1111272"/>
          </a:xfrm>
          <a:prstGeom prst="rect">
            <a:avLst/>
          </a:prstGeom>
        </p:spPr>
        <p:txBody>
          <a:bodyPr>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lnSpc>
                <a:spcPct val="100000"/>
              </a:lnSpc>
              <a:spcBef>
                <a:spcPts val="400"/>
              </a:spcBef>
              <a:buNone/>
            </a:pPr>
            <a:r>
              <a:rPr lang="en-US" sz="1600" b="1" dirty="0"/>
              <a:t>Sensors</a:t>
            </a:r>
          </a:p>
          <a:p>
            <a:pPr>
              <a:lnSpc>
                <a:spcPct val="100000"/>
              </a:lnSpc>
              <a:spcBef>
                <a:spcPts val="400"/>
              </a:spcBef>
              <a:buBlip>
                <a:blip r:embed="rId3">
                  <a:extLst>
                    <a:ext uri="{96DAC541-7B7A-43D3-8B79-37D633B846F1}">
                      <asvg:svgBlip xmlns:asvg="http://schemas.microsoft.com/office/drawing/2016/SVG/main" r:embed="rId4"/>
                    </a:ext>
                  </a:extLst>
                </a:blip>
              </a:buBlip>
            </a:pPr>
            <a:r>
              <a:rPr lang="en-US" sz="1600" dirty="0"/>
              <a:t>Packaged as single- or multi- axis</a:t>
            </a:r>
          </a:p>
          <a:p>
            <a:pPr>
              <a:lnSpc>
                <a:spcPct val="100000"/>
              </a:lnSpc>
              <a:spcBef>
                <a:spcPts val="400"/>
              </a:spcBef>
              <a:buBlip>
                <a:blip r:embed="rId3">
                  <a:extLst>
                    <a:ext uri="{96DAC541-7B7A-43D3-8B79-37D633B846F1}">
                      <asvg:svgBlip xmlns:asvg="http://schemas.microsoft.com/office/drawing/2016/SVG/main" r:embed="rId4"/>
                    </a:ext>
                  </a:extLst>
                </a:blip>
              </a:buBlip>
            </a:pPr>
            <a:r>
              <a:rPr lang="en-US" sz="1600" dirty="0"/>
              <a:t>Measures angular or linear velocity</a:t>
            </a:r>
          </a:p>
        </p:txBody>
      </p:sp>
      <p:sp>
        <p:nvSpPr>
          <p:cNvPr id="76" name="Rectangle: Rounded Corners 75">
            <a:extLst>
              <a:ext uri="{FF2B5EF4-FFF2-40B4-BE49-F238E27FC236}">
                <a16:creationId xmlns:a16="http://schemas.microsoft.com/office/drawing/2014/main" id="{AC356B53-370F-433B-80A5-59E7880B8C68}"/>
              </a:ext>
            </a:extLst>
          </p:cNvPr>
          <p:cNvSpPr/>
          <p:nvPr/>
        </p:nvSpPr>
        <p:spPr>
          <a:xfrm>
            <a:off x="1020320" y="5986777"/>
            <a:ext cx="10120923" cy="63184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EMCORE is one of the largest independent inertial navigation providers; offering a full suite of products for a broad range of requirements across the tactical- and navigation- grade market segments</a:t>
            </a:r>
          </a:p>
        </p:txBody>
      </p:sp>
      <p:sp>
        <p:nvSpPr>
          <p:cNvPr id="3" name="Content Placeholder 1">
            <a:extLst>
              <a:ext uri="{FF2B5EF4-FFF2-40B4-BE49-F238E27FC236}">
                <a16:creationId xmlns:a16="http://schemas.microsoft.com/office/drawing/2014/main" id="{E208A72A-585D-483A-AFAE-2D53BE1AE067}"/>
              </a:ext>
            </a:extLst>
          </p:cNvPr>
          <p:cNvSpPr txBox="1">
            <a:spLocks/>
          </p:cNvSpPr>
          <p:nvPr/>
        </p:nvSpPr>
        <p:spPr>
          <a:xfrm>
            <a:off x="4433797" y="1305628"/>
            <a:ext cx="3363595" cy="1184533"/>
          </a:xfrm>
          <a:prstGeom prst="rect">
            <a:avLst/>
          </a:prstGeom>
        </p:spPr>
        <p:txBody>
          <a:bodyPr>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lnSpc>
                <a:spcPct val="100000"/>
              </a:lnSpc>
              <a:spcBef>
                <a:spcPts val="400"/>
              </a:spcBef>
              <a:buNone/>
            </a:pPr>
            <a:r>
              <a:rPr lang="en-US" sz="1600" b="1" dirty="0"/>
              <a:t>Inertial Measurement Unit (IMU)</a:t>
            </a:r>
          </a:p>
          <a:p>
            <a:pPr>
              <a:lnSpc>
                <a:spcPct val="100000"/>
              </a:lnSpc>
              <a:spcBef>
                <a:spcPts val="400"/>
              </a:spcBef>
              <a:buBlip>
                <a:blip r:embed="rId3">
                  <a:extLst>
                    <a:ext uri="{96DAC541-7B7A-43D3-8B79-37D633B846F1}">
                      <asvg:svgBlip xmlns:asvg="http://schemas.microsoft.com/office/drawing/2016/SVG/main" r:embed="rId4"/>
                    </a:ext>
                  </a:extLst>
                </a:blip>
              </a:buBlip>
            </a:pPr>
            <a:r>
              <a:rPr lang="en-US" sz="1600" dirty="0"/>
              <a:t>Six sensors (3 gyroscopes &amp; 3 accelerometers) and algorithms</a:t>
            </a:r>
          </a:p>
          <a:p>
            <a:pPr>
              <a:lnSpc>
                <a:spcPct val="100000"/>
              </a:lnSpc>
              <a:spcBef>
                <a:spcPts val="400"/>
              </a:spcBef>
              <a:buBlip>
                <a:blip r:embed="rId3">
                  <a:extLst>
                    <a:ext uri="{96DAC541-7B7A-43D3-8B79-37D633B846F1}">
                      <asvg:svgBlip xmlns:asvg="http://schemas.microsoft.com/office/drawing/2016/SVG/main" r:embed="rId4"/>
                    </a:ext>
                  </a:extLst>
                </a:blip>
              </a:buBlip>
            </a:pPr>
            <a:r>
              <a:rPr lang="en-US" sz="1600" dirty="0"/>
              <a:t>Measures change in position and velocity</a:t>
            </a:r>
          </a:p>
        </p:txBody>
      </p:sp>
      <p:sp>
        <p:nvSpPr>
          <p:cNvPr id="4" name="Content Placeholder 1">
            <a:extLst>
              <a:ext uri="{FF2B5EF4-FFF2-40B4-BE49-F238E27FC236}">
                <a16:creationId xmlns:a16="http://schemas.microsoft.com/office/drawing/2014/main" id="{4C3ED953-3482-4706-A4AB-BA27B68FA6D4}"/>
              </a:ext>
            </a:extLst>
          </p:cNvPr>
          <p:cNvSpPr txBox="1">
            <a:spLocks/>
          </p:cNvSpPr>
          <p:nvPr/>
        </p:nvSpPr>
        <p:spPr>
          <a:xfrm>
            <a:off x="8210634" y="1355083"/>
            <a:ext cx="3363597" cy="1154312"/>
          </a:xfrm>
          <a:prstGeom prst="rect">
            <a:avLst/>
          </a:prstGeom>
        </p:spPr>
        <p:txBody>
          <a:bodyPr>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lnSpc>
                <a:spcPct val="100000"/>
              </a:lnSpc>
              <a:spcBef>
                <a:spcPts val="400"/>
              </a:spcBef>
              <a:buNone/>
            </a:pPr>
            <a:r>
              <a:rPr lang="en-US" sz="1600" b="1" dirty="0"/>
              <a:t>Inertial Navigation System (INS)</a:t>
            </a:r>
          </a:p>
          <a:p>
            <a:pPr>
              <a:lnSpc>
                <a:spcPct val="100000"/>
              </a:lnSpc>
              <a:spcBef>
                <a:spcPts val="400"/>
              </a:spcBef>
              <a:buBlip>
                <a:blip r:embed="rId3">
                  <a:extLst>
                    <a:ext uri="{96DAC541-7B7A-43D3-8B79-37D633B846F1}">
                      <asvg:svgBlip xmlns:asvg="http://schemas.microsoft.com/office/drawing/2016/SVG/main" r:embed="rId4"/>
                    </a:ext>
                  </a:extLst>
                </a:blip>
              </a:buBlip>
            </a:pPr>
            <a:r>
              <a:rPr lang="en-US" sz="1600" dirty="0"/>
              <a:t>An IMU integrated with a GPS/GNSS chip and a computer</a:t>
            </a:r>
          </a:p>
          <a:p>
            <a:pPr>
              <a:lnSpc>
                <a:spcPct val="100000"/>
              </a:lnSpc>
              <a:spcBef>
                <a:spcPts val="400"/>
              </a:spcBef>
              <a:buBlip>
                <a:blip r:embed="rId3">
                  <a:extLst>
                    <a:ext uri="{96DAC541-7B7A-43D3-8B79-37D633B846F1}">
                      <asvg:svgBlip xmlns:asvg="http://schemas.microsoft.com/office/drawing/2016/SVG/main" r:embed="rId4"/>
                    </a:ext>
                  </a:extLst>
                </a:blip>
              </a:buBlip>
            </a:pPr>
            <a:r>
              <a:rPr lang="en-US" sz="1600" dirty="0"/>
              <a:t>Determines location</a:t>
            </a:r>
          </a:p>
        </p:txBody>
      </p:sp>
      <p:pic>
        <p:nvPicPr>
          <p:cNvPr id="7" name="Picture 6" descr="SDD3000-Single-Axis-Precision-Digital-Gyroscope">
            <a:extLst>
              <a:ext uri="{FF2B5EF4-FFF2-40B4-BE49-F238E27FC236}">
                <a16:creationId xmlns:a16="http://schemas.microsoft.com/office/drawing/2014/main" id="{74347399-751B-4508-93C1-5E9555A11FD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115" b="78757" l="20279" r="78190"/>
                    </a14:imgEffect>
                  </a14:imgLayer>
                </a14:imgProps>
              </a:ext>
              <a:ext uri="{28A0092B-C50C-407E-A947-70E740481C1C}">
                <a14:useLocalDpi xmlns:a14="http://schemas.microsoft.com/office/drawing/2010/main" val="0"/>
              </a:ext>
            </a:extLst>
          </a:blip>
          <a:srcRect l="13040" t="16160" r="14571" b="14288"/>
          <a:stretch/>
        </p:blipFill>
        <p:spPr bwMode="auto">
          <a:xfrm>
            <a:off x="2607939" y="2488787"/>
            <a:ext cx="697446" cy="6701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8" descr="SDI500-Tactical-Grade-IMU-Inertial-Measurement-Unit">
            <a:extLst>
              <a:ext uri="{FF2B5EF4-FFF2-40B4-BE49-F238E27FC236}">
                <a16:creationId xmlns:a16="http://schemas.microsoft.com/office/drawing/2014/main" id="{1AB20B9A-41C2-4C9B-AAA5-143B88FB413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36243" y="2726667"/>
            <a:ext cx="1141815" cy="11418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Picture 5" descr="SDI600-Tactical-Grade-IMU-Inertial-Measurement-Unit">
            <a:extLst>
              <a:ext uri="{FF2B5EF4-FFF2-40B4-BE49-F238E27FC236}">
                <a16:creationId xmlns:a16="http://schemas.microsoft.com/office/drawing/2014/main" id="{6B05A135-6A92-447C-A7A7-31A7FF0CF9C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15595" y="2623746"/>
            <a:ext cx="1372078" cy="13720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SDN500-INS-GPS-Tactical-Grade-Navigation-System">
            <a:extLst>
              <a:ext uri="{FF2B5EF4-FFF2-40B4-BE49-F238E27FC236}">
                <a16:creationId xmlns:a16="http://schemas.microsoft.com/office/drawing/2014/main" id="{40A87DA8-58D2-4CDB-9396-6B850F12DB1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407" b="90000" l="10000" r="90000">
                        <a14:foregroundMark x1="35185" y1="9259" x2="53704" y2="7407"/>
                        <a14:foregroundMark x1="53704" y1="7407" x2="64444"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8157386" y="2779283"/>
            <a:ext cx="1554298" cy="15542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QRS11-Single-Axis-Analog-Gyroscope">
            <a:extLst>
              <a:ext uri="{FF2B5EF4-FFF2-40B4-BE49-F238E27FC236}">
                <a16:creationId xmlns:a16="http://schemas.microsoft.com/office/drawing/2014/main" id="{2ADA636C-FC18-4D90-842E-3BE366CD9E9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38510" y1="35357" x2="38204" y2="35556"/>
                        <a14:foregroundMark x1="33732" y1="57525" x2="35712" y2="61035"/>
                        <a14:foregroundMark x1="66914" y1="58127" x2="67407" y2="57407"/>
                        <a14:foregroundMark x1="66620" y1="58557" x2="66864" y2="58201"/>
                        <a14:foregroundMark x1="67639" y1="56073" x2="68477" y2="51258"/>
                        <a14:foregroundMark x1="67407" y1="57407" x2="67364" y2="57652"/>
                        <a14:foregroundMark x1="48384" y1="31427" x2="47811" y2="31327"/>
                        <a14:foregroundMark x1="58839" y1="33245" x2="48583" y2="31461"/>
                        <a14:backgroundMark x1="38889" y1="34444" x2="44815" y2="27778"/>
                        <a14:backgroundMark x1="44815" y1="27778" x2="47778" y2="20000"/>
                        <a14:backgroundMark x1="47778" y1="20000" x2="39630" y2="25556"/>
                        <a14:backgroundMark x1="39630" y1="25556" x2="28889" y2="25926"/>
                        <a14:backgroundMark x1="28889" y1="25926" x2="25185" y2="64074"/>
                        <a14:backgroundMark x1="25185" y1="64074" x2="30741" y2="71111"/>
                        <a14:backgroundMark x1="30741" y1="71111" x2="38519" y2="75926"/>
                        <a14:backgroundMark x1="38519" y1="75926" x2="52593" y2="79630"/>
                        <a14:backgroundMark x1="52593" y1="79630" x2="65556" y2="75185"/>
                        <a14:backgroundMark x1="65556" y1="75185" x2="72963" y2="65556"/>
                        <a14:backgroundMark x1="72963" y1="65556" x2="77778" y2="49630"/>
                        <a14:backgroundMark x1="77778" y1="49630" x2="74444" y2="33333"/>
                        <a14:backgroundMark x1="74444" y1="33333" x2="68519" y2="26667"/>
                        <a14:backgroundMark x1="68519" y1="26667" x2="59630" y2="22593"/>
                        <a14:backgroundMark x1="59630" y1="22593" x2="49259" y2="22593"/>
                        <a14:backgroundMark x1="49259" y1="22593" x2="62593" y2="25185"/>
                        <a14:backgroundMark x1="62593" y1="25185" x2="69259" y2="30370"/>
                        <a14:backgroundMark x1="69259" y1="30370" x2="79630" y2="58889"/>
                        <a14:backgroundMark x1="34815" y1="61852" x2="41481" y2="67037"/>
                        <a14:backgroundMark x1="41481" y1="67037" x2="53333" y2="70370"/>
                        <a14:backgroundMark x1="39630" y1="67037" x2="41852" y2="68148"/>
                        <a14:backgroundMark x1="54444" y1="68889" x2="63704" y2="64444"/>
                        <a14:backgroundMark x1="67037" y1="60000" x2="69630" y2="52593"/>
                        <a14:backgroundMark x1="66667" y1="59630" x2="69259" y2="51481"/>
                        <a14:backgroundMark x1="69259" y1="51481" x2="69259" y2="49630"/>
                        <a14:backgroundMark x1="61481" y1="34074" x2="58519" y2="32593"/>
                        <a14:backgroundMark x1="41481" y1="33333" x2="47407" y2="30370"/>
                        <a14:backgroundMark x1="45926" y1="31111" x2="48148" y2="30741"/>
                        <a14:backgroundMark x1="48519" y1="31111" x2="48889" y2="30741"/>
                        <a14:backgroundMark x1="35926" y1="36667" x2="35926" y2="36667"/>
                        <a14:backgroundMark x1="35556" y1="37778" x2="35556" y2="37778"/>
                        <a14:backgroundMark x1="37407" y1="35556" x2="37407" y2="35556"/>
                        <a14:backgroundMark x1="38148" y1="35556" x2="38148" y2="35556"/>
                        <a14:backgroundMark x1="38519" y1="35185" x2="38519" y2="35185"/>
                        <a14:backgroundMark x1="37778" y1="35185" x2="37778" y2="35185"/>
                        <a14:backgroundMark x1="35556" y1="37407" x2="38519" y2="34815"/>
                      </a14:backgroundRemoval>
                    </a14:imgEffect>
                  </a14:imgLayer>
                </a14:imgProps>
              </a:ext>
              <a:ext uri="{28A0092B-C50C-407E-A947-70E740481C1C}">
                <a14:useLocalDpi xmlns:a14="http://schemas.microsoft.com/office/drawing/2010/main" val="0"/>
              </a:ext>
            </a:extLst>
          </a:blip>
          <a:srcRect l="21360" t="19412" r="24502" b="24754"/>
          <a:stretch/>
        </p:blipFill>
        <p:spPr bwMode="auto">
          <a:xfrm>
            <a:off x="1054410" y="2459748"/>
            <a:ext cx="679710" cy="7010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D9AE5CD-3970-40E8-A31B-E821B2387A50}"/>
              </a:ext>
            </a:extLst>
          </p:cNvPr>
          <p:cNvSpPr txBox="1"/>
          <p:nvPr/>
        </p:nvSpPr>
        <p:spPr>
          <a:xfrm>
            <a:off x="703405" y="3131921"/>
            <a:ext cx="1442773" cy="261610"/>
          </a:xfrm>
          <a:prstGeom prst="rect">
            <a:avLst/>
          </a:prstGeom>
          <a:noFill/>
        </p:spPr>
        <p:txBody>
          <a:bodyPr wrap="square" rtlCol="0">
            <a:spAutoFit/>
          </a:bodyPr>
          <a:lstStyle/>
          <a:p>
            <a:pPr algn="ctr"/>
            <a:r>
              <a:rPr lang="en-US" sz="1100" b="1" dirty="0"/>
              <a:t>QRS11 QMEMS Gyro</a:t>
            </a:r>
          </a:p>
        </p:txBody>
      </p:sp>
      <p:sp>
        <p:nvSpPr>
          <p:cNvPr id="15" name="TextBox 14">
            <a:extLst>
              <a:ext uri="{FF2B5EF4-FFF2-40B4-BE49-F238E27FC236}">
                <a16:creationId xmlns:a16="http://schemas.microsoft.com/office/drawing/2014/main" id="{4E59D85A-1933-49C8-A325-6ECA98AF85E1}"/>
              </a:ext>
            </a:extLst>
          </p:cNvPr>
          <p:cNvSpPr txBox="1"/>
          <p:nvPr/>
        </p:nvSpPr>
        <p:spPr>
          <a:xfrm>
            <a:off x="2190834" y="3151107"/>
            <a:ext cx="1575468" cy="261610"/>
          </a:xfrm>
          <a:prstGeom prst="rect">
            <a:avLst/>
          </a:prstGeom>
          <a:noFill/>
        </p:spPr>
        <p:txBody>
          <a:bodyPr wrap="square" rtlCol="0">
            <a:spAutoFit/>
          </a:bodyPr>
          <a:lstStyle/>
          <a:p>
            <a:pPr algn="ctr"/>
            <a:r>
              <a:rPr lang="en-US" sz="1100" b="1" dirty="0"/>
              <a:t>SDD3000 QMEMS Gyro</a:t>
            </a:r>
          </a:p>
        </p:txBody>
      </p:sp>
      <p:sp>
        <p:nvSpPr>
          <p:cNvPr id="16" name="TextBox 15">
            <a:extLst>
              <a:ext uri="{FF2B5EF4-FFF2-40B4-BE49-F238E27FC236}">
                <a16:creationId xmlns:a16="http://schemas.microsoft.com/office/drawing/2014/main" id="{DEB28D96-F8C2-48DF-95BD-805F6E8250D3}"/>
              </a:ext>
            </a:extLst>
          </p:cNvPr>
          <p:cNvSpPr txBox="1"/>
          <p:nvPr/>
        </p:nvSpPr>
        <p:spPr>
          <a:xfrm>
            <a:off x="4493894" y="3973530"/>
            <a:ext cx="1388522" cy="261610"/>
          </a:xfrm>
          <a:prstGeom prst="rect">
            <a:avLst/>
          </a:prstGeom>
          <a:noFill/>
        </p:spPr>
        <p:txBody>
          <a:bodyPr wrap="none" rtlCol="0">
            <a:spAutoFit/>
          </a:bodyPr>
          <a:lstStyle/>
          <a:p>
            <a:pPr algn="ctr"/>
            <a:r>
              <a:rPr lang="en-US" sz="1100" b="1" dirty="0"/>
              <a:t>SDI505 QMEMS IMU</a:t>
            </a:r>
          </a:p>
        </p:txBody>
      </p:sp>
      <p:sp>
        <p:nvSpPr>
          <p:cNvPr id="17" name="TextBox 16">
            <a:extLst>
              <a:ext uri="{FF2B5EF4-FFF2-40B4-BE49-F238E27FC236}">
                <a16:creationId xmlns:a16="http://schemas.microsoft.com/office/drawing/2014/main" id="{42152610-3044-4D03-994F-AF57B1873E98}"/>
              </a:ext>
            </a:extLst>
          </p:cNvPr>
          <p:cNvSpPr txBox="1"/>
          <p:nvPr/>
        </p:nvSpPr>
        <p:spPr>
          <a:xfrm>
            <a:off x="8644691" y="4409034"/>
            <a:ext cx="660082" cy="600164"/>
          </a:xfrm>
          <a:prstGeom prst="rect">
            <a:avLst/>
          </a:prstGeom>
          <a:noFill/>
        </p:spPr>
        <p:txBody>
          <a:bodyPr wrap="square" rtlCol="0">
            <a:spAutoFit/>
          </a:bodyPr>
          <a:lstStyle/>
          <a:p>
            <a:pPr algn="ctr"/>
            <a:r>
              <a:rPr lang="en-US" sz="1100" b="1" dirty="0"/>
              <a:t>SDN500</a:t>
            </a:r>
          </a:p>
          <a:p>
            <a:pPr algn="ctr"/>
            <a:r>
              <a:rPr lang="en-US" sz="1100" b="1" dirty="0"/>
              <a:t>QMEMS INS</a:t>
            </a:r>
          </a:p>
        </p:txBody>
      </p:sp>
      <p:sp>
        <p:nvSpPr>
          <p:cNvPr id="19" name="TextBox 18">
            <a:extLst>
              <a:ext uri="{FF2B5EF4-FFF2-40B4-BE49-F238E27FC236}">
                <a16:creationId xmlns:a16="http://schemas.microsoft.com/office/drawing/2014/main" id="{FAD9FE74-1C0F-41E2-B1D1-AB81D7B315D5}"/>
              </a:ext>
            </a:extLst>
          </p:cNvPr>
          <p:cNvSpPr txBox="1"/>
          <p:nvPr/>
        </p:nvSpPr>
        <p:spPr>
          <a:xfrm>
            <a:off x="6189139" y="3953281"/>
            <a:ext cx="1388522" cy="261610"/>
          </a:xfrm>
          <a:prstGeom prst="rect">
            <a:avLst/>
          </a:prstGeom>
          <a:noFill/>
        </p:spPr>
        <p:txBody>
          <a:bodyPr wrap="none" rtlCol="0">
            <a:spAutoFit/>
          </a:bodyPr>
          <a:lstStyle/>
          <a:p>
            <a:pPr algn="ctr"/>
            <a:r>
              <a:rPr lang="en-US" sz="1100" b="1" dirty="0"/>
              <a:t>SDI600 QMEMS IMU</a:t>
            </a:r>
          </a:p>
        </p:txBody>
      </p:sp>
      <p:pic>
        <p:nvPicPr>
          <p:cNvPr id="20" name="Picture 11" descr="QRS28-Multi-Axis-Gyroscope">
            <a:extLst>
              <a:ext uri="{FF2B5EF4-FFF2-40B4-BE49-F238E27FC236}">
                <a16:creationId xmlns:a16="http://schemas.microsoft.com/office/drawing/2014/main" id="{51B22679-2F97-45A4-B286-FD7DC6ABDA86}"/>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6837" b="67717" l="27538" r="72450">
                        <a14:foregroundMark x1="41481" y1="47778" x2="42222" y2="49259"/>
                        <a14:foregroundMark x1="42222" y1="49630" x2="44074" y2="52593"/>
                        <a14:backgroundMark x1="54815" y1="42963" x2="54815" y2="42963"/>
                        <a14:backgroundMark x1="60370" y1="45556" x2="60370" y2="45556"/>
                        <a14:backgroundMark x1="60000" y1="49259" x2="60000" y2="49259"/>
                        <a14:backgroundMark x1="36667" y1="48519" x2="36667" y2="48519"/>
                        <a14:backgroundMark x1="52593" y1="43704" x2="52593" y2="43704"/>
                        <a14:backgroundMark x1="43333" y1="48744" x2="43333" y2="49009"/>
                        <a14:backgroundMark x1="40000" y1="45556" x2="40000" y2="44074"/>
                      </a14:backgroundRemoval>
                    </a14:imgEffect>
                  </a14:imgLayer>
                </a14:imgProps>
              </a:ext>
              <a:ext uri="{28A0092B-C50C-407E-A947-70E740481C1C}">
                <a14:useLocalDpi xmlns:a14="http://schemas.microsoft.com/office/drawing/2010/main" val="0"/>
              </a:ext>
            </a:extLst>
          </a:blip>
          <a:srcRect l="21924" t="21727" r="21936" b="27173"/>
          <a:stretch/>
        </p:blipFill>
        <p:spPr bwMode="auto">
          <a:xfrm>
            <a:off x="2683539" y="3370276"/>
            <a:ext cx="915822" cy="83359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C7FCD19-9D2D-4764-A604-F903ADFBED8E}"/>
              </a:ext>
            </a:extLst>
          </p:cNvPr>
          <p:cNvSpPr txBox="1"/>
          <p:nvPr/>
        </p:nvSpPr>
        <p:spPr>
          <a:xfrm>
            <a:off x="2588280" y="4147090"/>
            <a:ext cx="1116011" cy="430887"/>
          </a:xfrm>
          <a:prstGeom prst="rect">
            <a:avLst/>
          </a:prstGeom>
          <a:noFill/>
        </p:spPr>
        <p:txBody>
          <a:bodyPr wrap="none" rtlCol="0">
            <a:spAutoFit/>
          </a:bodyPr>
          <a:lstStyle/>
          <a:p>
            <a:pPr algn="ctr"/>
            <a:r>
              <a:rPr lang="en-US" sz="1100" b="1" dirty="0"/>
              <a:t>QRS28 QMEMS </a:t>
            </a:r>
          </a:p>
          <a:p>
            <a:pPr algn="ctr"/>
            <a:r>
              <a:rPr lang="en-US" sz="1100" b="1" dirty="0"/>
              <a:t>Multi-Axis Gyro</a:t>
            </a:r>
          </a:p>
        </p:txBody>
      </p:sp>
      <p:pic>
        <p:nvPicPr>
          <p:cNvPr id="22" name="Picture 21" descr="A close up of a device&#10;&#10;Description automatically generated">
            <a:extLst>
              <a:ext uri="{FF2B5EF4-FFF2-40B4-BE49-F238E27FC236}">
                <a16:creationId xmlns:a16="http://schemas.microsoft.com/office/drawing/2014/main" id="{A2708F78-F83C-420B-9419-3CD1DDD21A0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110" b="93856" l="7500" r="96364">
                        <a14:foregroundMark x1="27955" y1="13347" x2="48182" y2="11229"/>
                        <a14:foregroundMark x1="11136" y1="29025" x2="11136" y2="29025"/>
                        <a14:foregroundMark x1="12273" y1="51907" x2="12273" y2="51907"/>
                        <a14:foregroundMark x1="13409" y1="58263" x2="13409" y2="58263"/>
                        <a14:foregroundMark x1="92045" y1="77119" x2="96364" y2="63559"/>
                        <a14:foregroundMark x1="27955" y1="93856" x2="37955" y2="90678"/>
                        <a14:foregroundMark x1="65000" y1="11229" x2="71818" y2="13347"/>
                        <a14:foregroundMark x1="82955" y1="32203" x2="71818" y2="12288"/>
                        <a14:foregroundMark x1="72955" y1="11229" x2="72955" y2="11229"/>
                        <a14:foregroundMark x1="77273" y1="18432" x2="77273" y2="18432"/>
                        <a14:foregroundMark x1="73864" y1="15254" x2="73864" y2="15254"/>
                        <a14:foregroundMark x1="86364" y1="38347" x2="86364" y2="38347"/>
                        <a14:foregroundMark x1="85227" y1="34110" x2="85227" y2="34110"/>
                        <a14:foregroundMark x1="82955" y1="31144" x2="82955" y2="31144"/>
                        <a14:foregroundMark x1="84091" y1="27966" x2="84091" y2="27966"/>
                        <a14:foregroundMark x1="86364" y1="36229" x2="86364" y2="36229"/>
                        <a14:foregroundMark x1="85227" y1="30085" x2="85227" y2="30085"/>
                        <a14:foregroundMark x1="7727" y1="30085" x2="7727" y2="30085"/>
                        <a14:foregroundMark x1="7727" y1="27966" x2="7727" y2="27966"/>
                        <a14:foregroundMark x1="52727" y1="9110" x2="52727" y2="9110"/>
                        <a14:foregroundMark x1="17727" y1="18432" x2="17727" y2="18432"/>
                      </a14:backgroundRemoval>
                    </a14:imgEffect>
                  </a14:imgLayer>
                </a14:imgProps>
              </a:ext>
              <a:ext uri="{28A0092B-C50C-407E-A947-70E740481C1C}">
                <a14:useLocalDpi xmlns:a14="http://schemas.microsoft.com/office/drawing/2010/main" val="0"/>
              </a:ext>
            </a:extLst>
          </a:blip>
          <a:stretch>
            <a:fillRect/>
          </a:stretch>
        </p:blipFill>
        <p:spPr>
          <a:xfrm>
            <a:off x="1054409" y="3529516"/>
            <a:ext cx="614917" cy="659639"/>
          </a:xfrm>
          <a:prstGeom prst="rect">
            <a:avLst/>
          </a:prstGeom>
        </p:spPr>
      </p:pic>
      <p:sp>
        <p:nvSpPr>
          <p:cNvPr id="23" name="TextBox 22">
            <a:extLst>
              <a:ext uri="{FF2B5EF4-FFF2-40B4-BE49-F238E27FC236}">
                <a16:creationId xmlns:a16="http://schemas.microsoft.com/office/drawing/2014/main" id="{B20107D3-72A6-4743-99A2-913482D8711D}"/>
              </a:ext>
            </a:extLst>
          </p:cNvPr>
          <p:cNvSpPr txBox="1"/>
          <p:nvPr/>
        </p:nvSpPr>
        <p:spPr>
          <a:xfrm>
            <a:off x="803863" y="4203121"/>
            <a:ext cx="1116011" cy="430887"/>
          </a:xfrm>
          <a:prstGeom prst="rect">
            <a:avLst/>
          </a:prstGeom>
          <a:noFill/>
        </p:spPr>
        <p:txBody>
          <a:bodyPr wrap="square" rtlCol="0">
            <a:spAutoFit/>
          </a:bodyPr>
          <a:lstStyle/>
          <a:p>
            <a:pPr algn="ctr"/>
            <a:r>
              <a:rPr lang="en-US" sz="1100" b="1" dirty="0"/>
              <a:t>SDG500/1400 QMEMS Gyro</a:t>
            </a:r>
          </a:p>
        </p:txBody>
      </p:sp>
      <p:pic>
        <p:nvPicPr>
          <p:cNvPr id="24" name="Picture 23">
            <a:extLst>
              <a:ext uri="{FF2B5EF4-FFF2-40B4-BE49-F238E27FC236}">
                <a16:creationId xmlns:a16="http://schemas.microsoft.com/office/drawing/2014/main" id="{89716D02-2584-4D42-B456-8BA1BFA0DAFF}"/>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l="12951" t="13276" r="11214" b="14271"/>
          <a:stretch/>
        </p:blipFill>
        <p:spPr bwMode="auto">
          <a:xfrm>
            <a:off x="2004412" y="4663582"/>
            <a:ext cx="616608" cy="589119"/>
          </a:xfrm>
          <a:prstGeom prst="rect">
            <a:avLst/>
          </a:prstGeom>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5C209AF-9C67-4958-A481-5492DB7D2EE1}"/>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5926" b="93704" l="7778" r="93704">
                        <a14:foregroundMark x1="13704" y1="9630" x2="31852" y2="5926"/>
                        <a14:foregroundMark x1="31852" y1="5926" x2="35556" y2="7778"/>
                        <a14:foregroundMark x1="9630" y1="13333" x2="8148" y2="30741"/>
                        <a14:foregroundMark x1="10370" y1="34444" x2="10370" y2="34444"/>
                        <a14:foregroundMark x1="90370" y1="78889" x2="92222" y2="70370"/>
                        <a14:foregroundMark x1="92222" y1="70370" x2="88889" y2="61481"/>
                        <a14:foregroundMark x1="88889" y1="61481" x2="92963" y2="69259"/>
                        <a14:foregroundMark x1="92963" y1="69259" x2="92963" y2="70000"/>
                        <a14:foregroundMark x1="52963" y1="80741" x2="57407" y2="88889"/>
                        <a14:foregroundMark x1="57407" y1="88889" x2="75926" y2="93333"/>
                        <a14:foregroundMark x1="75926" y1="93333" x2="83704" y2="89259"/>
                        <a14:foregroundMark x1="83704" y1="89259" x2="93704" y2="78889"/>
                        <a14:foregroundMark x1="68889" y1="93704" x2="76296" y2="93704"/>
                        <a14:foregroundMark x1="12963" y1="37037" x2="17407" y2="40741"/>
                        <a14:foregroundMark x1="52222" y1="80370" x2="52222" y2="80370"/>
                        <a14:foregroundMark x1="51852" y1="78889" x2="51852" y2="78889"/>
                        <a14:backgroundMark x1="50741" y1="15926" x2="55556" y2="26667"/>
                        <a14:backgroundMark x1="55556" y1="26667" x2="62963" y2="34444"/>
                        <a14:backgroundMark x1="62963" y1="34444" x2="75185" y2="40370"/>
                        <a14:backgroundMark x1="29259" y1="49630" x2="51852" y2="45926"/>
                        <a14:backgroundMark x1="51852" y1="45926" x2="57037" y2="43333"/>
                      </a14:backgroundRemoval>
                    </a14:imgEffect>
                  </a14:imgLayer>
                </a14:imgProps>
              </a:ext>
              <a:ext uri="{28A0092B-C50C-407E-A947-70E740481C1C}">
                <a14:useLocalDpi xmlns:a14="http://schemas.microsoft.com/office/drawing/2010/main" val="0"/>
              </a:ext>
            </a:extLst>
          </a:blip>
          <a:srcRect/>
          <a:stretch>
            <a:fillRect/>
          </a:stretch>
        </p:blipFill>
        <p:spPr bwMode="auto">
          <a:xfrm>
            <a:off x="3040435" y="4633495"/>
            <a:ext cx="674240" cy="6742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0B34E8D-C9E9-46C5-ACA7-B754BCE07150}"/>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3889" b="76852" l="10521" r="44323">
                        <a14:foregroundMark x1="19740" y1="26852" x2="13490" y2="32778"/>
                        <a14:foregroundMark x1="13490" y1="32778" x2="11146" y2="43889"/>
                        <a14:foregroundMark x1="11146" y1="43889" x2="15573" y2="53333"/>
                        <a14:foregroundMark x1="15573" y1="53333" x2="21458" y2="59259"/>
                        <a14:foregroundMark x1="21458" y1="59259" x2="36198" y2="57593"/>
                        <a14:foregroundMark x1="36198" y1="57593" x2="41979" y2="50463"/>
                        <a14:foregroundMark x1="41979" y1="50463" x2="42083" y2="38426"/>
                        <a14:foregroundMark x1="42083" y1="38426" x2="37708" y2="30093"/>
                        <a14:foregroundMark x1="37708" y1="30093" x2="24010" y2="23981"/>
                        <a14:foregroundMark x1="24010" y1="23981" x2="19635" y2="27593"/>
                        <a14:foregroundMark x1="43854" y1="48426" x2="44323" y2="38611"/>
                        <a14:foregroundMark x1="43073" y1="55278" x2="44219" y2="51759"/>
                        <a14:foregroundMark x1="16875" y1="35093" x2="30938" y2="35833"/>
                        <a14:foregroundMark x1="30938" y1="35833" x2="37552" y2="35093"/>
                        <a14:foregroundMark x1="37552" y1="35093" x2="37604" y2="35093"/>
                        <a14:foregroundMark x1="27604" y1="55556" x2="27500" y2="55556"/>
                        <a14:foregroundMark x1="27500" y1="55278" x2="27500" y2="55278"/>
                        <a14:foregroundMark x1="12240" y1="55741" x2="10521" y2="44167"/>
                        <a14:foregroundMark x1="10521" y1="44167" x2="10781" y2="41111"/>
                        <a14:foregroundMark x1="12656" y1="61296" x2="23698" y2="72963"/>
                        <a14:foregroundMark x1="23698" y1="72963" x2="30365" y2="74815"/>
                        <a14:foregroundMark x1="30365" y1="74815" x2="36406" y2="71019"/>
                        <a14:foregroundMark x1="36406" y1="71019" x2="41563" y2="63241"/>
                        <a14:foregroundMark x1="41563" y1="63241" x2="41615" y2="62870"/>
                        <a14:foregroundMark x1="26875" y1="76852" x2="29635" y2="75926"/>
                      </a14:backgroundRemoval>
                    </a14:imgEffect>
                  </a14:imgLayer>
                </a14:imgProps>
              </a:ext>
            </a:extLst>
          </a:blip>
          <a:srcRect l="8511" t="22231" r="53402" b="19765"/>
          <a:stretch/>
        </p:blipFill>
        <p:spPr>
          <a:xfrm>
            <a:off x="935007" y="4739380"/>
            <a:ext cx="545971" cy="467696"/>
          </a:xfrm>
          <a:prstGeom prst="rect">
            <a:avLst/>
          </a:prstGeom>
        </p:spPr>
      </p:pic>
      <p:sp>
        <p:nvSpPr>
          <p:cNvPr id="29" name="TextBox 28">
            <a:extLst>
              <a:ext uri="{FF2B5EF4-FFF2-40B4-BE49-F238E27FC236}">
                <a16:creationId xmlns:a16="http://schemas.microsoft.com/office/drawing/2014/main" id="{387FD94B-93FC-4C89-A771-A8D6CCF91E84}"/>
              </a:ext>
            </a:extLst>
          </p:cNvPr>
          <p:cNvSpPr txBox="1"/>
          <p:nvPr/>
        </p:nvSpPr>
        <p:spPr>
          <a:xfrm>
            <a:off x="736481" y="5243927"/>
            <a:ext cx="908195" cy="261610"/>
          </a:xfrm>
          <a:prstGeom prst="rect">
            <a:avLst/>
          </a:prstGeom>
          <a:noFill/>
        </p:spPr>
        <p:txBody>
          <a:bodyPr wrap="square" rtlCol="0">
            <a:spAutoFit/>
          </a:bodyPr>
          <a:lstStyle/>
          <a:p>
            <a:pPr algn="ctr"/>
            <a:r>
              <a:rPr lang="en-US" sz="1100" b="1" dirty="0"/>
              <a:t>EG120 FOG</a:t>
            </a:r>
          </a:p>
        </p:txBody>
      </p:sp>
      <p:sp>
        <p:nvSpPr>
          <p:cNvPr id="31" name="TextBox 30">
            <a:extLst>
              <a:ext uri="{FF2B5EF4-FFF2-40B4-BE49-F238E27FC236}">
                <a16:creationId xmlns:a16="http://schemas.microsoft.com/office/drawing/2014/main" id="{DCC178C8-9EEF-4DD9-A57C-8DDD9B22B4C3}"/>
              </a:ext>
            </a:extLst>
          </p:cNvPr>
          <p:cNvSpPr txBox="1"/>
          <p:nvPr/>
        </p:nvSpPr>
        <p:spPr>
          <a:xfrm>
            <a:off x="1860243" y="5233584"/>
            <a:ext cx="841897" cy="261610"/>
          </a:xfrm>
          <a:prstGeom prst="rect">
            <a:avLst/>
          </a:prstGeom>
          <a:noFill/>
        </p:spPr>
        <p:txBody>
          <a:bodyPr wrap="none" rtlCol="0">
            <a:spAutoFit/>
          </a:bodyPr>
          <a:lstStyle/>
          <a:p>
            <a:pPr algn="ctr"/>
            <a:r>
              <a:rPr lang="en-US" sz="1100" b="1" dirty="0"/>
              <a:t>EG200 FOG</a:t>
            </a:r>
          </a:p>
        </p:txBody>
      </p:sp>
      <p:sp>
        <p:nvSpPr>
          <p:cNvPr id="2048" name="TextBox 2047">
            <a:extLst>
              <a:ext uri="{FF2B5EF4-FFF2-40B4-BE49-F238E27FC236}">
                <a16:creationId xmlns:a16="http://schemas.microsoft.com/office/drawing/2014/main" id="{5FC53F61-DECA-4673-948F-9F5889BDF3A7}"/>
              </a:ext>
            </a:extLst>
          </p:cNvPr>
          <p:cNvSpPr txBox="1"/>
          <p:nvPr/>
        </p:nvSpPr>
        <p:spPr>
          <a:xfrm>
            <a:off x="2864746" y="5297541"/>
            <a:ext cx="914033" cy="261610"/>
          </a:xfrm>
          <a:prstGeom prst="rect">
            <a:avLst/>
          </a:prstGeom>
          <a:noFill/>
        </p:spPr>
        <p:txBody>
          <a:bodyPr wrap="none" rtlCol="0">
            <a:spAutoFit/>
          </a:bodyPr>
          <a:lstStyle/>
          <a:p>
            <a:pPr algn="ctr"/>
            <a:r>
              <a:rPr lang="en-US" sz="1100" b="1" dirty="0"/>
              <a:t>EG1300 FOG</a:t>
            </a:r>
          </a:p>
        </p:txBody>
      </p:sp>
      <p:pic>
        <p:nvPicPr>
          <p:cNvPr id="2049" name="Picture 4">
            <a:extLst>
              <a:ext uri="{FF2B5EF4-FFF2-40B4-BE49-F238E27FC236}">
                <a16:creationId xmlns:a16="http://schemas.microsoft.com/office/drawing/2014/main" id="{F33220E3-D1E7-4398-84D2-F769D2CD7503}"/>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rcRect l="15179" t="7277" r="15836" b="6811"/>
          <a:stretch/>
        </p:blipFill>
        <p:spPr bwMode="auto">
          <a:xfrm>
            <a:off x="5719125" y="4316217"/>
            <a:ext cx="797349" cy="993006"/>
          </a:xfrm>
          <a:prstGeom prst="rect">
            <a:avLst/>
          </a:prstGeom>
          <a:extLst>
            <a:ext uri="{909E8E84-426E-40DD-AFC4-6F175D3DCCD1}">
              <a14:hiddenFill xmlns:a14="http://schemas.microsoft.com/office/drawing/2010/main">
                <a:solidFill>
                  <a:srgbClr val="FFFFFF"/>
                </a:solidFill>
              </a14:hiddenFill>
            </a:ext>
          </a:extLst>
        </p:spPr>
      </p:pic>
      <p:pic>
        <p:nvPicPr>
          <p:cNvPr id="2051" name="Picture 2050">
            <a:extLst>
              <a:ext uri="{FF2B5EF4-FFF2-40B4-BE49-F238E27FC236}">
                <a16:creationId xmlns:a16="http://schemas.microsoft.com/office/drawing/2014/main" id="{A9B7B6F1-5371-445A-8026-3F9D1B6A94FC}"/>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46204" b="76389" l="8542" r="25000">
                        <a14:foregroundMark x1="13490" y1="48241" x2="20417" y2="46204"/>
                        <a14:foregroundMark x1="20417" y1="46204" x2="20938" y2="46204"/>
                        <a14:foregroundMark x1="23750" y1="69537" x2="25104" y2="68056"/>
                        <a14:foregroundMark x1="18490" y1="73611" x2="19844" y2="73333"/>
                        <a14:foregroundMark x1="19167" y1="75833" x2="19167" y2="75833"/>
                        <a14:foregroundMark x1="16563" y1="76389" x2="16563" y2="76389"/>
                        <a14:foregroundMark x1="16510" y1="76296" x2="16979" y2="76204"/>
                        <a14:foregroundMark x1="16719" y1="63333" x2="16458" y2="63333"/>
                        <a14:foregroundMark x1="16927" y1="50000" x2="16927" y2="49630"/>
                        <a14:foregroundMark x1="8542" y1="48241" x2="8646" y2="61204"/>
                      </a14:backgroundRemoval>
                    </a14:imgEffect>
                  </a14:imgLayer>
                </a14:imgProps>
              </a:ext>
            </a:extLst>
          </a:blip>
          <a:srcRect l="7482" t="43953" r="73243" b="21781"/>
          <a:stretch/>
        </p:blipFill>
        <p:spPr>
          <a:xfrm>
            <a:off x="9817728" y="2820433"/>
            <a:ext cx="1497899" cy="1497898"/>
          </a:xfrm>
          <a:prstGeom prst="rect">
            <a:avLst/>
          </a:prstGeom>
        </p:spPr>
      </p:pic>
      <p:sp>
        <p:nvSpPr>
          <p:cNvPr id="2052" name="TextBox 2051">
            <a:extLst>
              <a:ext uri="{FF2B5EF4-FFF2-40B4-BE49-F238E27FC236}">
                <a16:creationId xmlns:a16="http://schemas.microsoft.com/office/drawing/2014/main" id="{EB4F6C81-7926-4F2D-8846-618B7E301E72}"/>
              </a:ext>
            </a:extLst>
          </p:cNvPr>
          <p:cNvSpPr txBox="1"/>
          <p:nvPr/>
        </p:nvSpPr>
        <p:spPr>
          <a:xfrm>
            <a:off x="10124798" y="4409034"/>
            <a:ext cx="984565" cy="600164"/>
          </a:xfrm>
          <a:prstGeom prst="rect">
            <a:avLst/>
          </a:prstGeom>
          <a:noFill/>
        </p:spPr>
        <p:txBody>
          <a:bodyPr wrap="none" rtlCol="0">
            <a:spAutoFit/>
          </a:bodyPr>
          <a:lstStyle/>
          <a:p>
            <a:pPr algn="ctr"/>
            <a:r>
              <a:rPr lang="en-US" sz="1100" b="1" dirty="0"/>
              <a:t>EN1000/2000</a:t>
            </a:r>
          </a:p>
          <a:p>
            <a:pPr algn="ctr"/>
            <a:r>
              <a:rPr lang="en-US" sz="1100" b="1" dirty="0"/>
              <a:t>FOG</a:t>
            </a:r>
          </a:p>
          <a:p>
            <a:pPr algn="ctr"/>
            <a:r>
              <a:rPr lang="en-US" sz="1100" b="1" dirty="0"/>
              <a:t>INS</a:t>
            </a:r>
          </a:p>
        </p:txBody>
      </p:sp>
      <p:sp>
        <p:nvSpPr>
          <p:cNvPr id="2053" name="TextBox 2052">
            <a:extLst>
              <a:ext uri="{FF2B5EF4-FFF2-40B4-BE49-F238E27FC236}">
                <a16:creationId xmlns:a16="http://schemas.microsoft.com/office/drawing/2014/main" id="{DB87519A-2772-4CBE-B7A7-583065E60773}"/>
              </a:ext>
            </a:extLst>
          </p:cNvPr>
          <p:cNvSpPr txBox="1"/>
          <p:nvPr/>
        </p:nvSpPr>
        <p:spPr>
          <a:xfrm>
            <a:off x="5556847" y="5337963"/>
            <a:ext cx="1125747" cy="261610"/>
          </a:xfrm>
          <a:prstGeom prst="rect">
            <a:avLst/>
          </a:prstGeom>
          <a:noFill/>
        </p:spPr>
        <p:txBody>
          <a:bodyPr wrap="square" rtlCol="0">
            <a:spAutoFit/>
          </a:bodyPr>
          <a:lstStyle/>
          <a:p>
            <a:pPr algn="ctr"/>
            <a:r>
              <a:rPr lang="en-US" sz="1100" b="1" dirty="0"/>
              <a:t>EN300 FOG IMU</a:t>
            </a:r>
          </a:p>
        </p:txBody>
      </p:sp>
      <p:sp>
        <p:nvSpPr>
          <p:cNvPr id="35" name="Slide Number Placeholder 1">
            <a:extLst>
              <a:ext uri="{FF2B5EF4-FFF2-40B4-BE49-F238E27FC236}">
                <a16:creationId xmlns:a16="http://schemas.microsoft.com/office/drawing/2014/main" id="{7EAEE04C-ADEC-467A-8EE5-A42784BBBAA7}"/>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7</a:t>
            </a:fld>
            <a:endParaRPr lang="en-US" dirty="0"/>
          </a:p>
        </p:txBody>
      </p:sp>
    </p:spTree>
    <p:extLst>
      <p:ext uri="{BB962C8B-B14F-4D97-AF65-F5344CB8AC3E}">
        <p14:creationId xmlns:p14="http://schemas.microsoft.com/office/powerpoint/2010/main" val="2457000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75157" y="367776"/>
            <a:ext cx="11325165" cy="558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Arial" charset="0"/>
              </a:rPr>
              <a:t>A&amp;D – Navigation Market</a:t>
            </a:r>
          </a:p>
        </p:txBody>
      </p:sp>
      <p:sp>
        <p:nvSpPr>
          <p:cNvPr id="43" name="Freeform: Shape 42">
            <a:extLst>
              <a:ext uri="{FF2B5EF4-FFF2-40B4-BE49-F238E27FC236}">
                <a16:creationId xmlns:a16="http://schemas.microsoft.com/office/drawing/2014/main" id="{469925CC-811A-42F9-83B8-E8164245056D}"/>
              </a:ext>
            </a:extLst>
          </p:cNvPr>
          <p:cNvSpPr/>
          <p:nvPr/>
        </p:nvSpPr>
        <p:spPr>
          <a:xfrm>
            <a:off x="528852" y="3513716"/>
            <a:ext cx="1273253" cy="2104581"/>
          </a:xfrm>
          <a:custGeom>
            <a:avLst/>
            <a:gdLst>
              <a:gd name="connsiteX0" fmla="*/ 185995 w 1771384"/>
              <a:gd name="connsiteY0" fmla="*/ 0 h 2972893"/>
              <a:gd name="connsiteX1" fmla="*/ 1585389 w 1771384"/>
              <a:gd name="connsiteY1" fmla="*/ 0 h 2972893"/>
              <a:gd name="connsiteX2" fmla="*/ 1771384 w 1771384"/>
              <a:gd name="connsiteY2" fmla="*/ 185995 h 2972893"/>
              <a:gd name="connsiteX3" fmla="*/ 1771384 w 1771384"/>
              <a:gd name="connsiteY3" fmla="*/ 2972893 h 2972893"/>
              <a:gd name="connsiteX4" fmla="*/ 1771384 w 1771384"/>
              <a:gd name="connsiteY4" fmla="*/ 2972893 h 2972893"/>
              <a:gd name="connsiteX5" fmla="*/ 0 w 1771384"/>
              <a:gd name="connsiteY5" fmla="*/ 2972893 h 2972893"/>
              <a:gd name="connsiteX6" fmla="*/ 0 w 1771384"/>
              <a:gd name="connsiteY6" fmla="*/ 2972893 h 2972893"/>
              <a:gd name="connsiteX7" fmla="*/ 0 w 1771384"/>
              <a:gd name="connsiteY7" fmla="*/ 185995 h 2972893"/>
              <a:gd name="connsiteX8" fmla="*/ 185995 w 1771384"/>
              <a:gd name="connsiteY8" fmla="*/ 0 h 297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84" h="2972893">
                <a:moveTo>
                  <a:pt x="1585388" y="2972893"/>
                </a:moveTo>
                <a:lnTo>
                  <a:pt x="185996" y="2972893"/>
                </a:lnTo>
                <a:cubicBezTo>
                  <a:pt x="83274" y="2972893"/>
                  <a:pt x="1" y="2889620"/>
                  <a:pt x="1" y="2786898"/>
                </a:cubicBezTo>
                <a:lnTo>
                  <a:pt x="1" y="0"/>
                </a:lnTo>
                <a:lnTo>
                  <a:pt x="1" y="0"/>
                </a:lnTo>
                <a:lnTo>
                  <a:pt x="1771383" y="0"/>
                </a:lnTo>
                <a:lnTo>
                  <a:pt x="1771383" y="0"/>
                </a:lnTo>
                <a:lnTo>
                  <a:pt x="1771383" y="2786898"/>
                </a:lnTo>
                <a:cubicBezTo>
                  <a:pt x="1771383" y="2889620"/>
                  <a:pt x="1688110" y="2972893"/>
                  <a:pt x="1585388" y="2972893"/>
                </a:cubicBezTo>
                <a:close/>
              </a:path>
            </a:pathLst>
          </a:custGeom>
          <a:solidFill>
            <a:schemeClr val="bg2">
              <a:lumMod val="10000"/>
              <a:alpha val="54000"/>
            </a:schemeClr>
          </a:solidFill>
          <a:ln w="19050">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3829" tIns="149352" rIns="203829" bIns="203828" numCol="1" spcCol="1270" anchor="t" anchorCtr="0">
            <a:noAutofit/>
          </a:bodyPr>
          <a:lstStyle/>
          <a:p>
            <a:pPr marL="0" lvl="0" indent="0" algn="ctr" defTabSz="933450">
              <a:lnSpc>
                <a:spcPct val="90000"/>
              </a:lnSpc>
              <a:spcBef>
                <a:spcPct val="0"/>
              </a:spcBef>
              <a:spcAft>
                <a:spcPct val="35000"/>
              </a:spcAft>
              <a:buNone/>
            </a:pPr>
            <a:endParaRPr lang="en-US" sz="2100" kern="1200" dirty="0"/>
          </a:p>
        </p:txBody>
      </p:sp>
      <p:sp>
        <p:nvSpPr>
          <p:cNvPr id="45" name="TextBox 44">
            <a:extLst>
              <a:ext uri="{FF2B5EF4-FFF2-40B4-BE49-F238E27FC236}">
                <a16:creationId xmlns:a16="http://schemas.microsoft.com/office/drawing/2014/main" id="{3889ADA3-F07A-4EDE-B683-07FE62513C5A}"/>
              </a:ext>
            </a:extLst>
          </p:cNvPr>
          <p:cNvSpPr txBox="1"/>
          <p:nvPr/>
        </p:nvSpPr>
        <p:spPr>
          <a:xfrm>
            <a:off x="173366" y="4022475"/>
            <a:ext cx="1971194" cy="954107"/>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Commercial</a:t>
            </a:r>
          </a:p>
          <a:p>
            <a:pPr algn="ctr"/>
            <a:r>
              <a:rPr lang="en-US" dirty="0">
                <a:solidFill>
                  <a:schemeClr val="bg1"/>
                </a:solidFill>
                <a:latin typeface="Arial" panose="020B0604020202020204" pitchFamily="34" charset="0"/>
                <a:cs typeface="Arial" panose="020B0604020202020204" pitchFamily="34" charset="0"/>
              </a:rPr>
              <a:t>Grade</a:t>
            </a:r>
          </a:p>
          <a:p>
            <a:pPr algn="ctr"/>
            <a:r>
              <a:rPr lang="en-US" sz="1000" dirty="0">
                <a:solidFill>
                  <a:schemeClr val="bg1"/>
                </a:solidFill>
                <a:latin typeface="Arial" panose="020B0604020202020204" pitchFamily="34" charset="0"/>
                <a:cs typeface="Arial" panose="020B0604020202020204" pitchFamily="34" charset="0"/>
              </a:rPr>
              <a:t>(e.g., industrial</a:t>
            </a:r>
          </a:p>
          <a:p>
            <a:pPr algn="ctr"/>
            <a:r>
              <a:rPr lang="en-US" sz="1000" dirty="0">
                <a:solidFill>
                  <a:schemeClr val="bg1"/>
                </a:solidFill>
                <a:latin typeface="Arial" panose="020B0604020202020204" pitchFamily="34" charset="0"/>
                <a:cs typeface="Arial" panose="020B0604020202020204" pitchFamily="34" charset="0"/>
              </a:rPr>
              <a:t>robots)</a:t>
            </a:r>
          </a:p>
        </p:txBody>
      </p:sp>
      <p:sp>
        <p:nvSpPr>
          <p:cNvPr id="47" name="Rectangle: Rounded Corners 46">
            <a:extLst>
              <a:ext uri="{FF2B5EF4-FFF2-40B4-BE49-F238E27FC236}">
                <a16:creationId xmlns:a16="http://schemas.microsoft.com/office/drawing/2014/main" id="{61891A68-828E-47C2-8643-1E8B41B5058B}"/>
              </a:ext>
            </a:extLst>
          </p:cNvPr>
          <p:cNvSpPr/>
          <p:nvPr/>
        </p:nvSpPr>
        <p:spPr>
          <a:xfrm>
            <a:off x="457828" y="2079967"/>
            <a:ext cx="5866060" cy="1377402"/>
          </a:xfrm>
          <a:prstGeom prst="roundRect">
            <a:avLst>
              <a:gd name="adj" fmla="val 10000"/>
            </a:avLst>
          </a:prstGeom>
          <a:solidFill>
            <a:schemeClr val="accent1">
              <a:lumMod val="20000"/>
              <a:lumOff val="80000"/>
              <a:alpha val="90000"/>
            </a:schemeClr>
          </a:solidFill>
          <a:ln w="25400">
            <a:solidFill>
              <a:schemeClr val="tx2">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9" name="Rectangle: Rounded Corners 48">
            <a:extLst>
              <a:ext uri="{FF2B5EF4-FFF2-40B4-BE49-F238E27FC236}">
                <a16:creationId xmlns:a16="http://schemas.microsoft.com/office/drawing/2014/main" id="{23A52DFF-9079-4A72-ABAB-5BCED65AEF53}"/>
              </a:ext>
            </a:extLst>
          </p:cNvPr>
          <p:cNvSpPr/>
          <p:nvPr/>
        </p:nvSpPr>
        <p:spPr>
          <a:xfrm>
            <a:off x="550296" y="2136315"/>
            <a:ext cx="1274289" cy="1300098"/>
          </a:xfrm>
          <a:prstGeom prst="roundRect">
            <a:avLst>
              <a:gd name="adj" fmla="val 10000"/>
            </a:avLst>
          </a:pr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19050">
            <a:solidFill>
              <a:schemeClr val="tx2"/>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1" name="Rectangle: Rounded Corners 50">
            <a:extLst>
              <a:ext uri="{FF2B5EF4-FFF2-40B4-BE49-F238E27FC236}">
                <a16:creationId xmlns:a16="http://schemas.microsoft.com/office/drawing/2014/main" id="{722C15FB-C680-457A-92E9-65B9F0469EA0}"/>
              </a:ext>
            </a:extLst>
          </p:cNvPr>
          <p:cNvSpPr/>
          <p:nvPr/>
        </p:nvSpPr>
        <p:spPr>
          <a:xfrm>
            <a:off x="2029266" y="2136315"/>
            <a:ext cx="1274289" cy="1300098"/>
          </a:xfrm>
          <a:prstGeom prst="roundRect">
            <a:avLst>
              <a:gd name="adj" fmla="val 10000"/>
            </a:avLst>
          </a:prstGeom>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w="19050">
            <a:solidFill>
              <a:schemeClr val="tx2"/>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3" name="Rectangle: Rounded Corners 52">
            <a:extLst>
              <a:ext uri="{FF2B5EF4-FFF2-40B4-BE49-F238E27FC236}">
                <a16:creationId xmlns:a16="http://schemas.microsoft.com/office/drawing/2014/main" id="{DDAB431B-C725-42AF-9378-2083421974F6}"/>
              </a:ext>
            </a:extLst>
          </p:cNvPr>
          <p:cNvSpPr/>
          <p:nvPr/>
        </p:nvSpPr>
        <p:spPr>
          <a:xfrm>
            <a:off x="3508236" y="2136315"/>
            <a:ext cx="1274289" cy="1300098"/>
          </a:xfrm>
          <a:prstGeom prst="roundRect">
            <a:avLst>
              <a:gd name="adj" fmla="val 10000"/>
            </a:avLst>
          </a:prstGeom>
          <a:blipFill>
            <a:blip r:embed="rId7">
              <a:extLst>
                <a:ext uri="{28A0092B-C50C-407E-A947-70E740481C1C}">
                  <a14:useLocalDpi xmlns:a14="http://schemas.microsoft.com/office/drawing/2010/main" val="0"/>
                </a:ext>
              </a:extLst>
            </a:blip>
            <a:srcRect/>
            <a:stretch>
              <a:fillRect/>
            </a:stretch>
          </a:blipFill>
          <a:ln w="19050">
            <a:solidFill>
              <a:schemeClr val="tx2"/>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5" name="Rectangle: Rounded Corners 54">
            <a:extLst>
              <a:ext uri="{FF2B5EF4-FFF2-40B4-BE49-F238E27FC236}">
                <a16:creationId xmlns:a16="http://schemas.microsoft.com/office/drawing/2014/main" id="{41907C9C-23E3-4D7D-9848-4162E7BAA077}"/>
              </a:ext>
            </a:extLst>
          </p:cNvPr>
          <p:cNvSpPr/>
          <p:nvPr/>
        </p:nvSpPr>
        <p:spPr>
          <a:xfrm>
            <a:off x="4987206" y="2136315"/>
            <a:ext cx="1274289" cy="1300098"/>
          </a:xfrm>
          <a:prstGeom prst="roundRect">
            <a:avLst>
              <a:gd name="adj" fmla="val 10000"/>
            </a:avLst>
          </a:prstGeom>
          <a:blipFill>
            <a:blip r:embed="rId8">
              <a:extLst>
                <a:ext uri="{28A0092B-C50C-407E-A947-70E740481C1C}">
                  <a14:useLocalDpi xmlns:a14="http://schemas.microsoft.com/office/drawing/2010/main" val="0"/>
                </a:ext>
              </a:extLst>
            </a:blip>
            <a:srcRect/>
            <a:stretch>
              <a:fillRect/>
            </a:stretch>
          </a:blipFill>
          <a:ln w="19050">
            <a:solidFill>
              <a:schemeClr val="tx2"/>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7" name="Freeform: Shape 56">
            <a:extLst>
              <a:ext uri="{FF2B5EF4-FFF2-40B4-BE49-F238E27FC236}">
                <a16:creationId xmlns:a16="http://schemas.microsoft.com/office/drawing/2014/main" id="{5EDF20F8-3226-41FE-87D7-0CD5E5BAC4E7}"/>
              </a:ext>
            </a:extLst>
          </p:cNvPr>
          <p:cNvSpPr/>
          <p:nvPr/>
        </p:nvSpPr>
        <p:spPr>
          <a:xfrm>
            <a:off x="2007822" y="3513716"/>
            <a:ext cx="1273253" cy="2104581"/>
          </a:xfrm>
          <a:custGeom>
            <a:avLst/>
            <a:gdLst>
              <a:gd name="connsiteX0" fmla="*/ 185995 w 1771384"/>
              <a:gd name="connsiteY0" fmla="*/ 0 h 2972893"/>
              <a:gd name="connsiteX1" fmla="*/ 1585389 w 1771384"/>
              <a:gd name="connsiteY1" fmla="*/ 0 h 2972893"/>
              <a:gd name="connsiteX2" fmla="*/ 1771384 w 1771384"/>
              <a:gd name="connsiteY2" fmla="*/ 185995 h 2972893"/>
              <a:gd name="connsiteX3" fmla="*/ 1771384 w 1771384"/>
              <a:gd name="connsiteY3" fmla="*/ 2972893 h 2972893"/>
              <a:gd name="connsiteX4" fmla="*/ 1771384 w 1771384"/>
              <a:gd name="connsiteY4" fmla="*/ 2972893 h 2972893"/>
              <a:gd name="connsiteX5" fmla="*/ 0 w 1771384"/>
              <a:gd name="connsiteY5" fmla="*/ 2972893 h 2972893"/>
              <a:gd name="connsiteX6" fmla="*/ 0 w 1771384"/>
              <a:gd name="connsiteY6" fmla="*/ 2972893 h 2972893"/>
              <a:gd name="connsiteX7" fmla="*/ 0 w 1771384"/>
              <a:gd name="connsiteY7" fmla="*/ 185995 h 2972893"/>
              <a:gd name="connsiteX8" fmla="*/ 185995 w 1771384"/>
              <a:gd name="connsiteY8" fmla="*/ 0 h 297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84" h="2972893">
                <a:moveTo>
                  <a:pt x="1585388" y="2972893"/>
                </a:moveTo>
                <a:lnTo>
                  <a:pt x="185996" y="2972893"/>
                </a:lnTo>
                <a:cubicBezTo>
                  <a:pt x="83274" y="2972893"/>
                  <a:pt x="1" y="2889620"/>
                  <a:pt x="1" y="2786898"/>
                </a:cubicBezTo>
                <a:lnTo>
                  <a:pt x="1" y="0"/>
                </a:lnTo>
                <a:lnTo>
                  <a:pt x="1" y="0"/>
                </a:lnTo>
                <a:lnTo>
                  <a:pt x="1771383" y="0"/>
                </a:lnTo>
                <a:lnTo>
                  <a:pt x="1771383" y="0"/>
                </a:lnTo>
                <a:lnTo>
                  <a:pt x="1771383" y="2786898"/>
                </a:lnTo>
                <a:cubicBezTo>
                  <a:pt x="1771383" y="2889620"/>
                  <a:pt x="1688110" y="2972893"/>
                  <a:pt x="1585388" y="2972893"/>
                </a:cubicBezTo>
                <a:close/>
              </a:path>
            </a:pathLst>
          </a:custGeom>
          <a:solidFill>
            <a:schemeClr val="accent1">
              <a:alpha val="54000"/>
            </a:schemeClr>
          </a:solidFill>
          <a:ln w="19050">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3829" tIns="149352" rIns="203829" bIns="203828" numCol="1" spcCol="1270" anchor="t" anchorCtr="0">
            <a:noAutofit/>
          </a:bodyPr>
          <a:lstStyle/>
          <a:p>
            <a:pPr marL="0" lvl="0" indent="0" algn="ctr" defTabSz="933450">
              <a:lnSpc>
                <a:spcPct val="90000"/>
              </a:lnSpc>
              <a:spcBef>
                <a:spcPct val="0"/>
              </a:spcBef>
              <a:spcAft>
                <a:spcPct val="35000"/>
              </a:spcAft>
              <a:buNone/>
            </a:pPr>
            <a:endParaRPr lang="en-US" sz="2100" kern="1200" dirty="0"/>
          </a:p>
        </p:txBody>
      </p:sp>
      <p:sp>
        <p:nvSpPr>
          <p:cNvPr id="59" name="TextBox 58">
            <a:extLst>
              <a:ext uri="{FF2B5EF4-FFF2-40B4-BE49-F238E27FC236}">
                <a16:creationId xmlns:a16="http://schemas.microsoft.com/office/drawing/2014/main" id="{FAF00FF2-83BD-4F65-B229-ACF492E736C3}"/>
              </a:ext>
            </a:extLst>
          </p:cNvPr>
          <p:cNvSpPr txBox="1"/>
          <p:nvPr/>
        </p:nvSpPr>
        <p:spPr>
          <a:xfrm>
            <a:off x="1652336" y="4022475"/>
            <a:ext cx="1971194" cy="954107"/>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Tactical</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Grade</a:t>
            </a:r>
          </a:p>
          <a:p>
            <a:pPr algn="ctr"/>
            <a:r>
              <a:rPr lang="en-US" sz="1000" b="1" dirty="0">
                <a:latin typeface="Arial" panose="020B0604020202020204" pitchFamily="34" charset="0"/>
                <a:cs typeface="Arial" panose="020B0604020202020204" pitchFamily="34" charset="0"/>
              </a:rPr>
              <a:t>(e.g., platform </a:t>
            </a:r>
          </a:p>
          <a:p>
            <a:pPr algn="ctr"/>
            <a:r>
              <a:rPr lang="en-US" sz="1000" b="1" dirty="0">
                <a:latin typeface="Arial" panose="020B0604020202020204" pitchFamily="34" charset="0"/>
                <a:cs typeface="Arial" panose="020B0604020202020204" pitchFamily="34" charset="0"/>
              </a:rPr>
              <a:t>stabilization)</a:t>
            </a:r>
          </a:p>
        </p:txBody>
      </p:sp>
      <p:sp>
        <p:nvSpPr>
          <p:cNvPr id="61" name="Freeform: Shape 60">
            <a:extLst>
              <a:ext uri="{FF2B5EF4-FFF2-40B4-BE49-F238E27FC236}">
                <a16:creationId xmlns:a16="http://schemas.microsoft.com/office/drawing/2014/main" id="{73511CD9-49ED-47A5-938F-BB8CF508BCDF}"/>
              </a:ext>
            </a:extLst>
          </p:cNvPr>
          <p:cNvSpPr/>
          <p:nvPr/>
        </p:nvSpPr>
        <p:spPr>
          <a:xfrm>
            <a:off x="3500022" y="3513716"/>
            <a:ext cx="1273253" cy="2104581"/>
          </a:xfrm>
          <a:custGeom>
            <a:avLst/>
            <a:gdLst>
              <a:gd name="connsiteX0" fmla="*/ 185995 w 1771384"/>
              <a:gd name="connsiteY0" fmla="*/ 0 h 2972893"/>
              <a:gd name="connsiteX1" fmla="*/ 1585389 w 1771384"/>
              <a:gd name="connsiteY1" fmla="*/ 0 h 2972893"/>
              <a:gd name="connsiteX2" fmla="*/ 1771384 w 1771384"/>
              <a:gd name="connsiteY2" fmla="*/ 185995 h 2972893"/>
              <a:gd name="connsiteX3" fmla="*/ 1771384 w 1771384"/>
              <a:gd name="connsiteY3" fmla="*/ 2972893 h 2972893"/>
              <a:gd name="connsiteX4" fmla="*/ 1771384 w 1771384"/>
              <a:gd name="connsiteY4" fmla="*/ 2972893 h 2972893"/>
              <a:gd name="connsiteX5" fmla="*/ 0 w 1771384"/>
              <a:gd name="connsiteY5" fmla="*/ 2972893 h 2972893"/>
              <a:gd name="connsiteX6" fmla="*/ 0 w 1771384"/>
              <a:gd name="connsiteY6" fmla="*/ 2972893 h 2972893"/>
              <a:gd name="connsiteX7" fmla="*/ 0 w 1771384"/>
              <a:gd name="connsiteY7" fmla="*/ 185995 h 2972893"/>
              <a:gd name="connsiteX8" fmla="*/ 185995 w 1771384"/>
              <a:gd name="connsiteY8" fmla="*/ 0 h 297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84" h="2972893">
                <a:moveTo>
                  <a:pt x="1585388" y="2972893"/>
                </a:moveTo>
                <a:lnTo>
                  <a:pt x="185996" y="2972893"/>
                </a:lnTo>
                <a:cubicBezTo>
                  <a:pt x="83274" y="2972893"/>
                  <a:pt x="1" y="2889620"/>
                  <a:pt x="1" y="2786898"/>
                </a:cubicBezTo>
                <a:lnTo>
                  <a:pt x="1" y="0"/>
                </a:lnTo>
                <a:lnTo>
                  <a:pt x="1" y="0"/>
                </a:lnTo>
                <a:lnTo>
                  <a:pt x="1771383" y="0"/>
                </a:lnTo>
                <a:lnTo>
                  <a:pt x="1771383" y="0"/>
                </a:lnTo>
                <a:lnTo>
                  <a:pt x="1771383" y="2786898"/>
                </a:lnTo>
                <a:cubicBezTo>
                  <a:pt x="1771383" y="2889620"/>
                  <a:pt x="1688110" y="2972893"/>
                  <a:pt x="1585388" y="2972893"/>
                </a:cubicBezTo>
                <a:close/>
              </a:path>
            </a:pathLst>
          </a:custGeom>
          <a:solidFill>
            <a:schemeClr val="accent1">
              <a:alpha val="54000"/>
            </a:schemeClr>
          </a:solidFill>
          <a:ln w="19050">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3829" tIns="149352" rIns="203829" bIns="203828" numCol="1" spcCol="1270" anchor="t" anchorCtr="0">
            <a:noAutofit/>
          </a:bodyPr>
          <a:lstStyle/>
          <a:p>
            <a:pPr marL="0" lvl="0" indent="0" algn="ctr" defTabSz="933450">
              <a:lnSpc>
                <a:spcPct val="90000"/>
              </a:lnSpc>
              <a:spcBef>
                <a:spcPct val="0"/>
              </a:spcBef>
              <a:spcAft>
                <a:spcPct val="35000"/>
              </a:spcAft>
              <a:buNone/>
            </a:pPr>
            <a:endParaRPr lang="en-US" sz="2100" kern="1200" dirty="0"/>
          </a:p>
        </p:txBody>
      </p:sp>
      <p:sp>
        <p:nvSpPr>
          <p:cNvPr id="63" name="TextBox 62">
            <a:extLst>
              <a:ext uri="{FF2B5EF4-FFF2-40B4-BE49-F238E27FC236}">
                <a16:creationId xmlns:a16="http://schemas.microsoft.com/office/drawing/2014/main" id="{6FEB0810-A313-4E82-BC2C-29140902CD4F}"/>
              </a:ext>
            </a:extLst>
          </p:cNvPr>
          <p:cNvSpPr txBox="1"/>
          <p:nvPr/>
        </p:nvSpPr>
        <p:spPr>
          <a:xfrm>
            <a:off x="3144536" y="4022475"/>
            <a:ext cx="1971194" cy="954107"/>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Navigation</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Grade</a:t>
            </a:r>
          </a:p>
          <a:p>
            <a:pPr algn="ctr"/>
            <a:r>
              <a:rPr lang="en-US" sz="1000" b="1" dirty="0">
                <a:latin typeface="Arial" panose="020B0604020202020204" pitchFamily="34" charset="0"/>
                <a:cs typeface="Arial" panose="020B0604020202020204" pitchFamily="34" charset="0"/>
              </a:rPr>
              <a:t>(e.g., unmanned</a:t>
            </a:r>
          </a:p>
          <a:p>
            <a:pPr algn="ctr"/>
            <a:r>
              <a:rPr lang="en-US" sz="1000" b="1" dirty="0">
                <a:latin typeface="Arial" panose="020B0604020202020204" pitchFamily="34" charset="0"/>
                <a:cs typeface="Arial" panose="020B0604020202020204" pitchFamily="34" charset="0"/>
              </a:rPr>
              <a:t>vehicles)</a:t>
            </a:r>
          </a:p>
        </p:txBody>
      </p:sp>
      <p:sp>
        <p:nvSpPr>
          <p:cNvPr id="65" name="Freeform: Shape 64">
            <a:extLst>
              <a:ext uri="{FF2B5EF4-FFF2-40B4-BE49-F238E27FC236}">
                <a16:creationId xmlns:a16="http://schemas.microsoft.com/office/drawing/2014/main" id="{1E1CDE21-4427-4052-A541-BCE76A64C027}"/>
              </a:ext>
            </a:extLst>
          </p:cNvPr>
          <p:cNvSpPr/>
          <p:nvPr/>
        </p:nvSpPr>
        <p:spPr>
          <a:xfrm>
            <a:off x="4992642" y="3513716"/>
            <a:ext cx="1273253" cy="2104581"/>
          </a:xfrm>
          <a:custGeom>
            <a:avLst/>
            <a:gdLst>
              <a:gd name="connsiteX0" fmla="*/ 185995 w 1771384"/>
              <a:gd name="connsiteY0" fmla="*/ 0 h 2972893"/>
              <a:gd name="connsiteX1" fmla="*/ 1585389 w 1771384"/>
              <a:gd name="connsiteY1" fmla="*/ 0 h 2972893"/>
              <a:gd name="connsiteX2" fmla="*/ 1771384 w 1771384"/>
              <a:gd name="connsiteY2" fmla="*/ 185995 h 2972893"/>
              <a:gd name="connsiteX3" fmla="*/ 1771384 w 1771384"/>
              <a:gd name="connsiteY3" fmla="*/ 2972893 h 2972893"/>
              <a:gd name="connsiteX4" fmla="*/ 1771384 w 1771384"/>
              <a:gd name="connsiteY4" fmla="*/ 2972893 h 2972893"/>
              <a:gd name="connsiteX5" fmla="*/ 0 w 1771384"/>
              <a:gd name="connsiteY5" fmla="*/ 2972893 h 2972893"/>
              <a:gd name="connsiteX6" fmla="*/ 0 w 1771384"/>
              <a:gd name="connsiteY6" fmla="*/ 2972893 h 2972893"/>
              <a:gd name="connsiteX7" fmla="*/ 0 w 1771384"/>
              <a:gd name="connsiteY7" fmla="*/ 185995 h 2972893"/>
              <a:gd name="connsiteX8" fmla="*/ 185995 w 1771384"/>
              <a:gd name="connsiteY8" fmla="*/ 0 h 297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84" h="2972893">
                <a:moveTo>
                  <a:pt x="1585388" y="2972893"/>
                </a:moveTo>
                <a:lnTo>
                  <a:pt x="185996" y="2972893"/>
                </a:lnTo>
                <a:cubicBezTo>
                  <a:pt x="83274" y="2972893"/>
                  <a:pt x="1" y="2889620"/>
                  <a:pt x="1" y="2786898"/>
                </a:cubicBezTo>
                <a:lnTo>
                  <a:pt x="1" y="0"/>
                </a:lnTo>
                <a:lnTo>
                  <a:pt x="1" y="0"/>
                </a:lnTo>
                <a:lnTo>
                  <a:pt x="1771383" y="0"/>
                </a:lnTo>
                <a:lnTo>
                  <a:pt x="1771383" y="0"/>
                </a:lnTo>
                <a:lnTo>
                  <a:pt x="1771383" y="2786898"/>
                </a:lnTo>
                <a:cubicBezTo>
                  <a:pt x="1771383" y="2889620"/>
                  <a:pt x="1688110" y="2972893"/>
                  <a:pt x="1585388" y="2972893"/>
                </a:cubicBezTo>
                <a:close/>
              </a:path>
            </a:pathLst>
          </a:custGeom>
          <a:solidFill>
            <a:schemeClr val="bg2">
              <a:lumMod val="10000"/>
              <a:alpha val="54000"/>
            </a:schemeClr>
          </a:solidFill>
          <a:ln w="19050">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3829" tIns="149352" rIns="203829" bIns="203828" numCol="1" spcCol="1270" anchor="t" anchorCtr="0">
            <a:noAutofit/>
          </a:bodyPr>
          <a:lstStyle/>
          <a:p>
            <a:pPr marL="0" lvl="0" indent="0" algn="ctr" defTabSz="933450">
              <a:lnSpc>
                <a:spcPct val="90000"/>
              </a:lnSpc>
              <a:spcBef>
                <a:spcPct val="0"/>
              </a:spcBef>
              <a:spcAft>
                <a:spcPct val="35000"/>
              </a:spcAft>
              <a:buNone/>
            </a:pPr>
            <a:endParaRPr lang="en-US" sz="2100" kern="1200" dirty="0"/>
          </a:p>
        </p:txBody>
      </p:sp>
      <p:sp>
        <p:nvSpPr>
          <p:cNvPr id="67" name="TextBox 66">
            <a:extLst>
              <a:ext uri="{FF2B5EF4-FFF2-40B4-BE49-F238E27FC236}">
                <a16:creationId xmlns:a16="http://schemas.microsoft.com/office/drawing/2014/main" id="{70B42D35-F28F-418F-A6A9-4C2116CFBB99}"/>
              </a:ext>
            </a:extLst>
          </p:cNvPr>
          <p:cNvSpPr txBox="1"/>
          <p:nvPr/>
        </p:nvSpPr>
        <p:spPr>
          <a:xfrm>
            <a:off x="4637156" y="4022475"/>
            <a:ext cx="1971194" cy="954107"/>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Strategic</a:t>
            </a:r>
          </a:p>
          <a:p>
            <a:pPr algn="ctr"/>
            <a:r>
              <a:rPr lang="en-US" dirty="0">
                <a:solidFill>
                  <a:schemeClr val="bg1"/>
                </a:solidFill>
                <a:latin typeface="Arial" panose="020B0604020202020204" pitchFamily="34" charset="0"/>
                <a:cs typeface="Arial" panose="020B0604020202020204" pitchFamily="34" charset="0"/>
              </a:rPr>
              <a:t>Grade</a:t>
            </a:r>
          </a:p>
          <a:p>
            <a:pPr algn="ctr"/>
            <a:r>
              <a:rPr lang="en-US" sz="1000" dirty="0">
                <a:solidFill>
                  <a:schemeClr val="bg1"/>
                </a:solidFill>
                <a:latin typeface="Arial" panose="020B0604020202020204" pitchFamily="34" charset="0"/>
                <a:cs typeface="Arial" panose="020B0604020202020204" pitchFamily="34" charset="0"/>
              </a:rPr>
              <a:t>(e.g., nuclear</a:t>
            </a:r>
          </a:p>
          <a:p>
            <a:pPr algn="ctr"/>
            <a:r>
              <a:rPr lang="en-US" sz="1000" dirty="0">
                <a:solidFill>
                  <a:schemeClr val="bg1"/>
                </a:solidFill>
                <a:latin typeface="Arial" panose="020B0604020202020204" pitchFamily="34" charset="0"/>
                <a:cs typeface="Arial" panose="020B0604020202020204" pitchFamily="34" charset="0"/>
              </a:rPr>
              <a:t>weapons)</a:t>
            </a:r>
          </a:p>
        </p:txBody>
      </p:sp>
      <p:sp>
        <p:nvSpPr>
          <p:cNvPr id="69" name="TextBox 68">
            <a:extLst>
              <a:ext uri="{FF2B5EF4-FFF2-40B4-BE49-F238E27FC236}">
                <a16:creationId xmlns:a16="http://schemas.microsoft.com/office/drawing/2014/main" id="{6DD1A55E-BF03-40C8-B8ED-540A4503466C}"/>
              </a:ext>
            </a:extLst>
          </p:cNvPr>
          <p:cNvSpPr txBox="1"/>
          <p:nvPr/>
        </p:nvSpPr>
        <p:spPr>
          <a:xfrm>
            <a:off x="173366" y="3528516"/>
            <a:ext cx="1971194" cy="492443"/>
          </a:xfrm>
          <a:prstGeom prst="rect">
            <a:avLst/>
          </a:prstGeom>
          <a:noFill/>
        </p:spPr>
        <p:txBody>
          <a:bodyPr wrap="square" rtlCol="0">
            <a:spAutoFit/>
          </a:bodyPr>
          <a:lstStyle/>
          <a:p>
            <a:pPr algn="ctr"/>
            <a:r>
              <a:rPr lang="en-US" sz="2600" dirty="0">
                <a:solidFill>
                  <a:schemeClr val="bg1"/>
                </a:solidFill>
                <a:latin typeface="Arial" panose="020B0604020202020204" pitchFamily="34" charset="0"/>
                <a:cs typeface="Arial" panose="020B0604020202020204" pitchFamily="34" charset="0"/>
              </a:rPr>
              <a:t>$410M</a:t>
            </a:r>
          </a:p>
        </p:txBody>
      </p:sp>
      <p:sp>
        <p:nvSpPr>
          <p:cNvPr id="71" name="TextBox 70">
            <a:extLst>
              <a:ext uri="{FF2B5EF4-FFF2-40B4-BE49-F238E27FC236}">
                <a16:creationId xmlns:a16="http://schemas.microsoft.com/office/drawing/2014/main" id="{0BC6641A-35B4-4215-933B-B297C5D17D31}"/>
              </a:ext>
            </a:extLst>
          </p:cNvPr>
          <p:cNvSpPr txBox="1"/>
          <p:nvPr/>
        </p:nvSpPr>
        <p:spPr>
          <a:xfrm>
            <a:off x="1652336" y="3528516"/>
            <a:ext cx="1971194" cy="492443"/>
          </a:xfrm>
          <a:prstGeom prst="rect">
            <a:avLst/>
          </a:prstGeom>
          <a:noFill/>
        </p:spPr>
        <p:txBody>
          <a:bodyPr wrap="square" rtlCol="0">
            <a:spAutoFit/>
          </a:bodyPr>
          <a:lstStyle/>
          <a:p>
            <a:pPr algn="ctr"/>
            <a:r>
              <a:rPr lang="en-US" sz="2600" b="1" dirty="0">
                <a:latin typeface="Arial" panose="020B0604020202020204" pitchFamily="34" charset="0"/>
                <a:cs typeface="Arial" panose="020B0604020202020204" pitchFamily="34" charset="0"/>
              </a:rPr>
              <a:t>$820M</a:t>
            </a:r>
          </a:p>
        </p:txBody>
      </p:sp>
      <p:sp>
        <p:nvSpPr>
          <p:cNvPr id="73" name="TextBox 72">
            <a:extLst>
              <a:ext uri="{FF2B5EF4-FFF2-40B4-BE49-F238E27FC236}">
                <a16:creationId xmlns:a16="http://schemas.microsoft.com/office/drawing/2014/main" id="{695A4914-8C2C-4EA9-94BA-8B90D7E480F5}"/>
              </a:ext>
            </a:extLst>
          </p:cNvPr>
          <p:cNvSpPr txBox="1"/>
          <p:nvPr/>
        </p:nvSpPr>
        <p:spPr>
          <a:xfrm>
            <a:off x="3144536" y="3528516"/>
            <a:ext cx="1971194" cy="492443"/>
          </a:xfrm>
          <a:prstGeom prst="rect">
            <a:avLst/>
          </a:prstGeom>
          <a:noFill/>
        </p:spPr>
        <p:txBody>
          <a:bodyPr wrap="square" rtlCol="0">
            <a:spAutoFit/>
          </a:bodyPr>
          <a:lstStyle/>
          <a:p>
            <a:pPr algn="ctr"/>
            <a:r>
              <a:rPr lang="en-US" sz="2600" b="1" dirty="0">
                <a:latin typeface="Arial" panose="020B0604020202020204" pitchFamily="34" charset="0"/>
                <a:cs typeface="Arial" panose="020B0604020202020204" pitchFamily="34" charset="0"/>
              </a:rPr>
              <a:t>$928M</a:t>
            </a:r>
          </a:p>
        </p:txBody>
      </p:sp>
      <p:sp>
        <p:nvSpPr>
          <p:cNvPr id="75" name="TextBox 74">
            <a:extLst>
              <a:ext uri="{FF2B5EF4-FFF2-40B4-BE49-F238E27FC236}">
                <a16:creationId xmlns:a16="http://schemas.microsoft.com/office/drawing/2014/main" id="{D469914D-D3FE-4A11-B04F-19CF86149851}"/>
              </a:ext>
            </a:extLst>
          </p:cNvPr>
          <p:cNvSpPr txBox="1"/>
          <p:nvPr/>
        </p:nvSpPr>
        <p:spPr>
          <a:xfrm>
            <a:off x="4637156" y="3528516"/>
            <a:ext cx="1971194" cy="492443"/>
          </a:xfrm>
          <a:prstGeom prst="rect">
            <a:avLst/>
          </a:prstGeom>
          <a:noFill/>
        </p:spPr>
        <p:txBody>
          <a:bodyPr wrap="square" rtlCol="0">
            <a:spAutoFit/>
          </a:bodyPr>
          <a:lstStyle/>
          <a:p>
            <a:pPr algn="ctr"/>
            <a:r>
              <a:rPr lang="en-US" sz="2600" dirty="0">
                <a:solidFill>
                  <a:schemeClr val="bg1"/>
                </a:solidFill>
                <a:latin typeface="Arial" panose="020B0604020202020204" pitchFamily="34" charset="0"/>
                <a:cs typeface="Arial" panose="020B0604020202020204" pitchFamily="34" charset="0"/>
              </a:rPr>
              <a:t>$941M</a:t>
            </a:r>
          </a:p>
        </p:txBody>
      </p:sp>
      <p:sp>
        <p:nvSpPr>
          <p:cNvPr id="77" name="Left Brace 76">
            <a:extLst>
              <a:ext uri="{FF2B5EF4-FFF2-40B4-BE49-F238E27FC236}">
                <a16:creationId xmlns:a16="http://schemas.microsoft.com/office/drawing/2014/main" id="{E202EE88-D857-403F-927D-EC09DB63DF2D}"/>
              </a:ext>
            </a:extLst>
          </p:cNvPr>
          <p:cNvSpPr/>
          <p:nvPr/>
        </p:nvSpPr>
        <p:spPr>
          <a:xfrm rot="5400000">
            <a:off x="3272870" y="-968988"/>
            <a:ext cx="214563" cy="5860268"/>
          </a:xfrm>
          <a:prstGeom prst="leftBrace">
            <a:avLst>
              <a:gd name="adj1" fmla="val 45975"/>
              <a:gd name="adj2" fmla="val 50000"/>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p>
        </p:txBody>
      </p:sp>
      <p:sp>
        <p:nvSpPr>
          <p:cNvPr id="81" name="TextBox 80">
            <a:extLst>
              <a:ext uri="{FF2B5EF4-FFF2-40B4-BE49-F238E27FC236}">
                <a16:creationId xmlns:a16="http://schemas.microsoft.com/office/drawing/2014/main" id="{78FEC1FA-9FFB-4B62-99AC-5009CBE9F90F}"/>
              </a:ext>
            </a:extLst>
          </p:cNvPr>
          <p:cNvSpPr txBox="1"/>
          <p:nvPr/>
        </p:nvSpPr>
        <p:spPr>
          <a:xfrm>
            <a:off x="173366" y="4998051"/>
            <a:ext cx="1971194" cy="584775"/>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Many</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Suppliers</a:t>
            </a:r>
          </a:p>
        </p:txBody>
      </p:sp>
      <p:sp>
        <p:nvSpPr>
          <p:cNvPr id="83" name="TextBox 82">
            <a:extLst>
              <a:ext uri="{FF2B5EF4-FFF2-40B4-BE49-F238E27FC236}">
                <a16:creationId xmlns:a16="http://schemas.microsoft.com/office/drawing/2014/main" id="{F2F12E66-80EF-4618-9490-D29C074C3196}"/>
              </a:ext>
            </a:extLst>
          </p:cNvPr>
          <p:cNvSpPr txBox="1"/>
          <p:nvPr/>
        </p:nvSpPr>
        <p:spPr>
          <a:xfrm>
            <a:off x="1652336" y="4998051"/>
            <a:ext cx="1971194"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Few</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Competitors</a:t>
            </a:r>
          </a:p>
        </p:txBody>
      </p:sp>
      <p:sp>
        <p:nvSpPr>
          <p:cNvPr id="85" name="TextBox 84">
            <a:extLst>
              <a:ext uri="{FF2B5EF4-FFF2-40B4-BE49-F238E27FC236}">
                <a16:creationId xmlns:a16="http://schemas.microsoft.com/office/drawing/2014/main" id="{DA330B92-6BAD-4019-98C8-D65699325827}"/>
              </a:ext>
            </a:extLst>
          </p:cNvPr>
          <p:cNvSpPr txBox="1"/>
          <p:nvPr/>
        </p:nvSpPr>
        <p:spPr>
          <a:xfrm>
            <a:off x="3144536" y="4998051"/>
            <a:ext cx="1971194"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Two Primary</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Competitors</a:t>
            </a:r>
          </a:p>
        </p:txBody>
      </p:sp>
      <p:sp>
        <p:nvSpPr>
          <p:cNvPr id="87" name="TextBox 86">
            <a:extLst>
              <a:ext uri="{FF2B5EF4-FFF2-40B4-BE49-F238E27FC236}">
                <a16:creationId xmlns:a16="http://schemas.microsoft.com/office/drawing/2014/main" id="{49DA6A37-485C-4193-9AA4-C9C1E4334550}"/>
              </a:ext>
            </a:extLst>
          </p:cNvPr>
          <p:cNvSpPr txBox="1"/>
          <p:nvPr/>
        </p:nvSpPr>
        <p:spPr>
          <a:xfrm>
            <a:off x="4637156" y="4998051"/>
            <a:ext cx="1971194" cy="584775"/>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Highly</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Specialized</a:t>
            </a:r>
          </a:p>
        </p:txBody>
      </p:sp>
      <p:sp>
        <p:nvSpPr>
          <p:cNvPr id="91" name="Left Brace 90">
            <a:extLst>
              <a:ext uri="{FF2B5EF4-FFF2-40B4-BE49-F238E27FC236}">
                <a16:creationId xmlns:a16="http://schemas.microsoft.com/office/drawing/2014/main" id="{F1007944-F59D-4F41-9765-F104BEAE0502}"/>
              </a:ext>
            </a:extLst>
          </p:cNvPr>
          <p:cNvSpPr/>
          <p:nvPr/>
        </p:nvSpPr>
        <p:spPr>
          <a:xfrm rot="16200000">
            <a:off x="3272870" y="4234529"/>
            <a:ext cx="214563" cy="3011700"/>
          </a:xfrm>
          <a:prstGeom prst="leftBrace">
            <a:avLst>
              <a:gd name="adj1" fmla="val 45975"/>
              <a:gd name="adj2" fmla="val 50000"/>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TextBox 92">
            <a:extLst>
              <a:ext uri="{FF2B5EF4-FFF2-40B4-BE49-F238E27FC236}">
                <a16:creationId xmlns:a16="http://schemas.microsoft.com/office/drawing/2014/main" id="{DAA5E2F8-3B0D-4F1B-A6E8-66B52798EFA1}"/>
              </a:ext>
            </a:extLst>
          </p:cNvPr>
          <p:cNvSpPr txBox="1"/>
          <p:nvPr/>
        </p:nvSpPr>
        <p:spPr>
          <a:xfrm>
            <a:off x="731840" y="1302382"/>
            <a:ext cx="5316535" cy="400110"/>
          </a:xfrm>
          <a:prstGeom prst="rect">
            <a:avLst/>
          </a:prstGeom>
          <a:noFill/>
          <a:ln w="28575">
            <a:noFill/>
          </a:ln>
        </p:spPr>
        <p:txBody>
          <a:bodyPr wrap="square" rtlCol="0">
            <a:spAutoFit/>
          </a:bodyPr>
          <a:lstStyle/>
          <a:p>
            <a:pPr algn="ctr"/>
            <a:r>
              <a:rPr lang="en-US" sz="2000" b="1" dirty="0">
                <a:cs typeface="Arial" panose="020B0604020202020204" pitchFamily="34" charset="0"/>
              </a:rPr>
              <a:t>$3B+ Global Inertial Navigation Market in 2019</a:t>
            </a:r>
            <a:r>
              <a:rPr lang="en-US" sz="2000" b="1" baseline="30000" dirty="0">
                <a:cs typeface="Arial" panose="020B0604020202020204" pitchFamily="34" charset="0"/>
              </a:rPr>
              <a:t>(a)</a:t>
            </a:r>
            <a:endParaRPr lang="en-US" sz="1200" b="1" baseline="30000" dirty="0">
              <a:cs typeface="Arial" panose="020B0604020202020204" pitchFamily="34" charset="0"/>
            </a:endParaRPr>
          </a:p>
        </p:txBody>
      </p:sp>
      <p:sp>
        <p:nvSpPr>
          <p:cNvPr id="97" name="TextBox 96">
            <a:extLst>
              <a:ext uri="{FF2B5EF4-FFF2-40B4-BE49-F238E27FC236}">
                <a16:creationId xmlns:a16="http://schemas.microsoft.com/office/drawing/2014/main" id="{57F643FA-0BA3-4DC0-AF52-26861C7A5BF8}"/>
              </a:ext>
            </a:extLst>
          </p:cNvPr>
          <p:cNvSpPr txBox="1"/>
          <p:nvPr/>
        </p:nvSpPr>
        <p:spPr>
          <a:xfrm>
            <a:off x="123014" y="6567140"/>
            <a:ext cx="5788501" cy="246221"/>
          </a:xfrm>
          <a:prstGeom prst="rect">
            <a:avLst/>
          </a:prstGeom>
          <a:noFill/>
        </p:spPr>
        <p:txBody>
          <a:bodyPr wrap="square" rtlCol="0">
            <a:spAutoFit/>
          </a:bodyPr>
          <a:lstStyle/>
          <a:p>
            <a:r>
              <a:rPr lang="en-US" sz="1000" i="1" dirty="0"/>
              <a:t>(a) Source: </a:t>
            </a:r>
            <a:r>
              <a:rPr lang="en-US" sz="1000" i="1" dirty="0" err="1"/>
              <a:t>Yole</a:t>
            </a:r>
            <a:r>
              <a:rPr lang="en-US" sz="1000" i="1" dirty="0"/>
              <a:t> High End Inertial Sensors Market Research Report 2020</a:t>
            </a:r>
          </a:p>
        </p:txBody>
      </p:sp>
      <p:sp>
        <p:nvSpPr>
          <p:cNvPr id="2" name="TextBox 1">
            <a:extLst>
              <a:ext uri="{FF2B5EF4-FFF2-40B4-BE49-F238E27FC236}">
                <a16:creationId xmlns:a16="http://schemas.microsoft.com/office/drawing/2014/main" id="{3713D53C-4308-4D84-8D6D-78621BF6C4ED}"/>
              </a:ext>
            </a:extLst>
          </p:cNvPr>
          <p:cNvSpPr txBox="1"/>
          <p:nvPr/>
        </p:nvSpPr>
        <p:spPr>
          <a:xfrm>
            <a:off x="564360" y="5985792"/>
            <a:ext cx="5653881" cy="400110"/>
          </a:xfrm>
          <a:prstGeom prst="rect">
            <a:avLst/>
          </a:prstGeom>
          <a:noFill/>
        </p:spPr>
        <p:txBody>
          <a:bodyPr wrap="square" rtlCol="0">
            <a:spAutoFit/>
          </a:bodyPr>
          <a:lstStyle/>
          <a:p>
            <a:pPr algn="ctr"/>
            <a:r>
              <a:rPr lang="en-US" sz="2000" b="1" dirty="0">
                <a:cs typeface="Arial" panose="020B0604020202020204" pitchFamily="34" charset="0"/>
              </a:rPr>
              <a:t>EMCORE’s Total Addressable Market (TAM) is $1.7B</a:t>
            </a:r>
          </a:p>
        </p:txBody>
      </p:sp>
      <p:sp>
        <p:nvSpPr>
          <p:cNvPr id="3" name="Content Placeholder 1">
            <a:extLst>
              <a:ext uri="{FF2B5EF4-FFF2-40B4-BE49-F238E27FC236}">
                <a16:creationId xmlns:a16="http://schemas.microsoft.com/office/drawing/2014/main" id="{384B74C2-7FAD-448B-BAB4-CF88D2F5FD0E}"/>
              </a:ext>
            </a:extLst>
          </p:cNvPr>
          <p:cNvSpPr txBox="1">
            <a:spLocks/>
          </p:cNvSpPr>
          <p:nvPr/>
        </p:nvSpPr>
        <p:spPr>
          <a:xfrm>
            <a:off x="6665772" y="1137314"/>
            <a:ext cx="5094839" cy="4206473"/>
          </a:xfrm>
          <a:prstGeom prst="rect">
            <a:avLst/>
          </a:prstGeom>
        </p:spPr>
        <p:txBody>
          <a:bodyPr>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lnSpc>
                <a:spcPct val="100000"/>
              </a:lnSpc>
              <a:spcBef>
                <a:spcPts val="600"/>
              </a:spcBef>
              <a:buNone/>
            </a:pPr>
            <a:r>
              <a:rPr lang="en-US" sz="1800" b="1" dirty="0"/>
              <a:t>Tactical Grade Market Segment</a:t>
            </a:r>
          </a:p>
          <a:p>
            <a:pPr>
              <a:lnSpc>
                <a:spcPct val="100000"/>
              </a:lnSpc>
              <a:spcBef>
                <a:spcPts val="600"/>
              </a:spcBef>
              <a:buBlip>
                <a:blip r:embed="rId9">
                  <a:extLst>
                    <a:ext uri="{96DAC541-7B7A-43D3-8B79-37D633B846F1}">
                      <asvg:svgBlip xmlns:asvg="http://schemas.microsoft.com/office/drawing/2016/SVG/main" r:embed="rId10"/>
                    </a:ext>
                  </a:extLst>
                </a:blip>
              </a:buBlip>
            </a:pPr>
            <a:r>
              <a:rPr lang="en-US" sz="1600" b="1" dirty="0"/>
              <a:t>QMEMS</a:t>
            </a:r>
            <a:r>
              <a:rPr lang="en-US" sz="1600" dirty="0"/>
              <a:t> provides performance for a lower cost and with a smaller size than competing platforms – while also excelling in harsh environments </a:t>
            </a:r>
          </a:p>
          <a:p>
            <a:pPr>
              <a:lnSpc>
                <a:spcPct val="100000"/>
              </a:lnSpc>
              <a:spcBef>
                <a:spcPts val="600"/>
              </a:spcBef>
              <a:buBlip>
                <a:blip r:embed="rId9">
                  <a:extLst>
                    <a:ext uri="{96DAC541-7B7A-43D3-8B79-37D633B846F1}">
                      <asvg:svgBlip xmlns:asvg="http://schemas.microsoft.com/office/drawing/2016/SVG/main" r:embed="rId10"/>
                    </a:ext>
                  </a:extLst>
                </a:blip>
              </a:buBlip>
            </a:pPr>
            <a:r>
              <a:rPr lang="en-US" sz="1600" dirty="0"/>
              <a:t>Common applications include platform stabilization (tanks, ships), torpedo guidance, flight control systems, and oil &amp; gas drilling</a:t>
            </a:r>
            <a:endParaRPr lang="en-US" sz="1600" b="1" u="sng" dirty="0"/>
          </a:p>
          <a:p>
            <a:pPr marL="0" indent="0">
              <a:lnSpc>
                <a:spcPct val="100000"/>
              </a:lnSpc>
              <a:spcBef>
                <a:spcPts val="600"/>
              </a:spcBef>
              <a:buNone/>
            </a:pPr>
            <a:endParaRPr lang="en-US" sz="300" b="1" u="sng" dirty="0"/>
          </a:p>
          <a:p>
            <a:pPr marL="0" indent="0">
              <a:lnSpc>
                <a:spcPct val="100000"/>
              </a:lnSpc>
              <a:spcBef>
                <a:spcPts val="600"/>
              </a:spcBef>
              <a:buNone/>
            </a:pPr>
            <a:r>
              <a:rPr lang="en-US" sz="1800" b="1" dirty="0"/>
              <a:t>Tactical and Navigation grades</a:t>
            </a:r>
          </a:p>
          <a:p>
            <a:pPr>
              <a:lnSpc>
                <a:spcPct val="100000"/>
              </a:lnSpc>
              <a:spcBef>
                <a:spcPts val="600"/>
              </a:spcBef>
              <a:buBlip>
                <a:blip r:embed="rId9">
                  <a:extLst>
                    <a:ext uri="{96DAC541-7B7A-43D3-8B79-37D633B846F1}">
                      <asvg:svgBlip xmlns:asvg="http://schemas.microsoft.com/office/drawing/2016/SVG/main" r:embed="rId10"/>
                    </a:ext>
                  </a:extLst>
                </a:blip>
              </a:buBlip>
            </a:pPr>
            <a:r>
              <a:rPr lang="en-US" sz="1600" b="1" dirty="0"/>
              <a:t>EMCORE’s FOG</a:t>
            </a:r>
            <a:r>
              <a:rPr lang="en-US" sz="1600" dirty="0"/>
              <a:t> technology enables superior performance while maintaining traditional FOG pricing and form factors</a:t>
            </a:r>
          </a:p>
          <a:p>
            <a:pPr>
              <a:lnSpc>
                <a:spcPct val="100000"/>
              </a:lnSpc>
              <a:spcBef>
                <a:spcPts val="600"/>
              </a:spcBef>
              <a:buBlip>
                <a:blip r:embed="rId9">
                  <a:extLst>
                    <a:ext uri="{96DAC541-7B7A-43D3-8B79-37D633B846F1}">
                      <asvg:svgBlip xmlns:asvg="http://schemas.microsoft.com/office/drawing/2016/SVG/main" r:embed="rId10"/>
                    </a:ext>
                  </a:extLst>
                </a:blip>
              </a:buBlip>
            </a:pPr>
            <a:r>
              <a:rPr lang="en-US" sz="1600" dirty="0"/>
              <a:t>Common applications include unmanned vehicles, missile targeting, submarine sensors, and dismounted soldier systems (geo-compassing/north-finding)</a:t>
            </a:r>
          </a:p>
          <a:p>
            <a:pPr>
              <a:lnSpc>
                <a:spcPct val="100000"/>
              </a:lnSpc>
              <a:spcBef>
                <a:spcPts val="0"/>
              </a:spcBef>
              <a:buBlip>
                <a:blip r:embed="rId9">
                  <a:extLst>
                    <a:ext uri="{96DAC541-7B7A-43D3-8B79-37D633B846F1}">
                      <asvg:svgBlip xmlns:asvg="http://schemas.microsoft.com/office/drawing/2016/SVG/main" r:embed="rId10"/>
                    </a:ext>
                  </a:extLst>
                </a:blip>
              </a:buBlip>
            </a:pPr>
            <a:endParaRPr lang="en-US" sz="1600" dirty="0"/>
          </a:p>
        </p:txBody>
      </p:sp>
      <p:sp>
        <p:nvSpPr>
          <p:cNvPr id="4" name="Rectangle: Rounded Corners 3">
            <a:extLst>
              <a:ext uri="{FF2B5EF4-FFF2-40B4-BE49-F238E27FC236}">
                <a16:creationId xmlns:a16="http://schemas.microsoft.com/office/drawing/2014/main" id="{4FFAB1A1-713C-417C-8A03-2C3AD5A4D29E}"/>
              </a:ext>
            </a:extLst>
          </p:cNvPr>
          <p:cNvSpPr/>
          <p:nvPr/>
        </p:nvSpPr>
        <p:spPr>
          <a:xfrm>
            <a:off x="6440905" y="5634110"/>
            <a:ext cx="5494421" cy="75495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rPr>
              <a:t>EMCORE is an Established QMEMS Market Leader and an Emerging Independent FOG Supplier</a:t>
            </a:r>
          </a:p>
        </p:txBody>
      </p:sp>
      <p:sp>
        <p:nvSpPr>
          <p:cNvPr id="31" name="Slide Number Placeholder 1">
            <a:extLst>
              <a:ext uri="{FF2B5EF4-FFF2-40B4-BE49-F238E27FC236}">
                <a16:creationId xmlns:a16="http://schemas.microsoft.com/office/drawing/2014/main" id="{CD44E22D-7F81-4ABA-BFDC-14401CEE85EA}"/>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8</a:t>
            </a:fld>
            <a:endParaRPr lang="en-US" dirty="0"/>
          </a:p>
        </p:txBody>
      </p:sp>
    </p:spTree>
    <p:extLst>
      <p:ext uri="{BB962C8B-B14F-4D97-AF65-F5344CB8AC3E}">
        <p14:creationId xmlns:p14="http://schemas.microsoft.com/office/powerpoint/2010/main" val="109622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oeing 777X first flight delayed until at least Friday | HeraldNet.com">
            <a:extLst>
              <a:ext uri="{FF2B5EF4-FFF2-40B4-BE49-F238E27FC236}">
                <a16:creationId xmlns:a16="http://schemas.microsoft.com/office/drawing/2014/main" id="{69543D4E-3ACA-44BC-9313-EC320997D6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771" b="10088"/>
          <a:stretch/>
        </p:blipFill>
        <p:spPr bwMode="auto">
          <a:xfrm>
            <a:off x="8259934" y="4709207"/>
            <a:ext cx="3056816" cy="17015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3647A75-8544-448B-B829-0F18A46472C2}"/>
              </a:ext>
            </a:extLst>
          </p:cNvPr>
          <p:cNvSpPr/>
          <p:nvPr/>
        </p:nvSpPr>
        <p:spPr>
          <a:xfrm>
            <a:off x="230769" y="260422"/>
            <a:ext cx="5537093" cy="584775"/>
          </a:xfrm>
          <a:prstGeom prst="rect">
            <a:avLst/>
          </a:prstGeom>
        </p:spPr>
        <p:txBody>
          <a:bodyPr wrap="none">
            <a:spAutoFit/>
          </a:bodyPr>
          <a:lstStyle/>
          <a:p>
            <a:r>
              <a:rPr lang="en-US" sz="3200" b="1" dirty="0">
                <a:latin typeface="Arial" charset="0"/>
              </a:rPr>
              <a:t>A&amp;D – Navigation: QMEMS</a:t>
            </a:r>
          </a:p>
        </p:txBody>
      </p:sp>
      <p:sp>
        <p:nvSpPr>
          <p:cNvPr id="8" name="Content Placeholder 1">
            <a:extLst>
              <a:ext uri="{FF2B5EF4-FFF2-40B4-BE49-F238E27FC236}">
                <a16:creationId xmlns:a16="http://schemas.microsoft.com/office/drawing/2014/main" id="{48C0F9A1-89A8-4AE0-A06A-97C7B39C6574}"/>
              </a:ext>
            </a:extLst>
          </p:cNvPr>
          <p:cNvSpPr txBox="1">
            <a:spLocks/>
          </p:cNvSpPr>
          <p:nvPr/>
        </p:nvSpPr>
        <p:spPr>
          <a:xfrm>
            <a:off x="334956" y="802473"/>
            <a:ext cx="7472521" cy="4810040"/>
          </a:xfrm>
          <a:prstGeom prst="rect">
            <a:avLst/>
          </a:prstGeom>
        </p:spPr>
        <p:txBody>
          <a:bodyPr>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lnSpc>
                <a:spcPct val="100000"/>
              </a:lnSpc>
              <a:spcBef>
                <a:spcPts val="0"/>
              </a:spcBef>
              <a:buNone/>
            </a:pPr>
            <a:r>
              <a:rPr lang="en-US" sz="2400" b="1" dirty="0"/>
              <a:t>EMCORE is one of only two QMEMS gyros suppliers worldwide</a:t>
            </a:r>
          </a:p>
          <a:p>
            <a:pPr marL="0" indent="0">
              <a:lnSpc>
                <a:spcPct val="100000"/>
              </a:lnSpc>
              <a:spcBef>
                <a:spcPts val="0"/>
              </a:spcBef>
              <a:buNone/>
            </a:pPr>
            <a:endParaRPr lang="en-US" sz="1600" b="1" dirty="0"/>
          </a:p>
          <a:p>
            <a:pPr marL="0" indent="0">
              <a:lnSpc>
                <a:spcPct val="100000"/>
              </a:lnSpc>
              <a:spcBef>
                <a:spcPts val="0"/>
              </a:spcBef>
              <a:buNone/>
            </a:pPr>
            <a:r>
              <a:rPr lang="en-US" sz="1800" b="1" dirty="0"/>
              <a:t>Well Established in Defense</a:t>
            </a:r>
            <a:endParaRPr lang="en-US" sz="1800" dirty="0"/>
          </a:p>
          <a:p>
            <a:pPr>
              <a:lnSpc>
                <a:spcPct val="100000"/>
              </a:lnSpc>
              <a:spcBef>
                <a:spcPts val="0"/>
              </a:spcBef>
              <a:buBlip>
                <a:blip r:embed="rId3">
                  <a:extLst>
                    <a:ext uri="{96DAC541-7B7A-43D3-8B79-37D633B846F1}">
                      <asvg:svgBlip xmlns:asvg="http://schemas.microsoft.com/office/drawing/2016/SVG/main" r:embed="rId4"/>
                    </a:ext>
                  </a:extLst>
                </a:blip>
              </a:buBlip>
            </a:pPr>
            <a:r>
              <a:rPr lang="en-US" sz="1800" dirty="0"/>
              <a:t>SDI500 IMUs for the US Navy - Six Year Program</a:t>
            </a:r>
          </a:p>
          <a:p>
            <a:pPr lvl="1">
              <a:lnSpc>
                <a:spcPct val="100000"/>
              </a:lnSpc>
              <a:spcBef>
                <a:spcPts val="0"/>
              </a:spcBef>
            </a:pPr>
            <a:r>
              <a:rPr lang="en-US" sz="1800" dirty="0"/>
              <a:t>Mark 48 heavyweight submarine-launched torpedo program</a:t>
            </a:r>
          </a:p>
          <a:p>
            <a:pPr lvl="1">
              <a:lnSpc>
                <a:spcPct val="100000"/>
              </a:lnSpc>
              <a:spcBef>
                <a:spcPts val="0"/>
              </a:spcBef>
            </a:pPr>
            <a:r>
              <a:rPr lang="en-US" sz="1800" dirty="0"/>
              <a:t>Mark 54 lightweight anti-submarine torpedo program</a:t>
            </a:r>
          </a:p>
          <a:p>
            <a:pPr marL="0" indent="0">
              <a:lnSpc>
                <a:spcPct val="100000"/>
              </a:lnSpc>
              <a:spcBef>
                <a:spcPts val="0"/>
              </a:spcBef>
              <a:buNone/>
            </a:pPr>
            <a:endParaRPr lang="en-US" sz="800" b="1" dirty="0"/>
          </a:p>
          <a:p>
            <a:pPr marL="0" indent="0">
              <a:lnSpc>
                <a:spcPct val="100000"/>
              </a:lnSpc>
              <a:spcBef>
                <a:spcPts val="0"/>
              </a:spcBef>
              <a:buNone/>
            </a:pPr>
            <a:r>
              <a:rPr lang="en-US" sz="1800" b="1" dirty="0"/>
              <a:t>Strong Position in Civil Aerospace</a:t>
            </a:r>
          </a:p>
          <a:p>
            <a:pPr>
              <a:lnSpc>
                <a:spcPct val="100000"/>
              </a:lnSpc>
              <a:spcBef>
                <a:spcPts val="0"/>
              </a:spcBef>
              <a:buBlip>
                <a:blip r:embed="rId3">
                  <a:extLst>
                    <a:ext uri="{96DAC541-7B7A-43D3-8B79-37D633B846F1}">
                      <asvg:svgBlip xmlns:asvg="http://schemas.microsoft.com/office/drawing/2016/SVG/main" r:embed="rId4"/>
                    </a:ext>
                  </a:extLst>
                </a:blip>
              </a:buBlip>
            </a:pPr>
            <a:r>
              <a:rPr lang="en-US" sz="1800" dirty="0"/>
              <a:t>SDI300 IMUs for the Boeing 777 (four per aircraft)</a:t>
            </a:r>
          </a:p>
          <a:p>
            <a:pPr lvl="1">
              <a:lnSpc>
                <a:spcPct val="100000"/>
              </a:lnSpc>
              <a:spcBef>
                <a:spcPts val="0"/>
              </a:spcBef>
            </a:pPr>
            <a:r>
              <a:rPr lang="en-US" sz="1800" dirty="0"/>
              <a:t>Designed into 777 for the life of program</a:t>
            </a:r>
          </a:p>
          <a:p>
            <a:pPr>
              <a:lnSpc>
                <a:spcPct val="100000"/>
              </a:lnSpc>
              <a:spcBef>
                <a:spcPts val="0"/>
              </a:spcBef>
              <a:buBlip>
                <a:blip r:embed="rId3">
                  <a:extLst>
                    <a:ext uri="{96DAC541-7B7A-43D3-8B79-37D633B846F1}">
                      <asvg:svgBlip xmlns:asvg="http://schemas.microsoft.com/office/drawing/2016/SVG/main" r:embed="rId4"/>
                    </a:ext>
                  </a:extLst>
                </a:blip>
              </a:buBlip>
            </a:pPr>
            <a:r>
              <a:rPr lang="en-US" sz="1800" dirty="0"/>
              <a:t>Flight control and navigation augmentation markets</a:t>
            </a:r>
            <a:endParaRPr lang="en-US" sz="1800" b="1" dirty="0"/>
          </a:p>
          <a:p>
            <a:pPr marL="0" indent="0">
              <a:lnSpc>
                <a:spcPct val="100000"/>
              </a:lnSpc>
              <a:spcBef>
                <a:spcPts val="0"/>
              </a:spcBef>
              <a:buNone/>
            </a:pPr>
            <a:endParaRPr lang="en-US" sz="800" b="1" dirty="0"/>
          </a:p>
          <a:p>
            <a:pPr marL="0" indent="0">
              <a:lnSpc>
                <a:spcPct val="100000"/>
              </a:lnSpc>
              <a:spcBef>
                <a:spcPts val="0"/>
              </a:spcBef>
              <a:buNone/>
            </a:pPr>
            <a:r>
              <a:rPr lang="en-US" sz="1800" b="1" dirty="0"/>
              <a:t>Growth Opportunities</a:t>
            </a:r>
          </a:p>
          <a:p>
            <a:pPr>
              <a:lnSpc>
                <a:spcPct val="100000"/>
              </a:lnSpc>
              <a:spcBef>
                <a:spcPts val="0"/>
              </a:spcBef>
              <a:buBlip>
                <a:blip r:embed="rId3">
                  <a:extLst>
                    <a:ext uri="{96DAC541-7B7A-43D3-8B79-37D633B846F1}">
                      <asvg:svgBlip xmlns:asvg="http://schemas.microsoft.com/office/drawing/2016/SVG/main" r:embed="rId4"/>
                    </a:ext>
                  </a:extLst>
                </a:blip>
              </a:buBlip>
            </a:pPr>
            <a:r>
              <a:rPr lang="en-US" sz="1800" dirty="0"/>
              <a:t>Increasing production output to fulfill pent-up demand</a:t>
            </a:r>
          </a:p>
          <a:p>
            <a:pPr>
              <a:lnSpc>
                <a:spcPct val="100000"/>
              </a:lnSpc>
              <a:spcBef>
                <a:spcPts val="0"/>
              </a:spcBef>
              <a:buBlip>
                <a:blip r:embed="rId3">
                  <a:extLst>
                    <a:ext uri="{96DAC541-7B7A-43D3-8B79-37D633B846F1}">
                      <asvg:svgBlip xmlns:asvg="http://schemas.microsoft.com/office/drawing/2016/SVG/main" r:embed="rId4"/>
                    </a:ext>
                  </a:extLst>
                </a:blip>
              </a:buBlip>
            </a:pPr>
            <a:r>
              <a:rPr lang="en-US" sz="1800" dirty="0"/>
              <a:t>Converting to non-ITAR products that can open-up new markets</a:t>
            </a:r>
          </a:p>
          <a:p>
            <a:pPr>
              <a:lnSpc>
                <a:spcPct val="100000"/>
              </a:lnSpc>
              <a:spcBef>
                <a:spcPts val="0"/>
              </a:spcBef>
              <a:buBlip>
                <a:blip r:embed="rId3">
                  <a:extLst>
                    <a:ext uri="{96DAC541-7B7A-43D3-8B79-37D633B846F1}">
                      <asvg:svgBlip xmlns:asvg="http://schemas.microsoft.com/office/drawing/2016/SVG/main" r:embed="rId4"/>
                    </a:ext>
                  </a:extLst>
                </a:blip>
              </a:buBlip>
            </a:pPr>
            <a:r>
              <a:rPr lang="en-US" sz="1800" dirty="0"/>
              <a:t>Entering additional weapons applications (smart bombs, anti-missile)</a:t>
            </a:r>
          </a:p>
          <a:p>
            <a:pPr>
              <a:lnSpc>
                <a:spcPct val="100000"/>
              </a:lnSpc>
              <a:spcBef>
                <a:spcPts val="0"/>
              </a:spcBef>
              <a:buBlip>
                <a:blip r:embed="rId3">
                  <a:extLst>
                    <a:ext uri="{96DAC541-7B7A-43D3-8B79-37D633B846F1}">
                      <asvg:svgBlip xmlns:asvg="http://schemas.microsoft.com/office/drawing/2016/SVG/main" r:embed="rId4"/>
                    </a:ext>
                  </a:extLst>
                </a:blip>
              </a:buBlip>
            </a:pPr>
            <a:r>
              <a:rPr lang="en-US" sz="1800" dirty="0"/>
              <a:t>Developing products for new tactical and industrial grade applications</a:t>
            </a:r>
          </a:p>
        </p:txBody>
      </p:sp>
      <p:sp>
        <p:nvSpPr>
          <p:cNvPr id="5" name="Rectangle: Rounded Corners 4">
            <a:extLst>
              <a:ext uri="{FF2B5EF4-FFF2-40B4-BE49-F238E27FC236}">
                <a16:creationId xmlns:a16="http://schemas.microsoft.com/office/drawing/2014/main" id="{623357FB-96A0-47D6-99AE-6E9D4EB43A22}"/>
              </a:ext>
            </a:extLst>
          </p:cNvPr>
          <p:cNvSpPr/>
          <p:nvPr/>
        </p:nvSpPr>
        <p:spPr>
          <a:xfrm>
            <a:off x="1185452" y="5706542"/>
            <a:ext cx="5432906" cy="74159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rPr>
              <a:t>Trusted supplier of high-quality QMEMS products to Tier 1 contractors and global A&amp;D players</a:t>
            </a:r>
          </a:p>
        </p:txBody>
      </p:sp>
      <p:pic>
        <p:nvPicPr>
          <p:cNvPr id="7" name="Picture 6" descr="A person standing on a boat&#10;&#10;Description automatically generated">
            <a:extLst>
              <a:ext uri="{FF2B5EF4-FFF2-40B4-BE49-F238E27FC236}">
                <a16:creationId xmlns:a16="http://schemas.microsoft.com/office/drawing/2014/main" id="{72E8F34D-E4D4-47C8-9E79-343B874E5990}"/>
              </a:ext>
            </a:extLst>
          </p:cNvPr>
          <p:cNvPicPr>
            <a:picLocks noChangeAspect="1"/>
          </p:cNvPicPr>
          <p:nvPr/>
        </p:nvPicPr>
        <p:blipFill>
          <a:blip r:embed="rId5"/>
          <a:stretch>
            <a:fillRect/>
          </a:stretch>
        </p:blipFill>
        <p:spPr>
          <a:xfrm>
            <a:off x="8256656" y="2641929"/>
            <a:ext cx="3056817" cy="1916212"/>
          </a:xfrm>
          <a:prstGeom prst="rect">
            <a:avLst/>
          </a:prstGeom>
        </p:spPr>
      </p:pic>
      <p:pic>
        <p:nvPicPr>
          <p:cNvPr id="2050" name="Picture 2" descr="mk28-hero">
            <a:extLst>
              <a:ext uri="{FF2B5EF4-FFF2-40B4-BE49-F238E27FC236}">
                <a16:creationId xmlns:a16="http://schemas.microsoft.com/office/drawing/2014/main" id="{1B34F7AA-4BF9-4BDC-928B-5FFD3E9ECC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9934" y="974734"/>
            <a:ext cx="3053539" cy="1604830"/>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id="{1898A462-D5DC-4609-9821-1959D9B0EFCE}"/>
              </a:ext>
            </a:extLst>
          </p:cNvPr>
          <p:cNvCxnSpPr>
            <a:cxnSpLocks/>
          </p:cNvCxnSpPr>
          <p:nvPr/>
        </p:nvCxnSpPr>
        <p:spPr>
          <a:xfrm flipV="1">
            <a:off x="6753138" y="2193049"/>
            <a:ext cx="2175832" cy="27331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36AE51D-3F01-45A7-BDF0-FBB4A968562D}"/>
              </a:ext>
            </a:extLst>
          </p:cNvPr>
          <p:cNvCxnSpPr>
            <a:cxnSpLocks/>
          </p:cNvCxnSpPr>
          <p:nvPr/>
        </p:nvCxnSpPr>
        <p:spPr>
          <a:xfrm>
            <a:off x="5293453" y="3429000"/>
            <a:ext cx="4764947" cy="2182661"/>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DB78A8D-C143-4067-8F02-5E9046DF690D}"/>
              </a:ext>
            </a:extLst>
          </p:cNvPr>
          <p:cNvCxnSpPr>
            <a:cxnSpLocks/>
          </p:cNvCxnSpPr>
          <p:nvPr/>
        </p:nvCxnSpPr>
        <p:spPr>
          <a:xfrm>
            <a:off x="6080919" y="2793534"/>
            <a:ext cx="3028247" cy="54058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F93B24E-F758-4646-974F-5366D5482154}"/>
              </a:ext>
            </a:extLst>
          </p:cNvPr>
          <p:cNvCxnSpPr>
            <a:cxnSpLocks/>
          </p:cNvCxnSpPr>
          <p:nvPr/>
        </p:nvCxnSpPr>
        <p:spPr>
          <a:xfrm>
            <a:off x="5293453" y="3429000"/>
            <a:ext cx="4315768" cy="208948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1">
            <a:extLst>
              <a:ext uri="{FF2B5EF4-FFF2-40B4-BE49-F238E27FC236}">
                <a16:creationId xmlns:a16="http://schemas.microsoft.com/office/drawing/2014/main" id="{08D37A87-4804-492C-B8FC-3802D365C25D}"/>
              </a:ext>
            </a:extLst>
          </p:cNvPr>
          <p:cNvSpPr>
            <a:spLocks noGrp="1"/>
          </p:cNvSpPr>
          <p:nvPr>
            <p:ph type="sldNum" sz="quarter" idx="12"/>
          </p:nvPr>
        </p:nvSpPr>
        <p:spPr>
          <a:xfrm>
            <a:off x="11618752" y="6357236"/>
            <a:ext cx="362742" cy="365125"/>
          </a:xfrm>
        </p:spPr>
        <p:txBody>
          <a:bodyPr/>
          <a:lstStyle/>
          <a:p>
            <a:fld id="{F7D952D6-6751-4C48-8154-2A732F6C6B35}" type="slidenum">
              <a:rPr lang="en-US" smtClean="0"/>
              <a:pPr/>
              <a:t>9</a:t>
            </a:fld>
            <a:endParaRPr lang="en-US" dirty="0"/>
          </a:p>
        </p:txBody>
      </p:sp>
    </p:spTree>
    <p:extLst>
      <p:ext uri="{BB962C8B-B14F-4D97-AF65-F5344CB8AC3E}">
        <p14:creationId xmlns:p14="http://schemas.microsoft.com/office/powerpoint/2010/main" val="21981352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EFT" val="43.06205"/>
  <p:tag name="TOP" val="87.192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5199ADA34AC0F43BBD13F9863B29220" ma:contentTypeVersion="9" ma:contentTypeDescription="Create a new document." ma:contentTypeScope="" ma:versionID="ea8f5a102237641226b97a40198cac51">
  <xsd:schema xmlns:xsd="http://www.w3.org/2001/XMLSchema" xmlns:xs="http://www.w3.org/2001/XMLSchema" xmlns:p="http://schemas.microsoft.com/office/2006/metadata/properties" xmlns:ns3="1c08c820-a41c-410c-b0da-fa62ad043a1a" targetNamespace="http://schemas.microsoft.com/office/2006/metadata/properties" ma:root="true" ma:fieldsID="6d44e3e53a277e16531e3ec3d788ab93" ns3:_="">
    <xsd:import namespace="1c08c820-a41c-410c-b0da-fa62ad043a1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08c820-a41c-410c-b0da-fa62ad043a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E6D501-C0E0-437A-905A-116D5DD9CD8D}">
  <ds:schemaRefs>
    <ds:schemaRef ds:uri="http://schemas.microsoft.com/sharepoint/v3/contenttype/forms"/>
  </ds:schemaRefs>
</ds:datastoreItem>
</file>

<file path=customXml/itemProps2.xml><?xml version="1.0" encoding="utf-8"?>
<ds:datastoreItem xmlns:ds="http://schemas.openxmlformats.org/officeDocument/2006/customXml" ds:itemID="{34BE7030-546C-4360-9746-5E95609CDD91}">
  <ds:schemaRefs>
    <ds:schemaRef ds:uri="http://purl.org/dc/elements/1.1/"/>
    <ds:schemaRef ds:uri="1c08c820-a41c-410c-b0da-fa62ad043a1a"/>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C10FA7F1-940A-40A8-942D-0FE9A08614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08c820-a41c-410c-b0da-fa62ad043a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940</TotalTime>
  <Words>2757</Words>
  <Application>Microsoft Office PowerPoint</Application>
  <PresentationFormat>Custom</PresentationFormat>
  <Paragraphs>339</Paragraphs>
  <Slides>19</Slides>
  <Notes>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5" baseType="lpstr">
      <vt:lpstr>Arial</vt:lpstr>
      <vt:lpstr>Calibri</vt:lpstr>
      <vt:lpstr>Calibri Light</vt:lpstr>
      <vt:lpstr>Wingdings</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Emcore Corporation</dc:title>
  <dc:creator>Jon Newsome</dc:creator>
  <cp:lastModifiedBy>Tom Minichiello (US)</cp:lastModifiedBy>
  <cp:revision>529</cp:revision>
  <cp:lastPrinted>2021-02-02T23:51:14Z</cp:lastPrinted>
  <dcterms:created xsi:type="dcterms:W3CDTF">2016-05-20T14:10:07Z</dcterms:created>
  <dcterms:modified xsi:type="dcterms:W3CDTF">2021-12-03T22:36:13Z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0x01010015199ADA34AC0F43BBD13F9863B29220</vt:lpwstr>
  </property>
</Properties>
</file>