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lsb" ContentType="application/vnd.ms-excel.sheet.binary.macroEnabled.12"/>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8.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5.xml" ContentType="application/vnd.openxmlformats-officedocument.drawingml.chartshapes+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tags/tag16.xml" ContentType="application/vnd.openxmlformats-officedocument.presentationml.tags+xml"/>
  <Override PartName="/ppt/tags/tag17.xml" ContentType="application/vnd.openxmlformats-officedocument.presentationml.tags+xml"/>
  <Override PartName="/ppt/notesSlides/notesSlide20.xml" ContentType="application/vnd.openxmlformats-officedocument.presentationml.notesSlide+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0.xml" ContentType="application/vnd.openxmlformats-officedocument.drawingml.chart+xml"/>
  <Override PartName="/ppt/charts/style14.xml" ContentType="application/vnd.ms-office.chartstyle+xml"/>
  <Override PartName="/ppt/charts/colors14.xml" ContentType="application/vnd.ms-office.chartcolorstyl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1.xml" ContentType="application/vnd.openxmlformats-officedocument.presentationml.notesSlide+xml"/>
  <Override PartName="/ppt/charts/chart2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2.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6.xml" ContentType="application/vnd.openxmlformats-officedocument.drawingml.chartshapes+xml"/>
  <Override PartName="/ppt/charts/chart23.xml" ContentType="application/vnd.openxmlformats-officedocument.drawingml.chart+xml"/>
  <Override PartName="/ppt/charts/style17.xml" ContentType="application/vnd.ms-office.chartstyle+xml"/>
  <Override PartName="/ppt/charts/colors17.xml" ContentType="application/vnd.ms-office.chartcolorstyl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2.xml" ContentType="application/vnd.openxmlformats-officedocument.presentationml.notesSlide+xml"/>
  <Override PartName="/ppt/charts/chart2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5.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3.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notesSlides/notesSlide24.xml" ContentType="application/vnd.openxmlformats-officedocument.presentationml.notesSlide+xml"/>
  <Override PartName="/ppt/charts/chart3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3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bookmarkIdSeed="2">
  <p:sldMasterIdLst>
    <p:sldMasterId id="2147483677" r:id="rId1"/>
    <p:sldMasterId id="2147483681" r:id="rId2"/>
  </p:sldMasterIdLst>
  <p:notesMasterIdLst>
    <p:notesMasterId r:id="rId38"/>
  </p:notesMasterIdLst>
  <p:handoutMasterIdLst>
    <p:handoutMasterId r:id="rId39"/>
  </p:handoutMasterIdLst>
  <p:sldIdLst>
    <p:sldId id="559" r:id="rId3"/>
    <p:sldId id="541" r:id="rId4"/>
    <p:sldId id="542" r:id="rId5"/>
    <p:sldId id="440" r:id="rId6"/>
    <p:sldId id="580" r:id="rId7"/>
    <p:sldId id="588" r:id="rId8"/>
    <p:sldId id="474" r:id="rId9"/>
    <p:sldId id="471" r:id="rId10"/>
    <p:sldId id="453" r:id="rId11"/>
    <p:sldId id="543" r:id="rId12"/>
    <p:sldId id="363" r:id="rId13"/>
    <p:sldId id="581" r:id="rId14"/>
    <p:sldId id="582" r:id="rId15"/>
    <p:sldId id="583" r:id="rId16"/>
    <p:sldId id="584" r:id="rId17"/>
    <p:sldId id="585" r:id="rId18"/>
    <p:sldId id="587" r:id="rId19"/>
    <p:sldId id="586" r:id="rId20"/>
    <p:sldId id="545" r:id="rId21"/>
    <p:sldId id="527" r:id="rId22"/>
    <p:sldId id="561" r:id="rId23"/>
    <p:sldId id="576" r:id="rId24"/>
    <p:sldId id="565" r:id="rId25"/>
    <p:sldId id="567" r:id="rId26"/>
    <p:sldId id="484" r:id="rId27"/>
    <p:sldId id="530" r:id="rId28"/>
    <p:sldId id="531" r:id="rId29"/>
    <p:sldId id="546" r:id="rId30"/>
    <p:sldId id="551" r:id="rId31"/>
    <p:sldId id="550" r:id="rId32"/>
    <p:sldId id="547" r:id="rId33"/>
    <p:sldId id="514" r:id="rId34"/>
    <p:sldId id="552" r:id="rId35"/>
    <p:sldId id="469" r:id="rId36"/>
    <p:sldId id="470" r:id="rId37"/>
  </p:sldIdLst>
  <p:sldSz cx="12192000" cy="6858000"/>
  <p:notesSz cx="6858000" cy="9144000"/>
  <p:custDataLst>
    <p:tags r:id="rId4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7766FCD-FA10-8047-AF36-1FFC819AB2B7}">
          <p14:sldIdLst>
            <p14:sldId id="559"/>
            <p14:sldId id="541"/>
            <p14:sldId id="542"/>
            <p14:sldId id="440"/>
            <p14:sldId id="580"/>
            <p14:sldId id="588"/>
            <p14:sldId id="474"/>
            <p14:sldId id="471"/>
            <p14:sldId id="453"/>
            <p14:sldId id="543"/>
            <p14:sldId id="363"/>
            <p14:sldId id="581"/>
            <p14:sldId id="582"/>
            <p14:sldId id="583"/>
            <p14:sldId id="584"/>
            <p14:sldId id="585"/>
            <p14:sldId id="587"/>
            <p14:sldId id="586"/>
            <p14:sldId id="545"/>
            <p14:sldId id="527"/>
            <p14:sldId id="561"/>
            <p14:sldId id="576"/>
            <p14:sldId id="565"/>
            <p14:sldId id="567"/>
            <p14:sldId id="484"/>
            <p14:sldId id="530"/>
            <p14:sldId id="531"/>
          </p14:sldIdLst>
        </p14:section>
        <p14:section name="Appendix" id="{5B1611D8-5387-4542-A870-0348073A2CC3}">
          <p14:sldIdLst>
            <p14:sldId id="546"/>
            <p14:sldId id="551"/>
            <p14:sldId id="550"/>
            <p14:sldId id="547"/>
            <p14:sldId id="514"/>
            <p14:sldId id="552"/>
            <p14:sldId id="469"/>
            <p14:sldId id="470"/>
          </p14:sldIdLst>
        </p14:section>
      </p14:sectionLst>
    </p:ext>
    <p:ext uri="{EFAFB233-063F-42B5-8137-9DF3F51BA10A}">
      <p15:sldGuideLst xmlns:p15="http://schemas.microsoft.com/office/powerpoint/2012/main">
        <p15:guide id="1" orient="horz" pos="1117" userDrawn="1">
          <p15:clr>
            <a:srgbClr val="A4A3A4"/>
          </p15:clr>
        </p15:guide>
        <p15:guide id="2" pos="463" userDrawn="1">
          <p15:clr>
            <a:srgbClr val="A4A3A4"/>
          </p15:clr>
        </p15:guide>
        <p15:guide id="3" pos="3840" userDrawn="1">
          <p15:clr>
            <a:srgbClr val="A4A3A4"/>
          </p15:clr>
        </p15:guide>
        <p15:guide id="4" orient="horz" pos="2205" userDrawn="1">
          <p15:clr>
            <a:srgbClr val="A4A3A4"/>
          </p15:clr>
        </p15:guide>
        <p15:guide id="5" orient="horz" pos="391" userDrawn="1">
          <p15:clr>
            <a:srgbClr val="A4A3A4"/>
          </p15:clr>
        </p15:guide>
        <p15:guide id="6" orient="horz" pos="1548" userDrawn="1">
          <p15:clr>
            <a:srgbClr val="A4A3A4"/>
          </p15:clr>
        </p15:guide>
        <p15:guide id="7" orient="horz" pos="3336" userDrawn="1">
          <p15:clr>
            <a:srgbClr val="A4A3A4"/>
          </p15:clr>
        </p15:guide>
        <p15:guide id="8" orient="horz" pos="2064" userDrawn="1">
          <p15:clr>
            <a:srgbClr val="A4A3A4"/>
          </p15:clr>
        </p15:guide>
        <p15:guide id="9" orient="horz" pos="958" userDrawn="1">
          <p15:clr>
            <a:srgbClr val="A4A3A4"/>
          </p15:clr>
        </p15:guide>
        <p15:guide id="10" orient="horz" pos="4088" userDrawn="1">
          <p15:clr>
            <a:srgbClr val="A4A3A4"/>
          </p15:clr>
        </p15:guide>
        <p15:guide id="11" orient="horz" pos="2592" userDrawn="1">
          <p15:clr>
            <a:srgbClr val="A4A3A4"/>
          </p15:clr>
        </p15:guide>
        <p15:guide id="12" pos="322" userDrawn="1">
          <p15:clr>
            <a:srgbClr val="A4A3A4"/>
          </p15:clr>
        </p15:guide>
        <p15:guide id="14" pos="7441" userDrawn="1">
          <p15:clr>
            <a:srgbClr val="A4A3A4"/>
          </p15:clr>
        </p15:guide>
        <p15:guide id="15" pos="3728" userDrawn="1">
          <p15:clr>
            <a:srgbClr val="A4A3A4"/>
          </p15:clr>
        </p15:guide>
        <p15:guide id="16" pos="394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 Marcus" initials="SM" lastIdx="2" clrIdx="0"/>
  <p:cmAuthor id="2" name="Ascent IR" initials="AI" lastIdx="1" clrIdx="1"/>
  <p:cmAuthor id="3" name="白 钰" initials="白" lastIdx="19" clrIdx="2">
    <p:extLst>
      <p:ext uri="{19B8F6BF-5375-455C-9EA6-DF929625EA0E}">
        <p15:presenceInfo xmlns:p15="http://schemas.microsoft.com/office/powerpoint/2012/main" userId="a87121ffa1be5364" providerId="Windows Live"/>
      </p:ext>
    </p:extLst>
  </p:cmAuthor>
  <p:cmAuthor id="4" name="Hannah" initials="T" lastIdx="8" clrIdx="3">
    <p:extLst>
      <p:ext uri="{19B8F6BF-5375-455C-9EA6-DF929625EA0E}">
        <p15:presenceInfo xmlns:p15="http://schemas.microsoft.com/office/powerpoint/2012/main" userId="Hannah" providerId="None"/>
      </p:ext>
    </p:extLst>
  </p:cmAuthor>
  <p:cmAuthor id="5" name="谷 小绮" initials="谷" lastIdx="3" clrIdx="4">
    <p:extLst>
      <p:ext uri="{19B8F6BF-5375-455C-9EA6-DF929625EA0E}">
        <p15:presenceInfo xmlns:p15="http://schemas.microsoft.com/office/powerpoint/2012/main" userId="98508bbda98c91ae" providerId="Windows Live"/>
      </p:ext>
    </p:extLst>
  </p:cmAuthor>
  <p:cmAuthor id="6" name="Su Marcus Zihao" initials="SMZ" lastIdx="1" clrIdx="5">
    <p:extLst>
      <p:ext uri="{19B8F6BF-5375-455C-9EA6-DF929625EA0E}">
        <p15:presenceInfo xmlns:p15="http://schemas.microsoft.com/office/powerpoint/2012/main" userId="5e44d6daf6b1a43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98"/>
    <a:srgbClr val="0671B9"/>
    <a:srgbClr val="2FA8E1"/>
    <a:srgbClr val="00567D"/>
    <a:srgbClr val="E6E6E6"/>
    <a:srgbClr val="E94708"/>
    <a:srgbClr val="0070C0"/>
    <a:srgbClr val="006560"/>
    <a:srgbClr val="4DA0E3"/>
    <a:srgbClr val="1D71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93" autoAdjust="0"/>
    <p:restoredTop sz="82465" autoAdjust="0"/>
  </p:normalViewPr>
  <p:slideViewPr>
    <p:cSldViewPr snapToGrid="0" snapToObjects="1">
      <p:cViewPr varScale="1">
        <p:scale>
          <a:sx n="100" d="100"/>
          <a:sy n="100" d="100"/>
        </p:scale>
        <p:origin x="848" y="176"/>
      </p:cViewPr>
      <p:guideLst>
        <p:guide orient="horz" pos="1117"/>
        <p:guide pos="463"/>
        <p:guide pos="3840"/>
        <p:guide orient="horz" pos="2205"/>
        <p:guide orient="horz" pos="391"/>
        <p:guide orient="horz" pos="1548"/>
        <p:guide orient="horz" pos="3336"/>
        <p:guide orient="horz" pos="2064"/>
        <p:guide orient="horz" pos="958"/>
        <p:guide orient="horz" pos="4088"/>
        <p:guide orient="horz" pos="2592"/>
        <p:guide pos="322"/>
        <p:guide pos="7441"/>
        <p:guide pos="3728"/>
        <p:guide pos="3945"/>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8.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___9.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___10.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___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___12.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___13.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___14.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______15.xlsb"/><Relationship Id="rId2" Type="http://schemas.microsoft.com/office/2011/relationships/chartColorStyle" Target="colors11.xml"/><Relationship Id="rId1" Type="http://schemas.microsoft.com/office/2011/relationships/chartStyle" Target="style1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___16.xlsx"/><Relationship Id="rId2" Type="http://schemas.microsoft.com/office/2011/relationships/chartColorStyle" Target="colors12.xml"/><Relationship Id="rId1" Type="http://schemas.microsoft.com/office/2011/relationships/chartStyle" Target="style1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___17.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___18.xlsx"/><Relationship Id="rId2" Type="http://schemas.microsoft.com/office/2011/relationships/chartColorStyle" Target="colors14.xml"/><Relationship Id="rId1" Type="http://schemas.microsoft.com/office/2011/relationships/chartStyle" Target="style1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___19.xlsx"/><Relationship Id="rId2" Type="http://schemas.microsoft.com/office/2011/relationships/chartColorStyle" Target="colors15.xml"/><Relationship Id="rId1" Type="http://schemas.microsoft.com/office/2011/relationships/chartStyle" Target="style1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___20.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___21.xlsx"/><Relationship Id="rId2" Type="http://schemas.microsoft.com/office/2011/relationships/chartColorStyle" Target="colors17.xml"/><Relationship Id="rId1" Type="http://schemas.microsoft.com/office/2011/relationships/chartStyle" Target="style1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______22.xlsb"/><Relationship Id="rId2" Type="http://schemas.microsoft.com/office/2011/relationships/chartColorStyle" Target="colors18.xml"/><Relationship Id="rId1" Type="http://schemas.microsoft.com/office/2011/relationships/chartStyle" Target="style1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___23.xlsx"/><Relationship Id="rId2" Type="http://schemas.microsoft.com/office/2011/relationships/chartColorStyle" Target="colors19.xml"/><Relationship Id="rId1" Type="http://schemas.microsoft.com/office/2011/relationships/chartStyle" Target="style19.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___24.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___25.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___26.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___27.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___28.xlsx"/><Relationship Id="rId2" Type="http://schemas.microsoft.com/office/2011/relationships/chartColorStyle" Target="colors20.xml"/><Relationship Id="rId1" Type="http://schemas.microsoft.com/office/2011/relationships/chartStyle" Target="style2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___29.xlsx"/><Relationship Id="rId2" Type="http://schemas.microsoft.com/office/2011/relationships/chartColorStyle" Target="colors21.xml"/><Relationship Id="rId1" Type="http://schemas.microsoft.com/office/2011/relationships/chartStyle" Target="style2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___30.xlsx"/><Relationship Id="rId2" Type="http://schemas.microsoft.com/office/2011/relationships/chartColorStyle" Target="colors22.xml"/><Relationship Id="rId1" Type="http://schemas.microsoft.com/office/2011/relationships/chartStyle" Target="style2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___31.xlsx"/><Relationship Id="rId2" Type="http://schemas.microsoft.com/office/2011/relationships/chartColorStyle" Target="colors23.xml"/><Relationship Id="rId1" Type="http://schemas.microsoft.com/office/2011/relationships/chartStyle" Target="style2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___32.xlsx"/><Relationship Id="rId2" Type="http://schemas.microsoft.com/office/2011/relationships/chartColorStyle" Target="colors24.xml"/><Relationship Id="rId1" Type="http://schemas.microsoft.com/office/2011/relationships/chartStyle" Target="style2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___33.xlsx"/><Relationship Id="rId2" Type="http://schemas.microsoft.com/office/2011/relationships/chartColorStyle" Target="colors25.xml"/><Relationship Id="rId1" Type="http://schemas.microsoft.com/office/2011/relationships/chartStyle" Target="style2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___34.xlsx"/><Relationship Id="rId2" Type="http://schemas.microsoft.com/office/2011/relationships/chartColorStyle" Target="colors26.xml"/><Relationship Id="rId1" Type="http://schemas.microsoft.com/office/2011/relationships/chartStyle" Target="style26.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xlsb"/><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5.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6.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7.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272991150597119E-2"/>
          <c:y val="0.16786128004633655"/>
          <c:w val="0.93758373704132159"/>
          <c:h val="0.62777193831430822"/>
        </c:manualLayout>
      </c:layout>
      <c:barChart>
        <c:barDir val="col"/>
        <c:grouping val="stacked"/>
        <c:varyColors val="0"/>
        <c:ser>
          <c:idx val="0"/>
          <c:order val="0"/>
          <c:tx>
            <c:strRef>
              <c:f>Sheet1!$B$1</c:f>
              <c:strCache>
                <c:ptCount val="1"/>
                <c:pt idx="0">
                  <c:v>自主举办</c:v>
                </c:pt>
              </c:strCache>
            </c:strRef>
          </c:tx>
          <c: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7150" dist="19050" dir="5400000" algn="ctr" rotWithShape="0">
                <a:srgbClr val="000000">
                  <a:alpha val="63000"/>
                </a:srgbClr>
              </a:outerShdw>
            </a:effectLst>
          </c:spPr>
          <c:invertIfNegative val="0"/>
          <c:dLbls>
            <c:spPr>
              <a:noFill/>
              <a:ln>
                <a:noFill/>
              </a:ln>
              <a:effectLst/>
            </c:spPr>
            <c:txPr>
              <a:bodyPr rot="0" vert="horz"/>
              <a:lstStyle/>
              <a:p>
                <a:pPr>
                  <a:defRPr>
                    <a:solidFill>
                      <a:schemeClr val="bg1"/>
                    </a:solidFill>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FY2017</c:v>
                </c:pt>
                <c:pt idx="1">
                  <c:v>FY2018</c:v>
                </c:pt>
                <c:pt idx="2">
                  <c:v>FY2019</c:v>
                </c:pt>
                <c:pt idx="3">
                  <c:v>FY2020</c:v>
                </c:pt>
                <c:pt idx="4">
                  <c:v>3Q2021</c:v>
                </c:pt>
              </c:strCache>
            </c:strRef>
          </c:cat>
          <c:val>
            <c:numRef>
              <c:f>Sheet1!$B$2:$B$6</c:f>
              <c:numCache>
                <c:formatCode>_(* #,##0_);_(* \(#,##0\);_(* "-"??_);_(@_)</c:formatCode>
                <c:ptCount val="5"/>
                <c:pt idx="0">
                  <c:v>20950</c:v>
                </c:pt>
                <c:pt idx="1">
                  <c:v>22110</c:v>
                </c:pt>
                <c:pt idx="2">
                  <c:v>22819</c:v>
                </c:pt>
                <c:pt idx="3">
                  <c:v>23716</c:v>
                </c:pt>
                <c:pt idx="4">
                  <c:v>27310</c:v>
                </c:pt>
              </c:numCache>
            </c:numRef>
          </c:val>
          <c:extLst>
            <c:ext xmlns:c16="http://schemas.microsoft.com/office/drawing/2014/chart" uri="{C3380CC4-5D6E-409C-BE32-E72D297353CC}">
              <c16:uniqueId val="{00000000-B3BE-4205-B130-8DCC12F798C3}"/>
            </c:ext>
          </c:extLst>
        </c:ser>
        <c:ser>
          <c:idx val="1"/>
          <c:order val="1"/>
          <c:tx>
            <c:strRef>
              <c:f>Sheet1!$C$1</c:f>
              <c:strCache>
                <c:ptCount val="1"/>
                <c:pt idx="0">
                  <c:v>运营管理</c:v>
                </c:pt>
              </c:strCache>
            </c:strRef>
          </c:tx>
          <c:spPr>
            <a:gradFill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gradFill>
            <a:ln>
              <a:noFill/>
            </a:ln>
            <a:effectLst>
              <a:outerShdw blurRad="57150" dist="19050" dir="5400000" algn="ctr" rotWithShape="0">
                <a:srgbClr val="000000">
                  <a:alpha val="63000"/>
                </a:srgbClr>
              </a:outerShdw>
            </a:effectLst>
          </c:spPr>
          <c:invertIfNegative val="0"/>
          <c:dLbls>
            <c:dLbl>
              <c:idx val="0"/>
              <c:tx>
                <c:rich>
                  <a:bodyPr/>
                  <a:lstStyle/>
                  <a:p>
                    <a:r>
                      <a:rPr lang="en-US">
                        <a:solidFill>
                          <a:schemeClr val="bg1"/>
                        </a:solidFill>
                      </a:rPr>
                      <a:t>0</a:t>
                    </a:r>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3BE-4205-B130-8DCC12F798C3}"/>
                </c:ext>
              </c:extLst>
            </c:dLbl>
            <c:spPr>
              <a:noFill/>
              <a:ln>
                <a:noFill/>
              </a:ln>
              <a:effectLst/>
            </c:spPr>
            <c:txPr>
              <a:bodyPr rot="0" vert="horz"/>
              <a:lstStyle/>
              <a:p>
                <a:pPr>
                  <a:defRPr>
                    <a:solidFill>
                      <a:schemeClr val="bg1"/>
                    </a:solidFill>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FY2017</c:v>
                </c:pt>
                <c:pt idx="1">
                  <c:v>FY2018</c:v>
                </c:pt>
                <c:pt idx="2">
                  <c:v>FY2019</c:v>
                </c:pt>
                <c:pt idx="3">
                  <c:v>FY2020</c:v>
                </c:pt>
                <c:pt idx="4">
                  <c:v>3Q2021</c:v>
                </c:pt>
              </c:strCache>
            </c:strRef>
          </c:cat>
          <c:val>
            <c:numRef>
              <c:f>Sheet1!$C$2:$C$6</c:f>
              <c:numCache>
                <c:formatCode>_(* #,##0_);_(* \(#,##0\);_(* "-"??_);_(@_)</c:formatCode>
                <c:ptCount val="5"/>
                <c:pt idx="1">
                  <c:v>32574</c:v>
                </c:pt>
                <c:pt idx="2">
                  <c:v>38290</c:v>
                </c:pt>
                <c:pt idx="3">
                  <c:v>42628</c:v>
                </c:pt>
                <c:pt idx="4">
                  <c:v>46319</c:v>
                </c:pt>
              </c:numCache>
            </c:numRef>
          </c:val>
          <c:extLst>
            <c:ext xmlns:c16="http://schemas.microsoft.com/office/drawing/2014/chart" uri="{C3380CC4-5D6E-409C-BE32-E72D297353CC}">
              <c16:uniqueId val="{00000002-B3BE-4205-B130-8DCC12F798C3}"/>
            </c:ext>
          </c:extLst>
        </c:ser>
        <c:dLbls>
          <c:showLegendKey val="0"/>
          <c:showVal val="0"/>
          <c:showCatName val="0"/>
          <c:showSerName val="0"/>
          <c:showPercent val="0"/>
          <c:showBubbleSize val="0"/>
        </c:dLbls>
        <c:gapWidth val="100"/>
        <c:overlap val="100"/>
        <c:axId val="744710456"/>
        <c:axId val="744713984"/>
      </c:barChart>
      <c:lineChart>
        <c:grouping val="standard"/>
        <c:varyColors val="0"/>
        <c:ser>
          <c:idx val="2"/>
          <c:order val="2"/>
          <c:tx>
            <c:strRef>
              <c:f>Sheet1!$D$1</c:f>
              <c:strCache>
                <c:ptCount val="1"/>
                <c:pt idx="0">
                  <c:v>合计</c:v>
                </c:pt>
              </c:strCache>
            </c:strRef>
          </c:tx>
          <c:spPr>
            <a:ln w="25400" cap="rnd">
              <a:noFill/>
              <a:round/>
            </a:ln>
            <a:effectLst>
              <a:outerShdw blurRad="57150" dist="19050" dir="5400000" algn="ctr" rotWithShape="0">
                <a:srgbClr val="000000">
                  <a:alpha val="63000"/>
                </a:srgbClr>
              </a:outerShdw>
            </a:effectLst>
          </c:spPr>
          <c:marker>
            <c:symbol val="none"/>
          </c:marker>
          <c:dLbls>
            <c:numFmt formatCode="#,##0" sourceLinked="0"/>
            <c:spPr>
              <a:noFill/>
              <a:ln>
                <a:noFill/>
              </a:ln>
              <a:effectLst/>
            </c:spPr>
            <c:txPr>
              <a:bodyPr rot="0" vert="horz"/>
              <a:lstStyle/>
              <a:p>
                <a:pPr>
                  <a:defRPr b="1"/>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FY2017</c:v>
                </c:pt>
                <c:pt idx="1">
                  <c:v>FY2018</c:v>
                </c:pt>
                <c:pt idx="2">
                  <c:v>FY2019</c:v>
                </c:pt>
                <c:pt idx="3">
                  <c:v>FY2020</c:v>
                </c:pt>
                <c:pt idx="4">
                  <c:v>3Q2021</c:v>
                </c:pt>
              </c:strCache>
            </c:strRef>
          </c:cat>
          <c:val>
            <c:numRef>
              <c:f>Sheet1!$D$2:$D$6</c:f>
              <c:numCache>
                <c:formatCode>General</c:formatCode>
                <c:ptCount val="5"/>
                <c:pt idx="0">
                  <c:v>20950</c:v>
                </c:pt>
                <c:pt idx="1">
                  <c:v>54684</c:v>
                </c:pt>
                <c:pt idx="2">
                  <c:v>61109</c:v>
                </c:pt>
                <c:pt idx="3">
                  <c:v>66344</c:v>
                </c:pt>
                <c:pt idx="4">
                  <c:v>73629</c:v>
                </c:pt>
              </c:numCache>
            </c:numRef>
          </c:val>
          <c:smooth val="0"/>
          <c:extLst>
            <c:ext xmlns:c16="http://schemas.microsoft.com/office/drawing/2014/chart" uri="{C3380CC4-5D6E-409C-BE32-E72D297353CC}">
              <c16:uniqueId val="{00000001-2A13-4821-927E-5A2868BD6EFD}"/>
            </c:ext>
          </c:extLst>
        </c:ser>
        <c:dLbls>
          <c:showLegendKey val="0"/>
          <c:showVal val="0"/>
          <c:showCatName val="0"/>
          <c:showSerName val="0"/>
          <c:showPercent val="0"/>
          <c:showBubbleSize val="0"/>
        </c:dLbls>
        <c:marker val="1"/>
        <c:smooth val="0"/>
        <c:axId val="744714376"/>
        <c:axId val="744708888"/>
      </c:lineChart>
      <c:catAx>
        <c:axId val="744710456"/>
        <c:scaling>
          <c:orientation val="minMax"/>
        </c:scaling>
        <c:delete val="0"/>
        <c:axPos val="b"/>
        <c:numFmt formatCode="General" sourceLinked="1"/>
        <c:majorTickMark val="out"/>
        <c:minorTickMark val="none"/>
        <c:tickLblPos val="nextTo"/>
        <c:spPr>
          <a:noFill/>
          <a:ln w="12700" cap="flat" cmpd="sng" algn="ctr">
            <a:solidFill>
              <a:srgbClr val="868686"/>
            </a:solidFill>
            <a:round/>
          </a:ln>
          <a:effectLst/>
        </c:spPr>
        <c:txPr>
          <a:bodyPr rot="-60000000" vert="horz"/>
          <a:lstStyle/>
          <a:p>
            <a:pPr>
              <a:defRPr/>
            </a:pPr>
            <a:endParaRPr lang="zh-CN"/>
          </a:p>
        </c:txPr>
        <c:crossAx val="744713984"/>
        <c:crosses val="autoZero"/>
        <c:auto val="1"/>
        <c:lblAlgn val="ctr"/>
        <c:lblOffset val="100"/>
        <c:noMultiLvlLbl val="0"/>
      </c:catAx>
      <c:valAx>
        <c:axId val="744713984"/>
        <c:scaling>
          <c:orientation val="minMax"/>
        </c:scaling>
        <c:delete val="1"/>
        <c:axPos val="l"/>
        <c:numFmt formatCode="_(* #,##0_);_(* \(#,##0\);_(* &quot;-&quot;??_);_(@_)" sourceLinked="1"/>
        <c:majorTickMark val="none"/>
        <c:minorTickMark val="none"/>
        <c:tickLblPos val="nextTo"/>
        <c:crossAx val="744710456"/>
        <c:crosses val="autoZero"/>
        <c:crossBetween val="between"/>
      </c:valAx>
      <c:valAx>
        <c:axId val="744708888"/>
        <c:scaling>
          <c:orientation val="minMax"/>
        </c:scaling>
        <c:delete val="1"/>
        <c:axPos val="r"/>
        <c:numFmt formatCode="General" sourceLinked="1"/>
        <c:majorTickMark val="out"/>
        <c:minorTickMark val="none"/>
        <c:tickLblPos val="nextTo"/>
        <c:crossAx val="744714376"/>
        <c:crosses val="max"/>
        <c:crossBetween val="between"/>
      </c:valAx>
      <c:catAx>
        <c:axId val="744714376"/>
        <c:scaling>
          <c:orientation val="minMax"/>
        </c:scaling>
        <c:delete val="1"/>
        <c:axPos val="b"/>
        <c:numFmt formatCode="General" sourceLinked="1"/>
        <c:majorTickMark val="out"/>
        <c:minorTickMark val="none"/>
        <c:tickLblPos val="nextTo"/>
        <c:crossAx val="744708888"/>
        <c:crosses val="autoZero"/>
        <c:auto val="1"/>
        <c:lblAlgn val="ctr"/>
        <c:lblOffset val="100"/>
        <c:noMultiLvlLbl val="0"/>
      </c:catAx>
      <c:spPr>
        <a:noFill/>
        <a:ln>
          <a:noFill/>
        </a:ln>
        <a:effectLst/>
      </c:spPr>
    </c:plotArea>
    <c:legend>
      <c:legendPos val="b"/>
      <c:legendEntry>
        <c:idx val="2"/>
        <c:delete val="1"/>
      </c:legendEntry>
      <c:layout>
        <c:manualLayout>
          <c:xMode val="edge"/>
          <c:yMode val="edge"/>
          <c:x val="0.22726896186498136"/>
          <c:y val="0.9020453877361011"/>
          <c:w val="0.54546207627003729"/>
          <c:h val="7.2471290295502866E-2"/>
        </c:manualLayout>
      </c:layout>
      <c:overlay val="0"/>
      <c:spPr>
        <a:noFill/>
        <a:ln>
          <a:noFill/>
        </a:ln>
        <a:effectLst/>
      </c:spPr>
      <c:txPr>
        <a:bodyPr rot="0" vert="horz"/>
        <a:lstStyle/>
        <a:p>
          <a:pPr>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ea typeface="华文楷体" panose="02010600040101010101" pitchFamily="2" charset="-122"/>
          <a:cs typeface="Arial" panose="020B0604020202020204" pitchFamily="34" charset="0"/>
        </a:defRPr>
      </a:pPr>
      <a:endParaRPr lang="zh-CN"/>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7.0265550465452686E-2"/>
          <c:y val="2.6914237446046853E-2"/>
          <c:w val="0.85946889906909463"/>
          <c:h val="0.73042658022565121"/>
        </c:manualLayout>
      </c:layout>
      <c:barChart>
        <c:barDir val="col"/>
        <c:grouping val="stacked"/>
        <c:varyColors val="0"/>
        <c:ser>
          <c:idx val="0"/>
          <c:order val="0"/>
          <c:tx>
            <c:strRef>
              <c:f>Sheet1!$B$1</c:f>
              <c:strCache>
                <c:ptCount val="1"/>
                <c:pt idx="0">
                  <c:v>教育培训</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STKaiti" panose="02010600040101010101" pitchFamily="2" charset="-122"/>
                    <a:cs typeface="Arial" panose="020B0604020202020204" pitchFamily="34" charset="0"/>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F9M20</c:v>
                </c:pt>
                <c:pt idx="1">
                  <c:v>F9M21</c:v>
                </c:pt>
              </c:strCache>
            </c:strRef>
          </c:cat>
          <c:val>
            <c:numRef>
              <c:f>Sheet1!$B$2:$B$3</c:f>
              <c:numCache>
                <c:formatCode>General</c:formatCode>
                <c:ptCount val="2"/>
                <c:pt idx="0">
                  <c:v>56</c:v>
                </c:pt>
                <c:pt idx="1">
                  <c:v>14.3</c:v>
                </c:pt>
              </c:numCache>
            </c:numRef>
          </c:val>
          <c:extLst>
            <c:ext xmlns:c16="http://schemas.microsoft.com/office/drawing/2014/chart" uri="{C3380CC4-5D6E-409C-BE32-E72D297353CC}">
              <c16:uniqueId val="{00000000-EAAC-459A-8DE1-51E8C713CAB6}"/>
            </c:ext>
          </c:extLst>
        </c:ser>
        <c:dLbls>
          <c:dLblPos val="ctr"/>
          <c:showLegendKey val="0"/>
          <c:showVal val="1"/>
          <c:showCatName val="0"/>
          <c:showSerName val="0"/>
          <c:showPercent val="0"/>
          <c:showBubbleSize val="0"/>
        </c:dLbls>
        <c:gapWidth val="150"/>
        <c:overlap val="100"/>
        <c:axId val="744701832"/>
        <c:axId val="744696736"/>
      </c:barChart>
      <c:catAx>
        <c:axId val="744701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STKaiti" panose="02010600040101010101" pitchFamily="2" charset="-122"/>
                <a:cs typeface="Arial" panose="020B0604020202020204" pitchFamily="34" charset="0"/>
              </a:defRPr>
            </a:pPr>
            <a:endParaRPr lang="zh-CN"/>
          </a:p>
        </c:txPr>
        <c:crossAx val="744696736"/>
        <c:crosses val="autoZero"/>
        <c:auto val="1"/>
        <c:lblAlgn val="ctr"/>
        <c:lblOffset val="100"/>
        <c:noMultiLvlLbl val="0"/>
      </c:catAx>
      <c:valAx>
        <c:axId val="744696736"/>
        <c:scaling>
          <c:orientation val="minMax"/>
        </c:scaling>
        <c:delete val="1"/>
        <c:axPos val="l"/>
        <c:numFmt formatCode="General" sourceLinked="1"/>
        <c:majorTickMark val="none"/>
        <c:minorTickMark val="none"/>
        <c:tickLblPos val="nextTo"/>
        <c:crossAx val="744701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Arial" panose="020B0604020202020204" pitchFamily="34" charset="0"/>
          <a:ea typeface="STKaiti" panose="02010600040101010101" pitchFamily="2" charset="-122"/>
          <a:cs typeface="Arial" panose="020B0604020202020204" pitchFamily="34" charset="0"/>
        </a:defRPr>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7.0265550465452686E-2"/>
          <c:y val="2.6914237446046853E-2"/>
          <c:w val="0.85946889906909463"/>
          <c:h val="0.73042658022565121"/>
        </c:manualLayout>
      </c:layout>
      <c:barChart>
        <c:barDir val="col"/>
        <c:grouping val="stacked"/>
        <c:varyColors val="0"/>
        <c:ser>
          <c:idx val="0"/>
          <c:order val="0"/>
          <c:tx>
            <c:strRef>
              <c:f>Sheet1!$B$1</c:f>
              <c:strCache>
                <c:ptCount val="1"/>
                <c:pt idx="0">
                  <c:v>教育培训</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STKaiti" panose="02010600040101010101" pitchFamily="2" charset="-122"/>
                    <a:cs typeface="Arial" panose="020B0604020202020204" pitchFamily="34" charset="0"/>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3Q20</c:v>
                </c:pt>
                <c:pt idx="1">
                  <c:v>3Q21</c:v>
                </c:pt>
              </c:strCache>
            </c:strRef>
          </c:cat>
          <c:val>
            <c:numRef>
              <c:f>Sheet1!$B$2:$B$3</c:f>
              <c:numCache>
                <c:formatCode>General</c:formatCode>
                <c:ptCount val="2"/>
                <c:pt idx="0">
                  <c:v>12.9</c:v>
                </c:pt>
                <c:pt idx="1">
                  <c:v>3.2</c:v>
                </c:pt>
              </c:numCache>
            </c:numRef>
          </c:val>
          <c:extLst>
            <c:ext xmlns:c16="http://schemas.microsoft.com/office/drawing/2014/chart" uri="{C3380CC4-5D6E-409C-BE32-E72D297353CC}">
              <c16:uniqueId val="{00000000-EAAC-459A-8DE1-51E8C713CAB6}"/>
            </c:ext>
          </c:extLst>
        </c:ser>
        <c:dLbls>
          <c:dLblPos val="ctr"/>
          <c:showLegendKey val="0"/>
          <c:showVal val="1"/>
          <c:showCatName val="0"/>
          <c:showSerName val="0"/>
          <c:showPercent val="0"/>
          <c:showBubbleSize val="0"/>
        </c:dLbls>
        <c:gapWidth val="150"/>
        <c:overlap val="100"/>
        <c:axId val="744290704"/>
        <c:axId val="744292272"/>
      </c:barChart>
      <c:catAx>
        <c:axId val="74429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STKaiti" panose="02010600040101010101" pitchFamily="2" charset="-122"/>
                <a:cs typeface="Arial" panose="020B0604020202020204" pitchFamily="34" charset="0"/>
              </a:defRPr>
            </a:pPr>
            <a:endParaRPr lang="zh-CN"/>
          </a:p>
        </c:txPr>
        <c:crossAx val="744292272"/>
        <c:crosses val="autoZero"/>
        <c:auto val="1"/>
        <c:lblAlgn val="ctr"/>
        <c:lblOffset val="100"/>
        <c:noMultiLvlLbl val="0"/>
      </c:catAx>
      <c:valAx>
        <c:axId val="744292272"/>
        <c:scaling>
          <c:orientation val="minMax"/>
        </c:scaling>
        <c:delete val="1"/>
        <c:axPos val="l"/>
        <c:numFmt formatCode="General" sourceLinked="1"/>
        <c:majorTickMark val="none"/>
        <c:minorTickMark val="none"/>
        <c:tickLblPos val="nextTo"/>
        <c:crossAx val="744290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Arial" panose="020B0604020202020204" pitchFamily="34" charset="0"/>
          <a:ea typeface="STKaiti" panose="02010600040101010101" pitchFamily="2" charset="-122"/>
          <a:cs typeface="Arial" panose="020B0604020202020204" pitchFamily="34" charset="0"/>
        </a:defRPr>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265550465452686E-2"/>
          <c:y val="0.30922005452376894"/>
          <c:w val="0.85946889906909463"/>
          <c:h val="0.44812077582779575"/>
        </c:manualLayout>
      </c:layout>
      <c:barChart>
        <c:barDir val="col"/>
        <c:grouping val="stacked"/>
        <c:varyColors val="0"/>
        <c:ser>
          <c:idx val="0"/>
          <c:order val="0"/>
          <c:tx>
            <c:strRef>
              <c:f>Sheet1!$B$1</c:f>
              <c:strCache>
                <c:ptCount val="1"/>
                <c:pt idx="0">
                  <c:v>基础教育</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STKaiti" panose="02010600040101010101" pitchFamily="2" charset="-122"/>
                    <a:cs typeface="Arial" panose="020B0604020202020204" pitchFamily="34" charset="0"/>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F9M20</c:v>
                </c:pt>
                <c:pt idx="1">
                  <c:v>F9M21</c:v>
                </c:pt>
              </c:strCache>
            </c:strRef>
          </c:cat>
          <c:val>
            <c:numRef>
              <c:f>Sheet1!$B$2:$B$3</c:f>
              <c:numCache>
                <c:formatCode>0.0_ </c:formatCode>
                <c:ptCount val="2"/>
                <c:pt idx="0" formatCode="General">
                  <c:v>599.70000000000005</c:v>
                </c:pt>
                <c:pt idx="1">
                  <c:v>812.7</c:v>
                </c:pt>
              </c:numCache>
            </c:numRef>
          </c:val>
          <c:extLst>
            <c:ext xmlns:c16="http://schemas.microsoft.com/office/drawing/2014/chart" uri="{C3380CC4-5D6E-409C-BE32-E72D297353CC}">
              <c16:uniqueId val="{00000000-1EB7-8C41-BBA4-C56FFAFBA9D9}"/>
            </c:ext>
          </c:extLst>
        </c:ser>
        <c:ser>
          <c:idx val="1"/>
          <c:order val="1"/>
          <c:tx>
            <c:strRef>
              <c:f>Sheet1!$C$1</c:f>
              <c:strCache>
                <c:ptCount val="1"/>
                <c:pt idx="0">
                  <c:v>国际教育</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STKaiti" panose="02010600040101010101" pitchFamily="2" charset="-122"/>
                    <a:cs typeface="Arial" panose="020B0604020202020204" pitchFamily="34" charset="0"/>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F9M20</c:v>
                </c:pt>
                <c:pt idx="1">
                  <c:v>F9M21</c:v>
                </c:pt>
              </c:strCache>
            </c:strRef>
          </c:cat>
          <c:val>
            <c:numRef>
              <c:f>Sheet1!$C$2:$C$3</c:f>
              <c:numCache>
                <c:formatCode>0.0_ </c:formatCode>
                <c:ptCount val="2"/>
                <c:pt idx="0" formatCode="General">
                  <c:v>306.60000000000002</c:v>
                </c:pt>
                <c:pt idx="1">
                  <c:v>377.7</c:v>
                </c:pt>
              </c:numCache>
            </c:numRef>
          </c:val>
          <c:extLst>
            <c:ext xmlns:c16="http://schemas.microsoft.com/office/drawing/2014/chart" uri="{C3380CC4-5D6E-409C-BE32-E72D297353CC}">
              <c16:uniqueId val="{00000001-1EB7-8C41-BBA4-C56FFAFBA9D9}"/>
            </c:ext>
          </c:extLst>
        </c:ser>
        <c:dLbls>
          <c:dLblPos val="ctr"/>
          <c:showLegendKey val="0"/>
          <c:showVal val="1"/>
          <c:showCatName val="0"/>
          <c:showSerName val="0"/>
          <c:showPercent val="0"/>
          <c:showBubbleSize val="0"/>
        </c:dLbls>
        <c:gapWidth val="150"/>
        <c:overlap val="100"/>
        <c:axId val="744296584"/>
        <c:axId val="744300112"/>
      </c:barChart>
      <c:lineChart>
        <c:grouping val="standard"/>
        <c:varyColors val="0"/>
        <c:ser>
          <c:idx val="2"/>
          <c:order val="2"/>
          <c:tx>
            <c:strRef>
              <c:f>Sheet1!$D$1</c:f>
              <c:strCache>
                <c:ptCount val="1"/>
                <c:pt idx="0">
                  <c:v>总计</c:v>
                </c:pt>
              </c:strCache>
            </c:strRef>
          </c:tx>
          <c:spPr>
            <a:ln w="28575" cap="rnd">
              <a:noFill/>
              <a:round/>
            </a:ln>
            <a:effectLst/>
          </c:spPr>
          <c:marker>
            <c:symbol val="none"/>
          </c:marker>
          <c:dLbls>
            <c:dLbl>
              <c:idx val="1"/>
              <c:layout>
                <c:manualLayout>
                  <c:x val="-0.14134415935844585"/>
                  <c:y val="-8.4594463584301421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0.28757773472315268"/>
                      <c:h val="0.19459266998671138"/>
                    </c:manualLayout>
                  </c15:layout>
                </c:ext>
                <c:ext xmlns:c16="http://schemas.microsoft.com/office/drawing/2014/chart" uri="{C3380CC4-5D6E-409C-BE32-E72D297353CC}">
                  <c16:uniqueId val="{00000004-1EB7-8C41-BBA4-C56FFAFBA9D9}"/>
                </c:ext>
              </c:extLst>
            </c:dLbl>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Arial" panose="020B0604020202020204" pitchFamily="34" charset="0"/>
                    <a:ea typeface="STKaiti" panose="02010600040101010101" pitchFamily="2" charset="-122"/>
                    <a:cs typeface="Arial" panose="020B0604020202020204" pitchFamily="34" charset="0"/>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F9M20</c:v>
                </c:pt>
                <c:pt idx="1">
                  <c:v>F9M21</c:v>
                </c:pt>
              </c:strCache>
            </c:strRef>
          </c:cat>
          <c:val>
            <c:numRef>
              <c:f>Sheet1!$D$2:$D$3</c:f>
              <c:numCache>
                <c:formatCode>General</c:formatCode>
                <c:ptCount val="2"/>
                <c:pt idx="0">
                  <c:v>906.30000000000007</c:v>
                </c:pt>
                <c:pt idx="1">
                  <c:v>1190.4000000000001</c:v>
                </c:pt>
              </c:numCache>
            </c:numRef>
          </c:val>
          <c:smooth val="0"/>
          <c:extLst>
            <c:ext xmlns:c16="http://schemas.microsoft.com/office/drawing/2014/chart" uri="{C3380CC4-5D6E-409C-BE32-E72D297353CC}">
              <c16:uniqueId val="{00000002-1EB7-8C41-BBA4-C56FFAFBA9D9}"/>
            </c:ext>
          </c:extLst>
        </c:ser>
        <c:dLbls>
          <c:dLblPos val="ctr"/>
          <c:showLegendKey val="0"/>
          <c:showVal val="1"/>
          <c:showCatName val="0"/>
          <c:showSerName val="0"/>
          <c:showPercent val="0"/>
          <c:showBubbleSize val="0"/>
        </c:dLbls>
        <c:marker val="1"/>
        <c:smooth val="0"/>
        <c:axId val="744296584"/>
        <c:axId val="744300112"/>
      </c:lineChart>
      <c:catAx>
        <c:axId val="744296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STKaiti" panose="02010600040101010101" pitchFamily="2" charset="-122"/>
                <a:cs typeface="Arial" panose="020B0604020202020204" pitchFamily="34" charset="0"/>
              </a:defRPr>
            </a:pPr>
            <a:endParaRPr lang="zh-CN"/>
          </a:p>
        </c:txPr>
        <c:crossAx val="744300112"/>
        <c:crosses val="autoZero"/>
        <c:auto val="1"/>
        <c:lblAlgn val="ctr"/>
        <c:lblOffset val="100"/>
        <c:noMultiLvlLbl val="0"/>
      </c:catAx>
      <c:valAx>
        <c:axId val="744300112"/>
        <c:scaling>
          <c:orientation val="minMax"/>
        </c:scaling>
        <c:delete val="1"/>
        <c:axPos val="l"/>
        <c:numFmt formatCode="General" sourceLinked="1"/>
        <c:majorTickMark val="none"/>
        <c:minorTickMark val="none"/>
        <c:tickLblPos val="nextTo"/>
        <c:crossAx val="744296584"/>
        <c:crosses val="autoZero"/>
        <c:crossBetween val="between"/>
      </c:valAx>
      <c:spPr>
        <a:noFill/>
        <a:ln>
          <a:noFill/>
        </a:ln>
        <a:effectLst/>
      </c:spPr>
    </c:plotArea>
    <c:legend>
      <c:legendPos val="t"/>
      <c:legendEntry>
        <c:idx val="2"/>
        <c:delete val="1"/>
      </c:legendEntry>
      <c:layout>
        <c:manualLayout>
          <c:xMode val="edge"/>
          <c:yMode val="edge"/>
          <c:x val="0"/>
          <c:y val="9.0163003350939974E-3"/>
          <c:w val="0.76741448928965905"/>
          <c:h val="0.144489954853348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STKaiti" panose="02010600040101010101" pitchFamily="2" charset="-122"/>
              <a:cs typeface="Arial" panose="020B0604020202020204" pitchFamily="34" charset="0"/>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Arial" panose="020B0604020202020204" pitchFamily="34" charset="0"/>
          <a:ea typeface="STKaiti" panose="02010600040101010101" pitchFamily="2" charset="-122"/>
          <a:cs typeface="Arial" panose="020B0604020202020204" pitchFamily="34" charset="0"/>
        </a:defRPr>
      </a:pPr>
      <a:endParaRPr lang="zh-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797514436416406E-2"/>
          <c:y val="0.17210840377755132"/>
          <c:w val="0.93758373704132159"/>
          <c:h val="0.62777193831430822"/>
        </c:manualLayout>
      </c:layout>
      <c:barChart>
        <c:barDir val="col"/>
        <c:grouping val="stacked"/>
        <c:varyColors val="0"/>
        <c:ser>
          <c:idx val="0"/>
          <c:order val="0"/>
          <c:tx>
            <c:strRef>
              <c:f>Sheet1!$B$1</c:f>
              <c:strCache>
                <c:ptCount val="1"/>
                <c:pt idx="0">
                  <c:v>综合平均学费</c:v>
                </c:pt>
              </c:strCache>
            </c:strRef>
          </c:tx>
          <c: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7150" dist="19050" dir="5400000" algn="ctr" rotWithShape="0">
                <a:srgbClr val="000000">
                  <a:alpha val="63000"/>
                </a:srgbClr>
              </a:outerShdw>
            </a:effectLst>
          </c:spPr>
          <c:invertIfNegative val="0"/>
          <c:dLbls>
            <c:spPr>
              <a:noFill/>
              <a:ln>
                <a:noFill/>
              </a:ln>
              <a:effectLst/>
            </c:spPr>
            <c:txPr>
              <a:bodyPr rot="0" vert="horz"/>
              <a:lstStyle/>
              <a:p>
                <a:pPr>
                  <a:defRPr>
                    <a:solidFill>
                      <a:schemeClr val="bg1"/>
                    </a:solidFill>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FY2018</c:v>
                </c:pt>
                <c:pt idx="1">
                  <c:v>FY2020</c:v>
                </c:pt>
                <c:pt idx="2">
                  <c:v>3Q20</c:v>
                </c:pt>
                <c:pt idx="3">
                  <c:v>3Q21</c:v>
                </c:pt>
              </c:strCache>
            </c:strRef>
          </c:cat>
          <c:val>
            <c:numRef>
              <c:f>Sheet1!$B$2:$B$5</c:f>
              <c:numCache>
                <c:formatCode>_(* #,##0_);_(* \(#,##0\);_(* "-"??_);_(@_)</c:formatCode>
                <c:ptCount val="4"/>
                <c:pt idx="0">
                  <c:v>48280</c:v>
                </c:pt>
                <c:pt idx="1">
                  <c:v>53333</c:v>
                </c:pt>
                <c:pt idx="2">
                  <c:v>59348</c:v>
                </c:pt>
                <c:pt idx="3">
                  <c:v>61880</c:v>
                </c:pt>
              </c:numCache>
            </c:numRef>
          </c:val>
          <c:extLst>
            <c:ext xmlns:c16="http://schemas.microsoft.com/office/drawing/2014/chart" uri="{C3380CC4-5D6E-409C-BE32-E72D297353CC}">
              <c16:uniqueId val="{00000000-D4E5-463A-98BC-B4C5AEC62E04}"/>
            </c:ext>
          </c:extLst>
        </c:ser>
        <c:dLbls>
          <c:showLegendKey val="0"/>
          <c:showVal val="0"/>
          <c:showCatName val="0"/>
          <c:showSerName val="0"/>
          <c:showPercent val="0"/>
          <c:showBubbleSize val="0"/>
        </c:dLbls>
        <c:gapWidth val="100"/>
        <c:overlap val="100"/>
        <c:axId val="744297368"/>
        <c:axId val="744298152"/>
      </c:barChart>
      <c:catAx>
        <c:axId val="744297368"/>
        <c:scaling>
          <c:orientation val="minMax"/>
        </c:scaling>
        <c:delete val="0"/>
        <c:axPos val="b"/>
        <c:numFmt formatCode="General" sourceLinked="1"/>
        <c:majorTickMark val="none"/>
        <c:minorTickMark val="none"/>
        <c:tickLblPos val="nextTo"/>
        <c:spPr>
          <a:noFill/>
          <a:ln w="12700" cap="flat" cmpd="sng" algn="ctr">
            <a:solidFill>
              <a:srgbClr val="868686"/>
            </a:solidFill>
            <a:round/>
          </a:ln>
          <a:effectLst/>
        </c:spPr>
        <c:txPr>
          <a:bodyPr rot="-60000000" vert="horz"/>
          <a:lstStyle/>
          <a:p>
            <a:pPr>
              <a:defRPr/>
            </a:pPr>
            <a:endParaRPr lang="zh-CN"/>
          </a:p>
        </c:txPr>
        <c:crossAx val="744298152"/>
        <c:crosses val="autoZero"/>
        <c:auto val="1"/>
        <c:lblAlgn val="ctr"/>
        <c:lblOffset val="100"/>
        <c:noMultiLvlLbl val="0"/>
      </c:catAx>
      <c:valAx>
        <c:axId val="744298152"/>
        <c:scaling>
          <c:orientation val="minMax"/>
        </c:scaling>
        <c:delete val="1"/>
        <c:axPos val="l"/>
        <c:numFmt formatCode="_(* #,##0_);_(* \(#,##0\);_(* &quot;-&quot;??_);_(@_)" sourceLinked="1"/>
        <c:majorTickMark val="none"/>
        <c:minorTickMark val="none"/>
        <c:tickLblPos val="nextTo"/>
        <c:crossAx val="744297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ea typeface="华文楷体" panose="02010600040101010101" pitchFamily="2" charset="-122"/>
          <a:cs typeface="Arial" panose="020B0604020202020204" pitchFamily="34" charset="0"/>
        </a:defRPr>
      </a:pPr>
      <a:endParaRPr lang="zh-CN"/>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797514436416406E-2"/>
          <c:y val="0.29527779329146531"/>
          <c:w val="0.93758373704132159"/>
          <c:h val="0.50460254880039435"/>
        </c:manualLayout>
      </c:layout>
      <c:barChart>
        <c:barDir val="col"/>
        <c:grouping val="stacked"/>
        <c:varyColors val="0"/>
        <c:ser>
          <c:idx val="0"/>
          <c:order val="0"/>
          <c:tx>
            <c:strRef>
              <c:f>Sheet1!$B$1</c:f>
              <c:strCache>
                <c:ptCount val="1"/>
                <c:pt idx="0">
                  <c:v>基础教育</c:v>
                </c:pt>
              </c:strCache>
            </c:strRef>
          </c:tx>
          <c: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7150" dist="19050" dir="5400000" algn="ctr" rotWithShape="0">
                <a:srgbClr val="000000">
                  <a:alpha val="63000"/>
                </a:srgbClr>
              </a:outerShdw>
            </a:effectLst>
          </c:spPr>
          <c:invertIfNegative val="0"/>
          <c:dLbls>
            <c:spPr>
              <a:noFill/>
              <a:ln>
                <a:noFill/>
              </a:ln>
              <a:effectLst/>
            </c:spPr>
            <c:txPr>
              <a:bodyPr rot="0" vert="horz"/>
              <a:lstStyle/>
              <a:p>
                <a:pPr>
                  <a:defRPr>
                    <a:solidFill>
                      <a:schemeClr val="bg1"/>
                    </a:solidFill>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FY2018</c:v>
                </c:pt>
                <c:pt idx="1">
                  <c:v>FY2020</c:v>
                </c:pt>
                <c:pt idx="2">
                  <c:v>3Q20</c:v>
                </c:pt>
                <c:pt idx="3">
                  <c:v>3Q21</c:v>
                </c:pt>
              </c:strCache>
            </c:strRef>
          </c:cat>
          <c:val>
            <c:numRef>
              <c:f>Sheet1!$B$2:$B$5</c:f>
              <c:numCache>
                <c:formatCode>_(* #,##0_);_(* \(#,##0\);_(* "-"??_);_(@_)</c:formatCode>
                <c:ptCount val="4"/>
                <c:pt idx="0">
                  <c:v>18693</c:v>
                </c:pt>
                <c:pt idx="1">
                  <c:v>18857</c:v>
                </c:pt>
                <c:pt idx="2">
                  <c:v>18896</c:v>
                </c:pt>
                <c:pt idx="3">
                  <c:v>21906</c:v>
                </c:pt>
              </c:numCache>
            </c:numRef>
          </c:val>
          <c:extLst>
            <c:ext xmlns:c16="http://schemas.microsoft.com/office/drawing/2014/chart" uri="{C3380CC4-5D6E-409C-BE32-E72D297353CC}">
              <c16:uniqueId val="{00000000-98D0-4328-BE0E-8AE1794BE587}"/>
            </c:ext>
          </c:extLst>
        </c:ser>
        <c:ser>
          <c:idx val="1"/>
          <c:order val="1"/>
          <c:tx>
            <c:strRef>
              <c:f>Sheet1!$C$1</c:f>
              <c:strCache>
                <c:ptCount val="1"/>
                <c:pt idx="0">
                  <c:v>国际教育</c:v>
                </c:pt>
              </c:strCache>
            </c:strRef>
          </c:tx>
          <c:spPr>
            <a:gradFill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gradFill>
            <a:ln>
              <a:noFill/>
            </a:ln>
            <a:effectLst>
              <a:outerShdw blurRad="57150" dist="19050" dir="5400000" algn="ctr" rotWithShape="0">
                <a:srgbClr val="000000">
                  <a:alpha val="63000"/>
                </a:srgbClr>
              </a:outerShdw>
            </a:effectLst>
          </c:spPr>
          <c:invertIfNegative val="0"/>
          <c:dLbls>
            <c:spPr>
              <a:noFill/>
              <a:ln>
                <a:noFill/>
              </a:ln>
              <a:effectLst/>
            </c:spPr>
            <c:txPr>
              <a:bodyPr rot="0" vert="horz"/>
              <a:lstStyle/>
              <a:p>
                <a:pPr>
                  <a:defRPr>
                    <a:solidFill>
                      <a:schemeClr val="bg1"/>
                    </a:solidFill>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FY2018</c:v>
                </c:pt>
                <c:pt idx="1">
                  <c:v>FY2020</c:v>
                </c:pt>
                <c:pt idx="2">
                  <c:v>3Q20</c:v>
                </c:pt>
                <c:pt idx="3">
                  <c:v>3Q21</c:v>
                </c:pt>
              </c:strCache>
            </c:strRef>
          </c:cat>
          <c:val>
            <c:numRef>
              <c:f>Sheet1!$C$2:$C$5</c:f>
              <c:numCache>
                <c:formatCode>_(* #,##0_);_(* \(#,##0\);_(* "-"??_);_(@_)</c:formatCode>
                <c:ptCount val="4"/>
                <c:pt idx="0">
                  <c:v>3965</c:v>
                </c:pt>
                <c:pt idx="1">
                  <c:v>4859</c:v>
                </c:pt>
                <c:pt idx="2">
                  <c:v>4887</c:v>
                </c:pt>
                <c:pt idx="3">
                  <c:v>5404</c:v>
                </c:pt>
              </c:numCache>
            </c:numRef>
          </c:val>
          <c:extLst>
            <c:ext xmlns:c16="http://schemas.microsoft.com/office/drawing/2014/chart" uri="{C3380CC4-5D6E-409C-BE32-E72D297353CC}">
              <c16:uniqueId val="{00000001-98D0-4328-BE0E-8AE1794BE587}"/>
            </c:ext>
          </c:extLst>
        </c:ser>
        <c:dLbls>
          <c:showLegendKey val="0"/>
          <c:showVal val="0"/>
          <c:showCatName val="0"/>
          <c:showSerName val="0"/>
          <c:showPercent val="0"/>
          <c:showBubbleSize val="0"/>
        </c:dLbls>
        <c:gapWidth val="150"/>
        <c:overlap val="100"/>
        <c:axId val="744291096"/>
        <c:axId val="744291880"/>
      </c:barChart>
      <c:lineChart>
        <c:grouping val="standard"/>
        <c:varyColors val="0"/>
        <c:ser>
          <c:idx val="2"/>
          <c:order val="2"/>
          <c:tx>
            <c:strRef>
              <c:f>Sheet1!$D$1</c:f>
              <c:strCache>
                <c:ptCount val="1"/>
                <c:pt idx="0">
                  <c:v> 总计 </c:v>
                </c:pt>
              </c:strCache>
            </c:strRef>
          </c:tx>
          <c:spPr>
            <a:ln>
              <a:noFill/>
            </a:ln>
          </c:spPr>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FY2018</c:v>
                </c:pt>
                <c:pt idx="1">
                  <c:v>FY2020</c:v>
                </c:pt>
                <c:pt idx="2">
                  <c:v>3Q20</c:v>
                </c:pt>
                <c:pt idx="3">
                  <c:v>3Q21</c:v>
                </c:pt>
              </c:strCache>
            </c:strRef>
          </c:cat>
          <c:val>
            <c:numRef>
              <c:f>Sheet1!$D$2:$D$5</c:f>
              <c:numCache>
                <c:formatCode>_(* #,##0_);_(* \(#,##0\);_(* "-"??_);_(@_)</c:formatCode>
                <c:ptCount val="4"/>
                <c:pt idx="0">
                  <c:v>22658</c:v>
                </c:pt>
                <c:pt idx="1">
                  <c:v>23716</c:v>
                </c:pt>
                <c:pt idx="2">
                  <c:v>23783</c:v>
                </c:pt>
                <c:pt idx="3">
                  <c:v>27310</c:v>
                </c:pt>
              </c:numCache>
            </c:numRef>
          </c:val>
          <c:smooth val="0"/>
          <c:extLst>
            <c:ext xmlns:c16="http://schemas.microsoft.com/office/drawing/2014/chart" uri="{C3380CC4-5D6E-409C-BE32-E72D297353CC}">
              <c16:uniqueId val="{00000001-8FED-4F8F-99BC-7E6CFCE68061}"/>
            </c:ext>
          </c:extLst>
        </c:ser>
        <c:dLbls>
          <c:showLegendKey val="0"/>
          <c:showVal val="0"/>
          <c:showCatName val="0"/>
          <c:showSerName val="0"/>
          <c:showPercent val="0"/>
          <c:showBubbleSize val="0"/>
        </c:dLbls>
        <c:marker val="1"/>
        <c:smooth val="0"/>
        <c:axId val="744291096"/>
        <c:axId val="744291880"/>
      </c:lineChart>
      <c:catAx>
        <c:axId val="744291096"/>
        <c:scaling>
          <c:orientation val="minMax"/>
        </c:scaling>
        <c:delete val="0"/>
        <c:axPos val="b"/>
        <c:numFmt formatCode="General" sourceLinked="1"/>
        <c:majorTickMark val="none"/>
        <c:minorTickMark val="none"/>
        <c:tickLblPos val="nextTo"/>
        <c:spPr>
          <a:noFill/>
          <a:ln w="12700" cap="flat" cmpd="sng" algn="ctr">
            <a:solidFill>
              <a:srgbClr val="868686"/>
            </a:solidFill>
            <a:round/>
          </a:ln>
          <a:effectLst/>
        </c:spPr>
        <c:txPr>
          <a:bodyPr rot="-60000000" vert="horz"/>
          <a:lstStyle/>
          <a:p>
            <a:pPr>
              <a:defRPr/>
            </a:pPr>
            <a:endParaRPr lang="zh-CN"/>
          </a:p>
        </c:txPr>
        <c:crossAx val="744291880"/>
        <c:crosses val="autoZero"/>
        <c:auto val="1"/>
        <c:lblAlgn val="ctr"/>
        <c:lblOffset val="100"/>
        <c:noMultiLvlLbl val="0"/>
      </c:catAx>
      <c:valAx>
        <c:axId val="744291880"/>
        <c:scaling>
          <c:orientation val="minMax"/>
        </c:scaling>
        <c:delete val="1"/>
        <c:axPos val="l"/>
        <c:numFmt formatCode="_(* #,##0_);_(* \(#,##0\);_(* &quot;-&quot;??_);_(@_)" sourceLinked="1"/>
        <c:majorTickMark val="none"/>
        <c:minorTickMark val="none"/>
        <c:tickLblPos val="nextTo"/>
        <c:crossAx val="744291096"/>
        <c:crosses val="autoZero"/>
        <c:crossBetween val="between"/>
      </c:valAx>
      <c:spPr>
        <a:noFill/>
        <a:ln>
          <a:noFill/>
        </a:ln>
        <a:effectLst/>
      </c:spPr>
    </c:plotArea>
    <c:legend>
      <c:legendPos val="b"/>
      <c:legendEntry>
        <c:idx val="2"/>
        <c:delete val="1"/>
      </c:legendEntry>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ea typeface="华文楷体" panose="02010600040101010101" pitchFamily="2" charset="-122"/>
          <a:cs typeface="Arial" panose="020B0604020202020204" pitchFamily="34" charset="0"/>
        </a:defRPr>
      </a:pPr>
      <a:endParaRPr lang="zh-CN"/>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797514436416406E-2"/>
          <c:y val="7.5179871941413776E-2"/>
          <c:w val="0.93521203571345801"/>
          <c:h val="0.72470052769619353"/>
        </c:manualLayout>
      </c:layout>
      <c:barChart>
        <c:barDir val="col"/>
        <c:grouping val="stacked"/>
        <c:varyColors val="0"/>
        <c:ser>
          <c:idx val="0"/>
          <c:order val="0"/>
          <c:tx>
            <c:strRef>
              <c:f>Sheet1!$B$1</c:f>
              <c:strCache>
                <c:ptCount val="1"/>
                <c:pt idx="0">
                  <c:v>在校生人数</c:v>
                </c:pt>
              </c:strCache>
            </c:strRef>
          </c:tx>
          <c: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7150" dist="19050" dir="5400000" algn="ctr" rotWithShape="0">
                <a:srgbClr val="000000">
                  <a:alpha val="63000"/>
                </a:srgbClr>
              </a:outerShdw>
            </a:effectLst>
          </c:spPr>
          <c:invertIfNegative val="0"/>
          <c:dLbls>
            <c:spPr>
              <a:noFill/>
              <a:ln>
                <a:noFill/>
              </a:ln>
              <a:effectLst/>
            </c:spPr>
            <c:txPr>
              <a:bodyPr rot="0" vert="horz"/>
              <a:lstStyle/>
              <a:p>
                <a:pPr>
                  <a:defRPr>
                    <a:solidFill>
                      <a:schemeClr val="bg1"/>
                    </a:solidFill>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FY2018</c:v>
                </c:pt>
                <c:pt idx="1">
                  <c:v>FY2020</c:v>
                </c:pt>
                <c:pt idx="2">
                  <c:v>3Q20</c:v>
                </c:pt>
                <c:pt idx="3">
                  <c:v>3Q21</c:v>
                </c:pt>
              </c:strCache>
            </c:strRef>
          </c:cat>
          <c:val>
            <c:numRef>
              <c:f>Sheet1!$B$2:$B$5</c:f>
              <c:numCache>
                <c:formatCode>_(* #,##0_);_(* \(#,##0\);_(* "-"??_);_(@_)</c:formatCode>
                <c:ptCount val="4"/>
                <c:pt idx="0">
                  <c:v>22658</c:v>
                </c:pt>
                <c:pt idx="1">
                  <c:v>23716</c:v>
                </c:pt>
                <c:pt idx="2">
                  <c:v>23783</c:v>
                </c:pt>
                <c:pt idx="3">
                  <c:v>27310</c:v>
                </c:pt>
              </c:numCache>
            </c:numRef>
          </c:val>
          <c:extLst>
            <c:ext xmlns:c16="http://schemas.microsoft.com/office/drawing/2014/chart" uri="{C3380CC4-5D6E-409C-BE32-E72D297353CC}">
              <c16:uniqueId val="{00000000-7A76-463B-B63F-3C860CA5F676}"/>
            </c:ext>
          </c:extLst>
        </c:ser>
        <c:ser>
          <c:idx val="1"/>
          <c:order val="1"/>
          <c:tx>
            <c:strRef>
              <c:f>Sheet1!$C$1</c:f>
              <c:strCache>
                <c:ptCount val="1"/>
                <c:pt idx="0">
                  <c:v>剩余容量</c:v>
                </c:pt>
              </c:strCache>
            </c:strRef>
          </c:tx>
          <c:spPr>
            <a:gradFill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gradFill>
            <a:ln>
              <a:noFill/>
            </a:ln>
            <a:effectLst>
              <a:outerShdw blurRad="57150" dist="19050" dir="5400000" algn="ctr" rotWithShape="0">
                <a:srgbClr val="000000">
                  <a:alpha val="63000"/>
                </a:srgbClr>
              </a:outerShdw>
            </a:effectLst>
          </c:spPr>
          <c:invertIfNegative val="0"/>
          <c:dLbls>
            <c:dLbl>
              <c:idx val="1"/>
              <c:layout>
                <c:manualLayout>
                  <c:x val="0"/>
                  <c:y val="3.42100135672783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BF-9E44-8AEE-C4A6B0D4DAE2}"/>
                </c:ext>
              </c:extLst>
            </c:dLbl>
            <c:dLbl>
              <c:idx val="2"/>
              <c:layout>
                <c:manualLayout>
                  <c:x val="-9.3933475375869505E-3"/>
                  <c:y val="2.85083446393986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BF-9E44-8AEE-C4A6B0D4DAE2}"/>
                </c:ext>
              </c:extLst>
            </c:dLbl>
            <c:spPr>
              <a:noFill/>
              <a:ln>
                <a:noFill/>
              </a:ln>
              <a:effectLst/>
            </c:spPr>
            <c:txPr>
              <a:bodyPr rot="0" vert="horz"/>
              <a:lstStyle/>
              <a:p>
                <a:pPr>
                  <a:defRPr>
                    <a:solidFill>
                      <a:schemeClr val="bg1"/>
                    </a:solidFill>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FY2018</c:v>
                </c:pt>
                <c:pt idx="1">
                  <c:v>FY2020</c:v>
                </c:pt>
                <c:pt idx="2">
                  <c:v>3Q20</c:v>
                </c:pt>
                <c:pt idx="3">
                  <c:v>3Q21</c:v>
                </c:pt>
              </c:strCache>
            </c:strRef>
          </c:cat>
          <c:val>
            <c:numRef>
              <c:f>Sheet1!$C$2:$C$5</c:f>
              <c:numCache>
                <c:formatCode>_(* #,##0_);_(* \(#,##0\);_(* "-"??_);_(@_)</c:formatCode>
                <c:ptCount val="4"/>
                <c:pt idx="0">
                  <c:v>0</c:v>
                </c:pt>
                <c:pt idx="1">
                  <c:v>1314</c:v>
                </c:pt>
                <c:pt idx="2">
                  <c:v>1247</c:v>
                </c:pt>
                <c:pt idx="3">
                  <c:v>4205</c:v>
                </c:pt>
              </c:numCache>
            </c:numRef>
          </c:val>
          <c:extLst>
            <c:ext xmlns:c16="http://schemas.microsoft.com/office/drawing/2014/chart" uri="{C3380CC4-5D6E-409C-BE32-E72D297353CC}">
              <c16:uniqueId val="{00000001-7A76-463B-B63F-3C860CA5F676}"/>
            </c:ext>
          </c:extLst>
        </c:ser>
        <c:dLbls>
          <c:showLegendKey val="0"/>
          <c:showVal val="0"/>
          <c:showCatName val="0"/>
          <c:showSerName val="0"/>
          <c:showPercent val="0"/>
          <c:showBubbleSize val="0"/>
        </c:dLbls>
        <c:gapWidth val="100"/>
        <c:overlap val="100"/>
        <c:axId val="744294624"/>
        <c:axId val="744302856"/>
      </c:barChart>
      <c:lineChart>
        <c:grouping val="standard"/>
        <c:varyColors val="0"/>
        <c:ser>
          <c:idx val="3"/>
          <c:order val="3"/>
          <c:tx>
            <c:strRef>
              <c:f>Sheet1!$E$1</c:f>
              <c:strCache>
                <c:ptCount val="1"/>
                <c:pt idx="0">
                  <c:v>总容量</c:v>
                </c:pt>
              </c:strCache>
            </c:strRef>
          </c:tx>
          <c:spPr>
            <a:ln>
              <a:noFill/>
            </a:ln>
          </c:spPr>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FY2018</c:v>
                </c:pt>
                <c:pt idx="1">
                  <c:v>FY2020</c:v>
                </c:pt>
                <c:pt idx="2">
                  <c:v>3Q20</c:v>
                </c:pt>
                <c:pt idx="3">
                  <c:v>3Q21</c:v>
                </c:pt>
              </c:strCache>
            </c:strRef>
          </c:cat>
          <c:val>
            <c:numRef>
              <c:f>Sheet1!$E$2:$E$5</c:f>
              <c:numCache>
                <c:formatCode>_(* #,##0_);_(* \(#,##0\);_(* "-"??_);_(@_)</c:formatCode>
                <c:ptCount val="4"/>
                <c:pt idx="0">
                  <c:v>21971</c:v>
                </c:pt>
                <c:pt idx="1">
                  <c:v>25030</c:v>
                </c:pt>
                <c:pt idx="2">
                  <c:v>25030</c:v>
                </c:pt>
                <c:pt idx="3">
                  <c:v>31515</c:v>
                </c:pt>
              </c:numCache>
            </c:numRef>
          </c:val>
          <c:smooth val="0"/>
          <c:extLst>
            <c:ext xmlns:c16="http://schemas.microsoft.com/office/drawing/2014/chart" uri="{C3380CC4-5D6E-409C-BE32-E72D297353CC}">
              <c16:uniqueId val="{00000002-F309-439D-8A7B-9C4AC05F4AA4}"/>
            </c:ext>
          </c:extLst>
        </c:ser>
        <c:dLbls>
          <c:showLegendKey val="0"/>
          <c:showVal val="0"/>
          <c:showCatName val="0"/>
          <c:showSerName val="0"/>
          <c:showPercent val="0"/>
          <c:showBubbleSize val="0"/>
        </c:dLbls>
        <c:marker val="1"/>
        <c:smooth val="0"/>
        <c:axId val="744294624"/>
        <c:axId val="744302856"/>
      </c:lineChart>
      <c:lineChart>
        <c:grouping val="standard"/>
        <c:varyColors val="0"/>
        <c:ser>
          <c:idx val="2"/>
          <c:order val="2"/>
          <c:tx>
            <c:strRef>
              <c:f>Sheet1!$D$1</c:f>
              <c:strCache>
                <c:ptCount val="1"/>
                <c:pt idx="0">
                  <c:v>空余率</c:v>
                </c:pt>
              </c:strCache>
            </c:strRef>
          </c:tx>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FY2018</c:v>
                </c:pt>
                <c:pt idx="1">
                  <c:v>FY2020</c:v>
                </c:pt>
                <c:pt idx="2">
                  <c:v>3Q20</c:v>
                </c:pt>
                <c:pt idx="3">
                  <c:v>3Q21</c:v>
                </c:pt>
              </c:strCache>
            </c:strRef>
          </c:cat>
          <c:val>
            <c:numRef>
              <c:f>Sheet1!$D$2:$D$5</c:f>
              <c:numCache>
                <c:formatCode>0%</c:formatCode>
                <c:ptCount val="4"/>
                <c:pt idx="0">
                  <c:v>0</c:v>
                </c:pt>
                <c:pt idx="1">
                  <c:v>5.2497003595685175E-2</c:v>
                </c:pt>
                <c:pt idx="2">
                  <c:v>4.9820215741110667E-2</c:v>
                </c:pt>
                <c:pt idx="3">
                  <c:v>0.13342852609868316</c:v>
                </c:pt>
              </c:numCache>
            </c:numRef>
          </c:val>
          <c:smooth val="0"/>
          <c:extLst>
            <c:ext xmlns:c16="http://schemas.microsoft.com/office/drawing/2014/chart" uri="{C3380CC4-5D6E-409C-BE32-E72D297353CC}">
              <c16:uniqueId val="{00000002-DEF4-4A4C-8B3B-DF0C513D2132}"/>
            </c:ext>
          </c:extLst>
        </c:ser>
        <c:dLbls>
          <c:showLegendKey val="0"/>
          <c:showVal val="0"/>
          <c:showCatName val="0"/>
          <c:showSerName val="0"/>
          <c:showPercent val="0"/>
          <c:showBubbleSize val="0"/>
        </c:dLbls>
        <c:marker val="1"/>
        <c:smooth val="0"/>
        <c:axId val="744307168"/>
        <c:axId val="744308344"/>
      </c:lineChart>
      <c:catAx>
        <c:axId val="744294624"/>
        <c:scaling>
          <c:orientation val="minMax"/>
        </c:scaling>
        <c:delete val="0"/>
        <c:axPos val="b"/>
        <c:numFmt formatCode="General" sourceLinked="1"/>
        <c:majorTickMark val="none"/>
        <c:minorTickMark val="none"/>
        <c:tickLblPos val="nextTo"/>
        <c:spPr>
          <a:noFill/>
          <a:ln w="12700" cap="flat" cmpd="sng" algn="ctr">
            <a:solidFill>
              <a:srgbClr val="868686"/>
            </a:solidFill>
            <a:round/>
          </a:ln>
          <a:effectLst/>
        </c:spPr>
        <c:txPr>
          <a:bodyPr rot="-60000000" vert="horz"/>
          <a:lstStyle/>
          <a:p>
            <a:pPr>
              <a:defRPr/>
            </a:pPr>
            <a:endParaRPr lang="zh-CN"/>
          </a:p>
        </c:txPr>
        <c:crossAx val="744302856"/>
        <c:crosses val="autoZero"/>
        <c:auto val="1"/>
        <c:lblAlgn val="ctr"/>
        <c:lblOffset val="100"/>
        <c:noMultiLvlLbl val="0"/>
      </c:catAx>
      <c:valAx>
        <c:axId val="744302856"/>
        <c:scaling>
          <c:orientation val="minMax"/>
          <c:max val="45000"/>
        </c:scaling>
        <c:delete val="0"/>
        <c:axPos val="l"/>
        <c:numFmt formatCode="_(* #,##0_);_(* \(#,##0\);_(* &quot;-&quot;??_);_(@_)" sourceLinked="1"/>
        <c:majorTickMark val="none"/>
        <c:minorTickMark val="none"/>
        <c:tickLblPos val="none"/>
        <c:spPr>
          <a:noFill/>
          <a:ln>
            <a:noFill/>
          </a:ln>
        </c:spPr>
        <c:txPr>
          <a:bodyPr/>
          <a:lstStyle/>
          <a:p>
            <a:pPr>
              <a:defRPr>
                <a:noFill/>
              </a:defRPr>
            </a:pPr>
            <a:endParaRPr lang="zh-CN"/>
          </a:p>
        </c:txPr>
        <c:crossAx val="744294624"/>
        <c:crosses val="autoZero"/>
        <c:crossBetween val="between"/>
      </c:valAx>
      <c:valAx>
        <c:axId val="744308344"/>
        <c:scaling>
          <c:orientation val="minMax"/>
          <c:max val="0.15000000000000002"/>
          <c:min val="-0.5"/>
        </c:scaling>
        <c:delete val="0"/>
        <c:axPos val="r"/>
        <c:numFmt formatCode="0%" sourceLinked="1"/>
        <c:majorTickMark val="none"/>
        <c:minorTickMark val="none"/>
        <c:tickLblPos val="none"/>
        <c:spPr>
          <a:noFill/>
          <a:ln>
            <a:noFill/>
          </a:ln>
        </c:spPr>
        <c:txPr>
          <a:bodyPr/>
          <a:lstStyle/>
          <a:p>
            <a:pPr>
              <a:defRPr>
                <a:noFill/>
              </a:defRPr>
            </a:pPr>
            <a:endParaRPr lang="zh-CN"/>
          </a:p>
        </c:txPr>
        <c:crossAx val="744307168"/>
        <c:crosses val="max"/>
        <c:crossBetween val="between"/>
      </c:valAx>
      <c:catAx>
        <c:axId val="744307168"/>
        <c:scaling>
          <c:orientation val="minMax"/>
        </c:scaling>
        <c:delete val="1"/>
        <c:axPos val="b"/>
        <c:numFmt formatCode="General" sourceLinked="1"/>
        <c:majorTickMark val="out"/>
        <c:minorTickMark val="none"/>
        <c:tickLblPos val="nextTo"/>
        <c:crossAx val="744308344"/>
        <c:crosses val="autoZero"/>
        <c:auto val="1"/>
        <c:lblAlgn val="ctr"/>
        <c:lblOffset val="100"/>
        <c:noMultiLvlLbl val="0"/>
      </c:catAx>
      <c:spPr>
        <a:noFill/>
        <a:ln>
          <a:noFill/>
        </a:ln>
        <a:effectLst/>
      </c:spPr>
    </c:plotArea>
    <c:legend>
      <c:legendPos val="b"/>
      <c:legendEntry>
        <c:idx val="2"/>
        <c:delete val="1"/>
      </c:legendEntry>
      <c:layout>
        <c:manualLayout>
          <c:xMode val="edge"/>
          <c:yMode val="edge"/>
          <c:x val="0.13929545455666109"/>
          <c:y val="0.89130778327193194"/>
          <c:w val="0.72140909088667782"/>
          <c:h val="9.7288878872308651E-2"/>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ea typeface="华文楷体" panose="02010600040101010101" pitchFamily="2" charset="-122"/>
          <a:cs typeface="Arial" panose="020B0604020202020204" pitchFamily="34" charset="0"/>
        </a:defRPr>
      </a:pPr>
      <a:endParaRPr lang="zh-CN"/>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797514436416406E-2"/>
          <c:y val="0.17210840377755132"/>
          <c:w val="0.93758373704132159"/>
          <c:h val="0.62777193831430822"/>
        </c:manualLayout>
      </c:layout>
      <c:barChart>
        <c:barDir val="col"/>
        <c:grouping val="stacked"/>
        <c:varyColors val="0"/>
        <c:ser>
          <c:idx val="0"/>
          <c:order val="0"/>
          <c:tx>
            <c:strRef>
              <c:f>Sheet1!$B$1</c:f>
              <c:strCache>
                <c:ptCount val="1"/>
                <c:pt idx="0">
                  <c:v>学校数量</c:v>
                </c:pt>
              </c:strCache>
            </c:strRef>
          </c:tx>
          <c: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7150" dist="19050" dir="5400000" algn="ctr" rotWithShape="0">
                <a:srgbClr val="000000">
                  <a:alpha val="63000"/>
                </a:srgbClr>
              </a:outerShdw>
            </a:effectLst>
          </c:spPr>
          <c:invertIfNegative val="0"/>
          <c:dLbls>
            <c:spPr>
              <a:noFill/>
              <a:ln>
                <a:noFill/>
              </a:ln>
              <a:effectLst/>
            </c:spPr>
            <c:txPr>
              <a:bodyPr rot="0" vert="horz"/>
              <a:lstStyle/>
              <a:p>
                <a:pPr>
                  <a:defRPr>
                    <a:solidFill>
                      <a:schemeClr val="bg1"/>
                    </a:solidFill>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FY2018</c:v>
                </c:pt>
                <c:pt idx="1">
                  <c:v>FY2019</c:v>
                </c:pt>
                <c:pt idx="2">
                  <c:v>FY2020</c:v>
                </c:pt>
                <c:pt idx="3">
                  <c:v>3Q2021</c:v>
                </c:pt>
              </c:strCache>
            </c:strRef>
          </c:cat>
          <c:val>
            <c:numRef>
              <c:f>Sheet1!$B$2:$B$5</c:f>
              <c:numCache>
                <c:formatCode>_(* #,##0_);_(* \(#,##0\);_(* "-"??_);_(@_)</c:formatCode>
                <c:ptCount val="4"/>
                <c:pt idx="0">
                  <c:v>8</c:v>
                </c:pt>
                <c:pt idx="1">
                  <c:v>9</c:v>
                </c:pt>
                <c:pt idx="2">
                  <c:v>9</c:v>
                </c:pt>
                <c:pt idx="3">
                  <c:v>13</c:v>
                </c:pt>
              </c:numCache>
            </c:numRef>
          </c:val>
          <c:extLst>
            <c:ext xmlns:c16="http://schemas.microsoft.com/office/drawing/2014/chart" uri="{C3380CC4-5D6E-409C-BE32-E72D297353CC}">
              <c16:uniqueId val="{00000000-371A-4068-8D01-4EFA2B228C3E}"/>
            </c:ext>
          </c:extLst>
        </c:ser>
        <c:dLbls>
          <c:showLegendKey val="0"/>
          <c:showVal val="0"/>
          <c:showCatName val="0"/>
          <c:showSerName val="0"/>
          <c:showPercent val="0"/>
          <c:showBubbleSize val="0"/>
        </c:dLbls>
        <c:gapWidth val="150"/>
        <c:overlap val="100"/>
        <c:axId val="744303640"/>
        <c:axId val="744306384"/>
      </c:barChart>
      <c:catAx>
        <c:axId val="744303640"/>
        <c:scaling>
          <c:orientation val="minMax"/>
        </c:scaling>
        <c:delete val="0"/>
        <c:axPos val="b"/>
        <c:numFmt formatCode="General" sourceLinked="1"/>
        <c:majorTickMark val="none"/>
        <c:minorTickMark val="none"/>
        <c:tickLblPos val="nextTo"/>
        <c:spPr>
          <a:noFill/>
          <a:ln w="12700" cap="flat" cmpd="sng" algn="ctr">
            <a:solidFill>
              <a:srgbClr val="868686"/>
            </a:solidFill>
            <a:round/>
          </a:ln>
          <a:effectLst/>
        </c:spPr>
        <c:txPr>
          <a:bodyPr rot="-60000000" vert="horz"/>
          <a:lstStyle/>
          <a:p>
            <a:pPr>
              <a:defRPr/>
            </a:pPr>
            <a:endParaRPr lang="zh-CN"/>
          </a:p>
        </c:txPr>
        <c:crossAx val="744306384"/>
        <c:crosses val="autoZero"/>
        <c:auto val="1"/>
        <c:lblAlgn val="ctr"/>
        <c:lblOffset val="100"/>
        <c:noMultiLvlLbl val="0"/>
      </c:catAx>
      <c:valAx>
        <c:axId val="744306384"/>
        <c:scaling>
          <c:orientation val="minMax"/>
        </c:scaling>
        <c:delete val="1"/>
        <c:axPos val="l"/>
        <c:numFmt formatCode="_(* #,##0_);_(* \(#,##0\);_(* &quot;-&quot;??_);_(@_)" sourceLinked="1"/>
        <c:majorTickMark val="none"/>
        <c:minorTickMark val="none"/>
        <c:tickLblPos val="nextTo"/>
        <c:crossAx val="744303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ea typeface="华文楷体" panose="02010600040101010101" pitchFamily="2" charset="-122"/>
          <a:cs typeface="Arial" panose="020B0604020202020204" pitchFamily="34" charset="0"/>
        </a:defRPr>
      </a:pPr>
      <a:endParaRPr lang="zh-CN"/>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81216750777707"/>
          <c:y val="0"/>
          <c:w val="0.75270721530304052"/>
          <c:h val="0.8633859765261751"/>
        </c:manualLayout>
      </c:layout>
      <c:barChart>
        <c:barDir val="col"/>
        <c:grouping val="stacked"/>
        <c:varyColors val="0"/>
        <c:ser>
          <c:idx val="0"/>
          <c:order val="0"/>
          <c:tx>
            <c:strRef>
              <c:f>Sheet1!$A$2</c:f>
              <c:strCache>
                <c:ptCount val="1"/>
                <c:pt idx="0">
                  <c:v>人力成本</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STKaiti" panose="02010600040101010101" pitchFamily="2" charset="-122"/>
                    <a:cs typeface="Arial" panose="020B0604020202020204" pitchFamily="34" charset="0"/>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FY2018</c:v>
                </c:pt>
                <c:pt idx="1">
                  <c:v>FY2019</c:v>
                </c:pt>
                <c:pt idx="2">
                  <c:v>FY2020</c:v>
                </c:pt>
              </c:strCache>
            </c:strRef>
          </c:cat>
          <c:val>
            <c:numRef>
              <c:f>Sheet1!$B$2:$D$2</c:f>
              <c:numCache>
                <c:formatCode>0%</c:formatCode>
                <c:ptCount val="3"/>
                <c:pt idx="0">
                  <c:v>0.34816082121471342</c:v>
                </c:pt>
                <c:pt idx="1">
                  <c:v>0.36824549699799869</c:v>
                </c:pt>
                <c:pt idx="2">
                  <c:v>0.35940660822656778</c:v>
                </c:pt>
              </c:numCache>
            </c:numRef>
          </c:val>
          <c:extLst>
            <c:ext xmlns:c16="http://schemas.microsoft.com/office/drawing/2014/chart" uri="{C3380CC4-5D6E-409C-BE32-E72D297353CC}">
              <c16:uniqueId val="{00000000-1987-4E2D-848A-138DCDBFE62A}"/>
            </c:ext>
          </c:extLst>
        </c:ser>
        <c:ser>
          <c:idx val="1"/>
          <c:order val="1"/>
          <c:tx>
            <c:strRef>
              <c:f>Sheet1!$A$3</c:f>
              <c:strCache>
                <c:ptCount val="1"/>
                <c:pt idx="0">
                  <c:v>学生相关支出</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STKaiti" panose="02010600040101010101" pitchFamily="2" charset="-122"/>
                    <a:cs typeface="Arial" panose="020B0604020202020204" pitchFamily="34" charset="0"/>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FY2018</c:v>
                </c:pt>
                <c:pt idx="1">
                  <c:v>FY2019</c:v>
                </c:pt>
                <c:pt idx="2">
                  <c:v>FY2020</c:v>
                </c:pt>
              </c:strCache>
            </c:strRef>
          </c:cat>
          <c:val>
            <c:numRef>
              <c:f>Sheet1!$B$3:$D$3</c:f>
              <c:numCache>
                <c:formatCode>0%</c:formatCode>
                <c:ptCount val="3"/>
                <c:pt idx="0">
                  <c:v>0.12660393498716851</c:v>
                </c:pt>
                <c:pt idx="1">
                  <c:v>0.13275517011340893</c:v>
                </c:pt>
                <c:pt idx="2">
                  <c:v>0.13755900202292651</c:v>
                </c:pt>
              </c:numCache>
            </c:numRef>
          </c:val>
          <c:extLst>
            <c:ext xmlns:c16="http://schemas.microsoft.com/office/drawing/2014/chart" uri="{C3380CC4-5D6E-409C-BE32-E72D297353CC}">
              <c16:uniqueId val="{00000001-1987-4E2D-848A-138DCDBFE62A}"/>
            </c:ext>
          </c:extLst>
        </c:ser>
        <c:ser>
          <c:idx val="2"/>
          <c:order val="2"/>
          <c:tx>
            <c:strRef>
              <c:f>Sheet1!$A$4</c:f>
              <c:strCache>
                <c:ptCount val="1"/>
                <c:pt idx="0">
                  <c:v>接送成本</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STKaiti" panose="02010600040101010101" pitchFamily="2" charset="-122"/>
                    <a:cs typeface="Arial" panose="020B0604020202020204" pitchFamily="34" charset="0"/>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FY2018</c:v>
                </c:pt>
                <c:pt idx="1">
                  <c:v>FY2019</c:v>
                </c:pt>
                <c:pt idx="2">
                  <c:v>FY2020</c:v>
                </c:pt>
              </c:strCache>
            </c:strRef>
          </c:cat>
          <c:val>
            <c:numRef>
              <c:f>Sheet1!$B$4:$D$4</c:f>
              <c:numCache>
                <c:formatCode>0%</c:formatCode>
                <c:ptCount val="3"/>
                <c:pt idx="0">
                  <c:v>2.9940119760479042E-2</c:v>
                </c:pt>
                <c:pt idx="1">
                  <c:v>3.2688458972648431E-2</c:v>
                </c:pt>
                <c:pt idx="2">
                  <c:v>1.9554956169925825E-2</c:v>
                </c:pt>
              </c:numCache>
            </c:numRef>
          </c:val>
          <c:extLst>
            <c:ext xmlns:c16="http://schemas.microsoft.com/office/drawing/2014/chart" uri="{C3380CC4-5D6E-409C-BE32-E72D297353CC}">
              <c16:uniqueId val="{00000002-1987-4E2D-848A-138DCDBFE62A}"/>
            </c:ext>
          </c:extLst>
        </c:ser>
        <c:ser>
          <c:idx val="3"/>
          <c:order val="3"/>
          <c:tx>
            <c:strRef>
              <c:f>Sheet1!$A$5</c:f>
              <c:strCache>
                <c:ptCount val="1"/>
                <c:pt idx="0">
                  <c:v>折旧摊销</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STKaiti" panose="02010600040101010101" pitchFamily="2" charset="-122"/>
                    <a:cs typeface="Arial" panose="020B0604020202020204" pitchFamily="34" charset="0"/>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FY2018</c:v>
                </c:pt>
                <c:pt idx="1">
                  <c:v>FY2019</c:v>
                </c:pt>
                <c:pt idx="2">
                  <c:v>FY2020</c:v>
                </c:pt>
              </c:strCache>
            </c:strRef>
          </c:cat>
          <c:val>
            <c:numRef>
              <c:f>Sheet1!$B$5:$D$5</c:f>
              <c:numCache>
                <c:formatCode>0%</c:formatCode>
                <c:ptCount val="3"/>
                <c:pt idx="0">
                  <c:v>9.580838323353294E-2</c:v>
                </c:pt>
                <c:pt idx="1">
                  <c:v>8.47231487658439E-2</c:v>
                </c:pt>
                <c:pt idx="2">
                  <c:v>8.6311530681051921E-2</c:v>
                </c:pt>
              </c:numCache>
            </c:numRef>
          </c:val>
          <c:extLst>
            <c:ext xmlns:c16="http://schemas.microsoft.com/office/drawing/2014/chart" uri="{C3380CC4-5D6E-409C-BE32-E72D297353CC}">
              <c16:uniqueId val="{00000003-1987-4E2D-848A-138DCDBFE62A}"/>
            </c:ext>
          </c:extLst>
        </c:ser>
        <c:ser>
          <c:idx val="4"/>
          <c:order val="4"/>
          <c:tx>
            <c:strRef>
              <c:f>Sheet1!$A$6</c:f>
              <c:strCache>
                <c:ptCount val="1"/>
                <c:pt idx="0">
                  <c:v>使用权折旧</c:v>
                </c:pt>
              </c:strCache>
            </c:strRef>
          </c:tx>
          <c:spPr>
            <a:solidFill>
              <a:schemeClr val="accent5"/>
            </a:solidFill>
            <a:ln>
              <a:noFill/>
            </a:ln>
            <a:effectLst/>
          </c:spPr>
          <c:invertIfNegative val="0"/>
          <c:cat>
            <c:strRef>
              <c:f>Sheet1!$B$1:$D$1</c:f>
              <c:strCache>
                <c:ptCount val="3"/>
                <c:pt idx="0">
                  <c:v>FY2018</c:v>
                </c:pt>
                <c:pt idx="1">
                  <c:v>FY2019</c:v>
                </c:pt>
                <c:pt idx="2">
                  <c:v>FY2020</c:v>
                </c:pt>
              </c:strCache>
            </c:strRef>
          </c:cat>
          <c:val>
            <c:numRef>
              <c:f>Sheet1!$B$6:$D$6</c:f>
              <c:numCache>
                <c:formatCode>0%</c:formatCode>
                <c:ptCount val="3"/>
                <c:pt idx="0">
                  <c:v>0</c:v>
                </c:pt>
                <c:pt idx="1">
                  <c:v>0</c:v>
                </c:pt>
                <c:pt idx="2">
                  <c:v>2.0229265003371546E-2</c:v>
                </c:pt>
              </c:numCache>
            </c:numRef>
          </c:val>
          <c:extLst>
            <c:ext xmlns:c16="http://schemas.microsoft.com/office/drawing/2014/chart" uri="{C3380CC4-5D6E-409C-BE32-E72D297353CC}">
              <c16:uniqueId val="{00000004-1987-4E2D-848A-138DCDBFE62A}"/>
            </c:ext>
          </c:extLst>
        </c:ser>
        <c:ser>
          <c:idx val="5"/>
          <c:order val="5"/>
          <c:tx>
            <c:strRef>
              <c:f>Sheet1!$A$7</c:f>
              <c:strCache>
                <c:ptCount val="1"/>
                <c:pt idx="0">
                  <c:v>水电费</c:v>
                </c:pt>
              </c:strCache>
            </c:strRef>
          </c:tx>
          <c:spPr>
            <a:solidFill>
              <a:schemeClr val="accent6"/>
            </a:solidFill>
            <a:ln>
              <a:noFill/>
            </a:ln>
            <a:effectLst/>
          </c:spPr>
          <c:invertIfNegative val="0"/>
          <c:cat>
            <c:strRef>
              <c:f>Sheet1!$B$1:$D$1</c:f>
              <c:strCache>
                <c:ptCount val="3"/>
                <c:pt idx="0">
                  <c:v>FY2018</c:v>
                </c:pt>
                <c:pt idx="1">
                  <c:v>FY2019</c:v>
                </c:pt>
                <c:pt idx="2">
                  <c:v>FY2020</c:v>
                </c:pt>
              </c:strCache>
            </c:strRef>
          </c:cat>
          <c:val>
            <c:numRef>
              <c:f>Sheet1!$B$7:$D$7</c:f>
              <c:numCache>
                <c:formatCode>0%</c:formatCode>
                <c:ptCount val="3"/>
                <c:pt idx="0">
                  <c:v>2.2241231822070145E-2</c:v>
                </c:pt>
                <c:pt idx="1">
                  <c:v>1.7344896597731821E-2</c:v>
                </c:pt>
                <c:pt idx="2">
                  <c:v>1.4834794335805798E-2</c:v>
                </c:pt>
              </c:numCache>
            </c:numRef>
          </c:val>
          <c:extLst>
            <c:ext xmlns:c16="http://schemas.microsoft.com/office/drawing/2014/chart" uri="{C3380CC4-5D6E-409C-BE32-E72D297353CC}">
              <c16:uniqueId val="{00000005-1987-4E2D-848A-138DCDBFE62A}"/>
            </c:ext>
          </c:extLst>
        </c:ser>
        <c:ser>
          <c:idx val="6"/>
          <c:order val="6"/>
          <c:tx>
            <c:strRef>
              <c:f>Sheet1!$A$8</c:f>
              <c:strCache>
                <c:ptCount val="1"/>
                <c:pt idx="0">
                  <c:v>租赁费</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STKaiti" panose="02010600040101010101" pitchFamily="2" charset="-122"/>
                    <a:cs typeface="Arial" panose="020B0604020202020204" pitchFamily="34" charset="0"/>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FY2018</c:v>
                </c:pt>
                <c:pt idx="1">
                  <c:v>FY2019</c:v>
                </c:pt>
                <c:pt idx="2">
                  <c:v>FY2020</c:v>
                </c:pt>
              </c:strCache>
            </c:strRef>
          </c:cat>
          <c:val>
            <c:numRef>
              <c:f>Sheet1!$B$8:$D$8</c:f>
              <c:numCache>
                <c:formatCode>0%</c:formatCode>
                <c:ptCount val="3"/>
                <c:pt idx="0">
                  <c:v>2.6518391787852865E-2</c:v>
                </c:pt>
                <c:pt idx="1">
                  <c:v>2.2014676450967312E-2</c:v>
                </c:pt>
                <c:pt idx="2">
                  <c:v>0</c:v>
                </c:pt>
              </c:numCache>
            </c:numRef>
          </c:val>
          <c:extLst>
            <c:ext xmlns:c16="http://schemas.microsoft.com/office/drawing/2014/chart" uri="{C3380CC4-5D6E-409C-BE32-E72D297353CC}">
              <c16:uniqueId val="{00000006-1987-4E2D-848A-138DCDBFE62A}"/>
            </c:ext>
          </c:extLst>
        </c:ser>
        <c:ser>
          <c:idx val="7"/>
          <c:order val="7"/>
          <c:tx>
            <c:strRef>
              <c:f>Sheet1!$A$9</c:f>
              <c:strCache>
                <c:ptCount val="1"/>
                <c:pt idx="0">
                  <c:v>其他成本</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STKaiti" panose="02010600040101010101" pitchFamily="2" charset="-122"/>
                    <a:cs typeface="Arial" panose="020B0604020202020204" pitchFamily="34" charset="0"/>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FY2018</c:v>
                </c:pt>
                <c:pt idx="1">
                  <c:v>FY2019</c:v>
                </c:pt>
                <c:pt idx="2">
                  <c:v>FY2020</c:v>
                </c:pt>
              </c:strCache>
            </c:strRef>
          </c:cat>
          <c:val>
            <c:numRef>
              <c:f>Sheet1!$B$9:$D$9</c:f>
              <c:numCache>
                <c:formatCode>0%</c:formatCode>
                <c:ptCount val="3"/>
                <c:pt idx="0">
                  <c:v>3.9349871685201029E-2</c:v>
                </c:pt>
                <c:pt idx="1">
                  <c:v>2.6684456304202801E-2</c:v>
                </c:pt>
                <c:pt idx="2">
                  <c:v>2.562373567093729E-2</c:v>
                </c:pt>
              </c:numCache>
            </c:numRef>
          </c:val>
          <c:extLst>
            <c:ext xmlns:c16="http://schemas.microsoft.com/office/drawing/2014/chart" uri="{C3380CC4-5D6E-409C-BE32-E72D297353CC}">
              <c16:uniqueId val="{00000008-1987-4E2D-848A-138DCDBFE62A}"/>
            </c:ext>
          </c:extLst>
        </c:ser>
        <c:dLbls>
          <c:showLegendKey val="0"/>
          <c:showVal val="0"/>
          <c:showCatName val="0"/>
          <c:showSerName val="0"/>
          <c:showPercent val="0"/>
          <c:showBubbleSize val="0"/>
        </c:dLbls>
        <c:gapWidth val="80"/>
        <c:overlap val="100"/>
        <c:axId val="744303248"/>
        <c:axId val="744311872"/>
      </c:barChart>
      <c:lineChart>
        <c:grouping val="standard"/>
        <c:varyColors val="0"/>
        <c:ser>
          <c:idx val="8"/>
          <c:order val="8"/>
          <c:tx>
            <c:strRef>
              <c:f>Sheet1!$A$10</c:f>
              <c:strCache>
                <c:ptCount val="1"/>
                <c:pt idx="0">
                  <c:v>总计</c:v>
                </c:pt>
              </c:strCache>
            </c:strRef>
          </c:tx>
          <c:spPr>
            <a:ln w="19050" cap="rnd" cmpd="sng" algn="ctr">
              <a:noFill/>
              <a:prstDash val="solid"/>
              <a:round/>
            </a:ln>
            <a:effectLst/>
          </c:spPr>
          <c:marker>
            <c:symbol val="none"/>
          </c:marker>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TKaiti" panose="02010600040101010101" pitchFamily="2" charset="-122"/>
                    <a:cs typeface="Arial" panose="020B0604020202020204" pitchFamily="34" charset="0"/>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FY2018</c:v>
                </c:pt>
                <c:pt idx="1">
                  <c:v>FY2019</c:v>
                </c:pt>
                <c:pt idx="2">
                  <c:v>FY2020</c:v>
                </c:pt>
              </c:strCache>
            </c:strRef>
          </c:cat>
          <c:val>
            <c:numRef>
              <c:f>Sheet1!$B$10:$D$10</c:f>
              <c:numCache>
                <c:formatCode>0%</c:formatCode>
                <c:ptCount val="3"/>
                <c:pt idx="0">
                  <c:v>0.68862275449101795</c:v>
                </c:pt>
                <c:pt idx="1">
                  <c:v>0.6844563042028019</c:v>
                </c:pt>
                <c:pt idx="2">
                  <c:v>0.6635198921105866</c:v>
                </c:pt>
              </c:numCache>
            </c:numRef>
          </c:val>
          <c:smooth val="0"/>
          <c:extLst>
            <c:ext xmlns:c16="http://schemas.microsoft.com/office/drawing/2014/chart" uri="{C3380CC4-5D6E-409C-BE32-E72D297353CC}">
              <c16:uniqueId val="{00000009-1987-4E2D-848A-138DCDBFE62A}"/>
            </c:ext>
          </c:extLst>
        </c:ser>
        <c:dLbls>
          <c:showLegendKey val="0"/>
          <c:showVal val="0"/>
          <c:showCatName val="0"/>
          <c:showSerName val="0"/>
          <c:showPercent val="0"/>
          <c:showBubbleSize val="0"/>
        </c:dLbls>
        <c:marker val="1"/>
        <c:smooth val="0"/>
        <c:axId val="744303248"/>
        <c:axId val="744311872"/>
      </c:lineChart>
      <c:catAx>
        <c:axId val="744303248"/>
        <c:scaling>
          <c:orientation val="minMax"/>
        </c:scaling>
        <c:delete val="0"/>
        <c:axPos val="b"/>
        <c:majorGridlines>
          <c:spPr>
            <a:ln w="6350" cap="flat" cmpd="sng" algn="ctr">
              <a:noFill/>
              <a:prstDash val="solid"/>
              <a:round/>
            </a:ln>
            <a:effectLst/>
          </c:spPr>
        </c:majorGridlines>
        <c:numFmt formatCode="General" sourceLinked="1"/>
        <c:majorTickMark val="none"/>
        <c:minorTickMark val="none"/>
        <c:tickLblPos val="nextTo"/>
        <c:spPr>
          <a:noFill/>
          <a:ln w="9525" cap="flat" cmpd="sng" algn="ctr">
            <a:solidFill>
              <a:schemeClr val="tx1"/>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TKaiti" panose="02010600040101010101" pitchFamily="2" charset="-122"/>
                <a:cs typeface="Arial" panose="020B0604020202020204" pitchFamily="34" charset="0"/>
              </a:defRPr>
            </a:pPr>
            <a:endParaRPr lang="zh-CN"/>
          </a:p>
        </c:txPr>
        <c:crossAx val="744311872"/>
        <c:crosses val="min"/>
        <c:auto val="0"/>
        <c:lblAlgn val="ctr"/>
        <c:lblOffset val="100"/>
        <c:noMultiLvlLbl val="0"/>
      </c:catAx>
      <c:valAx>
        <c:axId val="744311872"/>
        <c:scaling>
          <c:orientation val="minMax"/>
          <c:min val="0"/>
        </c:scaling>
        <c:delete val="1"/>
        <c:axPos val="l"/>
        <c:numFmt formatCode="0%" sourceLinked="1"/>
        <c:majorTickMark val="out"/>
        <c:minorTickMark val="none"/>
        <c:tickLblPos val="nextTo"/>
        <c:crossAx val="744303248"/>
        <c:crosses val="min"/>
        <c:crossBetween val="between"/>
      </c:valAx>
      <c:spPr>
        <a:noFill/>
        <a:ln>
          <a:noFill/>
        </a:ln>
        <a:effectLst/>
      </c:spPr>
    </c:plotArea>
    <c:legend>
      <c:legendPos val="b"/>
      <c:legendEntry>
        <c:idx val="8"/>
        <c:delete val="1"/>
      </c:legendEntry>
      <c:layout>
        <c:manualLayout>
          <c:xMode val="edge"/>
          <c:yMode val="edge"/>
          <c:x val="1.5187143625945124E-3"/>
          <c:y val="0.93075135011488619"/>
          <c:w val="0.99387531277300034"/>
          <c:h val="6.924864988511376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TKaiti" panose="02010600040101010101" pitchFamily="2" charset="-122"/>
              <a:cs typeface="Arial" panose="020B0604020202020204" pitchFamily="34" charset="0"/>
            </a:defRPr>
          </a:pPr>
          <a:endParaRPr lang="zh-CN"/>
        </a:p>
      </c:txPr>
    </c:legend>
    <c:plotVisOnly val="0"/>
    <c:dispBlanksAs val="gap"/>
    <c:showDLblsOverMax val="1"/>
  </c:chart>
  <c:spPr>
    <a:noFill/>
    <a:ln w="6350" cap="flat" cmpd="sng" algn="ctr">
      <a:noFill/>
      <a:prstDash val="solid"/>
      <a:miter lim="800000"/>
    </a:ln>
    <a:effectLst/>
  </c:spPr>
  <c:txPr>
    <a:bodyPr/>
    <a:lstStyle/>
    <a:p>
      <a:pPr>
        <a:defRPr>
          <a:latin typeface="Arial" panose="020B0604020202020204" pitchFamily="34" charset="0"/>
          <a:ea typeface="STKaiti" panose="02010600040101010101" pitchFamily="2" charset="-122"/>
          <a:cs typeface="Arial" panose="020B0604020202020204" pitchFamily="34" charset="0"/>
        </a:defRPr>
      </a:pPr>
      <a:endParaRPr lang="zh-CN"/>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stacked"/>
        <c:varyColors val="0"/>
        <c:dLbls>
          <c:dLblPos val="ctr"/>
          <c:showLegendKey val="0"/>
          <c:showVal val="1"/>
          <c:showCatName val="0"/>
          <c:showSerName val="0"/>
          <c:showPercent val="0"/>
          <c:showBubbleSize val="0"/>
        </c:dLbls>
        <c:gapWidth val="20"/>
        <c:overlap val="100"/>
        <c:axId val="744305600"/>
        <c:axId val="744310696"/>
      </c:barChart>
      <c:catAx>
        <c:axId val="744305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744310696"/>
        <c:crosses val="autoZero"/>
        <c:auto val="1"/>
        <c:lblAlgn val="ctr"/>
        <c:lblOffset val="100"/>
        <c:noMultiLvlLbl val="0"/>
      </c:catAx>
      <c:valAx>
        <c:axId val="744310696"/>
        <c:scaling>
          <c:orientation val="minMax"/>
        </c:scaling>
        <c:delete val="1"/>
        <c:axPos val="l"/>
        <c:numFmt formatCode="General" sourceLinked="1"/>
        <c:majorTickMark val="none"/>
        <c:minorTickMark val="none"/>
        <c:tickLblPos val="nextTo"/>
        <c:crossAx val="744305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stacked"/>
        <c:varyColors val="0"/>
        <c:ser>
          <c:idx val="0"/>
          <c:order val="0"/>
          <c:tx>
            <c:strRef>
              <c:f>Sheet1!$B$1</c:f>
              <c:strCache>
                <c:ptCount val="1"/>
                <c:pt idx="0">
                  <c:v>营业成本</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3Q20</c:v>
                </c:pt>
                <c:pt idx="1">
                  <c:v>3Q21</c:v>
                </c:pt>
              </c:strCache>
            </c:strRef>
          </c:cat>
          <c:val>
            <c:numRef>
              <c:f>Sheet1!$B$2:$B$3</c:f>
              <c:numCache>
                <c:formatCode>0.0</c:formatCode>
                <c:ptCount val="2"/>
                <c:pt idx="0" formatCode="General">
                  <c:v>207.6</c:v>
                </c:pt>
                <c:pt idx="1">
                  <c:v>284</c:v>
                </c:pt>
              </c:numCache>
            </c:numRef>
          </c:val>
          <c:extLst>
            <c:ext xmlns:c16="http://schemas.microsoft.com/office/drawing/2014/chart" uri="{C3380CC4-5D6E-409C-BE32-E72D297353CC}">
              <c16:uniqueId val="{00000000-BE8F-E64F-BCBD-90E68AFCF893}"/>
            </c:ext>
          </c:extLst>
        </c:ser>
        <c:ser>
          <c:idx val="1"/>
          <c:order val="1"/>
          <c:tx>
            <c:strRef>
              <c:f>Sheet1!$C$1</c:f>
              <c:strCache>
                <c:ptCount val="1"/>
                <c:pt idx="0">
                  <c:v>列1</c:v>
                </c:pt>
              </c:strCache>
            </c:strRef>
          </c:tx>
          <c:spPr>
            <a:solidFill>
              <a:schemeClr val="accent1">
                <a:tint val="77000"/>
              </a:schemeClr>
            </a:solidFill>
            <a:ln>
              <a:noFill/>
            </a:ln>
            <a:effectLst/>
          </c:spPr>
          <c:invertIfNegative val="0"/>
          <c:dLbls>
            <c:dLbl>
              <c:idx val="0"/>
              <c:layout>
                <c:manualLayout>
                  <c:x val="6.4797207699540957E-3"/>
                  <c:y val="-2.456199864270773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E8F-E64F-BCBD-90E68AFCF893}"/>
                </c:ext>
              </c:extLst>
            </c:dLbl>
            <c:dLbl>
              <c:idx val="1"/>
              <c:layout>
                <c:manualLayout>
                  <c:x val="0"/>
                  <c:y val="-3.43867980997910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E8F-E64F-BCBD-90E68AFCF893}"/>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3Q20</c:v>
                </c:pt>
                <c:pt idx="1">
                  <c:v>3Q21</c:v>
                </c:pt>
              </c:strCache>
            </c:strRef>
          </c:cat>
          <c:val>
            <c:numRef>
              <c:f>Sheet1!$C$2:$C$3</c:f>
              <c:numCache>
                <c:formatCode>0%</c:formatCode>
                <c:ptCount val="2"/>
                <c:pt idx="0">
                  <c:v>0.69547738693467331</c:v>
                </c:pt>
                <c:pt idx="1">
                  <c:v>0.65317387304507823</c:v>
                </c:pt>
              </c:numCache>
            </c:numRef>
          </c:val>
          <c:extLst>
            <c:ext xmlns:c16="http://schemas.microsoft.com/office/drawing/2014/chart" uri="{C3380CC4-5D6E-409C-BE32-E72D297353CC}">
              <c16:uniqueId val="{00000003-BE8F-E64F-BCBD-90E68AFCF893}"/>
            </c:ext>
          </c:extLst>
        </c:ser>
        <c:dLbls>
          <c:dLblPos val="ctr"/>
          <c:showLegendKey val="0"/>
          <c:showVal val="1"/>
          <c:showCatName val="0"/>
          <c:showSerName val="0"/>
          <c:showPercent val="0"/>
          <c:showBubbleSize val="0"/>
        </c:dLbls>
        <c:gapWidth val="200"/>
        <c:overlap val="100"/>
        <c:axId val="744311480"/>
        <c:axId val="744307952"/>
      </c:barChart>
      <c:catAx>
        <c:axId val="744311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zh-CN"/>
          </a:p>
        </c:txPr>
        <c:crossAx val="744307952"/>
        <c:crosses val="autoZero"/>
        <c:auto val="1"/>
        <c:lblAlgn val="ctr"/>
        <c:lblOffset val="100"/>
        <c:noMultiLvlLbl val="0"/>
      </c:catAx>
      <c:valAx>
        <c:axId val="744307952"/>
        <c:scaling>
          <c:orientation val="minMax"/>
        </c:scaling>
        <c:delete val="1"/>
        <c:axPos val="l"/>
        <c:numFmt formatCode="General" sourceLinked="1"/>
        <c:majorTickMark val="none"/>
        <c:minorTickMark val="none"/>
        <c:tickLblPos val="nextTo"/>
        <c:crossAx val="744311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894866556409507E-3"/>
          <c:y val="0"/>
          <c:w val="0.98352628336089754"/>
          <c:h val="0.78611765608314266"/>
        </c:manualLayout>
      </c:layout>
      <c:barChart>
        <c:barDir val="col"/>
        <c:grouping val="stacked"/>
        <c:varyColors val="0"/>
        <c:ser>
          <c:idx val="0"/>
          <c:order val="0"/>
          <c:tx>
            <c:strRef>
              <c:f>Sheet1!$B$1</c:f>
              <c:strCache>
                <c:ptCount val="1"/>
                <c:pt idx="0">
                  <c:v>自主举办</c:v>
                </c:pt>
              </c:strCache>
            </c:strRef>
          </c:tx>
          <c:spPr>
            <a:gradFill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noFill/>
            </a:ln>
            <a:effectLst>
              <a:outerShdw blurRad="57150" dist="19050" dir="5400000" algn="ctr" rotWithShape="0">
                <a:srgbClr val="000000">
                  <a:alpha val="63000"/>
                </a:srgbClr>
              </a:outerShdw>
            </a:effectLst>
          </c:spPr>
          <c:invertIfNegative val="0"/>
          <c:dLbls>
            <c:numFmt formatCode="General" sourceLinked="0"/>
            <c:spPr>
              <a:noFill/>
              <a:ln>
                <a:noFill/>
              </a:ln>
              <a:effectLst/>
            </c:spPr>
            <c:txPr>
              <a:bodyPr rot="0" vert="horz"/>
              <a:lstStyle/>
              <a:p>
                <a:pPr>
                  <a:defRPr>
                    <a:solidFill>
                      <a:schemeClr val="bg1"/>
                    </a:solidFill>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FY2017</c:v>
                </c:pt>
                <c:pt idx="1">
                  <c:v>FY2018</c:v>
                </c:pt>
                <c:pt idx="2">
                  <c:v>FY2019</c:v>
                </c:pt>
                <c:pt idx="3">
                  <c:v>FY2020</c:v>
                </c:pt>
                <c:pt idx="4">
                  <c:v>3Q2021</c:v>
                </c:pt>
              </c:strCache>
            </c:strRef>
          </c:cat>
          <c:val>
            <c:numRef>
              <c:f>Sheet1!$B$2:$B$6</c:f>
              <c:numCache>
                <c:formatCode>General</c:formatCode>
                <c:ptCount val="5"/>
                <c:pt idx="0">
                  <c:v>8</c:v>
                </c:pt>
                <c:pt idx="1">
                  <c:v>8</c:v>
                </c:pt>
                <c:pt idx="2">
                  <c:v>9</c:v>
                </c:pt>
                <c:pt idx="3">
                  <c:v>9</c:v>
                </c:pt>
                <c:pt idx="4">
                  <c:v>13</c:v>
                </c:pt>
              </c:numCache>
            </c:numRef>
          </c:val>
          <c:extLst>
            <c:ext xmlns:c16="http://schemas.microsoft.com/office/drawing/2014/chart" uri="{C3380CC4-5D6E-409C-BE32-E72D297353CC}">
              <c16:uniqueId val="{00000000-26DC-495C-BA6B-4004DBC3DE8D}"/>
            </c:ext>
          </c:extLst>
        </c:ser>
        <c:ser>
          <c:idx val="1"/>
          <c:order val="1"/>
          <c:tx>
            <c:strRef>
              <c:f>Sheet1!$C$1</c:f>
              <c:strCache>
                <c:ptCount val="1"/>
                <c:pt idx="0">
                  <c:v>运营管理</c:v>
                </c:pt>
              </c:strCache>
            </c:strRef>
          </c:tx>
          <c: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57150" dist="19050" dir="5400000" algn="ctr" rotWithShape="0">
                <a:srgbClr val="000000">
                  <a:alpha val="63000"/>
                </a:srgbClr>
              </a:outerShdw>
            </a:effectLst>
          </c:spPr>
          <c:invertIfNegative val="0"/>
          <c:dLbls>
            <c:spPr>
              <a:noFill/>
              <a:ln>
                <a:noFill/>
              </a:ln>
              <a:effectLst/>
            </c:spPr>
            <c:txPr>
              <a:bodyPr rot="0" vert="horz"/>
              <a:lstStyle/>
              <a:p>
                <a:pPr>
                  <a:defRPr>
                    <a:solidFill>
                      <a:schemeClr val="bg1"/>
                    </a:solidFill>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FY2017</c:v>
                </c:pt>
                <c:pt idx="1">
                  <c:v>FY2018</c:v>
                </c:pt>
                <c:pt idx="2">
                  <c:v>FY2019</c:v>
                </c:pt>
                <c:pt idx="3">
                  <c:v>FY2020</c:v>
                </c:pt>
                <c:pt idx="4">
                  <c:v>3Q2021</c:v>
                </c:pt>
              </c:strCache>
            </c:strRef>
          </c:cat>
          <c:val>
            <c:numRef>
              <c:f>Sheet1!$C$2:$C$6</c:f>
              <c:numCache>
                <c:formatCode>General</c:formatCode>
                <c:ptCount val="5"/>
                <c:pt idx="1">
                  <c:v>16</c:v>
                </c:pt>
                <c:pt idx="2">
                  <c:v>27</c:v>
                </c:pt>
                <c:pt idx="3">
                  <c:v>28</c:v>
                </c:pt>
                <c:pt idx="4">
                  <c:v>28</c:v>
                </c:pt>
              </c:numCache>
            </c:numRef>
          </c:val>
          <c:extLst>
            <c:ext xmlns:c16="http://schemas.microsoft.com/office/drawing/2014/chart" uri="{C3380CC4-5D6E-409C-BE32-E72D297353CC}">
              <c16:uniqueId val="{00000001-26DC-495C-BA6B-4004DBC3DE8D}"/>
            </c:ext>
          </c:extLst>
        </c:ser>
        <c:dLbls>
          <c:showLegendKey val="0"/>
          <c:showVal val="0"/>
          <c:showCatName val="0"/>
          <c:showSerName val="0"/>
          <c:showPercent val="0"/>
          <c:showBubbleSize val="0"/>
        </c:dLbls>
        <c:gapWidth val="100"/>
        <c:overlap val="100"/>
        <c:axId val="744715552"/>
        <c:axId val="744712808"/>
      </c:barChart>
      <c:lineChart>
        <c:grouping val="standard"/>
        <c:varyColors val="0"/>
        <c:ser>
          <c:idx val="2"/>
          <c:order val="2"/>
          <c:tx>
            <c:strRef>
              <c:f>Sheet1!$D$1</c:f>
              <c:strCache>
                <c:ptCount val="1"/>
                <c:pt idx="0">
                  <c:v>合计</c:v>
                </c:pt>
              </c:strCache>
            </c:strRef>
          </c:tx>
          <c:spPr>
            <a:ln w="34925" cap="rnd">
              <a:noFill/>
              <a:round/>
            </a:ln>
            <a:effectLst>
              <a:outerShdw blurRad="57150" dist="19050" dir="5400000" algn="ctr" rotWithShape="0">
                <a:srgbClr val="000000">
                  <a:alpha val="63000"/>
                </a:srgbClr>
              </a:outerShdw>
            </a:effectLst>
          </c:spPr>
          <c:marker>
            <c:symbol val="none"/>
          </c:marker>
          <c:dLbls>
            <c:spPr>
              <a:noFill/>
              <a:ln>
                <a:noFill/>
              </a:ln>
              <a:effectLst/>
            </c:spPr>
            <c:txPr>
              <a:bodyPr rot="0" vert="horz"/>
              <a:lstStyle/>
              <a:p>
                <a:pPr>
                  <a:defRPr b="1"/>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FY2017</c:v>
                </c:pt>
                <c:pt idx="1">
                  <c:v>FY2018</c:v>
                </c:pt>
                <c:pt idx="2">
                  <c:v>FY2019</c:v>
                </c:pt>
                <c:pt idx="3">
                  <c:v>FY2020</c:v>
                </c:pt>
                <c:pt idx="4">
                  <c:v>3Q2021</c:v>
                </c:pt>
              </c:strCache>
            </c:strRef>
          </c:cat>
          <c:val>
            <c:numRef>
              <c:f>Sheet1!$D$2:$D$6</c:f>
              <c:numCache>
                <c:formatCode>General</c:formatCode>
                <c:ptCount val="5"/>
                <c:pt idx="0">
                  <c:v>8</c:v>
                </c:pt>
                <c:pt idx="1">
                  <c:v>24</c:v>
                </c:pt>
                <c:pt idx="2">
                  <c:v>36</c:v>
                </c:pt>
                <c:pt idx="3">
                  <c:v>37</c:v>
                </c:pt>
                <c:pt idx="4">
                  <c:v>41</c:v>
                </c:pt>
              </c:numCache>
            </c:numRef>
          </c:val>
          <c:smooth val="0"/>
          <c:extLst>
            <c:ext xmlns:c16="http://schemas.microsoft.com/office/drawing/2014/chart" uri="{C3380CC4-5D6E-409C-BE32-E72D297353CC}">
              <c16:uniqueId val="{00000002-B0CA-4C30-8737-4745858796A2}"/>
            </c:ext>
          </c:extLst>
        </c:ser>
        <c:dLbls>
          <c:showLegendKey val="0"/>
          <c:showVal val="0"/>
          <c:showCatName val="0"/>
          <c:showSerName val="0"/>
          <c:showPercent val="0"/>
          <c:showBubbleSize val="0"/>
        </c:dLbls>
        <c:marker val="1"/>
        <c:smooth val="0"/>
        <c:axId val="744715552"/>
        <c:axId val="744712808"/>
      </c:lineChart>
      <c:catAx>
        <c:axId val="744715552"/>
        <c:scaling>
          <c:orientation val="minMax"/>
        </c:scaling>
        <c:delete val="0"/>
        <c:axPos val="b"/>
        <c:numFmt formatCode="General" sourceLinked="1"/>
        <c:majorTickMark val="out"/>
        <c:minorTickMark val="none"/>
        <c:tickLblPos val="nextTo"/>
        <c:spPr>
          <a:noFill/>
          <a:ln w="12700" cap="flat" cmpd="sng" algn="ctr">
            <a:solidFill>
              <a:srgbClr val="868686"/>
            </a:solidFill>
            <a:round/>
          </a:ln>
          <a:effectLst/>
        </c:spPr>
        <c:txPr>
          <a:bodyPr rot="-60000000" vert="horz"/>
          <a:lstStyle/>
          <a:p>
            <a:pPr>
              <a:defRPr/>
            </a:pPr>
            <a:endParaRPr lang="zh-CN"/>
          </a:p>
        </c:txPr>
        <c:crossAx val="744712808"/>
        <c:crosses val="autoZero"/>
        <c:auto val="1"/>
        <c:lblAlgn val="ctr"/>
        <c:lblOffset val="100"/>
        <c:noMultiLvlLbl val="0"/>
      </c:catAx>
      <c:valAx>
        <c:axId val="744712808"/>
        <c:scaling>
          <c:orientation val="minMax"/>
        </c:scaling>
        <c:delete val="1"/>
        <c:axPos val="l"/>
        <c:numFmt formatCode="General" sourceLinked="1"/>
        <c:majorTickMark val="none"/>
        <c:minorTickMark val="none"/>
        <c:tickLblPos val="nextTo"/>
        <c:crossAx val="744715552"/>
        <c:crosses val="autoZero"/>
        <c:crossBetween val="between"/>
      </c:valAx>
      <c:spPr>
        <a:noFill/>
        <a:ln>
          <a:noFill/>
        </a:ln>
        <a:effectLst/>
      </c:spPr>
    </c:plotArea>
    <c:legend>
      <c:legendPos val="b"/>
      <c:legendEntry>
        <c:idx val="2"/>
        <c:delete val="1"/>
      </c:legendEntry>
      <c:layout>
        <c:manualLayout>
          <c:xMode val="edge"/>
          <c:yMode val="edge"/>
          <c:x val="0.30208801115543016"/>
          <c:y val="0.88225843046051289"/>
          <c:w val="0.3958237182605312"/>
          <c:h val="0.10013599268421279"/>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ea typeface="华文楷体" panose="02010600040101010101" pitchFamily="2" charset="-122"/>
          <a:cs typeface="Arial" panose="020B0604020202020204" pitchFamily="34" charset="0"/>
        </a:defRPr>
      </a:pPr>
      <a:endParaRPr lang="zh-CN"/>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营业成本</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F9M20</c:v>
                </c:pt>
                <c:pt idx="1">
                  <c:v>F9M21</c:v>
                </c:pt>
              </c:strCache>
            </c:strRef>
          </c:cat>
          <c:val>
            <c:numRef>
              <c:f>Sheet1!$B$2:$B$3</c:f>
              <c:numCache>
                <c:formatCode>General</c:formatCode>
                <c:ptCount val="2"/>
                <c:pt idx="0">
                  <c:v>716.4</c:v>
                </c:pt>
                <c:pt idx="1">
                  <c:v>859.5</c:v>
                </c:pt>
              </c:numCache>
            </c:numRef>
          </c:val>
          <c:extLst>
            <c:ext xmlns:c16="http://schemas.microsoft.com/office/drawing/2014/chart" uri="{C3380CC4-5D6E-409C-BE32-E72D297353CC}">
              <c16:uniqueId val="{00000000-3A89-7B47-953C-26ABEF514560}"/>
            </c:ext>
          </c:extLst>
        </c:ser>
        <c:ser>
          <c:idx val="1"/>
          <c:order val="1"/>
          <c:tx>
            <c:strRef>
              <c:f>Sheet1!$C$1</c:f>
              <c:strCache>
                <c:ptCount val="1"/>
                <c:pt idx="0">
                  <c:v>列1</c:v>
                </c:pt>
              </c:strCache>
            </c:strRef>
          </c:tx>
          <c:spPr>
            <a:solidFill>
              <a:schemeClr val="accent2"/>
            </a:solidFill>
            <a:ln>
              <a:noFill/>
            </a:ln>
            <a:effectLst/>
          </c:spPr>
          <c:invertIfNegative val="0"/>
          <c:dLbls>
            <c:dLbl>
              <c:idx val="0"/>
              <c:layout>
                <c:manualLayout>
                  <c:x val="6.4797207699539769E-3"/>
                  <c:y val="-3.68429979640617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89-7B47-953C-26ABEF514560}"/>
                </c:ext>
              </c:extLst>
            </c:dLbl>
            <c:dLbl>
              <c:idx val="1"/>
              <c:layout>
                <c:manualLayout>
                  <c:x val="-1.1879350846974487E-16"/>
                  <c:y val="-2.21057987784370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89-7B47-953C-26ABEF51456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F9M20</c:v>
                </c:pt>
                <c:pt idx="1">
                  <c:v>F9M21</c:v>
                </c:pt>
              </c:strCache>
            </c:strRef>
          </c:cat>
          <c:val>
            <c:numRef>
              <c:f>Sheet1!$C$2:$C$3</c:f>
              <c:numCache>
                <c:formatCode>0%</c:formatCode>
                <c:ptCount val="2"/>
                <c:pt idx="0">
                  <c:v>0.68365302032636699</c:v>
                </c:pt>
                <c:pt idx="1">
                  <c:v>0.62654905962968366</c:v>
                </c:pt>
              </c:numCache>
            </c:numRef>
          </c:val>
          <c:extLst>
            <c:ext xmlns:c16="http://schemas.microsoft.com/office/drawing/2014/chart" uri="{C3380CC4-5D6E-409C-BE32-E72D297353CC}">
              <c16:uniqueId val="{00000005-3A89-7B47-953C-26ABEF514560}"/>
            </c:ext>
          </c:extLst>
        </c:ser>
        <c:dLbls>
          <c:dLblPos val="ctr"/>
          <c:showLegendKey val="0"/>
          <c:showVal val="1"/>
          <c:showCatName val="0"/>
          <c:showSerName val="0"/>
          <c:showPercent val="0"/>
          <c:showBubbleSize val="0"/>
        </c:dLbls>
        <c:gapWidth val="200"/>
        <c:overlap val="100"/>
        <c:axId val="744313832"/>
        <c:axId val="744314224"/>
      </c:barChart>
      <c:catAx>
        <c:axId val="744313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zh-CN"/>
          </a:p>
        </c:txPr>
        <c:crossAx val="744314224"/>
        <c:crosses val="autoZero"/>
        <c:auto val="1"/>
        <c:lblAlgn val="ctr"/>
        <c:lblOffset val="100"/>
        <c:noMultiLvlLbl val="0"/>
      </c:catAx>
      <c:valAx>
        <c:axId val="744314224"/>
        <c:scaling>
          <c:orientation val="minMax"/>
        </c:scaling>
        <c:delete val="1"/>
        <c:axPos val="l"/>
        <c:numFmt formatCode="General" sourceLinked="1"/>
        <c:majorTickMark val="none"/>
        <c:minorTickMark val="none"/>
        <c:tickLblPos val="nextTo"/>
        <c:crossAx val="744313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2985139769404E-2"/>
          <c:y val="2.8422257842912753E-2"/>
          <c:w val="0.94674918446585654"/>
          <c:h val="0.83443852781855787"/>
        </c:manualLayout>
      </c:layout>
      <c:barChart>
        <c:barDir val="col"/>
        <c:grouping val="stacked"/>
        <c:varyColors val="0"/>
        <c:ser>
          <c:idx val="0"/>
          <c:order val="0"/>
          <c:tx>
            <c:strRef>
              <c:f>Sheet1!$B$1</c:f>
              <c:strCache>
                <c:ptCount val="1"/>
                <c:pt idx="0">
                  <c:v>毛利润</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F9M20</c:v>
                </c:pt>
                <c:pt idx="1">
                  <c:v>F9M21</c:v>
                </c:pt>
              </c:strCache>
            </c:strRef>
          </c:cat>
          <c:val>
            <c:numRef>
              <c:f>Sheet1!$B$2:$B$3</c:f>
              <c:numCache>
                <c:formatCode>General</c:formatCode>
                <c:ptCount val="2"/>
                <c:pt idx="0">
                  <c:v>331.5</c:v>
                </c:pt>
                <c:pt idx="1">
                  <c:v>512.20000000000005</c:v>
                </c:pt>
              </c:numCache>
            </c:numRef>
          </c:val>
          <c:extLst>
            <c:ext xmlns:c16="http://schemas.microsoft.com/office/drawing/2014/chart" uri="{C3380CC4-5D6E-409C-BE32-E72D297353CC}">
              <c16:uniqueId val="{00000000-C329-714F-896A-8EBB32B42AE3}"/>
            </c:ext>
          </c:extLst>
        </c:ser>
        <c:dLbls>
          <c:dLblPos val="ctr"/>
          <c:showLegendKey val="0"/>
          <c:showVal val="1"/>
          <c:showCatName val="0"/>
          <c:showSerName val="0"/>
          <c:showPercent val="0"/>
          <c:showBubbleSize val="0"/>
        </c:dLbls>
        <c:gapWidth val="200"/>
        <c:overlap val="100"/>
        <c:axId val="744304032"/>
        <c:axId val="744304816"/>
      </c:barChart>
      <c:catAx>
        <c:axId val="74430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744304816"/>
        <c:crosses val="autoZero"/>
        <c:auto val="1"/>
        <c:lblAlgn val="ctr"/>
        <c:lblOffset val="100"/>
        <c:noMultiLvlLbl val="0"/>
      </c:catAx>
      <c:valAx>
        <c:axId val="744304816"/>
        <c:scaling>
          <c:orientation val="minMax"/>
        </c:scaling>
        <c:delete val="1"/>
        <c:axPos val="l"/>
        <c:numFmt formatCode="General" sourceLinked="1"/>
        <c:majorTickMark val="none"/>
        <c:minorTickMark val="none"/>
        <c:tickLblPos val="nextTo"/>
        <c:crossAx val="744304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毛利润</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FY2018</c:v>
                </c:pt>
                <c:pt idx="1">
                  <c:v>FY2019</c:v>
                </c:pt>
                <c:pt idx="2">
                  <c:v>FY2020</c:v>
                </c:pt>
              </c:strCache>
            </c:strRef>
          </c:cat>
          <c:val>
            <c:numRef>
              <c:f>Sheet1!$B$2:$B$4</c:f>
              <c:numCache>
                <c:formatCode>General</c:formatCode>
                <c:ptCount val="3"/>
                <c:pt idx="0">
                  <c:v>365</c:v>
                </c:pt>
                <c:pt idx="1">
                  <c:v>472</c:v>
                </c:pt>
                <c:pt idx="2">
                  <c:v>499</c:v>
                </c:pt>
              </c:numCache>
            </c:numRef>
          </c:val>
          <c:extLst>
            <c:ext xmlns:c16="http://schemas.microsoft.com/office/drawing/2014/chart" uri="{C3380CC4-5D6E-409C-BE32-E72D297353CC}">
              <c16:uniqueId val="{00000000-E7EC-454E-B599-6D093B61BC0F}"/>
            </c:ext>
          </c:extLst>
        </c:ser>
        <c:dLbls>
          <c:dLblPos val="ctr"/>
          <c:showLegendKey val="0"/>
          <c:showVal val="1"/>
          <c:showCatName val="0"/>
          <c:showSerName val="0"/>
          <c:showPercent val="0"/>
          <c:showBubbleSize val="0"/>
        </c:dLbls>
        <c:gapWidth val="200"/>
        <c:overlap val="100"/>
        <c:axId val="744311088"/>
        <c:axId val="744308736"/>
      </c:barChart>
      <c:catAx>
        <c:axId val="74431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744308736"/>
        <c:crosses val="autoZero"/>
        <c:auto val="1"/>
        <c:lblAlgn val="ctr"/>
        <c:lblOffset val="100"/>
        <c:noMultiLvlLbl val="0"/>
      </c:catAx>
      <c:valAx>
        <c:axId val="744308736"/>
        <c:scaling>
          <c:orientation val="minMax"/>
        </c:scaling>
        <c:delete val="1"/>
        <c:axPos val="l"/>
        <c:numFmt formatCode="General" sourceLinked="1"/>
        <c:majorTickMark val="none"/>
        <c:minorTickMark val="none"/>
        <c:tickLblPos val="nextTo"/>
        <c:crossAx val="744311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毛利润</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3Q20</c:v>
                </c:pt>
                <c:pt idx="1">
                  <c:v>3Q21</c:v>
                </c:pt>
              </c:strCache>
            </c:strRef>
          </c:cat>
          <c:val>
            <c:numRef>
              <c:f>Sheet1!$B$2:$B$3</c:f>
              <c:numCache>
                <c:formatCode>General</c:formatCode>
                <c:ptCount val="2"/>
                <c:pt idx="0">
                  <c:v>90.9</c:v>
                </c:pt>
                <c:pt idx="1">
                  <c:v>150.80000000000001</c:v>
                </c:pt>
              </c:numCache>
            </c:numRef>
          </c:val>
          <c:extLst>
            <c:ext xmlns:c16="http://schemas.microsoft.com/office/drawing/2014/chart" uri="{C3380CC4-5D6E-409C-BE32-E72D297353CC}">
              <c16:uniqueId val="{00000000-F7D1-8445-BCBE-80F440FB397F}"/>
            </c:ext>
          </c:extLst>
        </c:ser>
        <c:dLbls>
          <c:dLblPos val="ctr"/>
          <c:showLegendKey val="0"/>
          <c:showVal val="1"/>
          <c:showCatName val="0"/>
          <c:showSerName val="0"/>
          <c:showPercent val="0"/>
          <c:showBubbleSize val="0"/>
        </c:dLbls>
        <c:gapWidth val="200"/>
        <c:overlap val="100"/>
        <c:axId val="744305992"/>
        <c:axId val="744309128"/>
      </c:barChart>
      <c:catAx>
        <c:axId val="744305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744309128"/>
        <c:crosses val="autoZero"/>
        <c:auto val="1"/>
        <c:lblAlgn val="ctr"/>
        <c:lblOffset val="100"/>
        <c:noMultiLvlLbl val="0"/>
      </c:catAx>
      <c:valAx>
        <c:axId val="744309128"/>
        <c:scaling>
          <c:orientation val="minMax"/>
        </c:scaling>
        <c:delete val="1"/>
        <c:axPos val="l"/>
        <c:numFmt formatCode="General" sourceLinked="1"/>
        <c:majorTickMark val="none"/>
        <c:minorTickMark val="none"/>
        <c:tickLblPos val="nextTo"/>
        <c:crossAx val="744305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manualLayout>
          <c:layoutTarget val="inner"/>
          <c:xMode val="edge"/>
          <c:yMode val="edge"/>
          <c:x val="0.24729278469695962"/>
          <c:y val="4.9556504486780208E-2"/>
          <c:w val="0.75270721530304052"/>
          <c:h val="0.85367571537491593"/>
        </c:manualLayout>
      </c:layout>
      <c:barChart>
        <c:barDir val="col"/>
        <c:grouping val="stacked"/>
        <c:varyColors val="0"/>
        <c:ser>
          <c:idx val="0"/>
          <c:order val="0"/>
          <c:tx>
            <c:strRef>
              <c:f>Sheet1!$A$2</c:f>
              <c:strCache>
                <c:ptCount val="1"/>
                <c:pt idx="0">
                  <c:v>人力成本</c:v>
                </c:pt>
              </c:strCache>
            </c:strRef>
          </c:tx>
          <c:spPr>
            <a:solidFill>
              <a:schemeClr val="accent6">
                <a:shade val="4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FY2018</c:v>
                </c:pt>
                <c:pt idx="1">
                  <c:v>FY2019</c:v>
                </c:pt>
                <c:pt idx="2">
                  <c:v>FY2020</c:v>
                </c:pt>
              </c:strCache>
            </c:strRef>
          </c:cat>
          <c:val>
            <c:numRef>
              <c:f>Sheet1!$B$2:$D$2</c:f>
              <c:numCache>
                <c:formatCode>0%</c:formatCode>
                <c:ptCount val="3"/>
                <c:pt idx="0">
                  <c:v>0.3876901027151845</c:v>
                </c:pt>
                <c:pt idx="1">
                  <c:v>0.4638249508519009</c:v>
                </c:pt>
                <c:pt idx="2">
                  <c:v>0.46640494087231266</c:v>
                </c:pt>
              </c:numCache>
            </c:numRef>
          </c:val>
          <c:extLst>
            <c:ext xmlns:c16="http://schemas.microsoft.com/office/drawing/2014/chart" uri="{C3380CC4-5D6E-409C-BE32-E72D297353CC}">
              <c16:uniqueId val="{00000000-BAE7-4B39-804E-761140005618}"/>
            </c:ext>
          </c:extLst>
        </c:ser>
        <c:ser>
          <c:idx val="1"/>
          <c:order val="1"/>
          <c:tx>
            <c:strRef>
              <c:f>Sheet1!$A$3</c:f>
              <c:strCache>
                <c:ptCount val="1"/>
                <c:pt idx="0">
                  <c:v>销售费用</c:v>
                </c:pt>
              </c:strCache>
            </c:strRef>
          </c:tx>
          <c:spPr>
            <a:solidFill>
              <a:schemeClr val="accent6">
                <a:shade val="5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FY2018</c:v>
                </c:pt>
                <c:pt idx="1">
                  <c:v>FY2019</c:v>
                </c:pt>
                <c:pt idx="2">
                  <c:v>FY2020</c:v>
                </c:pt>
              </c:strCache>
            </c:strRef>
          </c:cat>
          <c:val>
            <c:numRef>
              <c:f>Sheet1!$B$3:$D$3</c:f>
              <c:numCache>
                <c:formatCode>0%</c:formatCode>
                <c:ptCount val="3"/>
                <c:pt idx="0">
                  <c:v>0.2732132904121119</c:v>
                </c:pt>
                <c:pt idx="1">
                  <c:v>0.2507576998689382</c:v>
                </c:pt>
                <c:pt idx="2">
                  <c:v>0.2527409393402596</c:v>
                </c:pt>
              </c:numCache>
            </c:numRef>
          </c:val>
          <c:extLst>
            <c:ext xmlns:c16="http://schemas.microsoft.com/office/drawing/2014/chart" uri="{C3380CC4-5D6E-409C-BE32-E72D297353CC}">
              <c16:uniqueId val="{00000001-BAE7-4B39-804E-761140005618}"/>
            </c:ext>
          </c:extLst>
        </c:ser>
        <c:ser>
          <c:idx val="2"/>
          <c:order val="2"/>
          <c:tx>
            <c:strRef>
              <c:f>Sheet1!$A$4</c:f>
              <c:strCache>
                <c:ptCount val="1"/>
                <c:pt idx="0">
                  <c:v>其他成本</c:v>
                </c:pt>
              </c:strCache>
            </c:strRef>
          </c:tx>
          <c:spPr>
            <a:solidFill>
              <a:schemeClr val="accent6">
                <a:shade val="6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FY2018</c:v>
                </c:pt>
                <c:pt idx="1">
                  <c:v>FY2019</c:v>
                </c:pt>
                <c:pt idx="2">
                  <c:v>FY2020</c:v>
                </c:pt>
              </c:strCache>
            </c:strRef>
          </c:cat>
          <c:val>
            <c:numRef>
              <c:f>Sheet1!$B$4:$D$4</c:f>
              <c:numCache>
                <c:formatCode>0%</c:formatCode>
                <c:ptCount val="3"/>
                <c:pt idx="0">
                  <c:v>0.28490666909330814</c:v>
                </c:pt>
                <c:pt idx="1">
                  <c:v>0.18934305373525537</c:v>
                </c:pt>
                <c:pt idx="2">
                  <c:v>0.20493129697898227</c:v>
                </c:pt>
              </c:numCache>
            </c:numRef>
          </c:val>
          <c:extLst>
            <c:ext xmlns:c16="http://schemas.microsoft.com/office/drawing/2014/chart" uri="{C3380CC4-5D6E-409C-BE32-E72D297353CC}">
              <c16:uniqueId val="{00000002-BAE7-4B39-804E-761140005618}"/>
            </c:ext>
          </c:extLst>
        </c:ser>
        <c:ser>
          <c:idx val="3"/>
          <c:order val="3"/>
          <c:tx>
            <c:strRef>
              <c:f>Sheet1!$A$5</c:f>
              <c:strCache>
                <c:ptCount val="1"/>
                <c:pt idx="0">
                  <c:v>折旧摊销</c:v>
                </c:pt>
              </c:strCache>
            </c:strRef>
          </c:tx>
          <c:spPr>
            <a:solidFill>
              <a:schemeClr val="accent6">
                <a:shade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FY2018</c:v>
                </c:pt>
                <c:pt idx="1">
                  <c:v>FY2019</c:v>
                </c:pt>
                <c:pt idx="2">
                  <c:v>FY2020</c:v>
                </c:pt>
              </c:strCache>
            </c:strRef>
          </c:cat>
          <c:val>
            <c:numRef>
              <c:f>Sheet1!$B$5:$D$5</c:f>
              <c:numCache>
                <c:formatCode>0%</c:formatCode>
                <c:ptCount val="3"/>
                <c:pt idx="0">
                  <c:v>1.2387246482317727E-2</c:v>
                </c:pt>
                <c:pt idx="1">
                  <c:v>5.5342807994757499E-2</c:v>
                </c:pt>
                <c:pt idx="2">
                  <c:v>4.1327141284052328E-2</c:v>
                </c:pt>
              </c:numCache>
            </c:numRef>
          </c:val>
          <c:extLst>
            <c:ext xmlns:c16="http://schemas.microsoft.com/office/drawing/2014/chart" uri="{C3380CC4-5D6E-409C-BE32-E72D297353CC}">
              <c16:uniqueId val="{00000001-2EDC-466E-A7EB-0D9D21812084}"/>
            </c:ext>
          </c:extLst>
        </c:ser>
        <c:ser>
          <c:idx val="4"/>
          <c:order val="4"/>
          <c:tx>
            <c:strRef>
              <c:f>Sheet1!$A$6</c:f>
              <c:strCache>
                <c:ptCount val="1"/>
                <c:pt idx="0">
                  <c:v>无形资产摊销</c:v>
                </c:pt>
              </c:strCache>
            </c:strRef>
          </c:tx>
          <c:spPr>
            <a:solidFill>
              <a:schemeClr val="accent6">
                <a:shade val="93000"/>
              </a:schemeClr>
            </a:solidFill>
            <a:ln>
              <a:noFill/>
            </a:ln>
            <a:effectLst/>
          </c:spPr>
          <c:invertIfNegative val="0"/>
          <c:dLbls>
            <c:delete val="1"/>
          </c:dLbls>
          <c:cat>
            <c:strRef>
              <c:f>Sheet1!$B$1:$D$1</c:f>
              <c:strCache>
                <c:ptCount val="3"/>
                <c:pt idx="0">
                  <c:v>FY2018</c:v>
                </c:pt>
                <c:pt idx="1">
                  <c:v>FY2019</c:v>
                </c:pt>
                <c:pt idx="2">
                  <c:v>FY2020</c:v>
                </c:pt>
              </c:strCache>
            </c:strRef>
          </c:cat>
          <c:val>
            <c:numRef>
              <c:f>Sheet1!$B$6:$D$6</c:f>
              <c:numCache>
                <c:formatCode>0%</c:formatCode>
                <c:ptCount val="3"/>
                <c:pt idx="0">
                  <c:v>5.0731973655773312E-3</c:v>
                </c:pt>
                <c:pt idx="1">
                  <c:v>1.5297346002621219E-2</c:v>
                </c:pt>
                <c:pt idx="2">
                  <c:v>2.579594963374349E-2</c:v>
                </c:pt>
              </c:numCache>
            </c:numRef>
          </c:val>
          <c:extLst>
            <c:ext xmlns:c16="http://schemas.microsoft.com/office/drawing/2014/chart" uri="{C3380CC4-5D6E-409C-BE32-E72D297353CC}">
              <c16:uniqueId val="{00000002-2EDC-466E-A7EB-0D9D21812084}"/>
            </c:ext>
          </c:extLst>
        </c:ser>
        <c:ser>
          <c:idx val="5"/>
          <c:order val="5"/>
          <c:tx>
            <c:strRef>
              <c:f>Sheet1!$A$7</c:f>
              <c:strCache>
                <c:ptCount val="1"/>
                <c:pt idx="0">
                  <c:v>使用权资产摊销</c:v>
                </c:pt>
              </c:strCache>
            </c:strRef>
          </c:tx>
          <c:spPr>
            <a:solidFill>
              <a:schemeClr val="accent6">
                <a:tint val="94000"/>
              </a:schemeClr>
            </a:solidFill>
            <a:ln>
              <a:noFill/>
            </a:ln>
            <a:effectLst/>
          </c:spPr>
          <c:invertIfNegative val="0"/>
          <c:dLbls>
            <c:delete val="1"/>
          </c:dLbls>
          <c:cat>
            <c:strRef>
              <c:f>Sheet1!$B$1:$D$1</c:f>
              <c:strCache>
                <c:ptCount val="3"/>
                <c:pt idx="0">
                  <c:v>FY2018</c:v>
                </c:pt>
                <c:pt idx="1">
                  <c:v>FY2019</c:v>
                </c:pt>
                <c:pt idx="2">
                  <c:v>FY2020</c:v>
                </c:pt>
              </c:strCache>
            </c:strRef>
          </c:cat>
          <c:val>
            <c:numRef>
              <c:f>Sheet1!$B$7:$D$7</c:f>
              <c:numCache>
                <c:formatCode>0%</c:formatCode>
                <c:ptCount val="3"/>
                <c:pt idx="0">
                  <c:v>0</c:v>
                </c:pt>
                <c:pt idx="1">
                  <c:v>0</c:v>
                </c:pt>
                <c:pt idx="2">
                  <c:v>8.2156365203236558E-3</c:v>
                </c:pt>
              </c:numCache>
            </c:numRef>
          </c:val>
          <c:extLst>
            <c:ext xmlns:c16="http://schemas.microsoft.com/office/drawing/2014/chart" uri="{C3380CC4-5D6E-409C-BE32-E72D297353CC}">
              <c16:uniqueId val="{00000003-2EDC-466E-A7EB-0D9D21812084}"/>
            </c:ext>
          </c:extLst>
        </c:ser>
        <c:ser>
          <c:idx val="6"/>
          <c:order val="6"/>
          <c:tx>
            <c:strRef>
              <c:f>Sheet1!$A$8</c:f>
              <c:strCache>
                <c:ptCount val="1"/>
                <c:pt idx="0">
                  <c:v>水电费</c:v>
                </c:pt>
              </c:strCache>
            </c:strRef>
          </c:tx>
          <c:spPr>
            <a:solidFill>
              <a:schemeClr val="accent6">
                <a:tint val="81000"/>
              </a:schemeClr>
            </a:solidFill>
            <a:ln>
              <a:noFill/>
            </a:ln>
            <a:effectLst/>
          </c:spPr>
          <c:invertIfNegative val="0"/>
          <c:dLbls>
            <c:delete val="1"/>
          </c:dLbls>
          <c:cat>
            <c:strRef>
              <c:f>Sheet1!$B$1:$D$1</c:f>
              <c:strCache>
                <c:ptCount val="3"/>
                <c:pt idx="0">
                  <c:v>FY2018</c:v>
                </c:pt>
                <c:pt idx="1">
                  <c:v>FY2019</c:v>
                </c:pt>
                <c:pt idx="2">
                  <c:v>FY2020</c:v>
                </c:pt>
              </c:strCache>
            </c:strRef>
          </c:cat>
          <c:val>
            <c:numRef>
              <c:f>Sheet1!$B$8:$D$8</c:f>
              <c:numCache>
                <c:formatCode>0%</c:formatCode>
                <c:ptCount val="3"/>
                <c:pt idx="0">
                  <c:v>3.6058375894350105E-3</c:v>
                </c:pt>
                <c:pt idx="1">
                  <c:v>2.4266874180864815E-3</c:v>
                </c:pt>
                <c:pt idx="2">
                  <c:v>5.8409537032603988E-4</c:v>
                </c:pt>
              </c:numCache>
            </c:numRef>
          </c:val>
          <c:extLst>
            <c:ext xmlns:c16="http://schemas.microsoft.com/office/drawing/2014/chart" uri="{C3380CC4-5D6E-409C-BE32-E72D297353CC}">
              <c16:uniqueId val="{00000004-2EDC-466E-A7EB-0D9D21812084}"/>
            </c:ext>
          </c:extLst>
        </c:ser>
        <c:ser>
          <c:idx val="7"/>
          <c:order val="7"/>
          <c:tx>
            <c:strRef>
              <c:f>Sheet1!$A$9</c:f>
              <c:strCache>
                <c:ptCount val="1"/>
                <c:pt idx="0">
                  <c:v>学生相关成本</c:v>
                </c:pt>
              </c:strCache>
            </c:strRef>
          </c:tx>
          <c:spPr>
            <a:solidFill>
              <a:schemeClr val="accent6">
                <a:tint val="69000"/>
              </a:schemeClr>
            </a:solidFill>
            <a:ln>
              <a:noFill/>
            </a:ln>
            <a:effectLst/>
          </c:spPr>
          <c:invertIfNegative val="0"/>
          <c:dLbls>
            <c:delete val="1"/>
          </c:dLbls>
          <c:cat>
            <c:strRef>
              <c:f>Sheet1!$B$1:$D$1</c:f>
              <c:strCache>
                <c:ptCount val="3"/>
                <c:pt idx="0">
                  <c:v>FY2018</c:v>
                </c:pt>
                <c:pt idx="1">
                  <c:v>FY2019</c:v>
                </c:pt>
                <c:pt idx="2">
                  <c:v>FY2020</c:v>
                </c:pt>
              </c:strCache>
            </c:strRef>
          </c:cat>
          <c:val>
            <c:numRef>
              <c:f>Sheet1!$B$9:$D$9</c:f>
              <c:numCache>
                <c:formatCode>0%</c:formatCode>
                <c:ptCount val="3"/>
                <c:pt idx="0">
                  <c:v>0</c:v>
                </c:pt>
                <c:pt idx="1">
                  <c:v>0</c:v>
                </c:pt>
                <c:pt idx="2">
                  <c:v>0</c:v>
                </c:pt>
              </c:numCache>
            </c:numRef>
          </c:val>
          <c:extLst>
            <c:ext xmlns:c16="http://schemas.microsoft.com/office/drawing/2014/chart" uri="{C3380CC4-5D6E-409C-BE32-E72D297353CC}">
              <c16:uniqueId val="{00000005-2EDC-466E-A7EB-0D9D21812084}"/>
            </c:ext>
          </c:extLst>
        </c:ser>
        <c:ser>
          <c:idx val="8"/>
          <c:order val="8"/>
          <c:tx>
            <c:strRef>
              <c:f>Sheet1!$A$10</c:f>
              <c:strCache>
                <c:ptCount val="1"/>
                <c:pt idx="0">
                  <c:v>接送成本</c:v>
                </c:pt>
              </c:strCache>
            </c:strRef>
          </c:tx>
          <c:spPr>
            <a:solidFill>
              <a:schemeClr val="accent6">
                <a:tint val="56000"/>
              </a:schemeClr>
            </a:solidFill>
            <a:ln>
              <a:noFill/>
            </a:ln>
            <a:effectLst/>
          </c:spPr>
          <c:invertIfNegative val="0"/>
          <c:dLbls>
            <c:delete val="1"/>
          </c:dLbls>
          <c:cat>
            <c:strRef>
              <c:f>Sheet1!$B$1:$D$1</c:f>
              <c:strCache>
                <c:ptCount val="3"/>
                <c:pt idx="0">
                  <c:v>FY2018</c:v>
                </c:pt>
                <c:pt idx="1">
                  <c:v>FY2019</c:v>
                </c:pt>
                <c:pt idx="2">
                  <c:v>FY2020</c:v>
                </c:pt>
              </c:strCache>
            </c:strRef>
          </c:cat>
          <c:val>
            <c:numRef>
              <c:f>Sheet1!$B$10:$D$10</c:f>
              <c:numCache>
                <c:formatCode>0%</c:formatCode>
                <c:ptCount val="3"/>
                <c:pt idx="0">
                  <c:v>7.5415467564523622E-3</c:v>
                </c:pt>
                <c:pt idx="1">
                  <c:v>0</c:v>
                </c:pt>
                <c:pt idx="2">
                  <c:v>0</c:v>
                </c:pt>
              </c:numCache>
            </c:numRef>
          </c:val>
          <c:extLst>
            <c:ext xmlns:c16="http://schemas.microsoft.com/office/drawing/2014/chart" uri="{C3380CC4-5D6E-409C-BE32-E72D297353CC}">
              <c16:uniqueId val="{00000006-2EDC-466E-A7EB-0D9D21812084}"/>
            </c:ext>
          </c:extLst>
        </c:ser>
        <c:ser>
          <c:idx val="9"/>
          <c:order val="9"/>
          <c:tx>
            <c:strRef>
              <c:f>Sheet1!$A$11</c:f>
              <c:strCache>
                <c:ptCount val="1"/>
                <c:pt idx="0">
                  <c:v>租赁费</c:v>
                </c:pt>
              </c:strCache>
            </c:strRef>
          </c:tx>
          <c:spPr>
            <a:solidFill>
              <a:schemeClr val="accent6">
                <a:tint val="43000"/>
              </a:schemeClr>
            </a:solidFill>
            <a:ln>
              <a:noFill/>
            </a:ln>
            <a:effectLst/>
          </c:spPr>
          <c:invertIfNegative val="0"/>
          <c:dLbls>
            <c:delete val="1"/>
          </c:dLbls>
          <c:cat>
            <c:strRef>
              <c:f>Sheet1!$B$1:$D$1</c:f>
              <c:strCache>
                <c:ptCount val="3"/>
                <c:pt idx="0">
                  <c:v>FY2018</c:v>
                </c:pt>
                <c:pt idx="1">
                  <c:v>FY2019</c:v>
                </c:pt>
                <c:pt idx="2">
                  <c:v>FY2020</c:v>
                </c:pt>
              </c:strCache>
            </c:strRef>
          </c:cat>
          <c:val>
            <c:numRef>
              <c:f>Sheet1!$B$11:$D$11</c:f>
              <c:numCache>
                <c:formatCode>0%</c:formatCode>
                <c:ptCount val="3"/>
                <c:pt idx="0">
                  <c:v>2.5582109585613029E-2</c:v>
                </c:pt>
                <c:pt idx="1">
                  <c:v>2.3007454128440345E-2</c:v>
                </c:pt>
                <c:pt idx="2">
                  <c:v>0</c:v>
                </c:pt>
              </c:numCache>
            </c:numRef>
          </c:val>
          <c:extLst>
            <c:ext xmlns:c16="http://schemas.microsoft.com/office/drawing/2014/chart" uri="{C3380CC4-5D6E-409C-BE32-E72D297353CC}">
              <c16:uniqueId val="{00000007-2EDC-466E-A7EB-0D9D21812084}"/>
            </c:ext>
          </c:extLst>
        </c:ser>
        <c:dLbls>
          <c:dLblPos val="ctr"/>
          <c:showLegendKey val="0"/>
          <c:showVal val="1"/>
          <c:showCatName val="0"/>
          <c:showSerName val="0"/>
          <c:showPercent val="0"/>
          <c:showBubbleSize val="0"/>
        </c:dLbls>
        <c:gapWidth val="80"/>
        <c:overlap val="100"/>
        <c:axId val="744309912"/>
        <c:axId val="744310304"/>
      </c:barChart>
      <c:catAx>
        <c:axId val="744309912"/>
        <c:scaling>
          <c:orientation val="minMax"/>
        </c:scaling>
        <c:delete val="0"/>
        <c:axPos val="b"/>
        <c:majorGridlines>
          <c:spPr>
            <a:ln w="6350" cap="flat" cmpd="sng" algn="ctr">
              <a:noFill/>
              <a:prstDash val="solid"/>
              <a:round/>
            </a:ln>
            <a:effectLst/>
          </c:spPr>
        </c:majorGridlines>
        <c:numFmt formatCode="General" sourceLinked="1"/>
        <c:majorTickMark val="none"/>
        <c:minorTickMark val="none"/>
        <c:tickLblPos val="nextTo"/>
        <c:spPr>
          <a:noFill/>
          <a:ln w="9525" cap="flat" cmpd="sng" algn="ctr">
            <a:solidFill>
              <a:schemeClr val="tx1"/>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zh-CN"/>
          </a:p>
        </c:txPr>
        <c:crossAx val="744310304"/>
        <c:crosses val="min"/>
        <c:auto val="0"/>
        <c:lblAlgn val="ctr"/>
        <c:lblOffset val="100"/>
        <c:noMultiLvlLbl val="0"/>
      </c:catAx>
      <c:valAx>
        <c:axId val="744310304"/>
        <c:scaling>
          <c:orientation val="minMax"/>
          <c:min val="0"/>
        </c:scaling>
        <c:delete val="1"/>
        <c:axPos val="l"/>
        <c:numFmt formatCode="0%" sourceLinked="1"/>
        <c:majorTickMark val="out"/>
        <c:minorTickMark val="none"/>
        <c:tickLblPos val="nextTo"/>
        <c:crossAx val="744309912"/>
        <c:crosses val="min"/>
        <c:crossBetween val="between"/>
      </c:valAx>
      <c:spPr>
        <a:noFill/>
        <a:ln>
          <a:noFill/>
        </a:ln>
        <a:effectLst/>
      </c:spPr>
    </c:plotArea>
    <c:plotVisOnly val="0"/>
    <c:dispBlanksAs val="gap"/>
    <c:showDLblsOverMax val="1"/>
  </c:chart>
  <c:spPr>
    <a:noFill/>
    <a:ln w="6350" cap="flat" cmpd="sng" algn="ctr">
      <a:noFill/>
      <a:prstDash val="solid"/>
      <a:miter lim="800000"/>
    </a:ln>
    <a:effectLst/>
  </c:spPr>
  <c:txPr>
    <a:bodyPr/>
    <a:lstStyle/>
    <a:p>
      <a:pPr>
        <a:defRPr/>
      </a:pPr>
      <a:endParaRPr lang="zh-CN"/>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555192519498016E-2"/>
          <c:y val="4.8481031924287606E-2"/>
          <c:w val="0.94684809999999997"/>
          <c:h val="0.84139992242330042"/>
        </c:manualLayout>
      </c:layout>
      <c:barChart>
        <c:barDir val="col"/>
        <c:grouping val="stacked"/>
        <c:varyColors val="0"/>
        <c:ser>
          <c:idx val="0"/>
          <c:order val="0"/>
          <c:tx>
            <c:strRef>
              <c:f>Sheet1!$B$1</c:f>
              <c:strCache>
                <c:ptCount val="1"/>
                <c:pt idx="0">
                  <c:v>销售费用</c:v>
                </c:pt>
              </c:strCache>
            </c:strRef>
          </c:tx>
          <c:spPr>
            <a:solidFill>
              <a:schemeClr val="accent1"/>
            </a:solidFill>
            <a:ln>
              <a:noFill/>
            </a:ln>
            <a:effectLst/>
          </c:spPr>
          <c:invertIfNegative val="0"/>
          <c:dPt>
            <c:idx val="3"/>
            <c:invertIfNegative val="0"/>
            <c:bubble3D val="0"/>
            <c:extLst>
              <c:ext xmlns:c16="http://schemas.microsoft.com/office/drawing/2014/chart" uri="{C3380CC4-5D6E-409C-BE32-E72D297353CC}">
                <c16:uniqueId val="{00000000-C869-C448-AE3E-5D7AC3B5548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STKaiti" panose="02010600040101010101" pitchFamily="2" charset="-122"/>
                    <a:cs typeface="Arial" panose="020B0604020202020204" pitchFamily="34"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Sheet1!$A$2:$A$5</c:f>
              <c:strCache>
                <c:ptCount val="4"/>
                <c:pt idx="0">
                  <c:v>3Q20</c:v>
                </c:pt>
                <c:pt idx="1">
                  <c:v>3Q21</c:v>
                </c:pt>
                <c:pt idx="2">
                  <c:v>F9M20</c:v>
                </c:pt>
                <c:pt idx="3">
                  <c:v>F9M21</c:v>
                </c:pt>
              </c:strCache>
            </c:strRef>
          </c:cat>
          <c:val>
            <c:numRef>
              <c:f>Sheet1!$B$2:$B$5</c:f>
              <c:numCache>
                <c:formatCode>0.0_);[Red]\(0.0\)</c:formatCode>
                <c:ptCount val="4"/>
                <c:pt idx="0" formatCode="#,##0">
                  <c:v>5.109</c:v>
                </c:pt>
                <c:pt idx="1">
                  <c:v>10.39</c:v>
                </c:pt>
                <c:pt idx="2" formatCode="#,##0">
                  <c:v>20.72</c:v>
                </c:pt>
                <c:pt idx="3">
                  <c:v>30.68</c:v>
                </c:pt>
              </c:numCache>
            </c:numRef>
          </c:val>
          <c:extLst>
            <c:ext xmlns:c16="http://schemas.microsoft.com/office/drawing/2014/chart" uri="{C3380CC4-5D6E-409C-BE32-E72D297353CC}">
              <c16:uniqueId val="{00000002-FFEF-EE42-80FF-0551276913B2}"/>
            </c:ext>
          </c:extLst>
        </c:ser>
        <c:ser>
          <c:idx val="1"/>
          <c:order val="1"/>
          <c:tx>
            <c:strRef>
              <c:f>Sheet1!$C$1</c:f>
              <c:strCache>
                <c:ptCount val="1"/>
                <c:pt idx="0">
                  <c:v>管理费用</c:v>
                </c:pt>
              </c:strCache>
            </c:strRef>
          </c:tx>
          <c:spPr>
            <a:solidFill>
              <a:schemeClr val="accent2"/>
            </a:solidFill>
            <a:ln>
              <a:noFill/>
            </a:ln>
            <a:effectLst/>
          </c:spPr>
          <c:invertIfNegative val="0"/>
          <c:dPt>
            <c:idx val="3"/>
            <c:invertIfNegative val="0"/>
            <c:bubble3D val="0"/>
            <c:extLst>
              <c:ext xmlns:c16="http://schemas.microsoft.com/office/drawing/2014/chart" uri="{C3380CC4-5D6E-409C-BE32-E72D297353CC}">
                <c16:uniqueId val="{00000001-C869-C448-AE3E-5D7AC3B5548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STKaiti" panose="02010600040101010101" pitchFamily="2" charset="-122"/>
                    <a:cs typeface="Arial" panose="020B0604020202020204" pitchFamily="34"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Sheet1!$A$2:$A$5</c:f>
              <c:strCache>
                <c:ptCount val="4"/>
                <c:pt idx="0">
                  <c:v>3Q20</c:v>
                </c:pt>
                <c:pt idx="1">
                  <c:v>3Q21</c:v>
                </c:pt>
                <c:pt idx="2">
                  <c:v>F9M20</c:v>
                </c:pt>
                <c:pt idx="3">
                  <c:v>F9M21</c:v>
                </c:pt>
              </c:strCache>
            </c:strRef>
          </c:cat>
          <c:val>
            <c:numRef>
              <c:f>Sheet1!$C$2:$C$5</c:f>
              <c:numCache>
                <c:formatCode>0.0_);[Red]\(0.0\)</c:formatCode>
                <c:ptCount val="4"/>
                <c:pt idx="0">
                  <c:v>16.966999999999999</c:v>
                </c:pt>
                <c:pt idx="1">
                  <c:v>20.98</c:v>
                </c:pt>
                <c:pt idx="2" formatCode="General">
                  <c:v>48.75</c:v>
                </c:pt>
                <c:pt idx="3">
                  <c:v>53.69</c:v>
                </c:pt>
              </c:numCache>
            </c:numRef>
          </c:val>
          <c:extLst>
            <c:ext xmlns:c16="http://schemas.microsoft.com/office/drawing/2014/chart" uri="{C3380CC4-5D6E-409C-BE32-E72D297353CC}">
              <c16:uniqueId val="{00000005-FFEF-EE42-80FF-0551276913B2}"/>
            </c:ext>
          </c:extLst>
        </c:ser>
        <c:dLbls>
          <c:showLegendKey val="0"/>
          <c:showVal val="0"/>
          <c:showCatName val="0"/>
          <c:showSerName val="0"/>
          <c:showPercent val="0"/>
          <c:showBubbleSize val="0"/>
        </c:dLbls>
        <c:gapWidth val="55"/>
        <c:overlap val="100"/>
        <c:axId val="744316576"/>
        <c:axId val="744316968"/>
      </c:barChart>
      <c:catAx>
        <c:axId val="744316576"/>
        <c:scaling>
          <c:orientation val="minMax"/>
        </c:scaling>
        <c:delete val="0"/>
        <c:axPos val="b"/>
        <c:numFmt formatCode="g/&quot;通&quot;&quot;用&quot;&quot;格&quot;&quot;式&quot;" sourceLinked="0"/>
        <c:majorTickMark val="none"/>
        <c:minorTickMark val="none"/>
        <c:tickLblPos val="nextTo"/>
        <c:spPr>
          <a:noFill/>
          <a:ln w="6350" cap="flat" cmpd="sng" algn="ctr">
            <a:solidFill>
              <a:srgbClr val="000000"/>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TKaiti" panose="02010600040101010101" pitchFamily="2" charset="-122"/>
                <a:cs typeface="Arial" panose="020B0604020202020204" pitchFamily="34" charset="0"/>
              </a:defRPr>
            </a:pPr>
            <a:endParaRPr lang="zh-CN"/>
          </a:p>
        </c:txPr>
        <c:crossAx val="744316968"/>
        <c:crosses val="autoZero"/>
        <c:auto val="1"/>
        <c:lblAlgn val="ctr"/>
        <c:lblOffset val="100"/>
        <c:noMultiLvlLbl val="0"/>
      </c:catAx>
      <c:valAx>
        <c:axId val="744316968"/>
        <c:scaling>
          <c:orientation val="minMax"/>
        </c:scaling>
        <c:delete val="0"/>
        <c:axPos val="l"/>
        <c:numFmt formatCode="#,##0_);[Red]\!\(#,##0\!\)" sourceLinked="0"/>
        <c:majorTickMark val="none"/>
        <c:minorTickMark val="none"/>
        <c:tickLblPos val="none"/>
        <c:spPr>
          <a:noFill/>
          <a:ln w="6350" cap="flat"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STKaiti" panose="02010600040101010101" pitchFamily="2" charset="-122"/>
                <a:cs typeface="Arial" panose="020B0604020202020204" pitchFamily="34" charset="0"/>
              </a:defRPr>
            </a:pPr>
            <a:endParaRPr lang="zh-CN"/>
          </a:p>
        </c:txPr>
        <c:crossAx val="744316576"/>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900">
          <a:latin typeface="Arial" panose="020B0604020202020204" pitchFamily="34" charset="0"/>
          <a:ea typeface="STKaiti" panose="02010600040101010101" pitchFamily="2" charset="-122"/>
          <a:cs typeface="Arial" panose="020B0604020202020204" pitchFamily="34" charset="0"/>
        </a:defRPr>
      </a:pPr>
      <a:endParaRPr lang="zh-CN"/>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4.1651630000000002E-2"/>
          <c:y val="2.4769592999999999E-2"/>
          <c:w val="0.94684809999999997"/>
          <c:h val="0.79209816499999997"/>
        </c:manualLayout>
      </c:layout>
      <c:lineChart>
        <c:grouping val="standard"/>
        <c:varyColors val="0"/>
        <c:ser>
          <c:idx val="0"/>
          <c:order val="0"/>
          <c:tx>
            <c:strRef>
              <c:f>Sheet1!$A$2</c:f>
              <c:strCache>
                <c:ptCount val="1"/>
                <c:pt idx="0">
                  <c:v>归母净利润</c:v>
                </c:pt>
              </c:strCache>
            </c:strRef>
          </c:tx>
          <c:spPr>
            <a:effectLst/>
          </c:spPr>
          <c:dPt>
            <c:idx val="3"/>
            <c:bubble3D val="0"/>
            <c:spPr>
              <a:ln>
                <a:noFill/>
              </a:ln>
              <a:effectLst/>
            </c:spPr>
            <c:extLst>
              <c:ext xmlns:c16="http://schemas.microsoft.com/office/drawing/2014/chart" uri="{C3380CC4-5D6E-409C-BE32-E72D297353CC}">
                <c16:uniqueId val="{00000003-C84C-46C5-889D-EC06B61EB42C}"/>
              </c:ext>
            </c:extLst>
          </c:dPt>
          <c:dLbls>
            <c:dLbl>
              <c:idx val="0"/>
              <c:layout>
                <c:manualLayout>
                  <c:x val="-2.7677430444792109E-2"/>
                  <c:y val="4.06392847485884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2A4-43FA-A77C-2D72D76318EF}"/>
                </c:ext>
              </c:extLst>
            </c:dLbl>
            <c:dLbl>
              <c:idx val="1"/>
              <c:layout>
                <c:manualLayout>
                  <c:x val="-7.9572612528777315E-2"/>
                  <c:y val="-6.77321412476473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180-419A-ACC2-C311D2625927}"/>
                </c:ext>
              </c:extLst>
            </c:dLbl>
            <c:dLbl>
              <c:idx val="2"/>
              <c:layout>
                <c:manualLayout>
                  <c:x val="-7.6112933723178358E-2"/>
                  <c:y val="-9.4824997746706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180-419A-ACC2-C311D2625927}"/>
                </c:ext>
              </c:extLst>
            </c:dLbl>
            <c:dLbl>
              <c:idx val="3"/>
              <c:layout>
                <c:manualLayout>
                  <c:x val="-6.2274218500782241E-2"/>
                  <c:y val="6.32271538687585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84C-46C5-889D-EC06B61EB42C}"/>
                </c:ext>
              </c:extLst>
            </c:dLbl>
            <c:dLbl>
              <c:idx val="4"/>
              <c:layout>
                <c:manualLayout>
                  <c:x val="-6.5733897306381253E-2"/>
                  <c:y val="-6.77321412476473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4B3-40F6-AB53-302F7F5D40B7}"/>
                </c:ext>
              </c:extLst>
            </c:dLbl>
            <c:spPr>
              <a:noFill/>
              <a:ln>
                <a:noFill/>
              </a:ln>
              <a:effectLst/>
            </c:spPr>
            <c:txPr>
              <a:bodyPr rot="0" vert="horz"/>
              <a:lstStyle/>
              <a:p>
                <a:pPr>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FY2019</c:v>
                </c:pt>
                <c:pt idx="1">
                  <c:v>FY2020</c:v>
                </c:pt>
                <c:pt idx="2">
                  <c:v>TTM</c:v>
                </c:pt>
                <c:pt idx="3">
                  <c:v>3Q20</c:v>
                </c:pt>
                <c:pt idx="4">
                  <c:v>3Q21</c:v>
                </c:pt>
                <c:pt idx="5">
                  <c:v>F9M20</c:v>
                </c:pt>
                <c:pt idx="6">
                  <c:v>F9M21</c:v>
                </c:pt>
              </c:strCache>
            </c:strRef>
          </c:cat>
          <c:val>
            <c:numRef>
              <c:f>Sheet1!$B$2:$H$2</c:f>
              <c:numCache>
                <c:formatCode>0.0%</c:formatCode>
                <c:ptCount val="7"/>
                <c:pt idx="0">
                  <c:v>0.19574123180067043</c:v>
                </c:pt>
                <c:pt idx="1">
                  <c:v>0.25012292602382707</c:v>
                </c:pt>
                <c:pt idx="2">
                  <c:v>0.26300000000000001</c:v>
                </c:pt>
                <c:pt idx="3">
                  <c:v>0.2</c:v>
                </c:pt>
                <c:pt idx="4">
                  <c:v>0.23</c:v>
                </c:pt>
              </c:numCache>
            </c:numRef>
          </c:val>
          <c:smooth val="0"/>
          <c:extLst>
            <c:ext xmlns:c16="http://schemas.microsoft.com/office/drawing/2014/chart" uri="{C3380CC4-5D6E-409C-BE32-E72D297353CC}">
              <c16:uniqueId val="{00000000-BD4A-4C63-A551-0F5AEC8DFA41}"/>
            </c:ext>
          </c:extLst>
        </c:ser>
        <c:ser>
          <c:idx val="1"/>
          <c:order val="1"/>
          <c:tx>
            <c:strRef>
              <c:f>Sheet1!$A$3</c:f>
              <c:strCache>
                <c:ptCount val="1"/>
              </c:strCache>
            </c:strRef>
          </c:tx>
          <c:spPr>
            <a:ln>
              <a:solidFill>
                <a:srgbClr val="006560"/>
              </a:solidFill>
            </a:ln>
          </c:spPr>
          <c:marker>
            <c:symbol val="diamond"/>
            <c:size val="6"/>
            <c:spPr>
              <a:solidFill>
                <a:srgbClr val="006560"/>
              </a:solidFill>
              <a:ln>
                <a:solidFill>
                  <a:srgbClr val="006560"/>
                </a:solidFill>
              </a:ln>
            </c:spPr>
          </c:marker>
          <c:dLbls>
            <c:dLbl>
              <c:idx val="5"/>
              <c:layout>
                <c:manualLayout>
                  <c:x val="-8.6491833932148349E-2"/>
                  <c:y val="-5.4185712998117898E-2"/>
                </c:manualLayout>
              </c:layout>
              <c:showLegendKey val="0"/>
              <c:showVal val="1"/>
              <c:showCatName val="0"/>
              <c:showSerName val="0"/>
              <c:showPercent val="0"/>
              <c:showBubbleSize val="0"/>
              <c:extLst>
                <c:ext xmlns:c15="http://schemas.microsoft.com/office/drawing/2012/chart" uri="{CE6537A1-D6FC-4f65-9D91-7224C49458BB}">
                  <c15:layout>
                    <c:manualLayout>
                      <c:w val="0.1380757811314566"/>
                      <c:h val="9.8211604809088693E-2"/>
                    </c:manualLayout>
                  </c15:layout>
                </c:ext>
                <c:ext xmlns:c16="http://schemas.microsoft.com/office/drawing/2014/chart" uri="{C3380CC4-5D6E-409C-BE32-E72D297353CC}">
                  <c16:uniqueId val="{00000002-9C1B-4942-BECC-FFF0674EFF90}"/>
                </c:ext>
              </c:extLst>
            </c:dLbl>
            <c:dLbl>
              <c:idx val="6"/>
              <c:layout>
                <c:manualLayout>
                  <c:x val="-2.0758072833594082E-2"/>
                  <c:y val="-5.41857129981179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1B-4942-BECC-FFF0674EFF9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FY2019</c:v>
                </c:pt>
                <c:pt idx="1">
                  <c:v>FY2020</c:v>
                </c:pt>
                <c:pt idx="2">
                  <c:v>TTM</c:v>
                </c:pt>
                <c:pt idx="3">
                  <c:v>3Q20</c:v>
                </c:pt>
                <c:pt idx="4">
                  <c:v>3Q21</c:v>
                </c:pt>
                <c:pt idx="5">
                  <c:v>F9M20</c:v>
                </c:pt>
                <c:pt idx="6">
                  <c:v>F9M21</c:v>
                </c:pt>
              </c:strCache>
            </c:strRef>
          </c:cat>
          <c:val>
            <c:numRef>
              <c:f>Sheet1!$B$3:$H$3</c:f>
              <c:numCache>
                <c:formatCode>General</c:formatCode>
                <c:ptCount val="7"/>
                <c:pt idx="5" formatCode="0.0%">
                  <c:v>0.252</c:v>
                </c:pt>
                <c:pt idx="6" formatCode="0.0%">
                  <c:v>0.26800000000000002</c:v>
                </c:pt>
              </c:numCache>
            </c:numRef>
          </c:val>
          <c:smooth val="0"/>
          <c:extLst>
            <c:ext xmlns:c16="http://schemas.microsoft.com/office/drawing/2014/chart" uri="{C3380CC4-5D6E-409C-BE32-E72D297353CC}">
              <c16:uniqueId val="{00000006-2CBC-B849-A4EF-2F047F223E45}"/>
            </c:ext>
          </c:extLst>
        </c:ser>
        <c:dLbls>
          <c:showLegendKey val="0"/>
          <c:showVal val="1"/>
          <c:showCatName val="0"/>
          <c:showSerName val="0"/>
          <c:showPercent val="0"/>
          <c:showBubbleSize val="0"/>
        </c:dLbls>
        <c:marker val="1"/>
        <c:smooth val="0"/>
        <c:axId val="744315008"/>
        <c:axId val="744316184"/>
      </c:lineChart>
      <c:catAx>
        <c:axId val="744315008"/>
        <c:scaling>
          <c:orientation val="minMax"/>
        </c:scaling>
        <c:delete val="0"/>
        <c:axPos val="b"/>
        <c:numFmt formatCode="g/&quot;通&quot;&quot;用&quot;&quot;格&quot;&quot;式&quot;" sourceLinked="0"/>
        <c:majorTickMark val="none"/>
        <c:minorTickMark val="none"/>
        <c:tickLblPos val="nextTo"/>
        <c:spPr>
          <a:noFill/>
          <a:ln w="6350" cap="flat" cmpd="sng" algn="ctr">
            <a:solidFill>
              <a:srgbClr val="000000"/>
            </a:solidFill>
            <a:prstDash val="solid"/>
            <a:round/>
          </a:ln>
          <a:effectLst/>
        </c:spPr>
        <c:txPr>
          <a:bodyPr rot="-60000000" vert="horz"/>
          <a:lstStyle/>
          <a:p>
            <a:pPr>
              <a:defRPr/>
            </a:pPr>
            <a:endParaRPr lang="zh-CN"/>
          </a:p>
        </c:txPr>
        <c:crossAx val="744316184"/>
        <c:crosses val="autoZero"/>
        <c:auto val="1"/>
        <c:lblAlgn val="ctr"/>
        <c:lblOffset val="100"/>
        <c:noMultiLvlLbl val="0"/>
      </c:catAx>
      <c:valAx>
        <c:axId val="744316184"/>
        <c:scaling>
          <c:orientation val="minMax"/>
        </c:scaling>
        <c:delete val="0"/>
        <c:axPos val="l"/>
        <c:numFmt formatCode="#,##0_);[Red]\!\(#,##0\!\)" sourceLinked="0"/>
        <c:majorTickMark val="none"/>
        <c:minorTickMark val="none"/>
        <c:tickLblPos val="none"/>
        <c:spPr>
          <a:noFill/>
          <a:ln w="6350" cap="flat" cmpd="sng" algn="ctr">
            <a:noFill/>
            <a:prstDash val="solid"/>
            <a:round/>
          </a:ln>
          <a:effectLst/>
        </c:spPr>
        <c:txPr>
          <a:bodyPr rot="-60000000" vert="horz"/>
          <a:lstStyle/>
          <a:p>
            <a:pPr>
              <a:defRPr/>
            </a:pPr>
            <a:endParaRPr lang="zh-CN"/>
          </a:p>
        </c:txPr>
        <c:crossAx val="744315008"/>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000" b="0">
          <a:latin typeface="Arial" panose="020B0604020202020204" pitchFamily="34" charset="0"/>
          <a:ea typeface="华文楷体" panose="02010600040101010101" pitchFamily="2" charset="-122"/>
          <a:cs typeface="Arial" panose="020B0604020202020204" pitchFamily="34" charset="0"/>
        </a:defRPr>
      </a:pPr>
      <a:endParaRPr lang="zh-CN"/>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4.1651630000000002E-2"/>
          <c:y val="2.4769592999999999E-2"/>
          <c:w val="0.94684809999999997"/>
          <c:h val="0.79209816499999997"/>
        </c:manualLayout>
      </c:layout>
      <c:barChart>
        <c:barDir val="col"/>
        <c:grouping val="clustered"/>
        <c:varyColors val="0"/>
        <c:ser>
          <c:idx val="0"/>
          <c:order val="0"/>
          <c:tx>
            <c:strRef>
              <c:f>Sheet1!$A$2</c:f>
              <c:strCache>
                <c:ptCount val="1"/>
                <c:pt idx="0">
                  <c:v>EBITDA</c:v>
                </c:pt>
              </c:strCache>
            </c:strRef>
          </c:tx>
          <c:spPr>
            <a:solidFill>
              <a:srgbClr val="4A7FB0"/>
            </a:solidFill>
            <a:ln>
              <a:noFill/>
            </a:ln>
            <a:effectLst/>
          </c:spPr>
          <c:invertIfNegative val="0"/>
          <c:dLbls>
            <c:spPr>
              <a:noFill/>
              <a:ln>
                <a:noFill/>
              </a:ln>
              <a:effectLst/>
            </c:spPr>
            <c:txPr>
              <a:bodyPr rot="0" vert="horz"/>
              <a:lstStyle/>
              <a:p>
                <a:pPr>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Sheet1!$B$1:$H$1</c:f>
              <c:strCache>
                <c:ptCount val="7"/>
                <c:pt idx="0">
                  <c:v>FY2019</c:v>
                </c:pt>
                <c:pt idx="1">
                  <c:v>FY2020</c:v>
                </c:pt>
                <c:pt idx="2">
                  <c:v>TTM</c:v>
                </c:pt>
                <c:pt idx="3">
                  <c:v>3Q20</c:v>
                </c:pt>
                <c:pt idx="4">
                  <c:v>3Q21</c:v>
                </c:pt>
                <c:pt idx="5">
                  <c:v>F9M20</c:v>
                </c:pt>
                <c:pt idx="6">
                  <c:v>F9M21</c:v>
                </c:pt>
              </c:strCache>
            </c:strRef>
          </c:cat>
          <c:val>
            <c:numRef>
              <c:f>Sheet1!$B$2:$H$2</c:f>
              <c:numCache>
                <c:formatCode>#,##0.0</c:formatCode>
                <c:ptCount val="7"/>
                <c:pt idx="0">
                  <c:v>533.1</c:v>
                </c:pt>
                <c:pt idx="1">
                  <c:v>633.6</c:v>
                </c:pt>
                <c:pt idx="2">
                  <c:v>773.80000000000007</c:v>
                </c:pt>
                <c:pt idx="3">
                  <c:v>119.69999999999999</c:v>
                </c:pt>
                <c:pt idx="4">
                  <c:v>161.90000000000003</c:v>
                </c:pt>
                <c:pt idx="5">
                  <c:v>444.4</c:v>
                </c:pt>
                <c:pt idx="6">
                  <c:v>584.6</c:v>
                </c:pt>
              </c:numCache>
            </c:numRef>
          </c:val>
          <c:extLst>
            <c:ext xmlns:c16="http://schemas.microsoft.com/office/drawing/2014/chart" uri="{C3380CC4-5D6E-409C-BE32-E72D297353CC}">
              <c16:uniqueId val="{00000000-8D8B-4596-A5D1-A70BD963829C}"/>
            </c:ext>
          </c:extLst>
        </c:ser>
        <c:dLbls>
          <c:showLegendKey val="0"/>
          <c:showVal val="1"/>
          <c:showCatName val="0"/>
          <c:showSerName val="0"/>
          <c:showPercent val="0"/>
          <c:showBubbleSize val="0"/>
        </c:dLbls>
        <c:gapWidth val="150"/>
        <c:axId val="744264048"/>
        <c:axId val="744254640"/>
      </c:barChart>
      <c:catAx>
        <c:axId val="744264048"/>
        <c:scaling>
          <c:orientation val="minMax"/>
        </c:scaling>
        <c:delete val="0"/>
        <c:axPos val="b"/>
        <c:numFmt formatCode="g/&quot;通&quot;&quot;用&quot;&quot;格&quot;&quot;式&quot;" sourceLinked="0"/>
        <c:majorTickMark val="none"/>
        <c:minorTickMark val="none"/>
        <c:tickLblPos val="nextTo"/>
        <c:spPr>
          <a:noFill/>
          <a:ln w="6350" cap="flat" cmpd="sng" algn="ctr">
            <a:solidFill>
              <a:srgbClr val="000000"/>
            </a:solidFill>
            <a:prstDash val="solid"/>
            <a:round/>
          </a:ln>
          <a:effectLst/>
        </c:spPr>
        <c:txPr>
          <a:bodyPr rot="-60000000" vert="horz"/>
          <a:lstStyle/>
          <a:p>
            <a:pPr>
              <a:defRPr/>
            </a:pPr>
            <a:endParaRPr lang="zh-CN"/>
          </a:p>
        </c:txPr>
        <c:crossAx val="744254640"/>
        <c:crosses val="autoZero"/>
        <c:auto val="1"/>
        <c:lblAlgn val="ctr"/>
        <c:lblOffset val="100"/>
        <c:noMultiLvlLbl val="0"/>
      </c:catAx>
      <c:valAx>
        <c:axId val="744254640"/>
        <c:scaling>
          <c:orientation val="minMax"/>
        </c:scaling>
        <c:delete val="0"/>
        <c:axPos val="l"/>
        <c:numFmt formatCode="#,##0_);[Red]\!\(#,##0\!\)" sourceLinked="0"/>
        <c:majorTickMark val="none"/>
        <c:minorTickMark val="none"/>
        <c:tickLblPos val="none"/>
        <c:spPr>
          <a:noFill/>
          <a:ln w="6350" cap="flat" cmpd="sng" algn="ctr">
            <a:noFill/>
            <a:prstDash val="solid"/>
            <a:round/>
          </a:ln>
          <a:effectLst/>
        </c:spPr>
        <c:txPr>
          <a:bodyPr rot="-60000000" vert="horz"/>
          <a:lstStyle/>
          <a:p>
            <a:pPr>
              <a:defRPr/>
            </a:pPr>
            <a:endParaRPr lang="zh-CN"/>
          </a:p>
        </c:txPr>
        <c:crossAx val="744264048"/>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000" b="0">
          <a:latin typeface="Arial" panose="020B0604020202020204" pitchFamily="34" charset="0"/>
          <a:ea typeface="华文楷体" panose="02010600040101010101" pitchFamily="2" charset="-122"/>
          <a:cs typeface="Arial" panose="020B0604020202020204" pitchFamily="34" charset="0"/>
        </a:defRPr>
      </a:pPr>
      <a:endParaRPr lang="zh-CN"/>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4.1651630000000002E-2"/>
          <c:y val="2.4769592999999999E-2"/>
          <c:w val="0.94684809999999997"/>
          <c:h val="0.79209816499999997"/>
        </c:manualLayout>
      </c:layout>
      <c:barChart>
        <c:barDir val="col"/>
        <c:grouping val="clustered"/>
        <c:varyColors val="0"/>
        <c:ser>
          <c:idx val="0"/>
          <c:order val="0"/>
          <c:tx>
            <c:strRef>
              <c:f>Sheet1!$A$2</c:f>
              <c:strCache>
                <c:ptCount val="1"/>
                <c:pt idx="0">
                  <c:v>归母净利润</c:v>
                </c:pt>
              </c:strCache>
            </c:strRef>
          </c:tx>
          <c:spPr>
            <a:solidFill>
              <a:srgbClr val="4A7FB0"/>
            </a:solidFill>
            <a:ln>
              <a:noFill/>
            </a:ln>
            <a:effectLst/>
          </c:spPr>
          <c:invertIfNegative val="0"/>
          <c:dLbls>
            <c:dLbl>
              <c:idx val="2"/>
              <c:layout>
                <c:manualLayout>
                  <c:x val="0"/>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A9-AE42-A4F4-35942F122D0E}"/>
                </c:ext>
              </c:extLst>
            </c:dLbl>
            <c:dLbl>
              <c:idx val="3"/>
              <c:layout>
                <c:manualLayout>
                  <c:x val="0"/>
                  <c:y val="-1.35464282495295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4F-4B2C-92BD-1714FF614A4E}"/>
                </c:ext>
              </c:extLst>
            </c:dLbl>
            <c:spPr>
              <a:noFill/>
              <a:ln>
                <a:noFill/>
              </a:ln>
              <a:effectLst/>
            </c:spPr>
            <c:txPr>
              <a:bodyPr rot="0" vert="horz"/>
              <a:lstStyle/>
              <a:p>
                <a:pPr>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FY2019</c:v>
                </c:pt>
                <c:pt idx="1">
                  <c:v>FY2020</c:v>
                </c:pt>
                <c:pt idx="2">
                  <c:v>TTM</c:v>
                </c:pt>
                <c:pt idx="3">
                  <c:v>3Q20</c:v>
                </c:pt>
                <c:pt idx="4">
                  <c:v>3Q21</c:v>
                </c:pt>
                <c:pt idx="5">
                  <c:v>F9M20</c:v>
                </c:pt>
                <c:pt idx="6">
                  <c:v>F9M21</c:v>
                </c:pt>
              </c:strCache>
            </c:strRef>
          </c:cat>
          <c:val>
            <c:numRef>
              <c:f>Sheet1!$B$2:$H$2</c:f>
              <c:numCache>
                <c:formatCode>#,##0.0</c:formatCode>
                <c:ptCount val="7"/>
                <c:pt idx="0">
                  <c:v>293.42099999999999</c:v>
                </c:pt>
                <c:pt idx="1">
                  <c:v>370.83199999999999</c:v>
                </c:pt>
                <c:pt idx="2">
                  <c:v>474.7</c:v>
                </c:pt>
                <c:pt idx="3">
                  <c:v>59.7</c:v>
                </c:pt>
                <c:pt idx="4">
                  <c:v>99.9</c:v>
                </c:pt>
                <c:pt idx="5" formatCode="General">
                  <c:v>263.89999999999998</c:v>
                </c:pt>
                <c:pt idx="6" formatCode="0.0">
                  <c:v>367.8</c:v>
                </c:pt>
              </c:numCache>
            </c:numRef>
          </c:val>
          <c:extLst>
            <c:ext xmlns:c16="http://schemas.microsoft.com/office/drawing/2014/chart" uri="{C3380CC4-5D6E-409C-BE32-E72D297353CC}">
              <c16:uniqueId val="{00000002-C25D-4A92-9503-F5AB246BB5E8}"/>
            </c:ext>
          </c:extLst>
        </c:ser>
        <c:dLbls>
          <c:showLegendKey val="0"/>
          <c:showVal val="1"/>
          <c:showCatName val="0"/>
          <c:showSerName val="0"/>
          <c:showPercent val="0"/>
          <c:showBubbleSize val="0"/>
        </c:dLbls>
        <c:gapWidth val="150"/>
        <c:axId val="744263656"/>
        <c:axId val="744262088"/>
      </c:barChart>
      <c:catAx>
        <c:axId val="744263656"/>
        <c:scaling>
          <c:orientation val="minMax"/>
        </c:scaling>
        <c:delete val="0"/>
        <c:axPos val="b"/>
        <c:numFmt formatCode="g/&quot;通&quot;&quot;用&quot;&quot;格&quot;&quot;式&quot;" sourceLinked="0"/>
        <c:majorTickMark val="none"/>
        <c:minorTickMark val="none"/>
        <c:tickLblPos val="nextTo"/>
        <c:spPr>
          <a:noFill/>
          <a:ln w="6350" cap="flat" cmpd="sng" algn="ctr">
            <a:solidFill>
              <a:srgbClr val="000000"/>
            </a:solidFill>
            <a:prstDash val="solid"/>
            <a:round/>
          </a:ln>
          <a:effectLst/>
        </c:spPr>
        <c:txPr>
          <a:bodyPr rot="-60000000" vert="horz"/>
          <a:lstStyle/>
          <a:p>
            <a:pPr>
              <a:defRPr/>
            </a:pPr>
            <a:endParaRPr lang="zh-CN"/>
          </a:p>
        </c:txPr>
        <c:crossAx val="744262088"/>
        <c:crosses val="autoZero"/>
        <c:auto val="1"/>
        <c:lblAlgn val="ctr"/>
        <c:lblOffset val="100"/>
        <c:noMultiLvlLbl val="0"/>
      </c:catAx>
      <c:valAx>
        <c:axId val="744262088"/>
        <c:scaling>
          <c:orientation val="minMax"/>
        </c:scaling>
        <c:delete val="0"/>
        <c:axPos val="l"/>
        <c:numFmt formatCode="#,##0_);[Red]\!\(#,##0\!\)" sourceLinked="0"/>
        <c:majorTickMark val="none"/>
        <c:minorTickMark val="none"/>
        <c:tickLblPos val="none"/>
        <c:spPr>
          <a:noFill/>
          <a:ln w="6350" cap="flat" cmpd="sng" algn="ctr">
            <a:noFill/>
            <a:prstDash val="solid"/>
            <a:round/>
          </a:ln>
          <a:effectLst/>
        </c:spPr>
        <c:txPr>
          <a:bodyPr rot="-60000000" vert="horz"/>
          <a:lstStyle/>
          <a:p>
            <a:pPr>
              <a:defRPr/>
            </a:pPr>
            <a:endParaRPr lang="zh-CN"/>
          </a:p>
        </c:txPr>
        <c:crossAx val="744263656"/>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000" b="0">
          <a:latin typeface="Arial" panose="020B0604020202020204" pitchFamily="34" charset="0"/>
          <a:ea typeface="华文楷体" panose="02010600040101010101" pitchFamily="2" charset="-122"/>
          <a:cs typeface="Arial" panose="020B0604020202020204" pitchFamily="34" charset="0"/>
        </a:defRPr>
      </a:pPr>
      <a:endParaRPr lang="zh-CN"/>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4.1651630000000002E-2"/>
          <c:y val="2.4769592999999999E-2"/>
          <c:w val="0.94684809999999997"/>
          <c:h val="0.79209816499999997"/>
        </c:manualLayout>
      </c:layout>
      <c:lineChart>
        <c:grouping val="standard"/>
        <c:varyColors val="0"/>
        <c:ser>
          <c:idx val="0"/>
          <c:order val="0"/>
          <c:tx>
            <c:strRef>
              <c:f>Sheet1!$A$2</c:f>
              <c:strCache>
                <c:ptCount val="1"/>
                <c:pt idx="0">
                  <c:v>EBITDA</c:v>
                </c:pt>
              </c:strCache>
            </c:strRef>
          </c:tx>
          <c:spPr>
            <a:effectLst/>
          </c:spPr>
          <c:dPt>
            <c:idx val="3"/>
            <c:bubble3D val="0"/>
            <c:spPr>
              <a:ln>
                <a:noFill/>
              </a:ln>
              <a:effectLst/>
            </c:spPr>
            <c:extLst>
              <c:ext xmlns:c16="http://schemas.microsoft.com/office/drawing/2014/chart" uri="{C3380CC4-5D6E-409C-BE32-E72D297353CC}">
                <c16:uniqueId val="{00000001-527F-4406-990D-D445077D7018}"/>
              </c:ext>
            </c:extLst>
          </c:dPt>
          <c:dLbls>
            <c:dLbl>
              <c:idx val="1"/>
              <c:layout>
                <c:manualLayout>
                  <c:x val="-1.0379036416797072E-2"/>
                  <c:y val="4.0639284748588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27F-4406-990D-D445077D7018}"/>
                </c:ext>
              </c:extLst>
            </c:dLbl>
            <c:dLbl>
              <c:idx val="3"/>
              <c:layout>
                <c:manualLayout>
                  <c:x val="-1.7298394027995132E-2"/>
                  <c:y val="6.09589271228826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7F-4406-990D-D445077D7018}"/>
                </c:ext>
              </c:extLst>
            </c:dLbl>
            <c:dLbl>
              <c:idx val="5"/>
              <c:layout>
                <c:manualLayout>
                  <c:x val="-1.3838715222396054E-2"/>
                  <c:y val="6.77321412476473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27F-4406-990D-D445077D7018}"/>
                </c:ext>
              </c:extLst>
            </c:dLbl>
            <c:dLbl>
              <c:idx val="6"/>
              <c:layout>
                <c:manualLayout>
                  <c:x val="0"/>
                  <c:y val="-5.41857129981179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27F-4406-990D-D445077D7018}"/>
                </c:ext>
              </c:extLst>
            </c:dLbl>
            <c:spPr>
              <a:noFill/>
              <a:ln>
                <a:noFill/>
              </a:ln>
              <a:effectLst/>
            </c:spPr>
            <c:txPr>
              <a:bodyPr rot="0" vert="horz"/>
              <a:lstStyle/>
              <a:p>
                <a:pPr>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Sheet1!$B$1:$H$1</c:f>
              <c:strCache>
                <c:ptCount val="7"/>
                <c:pt idx="0">
                  <c:v>FY2019</c:v>
                </c:pt>
                <c:pt idx="1">
                  <c:v>FY2020</c:v>
                </c:pt>
                <c:pt idx="2">
                  <c:v>TTM</c:v>
                </c:pt>
                <c:pt idx="3">
                  <c:v>3Q20</c:v>
                </c:pt>
                <c:pt idx="4">
                  <c:v>3Q21</c:v>
                </c:pt>
                <c:pt idx="5">
                  <c:v>F9M20</c:v>
                </c:pt>
                <c:pt idx="6">
                  <c:v>F9M21</c:v>
                </c:pt>
              </c:strCache>
            </c:strRef>
          </c:cat>
          <c:val>
            <c:numRef>
              <c:f>Sheet1!$B$2:$H$2</c:f>
              <c:numCache>
                <c:formatCode>0.0%</c:formatCode>
                <c:ptCount val="7"/>
                <c:pt idx="0">
                  <c:v>0.35599999999999998</c:v>
                </c:pt>
                <c:pt idx="1">
                  <c:v>0.42699999999999999</c:v>
                </c:pt>
                <c:pt idx="2">
                  <c:v>0.42834209797951839</c:v>
                </c:pt>
                <c:pt idx="5">
                  <c:v>0.42408626777364244</c:v>
                </c:pt>
                <c:pt idx="6">
                  <c:v>0.42615541624143466</c:v>
                </c:pt>
              </c:numCache>
            </c:numRef>
          </c:val>
          <c:smooth val="0"/>
          <c:extLst>
            <c:ext xmlns:c16="http://schemas.microsoft.com/office/drawing/2014/chart" uri="{C3380CC4-5D6E-409C-BE32-E72D297353CC}">
              <c16:uniqueId val="{00000005-527F-4406-990D-D445077D7018}"/>
            </c:ext>
          </c:extLst>
        </c:ser>
        <c:ser>
          <c:idx val="1"/>
          <c:order val="1"/>
          <c:tx>
            <c:strRef>
              <c:f>Sheet1!$A$3</c:f>
              <c:strCache>
                <c:ptCount val="1"/>
              </c:strCache>
            </c:strRef>
          </c:tx>
          <c:marker>
            <c:symbol val="diamond"/>
            <c:size val="5"/>
          </c:marker>
          <c:dLbls>
            <c:dLbl>
              <c:idx val="3"/>
              <c:layout>
                <c:manualLayout>
                  <c:x val="-1.7298394027995132E-2"/>
                  <c:y val="6.77321412476473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27F-4406-990D-D445077D701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FY2019</c:v>
                </c:pt>
                <c:pt idx="1">
                  <c:v>FY2020</c:v>
                </c:pt>
                <c:pt idx="2">
                  <c:v>TTM</c:v>
                </c:pt>
                <c:pt idx="3">
                  <c:v>3Q20</c:v>
                </c:pt>
                <c:pt idx="4">
                  <c:v>3Q21</c:v>
                </c:pt>
                <c:pt idx="5">
                  <c:v>F9M20</c:v>
                </c:pt>
                <c:pt idx="6">
                  <c:v>F9M21</c:v>
                </c:pt>
              </c:strCache>
            </c:strRef>
          </c:cat>
          <c:val>
            <c:numRef>
              <c:f>Sheet1!$B$3:$H$3</c:f>
              <c:numCache>
                <c:formatCode>General</c:formatCode>
                <c:ptCount val="7"/>
                <c:pt idx="3" formatCode="0.0%">
                  <c:v>0.40100502512562813</c:v>
                </c:pt>
                <c:pt idx="4" formatCode="0.0%">
                  <c:v>0.37235510579576819</c:v>
                </c:pt>
              </c:numCache>
            </c:numRef>
          </c:val>
          <c:smooth val="0"/>
          <c:extLst>
            <c:ext xmlns:c16="http://schemas.microsoft.com/office/drawing/2014/chart" uri="{C3380CC4-5D6E-409C-BE32-E72D297353CC}">
              <c16:uniqueId val="{00000007-527F-4406-990D-D445077D7018}"/>
            </c:ext>
          </c:extLst>
        </c:ser>
        <c:ser>
          <c:idx val="2"/>
          <c:order val="2"/>
          <c:tx>
            <c:strRef>
              <c:f>Sheet1!$A$4</c:f>
              <c:strCache>
                <c:ptCount val="1"/>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FY2019</c:v>
                </c:pt>
                <c:pt idx="1">
                  <c:v>FY2020</c:v>
                </c:pt>
                <c:pt idx="2">
                  <c:v>TTM</c:v>
                </c:pt>
                <c:pt idx="3">
                  <c:v>3Q20</c:v>
                </c:pt>
                <c:pt idx="4">
                  <c:v>3Q21</c:v>
                </c:pt>
                <c:pt idx="5">
                  <c:v>F9M20</c:v>
                </c:pt>
                <c:pt idx="6">
                  <c:v>F9M21</c:v>
                </c:pt>
              </c:strCache>
            </c:strRef>
          </c:cat>
          <c:val>
            <c:numRef>
              <c:f>Sheet1!$B$4:$H$4</c:f>
              <c:numCache>
                <c:formatCode>General</c:formatCode>
                <c:ptCount val="7"/>
              </c:numCache>
            </c:numRef>
          </c:val>
          <c:smooth val="0"/>
          <c:extLst>
            <c:ext xmlns:c16="http://schemas.microsoft.com/office/drawing/2014/chart" uri="{C3380CC4-5D6E-409C-BE32-E72D297353CC}">
              <c16:uniqueId val="{00000008-527F-4406-990D-D445077D7018}"/>
            </c:ext>
          </c:extLst>
        </c:ser>
        <c:dLbls>
          <c:showLegendKey val="0"/>
          <c:showVal val="1"/>
          <c:showCatName val="0"/>
          <c:showSerName val="0"/>
          <c:showPercent val="0"/>
          <c:showBubbleSize val="0"/>
        </c:dLbls>
        <c:marker val="1"/>
        <c:smooth val="0"/>
        <c:axId val="744255032"/>
        <c:axId val="744253856"/>
      </c:lineChart>
      <c:catAx>
        <c:axId val="744255032"/>
        <c:scaling>
          <c:orientation val="minMax"/>
        </c:scaling>
        <c:delete val="0"/>
        <c:axPos val="b"/>
        <c:numFmt formatCode="g/&quot;通&quot;&quot;用&quot;&quot;格&quot;&quot;式&quot;" sourceLinked="0"/>
        <c:majorTickMark val="none"/>
        <c:minorTickMark val="none"/>
        <c:tickLblPos val="nextTo"/>
        <c:spPr>
          <a:noFill/>
          <a:ln w="6350" cap="flat" cmpd="sng" algn="ctr">
            <a:solidFill>
              <a:srgbClr val="000000"/>
            </a:solidFill>
            <a:prstDash val="solid"/>
            <a:round/>
          </a:ln>
          <a:effectLst/>
        </c:spPr>
        <c:txPr>
          <a:bodyPr rot="-60000000" vert="horz"/>
          <a:lstStyle/>
          <a:p>
            <a:pPr>
              <a:defRPr/>
            </a:pPr>
            <a:endParaRPr lang="zh-CN"/>
          </a:p>
        </c:txPr>
        <c:crossAx val="744253856"/>
        <c:crosses val="autoZero"/>
        <c:auto val="1"/>
        <c:lblAlgn val="ctr"/>
        <c:lblOffset val="100"/>
        <c:noMultiLvlLbl val="0"/>
      </c:catAx>
      <c:valAx>
        <c:axId val="744253856"/>
        <c:scaling>
          <c:orientation val="minMax"/>
        </c:scaling>
        <c:delete val="0"/>
        <c:axPos val="l"/>
        <c:numFmt formatCode="#,##0_);[Red]\!\(#,##0\!\)" sourceLinked="0"/>
        <c:majorTickMark val="none"/>
        <c:minorTickMark val="none"/>
        <c:tickLblPos val="none"/>
        <c:spPr>
          <a:noFill/>
          <a:ln w="6350" cap="flat" cmpd="sng" algn="ctr">
            <a:noFill/>
            <a:prstDash val="solid"/>
            <a:round/>
          </a:ln>
          <a:effectLst/>
        </c:spPr>
        <c:txPr>
          <a:bodyPr rot="-60000000" vert="horz"/>
          <a:lstStyle/>
          <a:p>
            <a:pPr>
              <a:defRPr/>
            </a:pPr>
            <a:endParaRPr lang="zh-CN"/>
          </a:p>
        </c:txPr>
        <c:crossAx val="744255032"/>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000" b="0">
          <a:latin typeface="Arial" panose="020B0604020202020204" pitchFamily="34" charset="0"/>
          <a:ea typeface="华文楷体" panose="02010600040101010101" pitchFamily="2" charset="-122"/>
          <a:cs typeface="Arial" panose="020B0604020202020204" pitchFamily="34" charset="0"/>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51630000000002E-2"/>
          <c:y val="2.4769592999999999E-2"/>
          <c:w val="0.94684809999999997"/>
          <c:h val="0.79209816499999997"/>
        </c:manualLayout>
      </c:layout>
      <c:barChart>
        <c:barDir val="col"/>
        <c:grouping val="stacked"/>
        <c:varyColors val="0"/>
        <c:ser>
          <c:idx val="0"/>
          <c:order val="0"/>
          <c:tx>
            <c:strRef>
              <c:f>Sheet1!$A$2</c:f>
              <c:strCache>
                <c:ptCount val="1"/>
                <c:pt idx="0">
                  <c:v>自主举办</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华文楷体" panose="02010600040101010101" pitchFamily="2" charset="-122"/>
                    <a:cs typeface="Arial" panose="020B0604020202020204" pitchFamily="34"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Sheet1!$B$1:$G$1</c:f>
              <c:strCache>
                <c:ptCount val="6"/>
                <c:pt idx="0">
                  <c:v>FY2016</c:v>
                </c:pt>
                <c:pt idx="1">
                  <c:v>FY2017</c:v>
                </c:pt>
                <c:pt idx="2">
                  <c:v>FY2018</c:v>
                </c:pt>
                <c:pt idx="3">
                  <c:v>FY2019</c:v>
                </c:pt>
                <c:pt idx="4">
                  <c:v>FY2020</c:v>
                </c:pt>
                <c:pt idx="5">
                  <c:v>FY2021E</c:v>
                </c:pt>
              </c:strCache>
            </c:strRef>
          </c:cat>
          <c:val>
            <c:numRef>
              <c:f>Sheet1!$B$2:$G$2</c:f>
              <c:numCache>
                <c:formatCode>#,##0</c:formatCode>
                <c:ptCount val="6"/>
                <c:pt idx="0">
                  <c:v>3</c:v>
                </c:pt>
                <c:pt idx="1">
                  <c:v>8</c:v>
                </c:pt>
                <c:pt idx="2">
                  <c:v>8</c:v>
                </c:pt>
                <c:pt idx="3">
                  <c:v>9</c:v>
                </c:pt>
                <c:pt idx="4">
                  <c:v>9</c:v>
                </c:pt>
                <c:pt idx="5">
                  <c:v>14</c:v>
                </c:pt>
              </c:numCache>
            </c:numRef>
          </c:val>
          <c:extLst>
            <c:ext xmlns:c16="http://schemas.microsoft.com/office/drawing/2014/chart" uri="{C3380CC4-5D6E-409C-BE32-E72D297353CC}">
              <c16:uniqueId val="{00000000-2999-2D4B-BEF9-10150FA2039C}"/>
            </c:ext>
          </c:extLst>
        </c:ser>
        <c:ser>
          <c:idx val="1"/>
          <c:order val="1"/>
          <c:tx>
            <c:strRef>
              <c:f>Sheet1!$A$3</c:f>
              <c:strCache>
                <c:ptCount val="1"/>
                <c:pt idx="0">
                  <c:v>运营管理</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华文楷体" panose="02010600040101010101" pitchFamily="2" charset="-122"/>
                    <a:cs typeface="Arial" panose="020B0604020202020204" pitchFamily="34"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Sheet1!$B$1:$G$1</c:f>
              <c:strCache>
                <c:ptCount val="6"/>
                <c:pt idx="0">
                  <c:v>FY2016</c:v>
                </c:pt>
                <c:pt idx="1">
                  <c:v>FY2017</c:v>
                </c:pt>
                <c:pt idx="2">
                  <c:v>FY2018</c:v>
                </c:pt>
                <c:pt idx="3">
                  <c:v>FY2019</c:v>
                </c:pt>
                <c:pt idx="4">
                  <c:v>FY2020</c:v>
                </c:pt>
                <c:pt idx="5">
                  <c:v>FY2021E</c:v>
                </c:pt>
              </c:strCache>
            </c:strRef>
          </c:cat>
          <c:val>
            <c:numRef>
              <c:f>Sheet1!$B$3:$G$3</c:f>
              <c:numCache>
                <c:formatCode>General</c:formatCode>
                <c:ptCount val="6"/>
                <c:pt idx="2" formatCode="#,##0">
                  <c:v>16</c:v>
                </c:pt>
                <c:pt idx="3" formatCode="#,##0">
                  <c:v>27</c:v>
                </c:pt>
                <c:pt idx="4" formatCode="#,##0">
                  <c:v>28</c:v>
                </c:pt>
                <c:pt idx="5" formatCode="#,##0">
                  <c:v>27</c:v>
                </c:pt>
              </c:numCache>
            </c:numRef>
          </c:val>
          <c:extLst>
            <c:ext xmlns:c16="http://schemas.microsoft.com/office/drawing/2014/chart" uri="{C3380CC4-5D6E-409C-BE32-E72D297353CC}">
              <c16:uniqueId val="{00000001-9DF4-A948-86A1-82DF1745ACFB}"/>
            </c:ext>
          </c:extLst>
        </c:ser>
        <c:dLbls>
          <c:showLegendKey val="0"/>
          <c:showVal val="1"/>
          <c:showCatName val="0"/>
          <c:showSerName val="0"/>
          <c:showPercent val="0"/>
          <c:showBubbleSize val="0"/>
        </c:dLbls>
        <c:gapWidth val="150"/>
        <c:overlap val="100"/>
        <c:axId val="744732016"/>
        <c:axId val="744732800"/>
      </c:barChart>
      <c:catAx>
        <c:axId val="744732016"/>
        <c:scaling>
          <c:orientation val="minMax"/>
        </c:scaling>
        <c:delete val="0"/>
        <c:axPos val="b"/>
        <c:numFmt formatCode="g/&quot;通&quot;&quot;用&quot;&quot;格&quot;&quot;式&quot;" sourceLinked="0"/>
        <c:majorTickMark val="in"/>
        <c:minorTickMark val="none"/>
        <c:tickLblPos val="nextTo"/>
        <c:spPr>
          <a:noFill/>
          <a:ln w="6350" cap="flat" cmpd="sng" algn="ctr">
            <a:solidFill>
              <a:srgbClr val="000000"/>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华文楷体" panose="02010600040101010101" pitchFamily="2" charset="-122"/>
                <a:cs typeface="Arial" panose="020B0604020202020204" pitchFamily="34" charset="0"/>
              </a:defRPr>
            </a:pPr>
            <a:endParaRPr lang="zh-CN"/>
          </a:p>
        </c:txPr>
        <c:crossAx val="744732800"/>
        <c:crosses val="autoZero"/>
        <c:auto val="1"/>
        <c:lblAlgn val="ctr"/>
        <c:lblOffset val="100"/>
        <c:noMultiLvlLbl val="0"/>
      </c:catAx>
      <c:valAx>
        <c:axId val="744732800"/>
        <c:scaling>
          <c:orientation val="minMax"/>
        </c:scaling>
        <c:delete val="0"/>
        <c:axPos val="l"/>
        <c:numFmt formatCode="#,##0_);[Red]\!\(#,##0\!\)" sourceLinked="0"/>
        <c:majorTickMark val="none"/>
        <c:minorTickMark val="none"/>
        <c:tickLblPos val="none"/>
        <c:spPr>
          <a:noFill/>
          <a:ln w="6350" cap="flat" cmpd="sng" algn="ctr">
            <a:no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华文楷体" panose="02010600040101010101" pitchFamily="2" charset="-122"/>
                <a:cs typeface="Arial" panose="020B0604020202020204" pitchFamily="34" charset="0"/>
              </a:defRPr>
            </a:pPr>
            <a:endParaRPr lang="zh-CN"/>
          </a:p>
        </c:txPr>
        <c:crossAx val="744732016"/>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000" b="0">
          <a:latin typeface="Arial" panose="020B0604020202020204" pitchFamily="34" charset="0"/>
          <a:ea typeface="华文楷体" panose="02010600040101010101" pitchFamily="2" charset="-122"/>
          <a:cs typeface="Arial" panose="020B0604020202020204" pitchFamily="34" charset="0"/>
        </a:defRPr>
      </a:pPr>
      <a:endParaRPr lang="zh-CN"/>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51630000000002E-2"/>
          <c:y val="2.4769592999999999E-2"/>
          <c:w val="0.94684809999999997"/>
          <c:h val="0.79209816499999997"/>
        </c:manualLayout>
      </c:layout>
      <c:lineChart>
        <c:grouping val="standard"/>
        <c:varyColors val="0"/>
        <c:ser>
          <c:idx val="0"/>
          <c:order val="0"/>
          <c:tx>
            <c:strRef>
              <c:f>Sheet1!$A$2</c:f>
              <c:strCache>
                <c:ptCount val="1"/>
                <c:pt idx="0">
                  <c:v>ROE</c:v>
                </c:pt>
              </c:strCache>
            </c:strRef>
          </c:tx>
          <c:spPr>
            <a:ln w="19050" cap="rnd" cmpd="sng" algn="ctr">
              <a:solidFill>
                <a:schemeClr val="accent1"/>
              </a:solidFill>
              <a:prstDash val="solid"/>
              <a:round/>
            </a:ln>
            <a:effectLst/>
          </c:spPr>
          <c:marker>
            <c:spPr>
              <a:solidFill>
                <a:schemeClr val="accent1"/>
              </a:solidFill>
              <a:ln w="6350" cap="flat" cmpd="sng" algn="ctr">
                <a:solidFill>
                  <a:schemeClr val="accent1"/>
                </a:solidFill>
                <a:prstDash val="solid"/>
                <a:round/>
              </a:ln>
              <a:effectLst/>
            </c:spPr>
          </c:marker>
          <c:dLbls>
            <c:dLbl>
              <c:idx val="0"/>
              <c:layout>
                <c:manualLayout>
                  <c:x val="-5.5354860889584218E-2"/>
                  <c:y val="-6.095892712288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7F-FB47-AABC-351E47F6F669}"/>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华文楷体" panose="02010600040101010101" pitchFamily="2" charset="-122"/>
                    <a:cs typeface="Arial" panose="020B0604020202020204" pitchFamily="34"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FY2019</c:v>
                </c:pt>
                <c:pt idx="1">
                  <c:v>FY2020</c:v>
                </c:pt>
                <c:pt idx="2">
                  <c:v>TTM</c:v>
                </c:pt>
              </c:strCache>
            </c:strRef>
          </c:cat>
          <c:val>
            <c:numRef>
              <c:f>Sheet1!$B$2:$D$2</c:f>
              <c:numCache>
                <c:formatCode>0.0%</c:formatCode>
                <c:ptCount val="3"/>
                <c:pt idx="0">
                  <c:v>0.17763626281020553</c:v>
                </c:pt>
                <c:pt idx="1">
                  <c:v>0.18312998835536004</c:v>
                </c:pt>
                <c:pt idx="2">
                  <c:v>0.20100000000000001</c:v>
                </c:pt>
              </c:numCache>
            </c:numRef>
          </c:val>
          <c:smooth val="0"/>
          <c:extLst>
            <c:ext xmlns:c16="http://schemas.microsoft.com/office/drawing/2014/chart" uri="{C3380CC4-5D6E-409C-BE32-E72D297353CC}">
              <c16:uniqueId val="{00000000-C2D3-4824-B478-4CA176605225}"/>
            </c:ext>
          </c:extLst>
        </c:ser>
        <c:dLbls>
          <c:showLegendKey val="0"/>
          <c:showVal val="1"/>
          <c:showCatName val="0"/>
          <c:showSerName val="0"/>
          <c:showPercent val="0"/>
          <c:showBubbleSize val="0"/>
        </c:dLbls>
        <c:marker val="1"/>
        <c:smooth val="0"/>
        <c:axId val="744264440"/>
        <c:axId val="744254248"/>
      </c:lineChart>
      <c:catAx>
        <c:axId val="744264440"/>
        <c:scaling>
          <c:orientation val="minMax"/>
        </c:scaling>
        <c:delete val="0"/>
        <c:axPos val="b"/>
        <c:numFmt formatCode="g/&quot;通&quot;&quot;用&quot;&quot;格&quot;&quot;式&quot;" sourceLinked="0"/>
        <c:majorTickMark val="none"/>
        <c:minorTickMark val="none"/>
        <c:tickLblPos val="nextTo"/>
        <c:spPr>
          <a:noFill/>
          <a:ln w="6350" cap="flat" cmpd="sng" algn="ctr">
            <a:solidFill>
              <a:srgbClr val="000000"/>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华文楷体" panose="02010600040101010101" pitchFamily="2" charset="-122"/>
                <a:cs typeface="Arial" panose="020B0604020202020204" pitchFamily="34" charset="0"/>
              </a:defRPr>
            </a:pPr>
            <a:endParaRPr lang="zh-CN"/>
          </a:p>
        </c:txPr>
        <c:crossAx val="744254248"/>
        <c:crosses val="autoZero"/>
        <c:auto val="1"/>
        <c:lblAlgn val="ctr"/>
        <c:lblOffset val="100"/>
        <c:noMultiLvlLbl val="0"/>
      </c:catAx>
      <c:valAx>
        <c:axId val="744254248"/>
        <c:scaling>
          <c:orientation val="minMax"/>
        </c:scaling>
        <c:delete val="0"/>
        <c:axPos val="l"/>
        <c:numFmt formatCode="#,##0_);[Red]\!\(#,##0\!\)" sourceLinked="0"/>
        <c:majorTickMark val="none"/>
        <c:minorTickMark val="none"/>
        <c:tickLblPos val="none"/>
        <c:spPr>
          <a:noFill/>
          <a:ln w="6350" cap="flat" cmpd="sng" algn="ctr">
            <a:no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华文楷体" panose="02010600040101010101" pitchFamily="2" charset="-122"/>
                <a:cs typeface="Arial" panose="020B0604020202020204" pitchFamily="34" charset="0"/>
              </a:defRPr>
            </a:pPr>
            <a:endParaRPr lang="zh-CN"/>
          </a:p>
        </c:txPr>
        <c:crossAx val="744264440"/>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000" b="0">
          <a:latin typeface="Arial" panose="020B0604020202020204" pitchFamily="34" charset="0"/>
          <a:ea typeface="华文楷体" panose="02010600040101010101" pitchFamily="2" charset="-122"/>
          <a:cs typeface="Arial" panose="020B0604020202020204" pitchFamily="34" charset="0"/>
        </a:defRPr>
      </a:pPr>
      <a:endParaRPr lang="zh-CN"/>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51630000000002E-2"/>
          <c:y val="2.4769592999999999E-2"/>
          <c:w val="0.94684809999999997"/>
          <c:h val="0.79209816499999997"/>
        </c:manualLayout>
      </c:layout>
      <c:lineChart>
        <c:grouping val="standard"/>
        <c:varyColors val="0"/>
        <c:ser>
          <c:idx val="0"/>
          <c:order val="0"/>
          <c:tx>
            <c:strRef>
              <c:f>Sheet1!$A$2</c:f>
              <c:strCache>
                <c:ptCount val="1"/>
                <c:pt idx="0">
                  <c:v>Leverage</c:v>
                </c:pt>
              </c:strCache>
            </c:strRef>
          </c:tx>
          <c:spPr>
            <a:ln w="19050" cap="rnd" cmpd="sng" algn="ctr">
              <a:solidFill>
                <a:schemeClr val="accent1"/>
              </a:solidFill>
              <a:prstDash val="solid"/>
              <a:round/>
            </a:ln>
            <a:effectLst/>
          </c:spPr>
          <c:marker>
            <c:spPr>
              <a:solidFill>
                <a:schemeClr val="accent1"/>
              </a:solidFill>
              <a:ln w="6350" cap="flat" cmpd="sng" algn="ctr">
                <a:solidFill>
                  <a:schemeClr val="accent1"/>
                </a:solidFill>
                <a:prstDash val="solid"/>
                <a:round/>
              </a:ln>
              <a:effectLst/>
            </c:spPr>
          </c:marker>
          <c:dLbls>
            <c:dLbl>
              <c:idx val="0"/>
              <c:layout>
                <c:manualLayout>
                  <c:x val="-1.0379036416797041E-2"/>
                  <c:y val="-2.7092856499058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F74-48FE-91BB-066BB53495D5}"/>
                </c:ext>
              </c:extLst>
            </c:dLbl>
            <c:dLbl>
              <c:idx val="1"/>
              <c:layout>
                <c:manualLayout>
                  <c:x val="-1.0379036416797103E-2"/>
                  <c:y val="2.03196423742942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DA-4C66-9593-EADF509223D8}"/>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华文楷体" panose="02010600040101010101" pitchFamily="2" charset="-122"/>
                    <a:cs typeface="Arial" panose="020B0604020202020204" pitchFamily="34"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FY2019</c:v>
                </c:pt>
                <c:pt idx="1">
                  <c:v>FY2020</c:v>
                </c:pt>
                <c:pt idx="2">
                  <c:v>3Q21</c:v>
                </c:pt>
              </c:strCache>
            </c:strRef>
          </c:cat>
          <c:val>
            <c:numRef>
              <c:f>Sheet1!$B$2:$D$2</c:f>
              <c:numCache>
                <c:formatCode>0.0%</c:formatCode>
                <c:ptCount val="3"/>
                <c:pt idx="0">
                  <c:v>0.32508733826838498</c:v>
                </c:pt>
                <c:pt idx="1">
                  <c:v>0.27900000000000003</c:v>
                </c:pt>
                <c:pt idx="2">
                  <c:v>0.308</c:v>
                </c:pt>
              </c:numCache>
            </c:numRef>
          </c:val>
          <c:smooth val="0"/>
          <c:extLst>
            <c:ext xmlns:c16="http://schemas.microsoft.com/office/drawing/2014/chart" uri="{C3380CC4-5D6E-409C-BE32-E72D297353CC}">
              <c16:uniqueId val="{00000000-5E60-42E6-9FC6-E4C32E11446F}"/>
            </c:ext>
          </c:extLst>
        </c:ser>
        <c:dLbls>
          <c:showLegendKey val="0"/>
          <c:showVal val="1"/>
          <c:showCatName val="0"/>
          <c:showSerName val="0"/>
          <c:showPercent val="0"/>
          <c:showBubbleSize val="0"/>
        </c:dLbls>
        <c:marker val="1"/>
        <c:smooth val="0"/>
        <c:axId val="744252288"/>
        <c:axId val="744255816"/>
      </c:lineChart>
      <c:catAx>
        <c:axId val="744252288"/>
        <c:scaling>
          <c:orientation val="minMax"/>
        </c:scaling>
        <c:delete val="0"/>
        <c:axPos val="b"/>
        <c:numFmt formatCode="g/&quot;通&quot;&quot;用&quot;&quot;格&quot;&quot;式&quot;" sourceLinked="0"/>
        <c:majorTickMark val="none"/>
        <c:minorTickMark val="none"/>
        <c:tickLblPos val="nextTo"/>
        <c:spPr>
          <a:noFill/>
          <a:ln w="6350" cap="flat" cmpd="sng" algn="ctr">
            <a:solidFill>
              <a:srgbClr val="000000"/>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华文楷体" panose="02010600040101010101" pitchFamily="2" charset="-122"/>
                <a:cs typeface="Arial" panose="020B0604020202020204" pitchFamily="34" charset="0"/>
              </a:defRPr>
            </a:pPr>
            <a:endParaRPr lang="zh-CN"/>
          </a:p>
        </c:txPr>
        <c:crossAx val="744255816"/>
        <c:crosses val="autoZero"/>
        <c:auto val="1"/>
        <c:lblAlgn val="ctr"/>
        <c:lblOffset val="100"/>
        <c:noMultiLvlLbl val="0"/>
      </c:catAx>
      <c:valAx>
        <c:axId val="744255816"/>
        <c:scaling>
          <c:orientation val="minMax"/>
        </c:scaling>
        <c:delete val="0"/>
        <c:axPos val="l"/>
        <c:numFmt formatCode="#,##0_);[Red]\!\(#,##0\!\)" sourceLinked="0"/>
        <c:majorTickMark val="none"/>
        <c:minorTickMark val="none"/>
        <c:tickLblPos val="none"/>
        <c:spPr>
          <a:noFill/>
          <a:ln w="6350" cap="flat" cmpd="sng" algn="ctr">
            <a:no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华文楷体" panose="02010600040101010101" pitchFamily="2" charset="-122"/>
                <a:cs typeface="Arial" panose="020B0604020202020204" pitchFamily="34" charset="0"/>
              </a:defRPr>
            </a:pPr>
            <a:endParaRPr lang="zh-CN"/>
          </a:p>
        </c:txPr>
        <c:crossAx val="744252288"/>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000" b="0">
          <a:latin typeface="Arial" panose="020B0604020202020204" pitchFamily="34" charset="0"/>
          <a:ea typeface="华文楷体" panose="02010600040101010101" pitchFamily="2" charset="-122"/>
          <a:cs typeface="Arial" panose="020B0604020202020204" pitchFamily="34" charset="0"/>
        </a:defRPr>
      </a:pPr>
      <a:endParaRPr lang="zh-CN"/>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409609080812382E-2"/>
          <c:y val="9.6072613454761965E-2"/>
          <c:w val="0.89149330361460155"/>
          <c:h val="0.8145487930416494"/>
        </c:manualLayout>
      </c:layout>
      <c:barChart>
        <c:barDir val="col"/>
        <c:grouping val="clustered"/>
        <c:varyColors val="0"/>
        <c:ser>
          <c:idx val="0"/>
          <c:order val="0"/>
          <c:spPr>
            <a:solidFill>
              <a:schemeClr val="accent1"/>
            </a:solidFill>
            <a:ln>
              <a:noFill/>
            </a:ln>
            <a:effectLst/>
          </c:spPr>
          <c:invertIfNegative val="0"/>
          <c:dLbls>
            <c:dLbl>
              <c:idx val="1"/>
              <c:layout>
                <c:manualLayout>
                  <c:x val="3.4596788055990136E-3"/>
                  <c:y val="1.087186120485474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B5-49D0-A85E-20431128FC31}"/>
                </c:ext>
              </c:extLst>
            </c:dLbl>
            <c:dLbl>
              <c:idx val="3"/>
              <c:layout>
                <c:manualLayout>
                  <c:x val="-6.3426712058525127E-17"/>
                  <c:y val="8.490701224729585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B5-49D0-A85E-20431128FC31}"/>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华文楷体" panose="02010600040101010101" pitchFamily="2" charset="-122"/>
                    <a:cs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7"/>
                <c:pt idx="0">
                  <c:v>FY2019</c:v>
                </c:pt>
                <c:pt idx="1">
                  <c:v>FY2020</c:v>
                </c:pt>
                <c:pt idx="2">
                  <c:v>TTM</c:v>
                </c:pt>
                <c:pt idx="3">
                  <c:v>3Q20</c:v>
                </c:pt>
                <c:pt idx="4">
                  <c:v>3Q21</c:v>
                </c:pt>
                <c:pt idx="5">
                  <c:v>F9M20</c:v>
                </c:pt>
                <c:pt idx="6">
                  <c:v>F9M21</c:v>
                </c:pt>
              </c:strCache>
            </c:strRef>
          </c:cat>
          <c:val>
            <c:numRef>
              <c:f>Sheet1!$B$2:$I$2</c:f>
              <c:numCache>
                <c:formatCode>#,##0.0</c:formatCode>
                <c:ptCount val="7"/>
                <c:pt idx="0">
                  <c:v>503.58600000000001</c:v>
                </c:pt>
                <c:pt idx="1">
                  <c:v>554.53899999999999</c:v>
                </c:pt>
                <c:pt idx="2">
                  <c:v>768.13900000000001</c:v>
                </c:pt>
                <c:pt idx="3" formatCode="_ * #,##0.0_ ;_ * \-#,##0.0_ ;_ * &quot;-&quot;??_ ;_ @_ ">
                  <c:v>37.800000000000011</c:v>
                </c:pt>
                <c:pt idx="4" formatCode="_ * #,##0.0_ ;_ * \-#,##0.0_ ;_ * &quot;-&quot;??_ ;_ @_ ">
                  <c:v>108.90000000000003</c:v>
                </c:pt>
                <c:pt idx="5" formatCode="General">
                  <c:v>203.5</c:v>
                </c:pt>
                <c:pt idx="6" formatCode="General">
                  <c:v>417.1</c:v>
                </c:pt>
              </c:numCache>
            </c:numRef>
          </c:val>
          <c:extLst>
            <c:ext xmlns:c16="http://schemas.microsoft.com/office/drawing/2014/chart" uri="{C3380CC4-5D6E-409C-BE32-E72D297353CC}">
              <c16:uniqueId val="{00000002-8BB5-49D0-A85E-20431128FC31}"/>
            </c:ext>
          </c:extLst>
        </c:ser>
        <c:dLbls>
          <c:dLblPos val="outEnd"/>
          <c:showLegendKey val="0"/>
          <c:showVal val="1"/>
          <c:showCatName val="0"/>
          <c:showSerName val="0"/>
          <c:showPercent val="0"/>
          <c:showBubbleSize val="0"/>
        </c:dLbls>
        <c:gapWidth val="150"/>
        <c:axId val="744260128"/>
        <c:axId val="744261304"/>
      </c:barChart>
      <c:catAx>
        <c:axId val="744260128"/>
        <c:scaling>
          <c:orientation val="minMax"/>
        </c:scaling>
        <c:delete val="0"/>
        <c:axPos val="b"/>
        <c:numFmt formatCode="g/&quot;通&quot;&quot;用&quot;&quot;格&quot;&quot;式&quot;" sourceLinked="0"/>
        <c:majorTickMark val="none"/>
        <c:minorTickMark val="none"/>
        <c:tickLblPos val="nextTo"/>
        <c:spPr>
          <a:noFill/>
          <a:ln w="6350" cap="flat" cmpd="sng" algn="ctr">
            <a:solidFill>
              <a:srgbClr val="000000"/>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华文楷体" panose="02010600040101010101" pitchFamily="2" charset="-122"/>
                <a:cs typeface="Arial" panose="020B0604020202020204" pitchFamily="34" charset="0"/>
              </a:defRPr>
            </a:pPr>
            <a:endParaRPr lang="zh-CN"/>
          </a:p>
        </c:txPr>
        <c:crossAx val="744261304"/>
        <c:crosses val="autoZero"/>
        <c:auto val="1"/>
        <c:lblAlgn val="ctr"/>
        <c:lblOffset val="100"/>
        <c:noMultiLvlLbl val="0"/>
      </c:catAx>
      <c:valAx>
        <c:axId val="744261304"/>
        <c:scaling>
          <c:orientation val="minMax"/>
        </c:scaling>
        <c:delete val="0"/>
        <c:axPos val="l"/>
        <c:numFmt formatCode="#,##0_);[Red]\!\(#,##0\!\)" sourceLinked="0"/>
        <c:majorTickMark val="none"/>
        <c:minorTickMark val="none"/>
        <c:tickLblPos val="none"/>
        <c:spPr>
          <a:noFill/>
          <a:ln w="6350" cap="flat" cmpd="sng" algn="ctr">
            <a:no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华文楷体" panose="02010600040101010101" pitchFamily="2" charset="-122"/>
                <a:cs typeface="Arial" panose="020B0604020202020204" pitchFamily="34" charset="0"/>
              </a:defRPr>
            </a:pPr>
            <a:endParaRPr lang="zh-CN"/>
          </a:p>
        </c:txPr>
        <c:crossAx val="744260128"/>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000" b="0">
          <a:latin typeface="Arial" panose="020B0604020202020204" pitchFamily="34" charset="0"/>
          <a:ea typeface="华文楷体" panose="02010600040101010101" pitchFamily="2" charset="-122"/>
          <a:cs typeface="Arial" panose="020B0604020202020204" pitchFamily="34" charset="0"/>
        </a:defRPr>
      </a:pPr>
      <a:endParaRPr lang="zh-CN"/>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51547061849196E-2"/>
          <c:y val="0.11125997575705697"/>
          <c:w val="0.89149330361460155"/>
          <c:h val="0.78462529673148262"/>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华文楷体" panose="02010600040101010101" pitchFamily="2" charset="-122"/>
                    <a:cs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Sheet1!$B$1:$E$1</c:f>
              <c:strCache>
                <c:ptCount val="3"/>
                <c:pt idx="0">
                  <c:v>FY2019</c:v>
                </c:pt>
                <c:pt idx="1">
                  <c:v>FY2020</c:v>
                </c:pt>
                <c:pt idx="2">
                  <c:v>3Q21</c:v>
                </c:pt>
              </c:strCache>
            </c:strRef>
          </c:cat>
          <c:val>
            <c:numRef>
              <c:f>Sheet1!$B$2:$E$2</c:f>
              <c:numCache>
                <c:formatCode>#,##0.0</c:formatCode>
                <c:ptCount val="3"/>
                <c:pt idx="0">
                  <c:v>1649.3910000000001</c:v>
                </c:pt>
                <c:pt idx="1">
                  <c:v>1437.2</c:v>
                </c:pt>
                <c:pt idx="2">
                  <c:v>2048.8000000000002</c:v>
                </c:pt>
              </c:numCache>
            </c:numRef>
          </c:val>
          <c:extLst>
            <c:ext xmlns:c16="http://schemas.microsoft.com/office/drawing/2014/chart" uri="{C3380CC4-5D6E-409C-BE32-E72D297353CC}">
              <c16:uniqueId val="{00000000-483D-4E55-8DC1-DFD288933444}"/>
            </c:ext>
          </c:extLst>
        </c:ser>
        <c:dLbls>
          <c:dLblPos val="outEnd"/>
          <c:showLegendKey val="0"/>
          <c:showVal val="1"/>
          <c:showCatName val="0"/>
          <c:showSerName val="0"/>
          <c:showPercent val="0"/>
          <c:showBubbleSize val="0"/>
        </c:dLbls>
        <c:gapWidth val="150"/>
        <c:axId val="744258952"/>
        <c:axId val="744256208"/>
      </c:barChart>
      <c:catAx>
        <c:axId val="744258952"/>
        <c:scaling>
          <c:orientation val="minMax"/>
        </c:scaling>
        <c:delete val="0"/>
        <c:axPos val="b"/>
        <c:numFmt formatCode="g/&quot;通&quot;&quot;用&quot;&quot;格&quot;&quot;式&quot;" sourceLinked="0"/>
        <c:majorTickMark val="none"/>
        <c:minorTickMark val="none"/>
        <c:tickLblPos val="nextTo"/>
        <c:spPr>
          <a:noFill/>
          <a:ln w="6350" cap="flat" cmpd="sng" algn="ctr">
            <a:solidFill>
              <a:srgbClr val="000000"/>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华文楷体" panose="02010600040101010101" pitchFamily="2" charset="-122"/>
                <a:cs typeface="Arial" panose="020B0604020202020204" pitchFamily="34" charset="0"/>
              </a:defRPr>
            </a:pPr>
            <a:endParaRPr lang="zh-CN"/>
          </a:p>
        </c:txPr>
        <c:crossAx val="744256208"/>
        <c:crosses val="autoZero"/>
        <c:auto val="1"/>
        <c:lblAlgn val="ctr"/>
        <c:lblOffset val="100"/>
        <c:noMultiLvlLbl val="0"/>
      </c:catAx>
      <c:valAx>
        <c:axId val="744256208"/>
        <c:scaling>
          <c:orientation val="minMax"/>
        </c:scaling>
        <c:delete val="0"/>
        <c:axPos val="l"/>
        <c:numFmt formatCode="#,##0_);[Red]\!\(#,##0\!\)" sourceLinked="0"/>
        <c:majorTickMark val="none"/>
        <c:minorTickMark val="none"/>
        <c:tickLblPos val="none"/>
        <c:spPr>
          <a:noFill/>
          <a:ln w="6350" cap="flat" cmpd="sng" algn="ctr">
            <a:no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华文楷体" panose="02010600040101010101" pitchFamily="2" charset="-122"/>
                <a:cs typeface="Arial" panose="020B0604020202020204" pitchFamily="34" charset="0"/>
              </a:defRPr>
            </a:pPr>
            <a:endParaRPr lang="zh-CN"/>
          </a:p>
        </c:txPr>
        <c:crossAx val="744258952"/>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000" b="0">
          <a:latin typeface="Arial" panose="020B0604020202020204" pitchFamily="34" charset="0"/>
          <a:ea typeface="华文楷体" panose="02010600040101010101" pitchFamily="2" charset="-122"/>
          <a:cs typeface="Arial" panose="020B0604020202020204" pitchFamily="34" charset="0"/>
        </a:defRPr>
      </a:pPr>
      <a:endParaRPr lang="zh-CN"/>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STKaiti" panose="02010600040101010101" pitchFamily="2" charset="-122"/>
                <a:cs typeface="Arial" panose="020B0604020202020204" pitchFamily="34" charset="0"/>
              </a:defRPr>
            </a:pPr>
            <a:r>
              <a:rPr lang="zh-CN"/>
              <a:t>国内民办学校各学段在校生的渗透率</a:t>
            </a:r>
            <a:r>
              <a:rPr lang="en-US" altLang="zh-CN" sz="1862" b="1" i="0" u="none" strike="noStrike" baseline="30000">
                <a:effectLst/>
              </a:rPr>
              <a:t>(1)</a:t>
            </a:r>
            <a:endParaRPr lang="zh-CN"/>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STKaiti" panose="02010600040101010101" pitchFamily="2" charset="-122"/>
              <a:cs typeface="Arial" panose="020B0604020202020204" pitchFamily="34" charset="0"/>
            </a:defRPr>
          </a:pPr>
          <a:endParaRPr lang="zh-CN"/>
        </a:p>
      </c:txPr>
    </c:title>
    <c:autoTitleDeleted val="0"/>
    <c:plotArea>
      <c:layout>
        <c:manualLayout>
          <c:layoutTarget val="inner"/>
          <c:xMode val="edge"/>
          <c:yMode val="edge"/>
          <c:x val="8.1314674502870651E-2"/>
          <c:y val="0.13691395170861642"/>
          <c:w val="0.90194720530903938"/>
          <c:h val="0.673753212894866"/>
        </c:manualLayout>
      </c:layout>
      <c:lineChart>
        <c:grouping val="standard"/>
        <c:varyColors val="0"/>
        <c:ser>
          <c:idx val="0"/>
          <c:order val="0"/>
          <c:tx>
            <c:strRef>
              <c:f>Sheet1!$B$1</c:f>
              <c:strCache>
                <c:ptCount val="1"/>
                <c:pt idx="0">
                  <c:v>民办小学/全部小学</c:v>
                </c:pt>
              </c:strCache>
            </c:strRef>
          </c:tx>
          <c:spPr>
            <a:ln w="28575" cap="rnd">
              <a:solidFill>
                <a:schemeClr val="accent1"/>
              </a:solidFill>
              <a:round/>
            </a:ln>
            <a:effectLst/>
          </c:spPr>
          <c:marker>
            <c:symbol val="none"/>
          </c:marker>
          <c:dLbls>
            <c:dLbl>
              <c:idx val="0"/>
              <c:layout>
                <c:manualLayout>
                  <c:x val="-2.4346356637221792E-2"/>
                  <c:y val="-2.87445343654206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821-4D9E-99C1-354E463E6449}"/>
                </c:ext>
              </c:extLst>
            </c:dLbl>
            <c:dLbl>
              <c:idx val="1"/>
              <c:layout>
                <c:manualLayout>
                  <c:x val="-3.0432945796527271E-2"/>
                  <c:y val="-2.8744534365420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3821-4D9E-99C1-354E463E6449}"/>
                </c:ext>
              </c:extLst>
            </c:dLbl>
            <c:dLbl>
              <c:idx val="2"/>
              <c:layout>
                <c:manualLayout>
                  <c:x val="-3.0432945796527298E-2"/>
                  <c:y val="-2.8744534365420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3821-4D9E-99C1-354E463E6449}"/>
                </c:ext>
              </c:extLst>
            </c:dLbl>
            <c:dLbl>
              <c:idx val="3"/>
              <c:layout>
                <c:manualLayout>
                  <c:x val="-3.1954593086353601E-2"/>
                  <c:y val="-3.23376011610981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3821-4D9E-99C1-354E463E6449}"/>
                </c:ext>
              </c:extLst>
            </c:dLbl>
            <c:dLbl>
              <c:idx val="4"/>
              <c:layout>
                <c:manualLayout>
                  <c:x val="-3.0432945796527243E-2"/>
                  <c:y val="-3.23376011610981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3821-4D9E-99C1-354E463E6449}"/>
                </c:ext>
              </c:extLst>
            </c:dLbl>
            <c:dLbl>
              <c:idx val="5"/>
              <c:layout>
                <c:manualLayout>
                  <c:x val="-2.8911298506700878E-2"/>
                  <c:y val="-3.23376011610982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3821-4D9E-99C1-354E463E6449}"/>
                </c:ext>
              </c:extLst>
            </c:dLbl>
            <c:dLbl>
              <c:idx val="6"/>
              <c:layout>
                <c:manualLayout>
                  <c:x val="-3.4997887666006436E-2"/>
                  <c:y val="-3.23376011610981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3821-4D9E-99C1-354E463E6449}"/>
                </c:ext>
              </c:extLst>
            </c:dLbl>
            <c:dLbl>
              <c:idx val="7"/>
              <c:layout>
                <c:manualLayout>
                  <c:x val="-3.1954593086353601E-2"/>
                  <c:y val="-2.87445343654206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3821-4D9E-99C1-354E463E6449}"/>
                </c:ext>
              </c:extLst>
            </c:dLbl>
            <c:dLbl>
              <c:idx val="8"/>
              <c:layout>
                <c:manualLayout>
                  <c:x val="-3.6519534955832801E-2"/>
                  <c:y val="-2.8744534365420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3821-4D9E-99C1-354E463E6449}"/>
                </c:ext>
              </c:extLst>
            </c:dLbl>
            <c:dLbl>
              <c:idx val="9"/>
              <c:layout>
                <c:manualLayout>
                  <c:x val="-3.0432945796527354E-2"/>
                  <c:y val="-2.51514675697429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3821-4D9E-99C1-354E463E6449}"/>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STKaiti" panose="02010600040101010101" pitchFamily="2" charset="-122"/>
                    <a:cs typeface="Arial" panose="020B0604020202020204" pitchFamily="34"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0.00%</c:formatCode>
                <c:ptCount val="10"/>
                <c:pt idx="0">
                  <c:v>5.408371643848018E-2</c:v>
                </c:pt>
                <c:pt idx="1">
                  <c:v>5.7204194483985588E-2</c:v>
                </c:pt>
                <c:pt idx="2">
                  <c:v>6.1660083127920054E-2</c:v>
                </c:pt>
                <c:pt idx="3">
                  <c:v>6.7154173632959613E-2</c:v>
                </c:pt>
                <c:pt idx="4">
                  <c:v>7.1329489676830241E-2</c:v>
                </c:pt>
                <c:pt idx="5">
                  <c:v>7.3649065535307853E-2</c:v>
                </c:pt>
                <c:pt idx="6">
                  <c:v>7.6296705037117885E-2</c:v>
                </c:pt>
                <c:pt idx="7">
                  <c:v>8.0661204513706564E-2</c:v>
                </c:pt>
                <c:pt idx="8">
                  <c:v>8.5554561501076001E-2</c:v>
                </c:pt>
                <c:pt idx="9">
                  <c:v>8.94696077354553E-2</c:v>
                </c:pt>
              </c:numCache>
            </c:numRef>
          </c:val>
          <c:smooth val="0"/>
          <c:extLst>
            <c:ext xmlns:c16="http://schemas.microsoft.com/office/drawing/2014/chart" uri="{C3380CC4-5D6E-409C-BE32-E72D297353CC}">
              <c16:uniqueId val="{00000000-3821-4D9E-99C1-354E463E6449}"/>
            </c:ext>
          </c:extLst>
        </c:ser>
        <c:ser>
          <c:idx val="1"/>
          <c:order val="1"/>
          <c:tx>
            <c:strRef>
              <c:f>Sheet1!$C$1</c:f>
              <c:strCache>
                <c:ptCount val="1"/>
                <c:pt idx="0">
                  <c:v>民办初中/全部初中</c:v>
                </c:pt>
              </c:strCache>
            </c:strRef>
          </c:tx>
          <c:spPr>
            <a:ln w="28575" cap="rnd">
              <a:solidFill>
                <a:schemeClr val="accent2"/>
              </a:solidFill>
              <a:round/>
            </a:ln>
            <a:effectLst/>
          </c:spPr>
          <c:marker>
            <c:symbol val="none"/>
          </c:marker>
          <c:dLbls>
            <c:dLbl>
              <c:idx val="0"/>
              <c:layout>
                <c:manualLayout>
                  <c:x val="-2.5868003927048154E-2"/>
                  <c:y val="1.79653339783878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821-4D9E-99C1-354E463E6449}"/>
                </c:ext>
              </c:extLst>
            </c:dLbl>
            <c:dLbl>
              <c:idx val="1"/>
              <c:layout>
                <c:manualLayout>
                  <c:x val="-3.0432945796527271E-2"/>
                  <c:y val="2.51514675697429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821-4D9E-99C1-354E463E6449}"/>
                </c:ext>
              </c:extLst>
            </c:dLbl>
            <c:dLbl>
              <c:idx val="2"/>
              <c:layout>
                <c:manualLayout>
                  <c:x val="-3.0432945796527298E-2"/>
                  <c:y val="2.51514675697429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821-4D9E-99C1-354E463E6449}"/>
                </c:ext>
              </c:extLst>
            </c:dLbl>
            <c:dLbl>
              <c:idx val="3"/>
              <c:layout>
                <c:manualLayout>
                  <c:x val="-3.4997887666006325E-2"/>
                  <c:y val="-3.59306679567756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821-4D9E-99C1-354E463E6449}"/>
                </c:ext>
              </c:extLst>
            </c:dLbl>
            <c:dLbl>
              <c:idx val="4"/>
              <c:layout>
                <c:manualLayout>
                  <c:x val="-3.8041182245658993E-2"/>
                  <c:y val="-3.23376011610981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821-4D9E-99C1-354E463E6449}"/>
                </c:ext>
              </c:extLst>
            </c:dLbl>
            <c:dLbl>
              <c:idx val="5"/>
              <c:layout>
                <c:manualLayout>
                  <c:x val="-3.4997887666006325E-2"/>
                  <c:y val="-2.15584007740654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821-4D9E-99C1-354E463E6449}"/>
                </c:ext>
              </c:extLst>
            </c:dLbl>
            <c:dLbl>
              <c:idx val="6"/>
              <c:layout>
                <c:manualLayout>
                  <c:x val="-3.4997887666006436E-2"/>
                  <c:y val="-3.59306679567756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821-4D9E-99C1-354E463E6449}"/>
                </c:ext>
              </c:extLst>
            </c:dLbl>
            <c:dLbl>
              <c:idx val="7"/>
              <c:layout>
                <c:manualLayout>
                  <c:x val="-3.1954593086353601E-2"/>
                  <c:y val="-3.59306679567756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821-4D9E-99C1-354E463E6449}"/>
                </c:ext>
              </c:extLst>
            </c:dLbl>
            <c:dLbl>
              <c:idx val="8"/>
              <c:layout>
                <c:manualLayout>
                  <c:x val="-4.1084476825311779E-2"/>
                  <c:y val="3.23376011610981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821-4D9E-99C1-354E463E6449}"/>
                </c:ext>
              </c:extLst>
            </c:dLbl>
            <c:dLbl>
              <c:idx val="9"/>
              <c:layout>
                <c:manualLayout>
                  <c:x val="-3.651953495583269E-2"/>
                  <c:y val="3.59306679567756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821-4D9E-99C1-354E463E6449}"/>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STKaiti" panose="02010600040101010101" pitchFamily="2" charset="-122"/>
                    <a:cs typeface="Arial" panose="020B0604020202020204" pitchFamily="34"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0.00%</c:formatCode>
                <c:ptCount val="10"/>
                <c:pt idx="0">
                  <c:v>8.3743581098359082E-2</c:v>
                </c:pt>
                <c:pt idx="1">
                  <c:v>8.7345069866582456E-2</c:v>
                </c:pt>
                <c:pt idx="2">
                  <c:v>9.477310804398853E-2</c:v>
                </c:pt>
                <c:pt idx="3">
                  <c:v>0.10413006855670569</c:v>
                </c:pt>
                <c:pt idx="4">
                  <c:v>0.11106980520591248</c:v>
                </c:pt>
                <c:pt idx="5">
                  <c:v>0.11663632463270679</c:v>
                </c:pt>
                <c:pt idx="6">
                  <c:v>0.12307102419058663</c:v>
                </c:pt>
                <c:pt idx="7">
                  <c:v>0.13004777062894241</c:v>
                </c:pt>
                <c:pt idx="8">
                  <c:v>0.13676253441631434</c:v>
                </c:pt>
                <c:pt idx="9">
                  <c:v>0.14240316212084173</c:v>
                </c:pt>
              </c:numCache>
            </c:numRef>
          </c:val>
          <c:smooth val="0"/>
          <c:extLst>
            <c:ext xmlns:c16="http://schemas.microsoft.com/office/drawing/2014/chart" uri="{C3380CC4-5D6E-409C-BE32-E72D297353CC}">
              <c16:uniqueId val="{00000001-3821-4D9E-99C1-354E463E6449}"/>
            </c:ext>
          </c:extLst>
        </c:ser>
        <c:ser>
          <c:idx val="2"/>
          <c:order val="2"/>
          <c:tx>
            <c:strRef>
              <c:f>Sheet1!$D$1</c:f>
              <c:strCache>
                <c:ptCount val="1"/>
                <c:pt idx="0">
                  <c:v>民办高中/全部高中</c:v>
                </c:pt>
              </c:strCache>
            </c:strRef>
          </c:tx>
          <c:spPr>
            <a:ln w="28575" cap="rnd">
              <a:solidFill>
                <a:schemeClr val="bg1">
                  <a:lumMod val="50000"/>
                </a:schemeClr>
              </a:solidFill>
              <a:round/>
            </a:ln>
            <a:effectLst/>
          </c:spPr>
          <c:marker>
            <c:symbol val="none"/>
          </c:marker>
          <c:dLbls>
            <c:dLbl>
              <c:idx val="0"/>
              <c:layout>
                <c:manualLayout>
                  <c:x val="-2.5868003927048154E-2"/>
                  <c:y val="-3.23376011610981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821-4D9E-99C1-354E463E6449}"/>
                </c:ext>
              </c:extLst>
            </c:dLbl>
            <c:dLbl>
              <c:idx val="1"/>
              <c:layout>
                <c:manualLayout>
                  <c:x val="-3.0432945796527271E-2"/>
                  <c:y val="-2.8744534365420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821-4D9E-99C1-354E463E6449}"/>
                </c:ext>
              </c:extLst>
            </c:dLbl>
            <c:dLbl>
              <c:idx val="2"/>
              <c:layout>
                <c:manualLayout>
                  <c:x val="-3.0432945796527298E-2"/>
                  <c:y val="-4.31168015481308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821-4D9E-99C1-354E463E6449}"/>
                </c:ext>
              </c:extLst>
            </c:dLbl>
            <c:dLbl>
              <c:idx val="3"/>
              <c:layout>
                <c:manualLayout>
                  <c:x val="-3.1954593086353601E-2"/>
                  <c:y val="1.79653339783878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821-4D9E-99C1-354E463E6449}"/>
                </c:ext>
              </c:extLst>
            </c:dLbl>
            <c:dLbl>
              <c:idx val="4"/>
              <c:layout>
                <c:manualLayout>
                  <c:x val="-3.0432945796527243E-2"/>
                  <c:y val="2.8744534365420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821-4D9E-99C1-354E463E6449}"/>
                </c:ext>
              </c:extLst>
            </c:dLbl>
            <c:dLbl>
              <c:idx val="5"/>
              <c:layout>
                <c:manualLayout>
                  <c:x val="-3.0432945796527243E-2"/>
                  <c:y val="3.23376011610980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821-4D9E-99C1-354E463E6449}"/>
                </c:ext>
              </c:extLst>
            </c:dLbl>
            <c:dLbl>
              <c:idx val="6"/>
              <c:layout>
                <c:manualLayout>
                  <c:x val="-3.3476240376179967E-2"/>
                  <c:y val="3.23376011610981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821-4D9E-99C1-354E463E6449}"/>
                </c:ext>
              </c:extLst>
            </c:dLbl>
            <c:dLbl>
              <c:idx val="7"/>
              <c:layout>
                <c:manualLayout>
                  <c:x val="-3.1954593086353601E-2"/>
                  <c:y val="3.95237347524532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821-4D9E-99C1-354E463E6449}"/>
                </c:ext>
              </c:extLst>
            </c:dLbl>
            <c:dLbl>
              <c:idx val="8"/>
              <c:layout>
                <c:manualLayout>
                  <c:x val="-4.1084476825311779E-2"/>
                  <c:y val="-3.23376011610981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821-4D9E-99C1-354E463E6449}"/>
                </c:ext>
              </c:extLst>
            </c:dLbl>
            <c:dLbl>
              <c:idx val="9"/>
              <c:layout>
                <c:manualLayout>
                  <c:x val="-3.8041182245659166E-2"/>
                  <c:y val="-2.15584007740654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821-4D9E-99C1-354E463E6449}"/>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STKaiti" panose="02010600040101010101" pitchFamily="2" charset="-122"/>
                    <a:cs typeface="Arial" panose="020B0604020202020204" pitchFamily="34"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Sheet1!$D$2:$D$11</c:f>
              <c:numCache>
                <c:formatCode>0.00%</c:formatCode>
                <c:ptCount val="10"/>
                <c:pt idx="0">
                  <c:v>9.478276632033418E-2</c:v>
                </c:pt>
                <c:pt idx="1">
                  <c:v>9.5721885922389408E-2</c:v>
                </c:pt>
                <c:pt idx="2">
                  <c:v>9.5234621043543813E-2</c:v>
                </c:pt>
                <c:pt idx="3">
                  <c:v>9.5094996469448398E-2</c:v>
                </c:pt>
                <c:pt idx="4">
                  <c:v>9.941803063566719E-2</c:v>
                </c:pt>
                <c:pt idx="5">
                  <c:v>0.1082210242587601</c:v>
                </c:pt>
                <c:pt idx="6">
                  <c:v>0.11792195719688166</c:v>
                </c:pt>
                <c:pt idx="7">
                  <c:v>0.12897601650839105</c:v>
                </c:pt>
                <c:pt idx="8">
                  <c:v>0.13819741766545843</c:v>
                </c:pt>
                <c:pt idx="9">
                  <c:v>0.14897838305768524</c:v>
                </c:pt>
              </c:numCache>
            </c:numRef>
          </c:val>
          <c:smooth val="0"/>
          <c:extLst>
            <c:ext xmlns:c16="http://schemas.microsoft.com/office/drawing/2014/chart" uri="{C3380CC4-5D6E-409C-BE32-E72D297353CC}">
              <c16:uniqueId val="{00000002-3821-4D9E-99C1-354E463E6449}"/>
            </c:ext>
          </c:extLst>
        </c:ser>
        <c:dLbls>
          <c:showLegendKey val="0"/>
          <c:showVal val="0"/>
          <c:showCatName val="0"/>
          <c:showSerName val="0"/>
          <c:showPercent val="0"/>
          <c:showBubbleSize val="0"/>
        </c:dLbls>
        <c:smooth val="0"/>
        <c:axId val="744252680"/>
        <c:axId val="744256600"/>
      </c:lineChart>
      <c:catAx>
        <c:axId val="744252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STKaiti" panose="02010600040101010101" pitchFamily="2" charset="-122"/>
                <a:cs typeface="Arial" panose="020B0604020202020204" pitchFamily="34" charset="0"/>
              </a:defRPr>
            </a:pPr>
            <a:endParaRPr lang="zh-CN"/>
          </a:p>
        </c:txPr>
        <c:crossAx val="744256600"/>
        <c:crosses val="autoZero"/>
        <c:auto val="1"/>
        <c:lblAlgn val="ctr"/>
        <c:lblOffset val="100"/>
        <c:noMultiLvlLbl val="0"/>
      </c:catAx>
      <c:valAx>
        <c:axId val="744256600"/>
        <c:scaling>
          <c:orientation val="minMax"/>
          <c:max val="0.16000000000000003"/>
          <c:min val="5.000000000000001E-2"/>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STKaiti" panose="02010600040101010101" pitchFamily="2" charset="-122"/>
                <a:cs typeface="Arial" panose="020B0604020202020204" pitchFamily="34" charset="0"/>
              </a:defRPr>
            </a:pPr>
            <a:endParaRPr lang="zh-CN"/>
          </a:p>
        </c:txPr>
        <c:crossAx val="744252680"/>
        <c:crosses val="autoZero"/>
        <c:crossBetween val="between"/>
        <c:majorUnit val="1.0000000000000002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STKaiti" panose="02010600040101010101" pitchFamily="2" charset="-122"/>
              <a:cs typeface="Arial" panose="020B0604020202020204" pitchFamily="34" charset="0"/>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ea typeface="STKaiti" panose="02010600040101010101" pitchFamily="2" charset="-122"/>
          <a:cs typeface="Arial" panose="020B0604020202020204" pitchFamily="34" charset="0"/>
        </a:defRPr>
      </a:pPr>
      <a:endParaRPr lang="zh-CN"/>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862" b="0" i="0" u="none" strike="noStrike" kern="1200" spc="0" baseline="0">
                <a:solidFill>
                  <a:schemeClr val="tx1">
                    <a:lumMod val="65000"/>
                    <a:lumOff val="35000"/>
                  </a:schemeClr>
                </a:solidFill>
                <a:latin typeface="Arial" panose="020B0604020202020204" pitchFamily="34" charset="0"/>
                <a:ea typeface="STKaiti" panose="02010600040101010101" pitchFamily="2" charset="-122"/>
                <a:cs typeface="Arial" panose="020B0604020202020204" pitchFamily="34" charset="0"/>
              </a:defRPr>
            </a:pPr>
            <a:r>
              <a:rPr lang="zh-CN"/>
              <a:t>国内民办国际和双语学校在校生的渗透情况</a:t>
            </a:r>
            <a:r>
              <a:rPr lang="en-US" altLang="zh-CN" sz="1862" b="1" i="0" u="none" strike="noStrike" baseline="30000">
                <a:effectLst/>
              </a:rPr>
              <a:t>(1)</a:t>
            </a:r>
            <a:endParaRPr lang="zh-CN"/>
          </a:p>
        </c:rich>
      </c:tx>
      <c:overlay val="0"/>
      <c:spPr>
        <a:noFill/>
        <a:ln>
          <a:noFill/>
        </a:ln>
        <a:effectLst/>
      </c:spPr>
      <c:txPr>
        <a:bodyPr rot="0" spcFirstLastPara="1" vertOverflow="ellipsis" vert="horz" wrap="square" anchor="ctr" anchorCtr="1"/>
        <a:lstStyle/>
        <a:p>
          <a:pPr algn="ctr" rtl="0">
            <a:defRPr sz="1862" b="0" i="0" u="none" strike="noStrike" kern="1200" spc="0" baseline="0">
              <a:solidFill>
                <a:schemeClr val="tx1">
                  <a:lumMod val="65000"/>
                  <a:lumOff val="35000"/>
                </a:schemeClr>
              </a:solidFill>
              <a:latin typeface="Arial" panose="020B0604020202020204" pitchFamily="34" charset="0"/>
              <a:ea typeface="STKaiti" panose="02010600040101010101" pitchFamily="2" charset="-122"/>
              <a:cs typeface="Arial" panose="020B0604020202020204" pitchFamily="34" charset="0"/>
            </a:defRPr>
          </a:pPr>
          <a:endParaRPr lang="zh-CN"/>
        </a:p>
      </c:txPr>
    </c:title>
    <c:autoTitleDeleted val="0"/>
    <c:plotArea>
      <c:layout/>
      <c:barChart>
        <c:barDir val="col"/>
        <c:grouping val="clustered"/>
        <c:varyColors val="0"/>
        <c:ser>
          <c:idx val="0"/>
          <c:order val="0"/>
          <c:tx>
            <c:strRef>
              <c:f>Sheet1!$B$1</c:f>
              <c:strCache>
                <c:ptCount val="1"/>
                <c:pt idx="0">
                  <c:v>民办国际和双语学校在校生人数(万)</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STKaiti" panose="02010600040101010101" pitchFamily="2" charset="-122"/>
                    <a:cs typeface="Arial" panose="020B0604020202020204" pitchFamily="34"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2015</c:v>
                </c:pt>
                <c:pt idx="1">
                  <c:v>2016</c:v>
                </c:pt>
                <c:pt idx="2">
                  <c:v>2017</c:v>
                </c:pt>
                <c:pt idx="3">
                  <c:v>2018</c:v>
                </c:pt>
                <c:pt idx="4">
                  <c:v>2019</c:v>
                </c:pt>
              </c:numCache>
            </c:numRef>
          </c:cat>
          <c:val>
            <c:numRef>
              <c:f>Sheet1!$B$2:$B$6</c:f>
              <c:numCache>
                <c:formatCode>General</c:formatCode>
                <c:ptCount val="5"/>
                <c:pt idx="0">
                  <c:v>17.18</c:v>
                </c:pt>
                <c:pt idx="1">
                  <c:v>21.61</c:v>
                </c:pt>
                <c:pt idx="2">
                  <c:v>26.9</c:v>
                </c:pt>
                <c:pt idx="3">
                  <c:v>32.94</c:v>
                </c:pt>
                <c:pt idx="4">
                  <c:v>42.78</c:v>
                </c:pt>
              </c:numCache>
            </c:numRef>
          </c:val>
          <c:extLst>
            <c:ext xmlns:c16="http://schemas.microsoft.com/office/drawing/2014/chart" uri="{C3380CC4-5D6E-409C-BE32-E72D297353CC}">
              <c16:uniqueId val="{00000000-9AC7-4596-B541-3FA1609D564E}"/>
            </c:ext>
          </c:extLst>
        </c:ser>
        <c:dLbls>
          <c:showLegendKey val="0"/>
          <c:showVal val="0"/>
          <c:showCatName val="0"/>
          <c:showSerName val="0"/>
          <c:showPercent val="0"/>
          <c:showBubbleSize val="0"/>
        </c:dLbls>
        <c:gapWidth val="219"/>
        <c:overlap val="-27"/>
        <c:axId val="744259736"/>
        <c:axId val="744253072"/>
      </c:barChart>
      <c:lineChart>
        <c:grouping val="standard"/>
        <c:varyColors val="0"/>
        <c:ser>
          <c:idx val="1"/>
          <c:order val="1"/>
          <c:tx>
            <c:strRef>
              <c:f>Sheet1!$C$1</c:f>
              <c:strCache>
                <c:ptCount val="1"/>
                <c:pt idx="0">
                  <c:v>民办国际和双语学校在校生占全部小初高学校在校生的比例</c:v>
                </c:pt>
              </c:strCache>
            </c:strRef>
          </c:tx>
          <c:spPr>
            <a:ln w="28575" cap="rnd">
              <a:solidFill>
                <a:schemeClr val="accent2"/>
              </a:solidFill>
              <a:round/>
            </a:ln>
            <a:effectLst/>
          </c:spPr>
          <c:marker>
            <c:symbol val="none"/>
          </c:marker>
          <c:dLbls>
            <c:dLbl>
              <c:idx val="0"/>
              <c:layout>
                <c:manualLayout>
                  <c:x val="-4.0043208829432957E-2"/>
                  <c:y val="2.83364947596609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AC7-4596-B541-3FA1609D564E}"/>
                </c:ext>
              </c:extLst>
            </c:dLbl>
            <c:dLbl>
              <c:idx val="1"/>
              <c:layout>
                <c:manualLayout>
                  <c:x val="-4.0043208829432957E-2"/>
                  <c:y val="4.04807067995155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AC7-4596-B541-3FA1609D564E}"/>
                </c:ext>
              </c:extLst>
            </c:dLbl>
            <c:dLbl>
              <c:idx val="2"/>
              <c:layout>
                <c:manualLayout>
                  <c:x val="-4.0043208829433012E-2"/>
                  <c:y val="3.2384565439612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AC7-4596-B541-3FA1609D564E}"/>
                </c:ext>
              </c:extLst>
            </c:dLbl>
            <c:dLbl>
              <c:idx val="3"/>
              <c:layout>
                <c:manualLayout>
                  <c:x val="-3.8441480476255639E-2"/>
                  <c:y val="4.4528777479467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AC7-4596-B541-3FA1609D564E}"/>
                </c:ext>
              </c:extLst>
            </c:dLbl>
            <c:dLbl>
              <c:idx val="4"/>
              <c:layout>
                <c:manualLayout>
                  <c:x val="-3.8441480476255757E-2"/>
                  <c:y val="4.85768481594187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AC7-4596-B541-3FA1609D564E}"/>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STKaiti" panose="02010600040101010101" pitchFamily="2" charset="-122"/>
                    <a:cs typeface="Arial" panose="020B0604020202020204" pitchFamily="34"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2015</c:v>
                </c:pt>
                <c:pt idx="1">
                  <c:v>2016</c:v>
                </c:pt>
                <c:pt idx="2">
                  <c:v>2017</c:v>
                </c:pt>
                <c:pt idx="3">
                  <c:v>2018</c:v>
                </c:pt>
                <c:pt idx="4">
                  <c:v>2019</c:v>
                </c:pt>
              </c:numCache>
            </c:numRef>
          </c:cat>
          <c:val>
            <c:numRef>
              <c:f>Sheet1!$C$2:$C$6</c:f>
              <c:numCache>
                <c:formatCode>0.00%</c:formatCode>
                <c:ptCount val="5"/>
                <c:pt idx="0">
                  <c:v>1.0489341839591221E-3</c:v>
                </c:pt>
                <c:pt idx="1">
                  <c:v>1.3010994621600416E-3</c:v>
                </c:pt>
                <c:pt idx="2">
                  <c:v>1.5907455274326726E-3</c:v>
                </c:pt>
                <c:pt idx="3">
                  <c:v>1.8966777047090466E-3</c:v>
                </c:pt>
                <c:pt idx="4">
                  <c:v>2.4030076353629701E-3</c:v>
                </c:pt>
              </c:numCache>
            </c:numRef>
          </c:val>
          <c:smooth val="0"/>
          <c:extLst>
            <c:ext xmlns:c16="http://schemas.microsoft.com/office/drawing/2014/chart" uri="{C3380CC4-5D6E-409C-BE32-E72D297353CC}">
              <c16:uniqueId val="{00000001-9AC7-4596-B541-3FA1609D564E}"/>
            </c:ext>
          </c:extLst>
        </c:ser>
        <c:dLbls>
          <c:showLegendKey val="0"/>
          <c:showVal val="0"/>
          <c:showCatName val="0"/>
          <c:showSerName val="0"/>
          <c:showPercent val="0"/>
          <c:showBubbleSize val="0"/>
        </c:dLbls>
        <c:marker val="1"/>
        <c:smooth val="0"/>
        <c:axId val="744257384"/>
        <c:axId val="744258168"/>
      </c:lineChart>
      <c:catAx>
        <c:axId val="744259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STKaiti" panose="02010600040101010101" pitchFamily="2" charset="-122"/>
                <a:cs typeface="Arial" panose="020B0604020202020204" pitchFamily="34" charset="0"/>
              </a:defRPr>
            </a:pPr>
            <a:endParaRPr lang="zh-CN"/>
          </a:p>
        </c:txPr>
        <c:crossAx val="744253072"/>
        <c:crosses val="autoZero"/>
        <c:auto val="1"/>
        <c:lblAlgn val="ctr"/>
        <c:lblOffset val="100"/>
        <c:noMultiLvlLbl val="0"/>
      </c:catAx>
      <c:valAx>
        <c:axId val="7442530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STKaiti" panose="02010600040101010101" pitchFamily="2" charset="-122"/>
                <a:cs typeface="Arial" panose="020B0604020202020204" pitchFamily="34" charset="0"/>
              </a:defRPr>
            </a:pPr>
            <a:endParaRPr lang="zh-CN"/>
          </a:p>
        </c:txPr>
        <c:crossAx val="744259736"/>
        <c:crosses val="autoZero"/>
        <c:crossBetween val="between"/>
      </c:valAx>
      <c:valAx>
        <c:axId val="744258168"/>
        <c:scaling>
          <c:orientation val="minMax"/>
          <c:min val="8.0000000000000026E-4"/>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STKaiti" panose="02010600040101010101" pitchFamily="2" charset="-122"/>
                <a:cs typeface="Arial" panose="020B0604020202020204" pitchFamily="34" charset="0"/>
              </a:defRPr>
            </a:pPr>
            <a:endParaRPr lang="zh-CN"/>
          </a:p>
        </c:txPr>
        <c:crossAx val="744257384"/>
        <c:crosses val="max"/>
        <c:crossBetween val="between"/>
        <c:majorUnit val="2.0000000000000006E-4"/>
      </c:valAx>
      <c:catAx>
        <c:axId val="744257384"/>
        <c:scaling>
          <c:orientation val="minMax"/>
        </c:scaling>
        <c:delete val="1"/>
        <c:axPos val="b"/>
        <c:numFmt formatCode="General" sourceLinked="1"/>
        <c:majorTickMark val="out"/>
        <c:minorTickMark val="none"/>
        <c:tickLblPos val="nextTo"/>
        <c:crossAx val="74425816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STKaiti" panose="02010600040101010101" pitchFamily="2" charset="-122"/>
              <a:cs typeface="Arial" panose="020B0604020202020204" pitchFamily="34" charset="0"/>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ea typeface="STKaiti" panose="02010600040101010101" pitchFamily="2" charset="-122"/>
          <a:cs typeface="Arial" panose="020B0604020202020204" pitchFamily="34" charset="0"/>
        </a:defRPr>
      </a:pPr>
      <a:endParaRPr lang="zh-CN"/>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862" b="0" i="0" u="none" strike="noStrike" kern="1200" spc="0" baseline="0">
                <a:solidFill>
                  <a:schemeClr val="tx1">
                    <a:lumMod val="65000"/>
                    <a:lumOff val="35000"/>
                  </a:schemeClr>
                </a:solidFill>
                <a:latin typeface="Arial" panose="020B0604020202020204" pitchFamily="34" charset="0"/>
                <a:ea typeface="STKaiti" panose="02010600040101010101" pitchFamily="2" charset="-122"/>
                <a:cs typeface="Arial" panose="020B0604020202020204" pitchFamily="34" charset="0"/>
              </a:defRPr>
            </a:pPr>
            <a:r>
              <a:rPr lang="zh-CN"/>
              <a:t>国内民办国际和双语学校总收入</a:t>
            </a:r>
            <a:r>
              <a:rPr lang="en-US" altLang="zh-CN" sz="1862" b="1" i="0" u="none" strike="noStrike" baseline="30000">
                <a:effectLst/>
              </a:rPr>
              <a:t>(1)</a:t>
            </a:r>
            <a:endParaRPr lang="en-US"/>
          </a:p>
        </c:rich>
      </c:tx>
      <c:overlay val="0"/>
      <c:spPr>
        <a:noFill/>
        <a:ln>
          <a:noFill/>
        </a:ln>
        <a:effectLst/>
      </c:spPr>
      <c:txPr>
        <a:bodyPr rot="0" spcFirstLastPara="1" vertOverflow="ellipsis" vert="horz" wrap="square" anchor="ctr" anchorCtr="1"/>
        <a:lstStyle/>
        <a:p>
          <a:pPr algn="ctr" rtl="0">
            <a:defRPr sz="1862" b="0" i="0" u="none" strike="noStrike" kern="1200" spc="0" baseline="0">
              <a:solidFill>
                <a:schemeClr val="tx1">
                  <a:lumMod val="65000"/>
                  <a:lumOff val="35000"/>
                </a:schemeClr>
              </a:solidFill>
              <a:latin typeface="Arial" panose="020B0604020202020204" pitchFamily="34" charset="0"/>
              <a:ea typeface="STKaiti" panose="02010600040101010101" pitchFamily="2" charset="-122"/>
              <a:cs typeface="Arial" panose="020B0604020202020204" pitchFamily="34" charset="0"/>
            </a:defRPr>
          </a:pPr>
          <a:endParaRPr lang="zh-CN"/>
        </a:p>
      </c:txPr>
    </c:title>
    <c:autoTitleDeleted val="0"/>
    <c:plotArea>
      <c:layout/>
      <c:barChart>
        <c:barDir val="col"/>
        <c:grouping val="clustered"/>
        <c:varyColors val="0"/>
        <c:ser>
          <c:idx val="0"/>
          <c:order val="0"/>
          <c:tx>
            <c:strRef>
              <c:f>Sheet1!$B$1</c:f>
              <c:strCache>
                <c:ptCount val="1"/>
                <c:pt idx="0">
                  <c:v>民办国际和双语学校总收入(亿)</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STKaiti" panose="02010600040101010101" pitchFamily="2" charset="-122"/>
                    <a:cs typeface="Arial" panose="020B0604020202020204" pitchFamily="34"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2015</c:v>
                </c:pt>
                <c:pt idx="1">
                  <c:v>2016</c:v>
                </c:pt>
                <c:pt idx="2">
                  <c:v>2017</c:v>
                </c:pt>
                <c:pt idx="3">
                  <c:v>2018</c:v>
                </c:pt>
                <c:pt idx="4">
                  <c:v>2019</c:v>
                </c:pt>
              </c:numCache>
            </c:numRef>
          </c:cat>
          <c:val>
            <c:numRef>
              <c:f>Sheet1!$B$2:$B$6</c:f>
              <c:numCache>
                <c:formatCode>General</c:formatCode>
                <c:ptCount val="5"/>
                <c:pt idx="0">
                  <c:v>158.1</c:v>
                </c:pt>
                <c:pt idx="1">
                  <c:v>214.2</c:v>
                </c:pt>
                <c:pt idx="2">
                  <c:v>285.3</c:v>
                </c:pt>
                <c:pt idx="3">
                  <c:v>371.7</c:v>
                </c:pt>
                <c:pt idx="4">
                  <c:v>453.6</c:v>
                </c:pt>
              </c:numCache>
            </c:numRef>
          </c:val>
          <c:extLst>
            <c:ext xmlns:c16="http://schemas.microsoft.com/office/drawing/2014/chart" uri="{C3380CC4-5D6E-409C-BE32-E72D297353CC}">
              <c16:uniqueId val="{00000000-8EAB-4493-BC95-906161D85B3C}"/>
            </c:ext>
          </c:extLst>
        </c:ser>
        <c:dLbls>
          <c:showLegendKey val="0"/>
          <c:showVal val="0"/>
          <c:showCatName val="0"/>
          <c:showSerName val="0"/>
          <c:showPercent val="0"/>
          <c:showBubbleSize val="0"/>
        </c:dLbls>
        <c:gapWidth val="219"/>
        <c:overlap val="-27"/>
        <c:axId val="744258560"/>
        <c:axId val="744262872"/>
      </c:barChart>
      <c:catAx>
        <c:axId val="744258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STKaiti" panose="02010600040101010101" pitchFamily="2" charset="-122"/>
                <a:cs typeface="Arial" panose="020B0604020202020204" pitchFamily="34" charset="0"/>
              </a:defRPr>
            </a:pPr>
            <a:endParaRPr lang="zh-CN"/>
          </a:p>
        </c:txPr>
        <c:crossAx val="744262872"/>
        <c:crosses val="autoZero"/>
        <c:auto val="1"/>
        <c:lblAlgn val="ctr"/>
        <c:lblOffset val="100"/>
        <c:noMultiLvlLbl val="0"/>
      </c:catAx>
      <c:valAx>
        <c:axId val="7442628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STKaiti" panose="02010600040101010101" pitchFamily="2" charset="-122"/>
                <a:cs typeface="Arial" panose="020B0604020202020204" pitchFamily="34" charset="0"/>
              </a:defRPr>
            </a:pPr>
            <a:endParaRPr lang="zh-CN"/>
          </a:p>
        </c:txPr>
        <c:crossAx val="744258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STKaiti" panose="02010600040101010101" pitchFamily="2" charset="-122"/>
              <a:cs typeface="Arial" panose="020B0604020202020204" pitchFamily="34" charset="0"/>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ea typeface="STKaiti" panose="02010600040101010101" pitchFamily="2" charset="-122"/>
          <a:cs typeface="Arial" panose="020B0604020202020204" pitchFamily="34" charset="0"/>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790053782128661"/>
          <c:y val="1.0922750993744575E-2"/>
          <c:w val="0.80209946217871342"/>
          <c:h val="0.59657464248954439"/>
        </c:manualLayout>
      </c:layout>
      <c:barChart>
        <c:barDir val="col"/>
        <c:grouping val="stacked"/>
        <c:varyColors val="0"/>
        <c:ser>
          <c:idx val="0"/>
          <c:order val="0"/>
          <c:tx>
            <c:strRef>
              <c:f>Sheet1!$A$2</c:f>
              <c:strCache>
                <c:ptCount val="1"/>
                <c:pt idx="0">
                  <c:v>基础教育</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FY2018</c:v>
                </c:pt>
                <c:pt idx="1">
                  <c:v>FY2019</c:v>
                </c:pt>
                <c:pt idx="2">
                  <c:v>FY2020</c:v>
                </c:pt>
              </c:strCache>
            </c:strRef>
          </c:cat>
          <c:val>
            <c:numRef>
              <c:f>Sheet1!$B$2:$D$2</c:f>
              <c:numCache>
                <c:formatCode>0%</c:formatCode>
                <c:ptCount val="3"/>
                <c:pt idx="0">
                  <c:v>0.65355340802189354</c:v>
                </c:pt>
                <c:pt idx="1">
                  <c:v>0.53749166110740487</c:v>
                </c:pt>
                <c:pt idx="2">
                  <c:v>0.57955081945100151</c:v>
                </c:pt>
              </c:numCache>
            </c:numRef>
          </c:val>
          <c:extLst>
            <c:ext xmlns:c16="http://schemas.microsoft.com/office/drawing/2014/chart" uri="{C3380CC4-5D6E-409C-BE32-E72D297353CC}">
              <c16:uniqueId val="{00000003-2CDA-644D-846F-48E6B54A1158}"/>
            </c:ext>
          </c:extLst>
        </c:ser>
        <c:ser>
          <c:idx val="1"/>
          <c:order val="1"/>
          <c:tx>
            <c:strRef>
              <c:f>Sheet1!$A$3</c:f>
              <c:strCache>
                <c:ptCount val="1"/>
                <c:pt idx="0">
                  <c:v>国际教育</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FY2018</c:v>
                </c:pt>
                <c:pt idx="1">
                  <c:v>FY2019</c:v>
                </c:pt>
                <c:pt idx="2">
                  <c:v>FY2020</c:v>
                </c:pt>
              </c:strCache>
            </c:strRef>
          </c:cat>
          <c:val>
            <c:numRef>
              <c:f>Sheet1!$B$3:$D$3</c:f>
              <c:numCache>
                <c:formatCode>0%</c:formatCode>
                <c:ptCount val="3"/>
                <c:pt idx="0">
                  <c:v>0.28204908919866589</c:v>
                </c:pt>
                <c:pt idx="1">
                  <c:v>0.27438292194796526</c:v>
                </c:pt>
                <c:pt idx="2">
                  <c:v>0.30282592567613137</c:v>
                </c:pt>
              </c:numCache>
            </c:numRef>
          </c:val>
          <c:extLst>
            <c:ext xmlns:c16="http://schemas.microsoft.com/office/drawing/2014/chart" uri="{C3380CC4-5D6E-409C-BE32-E72D297353CC}">
              <c16:uniqueId val="{00000007-2CDA-644D-846F-48E6B54A1158}"/>
            </c:ext>
          </c:extLst>
        </c:ser>
        <c:ser>
          <c:idx val="2"/>
          <c:order val="2"/>
          <c:tx>
            <c:strRef>
              <c:f>Sheet1!$A$4</c:f>
              <c:strCache>
                <c:ptCount val="1"/>
                <c:pt idx="0">
                  <c:v>教育培训</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FY2018</c:v>
                </c:pt>
                <c:pt idx="1">
                  <c:v>FY2019</c:v>
                </c:pt>
                <c:pt idx="2">
                  <c:v>FY2020</c:v>
                </c:pt>
              </c:strCache>
            </c:strRef>
          </c:cat>
          <c:val>
            <c:numRef>
              <c:f>Sheet1!$B$4:$D$4</c:f>
              <c:numCache>
                <c:formatCode>0%</c:formatCode>
                <c:ptCount val="3"/>
                <c:pt idx="0">
                  <c:v>3.1129735739331223E-2</c:v>
                </c:pt>
                <c:pt idx="1">
                  <c:v>9.6197464976651118E-2</c:v>
                </c:pt>
                <c:pt idx="2">
                  <c:v>3.6217710932757836E-2</c:v>
                </c:pt>
              </c:numCache>
            </c:numRef>
          </c:val>
          <c:extLst>
            <c:ext xmlns:c16="http://schemas.microsoft.com/office/drawing/2014/chart" uri="{C3380CC4-5D6E-409C-BE32-E72D297353CC}">
              <c16:uniqueId val="{0000000B-2CDA-644D-846F-48E6B54A1158}"/>
            </c:ext>
          </c:extLst>
        </c:ser>
        <c:ser>
          <c:idx val="3"/>
          <c:order val="3"/>
          <c:tx>
            <c:strRef>
              <c:f>Sheet1!$A$5</c:f>
              <c:strCache>
                <c:ptCount val="1"/>
                <c:pt idx="0">
                  <c:v>运营管理</c:v>
                </c:pt>
              </c:strCache>
            </c:strRef>
          </c:tx>
          <c:spPr>
            <a:solidFill>
              <a:schemeClr val="accent4"/>
            </a:solidFill>
            <a:ln>
              <a:noFill/>
            </a:ln>
            <a:effectLst/>
          </c:spPr>
          <c:invertIfNegative val="0"/>
          <c:dLbls>
            <c:delete val="1"/>
          </c:dLbls>
          <c:cat>
            <c:strRef>
              <c:f>Sheet1!$B$1:$D$1</c:f>
              <c:strCache>
                <c:ptCount val="3"/>
                <c:pt idx="0">
                  <c:v>FY2018</c:v>
                </c:pt>
                <c:pt idx="1">
                  <c:v>FY2019</c:v>
                </c:pt>
                <c:pt idx="2">
                  <c:v>FY2020</c:v>
                </c:pt>
              </c:strCache>
            </c:strRef>
          </c:cat>
          <c:val>
            <c:numRef>
              <c:f>Sheet1!$B$5:$D$5</c:f>
              <c:numCache>
                <c:formatCode>0%</c:formatCode>
                <c:ptCount val="3"/>
                <c:pt idx="0">
                  <c:v>1.6249037885914652E-2</c:v>
                </c:pt>
                <c:pt idx="1">
                  <c:v>2.7284856571047421E-2</c:v>
                </c:pt>
                <c:pt idx="2">
                  <c:v>3.2575706481418998E-2</c:v>
                </c:pt>
              </c:numCache>
            </c:numRef>
          </c:val>
          <c:extLst>
            <c:ext xmlns:c16="http://schemas.microsoft.com/office/drawing/2014/chart" uri="{C3380CC4-5D6E-409C-BE32-E72D297353CC}">
              <c16:uniqueId val="{0000000E-2CDA-644D-846F-48E6B54A1158}"/>
            </c:ext>
          </c:extLst>
        </c:ser>
        <c:ser>
          <c:idx val="4"/>
          <c:order val="4"/>
          <c:tx>
            <c:strRef>
              <c:f>Sheet1!$A$6</c:f>
              <c:strCache>
                <c:ptCount val="1"/>
                <c:pt idx="0">
                  <c:v>研学</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FY2018</c:v>
                </c:pt>
                <c:pt idx="1">
                  <c:v>FY2019</c:v>
                </c:pt>
                <c:pt idx="2">
                  <c:v>FY2020</c:v>
                </c:pt>
              </c:strCache>
            </c:strRef>
          </c:cat>
          <c:val>
            <c:numRef>
              <c:f>Sheet1!$B$6:$D$6</c:f>
              <c:numCache>
                <c:formatCode>0%</c:formatCode>
                <c:ptCount val="3"/>
                <c:pt idx="0">
                  <c:v>1.1801932780295905E-2</c:v>
                </c:pt>
                <c:pt idx="1">
                  <c:v>5.4369579719813203E-2</c:v>
                </c:pt>
                <c:pt idx="2">
                  <c:v>3.8038713158427252E-2</c:v>
                </c:pt>
              </c:numCache>
            </c:numRef>
          </c:val>
          <c:extLst>
            <c:ext xmlns:c16="http://schemas.microsoft.com/office/drawing/2014/chart" uri="{C3380CC4-5D6E-409C-BE32-E72D297353CC}">
              <c16:uniqueId val="{00000011-2CDA-644D-846F-48E6B54A1158}"/>
            </c:ext>
          </c:extLst>
        </c:ser>
        <c:ser>
          <c:idx val="5"/>
          <c:order val="5"/>
          <c:tx>
            <c:strRef>
              <c:f>Sheet1!$A$7</c:f>
              <c:strCache>
                <c:ptCount val="1"/>
                <c:pt idx="0">
                  <c:v>其他</c:v>
                </c:pt>
              </c:strCache>
            </c:strRef>
          </c:tx>
          <c:spPr>
            <a:solidFill>
              <a:schemeClr val="accent6"/>
            </a:solidFill>
            <a:ln>
              <a:noFill/>
            </a:ln>
            <a:effectLst/>
          </c:spPr>
          <c:invertIfNegative val="0"/>
          <c:dLbls>
            <c:delete val="1"/>
          </c:dLbls>
          <c:cat>
            <c:strRef>
              <c:f>Sheet1!$B$1:$D$1</c:f>
              <c:strCache>
                <c:ptCount val="3"/>
                <c:pt idx="0">
                  <c:v>FY2018</c:v>
                </c:pt>
                <c:pt idx="1">
                  <c:v>FY2019</c:v>
                </c:pt>
                <c:pt idx="2">
                  <c:v>FY2020</c:v>
                </c:pt>
              </c:strCache>
            </c:strRef>
          </c:cat>
          <c:val>
            <c:numRef>
              <c:f>Sheet1!$B$7:$D$7</c:f>
              <c:numCache>
                <c:formatCode>0%</c:formatCode>
                <c:ptCount val="3"/>
                <c:pt idx="0">
                  <c:v>5.2167963738989137E-3</c:v>
                </c:pt>
                <c:pt idx="1">
                  <c:v>1.0273515677118077E-2</c:v>
                </c:pt>
                <c:pt idx="2">
                  <c:v>1.0791124300263034E-2</c:v>
                </c:pt>
              </c:numCache>
            </c:numRef>
          </c:val>
          <c:extLst>
            <c:ext xmlns:c16="http://schemas.microsoft.com/office/drawing/2014/chart" uri="{C3380CC4-5D6E-409C-BE32-E72D297353CC}">
              <c16:uniqueId val="{00000001-8DB5-4410-85A4-50154E8E0650}"/>
            </c:ext>
          </c:extLst>
        </c:ser>
        <c:dLbls>
          <c:dLblPos val="ctr"/>
          <c:showLegendKey val="0"/>
          <c:showVal val="1"/>
          <c:showCatName val="0"/>
          <c:showSerName val="0"/>
          <c:showPercent val="0"/>
          <c:showBubbleSize val="0"/>
        </c:dLbls>
        <c:gapWidth val="162"/>
        <c:overlap val="100"/>
        <c:axId val="744674000"/>
        <c:axId val="744681056"/>
      </c:barChart>
      <c:lineChart>
        <c:grouping val="standard"/>
        <c:varyColors val="0"/>
        <c:ser>
          <c:idx val="6"/>
          <c:order val="6"/>
          <c:tx>
            <c:strRef>
              <c:f>Sheet1!#REF!</c:f>
              <c:strCache>
                <c:ptCount val="1"/>
                <c:pt idx="0">
                  <c:v>#REF!</c:v>
                </c:pt>
              </c:strCache>
            </c:strRef>
          </c:tx>
          <c:spPr>
            <a:ln w="19050" cap="rnd" cmpd="sng" algn="ctr">
              <a:noFill/>
              <a:prstDash val="solid"/>
              <a:round/>
            </a:ln>
            <a:effectLst/>
          </c:spPr>
          <c:marker>
            <c:symbol val="none"/>
          </c:marker>
          <c:dLbls>
            <c:delete val="1"/>
          </c:dLbls>
          <c:cat>
            <c:strRef>
              <c:f>Sheet1!$B$1:$D$1</c:f>
              <c:strCache>
                <c:ptCount val="3"/>
                <c:pt idx="0">
                  <c:v>FY2018</c:v>
                </c:pt>
                <c:pt idx="1">
                  <c:v>FY2019</c:v>
                </c:pt>
                <c:pt idx="2">
                  <c:v>FY2020</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1-A03E-491C-B1F4-A0BE35079976}"/>
            </c:ext>
          </c:extLst>
        </c:ser>
        <c:dLbls>
          <c:dLblPos val="ctr"/>
          <c:showLegendKey val="0"/>
          <c:showVal val="1"/>
          <c:showCatName val="0"/>
          <c:showSerName val="0"/>
          <c:showPercent val="0"/>
          <c:showBubbleSize val="0"/>
        </c:dLbls>
        <c:marker val="1"/>
        <c:smooth val="0"/>
        <c:axId val="744674000"/>
        <c:axId val="744681056"/>
      </c:lineChart>
      <c:catAx>
        <c:axId val="744674000"/>
        <c:scaling>
          <c:orientation val="minMax"/>
        </c:scaling>
        <c:delete val="0"/>
        <c:axPos val="b"/>
        <c:majorGridlines>
          <c:spPr>
            <a:ln w="6350" cap="flat" cmpd="sng" algn="ctr">
              <a:noFill/>
              <a:prstDash val="solid"/>
              <a:round/>
            </a:ln>
            <a:effectLst/>
          </c:spPr>
        </c:majorGridlines>
        <c:numFmt formatCode="General" sourceLinked="1"/>
        <c:majorTickMark val="out"/>
        <c:minorTickMark val="none"/>
        <c:tickLblPos val="nextTo"/>
        <c:spPr>
          <a:noFill/>
          <a:ln w="9525" cap="flat" cmpd="sng" algn="ctr">
            <a:solidFill>
              <a:schemeClr val="tx1"/>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zh-CN"/>
          </a:p>
        </c:txPr>
        <c:crossAx val="744681056"/>
        <c:crosses val="min"/>
        <c:auto val="0"/>
        <c:lblAlgn val="ctr"/>
        <c:lblOffset val="100"/>
        <c:noMultiLvlLbl val="0"/>
      </c:catAx>
      <c:valAx>
        <c:axId val="744681056"/>
        <c:scaling>
          <c:orientation val="minMax"/>
        </c:scaling>
        <c:delete val="1"/>
        <c:axPos val="l"/>
        <c:numFmt formatCode="0%" sourceLinked="1"/>
        <c:majorTickMark val="out"/>
        <c:minorTickMark val="none"/>
        <c:tickLblPos val="nextTo"/>
        <c:crossAx val="744674000"/>
        <c:crosses val="min"/>
        <c:crossBetween val="between"/>
      </c:valAx>
      <c:spPr>
        <a:noFill/>
        <a:ln>
          <a:noFill/>
        </a:ln>
        <a:effectLst/>
      </c:spPr>
    </c:plotArea>
    <c:plotVisOnly val="0"/>
    <c:dispBlanksAs val="gap"/>
    <c:showDLblsOverMax val="1"/>
  </c:chart>
  <c:spPr>
    <a:noFill/>
    <a:ln w="6350" cap="flat" cmpd="sng" algn="ctr">
      <a:noFill/>
      <a:prstDash val="solid"/>
      <a:miter lim="800000"/>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265550465452686E-2"/>
          <c:y val="0.30922005452376894"/>
          <c:w val="0.85946889906909463"/>
          <c:h val="0.44812077582779575"/>
        </c:manualLayout>
      </c:layout>
      <c:barChart>
        <c:barDir val="col"/>
        <c:grouping val="stacked"/>
        <c:varyColors val="0"/>
        <c:ser>
          <c:idx val="0"/>
          <c:order val="0"/>
          <c:tx>
            <c:strRef>
              <c:f>Sheet1!$B$1</c:f>
              <c:strCache>
                <c:ptCount val="1"/>
                <c:pt idx="0">
                  <c:v>基础教育</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STKaiti" panose="02010600040101010101" pitchFamily="2" charset="-122"/>
                    <a:cs typeface="Arial" panose="020B0604020202020204" pitchFamily="34" charset="0"/>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3Q20</c:v>
                </c:pt>
                <c:pt idx="1">
                  <c:v>3Q21</c:v>
                </c:pt>
              </c:strCache>
            </c:strRef>
          </c:cat>
          <c:val>
            <c:numRef>
              <c:f>Sheet1!$B$2:$B$3</c:f>
              <c:numCache>
                <c:formatCode>General</c:formatCode>
                <c:ptCount val="2"/>
                <c:pt idx="0">
                  <c:v>173.6</c:v>
                </c:pt>
                <c:pt idx="1">
                  <c:v>248.1</c:v>
                </c:pt>
              </c:numCache>
            </c:numRef>
          </c:val>
          <c:extLst>
            <c:ext xmlns:c16="http://schemas.microsoft.com/office/drawing/2014/chart" uri="{C3380CC4-5D6E-409C-BE32-E72D297353CC}">
              <c16:uniqueId val="{00000000-BFFC-4E81-8116-C230EB681E80}"/>
            </c:ext>
          </c:extLst>
        </c:ser>
        <c:ser>
          <c:idx val="1"/>
          <c:order val="1"/>
          <c:tx>
            <c:strRef>
              <c:f>Sheet1!$C$1</c:f>
              <c:strCache>
                <c:ptCount val="1"/>
                <c:pt idx="0">
                  <c:v>国际教育</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STKaiti" panose="02010600040101010101" pitchFamily="2" charset="-122"/>
                    <a:cs typeface="Arial" panose="020B0604020202020204" pitchFamily="34" charset="0"/>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3Q20</c:v>
                </c:pt>
                <c:pt idx="1">
                  <c:v>3Q21</c:v>
                </c:pt>
              </c:strCache>
            </c:strRef>
          </c:cat>
          <c:val>
            <c:numRef>
              <c:f>Sheet1!$C$2:$C$3</c:f>
              <c:numCache>
                <c:formatCode>General</c:formatCode>
                <c:ptCount val="2"/>
                <c:pt idx="0">
                  <c:v>93.9</c:v>
                </c:pt>
                <c:pt idx="1">
                  <c:v>117.7</c:v>
                </c:pt>
              </c:numCache>
            </c:numRef>
          </c:val>
          <c:extLst>
            <c:ext xmlns:c16="http://schemas.microsoft.com/office/drawing/2014/chart" uri="{C3380CC4-5D6E-409C-BE32-E72D297353CC}">
              <c16:uniqueId val="{00000001-BFFC-4E81-8116-C230EB681E80}"/>
            </c:ext>
          </c:extLst>
        </c:ser>
        <c:dLbls>
          <c:dLblPos val="ctr"/>
          <c:showLegendKey val="0"/>
          <c:showVal val="1"/>
          <c:showCatName val="0"/>
          <c:showSerName val="0"/>
          <c:showPercent val="0"/>
          <c:showBubbleSize val="0"/>
        </c:dLbls>
        <c:gapWidth val="150"/>
        <c:overlap val="100"/>
        <c:axId val="744677136"/>
        <c:axId val="744674784"/>
      </c:barChart>
      <c:lineChart>
        <c:grouping val="standard"/>
        <c:varyColors val="0"/>
        <c:ser>
          <c:idx val="2"/>
          <c:order val="2"/>
          <c:tx>
            <c:strRef>
              <c:f>Sheet1!$D$1</c:f>
              <c:strCache>
                <c:ptCount val="1"/>
                <c:pt idx="0">
                  <c:v>总计</c:v>
                </c:pt>
              </c:strCache>
            </c:strRef>
          </c:tx>
          <c:spPr>
            <a:ln w="28575" cap="rnd">
              <a:noFill/>
              <a:round/>
            </a:ln>
            <a:effectLst/>
          </c:spPr>
          <c:marker>
            <c:symbol val="none"/>
          </c:marker>
          <c:dLbls>
            <c:dLbl>
              <c:idx val="0"/>
              <c:tx>
                <c:rich>
                  <a:bodyPr/>
                  <a:lstStyle/>
                  <a:p>
                    <a:r>
                      <a:rPr lang="en-US" altLang="zh-CN"/>
                      <a:t>267.5</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832-4676-AB13-BDD1FC8172F1}"/>
                </c:ext>
              </c:extLst>
            </c:dLbl>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Arial" panose="020B0604020202020204" pitchFamily="34" charset="0"/>
                    <a:ea typeface="STKaiti" panose="02010600040101010101" pitchFamily="2" charset="-122"/>
                    <a:cs typeface="Arial" panose="020B0604020202020204" pitchFamily="34" charset="0"/>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3Q20</c:v>
                </c:pt>
                <c:pt idx="1">
                  <c:v>3Q21</c:v>
                </c:pt>
              </c:strCache>
            </c:strRef>
          </c:cat>
          <c:val>
            <c:numRef>
              <c:f>Sheet1!$D$2:$D$3</c:f>
              <c:numCache>
                <c:formatCode>General</c:formatCode>
                <c:ptCount val="2"/>
                <c:pt idx="0">
                  <c:v>267.5</c:v>
                </c:pt>
                <c:pt idx="1">
                  <c:v>365.8</c:v>
                </c:pt>
              </c:numCache>
            </c:numRef>
          </c:val>
          <c:smooth val="0"/>
          <c:extLst>
            <c:ext xmlns:c16="http://schemas.microsoft.com/office/drawing/2014/chart" uri="{C3380CC4-5D6E-409C-BE32-E72D297353CC}">
              <c16:uniqueId val="{00000004-BFFC-4E81-8116-C230EB681E80}"/>
            </c:ext>
          </c:extLst>
        </c:ser>
        <c:dLbls>
          <c:dLblPos val="ctr"/>
          <c:showLegendKey val="0"/>
          <c:showVal val="1"/>
          <c:showCatName val="0"/>
          <c:showSerName val="0"/>
          <c:showPercent val="0"/>
          <c:showBubbleSize val="0"/>
        </c:dLbls>
        <c:marker val="1"/>
        <c:smooth val="0"/>
        <c:axId val="744677136"/>
        <c:axId val="744674784"/>
      </c:lineChart>
      <c:catAx>
        <c:axId val="744677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STKaiti" panose="02010600040101010101" pitchFamily="2" charset="-122"/>
                <a:cs typeface="Arial" panose="020B0604020202020204" pitchFamily="34" charset="0"/>
              </a:defRPr>
            </a:pPr>
            <a:endParaRPr lang="zh-CN"/>
          </a:p>
        </c:txPr>
        <c:crossAx val="744674784"/>
        <c:crosses val="autoZero"/>
        <c:auto val="1"/>
        <c:lblAlgn val="ctr"/>
        <c:lblOffset val="100"/>
        <c:noMultiLvlLbl val="0"/>
      </c:catAx>
      <c:valAx>
        <c:axId val="744674784"/>
        <c:scaling>
          <c:orientation val="minMax"/>
        </c:scaling>
        <c:delete val="1"/>
        <c:axPos val="l"/>
        <c:numFmt formatCode="General" sourceLinked="1"/>
        <c:majorTickMark val="none"/>
        <c:minorTickMark val="none"/>
        <c:tickLblPos val="nextTo"/>
        <c:crossAx val="744677136"/>
        <c:crosses val="autoZero"/>
        <c:crossBetween val="between"/>
      </c:valAx>
      <c:spPr>
        <a:noFill/>
        <a:ln>
          <a:noFill/>
        </a:ln>
        <a:effectLst/>
      </c:spPr>
    </c:plotArea>
    <c:legend>
      <c:legendPos val="t"/>
      <c:legendEntry>
        <c:idx val="2"/>
        <c:delete val="1"/>
      </c:legendEntry>
      <c:layout>
        <c:manualLayout>
          <c:xMode val="edge"/>
          <c:yMode val="edge"/>
          <c:x val="0"/>
          <c:y val="9.0163003350939974E-3"/>
          <c:w val="0.76741448928965905"/>
          <c:h val="0.144489954853348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STKaiti" panose="02010600040101010101" pitchFamily="2" charset="-122"/>
              <a:cs typeface="Arial" panose="020B0604020202020204" pitchFamily="34" charset="0"/>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Arial" panose="020B0604020202020204" pitchFamily="34" charset="0"/>
          <a:ea typeface="STKaiti" panose="02010600040101010101" pitchFamily="2" charset="-122"/>
          <a:cs typeface="Arial" panose="020B0604020202020204" pitchFamily="34" charset="0"/>
        </a:defRPr>
      </a:pPr>
      <a:endParaRPr lang="zh-CN"/>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7.0265550465452686E-2"/>
          <c:y val="2.6914237446046853E-2"/>
          <c:w val="0.85946889906909463"/>
          <c:h val="0.73042658022565121"/>
        </c:manualLayout>
      </c:layout>
      <c:barChart>
        <c:barDir val="col"/>
        <c:grouping val="stacked"/>
        <c:varyColors val="0"/>
        <c:ser>
          <c:idx val="0"/>
          <c:order val="0"/>
          <c:tx>
            <c:strRef>
              <c:f>Sheet1!$B$1</c:f>
              <c:strCache>
                <c:ptCount val="1"/>
                <c:pt idx="0">
                  <c:v>教育培训</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TKaiti" panose="02010600040101010101" pitchFamily="2" charset="-122"/>
                    <a:cs typeface="Arial" panose="020B0604020202020204" pitchFamily="34" charset="0"/>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3Q20</c:v>
                </c:pt>
                <c:pt idx="1">
                  <c:v>3Q21</c:v>
                </c:pt>
              </c:strCache>
            </c:strRef>
          </c:cat>
          <c:val>
            <c:numRef>
              <c:f>Sheet1!$B$2:$B$3</c:f>
              <c:numCache>
                <c:formatCode>General</c:formatCode>
                <c:ptCount val="2"/>
                <c:pt idx="0">
                  <c:v>3.2</c:v>
                </c:pt>
                <c:pt idx="1">
                  <c:v>42.8</c:v>
                </c:pt>
              </c:numCache>
            </c:numRef>
          </c:val>
          <c:extLst>
            <c:ext xmlns:c16="http://schemas.microsoft.com/office/drawing/2014/chart" uri="{C3380CC4-5D6E-409C-BE32-E72D297353CC}">
              <c16:uniqueId val="{00000000-EAAC-459A-8DE1-51E8C713CAB6}"/>
            </c:ext>
          </c:extLst>
        </c:ser>
        <c:dLbls>
          <c:dLblPos val="ctr"/>
          <c:showLegendKey val="0"/>
          <c:showVal val="1"/>
          <c:showCatName val="0"/>
          <c:showSerName val="0"/>
          <c:showPercent val="0"/>
          <c:showBubbleSize val="0"/>
        </c:dLbls>
        <c:gapWidth val="150"/>
        <c:overlap val="100"/>
        <c:axId val="744676352"/>
        <c:axId val="744679488"/>
      </c:barChart>
      <c:catAx>
        <c:axId val="744676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STKaiti" panose="02010600040101010101" pitchFamily="2" charset="-122"/>
                <a:cs typeface="Arial" panose="020B0604020202020204" pitchFamily="34" charset="0"/>
              </a:defRPr>
            </a:pPr>
            <a:endParaRPr lang="zh-CN"/>
          </a:p>
        </c:txPr>
        <c:crossAx val="744679488"/>
        <c:crosses val="autoZero"/>
        <c:auto val="1"/>
        <c:lblAlgn val="ctr"/>
        <c:lblOffset val="100"/>
        <c:noMultiLvlLbl val="0"/>
      </c:catAx>
      <c:valAx>
        <c:axId val="744679488"/>
        <c:scaling>
          <c:orientation val="minMax"/>
        </c:scaling>
        <c:delete val="1"/>
        <c:axPos val="l"/>
        <c:numFmt formatCode="General" sourceLinked="1"/>
        <c:majorTickMark val="none"/>
        <c:minorTickMark val="none"/>
        <c:tickLblPos val="nextTo"/>
        <c:crossAx val="744676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Arial" panose="020B0604020202020204" pitchFamily="34" charset="0"/>
          <a:ea typeface="STKaiti" panose="02010600040101010101" pitchFamily="2" charset="-122"/>
          <a:cs typeface="Arial" panose="020B0604020202020204" pitchFamily="34" charset="0"/>
        </a:defRPr>
      </a:pPr>
      <a:endParaRPr lang="zh-CN"/>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7.0265550465452686E-2"/>
          <c:y val="2.6914237446046853E-2"/>
          <c:w val="0.85946889906909463"/>
          <c:h val="0.73042658022565121"/>
        </c:manualLayout>
      </c:layout>
      <c:barChart>
        <c:barDir val="col"/>
        <c:grouping val="stacked"/>
        <c:varyColors val="0"/>
        <c:ser>
          <c:idx val="0"/>
          <c:order val="0"/>
          <c:tx>
            <c:strRef>
              <c:f>Sheet1!$B$1</c:f>
              <c:strCache>
                <c:ptCount val="1"/>
                <c:pt idx="0">
                  <c:v>教育培训</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TKaiti" panose="02010600040101010101" pitchFamily="2" charset="-122"/>
                    <a:cs typeface="Arial" panose="020B0604020202020204" pitchFamily="34" charset="0"/>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F9M20</c:v>
                </c:pt>
                <c:pt idx="1">
                  <c:v>F9M21</c:v>
                </c:pt>
              </c:strCache>
            </c:strRef>
          </c:cat>
          <c:val>
            <c:numRef>
              <c:f>Sheet1!$B$2:$B$3</c:f>
              <c:numCache>
                <c:formatCode>General</c:formatCode>
                <c:ptCount val="2"/>
                <c:pt idx="0">
                  <c:v>46.6</c:v>
                </c:pt>
                <c:pt idx="1">
                  <c:v>102.2</c:v>
                </c:pt>
              </c:numCache>
            </c:numRef>
          </c:val>
          <c:extLst>
            <c:ext xmlns:c16="http://schemas.microsoft.com/office/drawing/2014/chart" uri="{C3380CC4-5D6E-409C-BE32-E72D297353CC}">
              <c16:uniqueId val="{00000000-EAAC-459A-8DE1-51E8C713CAB6}"/>
            </c:ext>
          </c:extLst>
        </c:ser>
        <c:dLbls>
          <c:dLblPos val="ctr"/>
          <c:showLegendKey val="0"/>
          <c:showVal val="1"/>
          <c:showCatName val="0"/>
          <c:showSerName val="0"/>
          <c:showPercent val="0"/>
          <c:showBubbleSize val="0"/>
        </c:dLbls>
        <c:gapWidth val="150"/>
        <c:overlap val="100"/>
        <c:axId val="744679880"/>
        <c:axId val="744670472"/>
      </c:barChart>
      <c:catAx>
        <c:axId val="744679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STKaiti" panose="02010600040101010101" pitchFamily="2" charset="-122"/>
                <a:cs typeface="Arial" panose="020B0604020202020204" pitchFamily="34" charset="0"/>
              </a:defRPr>
            </a:pPr>
            <a:endParaRPr lang="zh-CN"/>
          </a:p>
        </c:txPr>
        <c:crossAx val="744670472"/>
        <c:crosses val="autoZero"/>
        <c:auto val="1"/>
        <c:lblAlgn val="ctr"/>
        <c:lblOffset val="100"/>
        <c:noMultiLvlLbl val="0"/>
      </c:catAx>
      <c:valAx>
        <c:axId val="744670472"/>
        <c:scaling>
          <c:orientation val="minMax"/>
        </c:scaling>
        <c:delete val="1"/>
        <c:axPos val="l"/>
        <c:numFmt formatCode="General" sourceLinked="1"/>
        <c:majorTickMark val="none"/>
        <c:minorTickMark val="none"/>
        <c:tickLblPos val="nextTo"/>
        <c:crossAx val="744679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Arial" panose="020B0604020202020204" pitchFamily="34" charset="0"/>
          <a:ea typeface="STKaiti" panose="02010600040101010101" pitchFamily="2" charset="-122"/>
          <a:cs typeface="Arial" panose="020B0604020202020204" pitchFamily="34" charset="0"/>
        </a:defRPr>
      </a:pPr>
      <a:endParaRPr lang="zh-CN"/>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7.0265550465452686E-2"/>
          <c:y val="2.6914237446046853E-2"/>
          <c:w val="0.85946889906909463"/>
          <c:h val="0.73042658022565121"/>
        </c:manualLayout>
      </c:layout>
      <c:barChart>
        <c:barDir val="col"/>
        <c:grouping val="stacked"/>
        <c:varyColors val="0"/>
        <c:ser>
          <c:idx val="0"/>
          <c:order val="0"/>
          <c:tx>
            <c:strRef>
              <c:f>Sheet1!$B$1</c:f>
              <c:strCache>
                <c:ptCount val="1"/>
                <c:pt idx="0">
                  <c:v>教育培训</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STKaiti" panose="02010600040101010101" pitchFamily="2" charset="-122"/>
                    <a:cs typeface="Arial" panose="020B0604020202020204" pitchFamily="34" charset="0"/>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F9M20</c:v>
                </c:pt>
                <c:pt idx="1">
                  <c:v>F9M21</c:v>
                </c:pt>
              </c:strCache>
            </c:strRef>
          </c:cat>
          <c:val>
            <c:numRef>
              <c:f>Sheet1!$B$2:$B$3</c:f>
              <c:numCache>
                <c:formatCode>General</c:formatCode>
                <c:ptCount val="2"/>
                <c:pt idx="0">
                  <c:v>27.6</c:v>
                </c:pt>
                <c:pt idx="1">
                  <c:v>48.2</c:v>
                </c:pt>
              </c:numCache>
            </c:numRef>
          </c:val>
          <c:extLst>
            <c:ext xmlns:c16="http://schemas.microsoft.com/office/drawing/2014/chart" uri="{C3380CC4-5D6E-409C-BE32-E72D297353CC}">
              <c16:uniqueId val="{00000000-EAAC-459A-8DE1-51E8C713CAB6}"/>
            </c:ext>
          </c:extLst>
        </c:ser>
        <c:dLbls>
          <c:dLblPos val="ctr"/>
          <c:showLegendKey val="0"/>
          <c:showVal val="1"/>
          <c:showCatName val="0"/>
          <c:showSerName val="0"/>
          <c:showPercent val="0"/>
          <c:showBubbleSize val="0"/>
        </c:dLbls>
        <c:gapWidth val="150"/>
        <c:overlap val="100"/>
        <c:axId val="744675176"/>
        <c:axId val="744671648"/>
      </c:barChart>
      <c:catAx>
        <c:axId val="74467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STKaiti" panose="02010600040101010101" pitchFamily="2" charset="-122"/>
                <a:cs typeface="Arial" panose="020B0604020202020204" pitchFamily="34" charset="0"/>
              </a:defRPr>
            </a:pPr>
            <a:endParaRPr lang="zh-CN"/>
          </a:p>
        </c:txPr>
        <c:crossAx val="744671648"/>
        <c:crosses val="autoZero"/>
        <c:auto val="1"/>
        <c:lblAlgn val="ctr"/>
        <c:lblOffset val="100"/>
        <c:noMultiLvlLbl val="0"/>
      </c:catAx>
      <c:valAx>
        <c:axId val="744671648"/>
        <c:scaling>
          <c:orientation val="minMax"/>
        </c:scaling>
        <c:delete val="1"/>
        <c:axPos val="l"/>
        <c:numFmt formatCode="General" sourceLinked="1"/>
        <c:majorTickMark val="none"/>
        <c:minorTickMark val="none"/>
        <c:tickLblPos val="nextTo"/>
        <c:crossAx val="744675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Arial" panose="020B0604020202020204" pitchFamily="34" charset="0"/>
          <a:ea typeface="STKaiti" panose="02010600040101010101" pitchFamily="2" charset="-122"/>
          <a:cs typeface="Arial" panose="020B0604020202020204" pitchFamily="34" charset="0"/>
        </a:defRPr>
      </a:pPr>
      <a:endParaRPr lang="zh-CN"/>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7.0265550465452686E-2"/>
          <c:y val="1.4640077162909998E-2"/>
          <c:w val="0.85946889906909463"/>
          <c:h val="0.73042658022565121"/>
        </c:manualLayout>
      </c:layout>
      <c:barChart>
        <c:barDir val="col"/>
        <c:grouping val="stacked"/>
        <c:varyColors val="0"/>
        <c:ser>
          <c:idx val="0"/>
          <c:order val="0"/>
          <c:tx>
            <c:strRef>
              <c:f>Sheet1!$B$1</c:f>
              <c:strCache>
                <c:ptCount val="1"/>
                <c:pt idx="0">
                  <c:v>教育培训</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STKaiti" panose="02010600040101010101" pitchFamily="2" charset="-122"/>
                    <a:cs typeface="Arial" panose="020B0604020202020204" pitchFamily="34" charset="0"/>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3Q20</c:v>
                </c:pt>
                <c:pt idx="1">
                  <c:v>3Q21</c:v>
                </c:pt>
              </c:strCache>
            </c:strRef>
          </c:cat>
          <c:val>
            <c:numRef>
              <c:f>Sheet1!$B$2:$B$3</c:f>
              <c:numCache>
                <c:formatCode>General</c:formatCode>
                <c:ptCount val="2"/>
                <c:pt idx="0">
                  <c:v>11.9</c:v>
                </c:pt>
                <c:pt idx="1">
                  <c:v>15.1</c:v>
                </c:pt>
              </c:numCache>
            </c:numRef>
          </c:val>
          <c:extLst>
            <c:ext xmlns:c16="http://schemas.microsoft.com/office/drawing/2014/chart" uri="{C3380CC4-5D6E-409C-BE32-E72D297353CC}">
              <c16:uniqueId val="{00000000-EAAC-459A-8DE1-51E8C713CAB6}"/>
            </c:ext>
          </c:extLst>
        </c:ser>
        <c:dLbls>
          <c:dLblPos val="ctr"/>
          <c:showLegendKey val="0"/>
          <c:showVal val="1"/>
          <c:showCatName val="0"/>
          <c:showSerName val="0"/>
          <c:showPercent val="0"/>
          <c:showBubbleSize val="0"/>
        </c:dLbls>
        <c:gapWidth val="150"/>
        <c:overlap val="100"/>
        <c:axId val="744675568"/>
        <c:axId val="744675960"/>
      </c:barChart>
      <c:catAx>
        <c:axId val="744675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STKaiti" panose="02010600040101010101" pitchFamily="2" charset="-122"/>
                <a:cs typeface="Arial" panose="020B0604020202020204" pitchFamily="34" charset="0"/>
              </a:defRPr>
            </a:pPr>
            <a:endParaRPr lang="zh-CN"/>
          </a:p>
        </c:txPr>
        <c:crossAx val="744675960"/>
        <c:crosses val="autoZero"/>
        <c:auto val="1"/>
        <c:lblAlgn val="ctr"/>
        <c:lblOffset val="100"/>
        <c:noMultiLvlLbl val="0"/>
      </c:catAx>
      <c:valAx>
        <c:axId val="744675960"/>
        <c:scaling>
          <c:orientation val="minMax"/>
        </c:scaling>
        <c:delete val="1"/>
        <c:axPos val="l"/>
        <c:numFmt formatCode="General" sourceLinked="1"/>
        <c:majorTickMark val="none"/>
        <c:minorTickMark val="none"/>
        <c:tickLblPos val="nextTo"/>
        <c:crossAx val="744675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Arial" panose="020B0604020202020204" pitchFamily="34" charset="0"/>
          <a:ea typeface="STKaiti" panose="02010600040101010101" pitchFamily="2" charset="-122"/>
          <a:cs typeface="Arial" panose="020B0604020202020204" pitchFamily="34" charset="0"/>
        </a:defRPr>
      </a:pPr>
      <a:endParaRPr lang="zh-CN"/>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 id="14">
  <a:schemeClr val="accent1"/>
</cs:colorStyle>
</file>

<file path=ppt/charts/colors13.xml><?xml version="1.0" encoding="utf-8"?>
<cs:colorStyle xmlns:cs="http://schemas.microsoft.com/office/drawing/2012/chartStyle" xmlns:a="http://schemas.openxmlformats.org/drawingml/2006/main" meth="withinLinear" id="14">
  <a:schemeClr val="accent1"/>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withinLinear" id="19">
  <a:schemeClr val="accent6"/>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withinLinear" id="17">
  <a:schemeClr val="accent4"/>
</cs:colorStyle>
</file>

<file path=ppt/charts/colors7.xml><?xml version="1.0" encoding="utf-8"?>
<cs:colorStyle xmlns:cs="http://schemas.microsoft.com/office/drawing/2012/chartStyle" xmlns:a="http://schemas.openxmlformats.org/drawingml/2006/main" meth="withinLinear" id="17">
  <a:schemeClr val="accent4"/>
</cs:colorStyle>
</file>

<file path=ppt/charts/colors8.xml><?xml version="1.0" encoding="utf-8"?>
<cs:colorStyle xmlns:cs="http://schemas.microsoft.com/office/drawing/2012/chartStyle" xmlns:a="http://schemas.openxmlformats.org/drawingml/2006/main" meth="withinLinear" id="18">
  <a:schemeClr val="accent5"/>
</cs:colorStyle>
</file>

<file path=ppt/charts/colors9.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10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10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10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2.xml><?xml version="1.0" encoding="utf-8"?>
<cs:chartStyle xmlns:cs="http://schemas.microsoft.com/office/drawing/2012/chartStyle" xmlns:a="http://schemas.openxmlformats.org/drawingml/2006/main" id="10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3.xml><?xml version="1.0" encoding="utf-8"?>
<cs:chartStyle xmlns:cs="http://schemas.microsoft.com/office/drawing/2012/chartStyle" xmlns:a="http://schemas.openxmlformats.org/drawingml/2006/main" id="10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9.emf"/></Relationships>
</file>

<file path=ppt/drawings/drawing1.xml><?xml version="1.0" encoding="utf-8"?>
<c:userShapes xmlns:c="http://schemas.openxmlformats.org/drawingml/2006/chart">
  <cdr:relSizeAnchor xmlns:cdr="http://schemas.openxmlformats.org/drawingml/2006/chartDrawing">
    <cdr:from>
      <cdr:x>0.3997</cdr:x>
      <cdr:y>0.33753</cdr:y>
    </cdr:from>
    <cdr:to>
      <cdr:x>0.6003</cdr:x>
      <cdr:y>0.40766</cdr:y>
    </cdr:to>
    <cdr:cxnSp macro="">
      <cdr:nvCxnSpPr>
        <cdr:cNvPr id="3" name="Straight Arrow Connector 2">
          <a:extLst xmlns:a="http://schemas.openxmlformats.org/drawingml/2006/main">
            <a:ext uri="{FF2B5EF4-FFF2-40B4-BE49-F238E27FC236}">
              <a16:creationId xmlns:a16="http://schemas.microsoft.com/office/drawing/2014/main" id="{F3F2D75E-158E-45F3-A6FE-746FD453652E}"/>
            </a:ext>
          </a:extLst>
        </cdr:cNvPr>
        <cdr:cNvCxnSpPr/>
      </cdr:nvCxnSpPr>
      <cdr:spPr>
        <a:xfrm xmlns:a="http://schemas.openxmlformats.org/drawingml/2006/main" flipV="1">
          <a:off x="794679" y="506223"/>
          <a:ext cx="398814" cy="105183"/>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0.38388</cdr:x>
      <cdr:y>0.28673</cdr:y>
    </cdr:from>
    <cdr:to>
      <cdr:x>0.59263</cdr:x>
      <cdr:y>0.61322</cdr:y>
    </cdr:to>
    <cdr:cxnSp macro="">
      <cdr:nvCxnSpPr>
        <cdr:cNvPr id="3" name="Straight Arrow Connector 2">
          <a:extLst xmlns:a="http://schemas.openxmlformats.org/drawingml/2006/main">
            <a:ext uri="{FF2B5EF4-FFF2-40B4-BE49-F238E27FC236}">
              <a16:creationId xmlns:a16="http://schemas.microsoft.com/office/drawing/2014/main" id="{F3F2D75E-158E-45F3-A6FE-746FD453652E}"/>
            </a:ext>
          </a:extLst>
        </cdr:cNvPr>
        <cdr:cNvCxnSpPr/>
      </cdr:nvCxnSpPr>
      <cdr:spPr>
        <a:xfrm xmlns:a="http://schemas.openxmlformats.org/drawingml/2006/main" flipV="1">
          <a:off x="763229" y="296679"/>
          <a:ext cx="415021" cy="337818"/>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0.40715</cdr:x>
      <cdr:y>0.28673</cdr:y>
    </cdr:from>
    <cdr:to>
      <cdr:x>0.59263</cdr:x>
      <cdr:y>0.45438</cdr:y>
    </cdr:to>
    <cdr:cxnSp macro="">
      <cdr:nvCxnSpPr>
        <cdr:cNvPr id="3" name="Straight Arrow Connector 2">
          <a:extLst xmlns:a="http://schemas.openxmlformats.org/drawingml/2006/main">
            <a:ext uri="{FF2B5EF4-FFF2-40B4-BE49-F238E27FC236}">
              <a16:creationId xmlns:a16="http://schemas.microsoft.com/office/drawing/2014/main" id="{F3F2D75E-158E-45F3-A6FE-746FD453652E}"/>
            </a:ext>
          </a:extLst>
        </cdr:cNvPr>
        <cdr:cNvCxnSpPr/>
      </cdr:nvCxnSpPr>
      <cdr:spPr>
        <a:xfrm xmlns:a="http://schemas.openxmlformats.org/drawingml/2006/main" flipV="1">
          <a:off x="809488" y="296679"/>
          <a:ext cx="368762" cy="173466"/>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0.39203</cdr:x>
      <cdr:y>0.28673</cdr:y>
    </cdr:from>
    <cdr:to>
      <cdr:x>0.59263</cdr:x>
      <cdr:y>0.35686</cdr:y>
    </cdr:to>
    <cdr:cxnSp macro="">
      <cdr:nvCxnSpPr>
        <cdr:cNvPr id="3" name="Straight Arrow Connector 2">
          <a:extLst xmlns:a="http://schemas.openxmlformats.org/drawingml/2006/main">
            <a:ext uri="{FF2B5EF4-FFF2-40B4-BE49-F238E27FC236}">
              <a16:creationId xmlns:a16="http://schemas.microsoft.com/office/drawing/2014/main" id="{F3F2D75E-158E-45F3-A6FE-746FD453652E}"/>
            </a:ext>
          </a:extLst>
        </cdr:cNvPr>
        <cdr:cNvCxnSpPr/>
      </cdr:nvCxnSpPr>
      <cdr:spPr>
        <a:xfrm xmlns:a="http://schemas.openxmlformats.org/drawingml/2006/main" flipV="1">
          <a:off x="779430" y="296679"/>
          <a:ext cx="398828" cy="72563"/>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0.39203</cdr:x>
      <cdr:y>0.28673</cdr:y>
    </cdr:from>
    <cdr:to>
      <cdr:x>0.59263</cdr:x>
      <cdr:y>0.35686</cdr:y>
    </cdr:to>
    <cdr:cxnSp macro="">
      <cdr:nvCxnSpPr>
        <cdr:cNvPr id="3" name="Straight Arrow Connector 2">
          <a:extLst xmlns:a="http://schemas.openxmlformats.org/drawingml/2006/main">
            <a:ext uri="{FF2B5EF4-FFF2-40B4-BE49-F238E27FC236}">
              <a16:creationId xmlns:a16="http://schemas.microsoft.com/office/drawing/2014/main" id="{F3F2D75E-158E-45F3-A6FE-746FD453652E}"/>
            </a:ext>
          </a:extLst>
        </cdr:cNvPr>
        <cdr:cNvCxnSpPr/>
      </cdr:nvCxnSpPr>
      <cdr:spPr>
        <a:xfrm xmlns:a="http://schemas.openxmlformats.org/drawingml/2006/main" flipV="1">
          <a:off x="779430" y="296679"/>
          <a:ext cx="398828" cy="72563"/>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0.20386</cdr:x>
      <cdr:y>0.08603</cdr:y>
    </cdr:from>
    <cdr:to>
      <cdr:x>0.60592</cdr:x>
      <cdr:y>0.18361</cdr:y>
    </cdr:to>
    <cdr:sp macro="" textlink="">
      <cdr:nvSpPr>
        <cdr:cNvPr id="2" name="TextBox 1">
          <a:extLst xmlns:a="http://schemas.openxmlformats.org/drawingml/2006/main">
            <a:ext uri="{FF2B5EF4-FFF2-40B4-BE49-F238E27FC236}">
              <a16:creationId xmlns:a16="http://schemas.microsoft.com/office/drawing/2014/main" id="{4ACF2652-B67C-4791-8270-34DCF397E5A3}"/>
            </a:ext>
          </a:extLst>
        </cdr:cNvPr>
        <cdr:cNvSpPr txBox="1"/>
      </cdr:nvSpPr>
      <cdr:spPr>
        <a:xfrm xmlns:a="http://schemas.openxmlformats.org/drawingml/2006/main" rot="20562358">
          <a:off x="880422" y="401473"/>
          <a:ext cx="1736428" cy="4553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altLang="zh-CN" sz="1100" dirty="0">
              <a:latin typeface="Arial" panose="020B0604020202020204" pitchFamily="34" charset="0"/>
              <a:cs typeface="Arial" panose="020B0604020202020204" pitchFamily="34" charset="0"/>
            </a:rPr>
            <a:t>FY2018-FY2020 </a:t>
          </a:r>
        </a:p>
        <a:p xmlns:a="http://schemas.openxmlformats.org/drawingml/2006/main">
          <a:pPr algn="ctr"/>
          <a:r>
            <a:rPr lang="en-US" altLang="zh-CN" sz="1100" dirty="0">
              <a:latin typeface="Arial" panose="020B0604020202020204" pitchFamily="34" charset="0"/>
              <a:cs typeface="Arial" panose="020B0604020202020204" pitchFamily="34" charset="0"/>
            </a:rPr>
            <a:t>CAGR 17%</a:t>
          </a:r>
          <a:endParaRPr lang="zh-CN" altLang="en-US" sz="1100"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457BE1-B909-AC4B-84F0-BF513A5AC91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7E3B43D-DBC7-C14C-8863-ED9C9F0694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70F9FD-C3EC-7D47-8AE6-3D4DA4B0BF13}" type="datetimeFigureOut">
              <a:rPr lang="en-US" smtClean="0"/>
              <a:t>5/27/21</a:t>
            </a:fld>
            <a:endParaRPr lang="en-US"/>
          </a:p>
        </p:txBody>
      </p:sp>
      <p:sp>
        <p:nvSpPr>
          <p:cNvPr id="4" name="Footer Placeholder 3">
            <a:extLst>
              <a:ext uri="{FF2B5EF4-FFF2-40B4-BE49-F238E27FC236}">
                <a16:creationId xmlns:a16="http://schemas.microsoft.com/office/drawing/2014/main" id="{1B4A57C7-BE41-D146-86E5-3D68443BB1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3AEC8F2-CFD0-7243-AAD0-1A7861EAAD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A43EF-6BD5-0244-A66B-2B4349A15013}" type="slidenum">
              <a:rPr lang="en-US" smtClean="0"/>
              <a:t>‹#›</a:t>
            </a:fld>
            <a:endParaRPr lang="en-US"/>
          </a:p>
        </p:txBody>
      </p:sp>
    </p:spTree>
    <p:extLst>
      <p:ext uri="{BB962C8B-B14F-4D97-AF65-F5344CB8AC3E}">
        <p14:creationId xmlns:p14="http://schemas.microsoft.com/office/powerpoint/2010/main" val="20850270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285FFB-7261-CB45-B40E-9E1129ACEC9B}" type="datetimeFigureOut">
              <a:rPr lang="en-US" smtClean="0"/>
              <a:t>5/27/21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FA8821-17DA-F04A-9ADB-0754589B0688}" type="slidenum">
              <a:rPr lang="en-US" smtClean="0"/>
              <a:t>‹#›</a:t>
            </a:fld>
            <a:endParaRPr lang="en-US"/>
          </a:p>
        </p:txBody>
      </p:sp>
    </p:spTree>
    <p:extLst>
      <p:ext uri="{BB962C8B-B14F-4D97-AF65-F5344CB8AC3E}">
        <p14:creationId xmlns:p14="http://schemas.microsoft.com/office/powerpoint/2010/main" val="1919614191"/>
      </p:ext>
    </p:extLst>
  </p:cSld>
  <p:clrMap bg1="lt1" tx1="dk1" bg2="lt2" tx2="dk2" accent1="accent1" accent2="accent2" accent3="accent3" accent4="accent4" accent5="accent5" accent6="accent6" hlink="hlink" folHlink="folHlink"/>
  <p:hf hdr="0" ftr="0" dt="0"/>
  <p:notesStyle>
    <a:lvl1pPr marL="0" algn="l" defTabSz="859627" rtl="0" eaLnBrk="1" latinLnBrk="0" hangingPunct="1">
      <a:defRPr sz="1128" kern="1200">
        <a:solidFill>
          <a:schemeClr val="tx1"/>
        </a:solidFill>
        <a:latin typeface="+mn-lt"/>
        <a:ea typeface="+mn-ea"/>
        <a:cs typeface="+mn-cs"/>
      </a:defRPr>
    </a:lvl1pPr>
    <a:lvl2pPr marL="429814" algn="l" defTabSz="859627" rtl="0" eaLnBrk="1" latinLnBrk="0" hangingPunct="1">
      <a:defRPr sz="1128" kern="1200">
        <a:solidFill>
          <a:schemeClr val="tx1"/>
        </a:solidFill>
        <a:latin typeface="+mn-lt"/>
        <a:ea typeface="+mn-ea"/>
        <a:cs typeface="+mn-cs"/>
      </a:defRPr>
    </a:lvl2pPr>
    <a:lvl3pPr marL="859627" algn="l" defTabSz="859627" rtl="0" eaLnBrk="1" latinLnBrk="0" hangingPunct="1">
      <a:defRPr sz="1128" kern="1200">
        <a:solidFill>
          <a:schemeClr val="tx1"/>
        </a:solidFill>
        <a:latin typeface="+mn-lt"/>
        <a:ea typeface="+mn-ea"/>
        <a:cs typeface="+mn-cs"/>
      </a:defRPr>
    </a:lvl3pPr>
    <a:lvl4pPr marL="1289441" algn="l" defTabSz="859627" rtl="0" eaLnBrk="1" latinLnBrk="0" hangingPunct="1">
      <a:defRPr sz="1128" kern="1200">
        <a:solidFill>
          <a:schemeClr val="tx1"/>
        </a:solidFill>
        <a:latin typeface="+mn-lt"/>
        <a:ea typeface="+mn-ea"/>
        <a:cs typeface="+mn-cs"/>
      </a:defRPr>
    </a:lvl4pPr>
    <a:lvl5pPr marL="1719255" algn="l" defTabSz="859627" rtl="0" eaLnBrk="1" latinLnBrk="0" hangingPunct="1">
      <a:defRPr sz="1128" kern="1200">
        <a:solidFill>
          <a:schemeClr val="tx1"/>
        </a:solidFill>
        <a:latin typeface="+mn-lt"/>
        <a:ea typeface="+mn-ea"/>
        <a:cs typeface="+mn-cs"/>
      </a:defRPr>
    </a:lvl5pPr>
    <a:lvl6pPr marL="2149069" algn="l" defTabSz="859627" rtl="0" eaLnBrk="1" latinLnBrk="0" hangingPunct="1">
      <a:defRPr sz="1128" kern="1200">
        <a:solidFill>
          <a:schemeClr val="tx1"/>
        </a:solidFill>
        <a:latin typeface="+mn-lt"/>
        <a:ea typeface="+mn-ea"/>
        <a:cs typeface="+mn-cs"/>
      </a:defRPr>
    </a:lvl6pPr>
    <a:lvl7pPr marL="2578882" algn="l" defTabSz="859627" rtl="0" eaLnBrk="1" latinLnBrk="0" hangingPunct="1">
      <a:defRPr sz="1128" kern="1200">
        <a:solidFill>
          <a:schemeClr val="tx1"/>
        </a:solidFill>
        <a:latin typeface="+mn-lt"/>
        <a:ea typeface="+mn-ea"/>
        <a:cs typeface="+mn-cs"/>
      </a:defRPr>
    </a:lvl7pPr>
    <a:lvl8pPr marL="3008696" algn="l" defTabSz="859627" rtl="0" eaLnBrk="1" latinLnBrk="0" hangingPunct="1">
      <a:defRPr sz="1128" kern="1200">
        <a:solidFill>
          <a:schemeClr val="tx1"/>
        </a:solidFill>
        <a:latin typeface="+mn-lt"/>
        <a:ea typeface="+mn-ea"/>
        <a:cs typeface="+mn-cs"/>
      </a:defRPr>
    </a:lvl8pPr>
    <a:lvl9pPr marL="3438510" algn="l" defTabSz="859627" rtl="0" eaLnBrk="1" latinLnBrk="0" hangingPunct="1">
      <a:defRPr sz="112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sz="1128" b="1" kern="1200" dirty="0">
                <a:solidFill>
                  <a:schemeClr val="tx1"/>
                </a:solidFill>
                <a:effectLst/>
                <a:latin typeface="+mn-lt"/>
                <a:ea typeface="+mn-ea"/>
                <a:cs typeface="+mn-cs"/>
              </a:rPr>
              <a:t>民促法：</a:t>
            </a:r>
            <a:endParaRPr lang="en-US" altLang="zh-CN" sz="1128" b="1" kern="1200" dirty="0">
              <a:solidFill>
                <a:schemeClr val="tx1"/>
              </a:solidFill>
              <a:effectLst/>
              <a:latin typeface="+mn-lt"/>
              <a:ea typeface="+mn-ea"/>
              <a:cs typeface="+mn-cs"/>
            </a:endParaRPr>
          </a:p>
          <a:p>
            <a:r>
              <a:rPr lang="en-US" altLang="zh-CN" sz="1128" b="1" kern="1200" dirty="0">
                <a:solidFill>
                  <a:schemeClr val="tx1"/>
                </a:solidFill>
                <a:effectLst/>
                <a:latin typeface="+mn-lt"/>
                <a:ea typeface="+mn-ea"/>
                <a:cs typeface="+mn-cs"/>
              </a:rPr>
              <a:t>1.</a:t>
            </a:r>
            <a:r>
              <a:rPr lang="zh-CN" altLang="zh-CN" sz="1128" b="1" kern="1200" dirty="0">
                <a:solidFill>
                  <a:schemeClr val="tx1"/>
                </a:solidFill>
                <a:effectLst/>
                <a:latin typeface="+mn-lt"/>
                <a:ea typeface="+mn-ea"/>
                <a:cs typeface="+mn-cs"/>
              </a:rPr>
              <a:t>机会，反而有机会整合小散乱的机构。</a:t>
            </a:r>
            <a:endParaRPr lang="zh-CN" altLang="zh-CN" sz="1128" kern="1200" dirty="0">
              <a:solidFill>
                <a:schemeClr val="tx1"/>
              </a:solidFill>
              <a:effectLst/>
              <a:latin typeface="+mn-lt"/>
              <a:ea typeface="+mn-ea"/>
              <a:cs typeface="+mn-cs"/>
            </a:endParaRPr>
          </a:p>
          <a:p>
            <a:r>
              <a:rPr lang="en-US" altLang="zh-CN" sz="1128" b="1" kern="1200" dirty="0">
                <a:solidFill>
                  <a:schemeClr val="tx1"/>
                </a:solidFill>
                <a:effectLst/>
                <a:latin typeface="+mn-lt"/>
                <a:ea typeface="+mn-ea"/>
                <a:cs typeface="+mn-cs"/>
              </a:rPr>
              <a:t>2.</a:t>
            </a:r>
            <a:r>
              <a:rPr lang="zh-CN" altLang="zh-CN" sz="1128" b="1" kern="1200" dirty="0">
                <a:solidFill>
                  <a:schemeClr val="tx1"/>
                </a:solidFill>
                <a:effectLst/>
                <a:latin typeface="+mn-lt"/>
                <a:ea typeface="+mn-ea"/>
                <a:cs typeface="+mn-cs"/>
              </a:rPr>
              <a:t>跨区域招生，去年落地，无影响。多地布局。</a:t>
            </a:r>
            <a:endParaRPr lang="zh-CN" altLang="zh-CN" sz="1128" kern="1200" dirty="0">
              <a:solidFill>
                <a:schemeClr val="tx1"/>
              </a:solidFill>
              <a:effectLst/>
              <a:latin typeface="+mn-lt"/>
              <a:ea typeface="+mn-ea"/>
              <a:cs typeface="+mn-cs"/>
            </a:endParaRPr>
          </a:p>
          <a:p>
            <a:r>
              <a:rPr lang="en-US" altLang="zh-CN" sz="1128" b="1" kern="1200" dirty="0">
                <a:solidFill>
                  <a:schemeClr val="tx1"/>
                </a:solidFill>
                <a:effectLst/>
                <a:latin typeface="+mn-lt"/>
                <a:ea typeface="+mn-ea"/>
                <a:cs typeface="+mn-cs"/>
              </a:rPr>
              <a:t>3.</a:t>
            </a:r>
            <a:r>
              <a:rPr lang="zh-CN" altLang="zh-CN" sz="1128" b="1" kern="1200" dirty="0">
                <a:solidFill>
                  <a:schemeClr val="tx1"/>
                </a:solidFill>
                <a:effectLst/>
                <a:latin typeface="+mn-lt"/>
                <a:ea typeface="+mn-ea"/>
                <a:cs typeface="+mn-cs"/>
              </a:rPr>
              <a:t>关联交易，政策下来，预判，这个事情海亮教育已有解决方案。未来对我们收入利润影响不会特别大。</a:t>
            </a:r>
            <a:endParaRPr lang="zh-CN" altLang="zh-CN" sz="1128" kern="1200" dirty="0">
              <a:solidFill>
                <a:schemeClr val="tx1"/>
              </a:solidFill>
              <a:effectLst/>
              <a:latin typeface="+mn-lt"/>
              <a:ea typeface="+mn-ea"/>
              <a:cs typeface="+mn-cs"/>
            </a:endParaRPr>
          </a:p>
          <a:p>
            <a:r>
              <a:rPr lang="en-US" altLang="zh-CN" sz="1128" b="1" kern="1200" dirty="0">
                <a:solidFill>
                  <a:schemeClr val="tx1"/>
                </a:solidFill>
                <a:effectLst/>
                <a:latin typeface="+mn-lt"/>
                <a:ea typeface="+mn-ea"/>
                <a:cs typeface="+mn-cs"/>
              </a:rPr>
              <a:t>4.</a:t>
            </a:r>
            <a:r>
              <a:rPr lang="zh-CN" altLang="zh-CN" sz="1128" b="1" kern="1200" dirty="0">
                <a:solidFill>
                  <a:schemeClr val="tx1"/>
                </a:solidFill>
                <a:effectLst/>
                <a:latin typeface="+mn-lt"/>
                <a:ea typeface="+mn-ea"/>
                <a:cs typeface="+mn-cs"/>
              </a:rPr>
              <a:t>重新重组架构，讲模糊。</a:t>
            </a:r>
            <a:endParaRPr lang="zh-CN" altLang="zh-CN" sz="1128" kern="1200" dirty="0">
              <a:solidFill>
                <a:schemeClr val="tx1"/>
              </a:solidFill>
              <a:effectLst/>
              <a:latin typeface="+mn-lt"/>
              <a:ea typeface="+mn-ea"/>
              <a:cs typeface="+mn-cs"/>
            </a:endParaRPr>
          </a:p>
          <a:p>
            <a:r>
              <a:rPr lang="en-US" altLang="zh-CN" sz="1128" b="1" kern="1200" dirty="0">
                <a:solidFill>
                  <a:schemeClr val="tx1"/>
                </a:solidFill>
                <a:effectLst/>
                <a:latin typeface="+mn-lt"/>
                <a:ea typeface="+mn-ea"/>
                <a:cs typeface="+mn-cs"/>
              </a:rPr>
              <a:t>5.</a:t>
            </a:r>
            <a:r>
              <a:rPr lang="zh-CN" altLang="zh-CN" sz="1128" b="1" kern="1200" dirty="0">
                <a:solidFill>
                  <a:schemeClr val="tx1"/>
                </a:solidFill>
                <a:effectLst/>
                <a:latin typeface="+mn-lt"/>
                <a:ea typeface="+mn-ea"/>
                <a:cs typeface="+mn-cs"/>
              </a:rPr>
              <a:t>我们的优势什么，就是把海亮</a:t>
            </a:r>
            <a:r>
              <a:rPr lang="zh-CN" altLang="en-US" sz="1128" b="1" kern="1200" dirty="0">
                <a:solidFill>
                  <a:schemeClr val="tx1"/>
                </a:solidFill>
                <a:effectLst/>
                <a:latin typeface="+mn-lt"/>
                <a:ea typeface="+mn-ea"/>
                <a:cs typeface="+mn-cs"/>
              </a:rPr>
              <a:t>打造</a:t>
            </a:r>
            <a:r>
              <a:rPr lang="zh-CN" altLang="zh-CN" sz="1128" b="1" kern="1200" dirty="0">
                <a:solidFill>
                  <a:schemeClr val="tx1"/>
                </a:solidFill>
                <a:effectLst/>
                <a:latin typeface="+mn-lt"/>
                <a:ea typeface="+mn-ea"/>
                <a:cs typeface="+mn-cs"/>
              </a:rPr>
              <a:t>为管理与运营教育</a:t>
            </a:r>
            <a:r>
              <a:rPr lang="en-US" altLang="zh-CN" sz="1128" b="1" kern="1200" dirty="0">
                <a:solidFill>
                  <a:schemeClr val="tx1"/>
                </a:solidFill>
                <a:effectLst/>
                <a:latin typeface="+mn-lt"/>
                <a:ea typeface="+mn-ea"/>
                <a:cs typeface="+mn-cs"/>
              </a:rPr>
              <a:t>+</a:t>
            </a:r>
            <a:r>
              <a:rPr lang="zh-CN" altLang="zh-CN" sz="1128" b="1" kern="1200" dirty="0">
                <a:solidFill>
                  <a:schemeClr val="tx1"/>
                </a:solidFill>
                <a:effectLst/>
                <a:latin typeface="+mn-lt"/>
                <a:ea typeface="+mn-ea"/>
                <a:cs typeface="+mn-cs"/>
              </a:rPr>
              <a:t>科技的提供运营管理服务的公司，加速发展。</a:t>
            </a:r>
            <a:endParaRPr lang="zh-CN" altLang="zh-CN" sz="1128" kern="1200" dirty="0">
              <a:solidFill>
                <a:schemeClr val="tx1"/>
              </a:solidFill>
              <a:effectLst/>
              <a:latin typeface="+mn-lt"/>
              <a:ea typeface="+mn-ea"/>
              <a:cs typeface="+mn-cs"/>
            </a:endParaRPr>
          </a:p>
          <a:p>
            <a:endParaRPr kumimoji="1" lang="zh-CN" altLang="en-US" dirty="0"/>
          </a:p>
        </p:txBody>
      </p:sp>
      <p:sp>
        <p:nvSpPr>
          <p:cNvPr id="4" name="灯片编号占位符 3"/>
          <p:cNvSpPr>
            <a:spLocks noGrp="1"/>
          </p:cNvSpPr>
          <p:nvPr>
            <p:ph type="sldNum" sz="quarter" idx="5"/>
          </p:nvPr>
        </p:nvSpPr>
        <p:spPr/>
        <p:txBody>
          <a:bodyPr/>
          <a:lstStyle/>
          <a:p>
            <a:fld id="{37FA8821-17DA-F04A-9ADB-0754589B0688}" type="slidenum">
              <a:rPr lang="en-US" smtClean="0"/>
              <a:t>2</a:t>
            </a:fld>
            <a:endParaRPr lang="en-US"/>
          </a:p>
        </p:txBody>
      </p:sp>
    </p:spTree>
    <p:extLst>
      <p:ext uri="{BB962C8B-B14F-4D97-AF65-F5344CB8AC3E}">
        <p14:creationId xmlns:p14="http://schemas.microsoft.com/office/powerpoint/2010/main" val="1672127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171450" indent="-171450">
              <a:buClr>
                <a:schemeClr val="accent1"/>
              </a:buClr>
              <a:buFont typeface="Arial" panose="020B0604020202020204" pitchFamily="34" charset="0"/>
              <a:buChar char="•"/>
            </a:pPr>
            <a:r>
              <a:rPr kumimoji="1" lang="zh-CN" altLang="en-US" dirty="0"/>
              <a:t>分类、分层办学</a:t>
            </a:r>
            <a:endParaRPr kumimoji="1" lang="en-US" altLang="zh-CN" dirty="0"/>
          </a:p>
          <a:p>
            <a:pPr marL="171450" indent="-171450">
              <a:buClr>
                <a:schemeClr val="accent1"/>
              </a:buClr>
              <a:buFont typeface="Arial" panose="020B0604020202020204" pitchFamily="34" charset="0"/>
              <a:buChar char="•"/>
            </a:pPr>
            <a:r>
              <a:rPr kumimoji="1" lang="zh-CN" altLang="en-US" dirty="0"/>
              <a:t>民办的定位要成为公办的重要补充，不能去对抗，定位很清晰</a:t>
            </a:r>
            <a:endParaRPr kumimoji="1" lang="en-US" altLang="zh-CN" dirty="0"/>
          </a:p>
          <a:p>
            <a:pPr marL="171450" indent="-171450">
              <a:buClr>
                <a:schemeClr val="accent1"/>
              </a:buClr>
              <a:buFont typeface="Arial" panose="020B0604020202020204" pitchFamily="34" charset="0"/>
              <a:buChar char="•"/>
            </a:pPr>
            <a:r>
              <a:rPr kumimoji="1" lang="zh-CN" altLang="en-US" dirty="0"/>
              <a:t>不选生源规模才能做大</a:t>
            </a:r>
            <a:endParaRPr kumimoji="1" lang="en-US" altLang="zh-CN" dirty="0"/>
          </a:p>
        </p:txBody>
      </p:sp>
      <p:sp>
        <p:nvSpPr>
          <p:cNvPr id="4" name="灯片编号占位符 3"/>
          <p:cNvSpPr>
            <a:spLocks noGrp="1"/>
          </p:cNvSpPr>
          <p:nvPr>
            <p:ph type="sldNum" sz="quarter" idx="5"/>
          </p:nvPr>
        </p:nvSpPr>
        <p:spPr/>
        <p:txBody>
          <a:bodyPr/>
          <a:lstStyle/>
          <a:p>
            <a:fld id="{37FA8821-17DA-F04A-9ADB-0754589B0688}" type="slidenum">
              <a:rPr lang="en-US" smtClean="0"/>
              <a:t>12</a:t>
            </a:fld>
            <a:endParaRPr lang="en-US"/>
          </a:p>
        </p:txBody>
      </p:sp>
    </p:spTree>
    <p:extLst>
      <p:ext uri="{BB962C8B-B14F-4D97-AF65-F5344CB8AC3E}">
        <p14:creationId xmlns:p14="http://schemas.microsoft.com/office/powerpoint/2010/main" val="1127598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mj-lt"/>
              <a:buNone/>
            </a:pPr>
            <a:r>
              <a:rPr lang="zh-CN" altLang="en-US" dirty="0"/>
              <a:t>清北数</a:t>
            </a:r>
            <a:endParaRPr lang="en-US" altLang="zh-CN" dirty="0"/>
          </a:p>
          <a:p>
            <a:pPr marL="0" indent="0">
              <a:buFont typeface="+mj-lt"/>
              <a:buNone/>
            </a:pPr>
            <a:r>
              <a:rPr lang="zh-CN" altLang="en-US" dirty="0"/>
              <a:t>竞赛</a:t>
            </a:r>
            <a:endParaRPr lang="en-US" altLang="zh-CN" dirty="0"/>
          </a:p>
          <a:p>
            <a:pPr marL="0" indent="0">
              <a:buFont typeface="+mj-lt"/>
              <a:buNone/>
            </a:pPr>
            <a:r>
              <a:rPr lang="zh-CN" altLang="en-US" dirty="0"/>
              <a:t>体育：也可以上名校</a:t>
            </a:r>
            <a:endParaRPr lang="en-US" altLang="zh-CN" dirty="0"/>
          </a:p>
          <a:p>
            <a:pPr marL="0" indent="0">
              <a:buFont typeface="+mj-lt"/>
              <a:buNone/>
            </a:pPr>
            <a:r>
              <a:rPr lang="zh-CN" altLang="en-US" dirty="0"/>
              <a:t>艺术：也可以上名校</a:t>
            </a:r>
            <a:endParaRPr lang="en-US" altLang="zh-CN" dirty="0"/>
          </a:p>
          <a:p>
            <a:pPr marL="0" indent="0">
              <a:buFont typeface="+mj-lt"/>
              <a:buNone/>
            </a:pPr>
            <a:r>
              <a:rPr lang="zh-CN" altLang="en-US" dirty="0"/>
              <a:t>出国</a:t>
            </a:r>
            <a:endParaRPr lang="en-US" altLang="zh-CN" dirty="0"/>
          </a:p>
          <a:p>
            <a:pPr marL="0" indent="0">
              <a:buFont typeface="+mj-lt"/>
              <a:buNone/>
            </a:pPr>
            <a:r>
              <a:rPr lang="zh-CN" altLang="en-US" dirty="0"/>
              <a:t>办学理念衍生 办学成绩全面开花 </a:t>
            </a:r>
            <a:endParaRPr lang="en-US" altLang="zh-CN" dirty="0"/>
          </a:p>
          <a:p>
            <a:pPr marL="0" indent="0">
              <a:buFont typeface="+mj-lt"/>
              <a:buNone/>
            </a:pPr>
            <a:r>
              <a:rPr lang="zh-CN" altLang="en-US" dirty="0"/>
              <a:t>尤其这几年办学成绩一年一个台阶 </a:t>
            </a:r>
            <a:endParaRPr lang="en-US" altLang="zh-CN" dirty="0"/>
          </a:p>
          <a:p>
            <a:pPr marL="0" indent="0">
              <a:buFont typeface="+mj-lt"/>
              <a:buNone/>
            </a:pPr>
            <a:r>
              <a:rPr lang="zh-CN" altLang="en-US" dirty="0"/>
              <a:t>我们在学科类、体育类竞赛方面，特别是在游泳、曲棍球、英式橄榄球等项目上获得了很多国家级的奖项，让孩子们能够全面发展</a:t>
            </a:r>
            <a:endParaRPr lang="en-US" dirty="0"/>
          </a:p>
        </p:txBody>
      </p:sp>
      <p:sp>
        <p:nvSpPr>
          <p:cNvPr id="4" name="Slide Number Placeholder 3"/>
          <p:cNvSpPr>
            <a:spLocks noGrp="1"/>
          </p:cNvSpPr>
          <p:nvPr>
            <p:ph type="sldNum" sz="quarter" idx="5"/>
          </p:nvPr>
        </p:nvSpPr>
        <p:spPr/>
        <p:txBody>
          <a:bodyPr/>
          <a:lstStyle/>
          <a:p>
            <a:fld id="{37FA8821-17DA-F04A-9ADB-0754589B0688}" type="slidenum">
              <a:rPr lang="en-US" smtClean="0"/>
              <a:t>13</a:t>
            </a:fld>
            <a:endParaRPr lang="en-US"/>
          </a:p>
        </p:txBody>
      </p:sp>
    </p:spTree>
    <p:extLst>
      <p:ext uri="{BB962C8B-B14F-4D97-AF65-F5344CB8AC3E}">
        <p14:creationId xmlns:p14="http://schemas.microsoft.com/office/powerpoint/2010/main" val="3735282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859627" rtl="0" eaLnBrk="1" fontAlgn="auto" latinLnBrk="0" hangingPunct="1">
              <a:lnSpc>
                <a:spcPct val="100000"/>
              </a:lnSpc>
              <a:spcBef>
                <a:spcPts val="0"/>
              </a:spcBef>
              <a:spcAft>
                <a:spcPts val="0"/>
              </a:spcAft>
              <a:buClrTx/>
              <a:buSzTx/>
              <a:buFontTx/>
              <a:buNone/>
              <a:tabLst/>
              <a:defRPr/>
            </a:pPr>
            <a:r>
              <a:rPr kumimoji="1" lang="zh-CN" altLang="en-US" dirty="0">
                <a:solidFill>
                  <a:srgbClr val="FF0000"/>
                </a:solidFill>
              </a:rPr>
              <a:t>人才是海亮教育的第一生命力</a:t>
            </a:r>
            <a:endParaRPr kumimoji="1" lang="en-US" altLang="zh-CN" dirty="0">
              <a:solidFill>
                <a:srgbClr val="FF0000"/>
              </a:solidFill>
            </a:endParaRPr>
          </a:p>
          <a:p>
            <a:pPr marL="0" marR="0" lvl="0" indent="0" algn="l" defTabSz="859627" rtl="0" eaLnBrk="1" fontAlgn="auto" latinLnBrk="0" hangingPunct="1">
              <a:lnSpc>
                <a:spcPct val="100000"/>
              </a:lnSpc>
              <a:spcBef>
                <a:spcPts val="0"/>
              </a:spcBef>
              <a:spcAft>
                <a:spcPts val="0"/>
              </a:spcAft>
              <a:buClrTx/>
              <a:buSzTx/>
              <a:buFontTx/>
              <a:buNone/>
              <a:tabLst/>
              <a:defRPr/>
            </a:pPr>
            <a:r>
              <a:rPr kumimoji="1" lang="zh-CN" altLang="en-US" dirty="0">
                <a:solidFill>
                  <a:srgbClr val="FF0000"/>
                </a:solidFill>
              </a:rPr>
              <a:t>最聪明的人来培养更聪明的人</a:t>
            </a:r>
            <a:endParaRPr kumimoji="1" lang="en-US" altLang="zh-CN" dirty="0">
              <a:solidFill>
                <a:srgbClr val="FF0000"/>
              </a:solidFill>
            </a:endParaRPr>
          </a:p>
          <a:p>
            <a:pPr marL="0" marR="0" lvl="0" indent="0" algn="l" defTabSz="859627" rtl="0" eaLnBrk="1" fontAlgn="auto" latinLnBrk="0" hangingPunct="1">
              <a:lnSpc>
                <a:spcPct val="100000"/>
              </a:lnSpc>
              <a:spcBef>
                <a:spcPts val="0"/>
              </a:spcBef>
              <a:spcAft>
                <a:spcPts val="0"/>
              </a:spcAft>
              <a:buClrTx/>
              <a:buSzTx/>
              <a:buFontTx/>
              <a:buNone/>
              <a:tabLst/>
              <a:defRPr/>
            </a:pPr>
            <a:r>
              <a:rPr kumimoji="1" lang="zh-CN" altLang="en-US" dirty="0">
                <a:solidFill>
                  <a:srgbClr val="FF0000"/>
                </a:solidFill>
              </a:rPr>
              <a:t>创办全生命周期人才培养计划 前置培养</a:t>
            </a:r>
            <a:endParaRPr kumimoji="1" lang="en-US" altLang="zh-CN" dirty="0">
              <a:solidFill>
                <a:srgbClr val="FF0000"/>
              </a:solidFill>
            </a:endParaRPr>
          </a:p>
          <a:p>
            <a:pPr marL="0" marR="0" lvl="0" indent="0" algn="l" defTabSz="859627" rtl="0" eaLnBrk="1" fontAlgn="auto" latinLnBrk="0" hangingPunct="1">
              <a:lnSpc>
                <a:spcPct val="100000"/>
              </a:lnSpc>
              <a:spcBef>
                <a:spcPts val="0"/>
              </a:spcBef>
              <a:spcAft>
                <a:spcPts val="0"/>
              </a:spcAft>
              <a:buClrTx/>
              <a:buSzTx/>
              <a:buFontTx/>
              <a:buNone/>
              <a:tabLst/>
              <a:defRPr/>
            </a:pPr>
            <a:r>
              <a:rPr kumimoji="1" lang="zh-CN" altLang="en-US" dirty="0">
                <a:solidFill>
                  <a:srgbClr val="FF0000"/>
                </a:solidFill>
              </a:rPr>
              <a:t>仅诸暨校区来看</a:t>
            </a:r>
            <a:endParaRPr kumimoji="1" lang="en-US" altLang="zh-CN" dirty="0">
              <a:solidFill>
                <a:srgbClr val="FF0000"/>
              </a:solidFill>
            </a:endParaRPr>
          </a:p>
          <a:p>
            <a:endParaRPr kumimoji="1" lang="zh-CN" altLang="en-US" dirty="0">
              <a:solidFill>
                <a:srgbClr val="FF0000"/>
              </a:solidFill>
            </a:endParaRPr>
          </a:p>
          <a:p>
            <a:endParaRPr kumimoji="1" lang="zh-CN" altLang="en-US" dirty="0"/>
          </a:p>
        </p:txBody>
      </p:sp>
      <p:sp>
        <p:nvSpPr>
          <p:cNvPr id="4" name="灯片编号占位符 3"/>
          <p:cNvSpPr>
            <a:spLocks noGrp="1"/>
          </p:cNvSpPr>
          <p:nvPr>
            <p:ph type="sldNum" sz="quarter" idx="5"/>
          </p:nvPr>
        </p:nvSpPr>
        <p:spPr/>
        <p:txBody>
          <a:bodyPr/>
          <a:lstStyle/>
          <a:p>
            <a:fld id="{37FA8821-17DA-F04A-9ADB-0754589B0688}" type="slidenum">
              <a:rPr lang="en-US" smtClean="0"/>
              <a:t>14</a:t>
            </a:fld>
            <a:endParaRPr lang="en-US"/>
          </a:p>
        </p:txBody>
      </p:sp>
    </p:spTree>
    <p:extLst>
      <p:ext uri="{BB962C8B-B14F-4D97-AF65-F5344CB8AC3E}">
        <p14:creationId xmlns:p14="http://schemas.microsoft.com/office/powerpoint/2010/main" val="1957120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mj-lt"/>
              <a:buNone/>
            </a:pPr>
            <a:r>
              <a:rPr lang="en-US" altLang="zh-CN" dirty="0"/>
              <a:t>【</a:t>
            </a:r>
            <a:r>
              <a:rPr lang="zh-CN" altLang="en-US" dirty="0"/>
              <a:t>此页可简略讲</a:t>
            </a:r>
            <a:r>
              <a:rPr lang="en-US" altLang="zh-CN" dirty="0"/>
              <a:t>】</a:t>
            </a:r>
          </a:p>
          <a:p>
            <a:pPr marL="228600" indent="-228600">
              <a:buFont typeface="+mj-lt"/>
              <a:buAutoNum type="arabicPeriod"/>
            </a:pPr>
            <a:r>
              <a:rPr lang="zh-CN" altLang="en-US" dirty="0"/>
              <a:t>目前教育科技已经开始产生效果。比如随着海亮云题应用的不断深入，目前已经可以完全支持高一年不需要征订纸质教辅材料，节约了成本和时间；</a:t>
            </a:r>
            <a:endParaRPr lang="en-US" altLang="zh-CN" dirty="0"/>
          </a:p>
          <a:p>
            <a:pPr marL="228600" indent="-228600">
              <a:buFont typeface="+mj-lt"/>
              <a:buAutoNum type="arabicPeriod"/>
            </a:pPr>
            <a:r>
              <a:rPr lang="zh-CN" altLang="en-US" dirty="0"/>
              <a:t>其他相关的教育科技项目也在持续推进当中。</a:t>
            </a:r>
            <a:endParaRPr lang="en-US" altLang="zh-CN" dirty="0"/>
          </a:p>
          <a:p>
            <a:pPr marL="228600" indent="-228600">
              <a:buFont typeface="+mj-lt"/>
              <a:buAutoNum type="arabicPeriod"/>
            </a:pPr>
            <a:endParaRPr lang="en-US" dirty="0"/>
          </a:p>
          <a:p>
            <a:pPr marL="0" indent="0">
              <a:buFont typeface="+mj-lt"/>
              <a:buNone/>
            </a:pPr>
            <a:r>
              <a:rPr lang="zh-CN" altLang="en-US" dirty="0"/>
              <a:t>重复</a:t>
            </a:r>
            <a:endParaRPr lang="en-US" dirty="0"/>
          </a:p>
        </p:txBody>
      </p:sp>
      <p:sp>
        <p:nvSpPr>
          <p:cNvPr id="4" name="Slide Number Placeholder 3"/>
          <p:cNvSpPr>
            <a:spLocks noGrp="1"/>
          </p:cNvSpPr>
          <p:nvPr>
            <p:ph type="sldNum" sz="quarter" idx="5"/>
          </p:nvPr>
        </p:nvSpPr>
        <p:spPr/>
        <p:txBody>
          <a:bodyPr/>
          <a:lstStyle/>
          <a:p>
            <a:fld id="{37FA8821-17DA-F04A-9ADB-0754589B0688}" type="slidenum">
              <a:rPr lang="en-US" smtClean="0"/>
              <a:t>15</a:t>
            </a:fld>
            <a:endParaRPr lang="en-US"/>
          </a:p>
        </p:txBody>
      </p:sp>
    </p:spTree>
    <p:extLst>
      <p:ext uri="{BB962C8B-B14F-4D97-AF65-F5344CB8AC3E}">
        <p14:creationId xmlns:p14="http://schemas.microsoft.com/office/powerpoint/2010/main" val="3821326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859627" rtl="0" eaLnBrk="1" fontAlgn="auto" latinLnBrk="0" hangingPunct="1">
              <a:lnSpc>
                <a:spcPct val="100000"/>
              </a:lnSpc>
              <a:spcBef>
                <a:spcPts val="0"/>
              </a:spcBef>
              <a:spcAft>
                <a:spcPts val="0"/>
              </a:spcAft>
              <a:buClrTx/>
              <a:buSzTx/>
              <a:buFontTx/>
              <a:buNone/>
              <a:tabLst/>
              <a:defRPr/>
            </a:pPr>
            <a:r>
              <a:rPr kumimoji="1" lang="zh-CN" altLang="en-US" dirty="0"/>
              <a:t>丘总：</a:t>
            </a:r>
            <a:r>
              <a:rPr kumimoji="1" lang="zh-CN" altLang="en-US" dirty="0">
                <a:solidFill>
                  <a:srgbClr val="FF0000"/>
                </a:solidFill>
              </a:rPr>
              <a:t>解释国际教育国家许可。</a:t>
            </a:r>
          </a:p>
          <a:p>
            <a:endParaRPr kumimoji="1" lang="zh-CN" altLang="en-US" dirty="0"/>
          </a:p>
        </p:txBody>
      </p:sp>
      <p:sp>
        <p:nvSpPr>
          <p:cNvPr id="4" name="灯片编号占位符 3"/>
          <p:cNvSpPr>
            <a:spLocks noGrp="1"/>
          </p:cNvSpPr>
          <p:nvPr>
            <p:ph type="sldNum" sz="quarter" idx="5"/>
          </p:nvPr>
        </p:nvSpPr>
        <p:spPr/>
        <p:txBody>
          <a:bodyPr/>
          <a:lstStyle/>
          <a:p>
            <a:fld id="{37FA8821-17DA-F04A-9ADB-0754589B0688}" type="slidenum">
              <a:rPr lang="en-US" smtClean="0"/>
              <a:t>16</a:t>
            </a:fld>
            <a:endParaRPr lang="en-US"/>
          </a:p>
        </p:txBody>
      </p:sp>
    </p:spTree>
    <p:extLst>
      <p:ext uri="{BB962C8B-B14F-4D97-AF65-F5344CB8AC3E}">
        <p14:creationId xmlns:p14="http://schemas.microsoft.com/office/powerpoint/2010/main" val="3978679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37FA8821-17DA-F04A-9ADB-0754589B0688}" type="slidenum">
              <a:rPr lang="en-US" smtClean="0"/>
              <a:t>17</a:t>
            </a:fld>
            <a:endParaRPr lang="en-US"/>
          </a:p>
        </p:txBody>
      </p:sp>
    </p:spTree>
    <p:extLst>
      <p:ext uri="{BB962C8B-B14F-4D97-AF65-F5344CB8AC3E}">
        <p14:creationId xmlns:p14="http://schemas.microsoft.com/office/powerpoint/2010/main" val="945524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海亮教育</a:t>
            </a:r>
            <a:r>
              <a:rPr lang="en-US" altLang="zh-CN" dirty="0"/>
              <a:t>2021</a:t>
            </a:r>
            <a:r>
              <a:rPr lang="zh-CN" altLang="en-US" dirty="0"/>
              <a:t>财年第三季度的营业收入较去年同期增长</a:t>
            </a:r>
            <a:r>
              <a:rPr lang="en-US" altLang="zh-CN" dirty="0"/>
              <a:t>45.7%</a:t>
            </a:r>
            <a:r>
              <a:rPr lang="zh-CN" altLang="en-US" dirty="0"/>
              <a:t>，毛利润较去年同期增长</a:t>
            </a:r>
            <a:r>
              <a:rPr lang="en-US" altLang="zh-CN" dirty="0"/>
              <a:t>65.9%</a:t>
            </a:r>
            <a:r>
              <a:rPr lang="zh-CN" altLang="en-US" dirty="0"/>
              <a:t>，毛利率从去年同期的</a:t>
            </a:r>
            <a:r>
              <a:rPr lang="en-US" altLang="zh-CN" dirty="0"/>
              <a:t>30.5%</a:t>
            </a:r>
            <a:r>
              <a:rPr lang="zh-CN" altLang="en-US" dirty="0"/>
              <a:t>提升至</a:t>
            </a:r>
            <a:r>
              <a:rPr lang="en-US" altLang="zh-CN" dirty="0"/>
              <a:t>34.7%</a:t>
            </a:r>
            <a:r>
              <a:rPr lang="zh-CN" altLang="en-US" dirty="0"/>
              <a:t>，营业利润同比增长</a:t>
            </a:r>
            <a:r>
              <a:rPr lang="en-US" altLang="zh-CN" dirty="0"/>
              <a:t>57.2%</a:t>
            </a:r>
            <a:r>
              <a:rPr lang="zh-CN" altLang="en-US" dirty="0"/>
              <a:t>，归属公司股东净利润较去年同期增长</a:t>
            </a:r>
            <a:r>
              <a:rPr lang="en-US" altLang="zh-CN" dirty="0"/>
              <a:t>67.2%</a:t>
            </a:r>
            <a:endParaRPr lang="zh-CN" altLang="en-US" dirty="0"/>
          </a:p>
        </p:txBody>
      </p:sp>
      <p:sp>
        <p:nvSpPr>
          <p:cNvPr id="4" name="灯片编号占位符 3"/>
          <p:cNvSpPr>
            <a:spLocks noGrp="1"/>
          </p:cNvSpPr>
          <p:nvPr>
            <p:ph type="sldNum" sz="quarter" idx="10"/>
          </p:nvPr>
        </p:nvSpPr>
        <p:spPr/>
        <p:txBody>
          <a:bodyPr/>
          <a:lstStyle/>
          <a:p>
            <a:fld id="{37FA8821-17DA-F04A-9ADB-0754589B0688}" type="slidenum">
              <a:rPr lang="en-US" smtClean="0"/>
              <a:t>18</a:t>
            </a:fld>
            <a:endParaRPr lang="en-US"/>
          </a:p>
        </p:txBody>
      </p:sp>
    </p:spTree>
    <p:extLst>
      <p:ext uri="{BB962C8B-B14F-4D97-AF65-F5344CB8AC3E}">
        <p14:creationId xmlns:p14="http://schemas.microsoft.com/office/powerpoint/2010/main" val="3539426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600" indent="-228600">
              <a:buFont typeface="+mj-lt"/>
              <a:buAutoNum type="arabicPeriod"/>
            </a:pPr>
            <a:r>
              <a:rPr lang="zh-CN" altLang="en-US"/>
              <a:t>本季度收入</a:t>
            </a:r>
            <a:r>
              <a:rPr lang="zh-CN" altLang="zh-CN" sz="1128" kern="1200">
                <a:solidFill>
                  <a:schemeClr val="tx1"/>
                </a:solidFill>
                <a:effectLst/>
                <a:latin typeface="+mn-lt"/>
                <a:ea typeface="+mn-ea"/>
                <a:cs typeface="+mn-cs"/>
              </a:rPr>
              <a:t>人民币</a:t>
            </a:r>
            <a:r>
              <a:rPr lang="en-US" altLang="zh-CN" sz="1128" kern="1200">
                <a:solidFill>
                  <a:schemeClr val="tx1"/>
                </a:solidFill>
                <a:effectLst/>
                <a:latin typeface="+mn-lt"/>
                <a:ea typeface="+mn-ea"/>
                <a:cs typeface="+mn-cs"/>
              </a:rPr>
              <a:t>4.348</a:t>
            </a:r>
            <a:r>
              <a:rPr lang="zh-CN" altLang="zh-CN" sz="1128" kern="1200">
                <a:solidFill>
                  <a:schemeClr val="tx1"/>
                </a:solidFill>
                <a:effectLst/>
                <a:latin typeface="+mn-lt"/>
                <a:ea typeface="+mn-ea"/>
                <a:cs typeface="+mn-cs"/>
              </a:rPr>
              <a:t>亿元，较去年同期增长</a:t>
            </a:r>
            <a:r>
              <a:rPr lang="en-US" altLang="zh-CN" sz="1128" kern="1200">
                <a:solidFill>
                  <a:schemeClr val="tx1"/>
                </a:solidFill>
                <a:effectLst/>
                <a:latin typeface="+mn-lt"/>
                <a:ea typeface="+mn-ea"/>
                <a:cs typeface="+mn-cs"/>
              </a:rPr>
              <a:t>45.7%</a:t>
            </a:r>
            <a:r>
              <a:rPr lang="zh-CN" altLang="en-US" sz="1128" kern="1200">
                <a:solidFill>
                  <a:schemeClr val="tx1"/>
                </a:solidFill>
                <a:effectLst/>
                <a:latin typeface="+mn-lt"/>
                <a:ea typeface="+mn-ea"/>
                <a:cs typeface="+mn-cs"/>
              </a:rPr>
              <a:t>；</a:t>
            </a:r>
            <a:r>
              <a:rPr lang="zh-CN" altLang="en-US"/>
              <a:t>前九个月收入</a:t>
            </a:r>
            <a:r>
              <a:rPr lang="zh-CN" altLang="zh-CN" sz="1128" kern="1200">
                <a:solidFill>
                  <a:schemeClr val="tx1"/>
                </a:solidFill>
                <a:effectLst/>
                <a:latin typeface="+mn-lt"/>
                <a:ea typeface="+mn-ea"/>
                <a:cs typeface="+mn-cs"/>
              </a:rPr>
              <a:t>为人民币</a:t>
            </a:r>
            <a:r>
              <a:rPr lang="en-US" altLang="zh-CN" sz="1128" kern="1200">
                <a:solidFill>
                  <a:schemeClr val="tx1"/>
                </a:solidFill>
                <a:effectLst/>
                <a:latin typeface="+mn-lt"/>
                <a:ea typeface="+mn-ea"/>
                <a:cs typeface="+mn-cs"/>
              </a:rPr>
              <a:t>13.718</a:t>
            </a:r>
            <a:r>
              <a:rPr lang="zh-CN" altLang="zh-CN" sz="1128" kern="1200">
                <a:solidFill>
                  <a:schemeClr val="tx1"/>
                </a:solidFill>
                <a:effectLst/>
                <a:latin typeface="+mn-lt"/>
                <a:ea typeface="+mn-ea"/>
                <a:cs typeface="+mn-cs"/>
              </a:rPr>
              <a:t>亿元，较去年同期增长</a:t>
            </a:r>
            <a:r>
              <a:rPr lang="en-US" altLang="zh-CN" sz="1128" kern="1200">
                <a:solidFill>
                  <a:schemeClr val="tx1"/>
                </a:solidFill>
                <a:effectLst/>
                <a:latin typeface="+mn-lt"/>
                <a:ea typeface="+mn-ea"/>
                <a:cs typeface="+mn-cs"/>
              </a:rPr>
              <a:t>30.9%</a:t>
            </a:r>
            <a:r>
              <a:rPr lang="zh-CN" altLang="en-US" sz="1128" kern="1200">
                <a:solidFill>
                  <a:schemeClr val="tx1"/>
                </a:solidFill>
                <a:effectLst/>
                <a:latin typeface="+mn-lt"/>
                <a:ea typeface="+mn-ea"/>
                <a:cs typeface="+mn-cs"/>
              </a:rPr>
              <a:t>。</a:t>
            </a:r>
            <a:r>
              <a:rPr lang="zh-CN" altLang="zh-CN" sz="1128" kern="1200">
                <a:solidFill>
                  <a:schemeClr val="tx1"/>
                </a:solidFill>
                <a:effectLst/>
                <a:latin typeface="+mn-lt"/>
                <a:ea typeface="+mn-ea"/>
                <a:cs typeface="+mn-cs"/>
              </a:rPr>
              <a:t>增长主要是由于中小学教育服务和教育培训服务收入的增加。</a:t>
            </a:r>
            <a:endParaRPr lang="en-US" altLang="zh-CN" sz="1128" kern="1200">
              <a:solidFill>
                <a:schemeClr val="tx1"/>
              </a:solidFill>
              <a:effectLst/>
              <a:latin typeface="+mn-lt"/>
              <a:ea typeface="+mn-ea"/>
              <a:cs typeface="+mn-cs"/>
            </a:endParaRPr>
          </a:p>
          <a:p>
            <a:pPr marL="228600" indent="-228600">
              <a:buFont typeface="+mj-lt"/>
              <a:buAutoNum type="arabicPeriod"/>
            </a:pPr>
            <a:r>
              <a:rPr lang="zh-CN" altLang="en-US"/>
              <a:t>毛利润达到</a:t>
            </a:r>
            <a:r>
              <a:rPr lang="en-US" altLang="zh-CN" sz="1128" kern="1200">
                <a:solidFill>
                  <a:schemeClr val="tx1"/>
                </a:solidFill>
                <a:effectLst/>
                <a:latin typeface="+mn-lt"/>
                <a:ea typeface="+mn-ea"/>
                <a:cs typeface="+mn-cs"/>
              </a:rPr>
              <a:t>1.508</a:t>
            </a:r>
            <a:r>
              <a:rPr lang="zh-CN" altLang="zh-CN" sz="1128" kern="1200">
                <a:solidFill>
                  <a:schemeClr val="tx1"/>
                </a:solidFill>
                <a:effectLst/>
                <a:latin typeface="+mn-lt"/>
                <a:ea typeface="+mn-ea"/>
                <a:cs typeface="+mn-cs"/>
              </a:rPr>
              <a:t>亿元，较去年同期上涨</a:t>
            </a:r>
            <a:r>
              <a:rPr lang="en-US" altLang="zh-CN" sz="1128" kern="1200">
                <a:solidFill>
                  <a:schemeClr val="tx1"/>
                </a:solidFill>
                <a:effectLst/>
                <a:latin typeface="+mn-lt"/>
                <a:ea typeface="+mn-ea"/>
                <a:cs typeface="+mn-cs"/>
              </a:rPr>
              <a:t>65.9%</a:t>
            </a:r>
            <a:r>
              <a:rPr lang="zh-CN" altLang="zh-CN" sz="1128" kern="1200">
                <a:solidFill>
                  <a:schemeClr val="tx1"/>
                </a:solidFill>
                <a:effectLst/>
                <a:latin typeface="+mn-lt"/>
                <a:ea typeface="+mn-ea"/>
                <a:cs typeface="+mn-cs"/>
              </a:rPr>
              <a:t>。</a:t>
            </a:r>
            <a:r>
              <a:rPr lang="zh-CN" altLang="en-US"/>
              <a:t>前九个月毛利润达到</a:t>
            </a:r>
            <a:r>
              <a:rPr lang="en-US" altLang="zh-CN" sz="1128" kern="1200">
                <a:solidFill>
                  <a:schemeClr val="tx1"/>
                </a:solidFill>
                <a:effectLst/>
                <a:latin typeface="+mn-lt"/>
                <a:ea typeface="+mn-ea"/>
                <a:cs typeface="+mn-cs"/>
              </a:rPr>
              <a:t>5.122</a:t>
            </a:r>
            <a:r>
              <a:rPr lang="zh-CN" altLang="zh-CN" sz="1128" kern="1200">
                <a:solidFill>
                  <a:schemeClr val="tx1"/>
                </a:solidFill>
                <a:effectLst/>
                <a:latin typeface="+mn-lt"/>
                <a:ea typeface="+mn-ea"/>
                <a:cs typeface="+mn-cs"/>
              </a:rPr>
              <a:t>亿元，较去年同期上涨</a:t>
            </a:r>
            <a:r>
              <a:rPr lang="en-US" altLang="zh-CN" sz="1128" kern="1200">
                <a:solidFill>
                  <a:schemeClr val="tx1"/>
                </a:solidFill>
                <a:effectLst/>
                <a:latin typeface="+mn-lt"/>
                <a:ea typeface="+mn-ea"/>
                <a:cs typeface="+mn-cs"/>
              </a:rPr>
              <a:t>54.5%</a:t>
            </a:r>
            <a:r>
              <a:rPr lang="zh-CN" altLang="zh-CN" sz="1128" kern="1200">
                <a:solidFill>
                  <a:schemeClr val="tx1"/>
                </a:solidFill>
                <a:effectLst/>
                <a:latin typeface="+mn-lt"/>
                <a:ea typeface="+mn-ea"/>
                <a:cs typeface="+mn-cs"/>
              </a:rPr>
              <a:t>。</a:t>
            </a:r>
            <a:r>
              <a:rPr lang="zh-CN" altLang="en-US"/>
              <a:t>前九个月毛利率达到</a:t>
            </a:r>
            <a:r>
              <a:rPr lang="en-US" altLang="zh-CN" sz="1128" kern="1200">
                <a:solidFill>
                  <a:schemeClr val="tx1"/>
                </a:solidFill>
                <a:effectLst/>
                <a:latin typeface="+mn-lt"/>
                <a:ea typeface="+mn-ea"/>
                <a:cs typeface="+mn-cs"/>
              </a:rPr>
              <a:t>37.3%</a:t>
            </a:r>
            <a:r>
              <a:rPr lang="zh-CN" altLang="zh-CN" sz="1128" kern="1200">
                <a:solidFill>
                  <a:schemeClr val="tx1"/>
                </a:solidFill>
                <a:effectLst/>
                <a:latin typeface="+mn-lt"/>
                <a:ea typeface="+mn-ea"/>
                <a:cs typeface="+mn-cs"/>
              </a:rPr>
              <a:t>，</a:t>
            </a:r>
            <a:r>
              <a:rPr lang="zh-CN" altLang="en-US"/>
              <a:t>增长</a:t>
            </a:r>
            <a:r>
              <a:rPr lang="en-US" altLang="zh-CN"/>
              <a:t>5.7</a:t>
            </a:r>
            <a:r>
              <a:rPr lang="zh-CN" altLang="en-US"/>
              <a:t>个</a:t>
            </a:r>
            <a:r>
              <a:rPr lang="en-US" altLang="zh-CN"/>
              <a:t>pp</a:t>
            </a:r>
            <a:r>
              <a:rPr lang="zh-CN" altLang="en-US"/>
              <a:t>。毛利率的增加主要因为管理运营效率不断优化及成本控制</a:t>
            </a:r>
            <a:endParaRPr lang="en-US" altLang="zh-CN"/>
          </a:p>
          <a:p>
            <a:pPr marL="228600" indent="-228600">
              <a:buFont typeface="+mj-lt"/>
              <a:buAutoNum type="arabicPeriod"/>
            </a:pPr>
            <a:r>
              <a:rPr lang="zh-CN" altLang="en-US"/>
              <a:t>归母净利润达到</a:t>
            </a:r>
            <a:r>
              <a:rPr lang="en-US" altLang="zh-CN" sz="1128" kern="1200">
                <a:solidFill>
                  <a:schemeClr val="tx1"/>
                </a:solidFill>
                <a:effectLst/>
                <a:latin typeface="+mn-lt"/>
                <a:ea typeface="+mn-ea"/>
                <a:cs typeface="+mn-cs"/>
              </a:rPr>
              <a:t>9,987</a:t>
            </a:r>
            <a:r>
              <a:rPr lang="zh-CN" altLang="zh-CN" sz="1128" kern="1200">
                <a:solidFill>
                  <a:schemeClr val="tx1"/>
                </a:solidFill>
                <a:effectLst/>
                <a:latin typeface="+mn-lt"/>
                <a:ea typeface="+mn-ea"/>
                <a:cs typeface="+mn-cs"/>
              </a:rPr>
              <a:t>万元，较去年同期增长</a:t>
            </a:r>
            <a:r>
              <a:rPr lang="en-US" altLang="zh-CN" sz="1128" kern="1200">
                <a:solidFill>
                  <a:schemeClr val="tx1"/>
                </a:solidFill>
                <a:effectLst/>
                <a:latin typeface="+mn-lt"/>
                <a:ea typeface="+mn-ea"/>
                <a:cs typeface="+mn-cs"/>
              </a:rPr>
              <a:t>67.2%</a:t>
            </a:r>
            <a:r>
              <a:rPr lang="zh-CN" altLang="zh-CN">
                <a:effectLst/>
              </a:rPr>
              <a:t> </a:t>
            </a:r>
            <a:r>
              <a:rPr lang="zh-CN" altLang="en-US"/>
              <a:t>，前九个月归母净利润达到</a:t>
            </a:r>
            <a:r>
              <a:rPr lang="en-US" altLang="zh-CN" sz="1128" kern="1200">
                <a:solidFill>
                  <a:schemeClr val="tx1"/>
                </a:solidFill>
                <a:effectLst/>
                <a:latin typeface="+mn-lt"/>
                <a:ea typeface="+mn-ea"/>
                <a:cs typeface="+mn-cs"/>
              </a:rPr>
              <a:t>3.678</a:t>
            </a:r>
            <a:r>
              <a:rPr lang="zh-CN" altLang="zh-CN" sz="1128" kern="1200">
                <a:solidFill>
                  <a:schemeClr val="tx1"/>
                </a:solidFill>
                <a:effectLst/>
                <a:latin typeface="+mn-lt"/>
                <a:ea typeface="+mn-ea"/>
                <a:cs typeface="+mn-cs"/>
              </a:rPr>
              <a:t>亿元，较去年同期</a:t>
            </a:r>
            <a:r>
              <a:rPr lang="en-US" altLang="zh-CN" sz="1128" kern="1200">
                <a:solidFill>
                  <a:schemeClr val="tx1"/>
                </a:solidFill>
                <a:effectLst/>
                <a:latin typeface="+mn-lt"/>
                <a:ea typeface="+mn-ea"/>
                <a:cs typeface="+mn-cs"/>
              </a:rPr>
              <a:t>39.4%</a:t>
            </a:r>
            <a:r>
              <a:rPr lang="zh-CN" altLang="zh-CN" sz="1128" kern="1200">
                <a:solidFill>
                  <a:schemeClr val="tx1"/>
                </a:solidFill>
                <a:effectLst/>
                <a:latin typeface="+mn-lt"/>
                <a:ea typeface="+mn-ea"/>
                <a:cs typeface="+mn-cs"/>
              </a:rPr>
              <a:t>。</a:t>
            </a:r>
            <a:r>
              <a:rPr lang="zh-CN" altLang="zh-CN">
                <a:effectLst/>
              </a:rPr>
              <a:t> </a:t>
            </a:r>
            <a:r>
              <a:rPr lang="zh-CN" altLang="en-US"/>
              <a:t>前九个月归母净利率达到</a:t>
            </a:r>
            <a:r>
              <a:rPr lang="en-US" altLang="zh-CN"/>
              <a:t>26.8%</a:t>
            </a:r>
            <a:r>
              <a:rPr lang="zh-CN" altLang="en-US"/>
              <a:t>，同比增长</a:t>
            </a:r>
            <a:r>
              <a:rPr lang="en-US" altLang="zh-CN"/>
              <a:t>1.6</a:t>
            </a:r>
            <a:r>
              <a:rPr lang="zh-CN" altLang="en-US"/>
              <a:t>个</a:t>
            </a:r>
            <a:r>
              <a:rPr lang="en-US" altLang="zh-CN"/>
              <a:t>pp</a:t>
            </a:r>
            <a:r>
              <a:rPr lang="zh-CN" altLang="en-US"/>
              <a:t>。</a:t>
            </a:r>
            <a:endParaRPr lang="en-US" altLang="zh-CN"/>
          </a:p>
          <a:p>
            <a:pPr marL="228600" indent="-228600">
              <a:buFont typeface="+mj-lt"/>
              <a:buAutoNum type="arabicPeriod"/>
            </a:pPr>
            <a:r>
              <a:rPr lang="en-US" altLang="zh-CN"/>
              <a:t>TTM</a:t>
            </a:r>
            <a:r>
              <a:rPr lang="zh-CN" altLang="en-US"/>
              <a:t>归母净资产收益率达到</a:t>
            </a:r>
            <a:r>
              <a:rPr lang="en-US" altLang="zh-CN"/>
              <a:t>20.1%</a:t>
            </a:r>
            <a:r>
              <a:rPr lang="zh-CN" altLang="en-US"/>
              <a:t>，相比</a:t>
            </a:r>
            <a:r>
              <a:rPr lang="en-US" altLang="zh-CN"/>
              <a:t>FY2020</a:t>
            </a:r>
            <a:r>
              <a:rPr lang="zh-CN" altLang="en-US"/>
              <a:t>提升</a:t>
            </a:r>
            <a:r>
              <a:rPr lang="en-US" altLang="zh-CN"/>
              <a:t>1.8</a:t>
            </a:r>
            <a:r>
              <a:rPr lang="zh-CN" altLang="en-US"/>
              <a:t>个百分点。</a:t>
            </a:r>
            <a:endParaRPr lang="en-US"/>
          </a:p>
        </p:txBody>
      </p:sp>
      <p:sp>
        <p:nvSpPr>
          <p:cNvPr id="4" name="Slide Number Placeholder 3"/>
          <p:cNvSpPr>
            <a:spLocks noGrp="1"/>
          </p:cNvSpPr>
          <p:nvPr>
            <p:ph type="sldNum" sz="quarter" idx="5"/>
          </p:nvPr>
        </p:nvSpPr>
        <p:spPr/>
        <p:txBody>
          <a:bodyPr/>
          <a:lstStyle/>
          <a:p>
            <a:fld id="{37FA8821-17DA-F04A-9ADB-0754589B0688}" type="slidenum">
              <a:rPr lang="en-US" smtClean="0"/>
              <a:t>19</a:t>
            </a:fld>
            <a:endParaRPr lang="en-US"/>
          </a:p>
        </p:txBody>
      </p:sp>
    </p:spTree>
    <p:extLst>
      <p:ext uri="{BB962C8B-B14F-4D97-AF65-F5344CB8AC3E}">
        <p14:creationId xmlns:p14="http://schemas.microsoft.com/office/powerpoint/2010/main" val="1716729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600" marR="0" lvl="0" indent="-228600" algn="l" defTabSz="859627" rtl="0" eaLnBrk="1" fontAlgn="auto" latinLnBrk="0" hangingPunct="1">
              <a:lnSpc>
                <a:spcPct val="100000"/>
              </a:lnSpc>
              <a:spcBef>
                <a:spcPts val="0"/>
              </a:spcBef>
              <a:spcAft>
                <a:spcPts val="0"/>
              </a:spcAft>
              <a:buClrTx/>
              <a:buSzTx/>
              <a:buFont typeface="+mj-lt"/>
              <a:buAutoNum type="arabicPeriod"/>
              <a:tabLst/>
              <a:defRPr/>
            </a:pPr>
            <a:r>
              <a:rPr lang="zh-CN" altLang="en-US"/>
              <a:t>我们收入端的强劲增长主要得益于各业务条线的全面增长势头。</a:t>
            </a:r>
            <a:endParaRPr lang="en-US" altLang="zh-CN"/>
          </a:p>
          <a:p>
            <a:pPr marL="228600" marR="0" lvl="0" indent="-228600" algn="l" defTabSz="859627" rtl="0" eaLnBrk="1" fontAlgn="auto" latinLnBrk="0" hangingPunct="1">
              <a:lnSpc>
                <a:spcPct val="100000"/>
              </a:lnSpc>
              <a:spcBef>
                <a:spcPts val="0"/>
              </a:spcBef>
              <a:spcAft>
                <a:spcPts val="0"/>
              </a:spcAft>
              <a:buClrTx/>
              <a:buSzTx/>
              <a:buFont typeface="+mj-lt"/>
              <a:buAutoNum type="arabicPeriod"/>
              <a:tabLst/>
              <a:defRPr/>
            </a:pPr>
            <a:r>
              <a:rPr lang="zh-CN" altLang="en-US"/>
              <a:t>前九个月中小学教育服务收入达到</a:t>
            </a:r>
            <a:r>
              <a:rPr lang="en-US" altLang="zh-CN" sz="1128" kern="1200">
                <a:solidFill>
                  <a:schemeClr val="tx1"/>
                </a:solidFill>
                <a:effectLst/>
                <a:latin typeface="+mn-lt"/>
                <a:ea typeface="+mn-ea"/>
                <a:cs typeface="+mn-cs"/>
              </a:rPr>
              <a:t>11.904</a:t>
            </a:r>
            <a:r>
              <a:rPr lang="zh-CN" altLang="zh-CN" sz="1128" kern="1200">
                <a:solidFill>
                  <a:schemeClr val="tx1"/>
                </a:solidFill>
                <a:effectLst/>
                <a:latin typeface="+mn-lt"/>
                <a:ea typeface="+mn-ea"/>
                <a:cs typeface="+mn-cs"/>
              </a:rPr>
              <a:t>亿元，较去年同期的增长</a:t>
            </a:r>
            <a:r>
              <a:rPr lang="en-US" altLang="zh-CN" sz="1128" kern="1200">
                <a:solidFill>
                  <a:schemeClr val="tx1"/>
                </a:solidFill>
                <a:effectLst/>
                <a:latin typeface="+mn-lt"/>
                <a:ea typeface="+mn-ea"/>
                <a:cs typeface="+mn-cs"/>
              </a:rPr>
              <a:t>31.3%</a:t>
            </a:r>
            <a:r>
              <a:rPr lang="zh-CN" altLang="zh-CN" sz="1128" kern="1200">
                <a:solidFill>
                  <a:schemeClr val="tx1"/>
                </a:solidFill>
                <a:effectLst/>
                <a:latin typeface="+mn-lt"/>
                <a:ea typeface="+mn-ea"/>
                <a:cs typeface="+mn-cs"/>
              </a:rPr>
              <a:t>。</a:t>
            </a:r>
            <a:r>
              <a:rPr lang="zh-CN" altLang="zh-CN">
                <a:effectLst/>
              </a:rPr>
              <a:t> </a:t>
            </a:r>
            <a:r>
              <a:rPr lang="zh-CN" altLang="en-US"/>
              <a:t>中小学教育服务收入的增长主要是由于学生人数及平均学费的增长，以及去年受疫情影响中小学教育服务收入确认减少。</a:t>
            </a:r>
            <a:endParaRPr lang="en-US" altLang="zh-CN"/>
          </a:p>
          <a:p>
            <a:pPr marL="228600" marR="0" lvl="0" indent="-228600" algn="l" defTabSz="859627" rtl="0" eaLnBrk="1" fontAlgn="auto" latinLnBrk="0" hangingPunct="1">
              <a:lnSpc>
                <a:spcPct val="100000"/>
              </a:lnSpc>
              <a:spcBef>
                <a:spcPts val="0"/>
              </a:spcBef>
              <a:spcAft>
                <a:spcPts val="0"/>
              </a:spcAft>
              <a:buClrTx/>
              <a:buSzTx/>
              <a:buFont typeface="+mj-lt"/>
              <a:buAutoNum type="arabicPeriod"/>
              <a:tabLst/>
              <a:defRPr/>
            </a:pPr>
            <a:r>
              <a:rPr lang="zh-CN" altLang="zh-CN" sz="1128" kern="1200">
                <a:solidFill>
                  <a:schemeClr val="tx1"/>
                </a:solidFill>
                <a:effectLst/>
                <a:latin typeface="+mn-lt"/>
                <a:ea typeface="+mn-ea"/>
                <a:cs typeface="+mn-cs"/>
              </a:rPr>
              <a:t>第三季度的教育培训服务收入为</a:t>
            </a:r>
            <a:r>
              <a:rPr lang="en-US" altLang="zh-CN" sz="1128" kern="1200">
                <a:solidFill>
                  <a:schemeClr val="tx1"/>
                </a:solidFill>
                <a:effectLst/>
                <a:latin typeface="+mn-lt"/>
                <a:ea typeface="+mn-ea"/>
                <a:cs typeface="+mn-cs"/>
              </a:rPr>
              <a:t>4,280</a:t>
            </a:r>
            <a:r>
              <a:rPr lang="zh-CN" altLang="zh-CN" sz="1128" kern="1200">
                <a:solidFill>
                  <a:schemeClr val="tx1"/>
                </a:solidFill>
                <a:effectLst/>
                <a:latin typeface="+mn-lt"/>
                <a:ea typeface="+mn-ea"/>
                <a:cs typeface="+mn-cs"/>
              </a:rPr>
              <a:t>万元，增长</a:t>
            </a:r>
            <a:r>
              <a:rPr lang="en-US" altLang="zh-CN" sz="1128" kern="1200">
                <a:solidFill>
                  <a:schemeClr val="tx1"/>
                </a:solidFill>
                <a:effectLst/>
                <a:latin typeface="+mn-lt"/>
                <a:ea typeface="+mn-ea"/>
                <a:cs typeface="+mn-cs"/>
              </a:rPr>
              <a:t>1,237.5%</a:t>
            </a:r>
            <a:r>
              <a:rPr lang="zh-CN" altLang="zh-CN" sz="1128" kern="1200">
                <a:solidFill>
                  <a:schemeClr val="tx1"/>
                </a:solidFill>
                <a:effectLst/>
                <a:latin typeface="+mn-lt"/>
                <a:ea typeface="+mn-ea"/>
                <a:cs typeface="+mn-cs"/>
              </a:rPr>
              <a:t>，主要是由于去年同期受到疫情爆发的影响教育培训服务开展受限，而本季度在寒假业务和学期初招生季的支撑下教育培训业务快速增长。</a:t>
            </a:r>
            <a:endParaRPr lang="en-US" altLang="zh-CN" sz="1128" kern="1200">
              <a:solidFill>
                <a:schemeClr val="tx1"/>
              </a:solidFill>
              <a:effectLst/>
              <a:latin typeface="+mn-lt"/>
              <a:ea typeface="+mn-ea"/>
              <a:cs typeface="+mn-cs"/>
            </a:endParaRPr>
          </a:p>
          <a:p>
            <a:pPr marL="228600" marR="0" lvl="0" indent="-228600" algn="l" defTabSz="859627" rtl="0" eaLnBrk="1" fontAlgn="auto" latinLnBrk="0" hangingPunct="1">
              <a:lnSpc>
                <a:spcPct val="100000"/>
              </a:lnSpc>
              <a:spcBef>
                <a:spcPts val="0"/>
              </a:spcBef>
              <a:spcAft>
                <a:spcPts val="0"/>
              </a:spcAft>
              <a:buClrTx/>
              <a:buSzTx/>
              <a:buFont typeface="+mj-lt"/>
              <a:buAutoNum type="arabicPeriod"/>
              <a:tabLst/>
              <a:defRPr/>
            </a:pPr>
            <a:r>
              <a:rPr lang="zh-CN" altLang="zh-CN" sz="1128" kern="1200">
                <a:solidFill>
                  <a:schemeClr val="tx1"/>
                </a:solidFill>
                <a:effectLst/>
                <a:latin typeface="+mn-lt"/>
                <a:ea typeface="+mn-ea"/>
                <a:cs typeface="+mn-cs"/>
              </a:rPr>
              <a:t>教育培训服务前九个月收入达</a:t>
            </a:r>
            <a:r>
              <a:rPr lang="en-US" altLang="zh-CN" sz="1128" kern="1200">
                <a:solidFill>
                  <a:schemeClr val="tx1"/>
                </a:solidFill>
                <a:effectLst/>
                <a:latin typeface="+mn-lt"/>
                <a:ea typeface="+mn-ea"/>
                <a:cs typeface="+mn-cs"/>
              </a:rPr>
              <a:t>1.022</a:t>
            </a:r>
            <a:r>
              <a:rPr lang="zh-CN" altLang="zh-CN" sz="1128" kern="1200">
                <a:solidFill>
                  <a:schemeClr val="tx1"/>
                </a:solidFill>
                <a:effectLst/>
                <a:latin typeface="+mn-lt"/>
                <a:ea typeface="+mn-ea"/>
                <a:cs typeface="+mn-cs"/>
              </a:rPr>
              <a:t>亿元，增长</a:t>
            </a:r>
            <a:r>
              <a:rPr lang="en-US" altLang="zh-CN" sz="1128" kern="1200">
                <a:solidFill>
                  <a:schemeClr val="tx1"/>
                </a:solidFill>
                <a:effectLst/>
                <a:latin typeface="+mn-lt"/>
                <a:ea typeface="+mn-ea"/>
                <a:cs typeface="+mn-cs"/>
              </a:rPr>
              <a:t>119.3%</a:t>
            </a:r>
            <a:r>
              <a:rPr lang="zh-CN" altLang="zh-CN" sz="1128" kern="1200">
                <a:solidFill>
                  <a:schemeClr val="tx1"/>
                </a:solidFill>
                <a:effectLst/>
                <a:latin typeface="+mn-lt"/>
                <a:ea typeface="+mn-ea"/>
                <a:cs typeface="+mn-cs"/>
              </a:rPr>
              <a:t>，主要是由于培训业务种类和覆盖版图得到进一步扩张，业务需求在国内后疫情时代得到发力释放。前九个月参加教育培训的学生人次达到</a:t>
            </a:r>
            <a:r>
              <a:rPr lang="en-US" altLang="zh-CN" sz="1128" kern="1200">
                <a:solidFill>
                  <a:schemeClr val="tx1"/>
                </a:solidFill>
                <a:effectLst/>
                <a:latin typeface="+mn-lt"/>
                <a:ea typeface="+mn-ea"/>
                <a:cs typeface="+mn-cs"/>
              </a:rPr>
              <a:t>109,799</a:t>
            </a:r>
            <a:r>
              <a:rPr lang="zh-CN" altLang="zh-CN" sz="1128" kern="1200">
                <a:solidFill>
                  <a:schemeClr val="tx1"/>
                </a:solidFill>
                <a:effectLst/>
                <a:latin typeface="+mn-lt"/>
                <a:ea typeface="+mn-ea"/>
                <a:cs typeface="+mn-cs"/>
              </a:rPr>
              <a:t>人次，同比增长</a:t>
            </a:r>
            <a:r>
              <a:rPr lang="en-US" altLang="zh-CN" sz="1128" kern="1200">
                <a:solidFill>
                  <a:schemeClr val="tx1"/>
                </a:solidFill>
                <a:effectLst/>
                <a:latin typeface="+mn-lt"/>
                <a:ea typeface="+mn-ea"/>
                <a:cs typeface="+mn-cs"/>
              </a:rPr>
              <a:t>416%</a:t>
            </a:r>
            <a:r>
              <a:rPr lang="zh-CN" altLang="zh-CN" sz="1128" kern="1200">
                <a:solidFill>
                  <a:schemeClr val="tx1"/>
                </a:solidFill>
                <a:effectLst/>
                <a:latin typeface="+mn-lt"/>
                <a:ea typeface="+mn-ea"/>
                <a:cs typeface="+mn-cs"/>
              </a:rPr>
              <a:t>。</a:t>
            </a:r>
            <a:endParaRPr lang="en-US" altLang="zh-CN"/>
          </a:p>
          <a:p>
            <a:pPr marL="228600" marR="0" lvl="0" indent="-228600" algn="l" defTabSz="859627" rtl="0" eaLnBrk="1" fontAlgn="auto" latinLnBrk="0" hangingPunct="1">
              <a:lnSpc>
                <a:spcPct val="100000"/>
              </a:lnSpc>
              <a:spcBef>
                <a:spcPts val="0"/>
              </a:spcBef>
              <a:spcAft>
                <a:spcPts val="0"/>
              </a:spcAft>
              <a:buClrTx/>
              <a:buSzTx/>
              <a:buFont typeface="+mj-lt"/>
              <a:buAutoNum type="arabicPeriod"/>
              <a:tabLst/>
              <a:defRPr/>
            </a:pPr>
            <a:r>
              <a:rPr lang="zh-CN" altLang="zh-CN" sz="1128" kern="1200">
                <a:solidFill>
                  <a:schemeClr val="tx1"/>
                </a:solidFill>
                <a:effectLst/>
                <a:latin typeface="+mn-lt"/>
                <a:ea typeface="+mn-ea"/>
                <a:cs typeface="+mn-cs"/>
              </a:rPr>
              <a:t>前九个月</a:t>
            </a:r>
            <a:r>
              <a:rPr lang="zh-CN" altLang="en-US"/>
              <a:t>运营管理收入达到</a:t>
            </a:r>
            <a:r>
              <a:rPr lang="en-US" altLang="zh-CN" sz="1128" kern="1200">
                <a:solidFill>
                  <a:schemeClr val="tx1"/>
                </a:solidFill>
                <a:effectLst/>
                <a:latin typeface="+mn-lt"/>
                <a:ea typeface="+mn-ea"/>
                <a:cs typeface="+mn-cs"/>
              </a:rPr>
              <a:t>4,820</a:t>
            </a:r>
            <a:r>
              <a:rPr lang="zh-CN" altLang="zh-CN" sz="1128" kern="1200">
                <a:solidFill>
                  <a:schemeClr val="tx1"/>
                </a:solidFill>
                <a:effectLst/>
                <a:latin typeface="+mn-lt"/>
                <a:ea typeface="+mn-ea"/>
                <a:cs typeface="+mn-cs"/>
              </a:rPr>
              <a:t>万元，较去年同期增长</a:t>
            </a:r>
            <a:r>
              <a:rPr lang="en-US" altLang="zh-CN" sz="1128" kern="1200">
                <a:solidFill>
                  <a:schemeClr val="tx1"/>
                </a:solidFill>
                <a:effectLst/>
                <a:latin typeface="+mn-lt"/>
                <a:ea typeface="+mn-ea"/>
                <a:cs typeface="+mn-cs"/>
              </a:rPr>
              <a:t>74.6%</a:t>
            </a:r>
            <a:r>
              <a:rPr lang="zh-CN" altLang="zh-CN" sz="1128" kern="1200">
                <a:solidFill>
                  <a:schemeClr val="tx1"/>
                </a:solidFill>
                <a:effectLst/>
                <a:latin typeface="+mn-lt"/>
                <a:ea typeface="+mn-ea"/>
                <a:cs typeface="+mn-cs"/>
              </a:rPr>
              <a:t>。这主要是由于本期在宿迁地区新增了两所运营管理学校，以及向部分运营管理学校提供了更全面多样的运营管理服务。</a:t>
            </a:r>
            <a:r>
              <a:rPr lang="en-US" altLang="zh-CN" sz="1128" kern="1200">
                <a:solidFill>
                  <a:schemeClr val="tx1"/>
                </a:solidFill>
                <a:effectLst/>
                <a:latin typeface="+mn-lt"/>
                <a:ea typeface="+mn-ea"/>
                <a:cs typeface="+mn-cs"/>
              </a:rPr>
              <a:t> </a:t>
            </a:r>
            <a:endParaRPr lang="zh-CN" altLang="zh-CN" sz="1128" kern="1200">
              <a:solidFill>
                <a:schemeClr val="tx1"/>
              </a:solidFill>
              <a:effectLst/>
              <a:latin typeface="+mn-lt"/>
              <a:ea typeface="+mn-ea"/>
              <a:cs typeface="+mn-cs"/>
            </a:endParaRPr>
          </a:p>
          <a:p>
            <a:pPr marL="228600" indent="-228600">
              <a:buFont typeface="+mj-lt"/>
              <a:buAutoNum type="arabicPeriod"/>
            </a:pPr>
            <a:r>
              <a:rPr lang="zh-CN" altLang="zh-CN" sz="1128" kern="1200">
                <a:solidFill>
                  <a:schemeClr val="tx1"/>
                </a:solidFill>
                <a:effectLst/>
                <a:latin typeface="+mn-lt"/>
                <a:ea typeface="+mn-ea"/>
                <a:cs typeface="+mn-cs"/>
              </a:rPr>
              <a:t>前九个月</a:t>
            </a:r>
            <a:r>
              <a:rPr lang="zh-CN" altLang="en-US"/>
              <a:t>研学收入为</a:t>
            </a:r>
            <a:r>
              <a:rPr lang="en-US" altLang="zh-CN" sz="1128" kern="1200">
                <a:solidFill>
                  <a:schemeClr val="tx1"/>
                </a:solidFill>
                <a:effectLst/>
                <a:latin typeface="+mn-lt"/>
                <a:ea typeface="+mn-ea"/>
                <a:cs typeface="+mn-cs"/>
              </a:rPr>
              <a:t>1,430</a:t>
            </a:r>
            <a:r>
              <a:rPr lang="zh-CN" altLang="zh-CN" sz="1128" kern="1200">
                <a:solidFill>
                  <a:schemeClr val="tx1"/>
                </a:solidFill>
                <a:effectLst/>
                <a:latin typeface="+mn-lt"/>
                <a:ea typeface="+mn-ea"/>
                <a:cs typeface="+mn-cs"/>
              </a:rPr>
              <a:t>万元，较去年同期下降</a:t>
            </a:r>
            <a:r>
              <a:rPr lang="en-US" altLang="zh-CN" sz="1128" kern="1200">
                <a:solidFill>
                  <a:schemeClr val="tx1"/>
                </a:solidFill>
                <a:effectLst/>
                <a:latin typeface="+mn-lt"/>
                <a:ea typeface="+mn-ea"/>
                <a:cs typeface="+mn-cs"/>
              </a:rPr>
              <a:t>74.5%</a:t>
            </a:r>
            <a:r>
              <a:rPr lang="zh-CN" altLang="zh-CN" sz="1128" kern="1200">
                <a:solidFill>
                  <a:schemeClr val="tx1"/>
                </a:solidFill>
                <a:effectLst/>
                <a:latin typeface="+mn-lt"/>
                <a:ea typeface="+mn-ea"/>
                <a:cs typeface="+mn-cs"/>
              </a:rPr>
              <a:t>，主要由于新冠疫情导致的旅行限制，影响了本期研学服务的开展。</a:t>
            </a:r>
            <a:r>
              <a:rPr lang="zh-CN" altLang="zh-CN">
                <a:effectLst/>
              </a:rPr>
              <a:t> </a:t>
            </a:r>
            <a:endParaRPr lang="en-US" altLang="zh-CN"/>
          </a:p>
        </p:txBody>
      </p:sp>
      <p:sp>
        <p:nvSpPr>
          <p:cNvPr id="4" name="Slide Number Placeholder 3"/>
          <p:cNvSpPr>
            <a:spLocks noGrp="1"/>
          </p:cNvSpPr>
          <p:nvPr>
            <p:ph type="sldNum" sz="quarter" idx="5"/>
          </p:nvPr>
        </p:nvSpPr>
        <p:spPr/>
        <p:txBody>
          <a:bodyPr/>
          <a:lstStyle/>
          <a:p>
            <a:fld id="{37FA8821-17DA-F04A-9ADB-0754589B0688}" type="slidenum">
              <a:rPr lang="en-US" smtClean="0"/>
              <a:t>20</a:t>
            </a:fld>
            <a:endParaRPr lang="en-US"/>
          </a:p>
        </p:txBody>
      </p:sp>
    </p:spTree>
    <p:extLst>
      <p:ext uri="{BB962C8B-B14F-4D97-AF65-F5344CB8AC3E}">
        <p14:creationId xmlns:p14="http://schemas.microsoft.com/office/powerpoint/2010/main" val="49660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600" indent="-228600">
              <a:buAutoNum type="arabicPeriod"/>
            </a:pPr>
            <a:r>
              <a:rPr lang="zh-CN" altLang="en-US"/>
              <a:t>本季度收入的提升贡献主要来自于学生人数的增加及平均学费的提升</a:t>
            </a:r>
            <a:endParaRPr lang="en-US" altLang="zh-CN"/>
          </a:p>
          <a:p>
            <a:pPr marL="228600" indent="-228600">
              <a:buAutoNum type="arabicPeriod"/>
            </a:pPr>
            <a:r>
              <a:rPr lang="zh-CN" altLang="en-US"/>
              <a:t>本季度学生人数达到</a:t>
            </a:r>
            <a:r>
              <a:rPr lang="en-US" altLang="zh-CN"/>
              <a:t>27,310</a:t>
            </a:r>
            <a:r>
              <a:rPr lang="zh-CN" altLang="en-US"/>
              <a:t>人，同比增长</a:t>
            </a:r>
            <a:r>
              <a:rPr lang="en-US" altLang="zh-CN"/>
              <a:t>14.8%</a:t>
            </a:r>
          </a:p>
          <a:p>
            <a:pPr marL="228600" indent="-228600">
              <a:buAutoNum type="arabicPeriod"/>
            </a:pPr>
            <a:r>
              <a:rPr lang="zh-CN" altLang="en-US"/>
              <a:t>学校总容量达到</a:t>
            </a:r>
            <a:r>
              <a:rPr lang="en-US" altLang="zh-CN"/>
              <a:t>31,515</a:t>
            </a:r>
            <a:r>
              <a:rPr lang="zh-CN" altLang="en-US"/>
              <a:t>人，还有</a:t>
            </a:r>
            <a:r>
              <a:rPr lang="en-US" altLang="zh-CN"/>
              <a:t>13%</a:t>
            </a:r>
            <a:r>
              <a:rPr lang="zh-CN" altLang="en-US"/>
              <a:t>的剩余学位空间</a:t>
            </a:r>
            <a:endParaRPr lang="en-US" altLang="zh-CN"/>
          </a:p>
          <a:p>
            <a:pPr marL="228600" indent="-228600">
              <a:buAutoNum type="arabicPeriod"/>
            </a:pPr>
            <a:r>
              <a:rPr lang="en-US" altLang="zh-CN"/>
              <a:t>2021</a:t>
            </a:r>
            <a:r>
              <a:rPr lang="zh-CN" altLang="en-US"/>
              <a:t>财年预计年化平均学费达到</a:t>
            </a:r>
            <a:r>
              <a:rPr lang="en-US" altLang="zh-CN"/>
              <a:t>61,880</a:t>
            </a:r>
            <a:r>
              <a:rPr lang="zh-CN" altLang="en-US"/>
              <a:t>元，同比增长</a:t>
            </a:r>
            <a:r>
              <a:rPr lang="en-US" altLang="zh-CN"/>
              <a:t>4.3%</a:t>
            </a:r>
            <a:endParaRPr lang="en-US"/>
          </a:p>
        </p:txBody>
      </p:sp>
      <p:sp>
        <p:nvSpPr>
          <p:cNvPr id="4" name="Slide Number Placeholder 3"/>
          <p:cNvSpPr>
            <a:spLocks noGrp="1"/>
          </p:cNvSpPr>
          <p:nvPr>
            <p:ph type="sldNum" sz="quarter" idx="5"/>
          </p:nvPr>
        </p:nvSpPr>
        <p:spPr/>
        <p:txBody>
          <a:bodyPr/>
          <a:lstStyle/>
          <a:p>
            <a:fld id="{37FA8821-17DA-F04A-9ADB-0754589B0688}" type="slidenum">
              <a:rPr lang="en-US" smtClean="0"/>
              <a:t>21</a:t>
            </a:fld>
            <a:endParaRPr lang="en-US"/>
          </a:p>
        </p:txBody>
      </p:sp>
    </p:spTree>
    <p:extLst>
      <p:ext uri="{BB962C8B-B14F-4D97-AF65-F5344CB8AC3E}">
        <p14:creationId xmlns:p14="http://schemas.microsoft.com/office/powerpoint/2010/main" val="637674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sym typeface="+mn-ea"/>
              </a:rPr>
              <a:t>中国最大的中小学教育服务提供商之一</a:t>
            </a:r>
            <a:endParaRPr lang="en-US" altLang="zh-CN" dirty="0">
              <a:sym typeface="+mn-ea"/>
            </a:endParaRPr>
          </a:p>
          <a:p>
            <a:endParaRPr lang="en-US" altLang="zh-CN" dirty="0">
              <a:sym typeface="+mn-ea"/>
            </a:endParaRPr>
          </a:p>
        </p:txBody>
      </p:sp>
    </p:spTree>
    <p:extLst>
      <p:ext uri="{BB962C8B-B14F-4D97-AF65-F5344CB8AC3E}">
        <p14:creationId xmlns:p14="http://schemas.microsoft.com/office/powerpoint/2010/main" val="1992139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600" indent="-228600">
              <a:buFont typeface="+mj-lt"/>
              <a:buAutoNum type="arabicPeriod"/>
            </a:pPr>
            <a:r>
              <a:rPr lang="zh-CN" altLang="en-US" dirty="0"/>
              <a:t>在成本端，我们通过全面预算和精细化的成本控制不断优化我们的成本结构。</a:t>
            </a:r>
            <a:endParaRPr lang="en-US" altLang="zh-CN" dirty="0"/>
          </a:p>
          <a:p>
            <a:pPr marL="228600" indent="-228600">
              <a:buFont typeface="+mj-lt"/>
              <a:buAutoNum type="arabicPeriod"/>
            </a:pPr>
            <a:r>
              <a:rPr lang="zh-CN" altLang="en-US" dirty="0"/>
              <a:t>前九个月营业成本为</a:t>
            </a:r>
            <a:r>
              <a:rPr lang="en-US" altLang="zh-CN" sz="1128" kern="1200" dirty="0">
                <a:solidFill>
                  <a:schemeClr val="tx1"/>
                </a:solidFill>
                <a:effectLst/>
                <a:latin typeface="+mn-lt"/>
                <a:ea typeface="+mn-ea"/>
                <a:cs typeface="+mn-cs"/>
              </a:rPr>
              <a:t>8.595亿元</a:t>
            </a:r>
            <a:r>
              <a:rPr lang="zh-CN" altLang="en-US" dirty="0"/>
              <a:t>，同比增长</a:t>
            </a:r>
            <a:r>
              <a:rPr lang="en-US" altLang="zh-CN" dirty="0"/>
              <a:t>20.0%</a:t>
            </a:r>
            <a:r>
              <a:rPr lang="zh-CN" altLang="en-US" dirty="0"/>
              <a:t>，占收入</a:t>
            </a:r>
            <a:r>
              <a:rPr lang="en-US" altLang="zh-CN" dirty="0"/>
              <a:t>63%</a:t>
            </a:r>
            <a:r>
              <a:rPr lang="zh-CN" altLang="en-US" dirty="0"/>
              <a:t>，去年为</a:t>
            </a:r>
            <a:r>
              <a:rPr lang="en-US" altLang="zh-CN" dirty="0"/>
              <a:t>68%.</a:t>
            </a:r>
          </a:p>
          <a:p>
            <a:pPr marL="228600" marR="0" lvl="0" indent="-228600" algn="l" defTabSz="859627" rtl="0" eaLnBrk="1" fontAlgn="auto" latinLnBrk="0" hangingPunct="1">
              <a:lnSpc>
                <a:spcPct val="100000"/>
              </a:lnSpc>
              <a:spcBef>
                <a:spcPts val="0"/>
              </a:spcBef>
              <a:spcAft>
                <a:spcPts val="0"/>
              </a:spcAft>
              <a:buClrTx/>
              <a:buSzTx/>
              <a:buFont typeface="+mj-lt"/>
              <a:buAutoNum type="arabicPeriod"/>
              <a:tabLst/>
              <a:defRPr/>
            </a:pPr>
            <a:r>
              <a:rPr lang="zh-CN" altLang="zh-CN" sz="1128" kern="1200" dirty="0">
                <a:solidFill>
                  <a:schemeClr val="tx1"/>
                </a:solidFill>
                <a:effectLst/>
                <a:latin typeface="+mn-lt"/>
                <a:ea typeface="+mn-ea"/>
                <a:cs typeface="+mn-cs"/>
              </a:rPr>
              <a:t>三季度的营业成本为</a:t>
            </a:r>
            <a:r>
              <a:rPr lang="en-US" altLang="zh-CN" sz="1128" kern="1200" dirty="0">
                <a:solidFill>
                  <a:schemeClr val="tx1"/>
                </a:solidFill>
                <a:effectLst/>
                <a:latin typeface="+mn-lt"/>
                <a:ea typeface="+mn-ea"/>
                <a:cs typeface="+mn-cs"/>
              </a:rPr>
              <a:t>2.840</a:t>
            </a:r>
            <a:r>
              <a:rPr lang="zh-CN" altLang="en-US" sz="1128" kern="1200" dirty="0">
                <a:solidFill>
                  <a:schemeClr val="tx1"/>
                </a:solidFill>
                <a:effectLst/>
                <a:latin typeface="+mn-lt"/>
                <a:ea typeface="+mn-ea"/>
                <a:cs typeface="+mn-cs"/>
              </a:rPr>
              <a:t>亿元</a:t>
            </a:r>
            <a:r>
              <a:rPr lang="zh-CN" altLang="zh-CN" sz="1128" kern="1200" dirty="0">
                <a:solidFill>
                  <a:schemeClr val="tx1"/>
                </a:solidFill>
                <a:effectLst/>
                <a:latin typeface="+mn-lt"/>
                <a:ea typeface="+mn-ea"/>
                <a:cs typeface="+mn-cs"/>
              </a:rPr>
              <a:t>，较去年同期增加</a:t>
            </a:r>
            <a:r>
              <a:rPr lang="en-US" altLang="zh-CN" sz="1128" kern="1200" dirty="0">
                <a:solidFill>
                  <a:schemeClr val="tx1"/>
                </a:solidFill>
                <a:effectLst/>
                <a:latin typeface="+mn-lt"/>
                <a:ea typeface="+mn-ea"/>
                <a:cs typeface="+mn-cs"/>
              </a:rPr>
              <a:t>36.8</a:t>
            </a:r>
            <a:r>
              <a:rPr lang="zh-CN" altLang="zh-CN" sz="1128" kern="1200" dirty="0">
                <a:solidFill>
                  <a:schemeClr val="tx1"/>
                </a:solidFill>
                <a:effectLst/>
                <a:latin typeface="+mn-lt"/>
                <a:ea typeface="+mn-ea"/>
                <a:cs typeface="+mn-cs"/>
              </a:rPr>
              <a:t>％。</a:t>
            </a:r>
            <a:endParaRPr lang="en-US" altLang="zh-CN" sz="1128" kern="1200" dirty="0">
              <a:solidFill>
                <a:schemeClr val="tx1"/>
              </a:solidFill>
              <a:effectLst/>
              <a:latin typeface="+mn-lt"/>
              <a:ea typeface="+mn-ea"/>
              <a:cs typeface="+mn-cs"/>
            </a:endParaRPr>
          </a:p>
          <a:p>
            <a:pPr marL="228600" marR="0" lvl="0" indent="-228600" algn="l" defTabSz="859627" rtl="0" eaLnBrk="1" fontAlgn="auto" latinLnBrk="0" hangingPunct="1">
              <a:lnSpc>
                <a:spcPct val="100000"/>
              </a:lnSpc>
              <a:spcBef>
                <a:spcPts val="0"/>
              </a:spcBef>
              <a:spcAft>
                <a:spcPts val="0"/>
              </a:spcAft>
              <a:buClrTx/>
              <a:buSzTx/>
              <a:buFont typeface="+mj-lt"/>
              <a:buAutoNum type="arabicPeriod"/>
              <a:tabLst/>
              <a:defRPr/>
            </a:pPr>
            <a:r>
              <a:rPr lang="zh-CN" altLang="zh-CN" sz="1128" kern="1200" dirty="0">
                <a:solidFill>
                  <a:schemeClr val="tx1"/>
                </a:solidFill>
                <a:effectLst/>
                <a:latin typeface="+mn-lt"/>
                <a:ea typeface="+mn-ea"/>
                <a:cs typeface="+mn-cs"/>
              </a:rPr>
              <a:t>营业成本增长主要是由于职工成本的增加，以及去年第三季度因疫情导致的学生相关成本较少</a:t>
            </a:r>
            <a:r>
              <a:rPr lang="zh-CN" altLang="en-US" sz="1128" kern="1200" dirty="0">
                <a:solidFill>
                  <a:schemeClr val="tx1"/>
                </a:solidFill>
                <a:effectLst/>
                <a:latin typeface="+mn-lt"/>
                <a:ea typeface="+mn-ea"/>
                <a:cs typeface="+mn-cs"/>
              </a:rPr>
              <a:t>。</a:t>
            </a:r>
            <a:endParaRPr lang="en-US" altLang="zh-CN" sz="1128" kern="1200" dirty="0">
              <a:solidFill>
                <a:schemeClr val="tx1"/>
              </a:solidFill>
              <a:effectLst/>
              <a:latin typeface="+mn-lt"/>
              <a:ea typeface="+mn-ea"/>
              <a:cs typeface="+mn-cs"/>
            </a:endParaRPr>
          </a:p>
          <a:p>
            <a:pPr marL="228600" marR="0" lvl="0" indent="-228600" algn="l" defTabSz="859627" rtl="0" eaLnBrk="1" fontAlgn="auto" latinLnBrk="0" hangingPunct="1">
              <a:lnSpc>
                <a:spcPct val="100000"/>
              </a:lnSpc>
              <a:spcBef>
                <a:spcPts val="0"/>
              </a:spcBef>
              <a:spcAft>
                <a:spcPts val="0"/>
              </a:spcAft>
              <a:buClrTx/>
              <a:buSzTx/>
              <a:buFont typeface="+mj-lt"/>
              <a:buAutoNum type="arabicPeriod"/>
              <a:tabLst/>
              <a:defRPr/>
            </a:pPr>
            <a:endParaRPr lang="en-US" altLang="zh-CN" sz="1128" kern="1200" dirty="0">
              <a:solidFill>
                <a:schemeClr val="tx1"/>
              </a:solidFill>
              <a:effectLst/>
              <a:latin typeface="+mn-lt"/>
              <a:ea typeface="+mn-ea"/>
              <a:cs typeface="+mn-cs"/>
            </a:endParaRPr>
          </a:p>
          <a:p>
            <a:pPr marL="0" marR="0" lvl="0" indent="0" algn="l" defTabSz="859627" rtl="0" eaLnBrk="1" fontAlgn="auto" latinLnBrk="0" hangingPunct="1">
              <a:lnSpc>
                <a:spcPct val="100000"/>
              </a:lnSpc>
              <a:spcBef>
                <a:spcPts val="0"/>
              </a:spcBef>
              <a:spcAft>
                <a:spcPts val="0"/>
              </a:spcAft>
              <a:buClrTx/>
              <a:buSzTx/>
              <a:buFont typeface="+mj-lt"/>
              <a:buNone/>
              <a:tabLst/>
              <a:defRPr/>
            </a:pPr>
            <a:r>
              <a:rPr lang="zh-CN" altLang="en-US" sz="1128" kern="1200" dirty="0">
                <a:solidFill>
                  <a:schemeClr val="tx1"/>
                </a:solidFill>
                <a:effectLst/>
                <a:latin typeface="+mn-lt"/>
                <a:ea typeface="+mn-ea"/>
                <a:cs typeface="+mn-cs"/>
              </a:rPr>
              <a:t>这一页是否需要？</a:t>
            </a:r>
            <a:endParaRPr lang="zh-CN" altLang="zh-CN" sz="1128"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7FA8821-17DA-F04A-9ADB-0754589B0688}" type="slidenum">
              <a:rPr lang="en-US" smtClean="0"/>
              <a:t>22</a:t>
            </a:fld>
            <a:endParaRPr lang="en-US"/>
          </a:p>
        </p:txBody>
      </p:sp>
    </p:spTree>
    <p:extLst>
      <p:ext uri="{BB962C8B-B14F-4D97-AF65-F5344CB8AC3E}">
        <p14:creationId xmlns:p14="http://schemas.microsoft.com/office/powerpoint/2010/main" val="1620765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600" indent="-228600">
              <a:buFont typeface="+mj-lt"/>
              <a:buAutoNum type="arabicPeriod"/>
            </a:pPr>
            <a:r>
              <a:rPr lang="zh-CN" altLang="en-US" dirty="0"/>
              <a:t>得益于我们管理运营效率的不断优化及成本控制能力的提升，我们的毛利率也在持续扩张</a:t>
            </a:r>
            <a:endParaRPr lang="en-US" altLang="zh-CN" dirty="0"/>
          </a:p>
          <a:p>
            <a:pPr marL="228600" indent="-228600">
              <a:buFont typeface="+mj-lt"/>
              <a:buAutoNum type="arabicPeriod"/>
            </a:pPr>
            <a:r>
              <a:rPr lang="zh-CN" altLang="en-US" dirty="0"/>
              <a:t>第三季度毛利润达到</a:t>
            </a:r>
            <a:r>
              <a:rPr lang="en-US" altLang="zh-CN" sz="1128" kern="1200" dirty="0">
                <a:solidFill>
                  <a:schemeClr val="tx1"/>
                </a:solidFill>
                <a:effectLst/>
                <a:latin typeface="+mn-lt"/>
                <a:ea typeface="+mn-ea"/>
                <a:cs typeface="+mn-cs"/>
              </a:rPr>
              <a:t>1.508</a:t>
            </a:r>
            <a:r>
              <a:rPr lang="zh-CN" altLang="zh-CN" sz="1128" kern="1200" dirty="0">
                <a:solidFill>
                  <a:schemeClr val="tx1"/>
                </a:solidFill>
                <a:effectLst/>
                <a:latin typeface="+mn-lt"/>
                <a:ea typeface="+mn-ea"/>
                <a:cs typeface="+mn-cs"/>
              </a:rPr>
              <a:t>亿元</a:t>
            </a:r>
            <a:r>
              <a:rPr lang="zh-CN" altLang="zh-CN" dirty="0">
                <a:effectLst/>
              </a:rPr>
              <a:t> </a:t>
            </a:r>
            <a:r>
              <a:rPr lang="zh-CN" altLang="en-US" dirty="0"/>
              <a:t>，同比增长</a:t>
            </a:r>
            <a:r>
              <a:rPr lang="en-US" altLang="zh-CN" sz="1128" kern="1200" dirty="0">
                <a:solidFill>
                  <a:schemeClr val="tx1"/>
                </a:solidFill>
                <a:effectLst/>
                <a:latin typeface="+mn-lt"/>
                <a:ea typeface="+mn-ea"/>
                <a:cs typeface="+mn-cs"/>
              </a:rPr>
              <a:t>65.9%</a:t>
            </a:r>
            <a:r>
              <a:rPr lang="zh-CN" altLang="en-US" dirty="0"/>
              <a:t>。前九个月毛利润达到</a:t>
            </a:r>
            <a:r>
              <a:rPr lang="en-US" altLang="zh-CN" sz="1128" kern="1200" dirty="0">
                <a:solidFill>
                  <a:schemeClr val="tx1"/>
                </a:solidFill>
                <a:effectLst/>
                <a:latin typeface="+mn-lt"/>
                <a:ea typeface="+mn-ea"/>
                <a:cs typeface="+mn-cs"/>
              </a:rPr>
              <a:t>5.122</a:t>
            </a:r>
            <a:r>
              <a:rPr lang="zh-CN" altLang="zh-CN" sz="1128" kern="1200" dirty="0">
                <a:solidFill>
                  <a:schemeClr val="tx1"/>
                </a:solidFill>
                <a:effectLst/>
                <a:latin typeface="+mn-lt"/>
                <a:ea typeface="+mn-ea"/>
                <a:cs typeface="+mn-cs"/>
              </a:rPr>
              <a:t>亿元</a:t>
            </a:r>
            <a:r>
              <a:rPr lang="zh-CN" altLang="en-US" dirty="0"/>
              <a:t>，同比增长</a:t>
            </a:r>
            <a:r>
              <a:rPr lang="en-US" altLang="zh-CN" sz="1128" kern="1200" dirty="0">
                <a:solidFill>
                  <a:schemeClr val="tx1"/>
                </a:solidFill>
                <a:effectLst/>
                <a:latin typeface="+mn-lt"/>
                <a:ea typeface="+mn-ea"/>
                <a:cs typeface="+mn-cs"/>
              </a:rPr>
              <a:t>54.5%</a:t>
            </a:r>
            <a:r>
              <a:rPr lang="zh-CN" altLang="zh-CN" dirty="0">
                <a:effectLst/>
              </a:rPr>
              <a:t> </a:t>
            </a:r>
            <a:endParaRPr lang="en-US" altLang="zh-CN" dirty="0"/>
          </a:p>
          <a:p>
            <a:pPr marL="228600" marR="0" lvl="0" indent="-228600" algn="l" defTabSz="859627" rtl="0" eaLnBrk="1" fontAlgn="auto" latinLnBrk="0" hangingPunct="1">
              <a:lnSpc>
                <a:spcPct val="100000"/>
              </a:lnSpc>
              <a:spcBef>
                <a:spcPts val="0"/>
              </a:spcBef>
              <a:spcAft>
                <a:spcPts val="0"/>
              </a:spcAft>
              <a:buClrTx/>
              <a:buSzTx/>
              <a:buFont typeface="+mj-lt"/>
              <a:buAutoNum type="arabicPeriod"/>
              <a:tabLst/>
              <a:defRPr/>
            </a:pPr>
            <a:r>
              <a:rPr lang="zh-CN" altLang="en-US" dirty="0"/>
              <a:t>第三季度毛利率达到</a:t>
            </a:r>
            <a:r>
              <a:rPr lang="en-US" altLang="zh-CN" sz="1128" kern="1200" dirty="0">
                <a:solidFill>
                  <a:schemeClr val="tx1"/>
                </a:solidFill>
                <a:effectLst/>
                <a:latin typeface="+mn-lt"/>
                <a:ea typeface="+mn-ea"/>
                <a:cs typeface="+mn-cs"/>
              </a:rPr>
              <a:t>34.7%</a:t>
            </a:r>
            <a:r>
              <a:rPr lang="zh-CN" altLang="en-US" dirty="0"/>
              <a:t>，同比增长</a:t>
            </a:r>
            <a:r>
              <a:rPr lang="en-US" altLang="zh-CN" dirty="0"/>
              <a:t>4.2</a:t>
            </a:r>
            <a:r>
              <a:rPr lang="zh-CN" altLang="en-US" dirty="0"/>
              <a:t>个百分点。前九个月毛利率前九个月毛利率达到</a:t>
            </a:r>
            <a:r>
              <a:rPr lang="en-US" altLang="zh-CN" sz="1128" kern="1200" dirty="0">
                <a:solidFill>
                  <a:schemeClr val="tx1"/>
                </a:solidFill>
                <a:effectLst/>
                <a:latin typeface="+mn-lt"/>
                <a:ea typeface="+mn-ea"/>
                <a:cs typeface="+mn-cs"/>
              </a:rPr>
              <a:t>37.3%</a:t>
            </a:r>
            <a:r>
              <a:rPr lang="zh-CN" altLang="zh-CN" sz="1128" kern="1200" dirty="0">
                <a:solidFill>
                  <a:schemeClr val="tx1"/>
                </a:solidFill>
                <a:effectLst/>
                <a:latin typeface="+mn-lt"/>
                <a:ea typeface="+mn-ea"/>
                <a:cs typeface="+mn-cs"/>
              </a:rPr>
              <a:t>，</a:t>
            </a:r>
            <a:r>
              <a:rPr lang="zh-CN" altLang="en-US" sz="1128" kern="1200" dirty="0">
                <a:solidFill>
                  <a:schemeClr val="tx1"/>
                </a:solidFill>
                <a:effectLst/>
                <a:latin typeface="+mn-lt"/>
                <a:ea typeface="+mn-ea"/>
                <a:cs typeface="+mn-cs"/>
              </a:rPr>
              <a:t>同比</a:t>
            </a:r>
            <a:r>
              <a:rPr lang="zh-CN" altLang="en-US" dirty="0"/>
              <a:t>增长</a:t>
            </a:r>
            <a:r>
              <a:rPr lang="en-US" altLang="zh-CN" dirty="0"/>
              <a:t>5.6</a:t>
            </a:r>
            <a:r>
              <a:rPr lang="zh-CN" altLang="en-US" dirty="0"/>
              <a:t>个</a:t>
            </a:r>
            <a:r>
              <a:rPr lang="en-US" altLang="zh-CN" dirty="0"/>
              <a:t>pp</a:t>
            </a:r>
          </a:p>
          <a:p>
            <a:pPr marL="0" marR="0" lvl="0" indent="0" algn="l" defTabSz="859627" rtl="0" eaLnBrk="1" fontAlgn="auto" latinLnBrk="0" hangingPunct="1">
              <a:lnSpc>
                <a:spcPct val="100000"/>
              </a:lnSpc>
              <a:spcBef>
                <a:spcPts val="0"/>
              </a:spcBef>
              <a:spcAft>
                <a:spcPts val="0"/>
              </a:spcAft>
              <a:buClrTx/>
              <a:buSzTx/>
              <a:buFont typeface="+mj-lt"/>
              <a:buNone/>
              <a:tabLst/>
              <a:defRPr/>
            </a:pPr>
            <a:endParaRPr lang="en-US" altLang="zh-CN" dirty="0"/>
          </a:p>
          <a:p>
            <a:pPr marL="0" marR="0" lvl="0" indent="0" algn="l" defTabSz="859627" rtl="0" eaLnBrk="1" fontAlgn="auto" latinLnBrk="0" hangingPunct="1">
              <a:lnSpc>
                <a:spcPct val="100000"/>
              </a:lnSpc>
              <a:spcBef>
                <a:spcPts val="0"/>
              </a:spcBef>
              <a:spcAft>
                <a:spcPts val="0"/>
              </a:spcAft>
              <a:buClrTx/>
              <a:buSzTx/>
              <a:buFont typeface="+mj-lt"/>
              <a:buNone/>
              <a:tabLst/>
              <a:defRPr/>
            </a:pPr>
            <a:endParaRPr lang="en-US" altLang="zh-CN" dirty="0"/>
          </a:p>
          <a:p>
            <a:pPr marL="0" marR="0" lvl="0" indent="0" algn="l" defTabSz="859627" rtl="0" eaLnBrk="1" fontAlgn="auto" latinLnBrk="0" hangingPunct="1">
              <a:lnSpc>
                <a:spcPct val="100000"/>
              </a:lnSpc>
              <a:spcBef>
                <a:spcPts val="0"/>
              </a:spcBef>
              <a:spcAft>
                <a:spcPts val="0"/>
              </a:spcAft>
              <a:buClrTx/>
              <a:buSzTx/>
              <a:buFont typeface="+mj-lt"/>
              <a:buNone/>
              <a:tabLst/>
              <a:defRPr/>
            </a:pPr>
            <a:r>
              <a:rPr lang="zh-CN" altLang="en-US" dirty="0"/>
              <a:t>这一页是否需要？</a:t>
            </a:r>
            <a:endParaRPr lang="en-US" altLang="zh-CN" dirty="0"/>
          </a:p>
        </p:txBody>
      </p:sp>
      <p:sp>
        <p:nvSpPr>
          <p:cNvPr id="4" name="Slide Number Placeholder 3"/>
          <p:cNvSpPr>
            <a:spLocks noGrp="1"/>
          </p:cNvSpPr>
          <p:nvPr>
            <p:ph type="sldNum" sz="quarter" idx="5"/>
          </p:nvPr>
        </p:nvSpPr>
        <p:spPr/>
        <p:txBody>
          <a:bodyPr/>
          <a:lstStyle/>
          <a:p>
            <a:fld id="{37FA8821-17DA-F04A-9ADB-0754589B0688}" type="slidenum">
              <a:rPr lang="en-US" smtClean="0"/>
              <a:t>23</a:t>
            </a:fld>
            <a:endParaRPr lang="en-US"/>
          </a:p>
        </p:txBody>
      </p:sp>
    </p:spTree>
    <p:extLst>
      <p:ext uri="{BB962C8B-B14F-4D97-AF65-F5344CB8AC3E}">
        <p14:creationId xmlns:p14="http://schemas.microsoft.com/office/powerpoint/2010/main" val="1687622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600" marR="0" lvl="0" indent="-228600" algn="l" defTabSz="859627" rtl="0" eaLnBrk="1" fontAlgn="auto" latinLnBrk="0" hangingPunct="1">
              <a:lnSpc>
                <a:spcPct val="100000"/>
              </a:lnSpc>
              <a:spcBef>
                <a:spcPts val="0"/>
              </a:spcBef>
              <a:spcAft>
                <a:spcPts val="0"/>
              </a:spcAft>
              <a:buClrTx/>
              <a:buSzTx/>
              <a:buFont typeface="+mj-lt"/>
              <a:buAutoNum type="arabicPeriod"/>
              <a:tabLst/>
              <a:defRPr/>
            </a:pPr>
            <a:r>
              <a:rPr lang="zh-CN" altLang="en-US" dirty="0"/>
              <a:t>我们保持着稳定的销售管理费用结构。第三季度管销费用达到</a:t>
            </a:r>
            <a:r>
              <a:rPr lang="en-US" altLang="zh-CN" sz="1128" kern="1200" dirty="0">
                <a:solidFill>
                  <a:schemeClr val="tx1"/>
                </a:solidFill>
                <a:effectLst/>
                <a:latin typeface="+mn-lt"/>
                <a:ea typeface="+mn-ea"/>
                <a:cs typeface="+mn-cs"/>
              </a:rPr>
              <a:t>3,137</a:t>
            </a:r>
            <a:r>
              <a:rPr lang="zh-CN" altLang="zh-CN" sz="1128" kern="1200" dirty="0">
                <a:solidFill>
                  <a:schemeClr val="tx1"/>
                </a:solidFill>
                <a:effectLst/>
                <a:latin typeface="+mn-lt"/>
                <a:ea typeface="+mn-ea"/>
                <a:cs typeface="+mn-cs"/>
              </a:rPr>
              <a:t>万元，较去年同期增长</a:t>
            </a:r>
            <a:r>
              <a:rPr lang="en-US" altLang="zh-CN" sz="1128" kern="1200" dirty="0">
                <a:solidFill>
                  <a:schemeClr val="tx1"/>
                </a:solidFill>
                <a:effectLst/>
                <a:latin typeface="+mn-lt"/>
                <a:ea typeface="+mn-ea"/>
                <a:cs typeface="+mn-cs"/>
              </a:rPr>
              <a:t>42.1</a:t>
            </a:r>
            <a:r>
              <a:rPr lang="zh-CN" altLang="zh-CN" sz="1128" kern="1200" dirty="0">
                <a:solidFill>
                  <a:schemeClr val="tx1"/>
                </a:solidFill>
                <a:effectLst/>
                <a:latin typeface="+mn-lt"/>
                <a:ea typeface="+mn-ea"/>
                <a:cs typeface="+mn-cs"/>
              </a:rPr>
              <a:t>％。</a:t>
            </a:r>
            <a:r>
              <a:rPr lang="en-US" altLang="zh-CN" sz="1128" kern="1200" dirty="0">
                <a:solidFill>
                  <a:schemeClr val="tx1"/>
                </a:solidFill>
                <a:effectLst/>
                <a:latin typeface="+mn-lt"/>
                <a:ea typeface="+mn-ea"/>
                <a:cs typeface="+mn-cs"/>
              </a:rPr>
              <a:t>2021</a:t>
            </a:r>
            <a:r>
              <a:rPr lang="zh-CN" altLang="zh-CN" sz="1128" kern="1200" dirty="0">
                <a:solidFill>
                  <a:schemeClr val="tx1"/>
                </a:solidFill>
                <a:effectLst/>
                <a:latin typeface="+mn-lt"/>
                <a:ea typeface="+mn-ea"/>
                <a:cs typeface="+mn-cs"/>
              </a:rPr>
              <a:t>财年前九个月</a:t>
            </a:r>
            <a:r>
              <a:rPr lang="en-US" altLang="zh-CN" sz="1128" kern="1200" dirty="0">
                <a:solidFill>
                  <a:schemeClr val="tx1"/>
                </a:solidFill>
                <a:effectLst/>
                <a:latin typeface="+mn-lt"/>
                <a:ea typeface="+mn-ea"/>
                <a:cs typeface="+mn-cs"/>
              </a:rPr>
              <a:t>8,437</a:t>
            </a:r>
            <a:r>
              <a:rPr lang="zh-CN" altLang="zh-CN" sz="1128" kern="1200" dirty="0">
                <a:solidFill>
                  <a:schemeClr val="tx1"/>
                </a:solidFill>
                <a:effectLst/>
                <a:latin typeface="+mn-lt"/>
                <a:ea typeface="+mn-ea"/>
                <a:cs typeface="+mn-cs"/>
              </a:rPr>
              <a:t>万元，较去年同期增长了</a:t>
            </a:r>
            <a:r>
              <a:rPr lang="en-US" altLang="zh-CN" sz="1128" kern="1200" dirty="0">
                <a:solidFill>
                  <a:schemeClr val="tx1"/>
                </a:solidFill>
                <a:effectLst/>
                <a:latin typeface="+mn-lt"/>
                <a:ea typeface="+mn-ea"/>
                <a:cs typeface="+mn-cs"/>
              </a:rPr>
              <a:t>21.4%</a:t>
            </a:r>
            <a:r>
              <a:rPr lang="zh-CN" altLang="zh-CN" sz="1128" kern="1200" dirty="0">
                <a:solidFill>
                  <a:schemeClr val="tx1"/>
                </a:solidFill>
                <a:effectLst/>
                <a:latin typeface="+mn-lt"/>
                <a:ea typeface="+mn-ea"/>
                <a:cs typeface="+mn-cs"/>
              </a:rPr>
              <a:t>。</a:t>
            </a:r>
            <a:endParaRPr lang="en-US" altLang="zh-CN" sz="1128" kern="1200" dirty="0">
              <a:solidFill>
                <a:schemeClr val="tx1"/>
              </a:solidFill>
              <a:effectLst/>
              <a:latin typeface="+mn-lt"/>
              <a:ea typeface="+mn-ea"/>
              <a:cs typeface="+mn-cs"/>
            </a:endParaRPr>
          </a:p>
          <a:p>
            <a:pPr marL="228600" marR="0" lvl="0" indent="-228600" algn="l" defTabSz="859627" rtl="0" eaLnBrk="1" fontAlgn="auto" latinLnBrk="0" hangingPunct="1">
              <a:lnSpc>
                <a:spcPct val="100000"/>
              </a:lnSpc>
              <a:spcBef>
                <a:spcPts val="0"/>
              </a:spcBef>
              <a:spcAft>
                <a:spcPts val="0"/>
              </a:spcAft>
              <a:buClrTx/>
              <a:buSzTx/>
              <a:buFont typeface="+mj-lt"/>
              <a:buAutoNum type="arabicPeriod"/>
              <a:tabLst/>
              <a:defRPr/>
            </a:pPr>
            <a:r>
              <a:rPr lang="zh-CN" altLang="zh-CN" sz="1128" kern="1200" dirty="0">
                <a:solidFill>
                  <a:schemeClr val="tx1"/>
                </a:solidFill>
                <a:effectLst/>
                <a:latin typeface="+mn-lt"/>
                <a:ea typeface="+mn-ea"/>
                <a:cs typeface="+mn-cs"/>
              </a:rPr>
              <a:t>其中，第三季度的销售费用为</a:t>
            </a:r>
            <a:r>
              <a:rPr lang="en-US" altLang="zh-CN" sz="1128" kern="1200" dirty="0">
                <a:solidFill>
                  <a:schemeClr val="tx1"/>
                </a:solidFill>
                <a:effectLst/>
                <a:latin typeface="+mn-lt"/>
                <a:ea typeface="+mn-ea"/>
                <a:cs typeface="+mn-cs"/>
              </a:rPr>
              <a:t>1,039</a:t>
            </a:r>
            <a:r>
              <a:rPr lang="zh-CN" altLang="zh-CN" sz="1128" kern="1200" dirty="0">
                <a:solidFill>
                  <a:schemeClr val="tx1"/>
                </a:solidFill>
                <a:effectLst/>
                <a:latin typeface="+mn-lt"/>
                <a:ea typeface="+mn-ea"/>
                <a:cs typeface="+mn-cs"/>
              </a:rPr>
              <a:t>万元，增长</a:t>
            </a:r>
            <a:r>
              <a:rPr lang="en-US" altLang="zh-CN" sz="1128" kern="1200" dirty="0">
                <a:solidFill>
                  <a:schemeClr val="tx1"/>
                </a:solidFill>
                <a:effectLst/>
                <a:latin typeface="+mn-lt"/>
                <a:ea typeface="+mn-ea"/>
                <a:cs typeface="+mn-cs"/>
              </a:rPr>
              <a:t>103.4%</a:t>
            </a:r>
            <a:r>
              <a:rPr lang="zh-CN" altLang="zh-CN" sz="1128" kern="1200" dirty="0">
                <a:solidFill>
                  <a:schemeClr val="tx1"/>
                </a:solidFill>
                <a:effectLst/>
                <a:latin typeface="+mn-lt"/>
                <a:ea typeface="+mn-ea"/>
                <a:cs typeface="+mn-cs"/>
              </a:rPr>
              <a:t>。前九个月为</a:t>
            </a:r>
            <a:r>
              <a:rPr lang="en-US" altLang="zh-CN" sz="1128" kern="1200" dirty="0">
                <a:solidFill>
                  <a:schemeClr val="tx1"/>
                </a:solidFill>
                <a:effectLst/>
                <a:latin typeface="+mn-lt"/>
                <a:ea typeface="+mn-ea"/>
                <a:cs typeface="+mn-cs"/>
              </a:rPr>
              <a:t>3,068</a:t>
            </a:r>
            <a:r>
              <a:rPr lang="zh-CN" altLang="zh-CN" sz="1128" kern="1200" dirty="0">
                <a:solidFill>
                  <a:schemeClr val="tx1"/>
                </a:solidFill>
                <a:effectLst/>
                <a:latin typeface="+mn-lt"/>
                <a:ea typeface="+mn-ea"/>
                <a:cs typeface="+mn-cs"/>
              </a:rPr>
              <a:t>万元，增长</a:t>
            </a:r>
            <a:r>
              <a:rPr lang="en-US" altLang="zh-CN" sz="1128" kern="1200" dirty="0">
                <a:solidFill>
                  <a:schemeClr val="tx1"/>
                </a:solidFill>
                <a:effectLst/>
                <a:latin typeface="+mn-lt"/>
                <a:ea typeface="+mn-ea"/>
                <a:cs typeface="+mn-cs"/>
              </a:rPr>
              <a:t>48.1%</a:t>
            </a:r>
            <a:r>
              <a:rPr lang="zh-CN" altLang="zh-CN" sz="1128" kern="1200" dirty="0">
                <a:solidFill>
                  <a:schemeClr val="tx1"/>
                </a:solidFill>
                <a:effectLst/>
                <a:latin typeface="+mn-lt"/>
                <a:ea typeface="+mn-ea"/>
                <a:cs typeface="+mn-cs"/>
              </a:rPr>
              <a:t>。销售费用的增长主要是由于受教育培训业务快速扩张的影响，相关的招生奖同比增加。</a:t>
            </a:r>
            <a:endParaRPr lang="en-US" altLang="zh-CN" sz="1128" kern="1200" dirty="0">
              <a:solidFill>
                <a:schemeClr val="tx1"/>
              </a:solidFill>
              <a:effectLst/>
              <a:latin typeface="+mn-lt"/>
              <a:ea typeface="+mn-ea"/>
              <a:cs typeface="+mn-cs"/>
            </a:endParaRPr>
          </a:p>
          <a:p>
            <a:pPr marL="228600" marR="0" lvl="0" indent="-228600" algn="l" defTabSz="859627" rtl="0" eaLnBrk="1" fontAlgn="auto" latinLnBrk="0" hangingPunct="1">
              <a:lnSpc>
                <a:spcPct val="100000"/>
              </a:lnSpc>
              <a:spcBef>
                <a:spcPts val="0"/>
              </a:spcBef>
              <a:spcAft>
                <a:spcPts val="0"/>
              </a:spcAft>
              <a:buClrTx/>
              <a:buSzTx/>
              <a:buFont typeface="+mj-lt"/>
              <a:buAutoNum type="arabicPeriod"/>
              <a:tabLst/>
              <a:defRPr/>
            </a:pPr>
            <a:r>
              <a:rPr lang="zh-CN" altLang="zh-CN" sz="1128" kern="1200" dirty="0">
                <a:solidFill>
                  <a:schemeClr val="tx1"/>
                </a:solidFill>
                <a:effectLst/>
                <a:latin typeface="+mn-lt"/>
                <a:ea typeface="+mn-ea"/>
                <a:cs typeface="+mn-cs"/>
              </a:rPr>
              <a:t>第三季度的管理费用为</a:t>
            </a:r>
            <a:r>
              <a:rPr lang="en-US" altLang="zh-CN" sz="1128" kern="1200" dirty="0">
                <a:solidFill>
                  <a:schemeClr val="tx1"/>
                </a:solidFill>
                <a:effectLst/>
                <a:latin typeface="+mn-lt"/>
                <a:ea typeface="+mn-ea"/>
                <a:cs typeface="+mn-cs"/>
              </a:rPr>
              <a:t>2,098</a:t>
            </a:r>
            <a:r>
              <a:rPr lang="zh-CN" altLang="zh-CN" sz="1128" kern="1200" dirty="0">
                <a:solidFill>
                  <a:schemeClr val="tx1"/>
                </a:solidFill>
                <a:effectLst/>
                <a:latin typeface="+mn-lt"/>
                <a:ea typeface="+mn-ea"/>
                <a:cs typeface="+mn-cs"/>
              </a:rPr>
              <a:t>万元，增长</a:t>
            </a:r>
            <a:r>
              <a:rPr lang="en-US" altLang="zh-CN" sz="1128" kern="1200" dirty="0">
                <a:solidFill>
                  <a:schemeClr val="tx1"/>
                </a:solidFill>
                <a:effectLst/>
                <a:latin typeface="+mn-lt"/>
                <a:ea typeface="+mn-ea"/>
                <a:cs typeface="+mn-cs"/>
              </a:rPr>
              <a:t>23.6</a:t>
            </a:r>
            <a:r>
              <a:rPr lang="zh-CN" altLang="zh-CN" sz="1128" kern="1200" dirty="0">
                <a:solidFill>
                  <a:schemeClr val="tx1"/>
                </a:solidFill>
                <a:effectLst/>
                <a:latin typeface="+mn-lt"/>
                <a:ea typeface="+mn-ea"/>
                <a:cs typeface="+mn-cs"/>
              </a:rPr>
              <a:t>％，增长主要是由于管理人员薪酬水平的提升及人数的增长所致。前九个月为</a:t>
            </a:r>
            <a:r>
              <a:rPr lang="en-US" altLang="zh-CN" sz="1128" kern="1200" dirty="0">
                <a:solidFill>
                  <a:schemeClr val="tx1"/>
                </a:solidFill>
                <a:effectLst/>
                <a:latin typeface="+mn-lt"/>
                <a:ea typeface="+mn-ea"/>
                <a:cs typeface="+mn-cs"/>
              </a:rPr>
              <a:t>5,369</a:t>
            </a:r>
            <a:r>
              <a:rPr lang="zh-CN" altLang="zh-CN" sz="1128" kern="1200" dirty="0">
                <a:solidFill>
                  <a:schemeClr val="tx1"/>
                </a:solidFill>
                <a:effectLst/>
                <a:latin typeface="+mn-lt"/>
                <a:ea typeface="+mn-ea"/>
                <a:cs typeface="+mn-cs"/>
              </a:rPr>
              <a:t>万元，增长</a:t>
            </a:r>
            <a:r>
              <a:rPr lang="en-US" altLang="zh-CN" sz="1128" kern="1200" dirty="0">
                <a:solidFill>
                  <a:schemeClr val="tx1"/>
                </a:solidFill>
                <a:effectLst/>
                <a:latin typeface="+mn-lt"/>
                <a:ea typeface="+mn-ea"/>
                <a:cs typeface="+mn-cs"/>
              </a:rPr>
              <a:t>10.1%</a:t>
            </a:r>
            <a:r>
              <a:rPr lang="zh-CN" altLang="zh-CN" sz="1128" kern="1200" dirty="0">
                <a:solidFill>
                  <a:schemeClr val="tx1"/>
                </a:solidFill>
                <a:effectLst/>
                <a:latin typeface="+mn-lt"/>
                <a:ea typeface="+mn-ea"/>
                <a:cs typeface="+mn-cs"/>
              </a:rPr>
              <a:t>。该变动主要受到以下两个方面的综合影响：一方面，管理人员薪酬水平的提升及人数的增长使得管理费用上涨；另一方面，江西海博教育管理有限公司业务于</a:t>
            </a:r>
            <a:r>
              <a:rPr lang="en-US" altLang="zh-CN" sz="1128" kern="1200" dirty="0">
                <a:solidFill>
                  <a:schemeClr val="tx1"/>
                </a:solidFill>
                <a:effectLst/>
                <a:latin typeface="+mn-lt"/>
                <a:ea typeface="+mn-ea"/>
                <a:cs typeface="+mn-cs"/>
              </a:rPr>
              <a:t>2020</a:t>
            </a:r>
            <a:r>
              <a:rPr lang="zh-CN" altLang="zh-CN" sz="1128" kern="1200" dirty="0">
                <a:solidFill>
                  <a:schemeClr val="tx1"/>
                </a:solidFill>
                <a:effectLst/>
                <a:latin typeface="+mn-lt"/>
                <a:ea typeface="+mn-ea"/>
                <a:cs typeface="+mn-cs"/>
              </a:rPr>
              <a:t>财年第二季度终止，行政管理支出同比减少，对管理费用的增长产生抵减效应。</a:t>
            </a:r>
            <a:endParaRPr lang="en-US" altLang="zh-CN" sz="1128" kern="1200" dirty="0">
              <a:solidFill>
                <a:schemeClr val="tx1"/>
              </a:solidFill>
              <a:effectLst/>
              <a:latin typeface="+mn-lt"/>
              <a:ea typeface="+mn-ea"/>
              <a:cs typeface="+mn-cs"/>
            </a:endParaRPr>
          </a:p>
          <a:p>
            <a:pPr marL="0" marR="0" lvl="0" indent="0" algn="l" defTabSz="859627" rtl="0" eaLnBrk="1" fontAlgn="auto" latinLnBrk="0" hangingPunct="1">
              <a:lnSpc>
                <a:spcPct val="100000"/>
              </a:lnSpc>
              <a:spcBef>
                <a:spcPts val="0"/>
              </a:spcBef>
              <a:spcAft>
                <a:spcPts val="0"/>
              </a:spcAft>
              <a:buClrTx/>
              <a:buSzTx/>
              <a:buFont typeface="+mj-lt"/>
              <a:buNone/>
              <a:tabLst/>
              <a:defRPr/>
            </a:pPr>
            <a:endParaRPr lang="en-US" altLang="zh-CN" sz="1128" kern="1200" dirty="0">
              <a:solidFill>
                <a:schemeClr val="tx1"/>
              </a:solidFill>
              <a:effectLst/>
              <a:latin typeface="+mn-lt"/>
              <a:ea typeface="+mn-ea"/>
              <a:cs typeface="+mn-cs"/>
            </a:endParaRPr>
          </a:p>
          <a:p>
            <a:pPr marL="0" marR="0" lvl="0" indent="0" algn="l" defTabSz="859627" rtl="0" eaLnBrk="1" fontAlgn="auto" latinLnBrk="0" hangingPunct="1">
              <a:lnSpc>
                <a:spcPct val="100000"/>
              </a:lnSpc>
              <a:spcBef>
                <a:spcPts val="0"/>
              </a:spcBef>
              <a:spcAft>
                <a:spcPts val="0"/>
              </a:spcAft>
              <a:buClrTx/>
              <a:buSzTx/>
              <a:buFont typeface="+mj-lt"/>
              <a:buNone/>
              <a:tabLst/>
              <a:defRPr/>
            </a:pPr>
            <a:endParaRPr lang="en-US" altLang="zh-CN" sz="1128" kern="1200" dirty="0">
              <a:solidFill>
                <a:schemeClr val="tx1"/>
              </a:solidFill>
              <a:effectLst/>
              <a:latin typeface="+mn-lt"/>
              <a:ea typeface="+mn-ea"/>
              <a:cs typeface="+mn-cs"/>
            </a:endParaRPr>
          </a:p>
          <a:p>
            <a:pPr marL="0" marR="0" lvl="0" indent="0" algn="l" defTabSz="859627" rtl="0" eaLnBrk="1" fontAlgn="auto" latinLnBrk="0" hangingPunct="1">
              <a:lnSpc>
                <a:spcPct val="100000"/>
              </a:lnSpc>
              <a:spcBef>
                <a:spcPts val="0"/>
              </a:spcBef>
              <a:spcAft>
                <a:spcPts val="0"/>
              </a:spcAft>
              <a:buClrTx/>
              <a:buSzTx/>
              <a:buFont typeface="+mj-lt"/>
              <a:buNone/>
              <a:tabLst/>
              <a:defRPr/>
            </a:pPr>
            <a:r>
              <a:rPr lang="zh-CN" altLang="en-US" sz="1128" kern="1200" dirty="0">
                <a:solidFill>
                  <a:schemeClr val="tx1"/>
                </a:solidFill>
                <a:effectLst/>
                <a:latin typeface="+mn-lt"/>
                <a:ea typeface="+mn-ea"/>
                <a:cs typeface="+mn-cs"/>
              </a:rPr>
              <a:t>这一页是否需要？</a:t>
            </a:r>
            <a:endParaRPr lang="zh-CN" altLang="zh-CN" sz="1128" kern="1200" dirty="0">
              <a:solidFill>
                <a:schemeClr val="tx1"/>
              </a:solidFill>
              <a:effectLst/>
              <a:latin typeface="+mn-lt"/>
              <a:ea typeface="+mn-ea"/>
              <a:cs typeface="+mn-cs"/>
            </a:endParaRPr>
          </a:p>
          <a:p>
            <a:pPr marL="228600" marR="0" lvl="0" indent="-228600" algn="l" defTabSz="859627" rtl="0" eaLnBrk="1" fontAlgn="auto" latinLnBrk="0" hangingPunct="1">
              <a:lnSpc>
                <a:spcPct val="100000"/>
              </a:lnSpc>
              <a:spcBef>
                <a:spcPts val="0"/>
              </a:spcBef>
              <a:spcAft>
                <a:spcPts val="0"/>
              </a:spcAft>
              <a:buClrTx/>
              <a:buSzTx/>
              <a:buFont typeface="+mj-lt"/>
              <a:buAutoNum type="arabicPeriod"/>
              <a:tabLst/>
              <a:defRPr/>
            </a:pPr>
            <a:endParaRPr lang="en-US" dirty="0"/>
          </a:p>
        </p:txBody>
      </p:sp>
      <p:sp>
        <p:nvSpPr>
          <p:cNvPr id="4" name="Slide Number Placeholder 3"/>
          <p:cNvSpPr>
            <a:spLocks noGrp="1"/>
          </p:cNvSpPr>
          <p:nvPr>
            <p:ph type="sldNum" sz="quarter" idx="5"/>
          </p:nvPr>
        </p:nvSpPr>
        <p:spPr/>
        <p:txBody>
          <a:bodyPr/>
          <a:lstStyle/>
          <a:p>
            <a:fld id="{37FA8821-17DA-F04A-9ADB-0754589B0688}" type="slidenum">
              <a:rPr lang="en-US" smtClean="0"/>
              <a:t>24</a:t>
            </a:fld>
            <a:endParaRPr lang="en-US"/>
          </a:p>
        </p:txBody>
      </p:sp>
    </p:spTree>
    <p:extLst>
      <p:ext uri="{BB962C8B-B14F-4D97-AF65-F5344CB8AC3E}">
        <p14:creationId xmlns:p14="http://schemas.microsoft.com/office/powerpoint/2010/main" val="2495260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228600" marR="0" lvl="0" indent="-228600" algn="l" defTabSz="859627" rtl="0" eaLnBrk="1" fontAlgn="auto" latinLnBrk="0" hangingPunct="1">
              <a:lnSpc>
                <a:spcPct val="100000"/>
              </a:lnSpc>
              <a:spcBef>
                <a:spcPts val="0"/>
              </a:spcBef>
              <a:spcAft>
                <a:spcPts val="0"/>
              </a:spcAft>
              <a:buClrTx/>
              <a:buSzTx/>
              <a:buFont typeface="+mj-lt"/>
              <a:buAutoNum type="arabicPeriod"/>
              <a:tabLst/>
              <a:defRPr/>
            </a:pPr>
            <a:r>
              <a:rPr lang="zh-CN" altLang="en-US"/>
              <a:t>第三季度</a:t>
            </a:r>
            <a:r>
              <a:rPr lang="en-US" altLang="zh-CN"/>
              <a:t>EBITDA</a:t>
            </a:r>
            <a:r>
              <a:rPr lang="zh-CN" altLang="en-US"/>
              <a:t>达到</a:t>
            </a:r>
            <a:r>
              <a:rPr lang="en-US" altLang="zh-CN"/>
              <a:t>161.9</a:t>
            </a:r>
            <a:r>
              <a:rPr lang="zh-CN" altLang="en-US"/>
              <a:t>百万，同比增长</a:t>
            </a:r>
            <a:r>
              <a:rPr lang="en-US" altLang="zh-CN"/>
              <a:t>33.5%</a:t>
            </a:r>
            <a:r>
              <a:rPr lang="zh-CN" altLang="en-US"/>
              <a:t>。前九个月</a:t>
            </a:r>
            <a:r>
              <a:rPr lang="en-US" altLang="zh-CN"/>
              <a:t>EBITDA</a:t>
            </a:r>
            <a:r>
              <a:rPr lang="zh-CN" altLang="en-US"/>
              <a:t>达到</a:t>
            </a:r>
            <a:r>
              <a:rPr lang="en-US" altLang="zh-CN"/>
              <a:t>584.6</a:t>
            </a:r>
            <a:r>
              <a:rPr lang="zh-CN" altLang="en-US"/>
              <a:t>百万，同比增长</a:t>
            </a:r>
            <a:r>
              <a:rPr lang="en-US" altLang="zh-CN"/>
              <a:t>31.1%</a:t>
            </a:r>
          </a:p>
          <a:p>
            <a:pPr marL="228600" marR="0" lvl="0" indent="-228600" algn="l" defTabSz="859627" rtl="0" eaLnBrk="1" fontAlgn="auto" latinLnBrk="0" hangingPunct="1">
              <a:lnSpc>
                <a:spcPct val="100000"/>
              </a:lnSpc>
              <a:spcBef>
                <a:spcPts val="0"/>
              </a:spcBef>
              <a:spcAft>
                <a:spcPts val="0"/>
              </a:spcAft>
              <a:buClrTx/>
              <a:buSzTx/>
              <a:buFont typeface="+mj-lt"/>
              <a:buAutoNum type="arabicPeriod"/>
              <a:tabLst/>
              <a:defRPr/>
            </a:pPr>
            <a:r>
              <a:rPr lang="zh-CN" altLang="en-US"/>
              <a:t>第三季度</a:t>
            </a:r>
            <a:r>
              <a:rPr lang="en-US" altLang="zh-CN"/>
              <a:t>EBITDA </a:t>
            </a:r>
            <a:r>
              <a:rPr lang="zh-CN" altLang="en-US"/>
              <a:t>利润率达到</a:t>
            </a:r>
            <a:r>
              <a:rPr lang="en-US" altLang="zh-CN"/>
              <a:t>37.2%</a:t>
            </a:r>
            <a:r>
              <a:rPr lang="zh-CN" altLang="en-US"/>
              <a:t>，同比下降</a:t>
            </a:r>
            <a:r>
              <a:rPr lang="en-US" altLang="zh-CN"/>
              <a:t>3.4</a:t>
            </a:r>
            <a:r>
              <a:rPr lang="zh-CN" altLang="en-US"/>
              <a:t>个百分点，前九个月</a:t>
            </a:r>
            <a:r>
              <a:rPr lang="en-US" altLang="zh-CN"/>
              <a:t>EBITDA</a:t>
            </a:r>
            <a:r>
              <a:rPr lang="zh-CN" altLang="en-US"/>
              <a:t>利润率达到</a:t>
            </a:r>
            <a:r>
              <a:rPr lang="en-US" altLang="zh-CN"/>
              <a:t>42.6%</a:t>
            </a:r>
            <a:r>
              <a:rPr lang="zh-CN" altLang="en-US"/>
              <a:t>，与去年同期持平</a:t>
            </a:r>
            <a:endParaRPr lang="en-US" altLang="zh-CN"/>
          </a:p>
          <a:p>
            <a:pPr marL="228600" marR="0" lvl="0" indent="-228600" algn="l" defTabSz="859627" rtl="0" eaLnBrk="1" fontAlgn="auto" latinLnBrk="0" hangingPunct="1">
              <a:lnSpc>
                <a:spcPct val="100000"/>
              </a:lnSpc>
              <a:spcBef>
                <a:spcPts val="0"/>
              </a:spcBef>
              <a:spcAft>
                <a:spcPts val="0"/>
              </a:spcAft>
              <a:buClrTx/>
              <a:buSzTx/>
              <a:buFont typeface="+mj-lt"/>
              <a:buAutoNum type="arabicPeriod"/>
              <a:tabLst/>
              <a:defRPr/>
            </a:pPr>
            <a:r>
              <a:rPr lang="zh-CN" altLang="en-US"/>
              <a:t>第三季度归母净利润达到</a:t>
            </a:r>
            <a:r>
              <a:rPr lang="en-US" altLang="zh-CN" sz="1128" kern="1200">
                <a:solidFill>
                  <a:schemeClr val="tx1"/>
                </a:solidFill>
                <a:effectLst/>
                <a:latin typeface="+mn-lt"/>
                <a:ea typeface="+mn-ea"/>
                <a:cs typeface="+mn-cs"/>
              </a:rPr>
              <a:t>9,987</a:t>
            </a:r>
            <a:r>
              <a:rPr lang="zh-CN" altLang="zh-CN" sz="1128" kern="1200">
                <a:solidFill>
                  <a:schemeClr val="tx1"/>
                </a:solidFill>
                <a:effectLst/>
                <a:latin typeface="+mn-lt"/>
                <a:ea typeface="+mn-ea"/>
                <a:cs typeface="+mn-cs"/>
              </a:rPr>
              <a:t>万元，较去年同期增长</a:t>
            </a:r>
            <a:r>
              <a:rPr lang="en-US" altLang="zh-CN" sz="1128" kern="1200">
                <a:solidFill>
                  <a:schemeClr val="tx1"/>
                </a:solidFill>
                <a:effectLst/>
                <a:latin typeface="+mn-lt"/>
                <a:ea typeface="+mn-ea"/>
                <a:cs typeface="+mn-cs"/>
              </a:rPr>
              <a:t>67.2%</a:t>
            </a:r>
            <a:r>
              <a:rPr lang="zh-CN" altLang="zh-CN">
                <a:effectLst/>
              </a:rPr>
              <a:t> </a:t>
            </a:r>
            <a:r>
              <a:rPr lang="zh-CN" altLang="en-US"/>
              <a:t>，前九个月归母净利润达到</a:t>
            </a:r>
            <a:r>
              <a:rPr lang="en-US" altLang="zh-CN" sz="1128" kern="1200">
                <a:solidFill>
                  <a:schemeClr val="tx1"/>
                </a:solidFill>
                <a:effectLst/>
                <a:latin typeface="+mn-lt"/>
                <a:ea typeface="+mn-ea"/>
                <a:cs typeface="+mn-cs"/>
              </a:rPr>
              <a:t>3.678</a:t>
            </a:r>
            <a:r>
              <a:rPr lang="zh-CN" altLang="zh-CN" sz="1128" kern="1200">
                <a:solidFill>
                  <a:schemeClr val="tx1"/>
                </a:solidFill>
                <a:effectLst/>
                <a:latin typeface="+mn-lt"/>
                <a:ea typeface="+mn-ea"/>
                <a:cs typeface="+mn-cs"/>
              </a:rPr>
              <a:t>亿元，较去年同期</a:t>
            </a:r>
            <a:r>
              <a:rPr lang="en-US" altLang="zh-CN" sz="1128" kern="1200">
                <a:solidFill>
                  <a:schemeClr val="tx1"/>
                </a:solidFill>
                <a:effectLst/>
                <a:latin typeface="+mn-lt"/>
                <a:ea typeface="+mn-ea"/>
                <a:cs typeface="+mn-cs"/>
              </a:rPr>
              <a:t>39.4%</a:t>
            </a:r>
            <a:r>
              <a:rPr lang="zh-CN" altLang="zh-CN" sz="1128" kern="1200">
                <a:solidFill>
                  <a:schemeClr val="tx1"/>
                </a:solidFill>
                <a:effectLst/>
                <a:latin typeface="+mn-lt"/>
                <a:ea typeface="+mn-ea"/>
                <a:cs typeface="+mn-cs"/>
              </a:rPr>
              <a:t>。</a:t>
            </a:r>
            <a:r>
              <a:rPr lang="zh-CN" altLang="zh-CN">
                <a:effectLst/>
              </a:rPr>
              <a:t> </a:t>
            </a:r>
            <a:endParaRPr lang="en-US" altLang="zh-CN">
              <a:effectLst/>
            </a:endParaRPr>
          </a:p>
          <a:p>
            <a:pPr marL="228600" marR="0" lvl="0" indent="-228600" algn="l" defTabSz="859627" rtl="0" eaLnBrk="1" fontAlgn="auto" latinLnBrk="0" hangingPunct="1">
              <a:lnSpc>
                <a:spcPct val="100000"/>
              </a:lnSpc>
              <a:spcBef>
                <a:spcPts val="0"/>
              </a:spcBef>
              <a:spcAft>
                <a:spcPts val="0"/>
              </a:spcAft>
              <a:buClrTx/>
              <a:buSzTx/>
              <a:buFont typeface="+mj-lt"/>
              <a:buAutoNum type="arabicPeriod"/>
              <a:tabLst/>
              <a:defRPr/>
            </a:pPr>
            <a:r>
              <a:rPr lang="zh-CN" altLang="en-US"/>
              <a:t>第三季度归母净利润率达</a:t>
            </a:r>
            <a:r>
              <a:rPr lang="en-US" altLang="zh-CN"/>
              <a:t>23%</a:t>
            </a:r>
            <a:r>
              <a:rPr lang="zh-CN" altLang="en-US"/>
              <a:t>，同比增加</a:t>
            </a:r>
            <a:r>
              <a:rPr lang="en-US" altLang="zh-CN"/>
              <a:t>3.0</a:t>
            </a:r>
            <a:r>
              <a:rPr lang="zh-CN" altLang="en-US"/>
              <a:t>个百分点，前九个月归母净利率达到</a:t>
            </a:r>
            <a:r>
              <a:rPr lang="en-US" altLang="zh-CN"/>
              <a:t>26.8%</a:t>
            </a:r>
            <a:r>
              <a:rPr lang="zh-CN" altLang="en-US"/>
              <a:t>，同比增长</a:t>
            </a:r>
            <a:r>
              <a:rPr lang="en-US" altLang="zh-CN"/>
              <a:t>1.6</a:t>
            </a:r>
            <a:r>
              <a:rPr lang="zh-CN" altLang="en-US"/>
              <a:t>个百分点。</a:t>
            </a:r>
            <a:endParaRPr lang="en-US" altLang="zh-CN"/>
          </a:p>
          <a:p>
            <a:pPr marL="228600" indent="-228600">
              <a:buFont typeface="+mj-lt"/>
              <a:buAutoNum type="arabicPeriod"/>
            </a:pPr>
            <a:endParaRPr lang="zh-CN" altLang="en-US"/>
          </a:p>
        </p:txBody>
      </p:sp>
      <p:sp>
        <p:nvSpPr>
          <p:cNvPr id="4" name="灯片编号占位符 3"/>
          <p:cNvSpPr>
            <a:spLocks noGrp="1"/>
          </p:cNvSpPr>
          <p:nvPr>
            <p:ph type="sldNum" sz="quarter" idx="5"/>
          </p:nvPr>
        </p:nvSpPr>
        <p:spPr/>
        <p:txBody>
          <a:bodyPr/>
          <a:lstStyle/>
          <a:p>
            <a:fld id="{37FA8821-17DA-F04A-9ADB-0754589B0688}" type="slidenum">
              <a:rPr lang="en-US" smtClean="0"/>
              <a:t>25</a:t>
            </a:fld>
            <a:endParaRPr lang="en-US"/>
          </a:p>
        </p:txBody>
      </p:sp>
    </p:spTree>
    <p:extLst>
      <p:ext uri="{BB962C8B-B14F-4D97-AF65-F5344CB8AC3E}">
        <p14:creationId xmlns:p14="http://schemas.microsoft.com/office/powerpoint/2010/main" val="2905773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228600" indent="-228600">
              <a:buFont typeface="+mj-lt"/>
              <a:buAutoNum type="arabicPeriod"/>
            </a:pPr>
            <a:r>
              <a:rPr lang="zh-CN" altLang="en-US" dirty="0"/>
              <a:t>截至三季度</a:t>
            </a:r>
            <a:r>
              <a:rPr lang="en-US" altLang="zh-CN" dirty="0"/>
              <a:t>TTM</a:t>
            </a:r>
            <a:r>
              <a:rPr lang="zh-CN" altLang="en-US" dirty="0"/>
              <a:t>归母净资产收益率达到</a:t>
            </a:r>
            <a:r>
              <a:rPr lang="en-US" altLang="zh-CN" dirty="0"/>
              <a:t>20.1%</a:t>
            </a:r>
            <a:r>
              <a:rPr lang="zh-CN" altLang="en-US" dirty="0"/>
              <a:t>，相比</a:t>
            </a:r>
            <a:r>
              <a:rPr lang="en-US" altLang="zh-CN" dirty="0"/>
              <a:t>FY2020</a:t>
            </a:r>
            <a:r>
              <a:rPr lang="zh-CN" altLang="en-US" dirty="0"/>
              <a:t>提升</a:t>
            </a:r>
            <a:r>
              <a:rPr lang="en-US" altLang="zh-CN" dirty="0"/>
              <a:t>1.8</a:t>
            </a:r>
            <a:r>
              <a:rPr lang="zh-CN" altLang="en-US" dirty="0"/>
              <a:t>个百分点。</a:t>
            </a:r>
            <a:endParaRPr lang="en-US" altLang="zh-CN" dirty="0"/>
          </a:p>
          <a:p>
            <a:pPr marL="228600" indent="-228600">
              <a:buFont typeface="+mj-lt"/>
              <a:buAutoNum type="arabicPeriod"/>
            </a:pPr>
            <a:r>
              <a:rPr lang="zh-CN" altLang="en-US" dirty="0"/>
              <a:t>三季度调整后的经营性现金流达到</a:t>
            </a:r>
            <a:r>
              <a:rPr lang="en-US" altLang="zh-CN" dirty="0"/>
              <a:t>108.9</a:t>
            </a:r>
            <a:r>
              <a:rPr lang="zh-CN" altLang="en-US" dirty="0"/>
              <a:t>百万元，同比增长</a:t>
            </a:r>
            <a:r>
              <a:rPr lang="en-US" altLang="zh-CN" dirty="0"/>
              <a:t>188.1%</a:t>
            </a:r>
            <a:r>
              <a:rPr lang="zh-CN" altLang="en-US" dirty="0"/>
              <a:t>，前九个月调整后的经营性现金流达到</a:t>
            </a:r>
            <a:r>
              <a:rPr lang="en-US" altLang="zh-CN" dirty="0"/>
              <a:t>417.1</a:t>
            </a:r>
            <a:r>
              <a:rPr lang="zh-CN" altLang="en-US" dirty="0"/>
              <a:t>百万元，同比增长</a:t>
            </a:r>
            <a:r>
              <a:rPr lang="en-US" altLang="zh-CN" dirty="0"/>
              <a:t>105.0%</a:t>
            </a:r>
          </a:p>
          <a:p>
            <a:pPr marL="228600" indent="-228600">
              <a:buFont typeface="+mj-lt"/>
              <a:buAutoNum type="arabicPeriod"/>
            </a:pPr>
            <a:r>
              <a:rPr lang="zh-CN" altLang="zh-CN" sz="1128" kern="1200" dirty="0">
                <a:solidFill>
                  <a:schemeClr val="tx1"/>
                </a:solidFill>
                <a:effectLst/>
                <a:latin typeface="+mn-lt"/>
                <a:ea typeface="+mn-ea"/>
                <a:cs typeface="+mn-cs"/>
              </a:rPr>
              <a:t>截至三季度末，公司共有现金和现金等价物</a:t>
            </a:r>
            <a:r>
              <a:rPr lang="en-US" altLang="zh-CN" sz="1128" kern="1200" dirty="0">
                <a:solidFill>
                  <a:schemeClr val="tx1"/>
                </a:solidFill>
                <a:effectLst/>
                <a:latin typeface="+mn-lt"/>
                <a:ea typeface="+mn-ea"/>
                <a:cs typeface="+mn-cs"/>
              </a:rPr>
              <a:t>1.935</a:t>
            </a:r>
            <a:r>
              <a:rPr lang="zh-CN" altLang="zh-CN" sz="1128" kern="1200" dirty="0">
                <a:solidFill>
                  <a:schemeClr val="tx1"/>
                </a:solidFill>
                <a:effectLst/>
                <a:latin typeface="+mn-lt"/>
                <a:ea typeface="+mn-ea"/>
                <a:cs typeface="+mn-cs"/>
              </a:rPr>
              <a:t>亿元。截止</a:t>
            </a:r>
            <a:r>
              <a:rPr lang="en-US" altLang="zh-CN" sz="1128" kern="1200" dirty="0">
                <a:solidFill>
                  <a:schemeClr val="tx1"/>
                </a:solidFill>
                <a:effectLst/>
                <a:latin typeface="+mn-lt"/>
                <a:ea typeface="+mn-ea"/>
                <a:cs typeface="+mn-cs"/>
              </a:rPr>
              <a:t>2021</a:t>
            </a:r>
            <a:r>
              <a:rPr lang="zh-CN" altLang="zh-CN" sz="1128" kern="1200" dirty="0">
                <a:solidFill>
                  <a:schemeClr val="tx1"/>
                </a:solidFill>
                <a:effectLst/>
                <a:latin typeface="+mn-lt"/>
                <a:ea typeface="+mn-ea"/>
                <a:cs typeface="+mn-cs"/>
              </a:rPr>
              <a:t>年</a:t>
            </a:r>
            <a:r>
              <a:rPr lang="en-US" altLang="zh-CN" sz="1128" kern="1200" dirty="0">
                <a:solidFill>
                  <a:schemeClr val="tx1"/>
                </a:solidFill>
                <a:effectLst/>
                <a:latin typeface="+mn-lt"/>
                <a:ea typeface="+mn-ea"/>
                <a:cs typeface="+mn-cs"/>
              </a:rPr>
              <a:t>3</a:t>
            </a:r>
            <a:r>
              <a:rPr lang="zh-CN" altLang="zh-CN" sz="1128" kern="1200" dirty="0">
                <a:solidFill>
                  <a:schemeClr val="tx1"/>
                </a:solidFill>
                <a:effectLst/>
                <a:latin typeface="+mn-lt"/>
                <a:ea typeface="+mn-ea"/>
                <a:cs typeface="+mn-cs"/>
              </a:rPr>
              <a:t>月</a:t>
            </a:r>
            <a:r>
              <a:rPr lang="en-US" altLang="zh-CN" sz="1128" kern="1200" dirty="0">
                <a:solidFill>
                  <a:schemeClr val="tx1"/>
                </a:solidFill>
                <a:effectLst/>
                <a:latin typeface="+mn-lt"/>
                <a:ea typeface="+mn-ea"/>
                <a:cs typeface="+mn-cs"/>
              </a:rPr>
              <a:t>31</a:t>
            </a:r>
            <a:r>
              <a:rPr lang="zh-CN" altLang="zh-CN" sz="1128" kern="1200" dirty="0">
                <a:solidFill>
                  <a:schemeClr val="tx1"/>
                </a:solidFill>
                <a:effectLst/>
                <a:latin typeface="+mn-lt"/>
                <a:ea typeface="+mn-ea"/>
                <a:cs typeface="+mn-cs"/>
              </a:rPr>
              <a:t>日的资产负债率为</a:t>
            </a:r>
            <a:r>
              <a:rPr lang="en-US" altLang="zh-CN" sz="1128" kern="1200" dirty="0">
                <a:solidFill>
                  <a:schemeClr val="tx1"/>
                </a:solidFill>
                <a:effectLst/>
                <a:latin typeface="+mn-lt"/>
                <a:ea typeface="+mn-ea"/>
                <a:cs typeface="+mn-cs"/>
              </a:rPr>
              <a:t>30.8%</a:t>
            </a:r>
            <a:r>
              <a:rPr lang="zh-CN" altLang="zh-CN" sz="1128" kern="1200" dirty="0">
                <a:solidFill>
                  <a:schemeClr val="tx1"/>
                </a:solidFill>
                <a:effectLst/>
                <a:latin typeface="+mn-lt"/>
                <a:ea typeface="+mn-ea"/>
                <a:cs typeface="+mn-cs"/>
              </a:rPr>
              <a:t>。值得一提的是公司的负债都是经营性负债，主要是预收的学费，目前公司没有任何有息负债。</a:t>
            </a:r>
            <a:endParaRPr lang="en-US" altLang="zh-CN" sz="1128" kern="1200" dirty="0">
              <a:solidFill>
                <a:schemeClr val="tx1"/>
              </a:solidFill>
              <a:effectLst/>
              <a:latin typeface="+mn-lt"/>
              <a:ea typeface="+mn-ea"/>
              <a:cs typeface="+mn-cs"/>
            </a:endParaRPr>
          </a:p>
          <a:p>
            <a:pPr marL="228600" indent="-228600">
              <a:buFont typeface="+mj-lt"/>
              <a:buAutoNum type="arabicPeriod"/>
            </a:pPr>
            <a:r>
              <a:rPr lang="en-US" altLang="zh-CN" sz="1128" kern="1200" dirty="0">
                <a:solidFill>
                  <a:schemeClr val="tx1"/>
                </a:solidFill>
                <a:effectLst/>
                <a:latin typeface="+mn-lt"/>
                <a:ea typeface="+mn-ea"/>
                <a:cs typeface="+mn-cs"/>
              </a:rPr>
              <a:t>2021</a:t>
            </a:r>
            <a:r>
              <a:rPr lang="zh-CN" altLang="zh-CN" sz="1128" kern="1200" dirty="0">
                <a:solidFill>
                  <a:schemeClr val="tx1"/>
                </a:solidFill>
                <a:effectLst/>
                <a:latin typeface="+mn-lt"/>
                <a:ea typeface="+mn-ea"/>
                <a:cs typeface="+mn-cs"/>
              </a:rPr>
              <a:t>财年前九个月，公司经营活动产生的净现金流入为</a:t>
            </a:r>
            <a:r>
              <a:rPr lang="en-US" altLang="zh-CN" sz="1128" kern="1200" dirty="0">
                <a:solidFill>
                  <a:schemeClr val="tx1"/>
                </a:solidFill>
                <a:effectLst/>
                <a:latin typeface="+mn-lt"/>
                <a:ea typeface="+mn-ea"/>
                <a:cs typeface="+mn-cs"/>
              </a:rPr>
              <a:t>7.286</a:t>
            </a:r>
            <a:r>
              <a:rPr lang="zh-CN" altLang="zh-CN" sz="1128" kern="1200" dirty="0">
                <a:solidFill>
                  <a:schemeClr val="tx1"/>
                </a:solidFill>
                <a:effectLst/>
                <a:latin typeface="+mn-lt"/>
                <a:ea typeface="+mn-ea"/>
                <a:cs typeface="+mn-cs"/>
              </a:rPr>
              <a:t>亿元，同比增长</a:t>
            </a:r>
            <a:r>
              <a:rPr lang="en-US" altLang="zh-CN" sz="1128" kern="1200" dirty="0">
                <a:solidFill>
                  <a:schemeClr val="tx1"/>
                </a:solidFill>
                <a:effectLst/>
                <a:latin typeface="+mn-lt"/>
                <a:ea typeface="+mn-ea"/>
                <a:cs typeface="+mn-cs"/>
              </a:rPr>
              <a:t>158.6%</a:t>
            </a:r>
            <a:r>
              <a:rPr lang="zh-CN" altLang="zh-CN" sz="1128" kern="1200" dirty="0">
                <a:solidFill>
                  <a:schemeClr val="tx1"/>
                </a:solidFill>
                <a:effectLst/>
                <a:latin typeface="+mn-lt"/>
                <a:ea typeface="+mn-ea"/>
                <a:cs typeface="+mn-cs"/>
              </a:rPr>
              <a:t>。</a:t>
            </a:r>
          </a:p>
          <a:p>
            <a:pPr marL="0" indent="0">
              <a:buFont typeface="+mj-lt"/>
              <a:buNone/>
            </a:pPr>
            <a:endParaRPr lang="en-US" altLang="zh-CN" dirty="0"/>
          </a:p>
          <a:p>
            <a:pPr marL="0" indent="0">
              <a:buFont typeface="+mj-lt"/>
              <a:buNone/>
            </a:pPr>
            <a:endParaRPr lang="en-US" altLang="zh-CN" dirty="0"/>
          </a:p>
          <a:p>
            <a:pPr marL="0" indent="0">
              <a:buFont typeface="+mj-lt"/>
              <a:buNone/>
            </a:pPr>
            <a:endParaRPr lang="zh-CN" altLang="en-US" dirty="0"/>
          </a:p>
        </p:txBody>
      </p:sp>
      <p:sp>
        <p:nvSpPr>
          <p:cNvPr id="4" name="灯片编号占位符 3"/>
          <p:cNvSpPr>
            <a:spLocks noGrp="1"/>
          </p:cNvSpPr>
          <p:nvPr>
            <p:ph type="sldNum" sz="quarter" idx="5"/>
          </p:nvPr>
        </p:nvSpPr>
        <p:spPr/>
        <p:txBody>
          <a:bodyPr/>
          <a:lstStyle/>
          <a:p>
            <a:fld id="{37FA8821-17DA-F04A-9ADB-0754589B0688}" type="slidenum">
              <a:rPr lang="en-US" smtClean="0"/>
              <a:t>26</a:t>
            </a:fld>
            <a:endParaRPr lang="en-US"/>
          </a:p>
        </p:txBody>
      </p:sp>
    </p:spTree>
    <p:extLst>
      <p:ext uri="{BB962C8B-B14F-4D97-AF65-F5344CB8AC3E}">
        <p14:creationId xmlns:p14="http://schemas.microsoft.com/office/powerpoint/2010/main" val="2120079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37FA8821-17DA-F04A-9ADB-0754589B0688}" type="slidenum">
              <a:rPr lang="en-US" smtClean="0"/>
              <a:t>30</a:t>
            </a:fld>
            <a:endParaRPr lang="en-US"/>
          </a:p>
        </p:txBody>
      </p:sp>
    </p:spTree>
    <p:extLst>
      <p:ext uri="{BB962C8B-B14F-4D97-AF65-F5344CB8AC3E}">
        <p14:creationId xmlns:p14="http://schemas.microsoft.com/office/powerpoint/2010/main" val="1322434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dirty="0">
                <a:solidFill>
                  <a:srgbClr val="0671B9"/>
                </a:solidFill>
                <a:latin typeface="微软雅黑" panose="020B0503020204020204" pitchFamily="34" charset="-122"/>
                <a:ea typeface="微软雅黑" panose="020B0503020204020204" pitchFamily="34" charset="-122"/>
              </a:rPr>
              <a:t>海亮获得了很多荣誉</a:t>
            </a:r>
            <a:endParaRPr lang="en-US" altLang="zh-TW" sz="1200" b="1" dirty="0">
              <a:solidFill>
                <a:srgbClr val="0671B9"/>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zh-TW" altLang="en-US" sz="1200" b="1" dirty="0">
                <a:solidFill>
                  <a:srgbClr val="0671B9"/>
                </a:solidFill>
                <a:latin typeface="微软雅黑" panose="020B0503020204020204" pitchFamily="34" charset="-122"/>
                <a:ea typeface="微软雅黑" panose="020B0503020204020204" pitchFamily="34" charset="-122"/>
              </a:rPr>
              <a:t>中国品牌实力</a:t>
            </a:r>
            <a:r>
              <a:rPr lang="zh-CN" altLang="en-US" sz="1200" b="1" dirty="0">
                <a:solidFill>
                  <a:srgbClr val="0671B9"/>
                </a:solidFill>
                <a:latin typeface="微软雅黑" panose="020B0503020204020204" pitchFamily="34" charset="-122"/>
                <a:ea typeface="微软雅黑" panose="020B0503020204020204" pitchFamily="34" charset="-122"/>
              </a:rPr>
              <a:t>教育集团</a:t>
            </a:r>
          </a:p>
          <a:p>
            <a:pPr marL="0" marR="0" lvl="0" indent="0" algn="l" defTabSz="914400" rtl="0" eaLnBrk="1" fontAlgn="auto" latinLnBrk="0" hangingPunct="1">
              <a:lnSpc>
                <a:spcPct val="100000"/>
              </a:lnSpc>
              <a:spcBef>
                <a:spcPts val="0"/>
              </a:spcBef>
              <a:spcAft>
                <a:spcPts val="0"/>
              </a:spcAft>
              <a:buClrTx/>
              <a:buSzTx/>
              <a:buFontTx/>
              <a:buNone/>
              <a:defRPr/>
            </a:pPr>
            <a:r>
              <a:rPr lang="zh-CN" altLang="en-US" b="1" dirty="0">
                <a:solidFill>
                  <a:srgbClr val="0671B9"/>
                </a:solidFill>
                <a:latin typeface="微软雅黑" panose="020B0503020204020204" pitchFamily="34" charset="-122"/>
                <a:ea typeface="微软雅黑" panose="020B0503020204020204" pitchFamily="34" charset="-122"/>
              </a:rPr>
              <a:t>全国优秀民办学校</a:t>
            </a:r>
            <a:endParaRPr lang="en-US" altLang="zh-CN" b="1" dirty="0">
              <a:solidFill>
                <a:srgbClr val="0671B9"/>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b="1" dirty="0">
                <a:solidFill>
                  <a:srgbClr val="0671B9"/>
                </a:solidFill>
                <a:latin typeface="微软雅黑" panose="020B0503020204020204" pitchFamily="34" charset="-122"/>
                <a:ea typeface="微软雅黑" panose="020B0503020204020204" pitchFamily="34" charset="-122"/>
              </a:rPr>
              <a:t>中国民办教育十大品牌学校</a:t>
            </a: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dirty="0">
                <a:solidFill>
                  <a:srgbClr val="0671B9"/>
                </a:solidFill>
                <a:latin typeface="微软雅黑" panose="020B0503020204020204" pitchFamily="34" charset="-122"/>
                <a:ea typeface="微软雅黑" panose="020B0503020204020204" pitchFamily="34" charset="-122"/>
              </a:rPr>
              <a:t>全国特色办学示范学校</a:t>
            </a:r>
            <a:endParaRPr lang="en-US" altLang="zh-CN" sz="1200" b="1" dirty="0">
              <a:solidFill>
                <a:srgbClr val="0671B9"/>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dirty="0">
                <a:solidFill>
                  <a:srgbClr val="0671B9"/>
                </a:solidFill>
                <a:latin typeface="微软雅黑" panose="020B0503020204020204" pitchFamily="34" charset="-122"/>
                <a:ea typeface="微软雅黑" panose="020B0503020204020204" pitchFamily="34" charset="-122"/>
              </a:rPr>
              <a:t>几乎所有学校的荣誉。。。</a:t>
            </a:r>
          </a:p>
          <a:p>
            <a:endParaRPr lang="zh-CN" altLang="en-US" dirty="0"/>
          </a:p>
        </p:txBody>
      </p:sp>
      <p:sp>
        <p:nvSpPr>
          <p:cNvPr id="4" name="灯片编号占位符 3"/>
          <p:cNvSpPr>
            <a:spLocks noGrp="1"/>
          </p:cNvSpPr>
          <p:nvPr>
            <p:ph type="sldNum" sz="quarter" idx="10"/>
          </p:nvPr>
        </p:nvSpPr>
        <p:spPr/>
        <p:txBody>
          <a:bodyPr/>
          <a:lstStyle/>
          <a:p>
            <a:fld id="{D898C7EC-5D3F-4497-BC4C-4DE6EAE17748}" type="slidenum">
              <a:rPr lang="zh-CN" altLang="en-US" smtClean="0"/>
              <a:t>4</a:t>
            </a:fld>
            <a:endParaRPr lang="zh-CN" altLang="en-US"/>
          </a:p>
        </p:txBody>
      </p:sp>
    </p:spTree>
    <p:extLst>
      <p:ext uri="{BB962C8B-B14F-4D97-AF65-F5344CB8AC3E}">
        <p14:creationId xmlns:p14="http://schemas.microsoft.com/office/powerpoint/2010/main" val="896973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a:lnSpc>
                <a:spcPct val="130000"/>
              </a:lnSpc>
              <a:defRPr/>
            </a:pPr>
            <a:r>
              <a:rPr lang="zh-CN" altLang="en-US" b="1" dirty="0">
                <a:solidFill>
                  <a:srgbClr val="007BD8"/>
                </a:solidFill>
                <a:latin typeface="微软雅黑" panose="020B0503020204020204" charset="-122"/>
                <a:ea typeface="微软雅黑" panose="020B0503020204020204" charset="-122"/>
                <a:sym typeface="+mn-ea"/>
              </a:rPr>
              <a:t>覆盖全国</a:t>
            </a:r>
            <a:r>
              <a:rPr lang="en-US" altLang="zh-CN" b="1" dirty="0">
                <a:solidFill>
                  <a:srgbClr val="007BD8"/>
                </a:solidFill>
                <a:latin typeface="微软雅黑" panose="020B0503020204020204" charset="-122"/>
                <a:ea typeface="微软雅黑" panose="020B0503020204020204" charset="-122"/>
                <a:sym typeface="+mn-ea"/>
              </a:rPr>
              <a:t>   </a:t>
            </a:r>
            <a:r>
              <a:rPr lang="zh-CN" altLang="en-US" b="1" dirty="0">
                <a:solidFill>
                  <a:srgbClr val="007BD8"/>
                </a:solidFill>
                <a:latin typeface="微软雅黑" panose="020B0503020204020204" charset="-122"/>
                <a:ea typeface="微软雅黑" panose="020B0503020204020204" charset="-122"/>
                <a:sym typeface="+mn-ea"/>
              </a:rPr>
              <a:t>辐射全球</a:t>
            </a:r>
            <a:endParaRPr lang="en-US" altLang="zh-CN" b="1" dirty="0">
              <a:solidFill>
                <a:srgbClr val="007BD8"/>
              </a:solidFill>
              <a:latin typeface="微软雅黑" panose="020B0503020204020204" charset="-122"/>
              <a:ea typeface="微软雅黑" panose="020B0503020204020204" charset="-122"/>
              <a:sym typeface="+mn-ea"/>
            </a:endParaRPr>
          </a:p>
          <a:p>
            <a:pPr>
              <a:lnSpc>
                <a:spcPct val="130000"/>
              </a:lnSpc>
              <a:defRPr/>
            </a:pPr>
            <a:r>
              <a:rPr lang="zh-CN" altLang="en-US" b="1" dirty="0">
                <a:solidFill>
                  <a:srgbClr val="007BD8"/>
                </a:solidFill>
                <a:latin typeface="微软雅黑" panose="020B0503020204020204" charset="-122"/>
                <a:ea typeface="微软雅黑" panose="020B0503020204020204" charset="-122"/>
                <a:sym typeface="+mn-ea"/>
              </a:rPr>
              <a:t>有学校的地方就是一个教育生态链</a:t>
            </a:r>
          </a:p>
        </p:txBody>
      </p:sp>
    </p:spTree>
    <p:extLst>
      <p:ext uri="{BB962C8B-B14F-4D97-AF65-F5344CB8AC3E}">
        <p14:creationId xmlns:p14="http://schemas.microsoft.com/office/powerpoint/2010/main" val="1098081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dirty="0"/>
              <a:t>自培的校长，外来的全国名校长叶翠微，企业界的</a:t>
            </a:r>
            <a:endParaRPr lang="en-US" altLang="zh-CN" dirty="0"/>
          </a:p>
          <a:p>
            <a:r>
              <a:rPr lang="zh-CN" altLang="en-US" dirty="0"/>
              <a:t>我是一个</a:t>
            </a:r>
            <a:r>
              <a:rPr lang="en-US" altLang="zh-CN" dirty="0"/>
              <a:t>90</a:t>
            </a:r>
            <a:r>
              <a:rPr lang="zh-CN" altLang="en-US" dirty="0"/>
              <a:t>后</a:t>
            </a:r>
            <a:endParaRPr lang="en-US" altLang="zh-CN" dirty="0"/>
          </a:p>
          <a:p>
            <a:r>
              <a:rPr lang="zh-CN" altLang="en-US" dirty="0"/>
              <a:t>核心管理团队 </a:t>
            </a:r>
            <a:r>
              <a:rPr lang="en-US" altLang="zh-CN" dirty="0"/>
              <a:t>90 80  70 60</a:t>
            </a:r>
            <a:endParaRPr lang="zh-CN" altLang="en-US" dirty="0"/>
          </a:p>
        </p:txBody>
      </p:sp>
      <p:sp>
        <p:nvSpPr>
          <p:cNvPr id="4" name="灯片编号占位符 3"/>
          <p:cNvSpPr>
            <a:spLocks noGrp="1"/>
          </p:cNvSpPr>
          <p:nvPr>
            <p:ph type="sldNum" sz="quarter" idx="10"/>
          </p:nvPr>
        </p:nvSpPr>
        <p:spPr/>
        <p:txBody>
          <a:bodyPr/>
          <a:lstStyle/>
          <a:p>
            <a:fld id="{37FA8821-17DA-F04A-9ADB-0754589B0688}" type="slidenum">
              <a:rPr lang="en-US" smtClean="0"/>
              <a:t>6</a:t>
            </a:fld>
            <a:endParaRPr lang="en-US"/>
          </a:p>
        </p:txBody>
      </p:sp>
    </p:spTree>
    <p:extLst>
      <p:ext uri="{BB962C8B-B14F-4D97-AF65-F5344CB8AC3E}">
        <p14:creationId xmlns:p14="http://schemas.microsoft.com/office/powerpoint/2010/main" val="1235747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859627" rtl="0" eaLnBrk="1" fontAlgn="auto" latinLnBrk="0" hangingPunct="1">
              <a:lnSpc>
                <a:spcPct val="100000"/>
              </a:lnSpc>
              <a:spcBef>
                <a:spcPts val="0"/>
              </a:spcBef>
              <a:spcAft>
                <a:spcPts val="0"/>
              </a:spcAft>
              <a:buClrTx/>
              <a:buSzTx/>
              <a:buFontTx/>
              <a:buNone/>
              <a:tabLst/>
              <a:defRPr/>
            </a:pPr>
            <a:r>
              <a:rPr lang="zh-CN" altLang="en-US" sz="1128" b="1" kern="1200" dirty="0">
                <a:solidFill>
                  <a:schemeClr val="tx1"/>
                </a:solidFill>
                <a:effectLst/>
                <a:latin typeface="+mn-lt"/>
                <a:ea typeface="+mn-ea"/>
                <a:cs typeface="+mn-cs"/>
              </a:rPr>
              <a:t>博士：</a:t>
            </a:r>
            <a:r>
              <a:rPr lang="en-US" altLang="zh-CN" sz="1128" b="1" kern="1200" dirty="0">
                <a:solidFill>
                  <a:schemeClr val="tx1"/>
                </a:solidFill>
                <a:effectLst/>
                <a:latin typeface="+mn-lt"/>
                <a:ea typeface="+mn-ea"/>
                <a:cs typeface="+mn-cs"/>
              </a:rPr>
              <a:t>15</a:t>
            </a:r>
            <a:r>
              <a:rPr lang="zh-CN" altLang="zh-CN" sz="1128" b="1" kern="1200" dirty="0">
                <a:solidFill>
                  <a:schemeClr val="tx1"/>
                </a:solidFill>
                <a:effectLst/>
                <a:latin typeface="+mn-lt"/>
                <a:ea typeface="+mn-ea"/>
                <a:cs typeface="+mn-cs"/>
              </a:rPr>
              <a:t>年上市到</a:t>
            </a:r>
            <a:r>
              <a:rPr lang="en-US" altLang="zh-CN" sz="1128" b="1" kern="1200" dirty="0">
                <a:solidFill>
                  <a:schemeClr val="tx1"/>
                </a:solidFill>
                <a:effectLst/>
                <a:latin typeface="+mn-lt"/>
                <a:ea typeface="+mn-ea"/>
                <a:cs typeface="+mn-cs"/>
              </a:rPr>
              <a:t>17</a:t>
            </a:r>
            <a:r>
              <a:rPr lang="zh-CN" altLang="zh-CN" sz="1128" b="1" kern="1200" dirty="0">
                <a:solidFill>
                  <a:schemeClr val="tx1"/>
                </a:solidFill>
                <a:effectLst/>
                <a:latin typeface="+mn-lt"/>
                <a:ea typeface="+mn-ea"/>
                <a:cs typeface="+mn-cs"/>
              </a:rPr>
              <a:t>年发展加快。</a:t>
            </a:r>
            <a:endParaRPr lang="en-US" altLang="zh-CN" sz="1128" b="1" kern="1200" dirty="0">
              <a:solidFill>
                <a:schemeClr val="tx1"/>
              </a:solidFill>
              <a:effectLst/>
              <a:latin typeface="+mn-lt"/>
              <a:ea typeface="+mn-ea"/>
              <a:cs typeface="+mn-cs"/>
            </a:endParaRPr>
          </a:p>
          <a:p>
            <a:pPr marL="0" marR="0" lvl="0" indent="0" algn="l" defTabSz="859627" rtl="0" eaLnBrk="1" fontAlgn="auto" latinLnBrk="0" hangingPunct="1">
              <a:lnSpc>
                <a:spcPct val="100000"/>
              </a:lnSpc>
              <a:spcBef>
                <a:spcPts val="0"/>
              </a:spcBef>
              <a:spcAft>
                <a:spcPts val="0"/>
              </a:spcAft>
              <a:buClrTx/>
              <a:buSzTx/>
              <a:buFontTx/>
              <a:buNone/>
              <a:tabLst/>
              <a:defRPr/>
            </a:pPr>
            <a:r>
              <a:rPr lang="zh-CN" altLang="en-US" sz="1128" b="1" kern="1200" dirty="0">
                <a:solidFill>
                  <a:schemeClr val="tx1"/>
                </a:solidFill>
                <a:effectLst/>
                <a:latin typeface="+mn-lt"/>
                <a:ea typeface="+mn-ea"/>
                <a:cs typeface="+mn-cs"/>
              </a:rPr>
              <a:t>      </a:t>
            </a:r>
            <a:r>
              <a:rPr lang="zh-CN" altLang="zh-CN" sz="1128" b="1" kern="1200" dirty="0">
                <a:solidFill>
                  <a:schemeClr val="tx1"/>
                </a:solidFill>
                <a:effectLst/>
                <a:latin typeface="+mn-lt"/>
                <a:ea typeface="+mn-ea"/>
                <a:cs typeface="+mn-cs"/>
              </a:rPr>
              <a:t>原因：海亮集团作出重大调整，退出地产，作出</a:t>
            </a:r>
            <a:r>
              <a:rPr lang="en-US" altLang="zh-CN" sz="1128" b="1" kern="1200" dirty="0">
                <a:solidFill>
                  <a:schemeClr val="tx1"/>
                </a:solidFill>
                <a:effectLst/>
                <a:latin typeface="+mn-lt"/>
                <a:ea typeface="+mn-ea"/>
                <a:cs typeface="+mn-cs"/>
              </a:rPr>
              <a:t>2017</a:t>
            </a:r>
            <a:r>
              <a:rPr lang="zh-CN" altLang="zh-CN" sz="1128" b="1" kern="1200" dirty="0">
                <a:solidFill>
                  <a:schemeClr val="tx1"/>
                </a:solidFill>
                <a:effectLst/>
                <a:latin typeface="+mn-lt"/>
                <a:ea typeface="+mn-ea"/>
                <a:cs typeface="+mn-cs"/>
              </a:rPr>
              <a:t>年优先发展教育</a:t>
            </a:r>
            <a:r>
              <a:rPr lang="zh-CN" altLang="en-US" sz="1128" b="1" kern="1200" dirty="0">
                <a:solidFill>
                  <a:schemeClr val="tx1"/>
                </a:solidFill>
                <a:effectLst/>
                <a:latin typeface="+mn-lt"/>
                <a:ea typeface="+mn-ea"/>
                <a:cs typeface="+mn-cs"/>
              </a:rPr>
              <a:t>的重大</a:t>
            </a:r>
            <a:r>
              <a:rPr lang="zh-CN" altLang="zh-CN" sz="1128" b="1" kern="1200" dirty="0">
                <a:solidFill>
                  <a:schemeClr val="tx1"/>
                </a:solidFill>
                <a:effectLst/>
                <a:latin typeface="+mn-lt"/>
                <a:ea typeface="+mn-ea"/>
                <a:cs typeface="+mn-cs"/>
              </a:rPr>
              <a:t>战略。</a:t>
            </a:r>
            <a:endParaRPr lang="en-US" altLang="zh-CN" sz="1128" b="1" kern="1200" dirty="0">
              <a:solidFill>
                <a:schemeClr val="tx1"/>
              </a:solidFill>
              <a:effectLst/>
              <a:latin typeface="+mn-lt"/>
              <a:ea typeface="+mn-ea"/>
              <a:cs typeface="+mn-cs"/>
            </a:endParaRPr>
          </a:p>
          <a:p>
            <a:pPr marL="0" marR="0" lvl="0" indent="0" algn="l" defTabSz="859627" rtl="0" eaLnBrk="1" fontAlgn="auto" latinLnBrk="0" hangingPunct="1">
              <a:lnSpc>
                <a:spcPct val="100000"/>
              </a:lnSpc>
              <a:spcBef>
                <a:spcPts val="0"/>
              </a:spcBef>
              <a:spcAft>
                <a:spcPts val="0"/>
              </a:spcAft>
              <a:buClrTx/>
              <a:buSzTx/>
              <a:buFontTx/>
              <a:buNone/>
              <a:tabLst/>
              <a:defRPr/>
            </a:pPr>
            <a:r>
              <a:rPr lang="zh-CN" altLang="en-US" sz="1128" b="1" kern="1200" dirty="0">
                <a:solidFill>
                  <a:schemeClr val="tx1"/>
                </a:solidFill>
                <a:effectLst/>
                <a:latin typeface="+mn-lt"/>
                <a:ea typeface="+mn-ea"/>
                <a:cs typeface="+mn-cs"/>
              </a:rPr>
              <a:t>近三年学校成倍增长，从</a:t>
            </a:r>
            <a:r>
              <a:rPr lang="en-US" altLang="zh-CN" sz="1128" b="1" kern="1200" dirty="0">
                <a:solidFill>
                  <a:schemeClr val="tx1"/>
                </a:solidFill>
                <a:effectLst/>
                <a:latin typeface="+mn-lt"/>
                <a:ea typeface="+mn-ea"/>
                <a:cs typeface="+mn-cs"/>
              </a:rPr>
              <a:t>8</a:t>
            </a:r>
            <a:r>
              <a:rPr lang="zh-CN" altLang="en-US" sz="1128" b="1" kern="1200" dirty="0">
                <a:solidFill>
                  <a:schemeClr val="tx1"/>
                </a:solidFill>
                <a:effectLst/>
                <a:latin typeface="+mn-lt"/>
                <a:ea typeface="+mn-ea"/>
                <a:cs typeface="+mn-cs"/>
              </a:rPr>
              <a:t>所快速增长到现在的</a:t>
            </a:r>
            <a:r>
              <a:rPr lang="en-US" altLang="zh-CN" sz="1128" b="1" kern="1200" dirty="0">
                <a:solidFill>
                  <a:schemeClr val="tx1"/>
                </a:solidFill>
                <a:effectLst/>
                <a:latin typeface="+mn-lt"/>
                <a:ea typeface="+mn-ea"/>
                <a:cs typeface="+mn-cs"/>
              </a:rPr>
              <a:t>41</a:t>
            </a:r>
            <a:r>
              <a:rPr lang="zh-CN" altLang="en-US" sz="1128" b="1" kern="1200" dirty="0">
                <a:solidFill>
                  <a:schemeClr val="tx1"/>
                </a:solidFill>
                <a:effectLst/>
                <a:latin typeface="+mn-lt"/>
                <a:ea typeface="+mn-ea"/>
                <a:cs typeface="+mn-cs"/>
              </a:rPr>
              <a:t>所学校，以后预计速度会更快。同时，我们不仅发展快，且还发展得好：小初几乎都是当地第一，高中第一第二。</a:t>
            </a:r>
          </a:p>
          <a:p>
            <a:pPr marL="0" marR="0" lvl="0" indent="0" algn="l" defTabSz="859627" rtl="0" eaLnBrk="1" fontAlgn="auto" latinLnBrk="0" hangingPunct="1">
              <a:lnSpc>
                <a:spcPct val="100000"/>
              </a:lnSpc>
              <a:spcBef>
                <a:spcPts val="0"/>
              </a:spcBef>
              <a:spcAft>
                <a:spcPts val="0"/>
              </a:spcAft>
              <a:buClrTx/>
              <a:buSzTx/>
              <a:buFontTx/>
              <a:buNone/>
              <a:tabLst/>
              <a:defRPr/>
            </a:pPr>
            <a:endParaRPr lang="en-US" altLang="zh-CN" sz="1128" b="1" kern="1200" dirty="0">
              <a:solidFill>
                <a:schemeClr val="tx1"/>
              </a:solidFill>
              <a:effectLst/>
              <a:latin typeface="+mn-lt"/>
              <a:ea typeface="+mn-ea"/>
              <a:cs typeface="+mn-cs"/>
            </a:endParaRPr>
          </a:p>
          <a:p>
            <a:pPr marL="0" marR="0" lvl="0" indent="0" algn="l" defTabSz="859627" rtl="0" eaLnBrk="1" fontAlgn="auto" latinLnBrk="0" hangingPunct="1">
              <a:lnSpc>
                <a:spcPct val="100000"/>
              </a:lnSpc>
              <a:spcBef>
                <a:spcPts val="0"/>
              </a:spcBef>
              <a:spcAft>
                <a:spcPts val="0"/>
              </a:spcAft>
              <a:buClrTx/>
              <a:buSzTx/>
              <a:buFontTx/>
              <a:buNone/>
              <a:tabLst/>
              <a:defRPr/>
            </a:pPr>
            <a:r>
              <a:rPr lang="zh-CN" altLang="en-US" sz="1128" b="1" kern="1200" dirty="0">
                <a:solidFill>
                  <a:schemeClr val="tx1"/>
                </a:solidFill>
                <a:effectLst/>
                <a:latin typeface="+mn-lt"/>
                <a:ea typeface="+mn-ea"/>
                <a:cs typeface="+mn-cs"/>
              </a:rPr>
              <a:t>      </a:t>
            </a:r>
            <a:endParaRPr lang="zh-CN" altLang="en-US" dirty="0"/>
          </a:p>
        </p:txBody>
      </p:sp>
      <p:sp>
        <p:nvSpPr>
          <p:cNvPr id="4" name="灯片编号占位符 3"/>
          <p:cNvSpPr>
            <a:spLocks noGrp="1"/>
          </p:cNvSpPr>
          <p:nvPr>
            <p:ph type="sldNum" sz="quarter" idx="10"/>
          </p:nvPr>
        </p:nvSpPr>
        <p:spPr/>
        <p:txBody>
          <a:bodyPr/>
          <a:lstStyle/>
          <a:p>
            <a:fld id="{37FA8821-17DA-F04A-9ADB-0754589B0688}" type="slidenum">
              <a:rPr lang="en-US" smtClean="0"/>
              <a:t>7</a:t>
            </a:fld>
            <a:endParaRPr lang="en-US"/>
          </a:p>
        </p:txBody>
      </p:sp>
    </p:spTree>
    <p:extLst>
      <p:ext uri="{BB962C8B-B14F-4D97-AF65-F5344CB8AC3E}">
        <p14:creationId xmlns:p14="http://schemas.microsoft.com/office/powerpoint/2010/main" val="4271165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859627" rtl="0" eaLnBrk="1" fontAlgn="auto" latinLnBrk="0" hangingPunct="1">
              <a:lnSpc>
                <a:spcPct val="100000"/>
              </a:lnSpc>
              <a:spcBef>
                <a:spcPts val="0"/>
              </a:spcBef>
              <a:spcAft>
                <a:spcPts val="0"/>
              </a:spcAft>
              <a:buClrTx/>
              <a:buSzTx/>
              <a:buFontTx/>
              <a:buNone/>
              <a:tabLst/>
              <a:defRPr/>
            </a:pPr>
            <a:r>
              <a:rPr lang="zh-CN" altLang="en-US" sz="1128" kern="1200" dirty="0">
                <a:solidFill>
                  <a:schemeClr val="tx1"/>
                </a:solidFill>
                <a:effectLst/>
                <a:latin typeface="+mn-lt"/>
                <a:ea typeface="+mn-ea"/>
                <a:cs typeface="+mn-cs"/>
              </a:rPr>
              <a:t>收费高，起源浙江这样一个基础教育的中国高地，外拓受到广泛认可</a:t>
            </a:r>
            <a:endParaRPr lang="zh-CN" altLang="zh-CN" sz="1128"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37FA8821-17DA-F04A-9ADB-0754589B0688}" type="slidenum">
              <a:rPr lang="en-US" smtClean="0"/>
              <a:t>8</a:t>
            </a:fld>
            <a:endParaRPr lang="en-US"/>
          </a:p>
        </p:txBody>
      </p:sp>
    </p:spTree>
    <p:extLst>
      <p:ext uri="{BB962C8B-B14F-4D97-AF65-F5344CB8AC3E}">
        <p14:creationId xmlns:p14="http://schemas.microsoft.com/office/powerpoint/2010/main" val="954296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75219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859627" rtl="0" eaLnBrk="1" fontAlgn="auto" latinLnBrk="0" hangingPunct="1">
              <a:lnSpc>
                <a:spcPct val="100000"/>
              </a:lnSpc>
              <a:spcBef>
                <a:spcPts val="0"/>
              </a:spcBef>
              <a:spcAft>
                <a:spcPts val="0"/>
              </a:spcAft>
              <a:buClrTx/>
              <a:buSzTx/>
              <a:buFont typeface="+mj-lt"/>
              <a:buNone/>
              <a:tabLst/>
              <a:defRPr/>
            </a:pPr>
            <a:r>
              <a:rPr kumimoji="1" lang="zh-CN" altLang="x-none" dirty="0">
                <a:solidFill>
                  <a:srgbClr val="FF0000"/>
                </a:solidFill>
              </a:rPr>
              <a:t>世界</a:t>
            </a:r>
            <a:r>
              <a:rPr kumimoji="1" lang="en-US" altLang="zh-CN" dirty="0">
                <a:solidFill>
                  <a:srgbClr val="FF0000"/>
                </a:solidFill>
              </a:rPr>
              <a:t>500</a:t>
            </a:r>
            <a:r>
              <a:rPr kumimoji="1" lang="zh-CN" altLang="en-US" dirty="0">
                <a:solidFill>
                  <a:srgbClr val="FF0000"/>
                </a:solidFill>
              </a:rPr>
              <a:t>强把教育产业作为优先发展的只有一家</a:t>
            </a:r>
            <a:r>
              <a:rPr kumimoji="1" lang="zh-CN" altLang="en-US" dirty="0"/>
              <a:t>管理服务提供商</a:t>
            </a:r>
            <a:r>
              <a:rPr kumimoji="1" lang="en-US" altLang="zh-CN" dirty="0"/>
              <a:t>——</a:t>
            </a:r>
            <a:r>
              <a:rPr kumimoji="1" lang="zh-CN" altLang="en-US" dirty="0"/>
              <a:t>附加教育服务（铭优教育培训、留学、研学、融合教育的结果）</a:t>
            </a:r>
            <a:endParaRPr kumimoji="1" lang="en-US" altLang="zh-CN" dirty="0"/>
          </a:p>
          <a:p>
            <a:pPr marL="0" marR="0" lvl="0" indent="0" algn="l" defTabSz="859627" rtl="0" eaLnBrk="1" fontAlgn="auto" latinLnBrk="0" hangingPunct="1">
              <a:lnSpc>
                <a:spcPct val="100000"/>
              </a:lnSpc>
              <a:spcBef>
                <a:spcPts val="0"/>
              </a:spcBef>
              <a:spcAft>
                <a:spcPts val="0"/>
              </a:spcAft>
              <a:buClrTx/>
              <a:buSzTx/>
              <a:buFont typeface="+mj-lt"/>
              <a:buNone/>
              <a:tabLst/>
              <a:defRPr/>
            </a:pPr>
            <a:r>
              <a:rPr kumimoji="1" lang="zh-CN" altLang="en-US" dirty="0"/>
              <a:t>创世人</a:t>
            </a:r>
            <a:r>
              <a:rPr kumimoji="1" lang="en-US" altLang="zh-CN" dirty="0"/>
              <a:t>95%</a:t>
            </a:r>
            <a:r>
              <a:rPr kumimoji="1" lang="zh-CN" altLang="en-US" dirty="0"/>
              <a:t>精力都放在</a:t>
            </a:r>
          </a:p>
        </p:txBody>
      </p:sp>
      <p:sp>
        <p:nvSpPr>
          <p:cNvPr id="4" name="灯片编号占位符 3"/>
          <p:cNvSpPr>
            <a:spLocks noGrp="1"/>
          </p:cNvSpPr>
          <p:nvPr>
            <p:ph type="sldNum" sz="quarter" idx="5"/>
          </p:nvPr>
        </p:nvSpPr>
        <p:spPr/>
        <p:txBody>
          <a:bodyPr/>
          <a:lstStyle/>
          <a:p>
            <a:fld id="{37FA8821-17DA-F04A-9ADB-0754589B0688}" type="slidenum">
              <a:rPr lang="en-US" smtClean="0"/>
              <a:t>11</a:t>
            </a:fld>
            <a:endParaRPr lang="en-US"/>
          </a:p>
        </p:txBody>
      </p:sp>
    </p:spTree>
    <p:extLst>
      <p:ext uri="{BB962C8B-B14F-4D97-AF65-F5344CB8AC3E}">
        <p14:creationId xmlns:p14="http://schemas.microsoft.com/office/powerpoint/2010/main" val="600118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Title 6"/>
          <p:cNvSpPr>
            <a:spLocks noGrp="1"/>
          </p:cNvSpPr>
          <p:nvPr>
            <p:ph type="title"/>
          </p:nvPr>
        </p:nvSpPr>
        <p:spPr>
          <a:xfrm>
            <a:off x="480647" y="113486"/>
            <a:ext cx="9107883" cy="532450"/>
          </a:xfrm>
          <a:prstGeom prst="rect">
            <a:avLst/>
          </a:prstGeom>
        </p:spPr>
        <p:txBody>
          <a:bodyPr lIns="0" tIns="0" rIns="0" bIns="0" anchor="b" anchorCtr="0">
            <a:normAutofit/>
          </a:bodyPr>
          <a:lstStyle>
            <a:lvl1pPr>
              <a:defRPr sz="2400" b="1" baseline="0">
                <a:solidFill>
                  <a:srgbClr val="393939"/>
                </a:solidFill>
                <a:latin typeface="Arial" panose="020B0604020202020204" pitchFamily="34" charset="0"/>
                <a:ea typeface="华文楷体" panose="02010600040101010101" pitchFamily="2" charset="-122"/>
                <a:cs typeface="Arial" panose="020B0604020202020204" pitchFamily="34" charset="0"/>
              </a:defRPr>
            </a:lvl1pPr>
          </a:lstStyle>
          <a:p>
            <a:r>
              <a:rPr lang="en-US"/>
              <a:t>Click to edit Master title style</a:t>
            </a:r>
          </a:p>
        </p:txBody>
      </p:sp>
      <p:sp>
        <p:nvSpPr>
          <p:cNvPr id="3" name="Text Placeholder 2"/>
          <p:cNvSpPr>
            <a:spLocks noGrp="1"/>
          </p:cNvSpPr>
          <p:nvPr>
            <p:ph type="body" sz="quarter" idx="10"/>
          </p:nvPr>
        </p:nvSpPr>
        <p:spPr>
          <a:xfrm>
            <a:off x="480647" y="810169"/>
            <a:ext cx="11133015" cy="5161095"/>
          </a:xfrm>
          <a:prstGeom prst="rect">
            <a:avLst/>
          </a:prstGeom>
        </p:spPr>
        <p:txBody>
          <a:bodyPr>
            <a:noAutofit/>
          </a:bodyPr>
          <a:lstStyle>
            <a:lvl1pPr>
              <a:defRPr sz="1145" baseline="0">
                <a:latin typeface="Arial" panose="020B0604020202020204" pitchFamily="34" charset="0"/>
                <a:ea typeface="华文楷体" panose="02010600040101010101" pitchFamily="2" charset="-122"/>
              </a:defRPr>
            </a:lvl1pPr>
            <a:lvl2pPr>
              <a:defRPr sz="1145" baseline="0">
                <a:latin typeface="Arial" panose="020B0604020202020204" pitchFamily="34" charset="0"/>
                <a:ea typeface="华文楷体" panose="02010600040101010101" pitchFamily="2" charset="-122"/>
              </a:defRPr>
            </a:lvl2pPr>
            <a:lvl3pPr>
              <a:defRPr sz="1145" baseline="0">
                <a:latin typeface="Arial" panose="020B0604020202020204" pitchFamily="34" charset="0"/>
                <a:ea typeface="华文楷体" panose="02010600040101010101" pitchFamily="2" charset="-122"/>
              </a:defRPr>
            </a:lvl3pPr>
            <a:lvl4pPr>
              <a:defRPr sz="1145" baseline="0">
                <a:latin typeface="Arial" panose="020B0604020202020204" pitchFamily="34" charset="0"/>
                <a:ea typeface="华文楷体" panose="02010600040101010101" pitchFamily="2" charset="-122"/>
              </a:defRPr>
            </a:lvl4pPr>
            <a:lvl5pPr>
              <a:defRPr sz="1145" baseline="0">
                <a:latin typeface="Arial" panose="020B0604020202020204" pitchFamily="34" charset="0"/>
                <a:ea typeface="华文楷体" panose="02010600040101010101" pitchFamily="2" charset="-122"/>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D0FCBEC2-2006-3645-AE56-0876D7584FBF}"/>
              </a:ext>
            </a:extLst>
          </p:cNvPr>
          <p:cNvSpPr>
            <a:spLocks noGrp="1"/>
          </p:cNvSpPr>
          <p:nvPr>
            <p:ph type="body" sz="quarter" idx="11"/>
          </p:nvPr>
        </p:nvSpPr>
        <p:spPr>
          <a:xfrm>
            <a:off x="480646" y="6505988"/>
            <a:ext cx="5495697" cy="238527"/>
          </a:xfrm>
        </p:spPr>
        <p:txBody>
          <a:bodyPr anchor="t">
            <a:noAutofit/>
          </a:bodyPr>
          <a:lstStyle>
            <a:lvl1pPr marL="0" indent="0">
              <a:lnSpc>
                <a:spcPct val="100000"/>
              </a:lnSpc>
              <a:spcBef>
                <a:spcPts val="0"/>
              </a:spcBef>
              <a:buFont typeface="+mj-lt"/>
              <a:buAutoNum type="arabicPeriod"/>
              <a:defRPr sz="950">
                <a:latin typeface="Arial" panose="020B0604020202020204" pitchFamily="34" charset="0"/>
                <a:ea typeface="STKaiti" panose="02010600040101010101" pitchFamily="2" charset="-122"/>
                <a:cs typeface="Arial" panose="020B0604020202020204" pitchFamily="34" charset="0"/>
              </a:defRPr>
            </a:lvl1pPr>
            <a:lvl2pPr marL="457200" indent="0">
              <a:buNone/>
              <a:defRPr sz="950">
                <a:latin typeface="Arial" panose="020B0604020202020204" pitchFamily="34" charset="0"/>
                <a:ea typeface="STKaiti" panose="02010600040101010101" pitchFamily="2" charset="-122"/>
                <a:cs typeface="Arial" panose="020B0604020202020204" pitchFamily="34" charset="0"/>
              </a:defRPr>
            </a:lvl2pPr>
            <a:lvl3pPr marL="914400" indent="0">
              <a:buNone/>
              <a:defRPr sz="950">
                <a:latin typeface="Arial" panose="020B0604020202020204" pitchFamily="34" charset="0"/>
                <a:ea typeface="STKaiti" panose="02010600040101010101" pitchFamily="2" charset="-122"/>
                <a:cs typeface="Arial" panose="020B0604020202020204" pitchFamily="34" charset="0"/>
              </a:defRPr>
            </a:lvl3pPr>
            <a:lvl4pPr marL="1371600" indent="0">
              <a:buNone/>
              <a:defRPr sz="950">
                <a:latin typeface="Arial" panose="020B0604020202020204" pitchFamily="34" charset="0"/>
                <a:ea typeface="STKaiti" panose="02010600040101010101" pitchFamily="2" charset="-122"/>
                <a:cs typeface="Arial" panose="020B0604020202020204" pitchFamily="34" charset="0"/>
              </a:defRPr>
            </a:lvl4pPr>
            <a:lvl5pPr marL="1828800" indent="0">
              <a:buNone/>
              <a:defRPr sz="950">
                <a:latin typeface="Arial" panose="020B0604020202020204" pitchFamily="34" charset="0"/>
                <a:ea typeface="STKaiti" panose="02010600040101010101" pitchFamily="2" charset="-122"/>
                <a:cs typeface="Arial" panose="020B0604020202020204" pitchFamily="34" charset="0"/>
              </a:defRPr>
            </a:lvl5pPr>
          </a:lstStyle>
          <a:p>
            <a:pPr lvl="0"/>
            <a:r>
              <a:rPr lang="en-US"/>
              <a:t>Click to edit Master text styles</a:t>
            </a:r>
          </a:p>
        </p:txBody>
      </p:sp>
      <p:pic>
        <p:nvPicPr>
          <p:cNvPr id="4" name="图片 3">
            <a:extLst>
              <a:ext uri="{FF2B5EF4-FFF2-40B4-BE49-F238E27FC236}">
                <a16:creationId xmlns:a16="http://schemas.microsoft.com/office/drawing/2014/main" id="{029E90E3-BCE6-5B4C-874B-2D5F46E05A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6993" y="113486"/>
            <a:ext cx="2146300" cy="635000"/>
          </a:xfrm>
          <a:prstGeom prst="rect">
            <a:avLst/>
          </a:prstGeom>
        </p:spPr>
      </p:pic>
    </p:spTree>
    <p:extLst>
      <p:ext uri="{BB962C8B-B14F-4D97-AF65-F5344CB8AC3E}">
        <p14:creationId xmlns:p14="http://schemas.microsoft.com/office/powerpoint/2010/main" val="1383248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5/27/21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55107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5/27/21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6930074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5/27/21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0511733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584636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6221399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554D0B-E13B-AE40-828A-EB568604B38F}"/>
              </a:ext>
            </a:extLst>
          </p:cNvPr>
          <p:cNvSpPr>
            <a:spLocks noGrp="1"/>
          </p:cNvSpPr>
          <p:nvPr>
            <p:ph type="title"/>
          </p:nvPr>
        </p:nvSpPr>
        <p:spPr/>
        <p:txBody>
          <a:bodyPr/>
          <a:lstStyle/>
          <a:p>
            <a:r>
              <a:rPr lang="en-US"/>
              <a:t>Click to edit Master title style</a:t>
            </a:r>
            <a:endParaRPr lang="x-none"/>
          </a:p>
        </p:txBody>
      </p:sp>
    </p:spTree>
    <p:extLst>
      <p:ext uri="{BB962C8B-B14F-4D97-AF65-F5344CB8AC3E}">
        <p14:creationId xmlns:p14="http://schemas.microsoft.com/office/powerpoint/2010/main" val="1289120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7" name="Title 6"/>
          <p:cNvSpPr>
            <a:spLocks noGrp="1"/>
          </p:cNvSpPr>
          <p:nvPr>
            <p:ph type="title"/>
          </p:nvPr>
        </p:nvSpPr>
        <p:spPr>
          <a:xfrm>
            <a:off x="480647" y="113486"/>
            <a:ext cx="9107883" cy="532450"/>
          </a:xfrm>
          <a:prstGeom prst="rect">
            <a:avLst/>
          </a:prstGeom>
        </p:spPr>
        <p:txBody>
          <a:bodyPr lIns="0" tIns="0" rIns="0" bIns="0" anchor="b" anchorCtr="0">
            <a:normAutofit/>
          </a:bodyPr>
          <a:lstStyle>
            <a:lvl1pPr>
              <a:defRPr sz="2400" b="1" baseline="0">
                <a:solidFill>
                  <a:srgbClr val="393939"/>
                </a:solidFill>
                <a:latin typeface="Arial" panose="020B0604020202020204" pitchFamily="34" charset="0"/>
                <a:ea typeface="华文楷体" panose="02010600040101010101" pitchFamily="2" charset="-122"/>
                <a:cs typeface="Arial" panose="020B0604020202020204" pitchFamily="34" charset="0"/>
              </a:defRPr>
            </a:lvl1pPr>
          </a:lstStyle>
          <a:p>
            <a:r>
              <a:rPr lang="en-US"/>
              <a:t>Click to edit Master title style</a:t>
            </a:r>
          </a:p>
        </p:txBody>
      </p:sp>
      <p:sp>
        <p:nvSpPr>
          <p:cNvPr id="6" name="Text Placeholder 5">
            <a:extLst>
              <a:ext uri="{FF2B5EF4-FFF2-40B4-BE49-F238E27FC236}">
                <a16:creationId xmlns:a16="http://schemas.microsoft.com/office/drawing/2014/main" id="{C5202163-D7B4-9A47-932B-E5BCC68AC9D8}"/>
              </a:ext>
            </a:extLst>
          </p:cNvPr>
          <p:cNvSpPr>
            <a:spLocks noGrp="1"/>
          </p:cNvSpPr>
          <p:nvPr>
            <p:ph type="body" sz="quarter" idx="10"/>
          </p:nvPr>
        </p:nvSpPr>
        <p:spPr>
          <a:xfrm>
            <a:off x="480646" y="6505988"/>
            <a:ext cx="5495697" cy="238527"/>
          </a:xfrm>
        </p:spPr>
        <p:txBody>
          <a:bodyPr anchor="t">
            <a:noAutofit/>
          </a:bodyPr>
          <a:lstStyle>
            <a:lvl1pPr marL="0" indent="0">
              <a:lnSpc>
                <a:spcPct val="100000"/>
              </a:lnSpc>
              <a:spcBef>
                <a:spcPts val="0"/>
              </a:spcBef>
              <a:buFont typeface="+mj-lt"/>
              <a:buAutoNum type="arabicPeriod"/>
              <a:defRPr sz="950">
                <a:latin typeface="Arial" panose="020B0604020202020204" pitchFamily="34" charset="0"/>
                <a:ea typeface="STKaiti" panose="02010600040101010101" pitchFamily="2" charset="-122"/>
                <a:cs typeface="Arial" panose="020B0604020202020204" pitchFamily="34" charset="0"/>
              </a:defRPr>
            </a:lvl1pPr>
            <a:lvl2pPr marL="457200" indent="0">
              <a:buNone/>
              <a:defRPr sz="950">
                <a:latin typeface="Arial" panose="020B0604020202020204" pitchFamily="34" charset="0"/>
                <a:ea typeface="STKaiti" panose="02010600040101010101" pitchFamily="2" charset="-122"/>
                <a:cs typeface="Arial" panose="020B0604020202020204" pitchFamily="34" charset="0"/>
              </a:defRPr>
            </a:lvl2pPr>
            <a:lvl3pPr marL="914400" indent="0">
              <a:buNone/>
              <a:defRPr sz="950">
                <a:latin typeface="Arial" panose="020B0604020202020204" pitchFamily="34" charset="0"/>
                <a:ea typeface="STKaiti" panose="02010600040101010101" pitchFamily="2" charset="-122"/>
                <a:cs typeface="Arial" panose="020B0604020202020204" pitchFamily="34" charset="0"/>
              </a:defRPr>
            </a:lvl3pPr>
            <a:lvl4pPr marL="1371600" indent="0">
              <a:buNone/>
              <a:defRPr sz="950">
                <a:latin typeface="Arial" panose="020B0604020202020204" pitchFamily="34" charset="0"/>
                <a:ea typeface="STKaiti" panose="02010600040101010101" pitchFamily="2" charset="-122"/>
                <a:cs typeface="Arial" panose="020B0604020202020204" pitchFamily="34" charset="0"/>
              </a:defRPr>
            </a:lvl4pPr>
            <a:lvl5pPr marL="1828800" indent="0">
              <a:buNone/>
              <a:defRPr sz="950">
                <a:latin typeface="Arial" panose="020B0604020202020204" pitchFamily="34" charset="0"/>
                <a:ea typeface="STKaiti" panose="02010600040101010101" pitchFamily="2" charset="-122"/>
                <a:cs typeface="Arial" panose="020B0604020202020204" pitchFamily="34" charset="0"/>
              </a:defRPr>
            </a:lvl5pPr>
          </a:lstStyle>
          <a:p>
            <a:pPr lvl="0"/>
            <a:r>
              <a:rPr lang="en-US"/>
              <a:t>Click to edit Master text styles</a:t>
            </a:r>
          </a:p>
        </p:txBody>
      </p:sp>
      <p:pic>
        <p:nvPicPr>
          <p:cNvPr id="5" name="图片 4">
            <a:extLst>
              <a:ext uri="{FF2B5EF4-FFF2-40B4-BE49-F238E27FC236}">
                <a16:creationId xmlns:a16="http://schemas.microsoft.com/office/drawing/2014/main" id="{0021CA12-8792-7241-8ECF-C946A77014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6993" y="113486"/>
            <a:ext cx="2146300" cy="635000"/>
          </a:xfrm>
          <a:prstGeom prst="rect">
            <a:avLst/>
          </a:prstGeom>
        </p:spPr>
      </p:pic>
    </p:spTree>
    <p:extLst>
      <p:ext uri="{BB962C8B-B14F-4D97-AF65-F5344CB8AC3E}">
        <p14:creationId xmlns:p14="http://schemas.microsoft.com/office/powerpoint/2010/main" val="3558275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Title 6"/>
          <p:cNvSpPr>
            <a:spLocks noGrp="1"/>
          </p:cNvSpPr>
          <p:nvPr>
            <p:ph type="title"/>
          </p:nvPr>
        </p:nvSpPr>
        <p:spPr>
          <a:xfrm>
            <a:off x="480647" y="113486"/>
            <a:ext cx="9107883" cy="532450"/>
          </a:xfrm>
          <a:prstGeom prst="rect">
            <a:avLst/>
          </a:prstGeom>
        </p:spPr>
        <p:txBody>
          <a:bodyPr lIns="0" tIns="0" rIns="0" bIns="0" anchor="b" anchorCtr="0">
            <a:normAutofit/>
          </a:bodyPr>
          <a:lstStyle>
            <a:lvl1pPr>
              <a:defRPr sz="2400" b="1" baseline="0">
                <a:solidFill>
                  <a:srgbClr val="393939"/>
                </a:solidFill>
                <a:latin typeface="Arial" panose="020B0604020202020204" pitchFamily="34" charset="0"/>
                <a:ea typeface="华文楷体" panose="02010600040101010101" pitchFamily="2" charset="-122"/>
                <a:cs typeface="Arial" panose="020B0604020202020204" pitchFamily="34" charset="0"/>
              </a:defRPr>
            </a:lvl1pPr>
          </a:lstStyle>
          <a:p>
            <a:r>
              <a:rPr lang="en-US"/>
              <a:t>Click to edit Master title style</a:t>
            </a:r>
          </a:p>
        </p:txBody>
      </p:sp>
      <p:sp>
        <p:nvSpPr>
          <p:cNvPr id="3" name="Text Placeholder 2"/>
          <p:cNvSpPr>
            <a:spLocks noGrp="1"/>
          </p:cNvSpPr>
          <p:nvPr>
            <p:ph type="body" sz="quarter" idx="10"/>
          </p:nvPr>
        </p:nvSpPr>
        <p:spPr>
          <a:xfrm>
            <a:off x="480647" y="810169"/>
            <a:ext cx="11133015" cy="5161095"/>
          </a:xfrm>
          <a:prstGeom prst="rect">
            <a:avLst/>
          </a:prstGeom>
        </p:spPr>
        <p:txBody>
          <a:bodyPr>
            <a:noAutofit/>
          </a:bodyPr>
          <a:lstStyle>
            <a:lvl1pPr>
              <a:defRPr sz="1145" baseline="0">
                <a:latin typeface="Arial" panose="020B0604020202020204" pitchFamily="34" charset="0"/>
                <a:ea typeface="华文楷体" panose="02010600040101010101" pitchFamily="2" charset="-122"/>
              </a:defRPr>
            </a:lvl1pPr>
            <a:lvl2pPr>
              <a:defRPr sz="1145" baseline="0">
                <a:latin typeface="Arial" panose="020B0604020202020204" pitchFamily="34" charset="0"/>
                <a:ea typeface="华文楷体" panose="02010600040101010101" pitchFamily="2" charset="-122"/>
              </a:defRPr>
            </a:lvl2pPr>
            <a:lvl3pPr>
              <a:defRPr sz="1145" baseline="0">
                <a:latin typeface="Arial" panose="020B0604020202020204" pitchFamily="34" charset="0"/>
                <a:ea typeface="华文楷体" panose="02010600040101010101" pitchFamily="2" charset="-122"/>
              </a:defRPr>
            </a:lvl3pPr>
            <a:lvl4pPr>
              <a:defRPr sz="1145" baseline="0">
                <a:latin typeface="Arial" panose="020B0604020202020204" pitchFamily="34" charset="0"/>
                <a:ea typeface="华文楷体" panose="02010600040101010101" pitchFamily="2" charset="-122"/>
              </a:defRPr>
            </a:lvl4pPr>
            <a:lvl5pPr>
              <a:defRPr sz="1145" baseline="0">
                <a:latin typeface="Arial" panose="020B0604020202020204" pitchFamily="34" charset="0"/>
                <a:ea typeface="华文楷体" panose="02010600040101010101" pitchFamily="2" charset="-122"/>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D0FCBEC2-2006-3645-AE56-0876D7584FBF}"/>
              </a:ext>
            </a:extLst>
          </p:cNvPr>
          <p:cNvSpPr>
            <a:spLocks noGrp="1"/>
          </p:cNvSpPr>
          <p:nvPr>
            <p:ph type="body" sz="quarter" idx="11"/>
          </p:nvPr>
        </p:nvSpPr>
        <p:spPr>
          <a:xfrm>
            <a:off x="480646" y="6505988"/>
            <a:ext cx="5495697" cy="238527"/>
          </a:xfrm>
        </p:spPr>
        <p:txBody>
          <a:bodyPr anchor="t">
            <a:noAutofit/>
          </a:bodyPr>
          <a:lstStyle>
            <a:lvl1pPr marL="0" indent="0">
              <a:lnSpc>
                <a:spcPct val="100000"/>
              </a:lnSpc>
              <a:spcBef>
                <a:spcPts val="0"/>
              </a:spcBef>
              <a:buFont typeface="+mj-lt"/>
              <a:buAutoNum type="arabicPeriod"/>
              <a:defRPr sz="950">
                <a:latin typeface="Arial" panose="020B0604020202020204" pitchFamily="34" charset="0"/>
                <a:ea typeface="STKaiti" panose="02010600040101010101" pitchFamily="2" charset="-122"/>
                <a:cs typeface="Arial" panose="020B0604020202020204" pitchFamily="34" charset="0"/>
              </a:defRPr>
            </a:lvl1pPr>
            <a:lvl2pPr marL="457200" indent="0">
              <a:buNone/>
              <a:defRPr sz="950">
                <a:latin typeface="Arial" panose="020B0604020202020204" pitchFamily="34" charset="0"/>
                <a:ea typeface="STKaiti" panose="02010600040101010101" pitchFamily="2" charset="-122"/>
                <a:cs typeface="Arial" panose="020B0604020202020204" pitchFamily="34" charset="0"/>
              </a:defRPr>
            </a:lvl2pPr>
            <a:lvl3pPr marL="914400" indent="0">
              <a:buNone/>
              <a:defRPr sz="950">
                <a:latin typeface="Arial" panose="020B0604020202020204" pitchFamily="34" charset="0"/>
                <a:ea typeface="STKaiti" panose="02010600040101010101" pitchFamily="2" charset="-122"/>
                <a:cs typeface="Arial" panose="020B0604020202020204" pitchFamily="34" charset="0"/>
              </a:defRPr>
            </a:lvl3pPr>
            <a:lvl4pPr marL="1371600" indent="0">
              <a:buNone/>
              <a:defRPr sz="950">
                <a:latin typeface="Arial" panose="020B0604020202020204" pitchFamily="34" charset="0"/>
                <a:ea typeface="STKaiti" panose="02010600040101010101" pitchFamily="2" charset="-122"/>
                <a:cs typeface="Arial" panose="020B0604020202020204" pitchFamily="34" charset="0"/>
              </a:defRPr>
            </a:lvl4pPr>
            <a:lvl5pPr marL="1828800" indent="0">
              <a:buNone/>
              <a:defRPr sz="950">
                <a:latin typeface="Arial" panose="020B0604020202020204" pitchFamily="34" charset="0"/>
                <a:ea typeface="STKaiti" panose="02010600040101010101" pitchFamily="2" charset="-122"/>
                <a:cs typeface="Arial" panose="020B0604020202020204" pitchFamily="34" charset="0"/>
              </a:defRPr>
            </a:lvl5pPr>
          </a:lstStyle>
          <a:p>
            <a:pPr lvl="0"/>
            <a:r>
              <a:rPr lang="en-US"/>
              <a:t>Click to edit Master text styles</a:t>
            </a:r>
          </a:p>
        </p:txBody>
      </p:sp>
      <p:pic>
        <p:nvPicPr>
          <p:cNvPr id="9" name="图片 8">
            <a:extLst>
              <a:ext uri="{FF2B5EF4-FFF2-40B4-BE49-F238E27FC236}">
                <a16:creationId xmlns:a16="http://schemas.microsoft.com/office/drawing/2014/main" id="{CE897711-6228-7A4C-B3C8-27749A1466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6993" y="113486"/>
            <a:ext cx="2146300" cy="635000"/>
          </a:xfrm>
          <a:prstGeom prst="rect">
            <a:avLst/>
          </a:prstGeom>
        </p:spPr>
      </p:pic>
    </p:spTree>
    <p:extLst>
      <p:ext uri="{BB962C8B-B14F-4D97-AF65-F5344CB8AC3E}">
        <p14:creationId xmlns:p14="http://schemas.microsoft.com/office/powerpoint/2010/main" val="832475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grpSp>
        <p:nvGrpSpPr>
          <p:cNvPr id="3" name="组合 24"/>
          <p:cNvGrpSpPr>
            <a:grpSpLocks/>
          </p:cNvGrpSpPr>
          <p:nvPr userDrawn="1"/>
        </p:nvGrpSpPr>
        <p:grpSpPr bwMode="auto">
          <a:xfrm>
            <a:off x="0" y="323854"/>
            <a:ext cx="12217400" cy="749619"/>
            <a:chOff x="0" y="0"/>
            <a:chExt cx="9163025" cy="564356"/>
          </a:xfrm>
          <a:solidFill>
            <a:srgbClr val="006CB8"/>
          </a:solidFill>
        </p:grpSpPr>
        <p:grpSp>
          <p:nvGrpSpPr>
            <p:cNvPr id="4" name="组合 3"/>
            <p:cNvGrpSpPr>
              <a:grpSpLocks/>
            </p:cNvGrpSpPr>
            <p:nvPr/>
          </p:nvGrpSpPr>
          <p:grpSpPr bwMode="auto">
            <a:xfrm flipH="1">
              <a:off x="9060600" y="0"/>
              <a:ext cx="102425" cy="564356"/>
              <a:chOff x="0" y="0"/>
              <a:chExt cx="98744" cy="564356"/>
            </a:xfrm>
            <a:grpFill/>
          </p:grpSpPr>
          <p:sp>
            <p:nvSpPr>
              <p:cNvPr id="8" name="矩形 40"/>
              <p:cNvSpPr>
                <a:spLocks noChangeArrowheads="1"/>
              </p:cNvSpPr>
              <p:nvPr/>
            </p:nvSpPr>
            <p:spPr bwMode="auto">
              <a:xfrm>
                <a:off x="0" y="374"/>
                <a:ext cx="62748" cy="564610"/>
              </a:xfrm>
              <a:prstGeom prst="rect">
                <a:avLst/>
              </a:prstGeom>
              <a:solidFill>
                <a:srgbClr val="E60012"/>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0">
                  <a:buFont typeface="Arial" pitchFamily="34" charset="0"/>
                  <a:buNone/>
                  <a:defRPr/>
                </a:pPr>
                <a:endParaRPr lang="zh-CN" altLang="zh-CN">
                  <a:solidFill>
                    <a:srgbClr val="FFFFFF"/>
                  </a:solidFill>
                  <a:latin typeface="宋体" pitchFamily="2" charset="-122"/>
                  <a:sym typeface="宋体" pitchFamily="2" charset="-122"/>
                </a:endParaRPr>
              </a:p>
            </p:txBody>
          </p:sp>
          <p:sp>
            <p:nvSpPr>
              <p:cNvPr id="9" name="直接连接符 41"/>
              <p:cNvSpPr>
                <a:spLocks noChangeShapeType="1"/>
              </p:cNvSpPr>
              <p:nvPr/>
            </p:nvSpPr>
            <p:spPr bwMode="auto">
              <a:xfrm>
                <a:off x="99479" y="374"/>
                <a:ext cx="1" cy="564610"/>
              </a:xfrm>
              <a:prstGeom prst="line">
                <a:avLst/>
              </a:prstGeom>
              <a:grpFill/>
              <a:ln w="28575">
                <a:solidFill>
                  <a:srgbClr val="E60012"/>
                </a:solidFill>
                <a:bevel/>
                <a:headEnd/>
                <a:tailEnd/>
              </a:ln>
            </p:spPr>
            <p:txBody>
              <a:bodyPr/>
              <a:lstStyle/>
              <a:p>
                <a:pPr eaLnBrk="0">
                  <a:buFont typeface="Arial" pitchFamily="34" charset="0"/>
                  <a:buNone/>
                  <a:defRPr/>
                </a:pPr>
                <a:endParaRPr lang="zh-CN" altLang="en-US">
                  <a:latin typeface="Calibri" pitchFamily="34" charset="0"/>
                </a:endParaRPr>
              </a:p>
            </p:txBody>
          </p:sp>
        </p:grpSp>
        <p:grpSp>
          <p:nvGrpSpPr>
            <p:cNvPr id="5" name="组合 3"/>
            <p:cNvGrpSpPr>
              <a:grpSpLocks/>
            </p:cNvGrpSpPr>
            <p:nvPr/>
          </p:nvGrpSpPr>
          <p:grpSpPr bwMode="auto">
            <a:xfrm>
              <a:off x="0" y="0"/>
              <a:ext cx="480244" cy="564356"/>
              <a:chOff x="0" y="0"/>
              <a:chExt cx="480244" cy="564356"/>
            </a:xfrm>
            <a:grpFill/>
          </p:grpSpPr>
          <p:sp>
            <p:nvSpPr>
              <p:cNvPr id="6" name="矩形 36"/>
              <p:cNvSpPr>
                <a:spLocks noChangeArrowheads="1"/>
              </p:cNvSpPr>
              <p:nvPr/>
            </p:nvSpPr>
            <p:spPr bwMode="auto">
              <a:xfrm>
                <a:off x="0" y="374"/>
                <a:ext cx="425449" cy="564610"/>
              </a:xfrm>
              <a:prstGeom prst="rect">
                <a:avLst/>
              </a:prstGeom>
              <a:solidFill>
                <a:srgbClr val="006CB8"/>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0">
                  <a:buFont typeface="Arial" pitchFamily="34" charset="0"/>
                  <a:buNone/>
                  <a:defRPr/>
                </a:pPr>
                <a:endParaRPr lang="zh-CN" altLang="zh-CN">
                  <a:solidFill>
                    <a:srgbClr val="FFFFFF"/>
                  </a:solidFill>
                  <a:latin typeface="宋体" pitchFamily="2" charset="-122"/>
                  <a:sym typeface="宋体" pitchFamily="2" charset="-122"/>
                </a:endParaRPr>
              </a:p>
            </p:txBody>
          </p:sp>
          <p:sp>
            <p:nvSpPr>
              <p:cNvPr id="7" name="直接连接符 37"/>
              <p:cNvSpPr>
                <a:spLocks noChangeShapeType="1"/>
              </p:cNvSpPr>
              <p:nvPr/>
            </p:nvSpPr>
            <p:spPr bwMode="auto">
              <a:xfrm>
                <a:off x="481012" y="374"/>
                <a:ext cx="1" cy="564610"/>
              </a:xfrm>
              <a:prstGeom prst="line">
                <a:avLst/>
              </a:prstGeom>
              <a:grpFill/>
              <a:ln w="28575">
                <a:solidFill>
                  <a:srgbClr val="006CB8"/>
                </a:solidFill>
                <a:bevel/>
                <a:headEnd/>
                <a:tailEnd/>
              </a:ln>
            </p:spPr>
            <p:txBody>
              <a:bodyPr/>
              <a:lstStyle/>
              <a:p>
                <a:pPr eaLnBrk="0">
                  <a:buFont typeface="Arial" pitchFamily="34" charset="0"/>
                  <a:buNone/>
                  <a:defRPr/>
                </a:pPr>
                <a:endParaRPr lang="zh-CN" altLang="en-US">
                  <a:latin typeface="Calibri" pitchFamily="34" charset="0"/>
                </a:endParaRPr>
              </a:p>
            </p:txBody>
          </p:sp>
        </p:grpSp>
      </p:grpSp>
      <p:pic>
        <p:nvPicPr>
          <p:cNvPr id="10" name="Picture 4" descr="vi b2-47.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175" y="6546850"/>
            <a:ext cx="12220575" cy="31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3" descr="vi b2-46.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953625" y="427038"/>
            <a:ext cx="1655763" cy="382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标题 1"/>
          <p:cNvSpPr>
            <a:spLocks noGrp="1"/>
          </p:cNvSpPr>
          <p:nvPr>
            <p:ph type="title"/>
          </p:nvPr>
        </p:nvSpPr>
        <p:spPr>
          <a:xfrm>
            <a:off x="767408" y="324351"/>
            <a:ext cx="9001000" cy="749956"/>
          </a:xfrm>
          <a:prstGeom prst="rect">
            <a:avLst/>
          </a:prstGeom>
        </p:spPr>
        <p:txBody>
          <a:bodyPr/>
          <a:lstStyle>
            <a:lvl1pPr>
              <a:defRPr b="1">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Tree>
    <p:extLst>
      <p:ext uri="{BB962C8B-B14F-4D97-AF65-F5344CB8AC3E}">
        <p14:creationId xmlns:p14="http://schemas.microsoft.com/office/powerpoint/2010/main" val="51686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7" name="Title 6"/>
          <p:cNvSpPr>
            <a:spLocks noGrp="1"/>
          </p:cNvSpPr>
          <p:nvPr>
            <p:ph type="title"/>
          </p:nvPr>
        </p:nvSpPr>
        <p:spPr>
          <a:xfrm>
            <a:off x="480647" y="113486"/>
            <a:ext cx="9107883" cy="532450"/>
          </a:xfrm>
          <a:prstGeom prst="rect">
            <a:avLst/>
          </a:prstGeom>
        </p:spPr>
        <p:txBody>
          <a:bodyPr lIns="0" tIns="0" rIns="0" bIns="0" anchor="b" anchorCtr="0">
            <a:normAutofit/>
          </a:bodyPr>
          <a:lstStyle>
            <a:lvl1pPr>
              <a:defRPr sz="2400" b="1" baseline="0">
                <a:solidFill>
                  <a:srgbClr val="393939"/>
                </a:solidFill>
                <a:latin typeface="Arial" panose="020B0604020202020204" pitchFamily="34" charset="0"/>
                <a:ea typeface="华文楷体" panose="02010600040101010101" pitchFamily="2" charset="-122"/>
                <a:cs typeface="Arial" panose="020B0604020202020204" pitchFamily="34" charset="0"/>
              </a:defRPr>
            </a:lvl1pPr>
          </a:lstStyle>
          <a:p>
            <a:r>
              <a:rPr lang="en-US"/>
              <a:t>Click to edit Master title style</a:t>
            </a:r>
          </a:p>
        </p:txBody>
      </p:sp>
      <p:sp>
        <p:nvSpPr>
          <p:cNvPr id="6" name="Text Placeholder 5">
            <a:extLst>
              <a:ext uri="{FF2B5EF4-FFF2-40B4-BE49-F238E27FC236}">
                <a16:creationId xmlns:a16="http://schemas.microsoft.com/office/drawing/2014/main" id="{C5202163-D7B4-9A47-932B-E5BCC68AC9D8}"/>
              </a:ext>
            </a:extLst>
          </p:cNvPr>
          <p:cNvSpPr>
            <a:spLocks noGrp="1"/>
          </p:cNvSpPr>
          <p:nvPr>
            <p:ph type="body" sz="quarter" idx="10"/>
          </p:nvPr>
        </p:nvSpPr>
        <p:spPr>
          <a:xfrm>
            <a:off x="480646" y="6505988"/>
            <a:ext cx="5495697" cy="238527"/>
          </a:xfrm>
        </p:spPr>
        <p:txBody>
          <a:bodyPr anchor="t">
            <a:noAutofit/>
          </a:bodyPr>
          <a:lstStyle>
            <a:lvl1pPr marL="0" indent="0">
              <a:lnSpc>
                <a:spcPct val="100000"/>
              </a:lnSpc>
              <a:spcBef>
                <a:spcPts val="0"/>
              </a:spcBef>
              <a:buFont typeface="+mj-lt"/>
              <a:buAutoNum type="arabicPeriod"/>
              <a:defRPr sz="950">
                <a:latin typeface="Arial" panose="020B0604020202020204" pitchFamily="34" charset="0"/>
                <a:ea typeface="STKaiti" panose="02010600040101010101" pitchFamily="2" charset="-122"/>
                <a:cs typeface="Arial" panose="020B0604020202020204" pitchFamily="34" charset="0"/>
              </a:defRPr>
            </a:lvl1pPr>
            <a:lvl2pPr marL="457200" indent="0">
              <a:buNone/>
              <a:defRPr sz="950">
                <a:latin typeface="Arial" panose="020B0604020202020204" pitchFamily="34" charset="0"/>
                <a:ea typeface="STKaiti" panose="02010600040101010101" pitchFamily="2" charset="-122"/>
                <a:cs typeface="Arial" panose="020B0604020202020204" pitchFamily="34" charset="0"/>
              </a:defRPr>
            </a:lvl2pPr>
            <a:lvl3pPr marL="914400" indent="0">
              <a:buNone/>
              <a:defRPr sz="950">
                <a:latin typeface="Arial" panose="020B0604020202020204" pitchFamily="34" charset="0"/>
                <a:ea typeface="STKaiti" panose="02010600040101010101" pitchFamily="2" charset="-122"/>
                <a:cs typeface="Arial" panose="020B0604020202020204" pitchFamily="34" charset="0"/>
              </a:defRPr>
            </a:lvl3pPr>
            <a:lvl4pPr marL="1371600" indent="0">
              <a:buNone/>
              <a:defRPr sz="950">
                <a:latin typeface="Arial" panose="020B0604020202020204" pitchFamily="34" charset="0"/>
                <a:ea typeface="STKaiti" panose="02010600040101010101" pitchFamily="2" charset="-122"/>
                <a:cs typeface="Arial" panose="020B0604020202020204" pitchFamily="34" charset="0"/>
              </a:defRPr>
            </a:lvl4pPr>
            <a:lvl5pPr marL="1828800" indent="0">
              <a:buNone/>
              <a:defRPr sz="950">
                <a:latin typeface="Arial" panose="020B0604020202020204" pitchFamily="34" charset="0"/>
                <a:ea typeface="STKaiti" panose="02010600040101010101" pitchFamily="2" charset="-122"/>
                <a:cs typeface="Arial" panose="020B0604020202020204" pitchFamily="34" charset="0"/>
              </a:defRPr>
            </a:lvl5pPr>
          </a:lstStyle>
          <a:p>
            <a:pPr lvl="0"/>
            <a:r>
              <a:rPr lang="en-US"/>
              <a:t>Click to edit Master text styles</a:t>
            </a:r>
          </a:p>
        </p:txBody>
      </p:sp>
      <p:pic>
        <p:nvPicPr>
          <p:cNvPr id="5" name="图片 4">
            <a:extLst>
              <a:ext uri="{FF2B5EF4-FFF2-40B4-BE49-F238E27FC236}">
                <a16:creationId xmlns:a16="http://schemas.microsoft.com/office/drawing/2014/main" id="{C75CB3BF-D495-104F-BEA4-44CBA0970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6993" y="113486"/>
            <a:ext cx="2146300" cy="635000"/>
          </a:xfrm>
          <a:prstGeom prst="rect">
            <a:avLst/>
          </a:prstGeom>
        </p:spPr>
      </p:pic>
    </p:spTree>
    <p:extLst>
      <p:ext uri="{BB962C8B-B14F-4D97-AF65-F5344CB8AC3E}">
        <p14:creationId xmlns:p14="http://schemas.microsoft.com/office/powerpoint/2010/main" val="1719735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554D0B-E13B-AE40-828A-EB568604B38F}"/>
              </a:ext>
            </a:extLst>
          </p:cNvPr>
          <p:cNvSpPr>
            <a:spLocks noGrp="1"/>
          </p:cNvSpPr>
          <p:nvPr>
            <p:ph type="title"/>
          </p:nvPr>
        </p:nvSpPr>
        <p:spPr/>
        <p:txBody>
          <a:bodyPr/>
          <a:lstStyle/>
          <a:p>
            <a:r>
              <a:rPr lang="en-US"/>
              <a:t>Click to edit Master title style</a:t>
            </a:r>
            <a:endParaRPr lang="x-none"/>
          </a:p>
        </p:txBody>
      </p:sp>
    </p:spTree>
    <p:extLst>
      <p:ext uri="{BB962C8B-B14F-4D97-AF65-F5344CB8AC3E}">
        <p14:creationId xmlns:p14="http://schemas.microsoft.com/office/powerpoint/2010/main" val="2891811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9066390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1652611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C764DE79-268F-4C1A-8933-263129D2AF90}" type="datetimeFigureOut">
              <a:rPr lang="en-US" dirty="0"/>
              <a:t>5/27/21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1599144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5/27/21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5438626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5/27/21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2171347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5/27/21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2186509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vmlDrawing" Target="../drawings/vmlDrawing1.v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tags" Target="../tags/tag3.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vmlDrawing" Target="../drawings/vmlDrawing2.vml"/><Relationship Id="rId2" Type="http://schemas.openxmlformats.org/officeDocument/2006/relationships/slideLayout" Target="../slideLayouts/slideLayout5.xml"/><Relationship Id="rId16" Type="http://schemas.openxmlformats.org/officeDocument/2006/relationships/theme" Target="../theme/theme2.xml"/><Relationship Id="rId20" Type="http://schemas.openxmlformats.org/officeDocument/2006/relationships/image" Target="../media/image1.emf"/><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oleObject" Target="../embeddings/oleObject2.bin"/><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aphicFrame>
        <p:nvGraphicFramePr>
          <p:cNvPr id="7" name="Object 6" hidden="1"/>
          <p:cNvGraphicFramePr>
            <a:graphicFrameLocks noChangeAspect="1"/>
          </p:cNvGraphicFramePr>
          <p:nvPr userDrawn="1">
            <p:custDataLst>
              <p:tags r:id="rId6"/>
            </p:custDataLst>
          </p:nvPr>
        </p:nvGraphicFramePr>
        <p:xfrm>
          <a:off x="1925" y="1402"/>
          <a:ext cx="1925" cy="1401"/>
        </p:xfrm>
        <a:graphic>
          <a:graphicData uri="http://schemas.openxmlformats.org/presentationml/2006/ole">
            <mc:AlternateContent xmlns:mc="http://schemas.openxmlformats.org/markup-compatibility/2006">
              <mc:Choice xmlns:v="urn:schemas-microsoft-com:vml" Requires="v">
                <p:oleObj spid="_x0000_s1051" name="think-cell Slide" r:id="rId7" imgW="3810" imgH="3810" progId="TCLayout.ActiveDocument.1">
                  <p:embed/>
                </p:oleObj>
              </mc:Choice>
              <mc:Fallback>
                <p:oleObj name="think-cell Slide" r:id="rId7" imgW="3810" imgH="3810" progId="TCLayout.ActiveDocument.1">
                  <p:embed/>
                  <p:pic>
                    <p:nvPicPr>
                      <p:cNvPr id="7" name="Object 6" hidden="1"/>
                      <p:cNvPicPr/>
                      <p:nvPr/>
                    </p:nvPicPr>
                    <p:blipFill>
                      <a:blip r:embed="rId8"/>
                      <a:stretch>
                        <a:fillRect/>
                      </a:stretch>
                    </p:blipFill>
                    <p:spPr>
                      <a:xfrm>
                        <a:off x="1925" y="1402"/>
                        <a:ext cx="1925" cy="1401"/>
                      </a:xfrm>
                      <a:prstGeom prst="rect">
                        <a:avLst/>
                      </a:prstGeom>
                    </p:spPr>
                  </p:pic>
                </p:oleObj>
              </mc:Fallback>
            </mc:AlternateContent>
          </a:graphicData>
        </a:graphic>
      </p:graphicFrame>
      <p:sp>
        <p:nvSpPr>
          <p:cNvPr id="8" name="Rectangle 7"/>
          <p:cNvSpPr>
            <a:spLocks noChangeAspect="1"/>
          </p:cNvSpPr>
          <p:nvPr userDrawn="1"/>
        </p:nvSpPr>
        <p:spPr>
          <a:xfrm>
            <a:off x="-860678" y="123079"/>
            <a:ext cx="670606" cy="484094"/>
          </a:xfrm>
          <a:prstGeom prst="rect">
            <a:avLst/>
          </a:prstGeom>
          <a:solidFill>
            <a:srgbClr val="00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a:spLocks noChangeAspect="1"/>
          </p:cNvSpPr>
          <p:nvPr userDrawn="1"/>
        </p:nvSpPr>
        <p:spPr>
          <a:xfrm>
            <a:off x="-860678" y="734437"/>
            <a:ext cx="670606" cy="484094"/>
          </a:xfrm>
          <a:prstGeom prst="rect">
            <a:avLst/>
          </a:prstGeom>
          <a:solidFill>
            <a:srgbClr val="E947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a:spLocks noChangeAspect="1"/>
          </p:cNvSpPr>
          <p:nvPr userDrawn="1"/>
        </p:nvSpPr>
        <p:spPr>
          <a:xfrm>
            <a:off x="-860678" y="1345796"/>
            <a:ext cx="670606" cy="484094"/>
          </a:xfrm>
          <a:prstGeom prst="rect">
            <a:avLst/>
          </a:prstGeom>
          <a:solidFill>
            <a:srgbClr val="F1B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a:spLocks noChangeAspect="1"/>
          </p:cNvSpPr>
          <p:nvPr userDrawn="1"/>
        </p:nvSpPr>
        <p:spPr>
          <a:xfrm>
            <a:off x="-860678" y="1957153"/>
            <a:ext cx="670606" cy="484094"/>
          </a:xfrm>
          <a:prstGeom prst="rect">
            <a:avLst/>
          </a:prstGeom>
          <a:solidFill>
            <a:srgbClr val="EE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a:spLocks noChangeAspect="1"/>
          </p:cNvSpPr>
          <p:nvPr userDrawn="1"/>
        </p:nvSpPr>
        <p:spPr>
          <a:xfrm>
            <a:off x="-860678" y="2568512"/>
            <a:ext cx="670606" cy="484094"/>
          </a:xfrm>
          <a:prstGeom prst="rect">
            <a:avLst/>
          </a:prstGeom>
          <a:solidFill>
            <a:srgbClr val="007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a:spLocks noChangeAspect="1"/>
          </p:cNvSpPr>
          <p:nvPr userDrawn="1"/>
        </p:nvSpPr>
        <p:spPr>
          <a:xfrm>
            <a:off x="-860678" y="3179869"/>
            <a:ext cx="670606" cy="484094"/>
          </a:xfrm>
          <a:prstGeom prst="rect">
            <a:avLst/>
          </a:prstGeom>
          <a:solidFill>
            <a:srgbClr val="2FA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a:spLocks noChangeAspect="1"/>
          </p:cNvSpPr>
          <p:nvPr userDrawn="1"/>
        </p:nvSpPr>
        <p:spPr>
          <a:xfrm>
            <a:off x="-860678" y="3791227"/>
            <a:ext cx="670606" cy="484094"/>
          </a:xfrm>
          <a:prstGeom prst="rect">
            <a:avLst/>
          </a:prstGeom>
          <a:solidFill>
            <a:srgbClr val="938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a:spLocks noChangeAspect="1"/>
          </p:cNvSpPr>
          <p:nvPr userDrawn="1"/>
        </p:nvSpPr>
        <p:spPr>
          <a:xfrm>
            <a:off x="-860678" y="4402584"/>
            <a:ext cx="670606" cy="484094"/>
          </a:xfrm>
          <a:prstGeom prst="rect">
            <a:avLst/>
          </a:prstGeom>
          <a:solidFill>
            <a:srgbClr val="9F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Box 15"/>
          <p:cNvSpPr txBox="1"/>
          <p:nvPr userDrawn="1"/>
        </p:nvSpPr>
        <p:spPr>
          <a:xfrm>
            <a:off x="-733124" y="110068"/>
            <a:ext cx="415498" cy="540148"/>
          </a:xfrm>
          <a:prstGeom prst="rect">
            <a:avLst/>
          </a:prstGeom>
          <a:noFill/>
        </p:spPr>
        <p:txBody>
          <a:bodyPr wrap="none" rtlCol="0">
            <a:spAutoFit/>
          </a:bodyPr>
          <a:lstStyle/>
          <a:p>
            <a:pPr algn="ctr"/>
            <a:r>
              <a:rPr lang="en-US" sz="970" b="1" i="0">
                <a:solidFill>
                  <a:schemeClr val="bg1"/>
                </a:solidFill>
                <a:latin typeface="Lantinghei SC Heavy" panose="02000000000000000000" pitchFamily="2" charset="-122"/>
                <a:ea typeface="Lantinghei SC Heavy" panose="02000000000000000000" pitchFamily="2" charset="-122"/>
              </a:rPr>
              <a:t>0</a:t>
            </a:r>
          </a:p>
          <a:p>
            <a:pPr algn="ctr"/>
            <a:r>
              <a:rPr lang="en-US" sz="970" b="1" i="0">
                <a:solidFill>
                  <a:schemeClr val="bg1"/>
                </a:solidFill>
                <a:latin typeface="Lantinghei SC Heavy" panose="02000000000000000000" pitchFamily="2" charset="-122"/>
                <a:ea typeface="Lantinghei SC Heavy" panose="02000000000000000000" pitchFamily="2" charset="-122"/>
              </a:rPr>
              <a:t>86</a:t>
            </a:r>
          </a:p>
          <a:p>
            <a:pPr algn="ctr"/>
            <a:r>
              <a:rPr lang="en-US" sz="970" b="1" i="0">
                <a:solidFill>
                  <a:schemeClr val="bg1"/>
                </a:solidFill>
                <a:latin typeface="Lantinghei SC Heavy" panose="02000000000000000000" pitchFamily="2" charset="-122"/>
                <a:ea typeface="Lantinghei SC Heavy" panose="02000000000000000000" pitchFamily="2" charset="-122"/>
              </a:rPr>
              <a:t>125</a:t>
            </a:r>
          </a:p>
        </p:txBody>
      </p:sp>
      <p:sp>
        <p:nvSpPr>
          <p:cNvPr id="17" name="TextBox 16"/>
          <p:cNvSpPr txBox="1"/>
          <p:nvPr userDrawn="1"/>
        </p:nvSpPr>
        <p:spPr>
          <a:xfrm>
            <a:off x="-733124" y="721692"/>
            <a:ext cx="415498" cy="540148"/>
          </a:xfrm>
          <a:prstGeom prst="rect">
            <a:avLst/>
          </a:prstGeom>
          <a:noFill/>
        </p:spPr>
        <p:txBody>
          <a:bodyPr wrap="none" rtlCol="0">
            <a:spAutoFit/>
          </a:bodyPr>
          <a:lstStyle/>
          <a:p>
            <a:pPr algn="ctr"/>
            <a:r>
              <a:rPr lang="en-US" sz="970" b="1" i="0">
                <a:solidFill>
                  <a:schemeClr val="bg1"/>
                </a:solidFill>
                <a:latin typeface="Lantinghei SC Heavy" panose="02000000000000000000" pitchFamily="2" charset="-122"/>
                <a:ea typeface="Lantinghei SC Heavy" panose="02000000000000000000" pitchFamily="2" charset="-122"/>
              </a:rPr>
              <a:t>233</a:t>
            </a:r>
          </a:p>
          <a:p>
            <a:pPr algn="ctr"/>
            <a:r>
              <a:rPr lang="en-US" sz="970" b="1" i="0">
                <a:solidFill>
                  <a:schemeClr val="bg1"/>
                </a:solidFill>
                <a:latin typeface="Lantinghei SC Heavy" panose="02000000000000000000" pitchFamily="2" charset="-122"/>
                <a:ea typeface="Lantinghei SC Heavy" panose="02000000000000000000" pitchFamily="2" charset="-122"/>
              </a:rPr>
              <a:t>71</a:t>
            </a:r>
          </a:p>
          <a:p>
            <a:pPr algn="ctr"/>
            <a:r>
              <a:rPr lang="en-US" sz="970" b="1" i="0">
                <a:solidFill>
                  <a:schemeClr val="bg1"/>
                </a:solidFill>
                <a:latin typeface="Lantinghei SC Heavy" panose="02000000000000000000" pitchFamily="2" charset="-122"/>
                <a:ea typeface="Lantinghei SC Heavy" panose="02000000000000000000" pitchFamily="2" charset="-122"/>
              </a:rPr>
              <a:t>8</a:t>
            </a:r>
          </a:p>
        </p:txBody>
      </p:sp>
      <p:sp>
        <p:nvSpPr>
          <p:cNvPr id="18" name="TextBox 17"/>
          <p:cNvSpPr txBox="1"/>
          <p:nvPr userDrawn="1"/>
        </p:nvSpPr>
        <p:spPr>
          <a:xfrm>
            <a:off x="-733124" y="1346328"/>
            <a:ext cx="415498" cy="540148"/>
          </a:xfrm>
          <a:prstGeom prst="rect">
            <a:avLst/>
          </a:prstGeom>
          <a:noFill/>
        </p:spPr>
        <p:txBody>
          <a:bodyPr wrap="none" rtlCol="0">
            <a:spAutoFit/>
          </a:bodyPr>
          <a:lstStyle/>
          <a:p>
            <a:pPr algn="ctr"/>
            <a:r>
              <a:rPr lang="en-US" sz="970" b="1" i="0">
                <a:solidFill>
                  <a:schemeClr val="bg1"/>
                </a:solidFill>
                <a:latin typeface="Lantinghei SC Heavy" panose="02000000000000000000" pitchFamily="2" charset="-122"/>
                <a:ea typeface="Lantinghei SC Heavy" panose="02000000000000000000" pitchFamily="2" charset="-122"/>
              </a:rPr>
              <a:t>242</a:t>
            </a:r>
          </a:p>
          <a:p>
            <a:pPr algn="ctr"/>
            <a:r>
              <a:rPr lang="en-US" sz="970" b="1" i="0">
                <a:solidFill>
                  <a:schemeClr val="bg1"/>
                </a:solidFill>
                <a:latin typeface="Lantinghei SC Heavy" panose="02000000000000000000" pitchFamily="2" charset="-122"/>
                <a:ea typeface="Lantinghei SC Heavy" panose="02000000000000000000" pitchFamily="2" charset="-122"/>
              </a:rPr>
              <a:t>177</a:t>
            </a:r>
          </a:p>
          <a:p>
            <a:pPr algn="ctr"/>
            <a:r>
              <a:rPr lang="en-US" sz="970" b="1" i="0">
                <a:solidFill>
                  <a:schemeClr val="bg1"/>
                </a:solidFill>
                <a:latin typeface="Lantinghei SC Heavy" panose="02000000000000000000" pitchFamily="2" charset="-122"/>
                <a:ea typeface="Lantinghei SC Heavy" panose="02000000000000000000" pitchFamily="2" charset="-122"/>
              </a:rPr>
              <a:t>180</a:t>
            </a:r>
          </a:p>
        </p:txBody>
      </p:sp>
      <p:sp>
        <p:nvSpPr>
          <p:cNvPr id="19" name="TextBox 18"/>
          <p:cNvSpPr txBox="1"/>
          <p:nvPr userDrawn="1"/>
        </p:nvSpPr>
        <p:spPr>
          <a:xfrm>
            <a:off x="-733124" y="1953921"/>
            <a:ext cx="415498" cy="540148"/>
          </a:xfrm>
          <a:prstGeom prst="rect">
            <a:avLst/>
          </a:prstGeom>
          <a:noFill/>
        </p:spPr>
        <p:txBody>
          <a:bodyPr wrap="none" rtlCol="0">
            <a:spAutoFit/>
          </a:bodyPr>
          <a:lstStyle/>
          <a:p>
            <a:pPr algn="ctr"/>
            <a:r>
              <a:rPr lang="en-US" sz="970" b="1" i="0">
                <a:solidFill>
                  <a:schemeClr val="bg1"/>
                </a:solidFill>
                <a:latin typeface="Lantinghei SC Heavy" panose="02000000000000000000" pitchFamily="2" charset="-122"/>
                <a:ea typeface="Lantinghei SC Heavy" panose="02000000000000000000" pitchFamily="2" charset="-122"/>
              </a:rPr>
              <a:t>238</a:t>
            </a:r>
          </a:p>
          <a:p>
            <a:pPr algn="ctr"/>
            <a:r>
              <a:rPr lang="en-US" sz="970" b="1" i="0">
                <a:solidFill>
                  <a:schemeClr val="bg1"/>
                </a:solidFill>
                <a:latin typeface="Lantinghei SC Heavy" panose="02000000000000000000" pitchFamily="2" charset="-122"/>
                <a:ea typeface="Lantinghei SC Heavy" panose="02000000000000000000" pitchFamily="2" charset="-122"/>
              </a:rPr>
              <a:t>119</a:t>
            </a:r>
          </a:p>
          <a:p>
            <a:pPr algn="ctr"/>
            <a:r>
              <a:rPr lang="en-US" sz="970" b="1" i="0">
                <a:solidFill>
                  <a:schemeClr val="bg1"/>
                </a:solidFill>
                <a:latin typeface="Lantinghei SC Heavy" panose="02000000000000000000" pitchFamily="2" charset="-122"/>
                <a:ea typeface="Lantinghei SC Heavy" panose="02000000000000000000" pitchFamily="2" charset="-122"/>
              </a:rPr>
              <a:t>0</a:t>
            </a:r>
          </a:p>
        </p:txBody>
      </p:sp>
      <p:sp>
        <p:nvSpPr>
          <p:cNvPr id="20" name="TextBox 19"/>
          <p:cNvSpPr txBox="1"/>
          <p:nvPr userDrawn="1"/>
        </p:nvSpPr>
        <p:spPr>
          <a:xfrm>
            <a:off x="-733124" y="2558033"/>
            <a:ext cx="415498" cy="540148"/>
          </a:xfrm>
          <a:prstGeom prst="rect">
            <a:avLst/>
          </a:prstGeom>
          <a:noFill/>
        </p:spPr>
        <p:txBody>
          <a:bodyPr wrap="none" rtlCol="0">
            <a:spAutoFit/>
          </a:bodyPr>
          <a:lstStyle/>
          <a:p>
            <a:pPr algn="ctr"/>
            <a:r>
              <a:rPr lang="en-US" sz="970" b="1" i="0">
                <a:solidFill>
                  <a:schemeClr val="bg1"/>
                </a:solidFill>
                <a:latin typeface="Lantinghei SC Heavy" panose="02000000000000000000" pitchFamily="2" charset="-122"/>
                <a:ea typeface="Lantinghei SC Heavy" panose="02000000000000000000" pitchFamily="2" charset="-122"/>
              </a:rPr>
              <a:t>0</a:t>
            </a:r>
          </a:p>
          <a:p>
            <a:pPr algn="ctr"/>
            <a:r>
              <a:rPr lang="en-US" sz="970" b="1" i="0">
                <a:solidFill>
                  <a:schemeClr val="bg1"/>
                </a:solidFill>
                <a:latin typeface="Lantinghei SC Heavy" panose="02000000000000000000" pitchFamily="2" charset="-122"/>
                <a:ea typeface="Lantinghei SC Heavy" panose="02000000000000000000" pitchFamily="2" charset="-122"/>
              </a:rPr>
              <a:t>115</a:t>
            </a:r>
          </a:p>
          <a:p>
            <a:pPr algn="ctr"/>
            <a:r>
              <a:rPr lang="en-US" sz="970" b="1" i="0">
                <a:solidFill>
                  <a:schemeClr val="bg1"/>
                </a:solidFill>
                <a:latin typeface="Lantinghei SC Heavy" panose="02000000000000000000" pitchFamily="2" charset="-122"/>
                <a:ea typeface="Lantinghei SC Heavy" panose="02000000000000000000" pitchFamily="2" charset="-122"/>
              </a:rPr>
              <a:t>109</a:t>
            </a:r>
          </a:p>
        </p:txBody>
      </p:sp>
      <p:sp>
        <p:nvSpPr>
          <p:cNvPr id="21" name="TextBox 20"/>
          <p:cNvSpPr txBox="1"/>
          <p:nvPr userDrawn="1"/>
        </p:nvSpPr>
        <p:spPr>
          <a:xfrm>
            <a:off x="-733124" y="3187562"/>
            <a:ext cx="415498" cy="540148"/>
          </a:xfrm>
          <a:prstGeom prst="rect">
            <a:avLst/>
          </a:prstGeom>
          <a:noFill/>
        </p:spPr>
        <p:txBody>
          <a:bodyPr wrap="none" rtlCol="0">
            <a:spAutoFit/>
          </a:bodyPr>
          <a:lstStyle/>
          <a:p>
            <a:pPr algn="ctr"/>
            <a:r>
              <a:rPr lang="en-US" sz="970" b="1" i="0">
                <a:solidFill>
                  <a:schemeClr val="bg1"/>
                </a:solidFill>
                <a:latin typeface="Lantinghei SC Heavy" panose="02000000000000000000" pitchFamily="2" charset="-122"/>
                <a:ea typeface="Lantinghei SC Heavy" panose="02000000000000000000" pitchFamily="2" charset="-122"/>
              </a:rPr>
              <a:t>47</a:t>
            </a:r>
          </a:p>
          <a:p>
            <a:pPr algn="ctr"/>
            <a:r>
              <a:rPr lang="en-US" sz="970" b="1" i="0">
                <a:solidFill>
                  <a:schemeClr val="bg1"/>
                </a:solidFill>
                <a:latin typeface="Lantinghei SC Heavy" panose="02000000000000000000" pitchFamily="2" charset="-122"/>
                <a:ea typeface="Lantinghei SC Heavy" panose="02000000000000000000" pitchFamily="2" charset="-122"/>
              </a:rPr>
              <a:t>168</a:t>
            </a:r>
          </a:p>
          <a:p>
            <a:pPr algn="ctr"/>
            <a:r>
              <a:rPr lang="en-US" sz="970" b="1" i="0">
                <a:solidFill>
                  <a:schemeClr val="bg1"/>
                </a:solidFill>
                <a:latin typeface="Lantinghei SC Heavy" panose="02000000000000000000" pitchFamily="2" charset="-122"/>
                <a:ea typeface="Lantinghei SC Heavy" panose="02000000000000000000" pitchFamily="2" charset="-122"/>
              </a:rPr>
              <a:t>225</a:t>
            </a:r>
          </a:p>
        </p:txBody>
      </p:sp>
      <p:sp>
        <p:nvSpPr>
          <p:cNvPr id="22" name="TextBox 21"/>
          <p:cNvSpPr txBox="1"/>
          <p:nvPr userDrawn="1"/>
        </p:nvSpPr>
        <p:spPr>
          <a:xfrm>
            <a:off x="-733124" y="3780750"/>
            <a:ext cx="415498" cy="540148"/>
          </a:xfrm>
          <a:prstGeom prst="rect">
            <a:avLst/>
          </a:prstGeom>
          <a:noFill/>
        </p:spPr>
        <p:txBody>
          <a:bodyPr wrap="none" rtlCol="0">
            <a:spAutoFit/>
          </a:bodyPr>
          <a:lstStyle/>
          <a:p>
            <a:pPr algn="ctr"/>
            <a:r>
              <a:rPr lang="en-US" sz="970" b="1" i="0">
                <a:solidFill>
                  <a:schemeClr val="bg1"/>
                </a:solidFill>
                <a:latin typeface="Lantinghei SC Heavy" panose="02000000000000000000" pitchFamily="2" charset="-122"/>
                <a:ea typeface="Lantinghei SC Heavy" panose="02000000000000000000" pitchFamily="2" charset="-122"/>
              </a:rPr>
              <a:t>147</a:t>
            </a:r>
          </a:p>
          <a:p>
            <a:pPr algn="ctr"/>
            <a:r>
              <a:rPr lang="en-US" sz="970" b="1" i="0">
                <a:solidFill>
                  <a:schemeClr val="bg1"/>
                </a:solidFill>
                <a:latin typeface="Lantinghei SC Heavy" panose="02000000000000000000" pitchFamily="2" charset="-122"/>
                <a:ea typeface="Lantinghei SC Heavy" panose="02000000000000000000" pitchFamily="2" charset="-122"/>
              </a:rPr>
              <a:t>136</a:t>
            </a:r>
          </a:p>
          <a:p>
            <a:pPr algn="ctr"/>
            <a:r>
              <a:rPr lang="en-US" sz="970" b="1" i="0">
                <a:solidFill>
                  <a:schemeClr val="bg1"/>
                </a:solidFill>
                <a:latin typeface="Lantinghei SC Heavy" panose="02000000000000000000" pitchFamily="2" charset="-122"/>
                <a:ea typeface="Lantinghei SC Heavy" panose="02000000000000000000" pitchFamily="2" charset="-122"/>
              </a:rPr>
              <a:t>91</a:t>
            </a:r>
          </a:p>
        </p:txBody>
      </p:sp>
      <p:sp>
        <p:nvSpPr>
          <p:cNvPr id="23" name="TextBox 22"/>
          <p:cNvSpPr txBox="1"/>
          <p:nvPr userDrawn="1"/>
        </p:nvSpPr>
        <p:spPr>
          <a:xfrm>
            <a:off x="-733124" y="4392107"/>
            <a:ext cx="415498" cy="540148"/>
          </a:xfrm>
          <a:prstGeom prst="rect">
            <a:avLst/>
          </a:prstGeom>
          <a:noFill/>
        </p:spPr>
        <p:txBody>
          <a:bodyPr wrap="none" rtlCol="0">
            <a:spAutoFit/>
          </a:bodyPr>
          <a:lstStyle/>
          <a:p>
            <a:pPr algn="ctr"/>
            <a:r>
              <a:rPr lang="en-US" sz="970" b="1" i="0">
                <a:solidFill>
                  <a:schemeClr val="bg1"/>
                </a:solidFill>
                <a:latin typeface="Lantinghei SC Heavy" panose="02000000000000000000" pitchFamily="2" charset="-122"/>
                <a:ea typeface="Lantinghei SC Heavy" panose="02000000000000000000" pitchFamily="2" charset="-122"/>
              </a:rPr>
              <a:t>159</a:t>
            </a:r>
          </a:p>
          <a:p>
            <a:pPr algn="ctr"/>
            <a:r>
              <a:rPr lang="en-US" sz="970" b="1" i="0">
                <a:solidFill>
                  <a:schemeClr val="bg1"/>
                </a:solidFill>
                <a:latin typeface="Lantinghei SC Heavy" panose="02000000000000000000" pitchFamily="2" charset="-122"/>
                <a:ea typeface="Lantinghei SC Heavy" panose="02000000000000000000" pitchFamily="2" charset="-122"/>
              </a:rPr>
              <a:t>160</a:t>
            </a:r>
          </a:p>
          <a:p>
            <a:pPr algn="ctr"/>
            <a:r>
              <a:rPr lang="en-US" sz="970" b="1" i="0">
                <a:solidFill>
                  <a:schemeClr val="bg1"/>
                </a:solidFill>
                <a:latin typeface="Lantinghei SC Heavy" panose="02000000000000000000" pitchFamily="2" charset="-122"/>
                <a:ea typeface="Lantinghei SC Heavy" panose="02000000000000000000" pitchFamily="2" charset="-122"/>
              </a:rPr>
              <a:t>160</a:t>
            </a:r>
          </a:p>
        </p:txBody>
      </p:sp>
    </p:spTree>
    <p:extLst>
      <p:ext uri="{BB962C8B-B14F-4D97-AF65-F5344CB8AC3E}">
        <p14:creationId xmlns:p14="http://schemas.microsoft.com/office/powerpoint/2010/main" val="249636025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5/27/21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graphicFrame>
        <p:nvGraphicFramePr>
          <p:cNvPr id="7" name="Object 6" hidden="1">
            <a:extLst>
              <a:ext uri="{FF2B5EF4-FFF2-40B4-BE49-F238E27FC236}">
                <a16:creationId xmlns:a16="http://schemas.microsoft.com/office/drawing/2014/main" id="{90FFB315-5247-43B2-A4A0-E05C9FC7472C}"/>
              </a:ext>
            </a:extLst>
          </p:cNvPr>
          <p:cNvGraphicFramePr>
            <a:graphicFrameLocks noChangeAspect="1"/>
          </p:cNvGraphicFramePr>
          <p:nvPr userDrawn="1">
            <p:custDataLst>
              <p:tags r:id="rId18"/>
            </p:custDataLst>
          </p:nvPr>
        </p:nvGraphicFramePr>
        <p:xfrm>
          <a:off x="1925" y="1402"/>
          <a:ext cx="1925" cy="1401"/>
        </p:xfrm>
        <a:graphic>
          <a:graphicData uri="http://schemas.openxmlformats.org/presentationml/2006/ole">
            <mc:AlternateContent xmlns:mc="http://schemas.openxmlformats.org/markup-compatibility/2006">
              <mc:Choice xmlns:v="urn:schemas-microsoft-com:vml" Requires="v">
                <p:oleObj spid="_x0000_s2075" name="think-cell Slide" r:id="rId19" imgW="3810" imgH="3810" progId="TCLayout.ActiveDocument.1">
                  <p:embed/>
                </p:oleObj>
              </mc:Choice>
              <mc:Fallback>
                <p:oleObj name="think-cell Slide" r:id="rId19" imgW="3810" imgH="3810" progId="TCLayout.ActiveDocument.1">
                  <p:embed/>
                  <p:pic>
                    <p:nvPicPr>
                      <p:cNvPr id="7" name="Object 6" hidden="1">
                        <a:extLst>
                          <a:ext uri="{FF2B5EF4-FFF2-40B4-BE49-F238E27FC236}">
                            <a16:creationId xmlns:a16="http://schemas.microsoft.com/office/drawing/2014/main" id="{90FFB315-5247-43B2-A4A0-E05C9FC7472C}"/>
                          </a:ext>
                        </a:extLst>
                      </p:cNvPr>
                      <p:cNvPicPr/>
                      <p:nvPr/>
                    </p:nvPicPr>
                    <p:blipFill>
                      <a:blip r:embed="rId20"/>
                      <a:stretch>
                        <a:fillRect/>
                      </a:stretch>
                    </p:blipFill>
                    <p:spPr>
                      <a:xfrm>
                        <a:off x="1925" y="1402"/>
                        <a:ext cx="1925" cy="1401"/>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3782C37E-3D37-421D-83C5-CFE69AAA02B6}"/>
              </a:ext>
            </a:extLst>
          </p:cNvPr>
          <p:cNvSpPr>
            <a:spLocks noChangeAspect="1"/>
          </p:cNvSpPr>
          <p:nvPr userDrawn="1"/>
        </p:nvSpPr>
        <p:spPr>
          <a:xfrm>
            <a:off x="-860678" y="123079"/>
            <a:ext cx="670606" cy="484094"/>
          </a:xfrm>
          <a:prstGeom prst="rect">
            <a:avLst/>
          </a:prstGeom>
          <a:solidFill>
            <a:srgbClr val="00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6273BA13-4227-4ADF-9529-3DA7BF2933BE}"/>
              </a:ext>
            </a:extLst>
          </p:cNvPr>
          <p:cNvSpPr>
            <a:spLocks noChangeAspect="1"/>
          </p:cNvSpPr>
          <p:nvPr userDrawn="1"/>
        </p:nvSpPr>
        <p:spPr>
          <a:xfrm>
            <a:off x="-860678" y="734437"/>
            <a:ext cx="670606" cy="484094"/>
          </a:xfrm>
          <a:prstGeom prst="rect">
            <a:avLst/>
          </a:prstGeom>
          <a:solidFill>
            <a:srgbClr val="E947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B56711EF-AFC7-4A0D-B454-68E1EFB2D0B1}"/>
              </a:ext>
            </a:extLst>
          </p:cNvPr>
          <p:cNvSpPr>
            <a:spLocks noChangeAspect="1"/>
          </p:cNvSpPr>
          <p:nvPr userDrawn="1"/>
        </p:nvSpPr>
        <p:spPr>
          <a:xfrm>
            <a:off x="-860678" y="1345796"/>
            <a:ext cx="670606" cy="484094"/>
          </a:xfrm>
          <a:prstGeom prst="rect">
            <a:avLst/>
          </a:prstGeom>
          <a:solidFill>
            <a:srgbClr val="F1B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331DEE31-F833-487D-B0BD-4E4BB3BD4AEF}"/>
              </a:ext>
            </a:extLst>
          </p:cNvPr>
          <p:cNvSpPr>
            <a:spLocks noChangeAspect="1"/>
          </p:cNvSpPr>
          <p:nvPr userDrawn="1"/>
        </p:nvSpPr>
        <p:spPr>
          <a:xfrm>
            <a:off x="-860678" y="1957153"/>
            <a:ext cx="670606" cy="484094"/>
          </a:xfrm>
          <a:prstGeom prst="rect">
            <a:avLst/>
          </a:prstGeom>
          <a:solidFill>
            <a:srgbClr val="EE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4C794B3E-9B33-43E4-A9AB-FADE0BA7DDA7}"/>
              </a:ext>
            </a:extLst>
          </p:cNvPr>
          <p:cNvSpPr>
            <a:spLocks noChangeAspect="1"/>
          </p:cNvSpPr>
          <p:nvPr userDrawn="1"/>
        </p:nvSpPr>
        <p:spPr>
          <a:xfrm>
            <a:off x="-860678" y="2568512"/>
            <a:ext cx="670606" cy="484094"/>
          </a:xfrm>
          <a:prstGeom prst="rect">
            <a:avLst/>
          </a:prstGeom>
          <a:solidFill>
            <a:srgbClr val="007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3661EC61-1C66-4BD7-8D88-439C5663FF77}"/>
              </a:ext>
            </a:extLst>
          </p:cNvPr>
          <p:cNvSpPr>
            <a:spLocks noChangeAspect="1"/>
          </p:cNvSpPr>
          <p:nvPr userDrawn="1"/>
        </p:nvSpPr>
        <p:spPr>
          <a:xfrm>
            <a:off x="-860678" y="3179869"/>
            <a:ext cx="670606" cy="484094"/>
          </a:xfrm>
          <a:prstGeom prst="rect">
            <a:avLst/>
          </a:prstGeom>
          <a:solidFill>
            <a:srgbClr val="2FA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95DF3FD3-2C4B-42CE-99F4-F8EAE2415C8B}"/>
              </a:ext>
            </a:extLst>
          </p:cNvPr>
          <p:cNvSpPr>
            <a:spLocks noChangeAspect="1"/>
          </p:cNvSpPr>
          <p:nvPr userDrawn="1"/>
        </p:nvSpPr>
        <p:spPr>
          <a:xfrm>
            <a:off x="-860678" y="3791227"/>
            <a:ext cx="670606" cy="484094"/>
          </a:xfrm>
          <a:prstGeom prst="rect">
            <a:avLst/>
          </a:prstGeom>
          <a:solidFill>
            <a:srgbClr val="938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3F4444FF-3AB6-4767-8F7E-8043E27CF294}"/>
              </a:ext>
            </a:extLst>
          </p:cNvPr>
          <p:cNvSpPr>
            <a:spLocks noChangeAspect="1"/>
          </p:cNvSpPr>
          <p:nvPr userDrawn="1"/>
        </p:nvSpPr>
        <p:spPr>
          <a:xfrm>
            <a:off x="-860678" y="4402584"/>
            <a:ext cx="670606" cy="484094"/>
          </a:xfrm>
          <a:prstGeom prst="rect">
            <a:avLst/>
          </a:prstGeom>
          <a:solidFill>
            <a:srgbClr val="9F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Box 15">
            <a:extLst>
              <a:ext uri="{FF2B5EF4-FFF2-40B4-BE49-F238E27FC236}">
                <a16:creationId xmlns:a16="http://schemas.microsoft.com/office/drawing/2014/main" id="{46EF9BB6-5A9D-4B6F-904D-7E7C0B31E2ED}"/>
              </a:ext>
            </a:extLst>
          </p:cNvPr>
          <p:cNvSpPr txBox="1"/>
          <p:nvPr userDrawn="1"/>
        </p:nvSpPr>
        <p:spPr>
          <a:xfrm>
            <a:off x="-733124" y="110068"/>
            <a:ext cx="415498" cy="540148"/>
          </a:xfrm>
          <a:prstGeom prst="rect">
            <a:avLst/>
          </a:prstGeom>
          <a:noFill/>
        </p:spPr>
        <p:txBody>
          <a:bodyPr wrap="none" rtlCol="0">
            <a:spAutoFit/>
          </a:bodyPr>
          <a:lstStyle/>
          <a:p>
            <a:pPr algn="ctr"/>
            <a:r>
              <a:rPr lang="en-US" sz="970" b="1" i="0">
                <a:solidFill>
                  <a:schemeClr val="bg1"/>
                </a:solidFill>
                <a:latin typeface="Lantinghei SC Heavy" panose="02000000000000000000" pitchFamily="2" charset="-122"/>
                <a:ea typeface="Lantinghei SC Heavy" panose="02000000000000000000" pitchFamily="2" charset="-122"/>
              </a:rPr>
              <a:t>0</a:t>
            </a:r>
          </a:p>
          <a:p>
            <a:pPr algn="ctr"/>
            <a:r>
              <a:rPr lang="en-US" sz="970" b="1" i="0">
                <a:solidFill>
                  <a:schemeClr val="bg1"/>
                </a:solidFill>
                <a:latin typeface="Lantinghei SC Heavy" panose="02000000000000000000" pitchFamily="2" charset="-122"/>
                <a:ea typeface="Lantinghei SC Heavy" panose="02000000000000000000" pitchFamily="2" charset="-122"/>
              </a:rPr>
              <a:t>86</a:t>
            </a:r>
          </a:p>
          <a:p>
            <a:pPr algn="ctr"/>
            <a:r>
              <a:rPr lang="en-US" sz="970" b="1" i="0">
                <a:solidFill>
                  <a:schemeClr val="bg1"/>
                </a:solidFill>
                <a:latin typeface="Lantinghei SC Heavy" panose="02000000000000000000" pitchFamily="2" charset="-122"/>
                <a:ea typeface="Lantinghei SC Heavy" panose="02000000000000000000" pitchFamily="2" charset="-122"/>
              </a:rPr>
              <a:t>125</a:t>
            </a:r>
          </a:p>
        </p:txBody>
      </p:sp>
      <p:sp>
        <p:nvSpPr>
          <p:cNvPr id="17" name="TextBox 16">
            <a:extLst>
              <a:ext uri="{FF2B5EF4-FFF2-40B4-BE49-F238E27FC236}">
                <a16:creationId xmlns:a16="http://schemas.microsoft.com/office/drawing/2014/main" id="{E89EE68F-0487-45A9-A609-E02E9C57C9CE}"/>
              </a:ext>
            </a:extLst>
          </p:cNvPr>
          <p:cNvSpPr txBox="1"/>
          <p:nvPr userDrawn="1"/>
        </p:nvSpPr>
        <p:spPr>
          <a:xfrm>
            <a:off x="-733124" y="721692"/>
            <a:ext cx="415498" cy="540148"/>
          </a:xfrm>
          <a:prstGeom prst="rect">
            <a:avLst/>
          </a:prstGeom>
          <a:noFill/>
        </p:spPr>
        <p:txBody>
          <a:bodyPr wrap="none" rtlCol="0">
            <a:spAutoFit/>
          </a:bodyPr>
          <a:lstStyle/>
          <a:p>
            <a:pPr algn="ctr"/>
            <a:r>
              <a:rPr lang="en-US" sz="970" b="1" i="0">
                <a:solidFill>
                  <a:schemeClr val="bg1"/>
                </a:solidFill>
                <a:latin typeface="Lantinghei SC Heavy" panose="02000000000000000000" pitchFamily="2" charset="-122"/>
                <a:ea typeface="Lantinghei SC Heavy" panose="02000000000000000000" pitchFamily="2" charset="-122"/>
              </a:rPr>
              <a:t>233</a:t>
            </a:r>
          </a:p>
          <a:p>
            <a:pPr algn="ctr"/>
            <a:r>
              <a:rPr lang="en-US" sz="970" b="1" i="0">
                <a:solidFill>
                  <a:schemeClr val="bg1"/>
                </a:solidFill>
                <a:latin typeface="Lantinghei SC Heavy" panose="02000000000000000000" pitchFamily="2" charset="-122"/>
                <a:ea typeface="Lantinghei SC Heavy" panose="02000000000000000000" pitchFamily="2" charset="-122"/>
              </a:rPr>
              <a:t>71</a:t>
            </a:r>
          </a:p>
          <a:p>
            <a:pPr algn="ctr"/>
            <a:r>
              <a:rPr lang="en-US" sz="970" b="1" i="0">
                <a:solidFill>
                  <a:schemeClr val="bg1"/>
                </a:solidFill>
                <a:latin typeface="Lantinghei SC Heavy" panose="02000000000000000000" pitchFamily="2" charset="-122"/>
                <a:ea typeface="Lantinghei SC Heavy" panose="02000000000000000000" pitchFamily="2" charset="-122"/>
              </a:rPr>
              <a:t>8</a:t>
            </a:r>
          </a:p>
        </p:txBody>
      </p:sp>
      <p:sp>
        <p:nvSpPr>
          <p:cNvPr id="18" name="TextBox 17">
            <a:extLst>
              <a:ext uri="{FF2B5EF4-FFF2-40B4-BE49-F238E27FC236}">
                <a16:creationId xmlns:a16="http://schemas.microsoft.com/office/drawing/2014/main" id="{EE258795-6590-4E81-A3D7-E42586EA9A1C}"/>
              </a:ext>
            </a:extLst>
          </p:cNvPr>
          <p:cNvSpPr txBox="1"/>
          <p:nvPr userDrawn="1"/>
        </p:nvSpPr>
        <p:spPr>
          <a:xfrm>
            <a:off x="-733124" y="1346328"/>
            <a:ext cx="415498" cy="540148"/>
          </a:xfrm>
          <a:prstGeom prst="rect">
            <a:avLst/>
          </a:prstGeom>
          <a:noFill/>
        </p:spPr>
        <p:txBody>
          <a:bodyPr wrap="none" rtlCol="0">
            <a:spAutoFit/>
          </a:bodyPr>
          <a:lstStyle/>
          <a:p>
            <a:pPr algn="ctr"/>
            <a:r>
              <a:rPr lang="en-US" sz="970" b="1" i="0">
                <a:solidFill>
                  <a:schemeClr val="bg1"/>
                </a:solidFill>
                <a:latin typeface="Lantinghei SC Heavy" panose="02000000000000000000" pitchFamily="2" charset="-122"/>
                <a:ea typeface="Lantinghei SC Heavy" panose="02000000000000000000" pitchFamily="2" charset="-122"/>
              </a:rPr>
              <a:t>242</a:t>
            </a:r>
          </a:p>
          <a:p>
            <a:pPr algn="ctr"/>
            <a:r>
              <a:rPr lang="en-US" sz="970" b="1" i="0">
                <a:solidFill>
                  <a:schemeClr val="bg1"/>
                </a:solidFill>
                <a:latin typeface="Lantinghei SC Heavy" panose="02000000000000000000" pitchFamily="2" charset="-122"/>
                <a:ea typeface="Lantinghei SC Heavy" panose="02000000000000000000" pitchFamily="2" charset="-122"/>
              </a:rPr>
              <a:t>177</a:t>
            </a:r>
          </a:p>
          <a:p>
            <a:pPr algn="ctr"/>
            <a:r>
              <a:rPr lang="en-US" sz="970" b="1" i="0">
                <a:solidFill>
                  <a:schemeClr val="bg1"/>
                </a:solidFill>
                <a:latin typeface="Lantinghei SC Heavy" panose="02000000000000000000" pitchFamily="2" charset="-122"/>
                <a:ea typeface="Lantinghei SC Heavy" panose="02000000000000000000" pitchFamily="2" charset="-122"/>
              </a:rPr>
              <a:t>180</a:t>
            </a:r>
          </a:p>
        </p:txBody>
      </p:sp>
      <p:sp>
        <p:nvSpPr>
          <p:cNvPr id="19" name="TextBox 18">
            <a:extLst>
              <a:ext uri="{FF2B5EF4-FFF2-40B4-BE49-F238E27FC236}">
                <a16:creationId xmlns:a16="http://schemas.microsoft.com/office/drawing/2014/main" id="{D5AA9430-7875-4B25-9836-7F3AC9885278}"/>
              </a:ext>
            </a:extLst>
          </p:cNvPr>
          <p:cNvSpPr txBox="1"/>
          <p:nvPr userDrawn="1"/>
        </p:nvSpPr>
        <p:spPr>
          <a:xfrm>
            <a:off x="-733124" y="1953921"/>
            <a:ext cx="415498" cy="540148"/>
          </a:xfrm>
          <a:prstGeom prst="rect">
            <a:avLst/>
          </a:prstGeom>
          <a:noFill/>
        </p:spPr>
        <p:txBody>
          <a:bodyPr wrap="none" rtlCol="0">
            <a:spAutoFit/>
          </a:bodyPr>
          <a:lstStyle/>
          <a:p>
            <a:pPr algn="ctr"/>
            <a:r>
              <a:rPr lang="en-US" sz="970" b="1" i="0">
                <a:solidFill>
                  <a:schemeClr val="bg1"/>
                </a:solidFill>
                <a:latin typeface="Lantinghei SC Heavy" panose="02000000000000000000" pitchFamily="2" charset="-122"/>
                <a:ea typeface="Lantinghei SC Heavy" panose="02000000000000000000" pitchFamily="2" charset="-122"/>
              </a:rPr>
              <a:t>238</a:t>
            </a:r>
          </a:p>
          <a:p>
            <a:pPr algn="ctr"/>
            <a:r>
              <a:rPr lang="en-US" sz="970" b="1" i="0">
                <a:solidFill>
                  <a:schemeClr val="bg1"/>
                </a:solidFill>
                <a:latin typeface="Lantinghei SC Heavy" panose="02000000000000000000" pitchFamily="2" charset="-122"/>
                <a:ea typeface="Lantinghei SC Heavy" panose="02000000000000000000" pitchFamily="2" charset="-122"/>
              </a:rPr>
              <a:t>119</a:t>
            </a:r>
          </a:p>
          <a:p>
            <a:pPr algn="ctr"/>
            <a:r>
              <a:rPr lang="en-US" sz="970" b="1" i="0">
                <a:solidFill>
                  <a:schemeClr val="bg1"/>
                </a:solidFill>
                <a:latin typeface="Lantinghei SC Heavy" panose="02000000000000000000" pitchFamily="2" charset="-122"/>
                <a:ea typeface="Lantinghei SC Heavy" panose="02000000000000000000" pitchFamily="2" charset="-122"/>
              </a:rPr>
              <a:t>0</a:t>
            </a:r>
          </a:p>
        </p:txBody>
      </p:sp>
      <p:sp>
        <p:nvSpPr>
          <p:cNvPr id="20" name="TextBox 19">
            <a:extLst>
              <a:ext uri="{FF2B5EF4-FFF2-40B4-BE49-F238E27FC236}">
                <a16:creationId xmlns:a16="http://schemas.microsoft.com/office/drawing/2014/main" id="{EDA296CE-95F2-443E-9E98-95549779D25B}"/>
              </a:ext>
            </a:extLst>
          </p:cNvPr>
          <p:cNvSpPr txBox="1"/>
          <p:nvPr userDrawn="1"/>
        </p:nvSpPr>
        <p:spPr>
          <a:xfrm>
            <a:off x="-733124" y="2558033"/>
            <a:ext cx="415498" cy="540148"/>
          </a:xfrm>
          <a:prstGeom prst="rect">
            <a:avLst/>
          </a:prstGeom>
          <a:noFill/>
        </p:spPr>
        <p:txBody>
          <a:bodyPr wrap="none" rtlCol="0">
            <a:spAutoFit/>
          </a:bodyPr>
          <a:lstStyle/>
          <a:p>
            <a:pPr algn="ctr"/>
            <a:r>
              <a:rPr lang="en-US" sz="970" b="1" i="0">
                <a:solidFill>
                  <a:schemeClr val="bg1"/>
                </a:solidFill>
                <a:latin typeface="Lantinghei SC Heavy" panose="02000000000000000000" pitchFamily="2" charset="-122"/>
                <a:ea typeface="Lantinghei SC Heavy" panose="02000000000000000000" pitchFamily="2" charset="-122"/>
              </a:rPr>
              <a:t>0</a:t>
            </a:r>
          </a:p>
          <a:p>
            <a:pPr algn="ctr"/>
            <a:r>
              <a:rPr lang="en-US" sz="970" b="1" i="0">
                <a:solidFill>
                  <a:schemeClr val="bg1"/>
                </a:solidFill>
                <a:latin typeface="Lantinghei SC Heavy" panose="02000000000000000000" pitchFamily="2" charset="-122"/>
                <a:ea typeface="Lantinghei SC Heavy" panose="02000000000000000000" pitchFamily="2" charset="-122"/>
              </a:rPr>
              <a:t>115</a:t>
            </a:r>
          </a:p>
          <a:p>
            <a:pPr algn="ctr"/>
            <a:r>
              <a:rPr lang="en-US" sz="970" b="1" i="0">
                <a:solidFill>
                  <a:schemeClr val="bg1"/>
                </a:solidFill>
                <a:latin typeface="Lantinghei SC Heavy" panose="02000000000000000000" pitchFamily="2" charset="-122"/>
                <a:ea typeface="Lantinghei SC Heavy" panose="02000000000000000000" pitchFamily="2" charset="-122"/>
              </a:rPr>
              <a:t>109</a:t>
            </a:r>
          </a:p>
        </p:txBody>
      </p:sp>
      <p:sp>
        <p:nvSpPr>
          <p:cNvPr id="21" name="TextBox 20">
            <a:extLst>
              <a:ext uri="{FF2B5EF4-FFF2-40B4-BE49-F238E27FC236}">
                <a16:creationId xmlns:a16="http://schemas.microsoft.com/office/drawing/2014/main" id="{B6C33EC9-69AF-49A8-B854-F373C8CCDD24}"/>
              </a:ext>
            </a:extLst>
          </p:cNvPr>
          <p:cNvSpPr txBox="1"/>
          <p:nvPr userDrawn="1"/>
        </p:nvSpPr>
        <p:spPr>
          <a:xfrm>
            <a:off x="-733124" y="3187562"/>
            <a:ext cx="415498" cy="540148"/>
          </a:xfrm>
          <a:prstGeom prst="rect">
            <a:avLst/>
          </a:prstGeom>
          <a:noFill/>
        </p:spPr>
        <p:txBody>
          <a:bodyPr wrap="none" rtlCol="0">
            <a:spAutoFit/>
          </a:bodyPr>
          <a:lstStyle/>
          <a:p>
            <a:pPr algn="ctr"/>
            <a:r>
              <a:rPr lang="en-US" sz="970" b="1" i="0">
                <a:solidFill>
                  <a:schemeClr val="bg1"/>
                </a:solidFill>
                <a:latin typeface="Lantinghei SC Heavy" panose="02000000000000000000" pitchFamily="2" charset="-122"/>
                <a:ea typeface="Lantinghei SC Heavy" panose="02000000000000000000" pitchFamily="2" charset="-122"/>
              </a:rPr>
              <a:t>47</a:t>
            </a:r>
          </a:p>
          <a:p>
            <a:pPr algn="ctr"/>
            <a:r>
              <a:rPr lang="en-US" sz="970" b="1" i="0">
                <a:solidFill>
                  <a:schemeClr val="bg1"/>
                </a:solidFill>
                <a:latin typeface="Lantinghei SC Heavy" panose="02000000000000000000" pitchFamily="2" charset="-122"/>
                <a:ea typeface="Lantinghei SC Heavy" panose="02000000000000000000" pitchFamily="2" charset="-122"/>
              </a:rPr>
              <a:t>168</a:t>
            </a:r>
          </a:p>
          <a:p>
            <a:pPr algn="ctr"/>
            <a:r>
              <a:rPr lang="en-US" sz="970" b="1" i="0">
                <a:solidFill>
                  <a:schemeClr val="bg1"/>
                </a:solidFill>
                <a:latin typeface="Lantinghei SC Heavy" panose="02000000000000000000" pitchFamily="2" charset="-122"/>
                <a:ea typeface="Lantinghei SC Heavy" panose="02000000000000000000" pitchFamily="2" charset="-122"/>
              </a:rPr>
              <a:t>225</a:t>
            </a:r>
          </a:p>
        </p:txBody>
      </p:sp>
      <p:sp>
        <p:nvSpPr>
          <p:cNvPr id="22" name="TextBox 21">
            <a:extLst>
              <a:ext uri="{FF2B5EF4-FFF2-40B4-BE49-F238E27FC236}">
                <a16:creationId xmlns:a16="http://schemas.microsoft.com/office/drawing/2014/main" id="{F37FDA46-3C2E-49FB-BF98-00F5643EEE96}"/>
              </a:ext>
            </a:extLst>
          </p:cNvPr>
          <p:cNvSpPr txBox="1"/>
          <p:nvPr userDrawn="1"/>
        </p:nvSpPr>
        <p:spPr>
          <a:xfrm>
            <a:off x="-733124" y="3780750"/>
            <a:ext cx="415498" cy="540148"/>
          </a:xfrm>
          <a:prstGeom prst="rect">
            <a:avLst/>
          </a:prstGeom>
          <a:noFill/>
        </p:spPr>
        <p:txBody>
          <a:bodyPr wrap="none" rtlCol="0">
            <a:spAutoFit/>
          </a:bodyPr>
          <a:lstStyle/>
          <a:p>
            <a:pPr algn="ctr"/>
            <a:r>
              <a:rPr lang="en-US" sz="970" b="1" i="0">
                <a:solidFill>
                  <a:schemeClr val="bg1"/>
                </a:solidFill>
                <a:latin typeface="Lantinghei SC Heavy" panose="02000000000000000000" pitchFamily="2" charset="-122"/>
                <a:ea typeface="Lantinghei SC Heavy" panose="02000000000000000000" pitchFamily="2" charset="-122"/>
              </a:rPr>
              <a:t>147</a:t>
            </a:r>
          </a:p>
          <a:p>
            <a:pPr algn="ctr"/>
            <a:r>
              <a:rPr lang="en-US" sz="970" b="1" i="0">
                <a:solidFill>
                  <a:schemeClr val="bg1"/>
                </a:solidFill>
                <a:latin typeface="Lantinghei SC Heavy" panose="02000000000000000000" pitchFamily="2" charset="-122"/>
                <a:ea typeface="Lantinghei SC Heavy" panose="02000000000000000000" pitchFamily="2" charset="-122"/>
              </a:rPr>
              <a:t>136</a:t>
            </a:r>
          </a:p>
          <a:p>
            <a:pPr algn="ctr"/>
            <a:r>
              <a:rPr lang="en-US" sz="970" b="1" i="0">
                <a:solidFill>
                  <a:schemeClr val="bg1"/>
                </a:solidFill>
                <a:latin typeface="Lantinghei SC Heavy" panose="02000000000000000000" pitchFamily="2" charset="-122"/>
                <a:ea typeface="Lantinghei SC Heavy" panose="02000000000000000000" pitchFamily="2" charset="-122"/>
              </a:rPr>
              <a:t>91</a:t>
            </a:r>
          </a:p>
        </p:txBody>
      </p:sp>
      <p:sp>
        <p:nvSpPr>
          <p:cNvPr id="23" name="TextBox 22">
            <a:extLst>
              <a:ext uri="{FF2B5EF4-FFF2-40B4-BE49-F238E27FC236}">
                <a16:creationId xmlns:a16="http://schemas.microsoft.com/office/drawing/2014/main" id="{3E8E1D57-ADA4-4CD1-8A87-B31FA167FBCC}"/>
              </a:ext>
            </a:extLst>
          </p:cNvPr>
          <p:cNvSpPr txBox="1"/>
          <p:nvPr userDrawn="1"/>
        </p:nvSpPr>
        <p:spPr>
          <a:xfrm>
            <a:off x="-733124" y="4392107"/>
            <a:ext cx="415498" cy="540148"/>
          </a:xfrm>
          <a:prstGeom prst="rect">
            <a:avLst/>
          </a:prstGeom>
          <a:noFill/>
        </p:spPr>
        <p:txBody>
          <a:bodyPr wrap="none" rtlCol="0">
            <a:spAutoFit/>
          </a:bodyPr>
          <a:lstStyle/>
          <a:p>
            <a:pPr algn="ctr"/>
            <a:r>
              <a:rPr lang="en-US" sz="970" b="1" i="0">
                <a:solidFill>
                  <a:schemeClr val="bg1"/>
                </a:solidFill>
                <a:latin typeface="Lantinghei SC Heavy" panose="02000000000000000000" pitchFamily="2" charset="-122"/>
                <a:ea typeface="Lantinghei SC Heavy" panose="02000000000000000000" pitchFamily="2" charset="-122"/>
              </a:rPr>
              <a:t>159</a:t>
            </a:r>
          </a:p>
          <a:p>
            <a:pPr algn="ctr"/>
            <a:r>
              <a:rPr lang="en-US" sz="970" b="1" i="0">
                <a:solidFill>
                  <a:schemeClr val="bg1"/>
                </a:solidFill>
                <a:latin typeface="Lantinghei SC Heavy" panose="02000000000000000000" pitchFamily="2" charset="-122"/>
                <a:ea typeface="Lantinghei SC Heavy" panose="02000000000000000000" pitchFamily="2" charset="-122"/>
              </a:rPr>
              <a:t>160</a:t>
            </a:r>
          </a:p>
          <a:p>
            <a:pPr algn="ctr"/>
            <a:r>
              <a:rPr lang="en-US" sz="970" b="1" i="0">
                <a:solidFill>
                  <a:schemeClr val="bg1"/>
                </a:solidFill>
                <a:latin typeface="Lantinghei SC Heavy" panose="02000000000000000000" pitchFamily="2" charset="-122"/>
                <a:ea typeface="Lantinghei SC Heavy" panose="02000000000000000000" pitchFamily="2" charset="-122"/>
              </a:rPr>
              <a:t>160</a:t>
            </a:r>
          </a:p>
        </p:txBody>
      </p:sp>
    </p:spTree>
    <p:extLst>
      <p:ext uri="{BB962C8B-B14F-4D97-AF65-F5344CB8AC3E}">
        <p14:creationId xmlns:p14="http://schemas.microsoft.com/office/powerpoint/2010/main" val="122759241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png"/><Relationship Id="rId3" Type="http://schemas.openxmlformats.org/officeDocument/2006/relationships/chart" Target="../charts/chart3.xml"/><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7.jpe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sv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svg"/></Relationships>
</file>

<file path=ppt/slides/_rels/slide13.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48.svg"/></Relationships>
</file>

<file path=ppt/slides/_rels/slide14.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6.png"/><Relationship Id="rId3" Type="http://schemas.openxmlformats.org/officeDocument/2006/relationships/slideLayout" Target="../slideLayouts/slideLayout16.xml"/><Relationship Id="rId7" Type="http://schemas.openxmlformats.org/officeDocument/2006/relationships/image" Target="../media/image50.png"/><Relationship Id="rId12" Type="http://schemas.openxmlformats.org/officeDocument/2006/relationships/image" Target="../media/image55.svg"/><Relationship Id="rId17" Type="http://schemas.openxmlformats.org/officeDocument/2006/relationships/image" Target="../media/image60.jpeg"/><Relationship Id="rId2" Type="http://schemas.openxmlformats.org/officeDocument/2006/relationships/tags" Target="../tags/tag7.xml"/><Relationship Id="rId16" Type="http://schemas.openxmlformats.org/officeDocument/2006/relationships/image" Target="../media/image59.jpeg"/><Relationship Id="rId1" Type="http://schemas.openxmlformats.org/officeDocument/2006/relationships/vmlDrawing" Target="../drawings/vmlDrawing3.vml"/><Relationship Id="rId6" Type="http://schemas.openxmlformats.org/officeDocument/2006/relationships/image" Target="../media/image49.emf"/><Relationship Id="rId11" Type="http://schemas.openxmlformats.org/officeDocument/2006/relationships/image" Target="../media/image54.png"/><Relationship Id="rId5" Type="http://schemas.openxmlformats.org/officeDocument/2006/relationships/oleObject" Target="../embeddings/oleObject3.bin"/><Relationship Id="rId15" Type="http://schemas.openxmlformats.org/officeDocument/2006/relationships/image" Target="../media/image58.jpeg"/><Relationship Id="rId10" Type="http://schemas.openxmlformats.org/officeDocument/2006/relationships/image" Target="../media/image53.svg"/><Relationship Id="rId4" Type="http://schemas.openxmlformats.org/officeDocument/2006/relationships/notesSlide" Target="../notesSlides/notesSlide11.xml"/><Relationship Id="rId9" Type="http://schemas.openxmlformats.org/officeDocument/2006/relationships/image" Target="../media/image52.png"/><Relationship Id="rId14" Type="http://schemas.openxmlformats.org/officeDocument/2006/relationships/image" Target="../media/image57.jpeg"/></Relationships>
</file>

<file path=ppt/slides/_rels/slide1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png"/></Relationships>
</file>

<file path=ppt/slides/_rels/slide1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49.emf"/><Relationship Id="rId18" Type="http://schemas.openxmlformats.org/officeDocument/2006/relationships/chart" Target="../charts/chart8.xml"/><Relationship Id="rId3" Type="http://schemas.openxmlformats.org/officeDocument/2006/relationships/tags" Target="../tags/tag9.xml"/><Relationship Id="rId21" Type="http://schemas.openxmlformats.org/officeDocument/2006/relationships/chart" Target="../charts/chart11.xml"/><Relationship Id="rId7" Type="http://schemas.openxmlformats.org/officeDocument/2006/relationships/tags" Target="../tags/tag13.xml"/><Relationship Id="rId12" Type="http://schemas.openxmlformats.org/officeDocument/2006/relationships/oleObject" Target="../embeddings/oleObject4.bin"/><Relationship Id="rId17" Type="http://schemas.openxmlformats.org/officeDocument/2006/relationships/chart" Target="../charts/chart7.xml"/><Relationship Id="rId2" Type="http://schemas.openxmlformats.org/officeDocument/2006/relationships/tags" Target="../tags/tag8.xml"/><Relationship Id="rId16" Type="http://schemas.openxmlformats.org/officeDocument/2006/relationships/chart" Target="../charts/chart6.xml"/><Relationship Id="rId20" Type="http://schemas.openxmlformats.org/officeDocument/2006/relationships/chart" Target="../charts/chart10.xml"/><Relationship Id="rId1" Type="http://schemas.openxmlformats.org/officeDocument/2006/relationships/vmlDrawing" Target="../drawings/vmlDrawing4.vml"/><Relationship Id="rId6" Type="http://schemas.openxmlformats.org/officeDocument/2006/relationships/tags" Target="../tags/tag12.xml"/><Relationship Id="rId11" Type="http://schemas.openxmlformats.org/officeDocument/2006/relationships/notesSlide" Target="../notesSlides/notesSlide18.xml"/><Relationship Id="rId5" Type="http://schemas.openxmlformats.org/officeDocument/2006/relationships/tags" Target="../tags/tag11.xml"/><Relationship Id="rId15" Type="http://schemas.openxmlformats.org/officeDocument/2006/relationships/chart" Target="../charts/chart5.xml"/><Relationship Id="rId23" Type="http://schemas.openxmlformats.org/officeDocument/2006/relationships/chart" Target="../charts/chart12.xml"/><Relationship Id="rId10" Type="http://schemas.openxmlformats.org/officeDocument/2006/relationships/slideLayout" Target="../slideLayouts/slideLayout16.xml"/><Relationship Id="rId19" Type="http://schemas.openxmlformats.org/officeDocument/2006/relationships/chart" Target="../charts/chart9.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chart" Target="../charts/chart4.xml"/><Relationship Id="rId22"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23.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tags" Target="../tags/tag17.xml"/><Relationship Id="rId7" Type="http://schemas.openxmlformats.org/officeDocument/2006/relationships/image" Target="../media/image49.emf"/><Relationship Id="rId2" Type="http://schemas.openxmlformats.org/officeDocument/2006/relationships/tags" Target="../tags/tag16.xml"/><Relationship Id="rId1" Type="http://schemas.openxmlformats.org/officeDocument/2006/relationships/vmlDrawing" Target="../drawings/vmlDrawing5.vml"/><Relationship Id="rId6" Type="http://schemas.openxmlformats.org/officeDocument/2006/relationships/oleObject" Target="../embeddings/oleObject5.bin"/><Relationship Id="rId11" Type="http://schemas.openxmlformats.org/officeDocument/2006/relationships/chart" Target="../charts/chart20.xml"/><Relationship Id="rId5" Type="http://schemas.openxmlformats.org/officeDocument/2006/relationships/notesSlide" Target="../notesSlides/notesSlide20.xml"/><Relationship Id="rId10" Type="http://schemas.openxmlformats.org/officeDocument/2006/relationships/chart" Target="../charts/chart19.xml"/><Relationship Id="rId4" Type="http://schemas.openxmlformats.org/officeDocument/2006/relationships/slideLayout" Target="../slideLayouts/slideLayout16.xml"/><Relationship Id="rId9" Type="http://schemas.openxmlformats.org/officeDocument/2006/relationships/chart" Target="../charts/chart18.xml"/></Relationships>
</file>

<file path=ppt/slides/_rels/slide24.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oleObject" Target="../embeddings/oleObject6.bin"/><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chart" Target="../charts/chart21.xml"/><Relationship Id="rId2" Type="http://schemas.openxmlformats.org/officeDocument/2006/relationships/tags" Target="../tags/tag18.xml"/><Relationship Id="rId16" Type="http://schemas.openxmlformats.org/officeDocument/2006/relationships/chart" Target="../charts/chart23.xml"/><Relationship Id="rId1" Type="http://schemas.openxmlformats.org/officeDocument/2006/relationships/vmlDrawing" Target="../drawings/vmlDrawing6.vml"/><Relationship Id="rId6" Type="http://schemas.openxmlformats.org/officeDocument/2006/relationships/tags" Target="../tags/tag22.xml"/><Relationship Id="rId11" Type="http://schemas.openxmlformats.org/officeDocument/2006/relationships/notesSlide" Target="../notesSlides/notesSlide21.xml"/><Relationship Id="rId5" Type="http://schemas.openxmlformats.org/officeDocument/2006/relationships/tags" Target="../tags/tag21.xml"/><Relationship Id="rId15" Type="http://schemas.openxmlformats.org/officeDocument/2006/relationships/chart" Target="../charts/chart22.xml"/><Relationship Id="rId10" Type="http://schemas.openxmlformats.org/officeDocument/2006/relationships/slideLayout" Target="../slideLayouts/slideLayout16.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image" Target="../media/image49.emf"/></Relationships>
</file>

<file path=ppt/slides/_rels/slide25.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chart" Target="../charts/chart25.xml"/><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image" Target="../media/image73.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chart" Target="../charts/chart24.xml"/><Relationship Id="rId5" Type="http://schemas.openxmlformats.org/officeDocument/2006/relationships/tags" Target="../tags/tag30.xml"/><Relationship Id="rId10" Type="http://schemas.openxmlformats.org/officeDocument/2006/relationships/notesSlide" Target="../notesSlides/notesSlide22.xml"/><Relationship Id="rId4" Type="http://schemas.openxmlformats.org/officeDocument/2006/relationships/tags" Target="../tags/tag29.xml"/><Relationship Id="rId9" Type="http://schemas.openxmlformats.org/officeDocument/2006/relationships/slideLayout" Target="../slideLayouts/slideLayout16.xml"/><Relationship Id="rId14" Type="http://schemas.openxmlformats.org/officeDocument/2006/relationships/image" Target="../media/image74.png"/></Relationships>
</file>

<file path=ppt/slides/_rels/slide2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chart" Target="../charts/chart27.xml"/></Relationships>
</file>

<file path=ppt/slides/_rels/slide2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hyperlink" Target="mailto:ir@hailiangeducation.com" TargetMode="External"/><Relationship Id="rId2" Type="http://schemas.openxmlformats.org/officeDocument/2006/relationships/hyperlink" Target="mailto:tina.xiao@ascent-ir.com" TargetMode="Externa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7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microsoft.com/office/2007/relationships/hdphoto" Target="../media/hdphoto2.wdp"/><Relationship Id="rId2" Type="http://schemas.openxmlformats.org/officeDocument/2006/relationships/slideLayout" Target="../slideLayouts/slideLayout16.xml"/><Relationship Id="rId1" Type="http://schemas.openxmlformats.org/officeDocument/2006/relationships/tags" Target="../tags/tag4.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tags" Target="../tags/tag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0-照片拍摄\01-2020版各学校校园照片\明星片台历照片\定稿图\02-教育园\1.海亮教育园鸟瞰图 (12).jpg">
            <a:extLst>
              <a:ext uri="{FF2B5EF4-FFF2-40B4-BE49-F238E27FC236}">
                <a16:creationId xmlns:a16="http://schemas.microsoft.com/office/drawing/2014/main" id="{8E17276B-2377-4EB2-A0D6-A8C62D3C8CA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
            <a:ext cx="12192000" cy="6858001"/>
          </a:xfrm>
          <a:prstGeom prst="rect">
            <a:avLst/>
          </a:prstGeom>
          <a:noFill/>
        </p:spPr>
      </p:pic>
      <p:sp>
        <p:nvSpPr>
          <p:cNvPr id="3" name="矩形 2"/>
          <p:cNvSpPr/>
          <p:nvPr/>
        </p:nvSpPr>
        <p:spPr>
          <a:xfrm>
            <a:off x="0" y="0"/>
            <a:ext cx="12192000" cy="6858000"/>
          </a:xfrm>
          <a:prstGeom prst="rect">
            <a:avLst/>
          </a:prstGeom>
          <a:solidFill>
            <a:srgbClr val="0671B9">
              <a:alpha val="7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zh-CN" altLang="en-US" sz="1351" dirty="0">
              <a:solidFill>
                <a:srgbClr val="0671B9"/>
              </a:solidFil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9433857" y="388684"/>
            <a:ext cx="2327764" cy="67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Administrator\Desktop\01111.png"/>
          <p:cNvPicPr>
            <a:picLocks noChangeAspect="1" noChangeArrowheads="1"/>
          </p:cNvPicPr>
          <p:nvPr/>
        </p:nvPicPr>
        <p:blipFill>
          <a:blip r:embed="rId4"/>
          <a:srcRect/>
          <a:stretch>
            <a:fillRect/>
          </a:stretch>
        </p:blipFill>
        <p:spPr bwMode="auto">
          <a:xfrm>
            <a:off x="0" y="2861198"/>
            <a:ext cx="5811520" cy="3996801"/>
          </a:xfrm>
          <a:prstGeom prst="rect">
            <a:avLst/>
          </a:prstGeom>
          <a:noFill/>
        </p:spPr>
      </p:pic>
      <p:sp>
        <p:nvSpPr>
          <p:cNvPr id="11" name="TextBox 3">
            <a:extLst>
              <a:ext uri="{FF2B5EF4-FFF2-40B4-BE49-F238E27FC236}">
                <a16:creationId xmlns:a16="http://schemas.microsoft.com/office/drawing/2014/main" id="{C954B2F7-6493-4755-B456-47BE250FCD47}"/>
              </a:ext>
            </a:extLst>
          </p:cNvPr>
          <p:cNvSpPr txBox="1"/>
          <p:nvPr/>
        </p:nvSpPr>
        <p:spPr>
          <a:xfrm>
            <a:off x="1726619" y="1453563"/>
            <a:ext cx="8738763" cy="1669944"/>
          </a:xfrm>
          <a:prstGeom prst="rect">
            <a:avLst/>
          </a:prstGeom>
          <a:noFill/>
        </p:spPr>
        <p:txBody>
          <a:bodyPr wrap="square" rtlCol="0">
            <a:spAutoFit/>
          </a:bodyPr>
          <a:lstStyle/>
          <a:p>
            <a:pPr algn="ctr">
              <a:lnSpc>
                <a:spcPct val="150000"/>
              </a:lnSpc>
            </a:pPr>
            <a:r>
              <a:rPr lang="x-none" sz="3600" b="1" dirty="0">
                <a:solidFill>
                  <a:schemeClr val="bg1"/>
                </a:solidFill>
                <a:latin typeface="Arial" panose="020B0604020202020204" pitchFamily="34" charset="0"/>
                <a:ea typeface="华文楷体" panose="02010600040101010101" pitchFamily="2" charset="-122"/>
                <a:cs typeface="Arial" panose="020B0604020202020204" pitchFamily="34" charset="0"/>
              </a:rPr>
              <a:t>海亮教育集团有限公司</a:t>
            </a:r>
            <a:r>
              <a:rPr lang="en-US" sz="3600" b="1" dirty="0">
                <a:solidFill>
                  <a:schemeClr val="bg1"/>
                </a:solidFill>
                <a:latin typeface="Arial" panose="020B0604020202020204" pitchFamily="34" charset="0"/>
                <a:ea typeface="华文楷体" panose="02010600040101010101" pitchFamily="2" charset="-122"/>
                <a:cs typeface="Arial" panose="020B0604020202020204" pitchFamily="34" charset="0"/>
              </a:rPr>
              <a:t>(HLG.O)</a:t>
            </a:r>
            <a:endParaRPr lang="x-none" sz="3600" b="1" dirty="0">
              <a:solidFill>
                <a:schemeClr val="bg1"/>
              </a:solidFill>
              <a:latin typeface="Arial" panose="020B0604020202020204" pitchFamily="34" charset="0"/>
              <a:ea typeface="华文楷体" panose="02010600040101010101" pitchFamily="2" charset="-122"/>
              <a:cs typeface="Arial" panose="020B0604020202020204" pitchFamily="34" charset="0"/>
            </a:endParaRPr>
          </a:p>
          <a:p>
            <a:pPr algn="ctr">
              <a:lnSpc>
                <a:spcPct val="150000"/>
              </a:lnSpc>
            </a:pPr>
            <a:r>
              <a:rPr lang="en-US" altLang="zh-CN" sz="3600" b="1" dirty="0">
                <a:solidFill>
                  <a:schemeClr val="bg1"/>
                </a:solidFill>
                <a:latin typeface="Arial" panose="020B0604020202020204" pitchFamily="34" charset="0"/>
                <a:ea typeface="华文楷体" panose="02010600040101010101" pitchFamily="2" charset="-122"/>
                <a:cs typeface="Arial" panose="020B0604020202020204" pitchFamily="34" charset="0"/>
              </a:rPr>
              <a:t>2021</a:t>
            </a:r>
            <a:r>
              <a:rPr lang="zh-CN" altLang="en-US" sz="3600" b="1" dirty="0">
                <a:solidFill>
                  <a:schemeClr val="bg1"/>
                </a:solidFill>
                <a:latin typeface="Arial" panose="020B0604020202020204" pitchFamily="34" charset="0"/>
                <a:ea typeface="华文楷体" panose="02010600040101010101" pitchFamily="2" charset="-122"/>
                <a:cs typeface="Arial" panose="020B0604020202020204" pitchFamily="34" charset="0"/>
              </a:rPr>
              <a:t>财年第三季度公司业绩演示材料</a:t>
            </a:r>
            <a:endParaRPr lang="en-US" altLang="zh-CN" sz="3600" b="1" dirty="0">
              <a:solidFill>
                <a:schemeClr val="bg1"/>
              </a:solidFill>
              <a:latin typeface="Arial" panose="020B0604020202020204" pitchFamily="34" charset="0"/>
              <a:ea typeface="华文楷体" panose="02010600040101010101" pitchFamily="2" charset="-122"/>
              <a:cs typeface="Arial" panose="020B0604020202020204" pitchFamily="34" charset="0"/>
            </a:endParaRPr>
          </a:p>
        </p:txBody>
      </p:sp>
      <p:sp>
        <p:nvSpPr>
          <p:cNvPr id="12" name="文本框 11">
            <a:extLst>
              <a:ext uri="{FF2B5EF4-FFF2-40B4-BE49-F238E27FC236}">
                <a16:creationId xmlns:a16="http://schemas.microsoft.com/office/drawing/2014/main" id="{13DC3B2E-AAFC-4F84-8BC2-702364D845A5}"/>
              </a:ext>
            </a:extLst>
          </p:cNvPr>
          <p:cNvSpPr txBox="1"/>
          <p:nvPr/>
        </p:nvSpPr>
        <p:spPr>
          <a:xfrm>
            <a:off x="3048000" y="3508600"/>
            <a:ext cx="6096000" cy="760657"/>
          </a:xfrm>
          <a:prstGeom prst="rect">
            <a:avLst/>
          </a:prstGeom>
          <a:noFill/>
        </p:spPr>
        <p:txBody>
          <a:bodyPr wrap="square">
            <a:spAutoFit/>
          </a:bodyPr>
          <a:lstStyle/>
          <a:p>
            <a:pPr algn="ctr">
              <a:lnSpc>
                <a:spcPct val="150000"/>
              </a:lnSpc>
              <a:spcBef>
                <a:spcPts val="600"/>
              </a:spcBef>
            </a:pPr>
            <a:r>
              <a:rPr lang="en-US" altLang="zh-CN" sz="3200" b="1" dirty="0">
                <a:solidFill>
                  <a:schemeClr val="bg1"/>
                </a:solidFill>
                <a:latin typeface="华文楷体" panose="02010600040101010101" pitchFamily="2" charset="-122"/>
                <a:ea typeface="华文楷体" panose="02010600040101010101" pitchFamily="2" charset="-122"/>
                <a:cs typeface="Arial" panose="020B0604020202020204" pitchFamily="34" charset="0"/>
              </a:rPr>
              <a:t>2021</a:t>
            </a:r>
            <a:r>
              <a:rPr lang="zh-CN" altLang="en-US" sz="3200" b="1" dirty="0">
                <a:solidFill>
                  <a:schemeClr val="bg1"/>
                </a:solidFill>
                <a:latin typeface="华文楷体" panose="02010600040101010101" pitchFamily="2" charset="-122"/>
                <a:ea typeface="华文楷体" panose="02010600040101010101" pitchFamily="2" charset="-122"/>
                <a:cs typeface="Arial" panose="020B0604020202020204" pitchFamily="34" charset="0"/>
              </a:rPr>
              <a:t>年</a:t>
            </a:r>
            <a:r>
              <a:rPr lang="en-US" altLang="zh-CN" sz="3200" b="1" dirty="0">
                <a:solidFill>
                  <a:schemeClr val="bg1"/>
                </a:solidFill>
                <a:latin typeface="华文楷体" panose="02010600040101010101" pitchFamily="2" charset="-122"/>
                <a:ea typeface="华文楷体" panose="02010600040101010101" pitchFamily="2" charset="-122"/>
                <a:cs typeface="Arial" panose="020B0604020202020204" pitchFamily="34" charset="0"/>
              </a:rPr>
              <a:t>5</a:t>
            </a:r>
            <a:r>
              <a:rPr lang="zh-CN" altLang="en-US" sz="3200" b="1" dirty="0">
                <a:solidFill>
                  <a:schemeClr val="bg1"/>
                </a:solidFill>
                <a:latin typeface="华文楷体" panose="02010600040101010101" pitchFamily="2" charset="-122"/>
                <a:ea typeface="华文楷体" panose="02010600040101010101" pitchFamily="2" charset="-122"/>
                <a:cs typeface="Arial" panose="020B0604020202020204" pitchFamily="34" charset="0"/>
              </a:rPr>
              <a:t>月</a:t>
            </a:r>
            <a:endParaRPr lang="x-none" altLang="zh-CN" sz="3200" b="1" dirty="0">
              <a:solidFill>
                <a:schemeClr val="bg1"/>
              </a:solidFill>
              <a:latin typeface="华文楷体" panose="02010600040101010101" pitchFamily="2" charset="-122"/>
              <a:ea typeface="华文楷体" panose="02010600040101010101" pitchFamily="2" charset="-122"/>
              <a:cs typeface="Arial" panose="020B0604020202020204" pitchFamily="34" charset="0"/>
            </a:endParaRPr>
          </a:p>
        </p:txBody>
      </p:sp>
    </p:spTree>
    <p:extLst>
      <p:ext uri="{BB962C8B-B14F-4D97-AF65-F5344CB8AC3E}">
        <p14:creationId xmlns:p14="http://schemas.microsoft.com/office/powerpoint/2010/main" val="3852253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7707E5AF-6CD9-4649-90A8-AE4BAFBD5CCF}"/>
              </a:ext>
            </a:extLst>
          </p:cNvPr>
          <p:cNvSpPr txBox="1"/>
          <p:nvPr/>
        </p:nvSpPr>
        <p:spPr>
          <a:xfrm>
            <a:off x="4257248" y="2588848"/>
            <a:ext cx="4617194" cy="1096397"/>
          </a:xfrm>
          <a:prstGeom prst="rect">
            <a:avLst/>
          </a:prstGeom>
          <a:noFill/>
        </p:spPr>
        <p:txBody>
          <a:bodyPr wrap="square" lIns="79956" tIns="39977" rIns="79956" bIns="39977" rtlCol="0">
            <a:spAutoFit/>
          </a:bodyPr>
          <a:lstStyle/>
          <a:p>
            <a:pPr algn="ctr"/>
            <a:r>
              <a:rPr lang="zh-CN" altLang="en-US" sz="6600" b="1" dirty="0">
                <a:solidFill>
                  <a:srgbClr val="0671B9"/>
                </a:solidFill>
                <a:latin typeface="STKaiti" panose="02010600040101010101" pitchFamily="2" charset="-122"/>
                <a:ea typeface="STKaiti" panose="02010600040101010101" pitchFamily="2" charset="-122"/>
                <a:sym typeface="+mn-ea"/>
              </a:rPr>
              <a:t>公司亮点</a:t>
            </a:r>
            <a:endParaRPr lang="en-US" altLang="zh-CN" sz="6600" b="1" dirty="0">
              <a:solidFill>
                <a:srgbClr val="0671B9"/>
              </a:solidFill>
              <a:latin typeface="STKaiti" panose="02010600040101010101" pitchFamily="2" charset="-122"/>
              <a:ea typeface="STKaiti" panose="02010600040101010101" pitchFamily="2" charset="-122"/>
              <a:sym typeface="+mn-ea"/>
            </a:endParaRPr>
          </a:p>
        </p:txBody>
      </p:sp>
      <p:pic>
        <p:nvPicPr>
          <p:cNvPr id="4" name="图片 3" descr="目录22">
            <a:extLst>
              <a:ext uri="{FF2B5EF4-FFF2-40B4-BE49-F238E27FC236}">
                <a16:creationId xmlns:a16="http://schemas.microsoft.com/office/drawing/2014/main" id="{24FA4E98-8B37-410D-82FE-829040E766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13050" y="2825041"/>
            <a:ext cx="725611" cy="734426"/>
          </a:xfrm>
          <a:prstGeom prst="rect">
            <a:avLst/>
          </a:prstGeom>
        </p:spPr>
      </p:pic>
    </p:spTree>
    <p:extLst>
      <p:ext uri="{BB962C8B-B14F-4D97-AF65-F5344CB8AC3E}">
        <p14:creationId xmlns:p14="http://schemas.microsoft.com/office/powerpoint/2010/main" val="99273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圆角 6">
            <a:extLst>
              <a:ext uri="{FF2B5EF4-FFF2-40B4-BE49-F238E27FC236}">
                <a16:creationId xmlns:a16="http://schemas.microsoft.com/office/drawing/2014/main" id="{6F16E168-AC14-435C-B6A0-3BACD513E08E}"/>
              </a:ext>
            </a:extLst>
          </p:cNvPr>
          <p:cNvSpPr/>
          <p:nvPr/>
        </p:nvSpPr>
        <p:spPr>
          <a:xfrm>
            <a:off x="269493" y="1184745"/>
            <a:ext cx="11653014" cy="5196584"/>
          </a:xfrm>
          <a:prstGeom prst="roundRect">
            <a:avLst>
              <a:gd name="adj" fmla="val 5953"/>
            </a:avLst>
          </a:prstGeom>
          <a:solidFill>
            <a:schemeClr val="bg1"/>
          </a:solidFill>
          <a:ln>
            <a:noFill/>
          </a:ln>
          <a:effectLst>
            <a:outerShdw blurRad="317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chemeClr val="tx1"/>
              </a:solidFill>
              <a:effectLst/>
              <a:uLnTx/>
              <a:uFillTx/>
              <a:latin typeface="Arial"/>
              <a:ea typeface="微软雅黑 Light"/>
              <a:cs typeface="+mn-cs"/>
            </a:endParaRPr>
          </a:p>
        </p:txBody>
      </p:sp>
      <p:sp>
        <p:nvSpPr>
          <p:cNvPr id="70" name="AutoShape 3">
            <a:extLst>
              <a:ext uri="{FF2B5EF4-FFF2-40B4-BE49-F238E27FC236}">
                <a16:creationId xmlns:a16="http://schemas.microsoft.com/office/drawing/2014/main" id="{9664DA0B-356B-44D4-9406-21897758A3A7}"/>
              </a:ext>
            </a:extLst>
          </p:cNvPr>
          <p:cNvSpPr>
            <a:spLocks noChangeAspect="1" noChangeArrowheads="1" noTextEdit="1"/>
          </p:cNvSpPr>
          <p:nvPr/>
        </p:nvSpPr>
        <p:spPr bwMode="auto">
          <a:xfrm>
            <a:off x="4498975" y="3105026"/>
            <a:ext cx="3194050" cy="214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华文楷体" panose="02010600040101010101" pitchFamily="2" charset="-122"/>
              <a:ea typeface="华文楷体" panose="02010600040101010101" pitchFamily="2" charset="-122"/>
            </a:endParaRPr>
          </a:p>
        </p:txBody>
      </p:sp>
      <p:cxnSp>
        <p:nvCxnSpPr>
          <p:cNvPr id="77" name="直接连接符 76">
            <a:extLst>
              <a:ext uri="{FF2B5EF4-FFF2-40B4-BE49-F238E27FC236}">
                <a16:creationId xmlns:a16="http://schemas.microsoft.com/office/drawing/2014/main" id="{C8208FFB-C311-4014-AEEF-4AA7CC5A7DDA}"/>
              </a:ext>
            </a:extLst>
          </p:cNvPr>
          <p:cNvCxnSpPr/>
          <p:nvPr/>
        </p:nvCxnSpPr>
        <p:spPr>
          <a:xfrm flipV="1">
            <a:off x="3559559" y="4767383"/>
            <a:ext cx="4735114" cy="513112"/>
          </a:xfrm>
          <a:prstGeom prst="line">
            <a:avLst/>
          </a:prstGeom>
          <a:ln w="381000">
            <a:solidFill>
              <a:srgbClr val="0099CC"/>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id="{FE85429F-C88E-4584-9AFA-365A73CFC9F7}"/>
              </a:ext>
            </a:extLst>
          </p:cNvPr>
          <p:cNvCxnSpPr/>
          <p:nvPr/>
        </p:nvCxnSpPr>
        <p:spPr>
          <a:xfrm flipH="1" flipV="1">
            <a:off x="7410709" y="3416165"/>
            <a:ext cx="1072091" cy="1425542"/>
          </a:xfrm>
          <a:prstGeom prst="line">
            <a:avLst/>
          </a:prstGeom>
          <a:ln w="381000">
            <a:solidFill>
              <a:srgbClr val="0099CC"/>
            </a:solidFill>
          </a:ln>
        </p:spPr>
        <p:style>
          <a:lnRef idx="1">
            <a:schemeClr val="accent1"/>
          </a:lnRef>
          <a:fillRef idx="0">
            <a:schemeClr val="accent1"/>
          </a:fillRef>
          <a:effectRef idx="0">
            <a:schemeClr val="accent1"/>
          </a:effectRef>
          <a:fontRef idx="minor">
            <a:schemeClr val="tx1"/>
          </a:fontRef>
        </p:style>
      </p:cxnSp>
      <p:cxnSp>
        <p:nvCxnSpPr>
          <p:cNvPr id="79" name="直接箭头连接符 78">
            <a:extLst>
              <a:ext uri="{FF2B5EF4-FFF2-40B4-BE49-F238E27FC236}">
                <a16:creationId xmlns:a16="http://schemas.microsoft.com/office/drawing/2014/main" id="{C9DCCE2A-65BF-43ED-B97E-E3E2A4854730}"/>
              </a:ext>
            </a:extLst>
          </p:cNvPr>
          <p:cNvCxnSpPr/>
          <p:nvPr/>
        </p:nvCxnSpPr>
        <p:spPr>
          <a:xfrm flipV="1">
            <a:off x="7559153" y="2342483"/>
            <a:ext cx="1847294" cy="1201115"/>
          </a:xfrm>
          <a:prstGeom prst="straightConnector1">
            <a:avLst/>
          </a:prstGeom>
          <a:ln w="381000">
            <a:solidFill>
              <a:srgbClr val="0099CC"/>
            </a:solidFill>
            <a:tailEnd type="triangle"/>
          </a:ln>
        </p:spPr>
        <p:style>
          <a:lnRef idx="1">
            <a:schemeClr val="accent1"/>
          </a:lnRef>
          <a:fillRef idx="0">
            <a:schemeClr val="accent1"/>
          </a:fillRef>
          <a:effectRef idx="0">
            <a:schemeClr val="accent1"/>
          </a:effectRef>
          <a:fontRef idx="minor">
            <a:schemeClr val="tx1"/>
          </a:fontRef>
        </p:style>
      </p:cxnSp>
      <p:grpSp>
        <p:nvGrpSpPr>
          <p:cNvPr id="125" name="组合 124">
            <a:extLst>
              <a:ext uri="{FF2B5EF4-FFF2-40B4-BE49-F238E27FC236}">
                <a16:creationId xmlns:a16="http://schemas.microsoft.com/office/drawing/2014/main" id="{6C15D4E9-FC4A-47F3-8BBC-5347A208BDF7}"/>
              </a:ext>
            </a:extLst>
          </p:cNvPr>
          <p:cNvGrpSpPr/>
          <p:nvPr/>
        </p:nvGrpSpPr>
        <p:grpSpPr>
          <a:xfrm>
            <a:off x="479765" y="2877816"/>
            <a:ext cx="6856722" cy="1078203"/>
            <a:chOff x="268509" y="4902222"/>
            <a:chExt cx="7661371" cy="1559468"/>
          </a:xfrm>
        </p:grpSpPr>
        <p:sp>
          <p:nvSpPr>
            <p:cNvPr id="126" name="矩形 125">
              <a:extLst>
                <a:ext uri="{FF2B5EF4-FFF2-40B4-BE49-F238E27FC236}">
                  <a16:creationId xmlns:a16="http://schemas.microsoft.com/office/drawing/2014/main" id="{762B9624-50D3-4EC1-B679-A636ACFDBC75}"/>
                </a:ext>
              </a:extLst>
            </p:cNvPr>
            <p:cNvSpPr/>
            <p:nvPr/>
          </p:nvSpPr>
          <p:spPr>
            <a:xfrm>
              <a:off x="268509" y="5793957"/>
              <a:ext cx="7661371" cy="667733"/>
            </a:xfrm>
            <a:prstGeom prst="rect">
              <a:avLst/>
            </a:prstGeom>
          </p:spPr>
          <p:txBody>
            <a:bodyPr wrap="square">
              <a:spAutoFit/>
            </a:bodyPr>
            <a:lstStyle/>
            <a:p>
              <a:pPr>
                <a:spcBef>
                  <a:spcPts val="2400"/>
                </a:spcBef>
              </a:pPr>
              <a:r>
                <a:rPr lang="zh-CN" altLang="en-US" sz="2400" dirty="0">
                  <a:latin typeface="华文楷体" panose="02010600040101010101" pitchFamily="2" charset="-122"/>
                  <a:ea typeface="华文楷体" panose="02010600040101010101" pitchFamily="2" charset="-122"/>
                </a:rPr>
                <a:t>基本达到“</a:t>
              </a:r>
              <a:r>
                <a:rPr lang="zh-CN" altLang="en-US" sz="2400" b="1" dirty="0">
                  <a:latin typeface="华文楷体" panose="02010600040101010101" pitchFamily="2" charset="-122"/>
                  <a:ea typeface="华文楷体" panose="02010600040101010101" pitchFamily="2" charset="-122"/>
                </a:rPr>
                <a:t>办学品质一流、办学效益一流</a:t>
              </a:r>
              <a:r>
                <a:rPr lang="zh-CN" altLang="en-US" sz="2400" dirty="0">
                  <a:latin typeface="华文楷体" panose="02010600040101010101" pitchFamily="2" charset="-122"/>
                  <a:ea typeface="华文楷体" panose="02010600040101010101" pitchFamily="2" charset="-122"/>
                </a:rPr>
                <a:t>”目标</a:t>
              </a:r>
            </a:p>
          </p:txBody>
        </p:sp>
        <p:sp>
          <p:nvSpPr>
            <p:cNvPr id="127" name="文本框 126">
              <a:extLst>
                <a:ext uri="{FF2B5EF4-FFF2-40B4-BE49-F238E27FC236}">
                  <a16:creationId xmlns:a16="http://schemas.microsoft.com/office/drawing/2014/main" id="{BF247D6C-2653-4361-9839-62A90C32D46F}"/>
                </a:ext>
              </a:extLst>
            </p:cNvPr>
            <p:cNvSpPr txBox="1"/>
            <p:nvPr/>
          </p:nvSpPr>
          <p:spPr>
            <a:xfrm>
              <a:off x="5664744" y="4902222"/>
              <a:ext cx="1985696" cy="1023857"/>
            </a:xfrm>
            <a:prstGeom prst="rect">
              <a:avLst/>
            </a:prstGeom>
            <a:noFill/>
          </p:spPr>
          <p:txBody>
            <a:bodyPr wrap="square" rtlCol="0">
              <a:spAutoFit/>
            </a:bodyPr>
            <a:lstStyle/>
            <a:p>
              <a:pPr algn="r"/>
              <a:r>
                <a:rPr lang="en-US" altLang="zh-CN" sz="4000" b="1" dirty="0">
                  <a:solidFill>
                    <a:schemeClr val="bg1">
                      <a:lumMod val="75000"/>
                    </a:schemeClr>
                  </a:solidFill>
                  <a:latin typeface="华文楷体" panose="02010600040101010101" pitchFamily="2" charset="-122"/>
                  <a:ea typeface="华文楷体" panose="02010600040101010101" pitchFamily="2" charset="-122"/>
                </a:rPr>
                <a:t>2025</a:t>
              </a:r>
              <a:endParaRPr lang="zh-CN" altLang="en-US" sz="4000" b="1" dirty="0">
                <a:solidFill>
                  <a:schemeClr val="bg1">
                    <a:lumMod val="75000"/>
                  </a:schemeClr>
                </a:solidFill>
                <a:latin typeface="华文楷体" panose="02010600040101010101" pitchFamily="2" charset="-122"/>
                <a:ea typeface="华文楷体" panose="02010600040101010101" pitchFamily="2" charset="-122"/>
              </a:endParaRPr>
            </a:p>
          </p:txBody>
        </p:sp>
      </p:grpSp>
      <p:grpSp>
        <p:nvGrpSpPr>
          <p:cNvPr id="128" name="组合 127">
            <a:extLst>
              <a:ext uri="{FF2B5EF4-FFF2-40B4-BE49-F238E27FC236}">
                <a16:creationId xmlns:a16="http://schemas.microsoft.com/office/drawing/2014/main" id="{9E662DE5-3D06-4971-B953-7FBFD47096C6}"/>
              </a:ext>
            </a:extLst>
          </p:cNvPr>
          <p:cNvGrpSpPr/>
          <p:nvPr/>
        </p:nvGrpSpPr>
        <p:grpSpPr>
          <a:xfrm>
            <a:off x="4215150" y="4703897"/>
            <a:ext cx="6955750" cy="1157354"/>
            <a:chOff x="268509" y="4725869"/>
            <a:chExt cx="6955750" cy="1673953"/>
          </a:xfrm>
        </p:grpSpPr>
        <p:sp>
          <p:nvSpPr>
            <p:cNvPr id="129" name="矩形 128">
              <a:extLst>
                <a:ext uri="{FF2B5EF4-FFF2-40B4-BE49-F238E27FC236}">
                  <a16:creationId xmlns:a16="http://schemas.microsoft.com/office/drawing/2014/main" id="{FA41B900-C7A2-40AC-96C6-43243935D84D}"/>
                </a:ext>
              </a:extLst>
            </p:cNvPr>
            <p:cNvSpPr/>
            <p:nvPr/>
          </p:nvSpPr>
          <p:spPr>
            <a:xfrm>
              <a:off x="268509" y="5732088"/>
              <a:ext cx="6955750" cy="667734"/>
            </a:xfrm>
            <a:prstGeom prst="rect">
              <a:avLst/>
            </a:prstGeom>
          </p:spPr>
          <p:txBody>
            <a:bodyPr wrap="none">
              <a:spAutoFit/>
            </a:bodyPr>
            <a:lstStyle/>
            <a:p>
              <a:pPr>
                <a:spcBef>
                  <a:spcPts val="2400"/>
                </a:spcBef>
              </a:pPr>
              <a:r>
                <a:rPr lang="zh-CN" altLang="en-US" sz="2400" dirty="0">
                  <a:latin typeface="华文楷体" panose="02010600040101010101" pitchFamily="2" charset="-122"/>
                  <a:ea typeface="华文楷体" panose="02010600040101010101" pitchFamily="2" charset="-122"/>
                </a:rPr>
                <a:t>全面建成“</a:t>
              </a:r>
              <a:r>
                <a:rPr lang="zh-CN" altLang="en-US" sz="2400" b="1" dirty="0">
                  <a:latin typeface="华文楷体" panose="02010600040101010101" pitchFamily="2" charset="-122"/>
                  <a:ea typeface="华文楷体" panose="02010600040101010101" pitchFamily="2" charset="-122"/>
                </a:rPr>
                <a:t>国内一流、国际知名</a:t>
              </a:r>
              <a:r>
                <a:rPr lang="zh-CN" altLang="en-US" sz="2400" dirty="0">
                  <a:latin typeface="华文楷体" panose="02010600040101010101" pitchFamily="2" charset="-122"/>
                  <a:ea typeface="华文楷体" panose="02010600040101010101" pitchFamily="2" charset="-122"/>
                </a:rPr>
                <a:t>”的民办教育品牌</a:t>
              </a:r>
            </a:p>
          </p:txBody>
        </p:sp>
        <p:sp>
          <p:nvSpPr>
            <p:cNvPr id="130" name="文本框 129">
              <a:extLst>
                <a:ext uri="{FF2B5EF4-FFF2-40B4-BE49-F238E27FC236}">
                  <a16:creationId xmlns:a16="http://schemas.microsoft.com/office/drawing/2014/main" id="{DD4BAE49-2376-4ACA-AD11-04D738B70278}"/>
                </a:ext>
              </a:extLst>
            </p:cNvPr>
            <p:cNvSpPr txBox="1"/>
            <p:nvPr/>
          </p:nvSpPr>
          <p:spPr>
            <a:xfrm>
              <a:off x="4469843" y="4725869"/>
              <a:ext cx="2555194" cy="1023859"/>
            </a:xfrm>
            <a:prstGeom prst="rect">
              <a:avLst/>
            </a:prstGeom>
            <a:noFill/>
          </p:spPr>
          <p:txBody>
            <a:bodyPr wrap="square" rtlCol="0">
              <a:spAutoFit/>
            </a:bodyPr>
            <a:lstStyle/>
            <a:p>
              <a:pPr algn="r"/>
              <a:r>
                <a:rPr lang="en-US" altLang="zh-CN" sz="4000" b="1" dirty="0">
                  <a:solidFill>
                    <a:schemeClr val="bg1">
                      <a:lumMod val="75000"/>
                    </a:schemeClr>
                  </a:solidFill>
                  <a:latin typeface="华文楷体" panose="02010600040101010101" pitchFamily="2" charset="-122"/>
                  <a:ea typeface="华文楷体" panose="02010600040101010101" pitchFamily="2" charset="-122"/>
                </a:rPr>
                <a:t>2030</a:t>
              </a:r>
              <a:endParaRPr lang="zh-CN" altLang="en-US" sz="4000" b="1" dirty="0">
                <a:solidFill>
                  <a:schemeClr val="bg1">
                    <a:lumMod val="75000"/>
                  </a:schemeClr>
                </a:solidFill>
                <a:latin typeface="华文楷体" panose="02010600040101010101" pitchFamily="2" charset="-122"/>
                <a:ea typeface="华文楷体" panose="02010600040101010101" pitchFamily="2" charset="-122"/>
              </a:endParaRPr>
            </a:p>
          </p:txBody>
        </p:sp>
      </p:grpSp>
      <p:grpSp>
        <p:nvGrpSpPr>
          <p:cNvPr id="168" name="组合 167">
            <a:extLst>
              <a:ext uri="{FF2B5EF4-FFF2-40B4-BE49-F238E27FC236}">
                <a16:creationId xmlns:a16="http://schemas.microsoft.com/office/drawing/2014/main" id="{D3B374AD-435D-4FBA-8194-40BD7E3A9BCD}"/>
              </a:ext>
            </a:extLst>
          </p:cNvPr>
          <p:cNvGrpSpPr/>
          <p:nvPr/>
        </p:nvGrpSpPr>
        <p:grpSpPr>
          <a:xfrm>
            <a:off x="9597085" y="1400890"/>
            <a:ext cx="1390168" cy="1171670"/>
            <a:chOff x="6742911" y="994787"/>
            <a:chExt cx="2807881" cy="3422894"/>
          </a:xfrm>
        </p:grpSpPr>
        <p:sp>
          <p:nvSpPr>
            <p:cNvPr id="169" name="Freeform 1057">
              <a:extLst>
                <a:ext uri="{FF2B5EF4-FFF2-40B4-BE49-F238E27FC236}">
                  <a16:creationId xmlns:a16="http://schemas.microsoft.com/office/drawing/2014/main" id="{DF7A8B09-ADF5-4969-8333-197B42CC1F5A}"/>
                </a:ext>
              </a:extLst>
            </p:cNvPr>
            <p:cNvSpPr>
              <a:spLocks/>
            </p:cNvSpPr>
            <p:nvPr/>
          </p:nvSpPr>
          <p:spPr bwMode="auto">
            <a:xfrm rot="2464132">
              <a:off x="7092200" y="3485643"/>
              <a:ext cx="888460" cy="345042"/>
            </a:xfrm>
            <a:custGeom>
              <a:avLst/>
              <a:gdLst>
                <a:gd name="T0" fmla="*/ 813 w 945"/>
                <a:gd name="T1" fmla="*/ 367 h 367"/>
                <a:gd name="T2" fmla="*/ 133 w 945"/>
                <a:gd name="T3" fmla="*/ 367 h 367"/>
                <a:gd name="T4" fmla="*/ 0 w 945"/>
                <a:gd name="T5" fmla="*/ 0 h 367"/>
                <a:gd name="T6" fmla="*/ 945 w 945"/>
                <a:gd name="T7" fmla="*/ 0 h 367"/>
                <a:gd name="T8" fmla="*/ 813 w 945"/>
                <a:gd name="T9" fmla="*/ 367 h 367"/>
              </a:gdLst>
              <a:ahLst/>
              <a:cxnLst>
                <a:cxn ang="0">
                  <a:pos x="T0" y="T1"/>
                </a:cxn>
                <a:cxn ang="0">
                  <a:pos x="T2" y="T3"/>
                </a:cxn>
                <a:cxn ang="0">
                  <a:pos x="T4" y="T5"/>
                </a:cxn>
                <a:cxn ang="0">
                  <a:pos x="T6" y="T7"/>
                </a:cxn>
                <a:cxn ang="0">
                  <a:pos x="T8" y="T9"/>
                </a:cxn>
              </a:cxnLst>
              <a:rect l="0" t="0" r="r" b="b"/>
              <a:pathLst>
                <a:path w="945" h="367">
                  <a:moveTo>
                    <a:pt x="813" y="367"/>
                  </a:moveTo>
                  <a:lnTo>
                    <a:pt x="133" y="367"/>
                  </a:lnTo>
                  <a:lnTo>
                    <a:pt x="0" y="0"/>
                  </a:lnTo>
                  <a:lnTo>
                    <a:pt x="945" y="0"/>
                  </a:lnTo>
                  <a:lnTo>
                    <a:pt x="813" y="367"/>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华文楷体" panose="02010600040101010101" pitchFamily="2" charset="-122"/>
                <a:ea typeface="华文楷体" panose="02010600040101010101" pitchFamily="2" charset="-122"/>
              </a:endParaRPr>
            </a:p>
          </p:txBody>
        </p:sp>
        <p:sp>
          <p:nvSpPr>
            <p:cNvPr id="170" name="任意多边形 64">
              <a:extLst>
                <a:ext uri="{FF2B5EF4-FFF2-40B4-BE49-F238E27FC236}">
                  <a16:creationId xmlns:a16="http://schemas.microsoft.com/office/drawing/2014/main" id="{A5BDD88B-44E3-461E-BEF5-B3BF8EE80864}"/>
                </a:ext>
              </a:extLst>
            </p:cNvPr>
            <p:cNvSpPr>
              <a:spLocks/>
            </p:cNvSpPr>
            <p:nvPr/>
          </p:nvSpPr>
          <p:spPr bwMode="auto">
            <a:xfrm rot="2464132">
              <a:off x="7973885" y="994787"/>
              <a:ext cx="1231443" cy="2909823"/>
            </a:xfrm>
            <a:custGeom>
              <a:avLst/>
              <a:gdLst>
                <a:gd name="connsiteX0" fmla="*/ 1041102 w 2079324"/>
                <a:gd name="connsiteY0" fmla="*/ 0 h 4913313"/>
                <a:gd name="connsiteX1" fmla="*/ 1875867 w 2079324"/>
                <a:gd name="connsiteY1" fmla="*/ 4913313 h 4913313"/>
                <a:gd name="connsiteX2" fmla="*/ 1041102 w 2079324"/>
                <a:gd name="connsiteY2" fmla="*/ 4913313 h 4913313"/>
                <a:gd name="connsiteX3" fmla="*/ 203152 w 2079324"/>
                <a:gd name="connsiteY3" fmla="*/ 4913313 h 4913313"/>
                <a:gd name="connsiteX4" fmla="*/ 1041102 w 2079324"/>
                <a:gd name="connsiteY4" fmla="*/ 0 h 491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9324" h="4913313">
                  <a:moveTo>
                    <a:pt x="1041102" y="0"/>
                  </a:moveTo>
                  <a:cubicBezTo>
                    <a:pt x="1041102" y="0"/>
                    <a:pt x="2630978" y="1860814"/>
                    <a:pt x="1875867" y="4913313"/>
                  </a:cubicBezTo>
                  <a:cubicBezTo>
                    <a:pt x="1875867" y="4913313"/>
                    <a:pt x="1875867" y="4913313"/>
                    <a:pt x="1041102" y="4913313"/>
                  </a:cubicBezTo>
                  <a:cubicBezTo>
                    <a:pt x="1041102" y="4913313"/>
                    <a:pt x="1041102" y="4913313"/>
                    <a:pt x="203152" y="4913313"/>
                  </a:cubicBezTo>
                  <a:cubicBezTo>
                    <a:pt x="-551960" y="1860814"/>
                    <a:pt x="1041102" y="0"/>
                    <a:pt x="1041102" y="0"/>
                  </a:cubicBezTo>
                  <a:close/>
                </a:path>
              </a:pathLst>
            </a:custGeom>
            <a:solidFill>
              <a:srgbClr val="0099CC"/>
            </a:solidFill>
            <a:ln w="9525">
              <a:solidFill>
                <a:srgbClr val="000000"/>
              </a:solidFill>
              <a:round/>
              <a:headEnd/>
              <a:tailEnd/>
            </a:ln>
          </p:spPr>
          <p:txBody>
            <a:bodyPr vert="horz" wrap="square" lIns="91440" tIns="45720" rIns="91440" bIns="45720" numCol="1" anchor="t" anchorCtr="0" compatLnSpc="1">
              <a:prstTxWarp prst="textNoShape">
                <a:avLst/>
              </a:prstTxWarp>
              <a:noAutofit/>
            </a:bodyPr>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华文楷体" panose="02010600040101010101" pitchFamily="2" charset="-122"/>
                <a:ea typeface="华文楷体" panose="02010600040101010101" pitchFamily="2" charset="-122"/>
              </a:endParaRPr>
            </a:p>
          </p:txBody>
        </p:sp>
        <p:sp>
          <p:nvSpPr>
            <p:cNvPr id="171" name="Freeform 1059">
              <a:extLst>
                <a:ext uri="{FF2B5EF4-FFF2-40B4-BE49-F238E27FC236}">
                  <a16:creationId xmlns:a16="http://schemas.microsoft.com/office/drawing/2014/main" id="{7719D2C8-745F-4D28-B93F-7BCD60960A50}"/>
                </a:ext>
              </a:extLst>
            </p:cNvPr>
            <p:cNvSpPr>
              <a:spLocks/>
            </p:cNvSpPr>
            <p:nvPr/>
          </p:nvSpPr>
          <p:spPr bwMode="auto">
            <a:xfrm rot="2464132">
              <a:off x="7506769" y="2154786"/>
              <a:ext cx="1296493" cy="1587005"/>
            </a:xfrm>
            <a:custGeom>
              <a:avLst/>
              <a:gdLst>
                <a:gd name="T0" fmla="*/ 81 w 687"/>
                <a:gd name="T1" fmla="*/ 841 h 841"/>
                <a:gd name="T2" fmla="*/ 344 w 687"/>
                <a:gd name="T3" fmla="*/ 841 h 841"/>
                <a:gd name="T4" fmla="*/ 606 w 687"/>
                <a:gd name="T5" fmla="*/ 841 h 841"/>
                <a:gd name="T6" fmla="*/ 641 w 687"/>
                <a:gd name="T7" fmla="*/ 0 h 841"/>
                <a:gd name="T8" fmla="*/ 46 w 687"/>
                <a:gd name="T9" fmla="*/ 0 h 841"/>
                <a:gd name="T10" fmla="*/ 81 w 687"/>
                <a:gd name="T11" fmla="*/ 841 h 841"/>
              </a:gdLst>
              <a:ahLst/>
              <a:cxnLst>
                <a:cxn ang="0">
                  <a:pos x="T0" y="T1"/>
                </a:cxn>
                <a:cxn ang="0">
                  <a:pos x="T2" y="T3"/>
                </a:cxn>
                <a:cxn ang="0">
                  <a:pos x="T4" y="T5"/>
                </a:cxn>
                <a:cxn ang="0">
                  <a:pos x="T6" y="T7"/>
                </a:cxn>
                <a:cxn ang="0">
                  <a:pos x="T8" y="T9"/>
                </a:cxn>
                <a:cxn ang="0">
                  <a:pos x="T10" y="T11"/>
                </a:cxn>
              </a:cxnLst>
              <a:rect l="0" t="0" r="r" b="b"/>
              <a:pathLst>
                <a:path w="687" h="841">
                  <a:moveTo>
                    <a:pt x="81" y="841"/>
                  </a:moveTo>
                  <a:cubicBezTo>
                    <a:pt x="344" y="841"/>
                    <a:pt x="344" y="841"/>
                    <a:pt x="344" y="841"/>
                  </a:cubicBezTo>
                  <a:cubicBezTo>
                    <a:pt x="606" y="841"/>
                    <a:pt x="606" y="841"/>
                    <a:pt x="606" y="841"/>
                  </a:cubicBezTo>
                  <a:cubicBezTo>
                    <a:pt x="687" y="514"/>
                    <a:pt x="682" y="232"/>
                    <a:pt x="641" y="0"/>
                  </a:cubicBezTo>
                  <a:cubicBezTo>
                    <a:pt x="46" y="0"/>
                    <a:pt x="46" y="0"/>
                    <a:pt x="46" y="0"/>
                  </a:cubicBezTo>
                  <a:cubicBezTo>
                    <a:pt x="5" y="232"/>
                    <a:pt x="0" y="514"/>
                    <a:pt x="81" y="841"/>
                  </a:cubicBezTo>
                  <a:close/>
                </a:path>
              </a:pathLst>
            </a:cu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华文楷体" panose="02010600040101010101" pitchFamily="2" charset="-122"/>
                <a:ea typeface="华文楷体" panose="02010600040101010101" pitchFamily="2" charset="-122"/>
              </a:endParaRPr>
            </a:p>
          </p:txBody>
        </p:sp>
        <p:sp>
          <p:nvSpPr>
            <p:cNvPr id="172" name="Freeform 1060">
              <a:extLst>
                <a:ext uri="{FF2B5EF4-FFF2-40B4-BE49-F238E27FC236}">
                  <a16:creationId xmlns:a16="http://schemas.microsoft.com/office/drawing/2014/main" id="{B7A42B4E-C9DA-45A2-AA75-004D9085297F}"/>
                </a:ext>
              </a:extLst>
            </p:cNvPr>
            <p:cNvSpPr>
              <a:spLocks/>
            </p:cNvSpPr>
            <p:nvPr/>
          </p:nvSpPr>
          <p:spPr bwMode="auto">
            <a:xfrm rot="2464132">
              <a:off x="8741306" y="1671384"/>
              <a:ext cx="809486" cy="279230"/>
            </a:xfrm>
            <a:custGeom>
              <a:avLst/>
              <a:gdLst>
                <a:gd name="T0" fmla="*/ 0 w 429"/>
                <a:gd name="T1" fmla="*/ 148 h 148"/>
                <a:gd name="T2" fmla="*/ 429 w 429"/>
                <a:gd name="T3" fmla="*/ 148 h 148"/>
                <a:gd name="T4" fmla="*/ 367 w 429"/>
                <a:gd name="T5" fmla="*/ 0 h 148"/>
                <a:gd name="T6" fmla="*/ 63 w 429"/>
                <a:gd name="T7" fmla="*/ 0 h 148"/>
                <a:gd name="T8" fmla="*/ 0 w 429"/>
                <a:gd name="T9" fmla="*/ 148 h 148"/>
              </a:gdLst>
              <a:ahLst/>
              <a:cxnLst>
                <a:cxn ang="0">
                  <a:pos x="T0" y="T1"/>
                </a:cxn>
                <a:cxn ang="0">
                  <a:pos x="T2" y="T3"/>
                </a:cxn>
                <a:cxn ang="0">
                  <a:pos x="T4" y="T5"/>
                </a:cxn>
                <a:cxn ang="0">
                  <a:pos x="T6" y="T7"/>
                </a:cxn>
                <a:cxn ang="0">
                  <a:pos x="T8" y="T9"/>
                </a:cxn>
              </a:cxnLst>
              <a:rect l="0" t="0" r="r" b="b"/>
              <a:pathLst>
                <a:path w="429" h="148">
                  <a:moveTo>
                    <a:pt x="0" y="148"/>
                  </a:moveTo>
                  <a:cubicBezTo>
                    <a:pt x="429" y="148"/>
                    <a:pt x="429" y="148"/>
                    <a:pt x="429" y="148"/>
                  </a:cubicBezTo>
                  <a:cubicBezTo>
                    <a:pt x="409" y="94"/>
                    <a:pt x="388" y="44"/>
                    <a:pt x="367" y="0"/>
                  </a:cubicBezTo>
                  <a:cubicBezTo>
                    <a:pt x="63" y="0"/>
                    <a:pt x="63" y="0"/>
                    <a:pt x="63" y="0"/>
                  </a:cubicBezTo>
                  <a:cubicBezTo>
                    <a:pt x="42" y="44"/>
                    <a:pt x="20" y="94"/>
                    <a:pt x="0" y="148"/>
                  </a:cubicBezTo>
                </a:path>
              </a:pathLst>
            </a:custGeom>
            <a:solidFill>
              <a:srgbClr val="FB54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华文楷体" panose="02010600040101010101" pitchFamily="2" charset="-122"/>
                <a:ea typeface="华文楷体" panose="02010600040101010101" pitchFamily="2" charset="-122"/>
              </a:endParaRPr>
            </a:p>
          </p:txBody>
        </p:sp>
        <p:sp>
          <p:nvSpPr>
            <p:cNvPr id="173" name="Oval 1061">
              <a:extLst>
                <a:ext uri="{FF2B5EF4-FFF2-40B4-BE49-F238E27FC236}">
                  <a16:creationId xmlns:a16="http://schemas.microsoft.com/office/drawing/2014/main" id="{43BCD903-17E7-4F76-AA1F-57FA8A30C833}"/>
                </a:ext>
              </a:extLst>
            </p:cNvPr>
            <p:cNvSpPr>
              <a:spLocks noChangeArrowheads="1"/>
            </p:cNvSpPr>
            <p:nvPr/>
          </p:nvSpPr>
          <p:spPr bwMode="auto">
            <a:xfrm rot="2464132">
              <a:off x="8262960" y="2054683"/>
              <a:ext cx="41367" cy="4230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华文楷体" panose="02010600040101010101" pitchFamily="2" charset="-122"/>
                <a:ea typeface="华文楷体" panose="02010600040101010101" pitchFamily="2" charset="-122"/>
              </a:endParaRPr>
            </a:p>
          </p:txBody>
        </p:sp>
        <p:sp>
          <p:nvSpPr>
            <p:cNvPr id="174" name="Oval 1062">
              <a:extLst>
                <a:ext uri="{FF2B5EF4-FFF2-40B4-BE49-F238E27FC236}">
                  <a16:creationId xmlns:a16="http://schemas.microsoft.com/office/drawing/2014/main" id="{17F4F0F4-1828-40F4-A1A6-70FCFF2ADD40}"/>
                </a:ext>
              </a:extLst>
            </p:cNvPr>
            <p:cNvSpPr>
              <a:spLocks noChangeArrowheads="1"/>
            </p:cNvSpPr>
            <p:nvPr/>
          </p:nvSpPr>
          <p:spPr bwMode="auto">
            <a:xfrm rot="2464132">
              <a:off x="8342347" y="2123861"/>
              <a:ext cx="41367" cy="4230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华文楷体" panose="02010600040101010101" pitchFamily="2" charset="-122"/>
                <a:ea typeface="华文楷体" panose="02010600040101010101" pitchFamily="2" charset="-122"/>
              </a:endParaRPr>
            </a:p>
          </p:txBody>
        </p:sp>
        <p:sp>
          <p:nvSpPr>
            <p:cNvPr id="175" name="Oval 1063">
              <a:extLst>
                <a:ext uri="{FF2B5EF4-FFF2-40B4-BE49-F238E27FC236}">
                  <a16:creationId xmlns:a16="http://schemas.microsoft.com/office/drawing/2014/main" id="{A3286FDF-A847-4E7E-A0DE-58E94D25C3E5}"/>
                </a:ext>
              </a:extLst>
            </p:cNvPr>
            <p:cNvSpPr>
              <a:spLocks noChangeArrowheads="1"/>
            </p:cNvSpPr>
            <p:nvPr/>
          </p:nvSpPr>
          <p:spPr bwMode="auto">
            <a:xfrm rot="2464132">
              <a:off x="8424092" y="2194274"/>
              <a:ext cx="39487" cy="4230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华文楷体" panose="02010600040101010101" pitchFamily="2" charset="-122"/>
                <a:ea typeface="华文楷体" panose="02010600040101010101" pitchFamily="2" charset="-122"/>
              </a:endParaRPr>
            </a:p>
          </p:txBody>
        </p:sp>
        <p:sp>
          <p:nvSpPr>
            <p:cNvPr id="176" name="Oval 1064">
              <a:extLst>
                <a:ext uri="{FF2B5EF4-FFF2-40B4-BE49-F238E27FC236}">
                  <a16:creationId xmlns:a16="http://schemas.microsoft.com/office/drawing/2014/main" id="{7B070262-12E7-4B70-A839-9BA5B3B96363}"/>
                </a:ext>
              </a:extLst>
            </p:cNvPr>
            <p:cNvSpPr>
              <a:spLocks noChangeArrowheads="1"/>
            </p:cNvSpPr>
            <p:nvPr/>
          </p:nvSpPr>
          <p:spPr bwMode="auto">
            <a:xfrm rot="2464132">
              <a:off x="8503479" y="2263452"/>
              <a:ext cx="39487" cy="4230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华文楷体" panose="02010600040101010101" pitchFamily="2" charset="-122"/>
                <a:ea typeface="华文楷体" panose="02010600040101010101" pitchFamily="2" charset="-122"/>
              </a:endParaRPr>
            </a:p>
          </p:txBody>
        </p:sp>
        <p:sp>
          <p:nvSpPr>
            <p:cNvPr id="177" name="Oval 1065">
              <a:extLst>
                <a:ext uri="{FF2B5EF4-FFF2-40B4-BE49-F238E27FC236}">
                  <a16:creationId xmlns:a16="http://schemas.microsoft.com/office/drawing/2014/main" id="{3949E7E9-992E-461F-BB0A-3598E3F9C0D1}"/>
                </a:ext>
              </a:extLst>
            </p:cNvPr>
            <p:cNvSpPr>
              <a:spLocks noChangeArrowheads="1"/>
            </p:cNvSpPr>
            <p:nvPr/>
          </p:nvSpPr>
          <p:spPr bwMode="auto">
            <a:xfrm rot="2464132">
              <a:off x="8582866" y="2332630"/>
              <a:ext cx="39487" cy="4230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华文楷体" panose="02010600040101010101" pitchFamily="2" charset="-122"/>
                <a:ea typeface="华文楷体" panose="02010600040101010101" pitchFamily="2" charset="-122"/>
              </a:endParaRPr>
            </a:p>
          </p:txBody>
        </p:sp>
        <p:sp>
          <p:nvSpPr>
            <p:cNvPr id="178" name="Oval 1066">
              <a:extLst>
                <a:ext uri="{FF2B5EF4-FFF2-40B4-BE49-F238E27FC236}">
                  <a16:creationId xmlns:a16="http://schemas.microsoft.com/office/drawing/2014/main" id="{EAF4AB35-6F4D-41C7-86EC-2E65E1449054}"/>
                </a:ext>
              </a:extLst>
            </p:cNvPr>
            <p:cNvSpPr>
              <a:spLocks noChangeArrowheads="1"/>
            </p:cNvSpPr>
            <p:nvPr/>
          </p:nvSpPr>
          <p:spPr bwMode="auto">
            <a:xfrm rot="2464132">
              <a:off x="8662962" y="2402425"/>
              <a:ext cx="39487" cy="4230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华文楷体" panose="02010600040101010101" pitchFamily="2" charset="-122"/>
                <a:ea typeface="华文楷体" panose="02010600040101010101" pitchFamily="2" charset="-122"/>
              </a:endParaRPr>
            </a:p>
          </p:txBody>
        </p:sp>
        <p:sp>
          <p:nvSpPr>
            <p:cNvPr id="179" name="Oval 1067">
              <a:extLst>
                <a:ext uri="{FF2B5EF4-FFF2-40B4-BE49-F238E27FC236}">
                  <a16:creationId xmlns:a16="http://schemas.microsoft.com/office/drawing/2014/main" id="{3FA0AA17-67BC-48AB-801C-5FB9DA58CE17}"/>
                </a:ext>
              </a:extLst>
            </p:cNvPr>
            <p:cNvSpPr>
              <a:spLocks noChangeArrowheads="1"/>
            </p:cNvSpPr>
            <p:nvPr/>
          </p:nvSpPr>
          <p:spPr bwMode="auto">
            <a:xfrm rot="2464132">
              <a:off x="8742117" y="2472220"/>
              <a:ext cx="41367" cy="4230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华文楷体" panose="02010600040101010101" pitchFamily="2" charset="-122"/>
                <a:ea typeface="华文楷体" panose="02010600040101010101" pitchFamily="2" charset="-122"/>
              </a:endParaRPr>
            </a:p>
          </p:txBody>
        </p:sp>
        <p:sp>
          <p:nvSpPr>
            <p:cNvPr id="180" name="Oval 1068">
              <a:extLst>
                <a:ext uri="{FF2B5EF4-FFF2-40B4-BE49-F238E27FC236}">
                  <a16:creationId xmlns:a16="http://schemas.microsoft.com/office/drawing/2014/main" id="{37FE3B11-C79D-49EB-BC82-99C7C311D5C7}"/>
                </a:ext>
              </a:extLst>
            </p:cNvPr>
            <p:cNvSpPr>
              <a:spLocks noChangeArrowheads="1"/>
            </p:cNvSpPr>
            <p:nvPr/>
          </p:nvSpPr>
          <p:spPr bwMode="auto">
            <a:xfrm rot="2464132">
              <a:off x="8821389" y="2541707"/>
              <a:ext cx="42308" cy="4230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华文楷体" panose="02010600040101010101" pitchFamily="2" charset="-122"/>
                <a:ea typeface="华文楷体" panose="02010600040101010101" pitchFamily="2" charset="-122"/>
              </a:endParaRPr>
            </a:p>
          </p:txBody>
        </p:sp>
        <p:sp>
          <p:nvSpPr>
            <p:cNvPr id="181" name="Oval 1069">
              <a:extLst>
                <a:ext uri="{FF2B5EF4-FFF2-40B4-BE49-F238E27FC236}">
                  <a16:creationId xmlns:a16="http://schemas.microsoft.com/office/drawing/2014/main" id="{7167A579-4F84-4718-9684-4D63039E7FC7}"/>
                </a:ext>
              </a:extLst>
            </p:cNvPr>
            <p:cNvSpPr>
              <a:spLocks noChangeArrowheads="1"/>
            </p:cNvSpPr>
            <p:nvPr/>
          </p:nvSpPr>
          <p:spPr bwMode="auto">
            <a:xfrm rot="2464132">
              <a:off x="8903249" y="2611811"/>
              <a:ext cx="39487" cy="4230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华文楷体" panose="02010600040101010101" pitchFamily="2" charset="-122"/>
                <a:ea typeface="华文楷体" panose="02010600040101010101" pitchFamily="2" charset="-122"/>
              </a:endParaRPr>
            </a:p>
          </p:txBody>
        </p:sp>
        <p:sp>
          <p:nvSpPr>
            <p:cNvPr id="182" name="Oval 1070">
              <a:extLst>
                <a:ext uri="{FF2B5EF4-FFF2-40B4-BE49-F238E27FC236}">
                  <a16:creationId xmlns:a16="http://schemas.microsoft.com/office/drawing/2014/main" id="{55F3DEBF-147A-4A58-8D8A-5D04DC78E289}"/>
                </a:ext>
              </a:extLst>
            </p:cNvPr>
            <p:cNvSpPr>
              <a:spLocks noChangeArrowheads="1"/>
            </p:cNvSpPr>
            <p:nvPr/>
          </p:nvSpPr>
          <p:spPr bwMode="auto">
            <a:xfrm rot="2464132">
              <a:off x="8982636" y="2680989"/>
              <a:ext cx="39487" cy="4230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华文楷体" panose="02010600040101010101" pitchFamily="2" charset="-122"/>
                <a:ea typeface="华文楷体" panose="02010600040101010101" pitchFamily="2" charset="-122"/>
              </a:endParaRPr>
            </a:p>
          </p:txBody>
        </p:sp>
        <p:sp>
          <p:nvSpPr>
            <p:cNvPr id="183" name="Oval 1071">
              <a:extLst>
                <a:ext uri="{FF2B5EF4-FFF2-40B4-BE49-F238E27FC236}">
                  <a16:creationId xmlns:a16="http://schemas.microsoft.com/office/drawing/2014/main" id="{02B06D4F-4138-4B4C-9E47-43419133CC80}"/>
                </a:ext>
              </a:extLst>
            </p:cNvPr>
            <p:cNvSpPr>
              <a:spLocks noChangeArrowheads="1"/>
            </p:cNvSpPr>
            <p:nvPr/>
          </p:nvSpPr>
          <p:spPr bwMode="auto">
            <a:xfrm rot="2464132">
              <a:off x="8819066" y="1650752"/>
              <a:ext cx="36667" cy="3572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华文楷体" panose="02010600040101010101" pitchFamily="2" charset="-122"/>
                <a:ea typeface="华文楷体" panose="02010600040101010101" pitchFamily="2" charset="-122"/>
              </a:endParaRPr>
            </a:p>
          </p:txBody>
        </p:sp>
        <p:sp>
          <p:nvSpPr>
            <p:cNvPr id="184" name="Oval 1072">
              <a:extLst>
                <a:ext uri="{FF2B5EF4-FFF2-40B4-BE49-F238E27FC236}">
                  <a16:creationId xmlns:a16="http://schemas.microsoft.com/office/drawing/2014/main" id="{473B0E71-00F8-4D88-9182-9FE1C911080C}"/>
                </a:ext>
              </a:extLst>
            </p:cNvPr>
            <p:cNvSpPr>
              <a:spLocks noChangeArrowheads="1"/>
            </p:cNvSpPr>
            <p:nvPr/>
          </p:nvSpPr>
          <p:spPr bwMode="auto">
            <a:xfrm rot="2464132">
              <a:off x="8889354" y="1711592"/>
              <a:ext cx="35726" cy="3572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华文楷体" panose="02010600040101010101" pitchFamily="2" charset="-122"/>
                <a:ea typeface="华文楷体" panose="02010600040101010101" pitchFamily="2" charset="-122"/>
              </a:endParaRPr>
            </a:p>
          </p:txBody>
        </p:sp>
        <p:sp>
          <p:nvSpPr>
            <p:cNvPr id="185" name="Oval 1073">
              <a:extLst>
                <a:ext uri="{FF2B5EF4-FFF2-40B4-BE49-F238E27FC236}">
                  <a16:creationId xmlns:a16="http://schemas.microsoft.com/office/drawing/2014/main" id="{126FB36C-E372-4AC2-806D-DB3C2F8FE1F6}"/>
                </a:ext>
              </a:extLst>
            </p:cNvPr>
            <p:cNvSpPr>
              <a:spLocks noChangeArrowheads="1"/>
            </p:cNvSpPr>
            <p:nvPr/>
          </p:nvSpPr>
          <p:spPr bwMode="auto">
            <a:xfrm rot="2464132">
              <a:off x="8960235" y="1773358"/>
              <a:ext cx="35726" cy="3572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华文楷体" panose="02010600040101010101" pitchFamily="2" charset="-122"/>
                <a:ea typeface="华文楷体" panose="02010600040101010101" pitchFamily="2" charset="-122"/>
              </a:endParaRPr>
            </a:p>
          </p:txBody>
        </p:sp>
        <p:sp>
          <p:nvSpPr>
            <p:cNvPr id="186" name="Oval 1074">
              <a:extLst>
                <a:ext uri="{FF2B5EF4-FFF2-40B4-BE49-F238E27FC236}">
                  <a16:creationId xmlns:a16="http://schemas.microsoft.com/office/drawing/2014/main" id="{321BDF44-B5E5-4D6A-80D0-66CED6A38F08}"/>
                </a:ext>
              </a:extLst>
            </p:cNvPr>
            <p:cNvSpPr>
              <a:spLocks noChangeArrowheads="1"/>
            </p:cNvSpPr>
            <p:nvPr/>
          </p:nvSpPr>
          <p:spPr bwMode="auto">
            <a:xfrm rot="2464132">
              <a:off x="9029699" y="1833888"/>
              <a:ext cx="35726" cy="3572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华文楷体" panose="02010600040101010101" pitchFamily="2" charset="-122"/>
                <a:ea typeface="华文楷体" panose="02010600040101010101" pitchFamily="2" charset="-122"/>
              </a:endParaRPr>
            </a:p>
          </p:txBody>
        </p:sp>
        <p:sp>
          <p:nvSpPr>
            <p:cNvPr id="187" name="Oval 1075">
              <a:extLst>
                <a:ext uri="{FF2B5EF4-FFF2-40B4-BE49-F238E27FC236}">
                  <a16:creationId xmlns:a16="http://schemas.microsoft.com/office/drawing/2014/main" id="{C2EC0B08-50AE-449F-A990-D6C7F421ECBE}"/>
                </a:ext>
              </a:extLst>
            </p:cNvPr>
            <p:cNvSpPr>
              <a:spLocks noChangeArrowheads="1"/>
            </p:cNvSpPr>
            <p:nvPr/>
          </p:nvSpPr>
          <p:spPr bwMode="auto">
            <a:xfrm rot="2464132">
              <a:off x="9101289" y="1896272"/>
              <a:ext cx="35726" cy="3572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华文楷体" panose="02010600040101010101" pitchFamily="2" charset="-122"/>
                <a:ea typeface="华文楷体" panose="02010600040101010101" pitchFamily="2" charset="-122"/>
              </a:endParaRPr>
            </a:p>
          </p:txBody>
        </p:sp>
        <p:sp>
          <p:nvSpPr>
            <p:cNvPr id="188" name="Oval 1076">
              <a:extLst>
                <a:ext uri="{FF2B5EF4-FFF2-40B4-BE49-F238E27FC236}">
                  <a16:creationId xmlns:a16="http://schemas.microsoft.com/office/drawing/2014/main" id="{94CA934A-AD3D-465A-979F-7A3E43393E41}"/>
                </a:ext>
              </a:extLst>
            </p:cNvPr>
            <p:cNvSpPr>
              <a:spLocks noChangeArrowheads="1"/>
            </p:cNvSpPr>
            <p:nvPr/>
          </p:nvSpPr>
          <p:spPr bwMode="auto">
            <a:xfrm rot="2464132">
              <a:off x="9170752" y="1956802"/>
              <a:ext cx="35726" cy="3572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华文楷体" panose="02010600040101010101" pitchFamily="2" charset="-122"/>
                <a:ea typeface="华文楷体" panose="02010600040101010101" pitchFamily="2" charset="-122"/>
              </a:endParaRPr>
            </a:p>
          </p:txBody>
        </p:sp>
        <p:sp>
          <p:nvSpPr>
            <p:cNvPr id="189" name="Oval 1077">
              <a:extLst>
                <a:ext uri="{FF2B5EF4-FFF2-40B4-BE49-F238E27FC236}">
                  <a16:creationId xmlns:a16="http://schemas.microsoft.com/office/drawing/2014/main" id="{41FC2C66-4D04-4843-A193-A5CE13A30B76}"/>
                </a:ext>
              </a:extLst>
            </p:cNvPr>
            <p:cNvSpPr>
              <a:spLocks noChangeArrowheads="1"/>
            </p:cNvSpPr>
            <p:nvPr/>
          </p:nvSpPr>
          <p:spPr bwMode="auto">
            <a:xfrm rot="2464132">
              <a:off x="9241634" y="2018568"/>
              <a:ext cx="35726" cy="3572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华文楷体" panose="02010600040101010101" pitchFamily="2" charset="-122"/>
                <a:ea typeface="华文楷体" panose="02010600040101010101" pitchFamily="2" charset="-122"/>
              </a:endParaRPr>
            </a:p>
          </p:txBody>
        </p:sp>
        <p:sp>
          <p:nvSpPr>
            <p:cNvPr id="190" name="Oval 1078">
              <a:extLst>
                <a:ext uri="{FF2B5EF4-FFF2-40B4-BE49-F238E27FC236}">
                  <a16:creationId xmlns:a16="http://schemas.microsoft.com/office/drawing/2014/main" id="{CB887E23-29FF-4A92-9934-49ACC0E71A8F}"/>
                </a:ext>
              </a:extLst>
            </p:cNvPr>
            <p:cNvSpPr>
              <a:spLocks noChangeArrowheads="1"/>
            </p:cNvSpPr>
            <p:nvPr/>
          </p:nvSpPr>
          <p:spPr bwMode="auto">
            <a:xfrm rot="2464132">
              <a:off x="9311806" y="2079717"/>
              <a:ext cx="35726" cy="3572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华文楷体" panose="02010600040101010101" pitchFamily="2" charset="-122"/>
                <a:ea typeface="华文楷体" panose="02010600040101010101" pitchFamily="2" charset="-122"/>
              </a:endParaRPr>
            </a:p>
          </p:txBody>
        </p:sp>
        <p:sp>
          <p:nvSpPr>
            <p:cNvPr id="191" name="Freeform 1079">
              <a:extLst>
                <a:ext uri="{FF2B5EF4-FFF2-40B4-BE49-F238E27FC236}">
                  <a16:creationId xmlns:a16="http://schemas.microsoft.com/office/drawing/2014/main" id="{0434CC01-9EB6-4692-8AE4-539DECE0132A}"/>
                </a:ext>
              </a:extLst>
            </p:cNvPr>
            <p:cNvSpPr>
              <a:spLocks/>
            </p:cNvSpPr>
            <p:nvPr/>
          </p:nvSpPr>
          <p:spPr bwMode="auto">
            <a:xfrm rot="2464132">
              <a:off x="6948078" y="2362963"/>
              <a:ext cx="603589" cy="902562"/>
            </a:xfrm>
            <a:custGeom>
              <a:avLst/>
              <a:gdLst>
                <a:gd name="T0" fmla="*/ 642 w 642"/>
                <a:gd name="T1" fmla="*/ 761 h 960"/>
                <a:gd name="T2" fmla="*/ 26 w 642"/>
                <a:gd name="T3" fmla="*/ 960 h 960"/>
                <a:gd name="T4" fmla="*/ 0 w 642"/>
                <a:gd name="T5" fmla="*/ 725 h 960"/>
                <a:gd name="T6" fmla="*/ 558 w 642"/>
                <a:gd name="T7" fmla="*/ 0 h 960"/>
                <a:gd name="T8" fmla="*/ 642 w 642"/>
                <a:gd name="T9" fmla="*/ 761 h 960"/>
              </a:gdLst>
              <a:ahLst/>
              <a:cxnLst>
                <a:cxn ang="0">
                  <a:pos x="T0" y="T1"/>
                </a:cxn>
                <a:cxn ang="0">
                  <a:pos x="T2" y="T3"/>
                </a:cxn>
                <a:cxn ang="0">
                  <a:pos x="T4" y="T5"/>
                </a:cxn>
                <a:cxn ang="0">
                  <a:pos x="T6" y="T7"/>
                </a:cxn>
                <a:cxn ang="0">
                  <a:pos x="T8" y="T9"/>
                </a:cxn>
              </a:cxnLst>
              <a:rect l="0" t="0" r="r" b="b"/>
              <a:pathLst>
                <a:path w="642" h="960">
                  <a:moveTo>
                    <a:pt x="642" y="761"/>
                  </a:moveTo>
                  <a:lnTo>
                    <a:pt x="26" y="960"/>
                  </a:lnTo>
                  <a:lnTo>
                    <a:pt x="0" y="725"/>
                  </a:lnTo>
                  <a:lnTo>
                    <a:pt x="558" y="0"/>
                  </a:lnTo>
                  <a:lnTo>
                    <a:pt x="642" y="761"/>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华文楷体" panose="02010600040101010101" pitchFamily="2" charset="-122"/>
                <a:ea typeface="华文楷体" panose="02010600040101010101" pitchFamily="2" charset="-122"/>
              </a:endParaRPr>
            </a:p>
          </p:txBody>
        </p:sp>
        <p:sp>
          <p:nvSpPr>
            <p:cNvPr id="192" name="Freeform 1080">
              <a:extLst>
                <a:ext uri="{FF2B5EF4-FFF2-40B4-BE49-F238E27FC236}">
                  <a16:creationId xmlns:a16="http://schemas.microsoft.com/office/drawing/2014/main" id="{8700A292-1E96-497C-A464-664BA8042ACE}"/>
                </a:ext>
              </a:extLst>
            </p:cNvPr>
            <p:cNvSpPr>
              <a:spLocks/>
            </p:cNvSpPr>
            <p:nvPr/>
          </p:nvSpPr>
          <p:spPr bwMode="auto">
            <a:xfrm rot="2464132">
              <a:off x="8111472" y="3375924"/>
              <a:ext cx="601708" cy="902562"/>
            </a:xfrm>
            <a:custGeom>
              <a:avLst/>
              <a:gdLst>
                <a:gd name="T0" fmla="*/ 0 w 640"/>
                <a:gd name="T1" fmla="*/ 761 h 960"/>
                <a:gd name="T2" fmla="*/ 614 w 640"/>
                <a:gd name="T3" fmla="*/ 960 h 960"/>
                <a:gd name="T4" fmla="*/ 640 w 640"/>
                <a:gd name="T5" fmla="*/ 725 h 960"/>
                <a:gd name="T6" fmla="*/ 82 w 640"/>
                <a:gd name="T7" fmla="*/ 0 h 960"/>
                <a:gd name="T8" fmla="*/ 0 w 640"/>
                <a:gd name="T9" fmla="*/ 761 h 960"/>
              </a:gdLst>
              <a:ahLst/>
              <a:cxnLst>
                <a:cxn ang="0">
                  <a:pos x="T0" y="T1"/>
                </a:cxn>
                <a:cxn ang="0">
                  <a:pos x="T2" y="T3"/>
                </a:cxn>
                <a:cxn ang="0">
                  <a:pos x="T4" y="T5"/>
                </a:cxn>
                <a:cxn ang="0">
                  <a:pos x="T6" y="T7"/>
                </a:cxn>
                <a:cxn ang="0">
                  <a:pos x="T8" y="T9"/>
                </a:cxn>
              </a:cxnLst>
              <a:rect l="0" t="0" r="r" b="b"/>
              <a:pathLst>
                <a:path w="640" h="960">
                  <a:moveTo>
                    <a:pt x="0" y="761"/>
                  </a:moveTo>
                  <a:lnTo>
                    <a:pt x="614" y="960"/>
                  </a:lnTo>
                  <a:lnTo>
                    <a:pt x="640" y="725"/>
                  </a:lnTo>
                  <a:lnTo>
                    <a:pt x="82" y="0"/>
                  </a:lnTo>
                  <a:lnTo>
                    <a:pt x="0" y="761"/>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华文楷体" panose="02010600040101010101" pitchFamily="2" charset="-122"/>
                <a:ea typeface="华文楷体" panose="02010600040101010101" pitchFamily="2" charset="-122"/>
              </a:endParaRPr>
            </a:p>
          </p:txBody>
        </p:sp>
        <p:sp>
          <p:nvSpPr>
            <p:cNvPr id="193" name="Freeform 1081">
              <a:extLst>
                <a:ext uri="{FF2B5EF4-FFF2-40B4-BE49-F238E27FC236}">
                  <a16:creationId xmlns:a16="http://schemas.microsoft.com/office/drawing/2014/main" id="{7EA6CA15-C6D1-4B8A-88AF-171F813BC958}"/>
                </a:ext>
              </a:extLst>
            </p:cNvPr>
            <p:cNvSpPr>
              <a:spLocks/>
            </p:cNvSpPr>
            <p:nvPr/>
          </p:nvSpPr>
          <p:spPr bwMode="auto">
            <a:xfrm rot="2464132">
              <a:off x="7791497" y="2869752"/>
              <a:ext cx="79915" cy="902562"/>
            </a:xfrm>
            <a:custGeom>
              <a:avLst/>
              <a:gdLst>
                <a:gd name="T0" fmla="*/ 0 w 85"/>
                <a:gd name="T1" fmla="*/ 239 h 960"/>
                <a:gd name="T2" fmla="*/ 43 w 85"/>
                <a:gd name="T3" fmla="*/ 0 h 960"/>
                <a:gd name="T4" fmla="*/ 85 w 85"/>
                <a:gd name="T5" fmla="*/ 239 h 960"/>
                <a:gd name="T6" fmla="*/ 85 w 85"/>
                <a:gd name="T7" fmla="*/ 721 h 960"/>
                <a:gd name="T8" fmla="*/ 43 w 85"/>
                <a:gd name="T9" fmla="*/ 960 h 960"/>
                <a:gd name="T10" fmla="*/ 0 w 85"/>
                <a:gd name="T11" fmla="*/ 721 h 960"/>
                <a:gd name="T12" fmla="*/ 0 w 85"/>
                <a:gd name="T13" fmla="*/ 239 h 960"/>
              </a:gdLst>
              <a:ahLst/>
              <a:cxnLst>
                <a:cxn ang="0">
                  <a:pos x="T0" y="T1"/>
                </a:cxn>
                <a:cxn ang="0">
                  <a:pos x="T2" y="T3"/>
                </a:cxn>
                <a:cxn ang="0">
                  <a:pos x="T4" y="T5"/>
                </a:cxn>
                <a:cxn ang="0">
                  <a:pos x="T6" y="T7"/>
                </a:cxn>
                <a:cxn ang="0">
                  <a:pos x="T8" y="T9"/>
                </a:cxn>
                <a:cxn ang="0">
                  <a:pos x="T10" y="T11"/>
                </a:cxn>
                <a:cxn ang="0">
                  <a:pos x="T12" y="T13"/>
                </a:cxn>
              </a:cxnLst>
              <a:rect l="0" t="0" r="r" b="b"/>
              <a:pathLst>
                <a:path w="85" h="960">
                  <a:moveTo>
                    <a:pt x="0" y="239"/>
                  </a:moveTo>
                  <a:lnTo>
                    <a:pt x="43" y="0"/>
                  </a:lnTo>
                  <a:lnTo>
                    <a:pt x="85" y="239"/>
                  </a:lnTo>
                  <a:lnTo>
                    <a:pt x="85" y="721"/>
                  </a:lnTo>
                  <a:lnTo>
                    <a:pt x="43" y="960"/>
                  </a:lnTo>
                  <a:lnTo>
                    <a:pt x="0" y="721"/>
                  </a:lnTo>
                  <a:lnTo>
                    <a:pt x="0" y="239"/>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华文楷体" panose="02010600040101010101" pitchFamily="2" charset="-122"/>
                <a:ea typeface="华文楷体" panose="02010600040101010101" pitchFamily="2" charset="-122"/>
              </a:endParaRPr>
            </a:p>
          </p:txBody>
        </p:sp>
        <p:sp>
          <p:nvSpPr>
            <p:cNvPr id="194" name="Oval 1082">
              <a:extLst>
                <a:ext uri="{FF2B5EF4-FFF2-40B4-BE49-F238E27FC236}">
                  <a16:creationId xmlns:a16="http://schemas.microsoft.com/office/drawing/2014/main" id="{D201FBE0-2276-4705-A336-48D3C7638D04}"/>
                </a:ext>
              </a:extLst>
            </p:cNvPr>
            <p:cNvSpPr>
              <a:spLocks noChangeArrowheads="1"/>
            </p:cNvSpPr>
            <p:nvPr/>
          </p:nvSpPr>
          <p:spPr bwMode="auto">
            <a:xfrm rot="2464132">
              <a:off x="8643941" y="1916221"/>
              <a:ext cx="439059" cy="43811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华文楷体" panose="02010600040101010101" pitchFamily="2" charset="-122"/>
                <a:ea typeface="华文楷体" panose="02010600040101010101" pitchFamily="2" charset="-122"/>
              </a:endParaRPr>
            </a:p>
          </p:txBody>
        </p:sp>
        <p:sp>
          <p:nvSpPr>
            <p:cNvPr id="195" name="Oval 1083">
              <a:extLst>
                <a:ext uri="{FF2B5EF4-FFF2-40B4-BE49-F238E27FC236}">
                  <a16:creationId xmlns:a16="http://schemas.microsoft.com/office/drawing/2014/main" id="{82E4944A-C13C-40BD-B117-24811949124D}"/>
                </a:ext>
              </a:extLst>
            </p:cNvPr>
            <p:cNvSpPr>
              <a:spLocks noChangeArrowheads="1"/>
            </p:cNvSpPr>
            <p:nvPr/>
          </p:nvSpPr>
          <p:spPr bwMode="auto">
            <a:xfrm rot="2464132">
              <a:off x="8690409" y="1962792"/>
              <a:ext cx="346923" cy="346923"/>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华文楷体" panose="02010600040101010101" pitchFamily="2" charset="-122"/>
                <a:ea typeface="华文楷体" panose="02010600040101010101" pitchFamily="2" charset="-122"/>
              </a:endParaRPr>
            </a:p>
          </p:txBody>
        </p:sp>
        <p:sp>
          <p:nvSpPr>
            <p:cNvPr id="196" name="Freeform 1168">
              <a:extLst>
                <a:ext uri="{FF2B5EF4-FFF2-40B4-BE49-F238E27FC236}">
                  <a16:creationId xmlns:a16="http://schemas.microsoft.com/office/drawing/2014/main" id="{CA42B2A8-22A9-4A24-B684-8179E953B767}"/>
                </a:ext>
              </a:extLst>
            </p:cNvPr>
            <p:cNvSpPr>
              <a:spLocks/>
            </p:cNvSpPr>
            <p:nvPr/>
          </p:nvSpPr>
          <p:spPr bwMode="auto">
            <a:xfrm rot="2464132">
              <a:off x="9374569" y="1888858"/>
              <a:ext cx="93077" cy="188974"/>
            </a:xfrm>
            <a:custGeom>
              <a:avLst/>
              <a:gdLst>
                <a:gd name="T0" fmla="*/ 5 w 49"/>
                <a:gd name="T1" fmla="*/ 0 h 100"/>
                <a:gd name="T2" fmla="*/ 0 w 49"/>
                <a:gd name="T3" fmla="*/ 3 h 100"/>
                <a:gd name="T4" fmla="*/ 7 w 49"/>
                <a:gd name="T5" fmla="*/ 3 h 100"/>
                <a:gd name="T6" fmla="*/ 49 w 49"/>
                <a:gd name="T7" fmla="*/ 100 h 100"/>
                <a:gd name="T8" fmla="*/ 49 w 49"/>
                <a:gd name="T9" fmla="*/ 100 h 100"/>
                <a:gd name="T10" fmla="*/ 5 w 49"/>
                <a:gd name="T11" fmla="*/ 0 h 100"/>
              </a:gdLst>
              <a:ahLst/>
              <a:cxnLst>
                <a:cxn ang="0">
                  <a:pos x="T0" y="T1"/>
                </a:cxn>
                <a:cxn ang="0">
                  <a:pos x="T2" y="T3"/>
                </a:cxn>
                <a:cxn ang="0">
                  <a:pos x="T4" y="T5"/>
                </a:cxn>
                <a:cxn ang="0">
                  <a:pos x="T6" y="T7"/>
                </a:cxn>
                <a:cxn ang="0">
                  <a:pos x="T8" y="T9"/>
                </a:cxn>
                <a:cxn ang="0">
                  <a:pos x="T10" y="T11"/>
                </a:cxn>
              </a:cxnLst>
              <a:rect l="0" t="0" r="r" b="b"/>
              <a:pathLst>
                <a:path w="49" h="100">
                  <a:moveTo>
                    <a:pt x="5" y="0"/>
                  </a:moveTo>
                  <a:cubicBezTo>
                    <a:pt x="3" y="1"/>
                    <a:pt x="2" y="2"/>
                    <a:pt x="0" y="3"/>
                  </a:cubicBezTo>
                  <a:cubicBezTo>
                    <a:pt x="7" y="3"/>
                    <a:pt x="7" y="3"/>
                    <a:pt x="7" y="3"/>
                  </a:cubicBezTo>
                  <a:cubicBezTo>
                    <a:pt x="21" y="33"/>
                    <a:pt x="35" y="65"/>
                    <a:pt x="49" y="100"/>
                  </a:cubicBezTo>
                  <a:cubicBezTo>
                    <a:pt x="49" y="100"/>
                    <a:pt x="49" y="100"/>
                    <a:pt x="49" y="100"/>
                  </a:cubicBezTo>
                  <a:cubicBezTo>
                    <a:pt x="35" y="64"/>
                    <a:pt x="20" y="31"/>
                    <a:pt x="5" y="0"/>
                  </a:cubicBezTo>
                </a:path>
              </a:pathLst>
            </a:custGeom>
            <a:solidFill>
              <a:srgbClr val="C8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华文楷体" panose="02010600040101010101" pitchFamily="2" charset="-122"/>
                <a:ea typeface="华文楷体" panose="02010600040101010101" pitchFamily="2" charset="-122"/>
              </a:endParaRPr>
            </a:p>
          </p:txBody>
        </p:sp>
        <p:grpSp>
          <p:nvGrpSpPr>
            <p:cNvPr id="197" name="组合 196">
              <a:extLst>
                <a:ext uri="{FF2B5EF4-FFF2-40B4-BE49-F238E27FC236}">
                  <a16:creationId xmlns:a16="http://schemas.microsoft.com/office/drawing/2014/main" id="{D3A2ABD1-FE51-4B0B-8FBA-8E39C2AF05CE}"/>
                </a:ext>
              </a:extLst>
            </p:cNvPr>
            <p:cNvGrpSpPr/>
            <p:nvPr/>
          </p:nvGrpSpPr>
          <p:grpSpPr>
            <a:xfrm>
              <a:off x="6742911" y="3573131"/>
              <a:ext cx="939800" cy="844550"/>
              <a:chOff x="6643334" y="3580949"/>
              <a:chExt cx="939800" cy="844550"/>
            </a:xfrm>
          </p:grpSpPr>
          <p:sp>
            <p:nvSpPr>
              <p:cNvPr id="198" name="任意多边形 92">
                <a:extLst>
                  <a:ext uri="{FF2B5EF4-FFF2-40B4-BE49-F238E27FC236}">
                    <a16:creationId xmlns:a16="http://schemas.microsoft.com/office/drawing/2014/main" id="{326E6A50-AE25-4B33-95C2-76608F4D46CC}"/>
                  </a:ext>
                </a:extLst>
              </p:cNvPr>
              <p:cNvSpPr/>
              <p:nvPr/>
            </p:nvSpPr>
            <p:spPr>
              <a:xfrm>
                <a:off x="6643334" y="3580949"/>
                <a:ext cx="939800" cy="844550"/>
              </a:xfrm>
              <a:custGeom>
                <a:avLst/>
                <a:gdLst>
                  <a:gd name="connsiteX0" fmla="*/ 660400 w 1003300"/>
                  <a:gd name="connsiteY0" fmla="*/ 0 h 800100"/>
                  <a:gd name="connsiteX1" fmla="*/ 254000 w 1003300"/>
                  <a:gd name="connsiteY1" fmla="*/ 25400 h 800100"/>
                  <a:gd name="connsiteX2" fmla="*/ 0 w 1003300"/>
                  <a:gd name="connsiteY2" fmla="*/ 279400 h 800100"/>
                  <a:gd name="connsiteX3" fmla="*/ 406400 w 1003300"/>
                  <a:gd name="connsiteY3" fmla="*/ 279400 h 800100"/>
                  <a:gd name="connsiteX4" fmla="*/ 177800 w 1003300"/>
                  <a:gd name="connsiteY4" fmla="*/ 457200 h 800100"/>
                  <a:gd name="connsiteX5" fmla="*/ 152400 w 1003300"/>
                  <a:gd name="connsiteY5" fmla="*/ 800100 h 800100"/>
                  <a:gd name="connsiteX6" fmla="*/ 444500 w 1003300"/>
                  <a:gd name="connsiteY6" fmla="*/ 723900 h 800100"/>
                  <a:gd name="connsiteX7" fmla="*/ 685800 w 1003300"/>
                  <a:gd name="connsiteY7" fmla="*/ 482600 h 800100"/>
                  <a:gd name="connsiteX8" fmla="*/ 685800 w 1003300"/>
                  <a:gd name="connsiteY8" fmla="*/ 787400 h 800100"/>
                  <a:gd name="connsiteX9" fmla="*/ 1003300 w 1003300"/>
                  <a:gd name="connsiteY9" fmla="*/ 520700 h 800100"/>
                  <a:gd name="connsiteX10" fmla="*/ 939800 w 1003300"/>
                  <a:gd name="connsiteY10" fmla="*/ 114300 h 800100"/>
                  <a:gd name="connsiteX11" fmla="*/ 660400 w 1003300"/>
                  <a:gd name="connsiteY11" fmla="*/ 0 h 800100"/>
                  <a:gd name="connsiteX0" fmla="*/ 660400 w 1003300"/>
                  <a:gd name="connsiteY0" fmla="*/ 0 h 800100"/>
                  <a:gd name="connsiteX1" fmla="*/ 415925 w 1003300"/>
                  <a:gd name="connsiteY1" fmla="*/ 22225 h 800100"/>
                  <a:gd name="connsiteX2" fmla="*/ 254000 w 1003300"/>
                  <a:gd name="connsiteY2" fmla="*/ 25400 h 800100"/>
                  <a:gd name="connsiteX3" fmla="*/ 0 w 1003300"/>
                  <a:gd name="connsiteY3" fmla="*/ 279400 h 800100"/>
                  <a:gd name="connsiteX4" fmla="*/ 406400 w 1003300"/>
                  <a:gd name="connsiteY4" fmla="*/ 279400 h 800100"/>
                  <a:gd name="connsiteX5" fmla="*/ 177800 w 1003300"/>
                  <a:gd name="connsiteY5" fmla="*/ 457200 h 800100"/>
                  <a:gd name="connsiteX6" fmla="*/ 152400 w 1003300"/>
                  <a:gd name="connsiteY6" fmla="*/ 800100 h 800100"/>
                  <a:gd name="connsiteX7" fmla="*/ 444500 w 1003300"/>
                  <a:gd name="connsiteY7" fmla="*/ 723900 h 800100"/>
                  <a:gd name="connsiteX8" fmla="*/ 685800 w 1003300"/>
                  <a:gd name="connsiteY8" fmla="*/ 482600 h 800100"/>
                  <a:gd name="connsiteX9" fmla="*/ 685800 w 1003300"/>
                  <a:gd name="connsiteY9" fmla="*/ 787400 h 800100"/>
                  <a:gd name="connsiteX10" fmla="*/ 1003300 w 1003300"/>
                  <a:gd name="connsiteY10" fmla="*/ 520700 h 800100"/>
                  <a:gd name="connsiteX11" fmla="*/ 939800 w 1003300"/>
                  <a:gd name="connsiteY11" fmla="*/ 114300 h 800100"/>
                  <a:gd name="connsiteX12" fmla="*/ 660400 w 1003300"/>
                  <a:gd name="connsiteY12" fmla="*/ 0 h 800100"/>
                  <a:gd name="connsiteX0" fmla="*/ 660400 w 1003300"/>
                  <a:gd name="connsiteY0" fmla="*/ 44450 h 844550"/>
                  <a:gd name="connsiteX1" fmla="*/ 434975 w 1003300"/>
                  <a:gd name="connsiteY1" fmla="*/ 0 h 844550"/>
                  <a:gd name="connsiteX2" fmla="*/ 254000 w 1003300"/>
                  <a:gd name="connsiteY2" fmla="*/ 69850 h 844550"/>
                  <a:gd name="connsiteX3" fmla="*/ 0 w 1003300"/>
                  <a:gd name="connsiteY3" fmla="*/ 323850 h 844550"/>
                  <a:gd name="connsiteX4" fmla="*/ 406400 w 1003300"/>
                  <a:gd name="connsiteY4" fmla="*/ 323850 h 844550"/>
                  <a:gd name="connsiteX5" fmla="*/ 177800 w 1003300"/>
                  <a:gd name="connsiteY5" fmla="*/ 501650 h 844550"/>
                  <a:gd name="connsiteX6" fmla="*/ 152400 w 1003300"/>
                  <a:gd name="connsiteY6" fmla="*/ 844550 h 844550"/>
                  <a:gd name="connsiteX7" fmla="*/ 444500 w 1003300"/>
                  <a:gd name="connsiteY7" fmla="*/ 768350 h 844550"/>
                  <a:gd name="connsiteX8" fmla="*/ 685800 w 1003300"/>
                  <a:gd name="connsiteY8" fmla="*/ 527050 h 844550"/>
                  <a:gd name="connsiteX9" fmla="*/ 685800 w 1003300"/>
                  <a:gd name="connsiteY9" fmla="*/ 831850 h 844550"/>
                  <a:gd name="connsiteX10" fmla="*/ 1003300 w 1003300"/>
                  <a:gd name="connsiteY10" fmla="*/ 565150 h 844550"/>
                  <a:gd name="connsiteX11" fmla="*/ 939800 w 1003300"/>
                  <a:gd name="connsiteY11" fmla="*/ 158750 h 844550"/>
                  <a:gd name="connsiteX12" fmla="*/ 660400 w 1003300"/>
                  <a:gd name="connsiteY12" fmla="*/ 44450 h 844550"/>
                  <a:gd name="connsiteX0" fmla="*/ 660400 w 1003300"/>
                  <a:gd name="connsiteY0" fmla="*/ 44450 h 844550"/>
                  <a:gd name="connsiteX1" fmla="*/ 434975 w 1003300"/>
                  <a:gd name="connsiteY1" fmla="*/ 0 h 844550"/>
                  <a:gd name="connsiteX2" fmla="*/ 254000 w 1003300"/>
                  <a:gd name="connsiteY2" fmla="*/ 69850 h 844550"/>
                  <a:gd name="connsiteX3" fmla="*/ 158750 w 1003300"/>
                  <a:gd name="connsiteY3" fmla="*/ 161925 h 844550"/>
                  <a:gd name="connsiteX4" fmla="*/ 0 w 1003300"/>
                  <a:gd name="connsiteY4" fmla="*/ 323850 h 844550"/>
                  <a:gd name="connsiteX5" fmla="*/ 406400 w 1003300"/>
                  <a:gd name="connsiteY5" fmla="*/ 323850 h 844550"/>
                  <a:gd name="connsiteX6" fmla="*/ 177800 w 1003300"/>
                  <a:gd name="connsiteY6" fmla="*/ 501650 h 844550"/>
                  <a:gd name="connsiteX7" fmla="*/ 152400 w 1003300"/>
                  <a:gd name="connsiteY7" fmla="*/ 844550 h 844550"/>
                  <a:gd name="connsiteX8" fmla="*/ 444500 w 1003300"/>
                  <a:gd name="connsiteY8" fmla="*/ 768350 h 844550"/>
                  <a:gd name="connsiteX9" fmla="*/ 685800 w 1003300"/>
                  <a:gd name="connsiteY9" fmla="*/ 527050 h 844550"/>
                  <a:gd name="connsiteX10" fmla="*/ 685800 w 1003300"/>
                  <a:gd name="connsiteY10" fmla="*/ 831850 h 844550"/>
                  <a:gd name="connsiteX11" fmla="*/ 1003300 w 1003300"/>
                  <a:gd name="connsiteY11" fmla="*/ 565150 h 844550"/>
                  <a:gd name="connsiteX12" fmla="*/ 939800 w 1003300"/>
                  <a:gd name="connsiteY12" fmla="*/ 158750 h 844550"/>
                  <a:gd name="connsiteX13" fmla="*/ 660400 w 1003300"/>
                  <a:gd name="connsiteY13" fmla="*/ 44450 h 844550"/>
                  <a:gd name="connsiteX0" fmla="*/ 660400 w 1003300"/>
                  <a:gd name="connsiteY0" fmla="*/ 44450 h 844550"/>
                  <a:gd name="connsiteX1" fmla="*/ 434975 w 1003300"/>
                  <a:gd name="connsiteY1" fmla="*/ 0 h 844550"/>
                  <a:gd name="connsiteX2" fmla="*/ 254000 w 1003300"/>
                  <a:gd name="connsiteY2" fmla="*/ 69850 h 844550"/>
                  <a:gd name="connsiteX3" fmla="*/ 82550 w 1003300"/>
                  <a:gd name="connsiteY3" fmla="*/ 171450 h 844550"/>
                  <a:gd name="connsiteX4" fmla="*/ 0 w 1003300"/>
                  <a:gd name="connsiteY4" fmla="*/ 323850 h 844550"/>
                  <a:gd name="connsiteX5" fmla="*/ 406400 w 1003300"/>
                  <a:gd name="connsiteY5" fmla="*/ 323850 h 844550"/>
                  <a:gd name="connsiteX6" fmla="*/ 177800 w 1003300"/>
                  <a:gd name="connsiteY6" fmla="*/ 501650 h 844550"/>
                  <a:gd name="connsiteX7" fmla="*/ 152400 w 1003300"/>
                  <a:gd name="connsiteY7" fmla="*/ 844550 h 844550"/>
                  <a:gd name="connsiteX8" fmla="*/ 444500 w 1003300"/>
                  <a:gd name="connsiteY8" fmla="*/ 768350 h 844550"/>
                  <a:gd name="connsiteX9" fmla="*/ 685800 w 1003300"/>
                  <a:gd name="connsiteY9" fmla="*/ 527050 h 844550"/>
                  <a:gd name="connsiteX10" fmla="*/ 685800 w 1003300"/>
                  <a:gd name="connsiteY10" fmla="*/ 831850 h 844550"/>
                  <a:gd name="connsiteX11" fmla="*/ 1003300 w 1003300"/>
                  <a:gd name="connsiteY11" fmla="*/ 565150 h 844550"/>
                  <a:gd name="connsiteX12" fmla="*/ 939800 w 1003300"/>
                  <a:gd name="connsiteY12" fmla="*/ 158750 h 844550"/>
                  <a:gd name="connsiteX13" fmla="*/ 660400 w 1003300"/>
                  <a:gd name="connsiteY13" fmla="*/ 44450 h 844550"/>
                  <a:gd name="connsiteX0" fmla="*/ 660400 w 1003300"/>
                  <a:gd name="connsiteY0" fmla="*/ 44450 h 844550"/>
                  <a:gd name="connsiteX1" fmla="*/ 434975 w 1003300"/>
                  <a:gd name="connsiteY1" fmla="*/ 0 h 844550"/>
                  <a:gd name="connsiteX2" fmla="*/ 254000 w 1003300"/>
                  <a:gd name="connsiteY2" fmla="*/ 69850 h 844550"/>
                  <a:gd name="connsiteX3" fmla="*/ 82550 w 1003300"/>
                  <a:gd name="connsiteY3" fmla="*/ 171450 h 844550"/>
                  <a:gd name="connsiteX4" fmla="*/ 0 w 1003300"/>
                  <a:gd name="connsiteY4" fmla="*/ 323850 h 844550"/>
                  <a:gd name="connsiteX5" fmla="*/ 215900 w 1003300"/>
                  <a:gd name="connsiteY5" fmla="*/ 314325 h 844550"/>
                  <a:gd name="connsiteX6" fmla="*/ 406400 w 1003300"/>
                  <a:gd name="connsiteY6" fmla="*/ 323850 h 844550"/>
                  <a:gd name="connsiteX7" fmla="*/ 177800 w 1003300"/>
                  <a:gd name="connsiteY7" fmla="*/ 501650 h 844550"/>
                  <a:gd name="connsiteX8" fmla="*/ 152400 w 1003300"/>
                  <a:gd name="connsiteY8" fmla="*/ 844550 h 844550"/>
                  <a:gd name="connsiteX9" fmla="*/ 444500 w 1003300"/>
                  <a:gd name="connsiteY9" fmla="*/ 768350 h 844550"/>
                  <a:gd name="connsiteX10" fmla="*/ 685800 w 1003300"/>
                  <a:gd name="connsiteY10" fmla="*/ 527050 h 844550"/>
                  <a:gd name="connsiteX11" fmla="*/ 685800 w 1003300"/>
                  <a:gd name="connsiteY11" fmla="*/ 831850 h 844550"/>
                  <a:gd name="connsiteX12" fmla="*/ 1003300 w 1003300"/>
                  <a:gd name="connsiteY12" fmla="*/ 565150 h 844550"/>
                  <a:gd name="connsiteX13" fmla="*/ 939800 w 1003300"/>
                  <a:gd name="connsiteY13" fmla="*/ 158750 h 844550"/>
                  <a:gd name="connsiteX14" fmla="*/ 660400 w 1003300"/>
                  <a:gd name="connsiteY14" fmla="*/ 44450 h 844550"/>
                  <a:gd name="connsiteX0" fmla="*/ 660400 w 1003300"/>
                  <a:gd name="connsiteY0" fmla="*/ 44450 h 844550"/>
                  <a:gd name="connsiteX1" fmla="*/ 434975 w 1003300"/>
                  <a:gd name="connsiteY1" fmla="*/ 0 h 844550"/>
                  <a:gd name="connsiteX2" fmla="*/ 254000 w 1003300"/>
                  <a:gd name="connsiteY2" fmla="*/ 69850 h 844550"/>
                  <a:gd name="connsiteX3" fmla="*/ 82550 w 1003300"/>
                  <a:gd name="connsiteY3" fmla="*/ 171450 h 844550"/>
                  <a:gd name="connsiteX4" fmla="*/ 0 w 1003300"/>
                  <a:gd name="connsiteY4" fmla="*/ 323850 h 844550"/>
                  <a:gd name="connsiteX5" fmla="*/ 234950 w 1003300"/>
                  <a:gd name="connsiteY5" fmla="*/ 257175 h 844550"/>
                  <a:gd name="connsiteX6" fmla="*/ 406400 w 1003300"/>
                  <a:gd name="connsiteY6" fmla="*/ 323850 h 844550"/>
                  <a:gd name="connsiteX7" fmla="*/ 177800 w 1003300"/>
                  <a:gd name="connsiteY7" fmla="*/ 501650 h 844550"/>
                  <a:gd name="connsiteX8" fmla="*/ 152400 w 1003300"/>
                  <a:gd name="connsiteY8" fmla="*/ 844550 h 844550"/>
                  <a:gd name="connsiteX9" fmla="*/ 444500 w 1003300"/>
                  <a:gd name="connsiteY9" fmla="*/ 768350 h 844550"/>
                  <a:gd name="connsiteX10" fmla="*/ 685800 w 1003300"/>
                  <a:gd name="connsiteY10" fmla="*/ 527050 h 844550"/>
                  <a:gd name="connsiteX11" fmla="*/ 685800 w 1003300"/>
                  <a:gd name="connsiteY11" fmla="*/ 831850 h 844550"/>
                  <a:gd name="connsiteX12" fmla="*/ 1003300 w 1003300"/>
                  <a:gd name="connsiteY12" fmla="*/ 565150 h 844550"/>
                  <a:gd name="connsiteX13" fmla="*/ 939800 w 1003300"/>
                  <a:gd name="connsiteY13" fmla="*/ 158750 h 844550"/>
                  <a:gd name="connsiteX14" fmla="*/ 660400 w 1003300"/>
                  <a:gd name="connsiteY14" fmla="*/ 44450 h 844550"/>
                  <a:gd name="connsiteX0" fmla="*/ 660400 w 1003300"/>
                  <a:gd name="connsiteY0" fmla="*/ 44450 h 844550"/>
                  <a:gd name="connsiteX1" fmla="*/ 434975 w 1003300"/>
                  <a:gd name="connsiteY1" fmla="*/ 0 h 844550"/>
                  <a:gd name="connsiteX2" fmla="*/ 254000 w 1003300"/>
                  <a:gd name="connsiteY2" fmla="*/ 69850 h 844550"/>
                  <a:gd name="connsiteX3" fmla="*/ 82550 w 1003300"/>
                  <a:gd name="connsiteY3" fmla="*/ 171450 h 844550"/>
                  <a:gd name="connsiteX4" fmla="*/ 0 w 1003300"/>
                  <a:gd name="connsiteY4" fmla="*/ 323850 h 844550"/>
                  <a:gd name="connsiteX5" fmla="*/ 234950 w 1003300"/>
                  <a:gd name="connsiteY5" fmla="*/ 257175 h 844550"/>
                  <a:gd name="connsiteX6" fmla="*/ 406400 w 1003300"/>
                  <a:gd name="connsiteY6" fmla="*/ 323850 h 844550"/>
                  <a:gd name="connsiteX7" fmla="*/ 177800 w 1003300"/>
                  <a:gd name="connsiteY7" fmla="*/ 501650 h 844550"/>
                  <a:gd name="connsiteX8" fmla="*/ 158750 w 1003300"/>
                  <a:gd name="connsiteY8" fmla="*/ 657225 h 844550"/>
                  <a:gd name="connsiteX9" fmla="*/ 152400 w 1003300"/>
                  <a:gd name="connsiteY9" fmla="*/ 844550 h 844550"/>
                  <a:gd name="connsiteX10" fmla="*/ 444500 w 1003300"/>
                  <a:gd name="connsiteY10" fmla="*/ 768350 h 844550"/>
                  <a:gd name="connsiteX11" fmla="*/ 685800 w 1003300"/>
                  <a:gd name="connsiteY11" fmla="*/ 527050 h 844550"/>
                  <a:gd name="connsiteX12" fmla="*/ 685800 w 1003300"/>
                  <a:gd name="connsiteY12" fmla="*/ 831850 h 844550"/>
                  <a:gd name="connsiteX13" fmla="*/ 1003300 w 1003300"/>
                  <a:gd name="connsiteY13" fmla="*/ 565150 h 844550"/>
                  <a:gd name="connsiteX14" fmla="*/ 939800 w 1003300"/>
                  <a:gd name="connsiteY14" fmla="*/ 158750 h 844550"/>
                  <a:gd name="connsiteX15" fmla="*/ 660400 w 1003300"/>
                  <a:gd name="connsiteY15" fmla="*/ 44450 h 844550"/>
                  <a:gd name="connsiteX0" fmla="*/ 660400 w 1003300"/>
                  <a:gd name="connsiteY0" fmla="*/ 44450 h 844550"/>
                  <a:gd name="connsiteX1" fmla="*/ 434975 w 1003300"/>
                  <a:gd name="connsiteY1" fmla="*/ 0 h 844550"/>
                  <a:gd name="connsiteX2" fmla="*/ 254000 w 1003300"/>
                  <a:gd name="connsiteY2" fmla="*/ 69850 h 844550"/>
                  <a:gd name="connsiteX3" fmla="*/ 82550 w 1003300"/>
                  <a:gd name="connsiteY3" fmla="*/ 171450 h 844550"/>
                  <a:gd name="connsiteX4" fmla="*/ 0 w 1003300"/>
                  <a:gd name="connsiteY4" fmla="*/ 323850 h 844550"/>
                  <a:gd name="connsiteX5" fmla="*/ 234950 w 1003300"/>
                  <a:gd name="connsiteY5" fmla="*/ 257175 h 844550"/>
                  <a:gd name="connsiteX6" fmla="*/ 406400 w 1003300"/>
                  <a:gd name="connsiteY6" fmla="*/ 323850 h 844550"/>
                  <a:gd name="connsiteX7" fmla="*/ 177800 w 1003300"/>
                  <a:gd name="connsiteY7" fmla="*/ 501650 h 844550"/>
                  <a:gd name="connsiteX8" fmla="*/ 101600 w 1003300"/>
                  <a:gd name="connsiteY8" fmla="*/ 657225 h 844550"/>
                  <a:gd name="connsiteX9" fmla="*/ 152400 w 1003300"/>
                  <a:gd name="connsiteY9" fmla="*/ 844550 h 844550"/>
                  <a:gd name="connsiteX10" fmla="*/ 444500 w 1003300"/>
                  <a:gd name="connsiteY10" fmla="*/ 768350 h 844550"/>
                  <a:gd name="connsiteX11" fmla="*/ 685800 w 1003300"/>
                  <a:gd name="connsiteY11" fmla="*/ 527050 h 844550"/>
                  <a:gd name="connsiteX12" fmla="*/ 685800 w 1003300"/>
                  <a:gd name="connsiteY12" fmla="*/ 831850 h 844550"/>
                  <a:gd name="connsiteX13" fmla="*/ 1003300 w 1003300"/>
                  <a:gd name="connsiteY13" fmla="*/ 565150 h 844550"/>
                  <a:gd name="connsiteX14" fmla="*/ 939800 w 1003300"/>
                  <a:gd name="connsiteY14" fmla="*/ 158750 h 844550"/>
                  <a:gd name="connsiteX15" fmla="*/ 660400 w 1003300"/>
                  <a:gd name="connsiteY15" fmla="*/ 44450 h 844550"/>
                  <a:gd name="connsiteX0" fmla="*/ 660400 w 1003300"/>
                  <a:gd name="connsiteY0" fmla="*/ 44450 h 844550"/>
                  <a:gd name="connsiteX1" fmla="*/ 434975 w 1003300"/>
                  <a:gd name="connsiteY1" fmla="*/ 0 h 844550"/>
                  <a:gd name="connsiteX2" fmla="*/ 254000 w 1003300"/>
                  <a:gd name="connsiteY2" fmla="*/ 69850 h 844550"/>
                  <a:gd name="connsiteX3" fmla="*/ 82550 w 1003300"/>
                  <a:gd name="connsiteY3" fmla="*/ 171450 h 844550"/>
                  <a:gd name="connsiteX4" fmla="*/ 0 w 1003300"/>
                  <a:gd name="connsiteY4" fmla="*/ 323850 h 844550"/>
                  <a:gd name="connsiteX5" fmla="*/ 234950 w 1003300"/>
                  <a:gd name="connsiteY5" fmla="*/ 257175 h 844550"/>
                  <a:gd name="connsiteX6" fmla="*/ 406400 w 1003300"/>
                  <a:gd name="connsiteY6" fmla="*/ 323850 h 844550"/>
                  <a:gd name="connsiteX7" fmla="*/ 177800 w 1003300"/>
                  <a:gd name="connsiteY7" fmla="*/ 501650 h 844550"/>
                  <a:gd name="connsiteX8" fmla="*/ 101600 w 1003300"/>
                  <a:gd name="connsiteY8" fmla="*/ 657225 h 844550"/>
                  <a:gd name="connsiteX9" fmla="*/ 152400 w 1003300"/>
                  <a:gd name="connsiteY9" fmla="*/ 844550 h 844550"/>
                  <a:gd name="connsiteX10" fmla="*/ 292100 w 1003300"/>
                  <a:gd name="connsiteY10" fmla="*/ 790575 h 844550"/>
                  <a:gd name="connsiteX11" fmla="*/ 444500 w 1003300"/>
                  <a:gd name="connsiteY11" fmla="*/ 768350 h 844550"/>
                  <a:gd name="connsiteX12" fmla="*/ 685800 w 1003300"/>
                  <a:gd name="connsiteY12" fmla="*/ 527050 h 844550"/>
                  <a:gd name="connsiteX13" fmla="*/ 685800 w 1003300"/>
                  <a:gd name="connsiteY13" fmla="*/ 831850 h 844550"/>
                  <a:gd name="connsiteX14" fmla="*/ 1003300 w 1003300"/>
                  <a:gd name="connsiteY14" fmla="*/ 565150 h 844550"/>
                  <a:gd name="connsiteX15" fmla="*/ 939800 w 1003300"/>
                  <a:gd name="connsiteY15" fmla="*/ 158750 h 844550"/>
                  <a:gd name="connsiteX16" fmla="*/ 660400 w 1003300"/>
                  <a:gd name="connsiteY16" fmla="*/ 44450 h 844550"/>
                  <a:gd name="connsiteX0" fmla="*/ 660400 w 1003300"/>
                  <a:gd name="connsiteY0" fmla="*/ 44450 h 866775"/>
                  <a:gd name="connsiteX1" fmla="*/ 434975 w 1003300"/>
                  <a:gd name="connsiteY1" fmla="*/ 0 h 866775"/>
                  <a:gd name="connsiteX2" fmla="*/ 254000 w 1003300"/>
                  <a:gd name="connsiteY2" fmla="*/ 69850 h 866775"/>
                  <a:gd name="connsiteX3" fmla="*/ 82550 w 1003300"/>
                  <a:gd name="connsiteY3" fmla="*/ 171450 h 866775"/>
                  <a:gd name="connsiteX4" fmla="*/ 0 w 1003300"/>
                  <a:gd name="connsiteY4" fmla="*/ 323850 h 866775"/>
                  <a:gd name="connsiteX5" fmla="*/ 234950 w 1003300"/>
                  <a:gd name="connsiteY5" fmla="*/ 257175 h 866775"/>
                  <a:gd name="connsiteX6" fmla="*/ 406400 w 1003300"/>
                  <a:gd name="connsiteY6" fmla="*/ 323850 h 866775"/>
                  <a:gd name="connsiteX7" fmla="*/ 177800 w 1003300"/>
                  <a:gd name="connsiteY7" fmla="*/ 501650 h 866775"/>
                  <a:gd name="connsiteX8" fmla="*/ 101600 w 1003300"/>
                  <a:gd name="connsiteY8" fmla="*/ 657225 h 866775"/>
                  <a:gd name="connsiteX9" fmla="*/ 152400 w 1003300"/>
                  <a:gd name="connsiteY9" fmla="*/ 844550 h 866775"/>
                  <a:gd name="connsiteX10" fmla="*/ 320675 w 1003300"/>
                  <a:gd name="connsiteY10" fmla="*/ 866775 h 866775"/>
                  <a:gd name="connsiteX11" fmla="*/ 444500 w 1003300"/>
                  <a:gd name="connsiteY11" fmla="*/ 768350 h 866775"/>
                  <a:gd name="connsiteX12" fmla="*/ 685800 w 1003300"/>
                  <a:gd name="connsiteY12" fmla="*/ 527050 h 866775"/>
                  <a:gd name="connsiteX13" fmla="*/ 685800 w 1003300"/>
                  <a:gd name="connsiteY13" fmla="*/ 831850 h 866775"/>
                  <a:gd name="connsiteX14" fmla="*/ 1003300 w 1003300"/>
                  <a:gd name="connsiteY14" fmla="*/ 565150 h 866775"/>
                  <a:gd name="connsiteX15" fmla="*/ 939800 w 1003300"/>
                  <a:gd name="connsiteY15" fmla="*/ 158750 h 866775"/>
                  <a:gd name="connsiteX16" fmla="*/ 660400 w 1003300"/>
                  <a:gd name="connsiteY16" fmla="*/ 44450 h 866775"/>
                  <a:gd name="connsiteX0" fmla="*/ 660400 w 1003300"/>
                  <a:gd name="connsiteY0" fmla="*/ 44450 h 866775"/>
                  <a:gd name="connsiteX1" fmla="*/ 434975 w 1003300"/>
                  <a:gd name="connsiteY1" fmla="*/ 0 h 866775"/>
                  <a:gd name="connsiteX2" fmla="*/ 254000 w 1003300"/>
                  <a:gd name="connsiteY2" fmla="*/ 69850 h 866775"/>
                  <a:gd name="connsiteX3" fmla="*/ 82550 w 1003300"/>
                  <a:gd name="connsiteY3" fmla="*/ 171450 h 866775"/>
                  <a:gd name="connsiteX4" fmla="*/ 0 w 1003300"/>
                  <a:gd name="connsiteY4" fmla="*/ 323850 h 866775"/>
                  <a:gd name="connsiteX5" fmla="*/ 234950 w 1003300"/>
                  <a:gd name="connsiteY5" fmla="*/ 257175 h 866775"/>
                  <a:gd name="connsiteX6" fmla="*/ 406400 w 1003300"/>
                  <a:gd name="connsiteY6" fmla="*/ 323850 h 866775"/>
                  <a:gd name="connsiteX7" fmla="*/ 177800 w 1003300"/>
                  <a:gd name="connsiteY7" fmla="*/ 501650 h 866775"/>
                  <a:gd name="connsiteX8" fmla="*/ 101600 w 1003300"/>
                  <a:gd name="connsiteY8" fmla="*/ 657225 h 866775"/>
                  <a:gd name="connsiteX9" fmla="*/ 152400 w 1003300"/>
                  <a:gd name="connsiteY9" fmla="*/ 844550 h 866775"/>
                  <a:gd name="connsiteX10" fmla="*/ 320675 w 1003300"/>
                  <a:gd name="connsiteY10" fmla="*/ 866775 h 866775"/>
                  <a:gd name="connsiteX11" fmla="*/ 444500 w 1003300"/>
                  <a:gd name="connsiteY11" fmla="*/ 768350 h 866775"/>
                  <a:gd name="connsiteX12" fmla="*/ 685800 w 1003300"/>
                  <a:gd name="connsiteY12" fmla="*/ 527050 h 866775"/>
                  <a:gd name="connsiteX13" fmla="*/ 685800 w 1003300"/>
                  <a:gd name="connsiteY13" fmla="*/ 831850 h 866775"/>
                  <a:gd name="connsiteX14" fmla="*/ 863600 w 1003300"/>
                  <a:gd name="connsiteY14" fmla="*/ 695325 h 866775"/>
                  <a:gd name="connsiteX15" fmla="*/ 1003300 w 1003300"/>
                  <a:gd name="connsiteY15" fmla="*/ 565150 h 866775"/>
                  <a:gd name="connsiteX16" fmla="*/ 939800 w 1003300"/>
                  <a:gd name="connsiteY16" fmla="*/ 158750 h 866775"/>
                  <a:gd name="connsiteX17" fmla="*/ 660400 w 1003300"/>
                  <a:gd name="connsiteY17" fmla="*/ 44450 h 866775"/>
                  <a:gd name="connsiteX0" fmla="*/ 660400 w 1003300"/>
                  <a:gd name="connsiteY0" fmla="*/ 44450 h 866775"/>
                  <a:gd name="connsiteX1" fmla="*/ 434975 w 1003300"/>
                  <a:gd name="connsiteY1" fmla="*/ 0 h 866775"/>
                  <a:gd name="connsiteX2" fmla="*/ 254000 w 1003300"/>
                  <a:gd name="connsiteY2" fmla="*/ 69850 h 866775"/>
                  <a:gd name="connsiteX3" fmla="*/ 82550 w 1003300"/>
                  <a:gd name="connsiteY3" fmla="*/ 171450 h 866775"/>
                  <a:gd name="connsiteX4" fmla="*/ 0 w 1003300"/>
                  <a:gd name="connsiteY4" fmla="*/ 323850 h 866775"/>
                  <a:gd name="connsiteX5" fmla="*/ 234950 w 1003300"/>
                  <a:gd name="connsiteY5" fmla="*/ 257175 h 866775"/>
                  <a:gd name="connsiteX6" fmla="*/ 406400 w 1003300"/>
                  <a:gd name="connsiteY6" fmla="*/ 323850 h 866775"/>
                  <a:gd name="connsiteX7" fmla="*/ 177800 w 1003300"/>
                  <a:gd name="connsiteY7" fmla="*/ 501650 h 866775"/>
                  <a:gd name="connsiteX8" fmla="*/ 101600 w 1003300"/>
                  <a:gd name="connsiteY8" fmla="*/ 657225 h 866775"/>
                  <a:gd name="connsiteX9" fmla="*/ 152400 w 1003300"/>
                  <a:gd name="connsiteY9" fmla="*/ 844550 h 866775"/>
                  <a:gd name="connsiteX10" fmla="*/ 320675 w 1003300"/>
                  <a:gd name="connsiteY10" fmla="*/ 866775 h 866775"/>
                  <a:gd name="connsiteX11" fmla="*/ 444500 w 1003300"/>
                  <a:gd name="connsiteY11" fmla="*/ 768350 h 866775"/>
                  <a:gd name="connsiteX12" fmla="*/ 685800 w 1003300"/>
                  <a:gd name="connsiteY12" fmla="*/ 527050 h 866775"/>
                  <a:gd name="connsiteX13" fmla="*/ 685800 w 1003300"/>
                  <a:gd name="connsiteY13" fmla="*/ 831850 h 866775"/>
                  <a:gd name="connsiteX14" fmla="*/ 911225 w 1003300"/>
                  <a:gd name="connsiteY14" fmla="*/ 752475 h 866775"/>
                  <a:gd name="connsiteX15" fmla="*/ 1003300 w 1003300"/>
                  <a:gd name="connsiteY15" fmla="*/ 565150 h 866775"/>
                  <a:gd name="connsiteX16" fmla="*/ 939800 w 1003300"/>
                  <a:gd name="connsiteY16" fmla="*/ 158750 h 866775"/>
                  <a:gd name="connsiteX17" fmla="*/ 660400 w 1003300"/>
                  <a:gd name="connsiteY17" fmla="*/ 44450 h 866775"/>
                  <a:gd name="connsiteX0" fmla="*/ 660400 w 1003300"/>
                  <a:gd name="connsiteY0" fmla="*/ 44450 h 866775"/>
                  <a:gd name="connsiteX1" fmla="*/ 434975 w 1003300"/>
                  <a:gd name="connsiteY1" fmla="*/ 0 h 866775"/>
                  <a:gd name="connsiteX2" fmla="*/ 254000 w 1003300"/>
                  <a:gd name="connsiteY2" fmla="*/ 69850 h 866775"/>
                  <a:gd name="connsiteX3" fmla="*/ 82550 w 1003300"/>
                  <a:gd name="connsiteY3" fmla="*/ 171450 h 866775"/>
                  <a:gd name="connsiteX4" fmla="*/ 0 w 1003300"/>
                  <a:gd name="connsiteY4" fmla="*/ 323850 h 866775"/>
                  <a:gd name="connsiteX5" fmla="*/ 234950 w 1003300"/>
                  <a:gd name="connsiteY5" fmla="*/ 257175 h 866775"/>
                  <a:gd name="connsiteX6" fmla="*/ 406400 w 1003300"/>
                  <a:gd name="connsiteY6" fmla="*/ 323850 h 866775"/>
                  <a:gd name="connsiteX7" fmla="*/ 177800 w 1003300"/>
                  <a:gd name="connsiteY7" fmla="*/ 501650 h 866775"/>
                  <a:gd name="connsiteX8" fmla="*/ 101600 w 1003300"/>
                  <a:gd name="connsiteY8" fmla="*/ 657225 h 866775"/>
                  <a:gd name="connsiteX9" fmla="*/ 152400 w 1003300"/>
                  <a:gd name="connsiteY9" fmla="*/ 844550 h 866775"/>
                  <a:gd name="connsiteX10" fmla="*/ 320675 w 1003300"/>
                  <a:gd name="connsiteY10" fmla="*/ 866775 h 866775"/>
                  <a:gd name="connsiteX11" fmla="*/ 444500 w 1003300"/>
                  <a:gd name="connsiteY11" fmla="*/ 768350 h 866775"/>
                  <a:gd name="connsiteX12" fmla="*/ 685800 w 1003300"/>
                  <a:gd name="connsiteY12" fmla="*/ 527050 h 866775"/>
                  <a:gd name="connsiteX13" fmla="*/ 685800 w 1003300"/>
                  <a:gd name="connsiteY13" fmla="*/ 831850 h 866775"/>
                  <a:gd name="connsiteX14" fmla="*/ 911225 w 1003300"/>
                  <a:gd name="connsiteY14" fmla="*/ 752475 h 866775"/>
                  <a:gd name="connsiteX15" fmla="*/ 1003300 w 1003300"/>
                  <a:gd name="connsiteY15" fmla="*/ 565150 h 866775"/>
                  <a:gd name="connsiteX16" fmla="*/ 939800 w 1003300"/>
                  <a:gd name="connsiteY16" fmla="*/ 158750 h 866775"/>
                  <a:gd name="connsiteX17" fmla="*/ 660400 w 1003300"/>
                  <a:gd name="connsiteY17" fmla="*/ 44450 h 866775"/>
                  <a:gd name="connsiteX0" fmla="*/ 660400 w 1003300"/>
                  <a:gd name="connsiteY0" fmla="*/ 44450 h 866775"/>
                  <a:gd name="connsiteX1" fmla="*/ 434975 w 1003300"/>
                  <a:gd name="connsiteY1" fmla="*/ 0 h 866775"/>
                  <a:gd name="connsiteX2" fmla="*/ 254000 w 1003300"/>
                  <a:gd name="connsiteY2" fmla="*/ 69850 h 866775"/>
                  <a:gd name="connsiteX3" fmla="*/ 82550 w 1003300"/>
                  <a:gd name="connsiteY3" fmla="*/ 171450 h 866775"/>
                  <a:gd name="connsiteX4" fmla="*/ 0 w 1003300"/>
                  <a:gd name="connsiteY4" fmla="*/ 323850 h 866775"/>
                  <a:gd name="connsiteX5" fmla="*/ 234950 w 1003300"/>
                  <a:gd name="connsiteY5" fmla="*/ 257175 h 866775"/>
                  <a:gd name="connsiteX6" fmla="*/ 406400 w 1003300"/>
                  <a:gd name="connsiteY6" fmla="*/ 323850 h 866775"/>
                  <a:gd name="connsiteX7" fmla="*/ 177800 w 1003300"/>
                  <a:gd name="connsiteY7" fmla="*/ 501650 h 866775"/>
                  <a:gd name="connsiteX8" fmla="*/ 101600 w 1003300"/>
                  <a:gd name="connsiteY8" fmla="*/ 657225 h 866775"/>
                  <a:gd name="connsiteX9" fmla="*/ 152400 w 1003300"/>
                  <a:gd name="connsiteY9" fmla="*/ 844550 h 866775"/>
                  <a:gd name="connsiteX10" fmla="*/ 320675 w 1003300"/>
                  <a:gd name="connsiteY10" fmla="*/ 866775 h 866775"/>
                  <a:gd name="connsiteX11" fmla="*/ 444500 w 1003300"/>
                  <a:gd name="connsiteY11" fmla="*/ 768350 h 866775"/>
                  <a:gd name="connsiteX12" fmla="*/ 685800 w 1003300"/>
                  <a:gd name="connsiteY12" fmla="*/ 527050 h 866775"/>
                  <a:gd name="connsiteX13" fmla="*/ 685800 w 1003300"/>
                  <a:gd name="connsiteY13" fmla="*/ 831850 h 866775"/>
                  <a:gd name="connsiteX14" fmla="*/ 911225 w 1003300"/>
                  <a:gd name="connsiteY14" fmla="*/ 752475 h 866775"/>
                  <a:gd name="connsiteX15" fmla="*/ 1003300 w 1003300"/>
                  <a:gd name="connsiteY15" fmla="*/ 565150 h 866775"/>
                  <a:gd name="connsiteX16" fmla="*/ 939800 w 1003300"/>
                  <a:gd name="connsiteY16" fmla="*/ 158750 h 866775"/>
                  <a:gd name="connsiteX17" fmla="*/ 660400 w 1003300"/>
                  <a:gd name="connsiteY17" fmla="*/ 44450 h 866775"/>
                  <a:gd name="connsiteX0" fmla="*/ 660400 w 1003300"/>
                  <a:gd name="connsiteY0" fmla="*/ 44450 h 866775"/>
                  <a:gd name="connsiteX1" fmla="*/ 434975 w 1003300"/>
                  <a:gd name="connsiteY1" fmla="*/ 0 h 866775"/>
                  <a:gd name="connsiteX2" fmla="*/ 254000 w 1003300"/>
                  <a:gd name="connsiteY2" fmla="*/ 69850 h 866775"/>
                  <a:gd name="connsiteX3" fmla="*/ 82550 w 1003300"/>
                  <a:gd name="connsiteY3" fmla="*/ 171450 h 866775"/>
                  <a:gd name="connsiteX4" fmla="*/ 0 w 1003300"/>
                  <a:gd name="connsiteY4" fmla="*/ 323850 h 866775"/>
                  <a:gd name="connsiteX5" fmla="*/ 234950 w 1003300"/>
                  <a:gd name="connsiteY5" fmla="*/ 257175 h 866775"/>
                  <a:gd name="connsiteX6" fmla="*/ 406400 w 1003300"/>
                  <a:gd name="connsiteY6" fmla="*/ 323850 h 866775"/>
                  <a:gd name="connsiteX7" fmla="*/ 177800 w 1003300"/>
                  <a:gd name="connsiteY7" fmla="*/ 501650 h 866775"/>
                  <a:gd name="connsiteX8" fmla="*/ 101600 w 1003300"/>
                  <a:gd name="connsiteY8" fmla="*/ 657225 h 866775"/>
                  <a:gd name="connsiteX9" fmla="*/ 152400 w 1003300"/>
                  <a:gd name="connsiteY9" fmla="*/ 844550 h 866775"/>
                  <a:gd name="connsiteX10" fmla="*/ 320675 w 1003300"/>
                  <a:gd name="connsiteY10" fmla="*/ 866775 h 866775"/>
                  <a:gd name="connsiteX11" fmla="*/ 444500 w 1003300"/>
                  <a:gd name="connsiteY11" fmla="*/ 768350 h 866775"/>
                  <a:gd name="connsiteX12" fmla="*/ 685800 w 1003300"/>
                  <a:gd name="connsiteY12" fmla="*/ 527050 h 866775"/>
                  <a:gd name="connsiteX13" fmla="*/ 685800 w 1003300"/>
                  <a:gd name="connsiteY13" fmla="*/ 831850 h 866775"/>
                  <a:gd name="connsiteX14" fmla="*/ 911225 w 1003300"/>
                  <a:gd name="connsiteY14" fmla="*/ 752475 h 866775"/>
                  <a:gd name="connsiteX15" fmla="*/ 1003300 w 1003300"/>
                  <a:gd name="connsiteY15" fmla="*/ 565150 h 866775"/>
                  <a:gd name="connsiteX16" fmla="*/ 939800 w 1003300"/>
                  <a:gd name="connsiteY16" fmla="*/ 158750 h 866775"/>
                  <a:gd name="connsiteX17" fmla="*/ 660400 w 1003300"/>
                  <a:gd name="connsiteY17" fmla="*/ 44450 h 866775"/>
                  <a:gd name="connsiteX0" fmla="*/ 660400 w 1003300"/>
                  <a:gd name="connsiteY0" fmla="*/ 44450 h 866775"/>
                  <a:gd name="connsiteX1" fmla="*/ 434975 w 1003300"/>
                  <a:gd name="connsiteY1" fmla="*/ 0 h 866775"/>
                  <a:gd name="connsiteX2" fmla="*/ 254000 w 1003300"/>
                  <a:gd name="connsiteY2" fmla="*/ 69850 h 866775"/>
                  <a:gd name="connsiteX3" fmla="*/ 82550 w 1003300"/>
                  <a:gd name="connsiteY3" fmla="*/ 171450 h 866775"/>
                  <a:gd name="connsiteX4" fmla="*/ 0 w 1003300"/>
                  <a:gd name="connsiteY4" fmla="*/ 323850 h 866775"/>
                  <a:gd name="connsiteX5" fmla="*/ 234950 w 1003300"/>
                  <a:gd name="connsiteY5" fmla="*/ 257175 h 866775"/>
                  <a:gd name="connsiteX6" fmla="*/ 406400 w 1003300"/>
                  <a:gd name="connsiteY6" fmla="*/ 323850 h 866775"/>
                  <a:gd name="connsiteX7" fmla="*/ 177800 w 1003300"/>
                  <a:gd name="connsiteY7" fmla="*/ 501650 h 866775"/>
                  <a:gd name="connsiteX8" fmla="*/ 101600 w 1003300"/>
                  <a:gd name="connsiteY8" fmla="*/ 657225 h 866775"/>
                  <a:gd name="connsiteX9" fmla="*/ 152400 w 1003300"/>
                  <a:gd name="connsiteY9" fmla="*/ 844550 h 866775"/>
                  <a:gd name="connsiteX10" fmla="*/ 320675 w 1003300"/>
                  <a:gd name="connsiteY10" fmla="*/ 866775 h 866775"/>
                  <a:gd name="connsiteX11" fmla="*/ 444500 w 1003300"/>
                  <a:gd name="connsiteY11" fmla="*/ 768350 h 866775"/>
                  <a:gd name="connsiteX12" fmla="*/ 685800 w 1003300"/>
                  <a:gd name="connsiteY12" fmla="*/ 527050 h 866775"/>
                  <a:gd name="connsiteX13" fmla="*/ 685800 w 1003300"/>
                  <a:gd name="connsiteY13" fmla="*/ 831850 h 866775"/>
                  <a:gd name="connsiteX14" fmla="*/ 911225 w 1003300"/>
                  <a:gd name="connsiteY14" fmla="*/ 752475 h 866775"/>
                  <a:gd name="connsiteX15" fmla="*/ 1003300 w 1003300"/>
                  <a:gd name="connsiteY15" fmla="*/ 565150 h 866775"/>
                  <a:gd name="connsiteX16" fmla="*/ 939800 w 1003300"/>
                  <a:gd name="connsiteY16" fmla="*/ 158750 h 866775"/>
                  <a:gd name="connsiteX17" fmla="*/ 660400 w 1003300"/>
                  <a:gd name="connsiteY17" fmla="*/ 44450 h 866775"/>
                  <a:gd name="connsiteX0" fmla="*/ 660400 w 1003300"/>
                  <a:gd name="connsiteY0" fmla="*/ 44450 h 866775"/>
                  <a:gd name="connsiteX1" fmla="*/ 434975 w 1003300"/>
                  <a:gd name="connsiteY1" fmla="*/ 0 h 866775"/>
                  <a:gd name="connsiteX2" fmla="*/ 254000 w 1003300"/>
                  <a:gd name="connsiteY2" fmla="*/ 69850 h 866775"/>
                  <a:gd name="connsiteX3" fmla="*/ 82550 w 1003300"/>
                  <a:gd name="connsiteY3" fmla="*/ 171450 h 866775"/>
                  <a:gd name="connsiteX4" fmla="*/ 0 w 1003300"/>
                  <a:gd name="connsiteY4" fmla="*/ 323850 h 866775"/>
                  <a:gd name="connsiteX5" fmla="*/ 234950 w 1003300"/>
                  <a:gd name="connsiteY5" fmla="*/ 257175 h 866775"/>
                  <a:gd name="connsiteX6" fmla="*/ 406400 w 1003300"/>
                  <a:gd name="connsiteY6" fmla="*/ 323850 h 866775"/>
                  <a:gd name="connsiteX7" fmla="*/ 177800 w 1003300"/>
                  <a:gd name="connsiteY7" fmla="*/ 501650 h 866775"/>
                  <a:gd name="connsiteX8" fmla="*/ 101600 w 1003300"/>
                  <a:gd name="connsiteY8" fmla="*/ 657225 h 866775"/>
                  <a:gd name="connsiteX9" fmla="*/ 152400 w 1003300"/>
                  <a:gd name="connsiteY9" fmla="*/ 844550 h 866775"/>
                  <a:gd name="connsiteX10" fmla="*/ 320675 w 1003300"/>
                  <a:gd name="connsiteY10" fmla="*/ 866775 h 866775"/>
                  <a:gd name="connsiteX11" fmla="*/ 444500 w 1003300"/>
                  <a:gd name="connsiteY11" fmla="*/ 768350 h 866775"/>
                  <a:gd name="connsiteX12" fmla="*/ 685800 w 1003300"/>
                  <a:gd name="connsiteY12" fmla="*/ 527050 h 866775"/>
                  <a:gd name="connsiteX13" fmla="*/ 685800 w 1003300"/>
                  <a:gd name="connsiteY13" fmla="*/ 831850 h 866775"/>
                  <a:gd name="connsiteX14" fmla="*/ 911225 w 1003300"/>
                  <a:gd name="connsiteY14" fmla="*/ 752475 h 866775"/>
                  <a:gd name="connsiteX15" fmla="*/ 1003300 w 1003300"/>
                  <a:gd name="connsiteY15" fmla="*/ 565150 h 866775"/>
                  <a:gd name="connsiteX16" fmla="*/ 939800 w 1003300"/>
                  <a:gd name="connsiteY16" fmla="*/ 158750 h 866775"/>
                  <a:gd name="connsiteX17" fmla="*/ 660400 w 1003300"/>
                  <a:gd name="connsiteY17" fmla="*/ 44450 h 866775"/>
                  <a:gd name="connsiteX0" fmla="*/ 660400 w 1003300"/>
                  <a:gd name="connsiteY0" fmla="*/ 44450 h 866775"/>
                  <a:gd name="connsiteX1" fmla="*/ 434975 w 1003300"/>
                  <a:gd name="connsiteY1" fmla="*/ 0 h 866775"/>
                  <a:gd name="connsiteX2" fmla="*/ 254000 w 1003300"/>
                  <a:gd name="connsiteY2" fmla="*/ 69850 h 866775"/>
                  <a:gd name="connsiteX3" fmla="*/ 82550 w 1003300"/>
                  <a:gd name="connsiteY3" fmla="*/ 171450 h 866775"/>
                  <a:gd name="connsiteX4" fmla="*/ 0 w 1003300"/>
                  <a:gd name="connsiteY4" fmla="*/ 323850 h 866775"/>
                  <a:gd name="connsiteX5" fmla="*/ 234950 w 1003300"/>
                  <a:gd name="connsiteY5" fmla="*/ 257175 h 866775"/>
                  <a:gd name="connsiteX6" fmla="*/ 406400 w 1003300"/>
                  <a:gd name="connsiteY6" fmla="*/ 323850 h 866775"/>
                  <a:gd name="connsiteX7" fmla="*/ 177800 w 1003300"/>
                  <a:gd name="connsiteY7" fmla="*/ 501650 h 866775"/>
                  <a:gd name="connsiteX8" fmla="*/ 101600 w 1003300"/>
                  <a:gd name="connsiteY8" fmla="*/ 657225 h 866775"/>
                  <a:gd name="connsiteX9" fmla="*/ 152400 w 1003300"/>
                  <a:gd name="connsiteY9" fmla="*/ 844550 h 866775"/>
                  <a:gd name="connsiteX10" fmla="*/ 320675 w 1003300"/>
                  <a:gd name="connsiteY10" fmla="*/ 866775 h 866775"/>
                  <a:gd name="connsiteX11" fmla="*/ 444500 w 1003300"/>
                  <a:gd name="connsiteY11" fmla="*/ 768350 h 866775"/>
                  <a:gd name="connsiteX12" fmla="*/ 685800 w 1003300"/>
                  <a:gd name="connsiteY12" fmla="*/ 527050 h 866775"/>
                  <a:gd name="connsiteX13" fmla="*/ 685800 w 1003300"/>
                  <a:gd name="connsiteY13" fmla="*/ 831850 h 866775"/>
                  <a:gd name="connsiteX14" fmla="*/ 911225 w 1003300"/>
                  <a:gd name="connsiteY14" fmla="*/ 752475 h 866775"/>
                  <a:gd name="connsiteX15" fmla="*/ 1003300 w 1003300"/>
                  <a:gd name="connsiteY15" fmla="*/ 565150 h 866775"/>
                  <a:gd name="connsiteX16" fmla="*/ 939800 w 1003300"/>
                  <a:gd name="connsiteY16" fmla="*/ 158750 h 866775"/>
                  <a:gd name="connsiteX17" fmla="*/ 660400 w 1003300"/>
                  <a:gd name="connsiteY17" fmla="*/ 44450 h 866775"/>
                  <a:gd name="connsiteX0" fmla="*/ 660400 w 1003300"/>
                  <a:gd name="connsiteY0" fmla="*/ 44450 h 866775"/>
                  <a:gd name="connsiteX1" fmla="*/ 434975 w 1003300"/>
                  <a:gd name="connsiteY1" fmla="*/ 0 h 866775"/>
                  <a:gd name="connsiteX2" fmla="*/ 254000 w 1003300"/>
                  <a:gd name="connsiteY2" fmla="*/ 69850 h 866775"/>
                  <a:gd name="connsiteX3" fmla="*/ 34925 w 1003300"/>
                  <a:gd name="connsiteY3" fmla="*/ 200025 h 866775"/>
                  <a:gd name="connsiteX4" fmla="*/ 0 w 1003300"/>
                  <a:gd name="connsiteY4" fmla="*/ 323850 h 866775"/>
                  <a:gd name="connsiteX5" fmla="*/ 234950 w 1003300"/>
                  <a:gd name="connsiteY5" fmla="*/ 257175 h 866775"/>
                  <a:gd name="connsiteX6" fmla="*/ 406400 w 1003300"/>
                  <a:gd name="connsiteY6" fmla="*/ 323850 h 866775"/>
                  <a:gd name="connsiteX7" fmla="*/ 177800 w 1003300"/>
                  <a:gd name="connsiteY7" fmla="*/ 501650 h 866775"/>
                  <a:gd name="connsiteX8" fmla="*/ 101600 w 1003300"/>
                  <a:gd name="connsiteY8" fmla="*/ 657225 h 866775"/>
                  <a:gd name="connsiteX9" fmla="*/ 152400 w 1003300"/>
                  <a:gd name="connsiteY9" fmla="*/ 844550 h 866775"/>
                  <a:gd name="connsiteX10" fmla="*/ 320675 w 1003300"/>
                  <a:gd name="connsiteY10" fmla="*/ 866775 h 866775"/>
                  <a:gd name="connsiteX11" fmla="*/ 444500 w 1003300"/>
                  <a:gd name="connsiteY11" fmla="*/ 768350 h 866775"/>
                  <a:gd name="connsiteX12" fmla="*/ 685800 w 1003300"/>
                  <a:gd name="connsiteY12" fmla="*/ 527050 h 866775"/>
                  <a:gd name="connsiteX13" fmla="*/ 685800 w 1003300"/>
                  <a:gd name="connsiteY13" fmla="*/ 831850 h 866775"/>
                  <a:gd name="connsiteX14" fmla="*/ 911225 w 1003300"/>
                  <a:gd name="connsiteY14" fmla="*/ 752475 h 866775"/>
                  <a:gd name="connsiteX15" fmla="*/ 1003300 w 1003300"/>
                  <a:gd name="connsiteY15" fmla="*/ 565150 h 866775"/>
                  <a:gd name="connsiteX16" fmla="*/ 939800 w 1003300"/>
                  <a:gd name="connsiteY16" fmla="*/ 158750 h 866775"/>
                  <a:gd name="connsiteX17" fmla="*/ 660400 w 1003300"/>
                  <a:gd name="connsiteY17" fmla="*/ 44450 h 866775"/>
                  <a:gd name="connsiteX0" fmla="*/ 660400 w 1003300"/>
                  <a:gd name="connsiteY0" fmla="*/ 44450 h 866775"/>
                  <a:gd name="connsiteX1" fmla="*/ 434975 w 1003300"/>
                  <a:gd name="connsiteY1" fmla="*/ 0 h 866775"/>
                  <a:gd name="connsiteX2" fmla="*/ 254000 w 1003300"/>
                  <a:gd name="connsiteY2" fmla="*/ 69850 h 866775"/>
                  <a:gd name="connsiteX3" fmla="*/ 34925 w 1003300"/>
                  <a:gd name="connsiteY3" fmla="*/ 200025 h 866775"/>
                  <a:gd name="connsiteX4" fmla="*/ 0 w 1003300"/>
                  <a:gd name="connsiteY4" fmla="*/ 323850 h 866775"/>
                  <a:gd name="connsiteX5" fmla="*/ 234950 w 1003300"/>
                  <a:gd name="connsiteY5" fmla="*/ 257175 h 866775"/>
                  <a:gd name="connsiteX6" fmla="*/ 406400 w 1003300"/>
                  <a:gd name="connsiteY6" fmla="*/ 323850 h 866775"/>
                  <a:gd name="connsiteX7" fmla="*/ 177800 w 1003300"/>
                  <a:gd name="connsiteY7" fmla="*/ 501650 h 866775"/>
                  <a:gd name="connsiteX8" fmla="*/ 101600 w 1003300"/>
                  <a:gd name="connsiteY8" fmla="*/ 657225 h 866775"/>
                  <a:gd name="connsiteX9" fmla="*/ 152400 w 1003300"/>
                  <a:gd name="connsiteY9" fmla="*/ 844550 h 866775"/>
                  <a:gd name="connsiteX10" fmla="*/ 320675 w 1003300"/>
                  <a:gd name="connsiteY10" fmla="*/ 866775 h 866775"/>
                  <a:gd name="connsiteX11" fmla="*/ 558800 w 1003300"/>
                  <a:gd name="connsiteY11" fmla="*/ 673100 h 866775"/>
                  <a:gd name="connsiteX12" fmla="*/ 685800 w 1003300"/>
                  <a:gd name="connsiteY12" fmla="*/ 527050 h 866775"/>
                  <a:gd name="connsiteX13" fmla="*/ 685800 w 1003300"/>
                  <a:gd name="connsiteY13" fmla="*/ 831850 h 866775"/>
                  <a:gd name="connsiteX14" fmla="*/ 911225 w 1003300"/>
                  <a:gd name="connsiteY14" fmla="*/ 752475 h 866775"/>
                  <a:gd name="connsiteX15" fmla="*/ 1003300 w 1003300"/>
                  <a:gd name="connsiteY15" fmla="*/ 565150 h 866775"/>
                  <a:gd name="connsiteX16" fmla="*/ 939800 w 1003300"/>
                  <a:gd name="connsiteY16" fmla="*/ 158750 h 866775"/>
                  <a:gd name="connsiteX17" fmla="*/ 660400 w 1003300"/>
                  <a:gd name="connsiteY17" fmla="*/ 44450 h 866775"/>
                  <a:gd name="connsiteX0" fmla="*/ 660400 w 1003300"/>
                  <a:gd name="connsiteY0" fmla="*/ 44450 h 844550"/>
                  <a:gd name="connsiteX1" fmla="*/ 434975 w 1003300"/>
                  <a:gd name="connsiteY1" fmla="*/ 0 h 844550"/>
                  <a:gd name="connsiteX2" fmla="*/ 254000 w 1003300"/>
                  <a:gd name="connsiteY2" fmla="*/ 69850 h 844550"/>
                  <a:gd name="connsiteX3" fmla="*/ 34925 w 1003300"/>
                  <a:gd name="connsiteY3" fmla="*/ 200025 h 844550"/>
                  <a:gd name="connsiteX4" fmla="*/ 0 w 1003300"/>
                  <a:gd name="connsiteY4" fmla="*/ 323850 h 844550"/>
                  <a:gd name="connsiteX5" fmla="*/ 234950 w 1003300"/>
                  <a:gd name="connsiteY5" fmla="*/ 257175 h 844550"/>
                  <a:gd name="connsiteX6" fmla="*/ 406400 w 1003300"/>
                  <a:gd name="connsiteY6" fmla="*/ 323850 h 844550"/>
                  <a:gd name="connsiteX7" fmla="*/ 177800 w 1003300"/>
                  <a:gd name="connsiteY7" fmla="*/ 501650 h 844550"/>
                  <a:gd name="connsiteX8" fmla="*/ 101600 w 1003300"/>
                  <a:gd name="connsiteY8" fmla="*/ 657225 h 844550"/>
                  <a:gd name="connsiteX9" fmla="*/ 152400 w 1003300"/>
                  <a:gd name="connsiteY9" fmla="*/ 844550 h 844550"/>
                  <a:gd name="connsiteX10" fmla="*/ 377825 w 1003300"/>
                  <a:gd name="connsiteY10" fmla="*/ 771525 h 844550"/>
                  <a:gd name="connsiteX11" fmla="*/ 558800 w 1003300"/>
                  <a:gd name="connsiteY11" fmla="*/ 673100 h 844550"/>
                  <a:gd name="connsiteX12" fmla="*/ 685800 w 1003300"/>
                  <a:gd name="connsiteY12" fmla="*/ 527050 h 844550"/>
                  <a:gd name="connsiteX13" fmla="*/ 685800 w 1003300"/>
                  <a:gd name="connsiteY13" fmla="*/ 831850 h 844550"/>
                  <a:gd name="connsiteX14" fmla="*/ 911225 w 1003300"/>
                  <a:gd name="connsiteY14" fmla="*/ 752475 h 844550"/>
                  <a:gd name="connsiteX15" fmla="*/ 1003300 w 1003300"/>
                  <a:gd name="connsiteY15" fmla="*/ 565150 h 844550"/>
                  <a:gd name="connsiteX16" fmla="*/ 939800 w 1003300"/>
                  <a:gd name="connsiteY16" fmla="*/ 158750 h 844550"/>
                  <a:gd name="connsiteX17" fmla="*/ 660400 w 1003300"/>
                  <a:gd name="connsiteY17" fmla="*/ 44450 h 844550"/>
                  <a:gd name="connsiteX0" fmla="*/ 660400 w 1003300"/>
                  <a:gd name="connsiteY0" fmla="*/ 44450 h 844550"/>
                  <a:gd name="connsiteX1" fmla="*/ 434975 w 1003300"/>
                  <a:gd name="connsiteY1" fmla="*/ 0 h 844550"/>
                  <a:gd name="connsiteX2" fmla="*/ 254000 w 1003300"/>
                  <a:gd name="connsiteY2" fmla="*/ 69850 h 844550"/>
                  <a:gd name="connsiteX3" fmla="*/ 34925 w 1003300"/>
                  <a:gd name="connsiteY3" fmla="*/ 200025 h 844550"/>
                  <a:gd name="connsiteX4" fmla="*/ 0 w 1003300"/>
                  <a:gd name="connsiteY4" fmla="*/ 323850 h 844550"/>
                  <a:gd name="connsiteX5" fmla="*/ 234950 w 1003300"/>
                  <a:gd name="connsiteY5" fmla="*/ 257175 h 844550"/>
                  <a:gd name="connsiteX6" fmla="*/ 406400 w 1003300"/>
                  <a:gd name="connsiteY6" fmla="*/ 323850 h 844550"/>
                  <a:gd name="connsiteX7" fmla="*/ 177800 w 1003300"/>
                  <a:gd name="connsiteY7" fmla="*/ 501650 h 844550"/>
                  <a:gd name="connsiteX8" fmla="*/ 149225 w 1003300"/>
                  <a:gd name="connsiteY8" fmla="*/ 657225 h 844550"/>
                  <a:gd name="connsiteX9" fmla="*/ 152400 w 1003300"/>
                  <a:gd name="connsiteY9" fmla="*/ 844550 h 844550"/>
                  <a:gd name="connsiteX10" fmla="*/ 377825 w 1003300"/>
                  <a:gd name="connsiteY10" fmla="*/ 771525 h 844550"/>
                  <a:gd name="connsiteX11" fmla="*/ 558800 w 1003300"/>
                  <a:gd name="connsiteY11" fmla="*/ 673100 h 844550"/>
                  <a:gd name="connsiteX12" fmla="*/ 685800 w 1003300"/>
                  <a:gd name="connsiteY12" fmla="*/ 527050 h 844550"/>
                  <a:gd name="connsiteX13" fmla="*/ 685800 w 1003300"/>
                  <a:gd name="connsiteY13" fmla="*/ 831850 h 844550"/>
                  <a:gd name="connsiteX14" fmla="*/ 911225 w 1003300"/>
                  <a:gd name="connsiteY14" fmla="*/ 752475 h 844550"/>
                  <a:gd name="connsiteX15" fmla="*/ 1003300 w 1003300"/>
                  <a:gd name="connsiteY15" fmla="*/ 565150 h 844550"/>
                  <a:gd name="connsiteX16" fmla="*/ 939800 w 1003300"/>
                  <a:gd name="connsiteY16" fmla="*/ 158750 h 844550"/>
                  <a:gd name="connsiteX17" fmla="*/ 660400 w 1003300"/>
                  <a:gd name="connsiteY17" fmla="*/ 44450 h 844550"/>
                  <a:gd name="connsiteX0" fmla="*/ 660400 w 1003300"/>
                  <a:gd name="connsiteY0" fmla="*/ 44450 h 844550"/>
                  <a:gd name="connsiteX1" fmla="*/ 434975 w 1003300"/>
                  <a:gd name="connsiteY1" fmla="*/ 0 h 844550"/>
                  <a:gd name="connsiteX2" fmla="*/ 254000 w 1003300"/>
                  <a:gd name="connsiteY2" fmla="*/ 69850 h 844550"/>
                  <a:gd name="connsiteX3" fmla="*/ 34925 w 1003300"/>
                  <a:gd name="connsiteY3" fmla="*/ 200025 h 844550"/>
                  <a:gd name="connsiteX4" fmla="*/ 0 w 1003300"/>
                  <a:gd name="connsiteY4" fmla="*/ 323850 h 844550"/>
                  <a:gd name="connsiteX5" fmla="*/ 234950 w 1003300"/>
                  <a:gd name="connsiteY5" fmla="*/ 257175 h 844550"/>
                  <a:gd name="connsiteX6" fmla="*/ 406400 w 1003300"/>
                  <a:gd name="connsiteY6" fmla="*/ 323850 h 844550"/>
                  <a:gd name="connsiteX7" fmla="*/ 273050 w 1003300"/>
                  <a:gd name="connsiteY7" fmla="*/ 520700 h 844550"/>
                  <a:gd name="connsiteX8" fmla="*/ 149225 w 1003300"/>
                  <a:gd name="connsiteY8" fmla="*/ 657225 h 844550"/>
                  <a:gd name="connsiteX9" fmla="*/ 152400 w 1003300"/>
                  <a:gd name="connsiteY9" fmla="*/ 844550 h 844550"/>
                  <a:gd name="connsiteX10" fmla="*/ 377825 w 1003300"/>
                  <a:gd name="connsiteY10" fmla="*/ 771525 h 844550"/>
                  <a:gd name="connsiteX11" fmla="*/ 558800 w 1003300"/>
                  <a:gd name="connsiteY11" fmla="*/ 673100 h 844550"/>
                  <a:gd name="connsiteX12" fmla="*/ 685800 w 1003300"/>
                  <a:gd name="connsiteY12" fmla="*/ 527050 h 844550"/>
                  <a:gd name="connsiteX13" fmla="*/ 685800 w 1003300"/>
                  <a:gd name="connsiteY13" fmla="*/ 831850 h 844550"/>
                  <a:gd name="connsiteX14" fmla="*/ 911225 w 1003300"/>
                  <a:gd name="connsiteY14" fmla="*/ 752475 h 844550"/>
                  <a:gd name="connsiteX15" fmla="*/ 1003300 w 1003300"/>
                  <a:gd name="connsiteY15" fmla="*/ 565150 h 844550"/>
                  <a:gd name="connsiteX16" fmla="*/ 939800 w 1003300"/>
                  <a:gd name="connsiteY16" fmla="*/ 158750 h 844550"/>
                  <a:gd name="connsiteX17" fmla="*/ 660400 w 1003300"/>
                  <a:gd name="connsiteY17" fmla="*/ 44450 h 844550"/>
                  <a:gd name="connsiteX0" fmla="*/ 660400 w 1003300"/>
                  <a:gd name="connsiteY0" fmla="*/ 44450 h 844550"/>
                  <a:gd name="connsiteX1" fmla="*/ 434975 w 1003300"/>
                  <a:gd name="connsiteY1" fmla="*/ 0 h 844550"/>
                  <a:gd name="connsiteX2" fmla="*/ 254000 w 1003300"/>
                  <a:gd name="connsiteY2" fmla="*/ 69850 h 844550"/>
                  <a:gd name="connsiteX3" fmla="*/ 34925 w 1003300"/>
                  <a:gd name="connsiteY3" fmla="*/ 200025 h 844550"/>
                  <a:gd name="connsiteX4" fmla="*/ 0 w 1003300"/>
                  <a:gd name="connsiteY4" fmla="*/ 323850 h 844550"/>
                  <a:gd name="connsiteX5" fmla="*/ 234950 w 1003300"/>
                  <a:gd name="connsiteY5" fmla="*/ 257175 h 844550"/>
                  <a:gd name="connsiteX6" fmla="*/ 406400 w 1003300"/>
                  <a:gd name="connsiteY6" fmla="*/ 323850 h 844550"/>
                  <a:gd name="connsiteX7" fmla="*/ 234950 w 1003300"/>
                  <a:gd name="connsiteY7" fmla="*/ 501650 h 844550"/>
                  <a:gd name="connsiteX8" fmla="*/ 149225 w 1003300"/>
                  <a:gd name="connsiteY8" fmla="*/ 657225 h 844550"/>
                  <a:gd name="connsiteX9" fmla="*/ 152400 w 1003300"/>
                  <a:gd name="connsiteY9" fmla="*/ 844550 h 844550"/>
                  <a:gd name="connsiteX10" fmla="*/ 377825 w 1003300"/>
                  <a:gd name="connsiteY10" fmla="*/ 771525 h 844550"/>
                  <a:gd name="connsiteX11" fmla="*/ 558800 w 1003300"/>
                  <a:gd name="connsiteY11" fmla="*/ 673100 h 844550"/>
                  <a:gd name="connsiteX12" fmla="*/ 685800 w 1003300"/>
                  <a:gd name="connsiteY12" fmla="*/ 527050 h 844550"/>
                  <a:gd name="connsiteX13" fmla="*/ 685800 w 1003300"/>
                  <a:gd name="connsiteY13" fmla="*/ 831850 h 844550"/>
                  <a:gd name="connsiteX14" fmla="*/ 911225 w 1003300"/>
                  <a:gd name="connsiteY14" fmla="*/ 752475 h 844550"/>
                  <a:gd name="connsiteX15" fmla="*/ 1003300 w 1003300"/>
                  <a:gd name="connsiteY15" fmla="*/ 565150 h 844550"/>
                  <a:gd name="connsiteX16" fmla="*/ 939800 w 1003300"/>
                  <a:gd name="connsiteY16" fmla="*/ 158750 h 844550"/>
                  <a:gd name="connsiteX17" fmla="*/ 660400 w 1003300"/>
                  <a:gd name="connsiteY17" fmla="*/ 44450 h 844550"/>
                  <a:gd name="connsiteX0" fmla="*/ 660400 w 945547"/>
                  <a:gd name="connsiteY0" fmla="*/ 44450 h 844550"/>
                  <a:gd name="connsiteX1" fmla="*/ 434975 w 945547"/>
                  <a:gd name="connsiteY1" fmla="*/ 0 h 844550"/>
                  <a:gd name="connsiteX2" fmla="*/ 254000 w 945547"/>
                  <a:gd name="connsiteY2" fmla="*/ 69850 h 844550"/>
                  <a:gd name="connsiteX3" fmla="*/ 34925 w 945547"/>
                  <a:gd name="connsiteY3" fmla="*/ 200025 h 844550"/>
                  <a:gd name="connsiteX4" fmla="*/ 0 w 945547"/>
                  <a:gd name="connsiteY4" fmla="*/ 323850 h 844550"/>
                  <a:gd name="connsiteX5" fmla="*/ 234950 w 945547"/>
                  <a:gd name="connsiteY5" fmla="*/ 257175 h 844550"/>
                  <a:gd name="connsiteX6" fmla="*/ 406400 w 945547"/>
                  <a:gd name="connsiteY6" fmla="*/ 323850 h 844550"/>
                  <a:gd name="connsiteX7" fmla="*/ 234950 w 945547"/>
                  <a:gd name="connsiteY7" fmla="*/ 501650 h 844550"/>
                  <a:gd name="connsiteX8" fmla="*/ 149225 w 945547"/>
                  <a:gd name="connsiteY8" fmla="*/ 657225 h 844550"/>
                  <a:gd name="connsiteX9" fmla="*/ 152400 w 945547"/>
                  <a:gd name="connsiteY9" fmla="*/ 844550 h 844550"/>
                  <a:gd name="connsiteX10" fmla="*/ 377825 w 945547"/>
                  <a:gd name="connsiteY10" fmla="*/ 771525 h 844550"/>
                  <a:gd name="connsiteX11" fmla="*/ 558800 w 945547"/>
                  <a:gd name="connsiteY11" fmla="*/ 673100 h 844550"/>
                  <a:gd name="connsiteX12" fmla="*/ 685800 w 945547"/>
                  <a:gd name="connsiteY12" fmla="*/ 527050 h 844550"/>
                  <a:gd name="connsiteX13" fmla="*/ 685800 w 945547"/>
                  <a:gd name="connsiteY13" fmla="*/ 831850 h 844550"/>
                  <a:gd name="connsiteX14" fmla="*/ 911225 w 945547"/>
                  <a:gd name="connsiteY14" fmla="*/ 752475 h 844550"/>
                  <a:gd name="connsiteX15" fmla="*/ 917575 w 945547"/>
                  <a:gd name="connsiteY15" fmla="*/ 574675 h 844550"/>
                  <a:gd name="connsiteX16" fmla="*/ 939800 w 945547"/>
                  <a:gd name="connsiteY16" fmla="*/ 158750 h 844550"/>
                  <a:gd name="connsiteX17" fmla="*/ 660400 w 945547"/>
                  <a:gd name="connsiteY17" fmla="*/ 44450 h 844550"/>
                  <a:gd name="connsiteX0" fmla="*/ 660400 w 939800"/>
                  <a:gd name="connsiteY0" fmla="*/ 44450 h 844550"/>
                  <a:gd name="connsiteX1" fmla="*/ 434975 w 939800"/>
                  <a:gd name="connsiteY1" fmla="*/ 0 h 844550"/>
                  <a:gd name="connsiteX2" fmla="*/ 254000 w 939800"/>
                  <a:gd name="connsiteY2" fmla="*/ 69850 h 844550"/>
                  <a:gd name="connsiteX3" fmla="*/ 34925 w 939800"/>
                  <a:gd name="connsiteY3" fmla="*/ 200025 h 844550"/>
                  <a:gd name="connsiteX4" fmla="*/ 0 w 939800"/>
                  <a:gd name="connsiteY4" fmla="*/ 323850 h 844550"/>
                  <a:gd name="connsiteX5" fmla="*/ 234950 w 939800"/>
                  <a:gd name="connsiteY5" fmla="*/ 257175 h 844550"/>
                  <a:gd name="connsiteX6" fmla="*/ 406400 w 939800"/>
                  <a:gd name="connsiteY6" fmla="*/ 323850 h 844550"/>
                  <a:gd name="connsiteX7" fmla="*/ 234950 w 939800"/>
                  <a:gd name="connsiteY7" fmla="*/ 501650 h 844550"/>
                  <a:gd name="connsiteX8" fmla="*/ 149225 w 939800"/>
                  <a:gd name="connsiteY8" fmla="*/ 657225 h 844550"/>
                  <a:gd name="connsiteX9" fmla="*/ 152400 w 939800"/>
                  <a:gd name="connsiteY9" fmla="*/ 844550 h 844550"/>
                  <a:gd name="connsiteX10" fmla="*/ 377825 w 939800"/>
                  <a:gd name="connsiteY10" fmla="*/ 771525 h 844550"/>
                  <a:gd name="connsiteX11" fmla="*/ 558800 w 939800"/>
                  <a:gd name="connsiteY11" fmla="*/ 673100 h 844550"/>
                  <a:gd name="connsiteX12" fmla="*/ 685800 w 939800"/>
                  <a:gd name="connsiteY12" fmla="*/ 527050 h 844550"/>
                  <a:gd name="connsiteX13" fmla="*/ 685800 w 939800"/>
                  <a:gd name="connsiteY13" fmla="*/ 831850 h 844550"/>
                  <a:gd name="connsiteX14" fmla="*/ 835025 w 939800"/>
                  <a:gd name="connsiteY14" fmla="*/ 742950 h 844550"/>
                  <a:gd name="connsiteX15" fmla="*/ 917575 w 939800"/>
                  <a:gd name="connsiteY15" fmla="*/ 574675 h 844550"/>
                  <a:gd name="connsiteX16" fmla="*/ 939800 w 939800"/>
                  <a:gd name="connsiteY16" fmla="*/ 158750 h 844550"/>
                  <a:gd name="connsiteX17" fmla="*/ 660400 w 939800"/>
                  <a:gd name="connsiteY17" fmla="*/ 44450 h 844550"/>
                  <a:gd name="connsiteX0" fmla="*/ 660400 w 939800"/>
                  <a:gd name="connsiteY0" fmla="*/ 44450 h 844550"/>
                  <a:gd name="connsiteX1" fmla="*/ 434975 w 939800"/>
                  <a:gd name="connsiteY1" fmla="*/ 0 h 844550"/>
                  <a:gd name="connsiteX2" fmla="*/ 254000 w 939800"/>
                  <a:gd name="connsiteY2" fmla="*/ 69850 h 844550"/>
                  <a:gd name="connsiteX3" fmla="*/ 34925 w 939800"/>
                  <a:gd name="connsiteY3" fmla="*/ 200025 h 844550"/>
                  <a:gd name="connsiteX4" fmla="*/ 0 w 939800"/>
                  <a:gd name="connsiteY4" fmla="*/ 323850 h 844550"/>
                  <a:gd name="connsiteX5" fmla="*/ 234950 w 939800"/>
                  <a:gd name="connsiteY5" fmla="*/ 257175 h 844550"/>
                  <a:gd name="connsiteX6" fmla="*/ 406400 w 939800"/>
                  <a:gd name="connsiteY6" fmla="*/ 323850 h 844550"/>
                  <a:gd name="connsiteX7" fmla="*/ 234950 w 939800"/>
                  <a:gd name="connsiteY7" fmla="*/ 501650 h 844550"/>
                  <a:gd name="connsiteX8" fmla="*/ 149225 w 939800"/>
                  <a:gd name="connsiteY8" fmla="*/ 657225 h 844550"/>
                  <a:gd name="connsiteX9" fmla="*/ 152400 w 939800"/>
                  <a:gd name="connsiteY9" fmla="*/ 844550 h 844550"/>
                  <a:gd name="connsiteX10" fmla="*/ 377825 w 939800"/>
                  <a:gd name="connsiteY10" fmla="*/ 771525 h 844550"/>
                  <a:gd name="connsiteX11" fmla="*/ 558800 w 939800"/>
                  <a:gd name="connsiteY11" fmla="*/ 673100 h 844550"/>
                  <a:gd name="connsiteX12" fmla="*/ 685800 w 939800"/>
                  <a:gd name="connsiteY12" fmla="*/ 527050 h 844550"/>
                  <a:gd name="connsiteX13" fmla="*/ 685800 w 939800"/>
                  <a:gd name="connsiteY13" fmla="*/ 831850 h 844550"/>
                  <a:gd name="connsiteX14" fmla="*/ 835025 w 939800"/>
                  <a:gd name="connsiteY14" fmla="*/ 742950 h 844550"/>
                  <a:gd name="connsiteX15" fmla="*/ 917575 w 939800"/>
                  <a:gd name="connsiteY15" fmla="*/ 574675 h 844550"/>
                  <a:gd name="connsiteX16" fmla="*/ 939800 w 939800"/>
                  <a:gd name="connsiteY16" fmla="*/ 158750 h 844550"/>
                  <a:gd name="connsiteX17" fmla="*/ 660400 w 939800"/>
                  <a:gd name="connsiteY17" fmla="*/ 44450 h 84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39800" h="844550">
                    <a:moveTo>
                      <a:pt x="660400" y="44450"/>
                    </a:moveTo>
                    <a:lnTo>
                      <a:pt x="434975" y="0"/>
                    </a:lnTo>
                    <a:cubicBezTo>
                      <a:pt x="374650" y="23283"/>
                      <a:pt x="371475" y="-1058"/>
                      <a:pt x="254000" y="69850"/>
                    </a:cubicBezTo>
                    <a:cubicBezTo>
                      <a:pt x="130175" y="103717"/>
                      <a:pt x="92075" y="166158"/>
                      <a:pt x="34925" y="200025"/>
                    </a:cubicBezTo>
                    <a:lnTo>
                      <a:pt x="0" y="323850"/>
                    </a:lnTo>
                    <a:lnTo>
                      <a:pt x="234950" y="257175"/>
                    </a:lnTo>
                    <a:lnTo>
                      <a:pt x="406400" y="323850"/>
                    </a:lnTo>
                    <a:lnTo>
                      <a:pt x="234950" y="501650"/>
                    </a:lnTo>
                    <a:cubicBezTo>
                      <a:pt x="209550" y="553508"/>
                      <a:pt x="184150" y="519642"/>
                      <a:pt x="149225" y="657225"/>
                    </a:cubicBezTo>
                    <a:cubicBezTo>
                      <a:pt x="147108" y="776817"/>
                      <a:pt x="135467" y="782108"/>
                      <a:pt x="152400" y="844550"/>
                    </a:cubicBezTo>
                    <a:lnTo>
                      <a:pt x="377825" y="771525"/>
                    </a:lnTo>
                    <a:lnTo>
                      <a:pt x="558800" y="673100"/>
                    </a:lnTo>
                    <a:lnTo>
                      <a:pt x="685800" y="527050"/>
                    </a:lnTo>
                    <a:lnTo>
                      <a:pt x="685800" y="831850"/>
                    </a:lnTo>
                    <a:cubicBezTo>
                      <a:pt x="760942" y="805392"/>
                      <a:pt x="702733" y="826558"/>
                      <a:pt x="835025" y="742950"/>
                    </a:cubicBezTo>
                    <a:cubicBezTo>
                      <a:pt x="884767" y="661458"/>
                      <a:pt x="886883" y="637117"/>
                      <a:pt x="917575" y="574675"/>
                    </a:cubicBezTo>
                    <a:lnTo>
                      <a:pt x="939800" y="158750"/>
                    </a:lnTo>
                    <a:lnTo>
                      <a:pt x="660400" y="44450"/>
                    </a:lnTo>
                    <a:close/>
                  </a:path>
                </a:pathLst>
              </a:custGeom>
              <a:solidFill>
                <a:srgbClr val="A5A5A5"/>
              </a:solidFill>
              <a:ln w="12700" cap="flat" cmpd="sng" algn="ctr">
                <a:noFill/>
                <a:prstDash val="solid"/>
                <a:miter lim="800000"/>
              </a:ln>
              <a:effectLst/>
            </p:spPr>
            <p:txBody>
              <a:bodyPr rtlCol="0" anchor="ctr"/>
              <a:lstStyle/>
              <a:p>
                <a:pPr marL="0" marR="0" lvl="0" indent="0" algn="ctr"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华文楷体" panose="02010600040101010101" pitchFamily="2" charset="-122"/>
                  <a:ea typeface="华文楷体" panose="02010600040101010101" pitchFamily="2" charset="-122"/>
                </a:endParaRPr>
              </a:p>
            </p:txBody>
          </p:sp>
          <p:sp>
            <p:nvSpPr>
              <p:cNvPr id="199" name="任意多边形 93">
                <a:extLst>
                  <a:ext uri="{FF2B5EF4-FFF2-40B4-BE49-F238E27FC236}">
                    <a16:creationId xmlns:a16="http://schemas.microsoft.com/office/drawing/2014/main" id="{77277027-077F-461D-8700-D33D441ADAE6}"/>
                  </a:ext>
                </a:extLst>
              </p:cNvPr>
              <p:cNvSpPr/>
              <p:nvPr/>
            </p:nvSpPr>
            <p:spPr>
              <a:xfrm>
                <a:off x="6648450" y="3762375"/>
                <a:ext cx="533400" cy="247650"/>
              </a:xfrm>
              <a:custGeom>
                <a:avLst/>
                <a:gdLst>
                  <a:gd name="connsiteX0" fmla="*/ 238125 w 533400"/>
                  <a:gd name="connsiteY0" fmla="*/ 95250 h 247650"/>
                  <a:gd name="connsiteX1" fmla="*/ 0 w 533400"/>
                  <a:gd name="connsiteY1" fmla="*/ 247650 h 247650"/>
                  <a:gd name="connsiteX2" fmla="*/ 352425 w 533400"/>
                  <a:gd name="connsiteY2" fmla="*/ 171450 h 247650"/>
                  <a:gd name="connsiteX3" fmla="*/ 533400 w 533400"/>
                  <a:gd name="connsiteY3" fmla="*/ 171450 h 247650"/>
                  <a:gd name="connsiteX4" fmla="*/ 333375 w 533400"/>
                  <a:gd name="connsiteY4" fmla="*/ 0 h 247650"/>
                  <a:gd name="connsiteX5" fmla="*/ 238125 w 533400"/>
                  <a:gd name="connsiteY5" fmla="*/ 9525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247650">
                    <a:moveTo>
                      <a:pt x="238125" y="95250"/>
                    </a:moveTo>
                    <a:lnTo>
                      <a:pt x="0" y="247650"/>
                    </a:lnTo>
                    <a:lnTo>
                      <a:pt x="352425" y="171450"/>
                    </a:lnTo>
                    <a:lnTo>
                      <a:pt x="533400" y="171450"/>
                    </a:lnTo>
                    <a:lnTo>
                      <a:pt x="333375" y="0"/>
                    </a:lnTo>
                    <a:lnTo>
                      <a:pt x="238125" y="95250"/>
                    </a:lnTo>
                    <a:close/>
                  </a:path>
                </a:pathLst>
              </a:custGeom>
              <a:solidFill>
                <a:srgbClr val="A5A5A5"/>
              </a:solidFill>
              <a:ln w="12700" cap="flat" cmpd="sng" algn="ctr">
                <a:noFill/>
                <a:prstDash val="solid"/>
                <a:miter lim="800000"/>
              </a:ln>
              <a:effectLst/>
            </p:spPr>
            <p:txBody>
              <a:bodyPr rtlCol="0" anchor="ctr"/>
              <a:lstStyle/>
              <a:p>
                <a:pPr marL="0" marR="0" lvl="0" indent="0" algn="ctr"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华文楷体" panose="02010600040101010101" pitchFamily="2" charset="-122"/>
                  <a:ea typeface="华文楷体" panose="02010600040101010101" pitchFamily="2" charset="-122"/>
                </a:endParaRPr>
              </a:p>
            </p:txBody>
          </p:sp>
        </p:grpSp>
      </p:grpSp>
      <p:sp>
        <p:nvSpPr>
          <p:cNvPr id="2" name="标题 1">
            <a:extLst>
              <a:ext uri="{FF2B5EF4-FFF2-40B4-BE49-F238E27FC236}">
                <a16:creationId xmlns:a16="http://schemas.microsoft.com/office/drawing/2014/main" id="{E06F18D4-670B-49E9-B452-9D1DE34DF4FA}"/>
              </a:ext>
            </a:extLst>
          </p:cNvPr>
          <p:cNvSpPr>
            <a:spLocks noGrp="1"/>
          </p:cNvSpPr>
          <p:nvPr>
            <p:ph type="title"/>
          </p:nvPr>
        </p:nvSpPr>
        <p:spPr/>
        <p:txBody>
          <a:bodyPr>
            <a:normAutofit fontScale="90000"/>
          </a:bodyPr>
          <a:lstStyle/>
          <a:p>
            <a:r>
              <a:rPr lang="zh-CN" altLang="en-US" dirty="0"/>
              <a:t>海亮教育始终坚持积极稳健，走品牌发展、内涵发展、创新发展之路</a:t>
            </a:r>
          </a:p>
        </p:txBody>
      </p:sp>
    </p:spTree>
    <p:extLst>
      <p:ext uri="{BB962C8B-B14F-4D97-AF65-F5344CB8AC3E}">
        <p14:creationId xmlns:p14="http://schemas.microsoft.com/office/powerpoint/2010/main" val="2852338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90C15-E06A-4ECC-BDA1-04CB7B31B25A}"/>
              </a:ext>
            </a:extLst>
          </p:cNvPr>
          <p:cNvSpPr>
            <a:spLocks noGrp="1"/>
          </p:cNvSpPr>
          <p:nvPr>
            <p:ph type="title"/>
          </p:nvPr>
        </p:nvSpPr>
        <p:spPr/>
        <p:txBody>
          <a:bodyPr>
            <a:normAutofit/>
          </a:bodyPr>
          <a:lstStyle/>
          <a:p>
            <a:r>
              <a:rPr lang="zh-CN" altLang="en-US" dirty="0">
                <a:solidFill>
                  <a:schemeClr val="tx1"/>
                </a:solidFill>
              </a:rPr>
              <a:t>背靠</a:t>
            </a:r>
            <a:r>
              <a:rPr lang="zh-CN" altLang="en-US" dirty="0"/>
              <a:t>世界</a:t>
            </a:r>
            <a:r>
              <a:rPr lang="en-US" altLang="zh-CN" dirty="0"/>
              <a:t>500</a:t>
            </a:r>
            <a:r>
              <a:rPr lang="zh-CN" altLang="en-US" dirty="0"/>
              <a:t>强：华东民办教育龙头，稳步推进全国布局</a:t>
            </a:r>
          </a:p>
        </p:txBody>
      </p:sp>
      <p:sp>
        <p:nvSpPr>
          <p:cNvPr id="16" name="下箭头 15">
            <a:extLst>
              <a:ext uri="{FF2B5EF4-FFF2-40B4-BE49-F238E27FC236}">
                <a16:creationId xmlns:a16="http://schemas.microsoft.com/office/drawing/2014/main" id="{90A69CBD-0834-BE42-B08C-723367E49CE7}"/>
              </a:ext>
            </a:extLst>
          </p:cNvPr>
          <p:cNvSpPr/>
          <p:nvPr/>
        </p:nvSpPr>
        <p:spPr>
          <a:xfrm>
            <a:off x="3014834" y="3797292"/>
            <a:ext cx="45719" cy="316706"/>
          </a:xfrm>
          <a:prstGeom prst="downArrow">
            <a:avLst/>
          </a:prstGeom>
        </p:spPr>
        <p:txBody>
          <a:bodyPr wrap="square" rtlCol="0" anchor="ctr">
            <a:spAutoFit/>
          </a:bodyPr>
          <a:lstStyle/>
          <a:p>
            <a:pPr marL="285750" indent="-285750" algn="just">
              <a:spcBef>
                <a:spcPts val="600"/>
              </a:spcBef>
              <a:buSzPts val="1000"/>
              <a:buFont typeface="Arial" panose="020B0604020202020204" pitchFamily="34" charset="0"/>
              <a:buChar char="•"/>
              <a:tabLst>
                <a:tab pos="457200" algn="l"/>
              </a:tabLst>
            </a:pPr>
            <a:endParaRPr kumimoji="1" lang="zh-CN" altLang="en-US" sz="1400" kern="0">
              <a:latin typeface="Arial" panose="020B0604020202020204" pitchFamily="34" charset="0"/>
              <a:ea typeface="STKaiti" panose="02010600040101010101" pitchFamily="2" charset="-122"/>
              <a:cs typeface="Arial" panose="020B0604020202020204" pitchFamily="34" charset="0"/>
            </a:endParaRPr>
          </a:p>
        </p:txBody>
      </p:sp>
      <p:sp>
        <p:nvSpPr>
          <p:cNvPr id="17" name="Arrow: Right 46">
            <a:extLst>
              <a:ext uri="{FF2B5EF4-FFF2-40B4-BE49-F238E27FC236}">
                <a16:creationId xmlns:a16="http://schemas.microsoft.com/office/drawing/2014/main" id="{83A492D4-1575-6949-8A63-D62D261E4997}"/>
              </a:ext>
            </a:extLst>
          </p:cNvPr>
          <p:cNvSpPr/>
          <p:nvPr/>
        </p:nvSpPr>
        <p:spPr>
          <a:xfrm rot="5400000">
            <a:off x="3297056" y="4228097"/>
            <a:ext cx="338554" cy="611386"/>
          </a:xfrm>
          <a:prstGeom prst="rightArrow">
            <a:avLst/>
          </a:prstGeom>
          <a:solidFill>
            <a:srgbClr val="005698"/>
          </a:solidFill>
          <a:ln>
            <a:noFill/>
          </a:ln>
        </p:spPr>
        <p:txBody>
          <a:bodyPr wrap="square" rtlCol="0" anchor="ctr">
            <a:spAutoFit/>
          </a:bodyPr>
          <a:lstStyle/>
          <a:p>
            <a:pPr marL="285750" indent="-285750" algn="just">
              <a:spcBef>
                <a:spcPts val="600"/>
              </a:spcBef>
              <a:buSzPts val="1000"/>
              <a:buFont typeface="Arial" panose="020B0604020202020204" pitchFamily="34" charset="0"/>
              <a:buChar char="•"/>
              <a:tabLst>
                <a:tab pos="457200" algn="l"/>
              </a:tabLst>
            </a:pPr>
            <a:endParaRPr lang="zh-CN" altLang="en-US" sz="1400" kern="0">
              <a:latin typeface="Arial" panose="020B0604020202020204" pitchFamily="34" charset="0"/>
              <a:ea typeface="STKaiti" panose="02010600040101010101" pitchFamily="2" charset="-122"/>
              <a:cs typeface="Arial" panose="020B0604020202020204" pitchFamily="34" charset="0"/>
            </a:endParaRPr>
          </a:p>
        </p:txBody>
      </p:sp>
      <p:sp>
        <p:nvSpPr>
          <p:cNvPr id="19" name="TextBox 24">
            <a:extLst>
              <a:ext uri="{FF2B5EF4-FFF2-40B4-BE49-F238E27FC236}">
                <a16:creationId xmlns:a16="http://schemas.microsoft.com/office/drawing/2014/main" id="{0B0C5898-C277-5640-837A-DDC8CD03B5F9}"/>
              </a:ext>
            </a:extLst>
          </p:cNvPr>
          <p:cNvSpPr txBox="1"/>
          <p:nvPr/>
        </p:nvSpPr>
        <p:spPr>
          <a:xfrm>
            <a:off x="1682796" y="4808063"/>
            <a:ext cx="3489350" cy="338554"/>
          </a:xfrm>
          <a:prstGeom prst="rect">
            <a:avLst/>
          </a:prstGeom>
          <a:solidFill>
            <a:srgbClr val="005698"/>
          </a:solidFill>
        </p:spPr>
        <p:txBody>
          <a:bodyPr wrap="square" rtlCol="0">
            <a:spAutoFit/>
          </a:bodyPr>
          <a:lstStyle>
            <a:defPPr>
              <a:defRPr lang="en-US"/>
            </a:defPPr>
            <a:lvl1pPr algn="ctr">
              <a:buClr>
                <a:schemeClr val="accent1"/>
              </a:buClr>
              <a:defRPr sz="1600" b="1">
                <a:solidFill>
                  <a:schemeClr val="bg1"/>
                </a:solidFill>
                <a:latin typeface="Arial" panose="020B0604020202020204" pitchFamily="34" charset="0"/>
                <a:ea typeface="STKaiti" panose="02010600040101010101" pitchFamily="2" charset="-122"/>
                <a:cs typeface="Arial" panose="020B0604020202020204" pitchFamily="34" charset="0"/>
              </a:defRPr>
            </a:lvl1pPr>
          </a:lstStyle>
          <a:p>
            <a:r>
              <a:rPr lang="zh-CN" altLang="en-US" dirty="0"/>
              <a:t>优先发展教育产业</a:t>
            </a:r>
            <a:endParaRPr lang="en-US" altLang="zh-CN" dirty="0"/>
          </a:p>
        </p:txBody>
      </p:sp>
      <p:graphicFrame>
        <p:nvGraphicFramePr>
          <p:cNvPr id="20" name="图表 34">
            <a:extLst>
              <a:ext uri="{FF2B5EF4-FFF2-40B4-BE49-F238E27FC236}">
                <a16:creationId xmlns:a16="http://schemas.microsoft.com/office/drawing/2014/main" id="{8C26D7DD-CEB2-3D4B-BE4D-2F3C6768B0A6}"/>
              </a:ext>
            </a:extLst>
          </p:cNvPr>
          <p:cNvGraphicFramePr/>
          <p:nvPr>
            <p:extLst>
              <p:ext uri="{D42A27DB-BD31-4B8C-83A1-F6EECF244321}">
                <p14:modId xmlns:p14="http://schemas.microsoft.com/office/powerpoint/2010/main" val="2338455989"/>
              </p:ext>
            </p:extLst>
          </p:nvPr>
        </p:nvGraphicFramePr>
        <p:xfrm>
          <a:off x="5998779" y="4793936"/>
          <a:ext cx="4465254" cy="1791361"/>
        </p:xfrm>
        <a:graphic>
          <a:graphicData uri="http://schemas.openxmlformats.org/drawingml/2006/chart">
            <c:chart xmlns:c="http://schemas.openxmlformats.org/drawingml/2006/chart" xmlns:r="http://schemas.openxmlformats.org/officeDocument/2006/relationships" r:id="rId3"/>
          </a:graphicData>
        </a:graphic>
      </p:graphicFrame>
      <p:sp>
        <p:nvSpPr>
          <p:cNvPr id="29" name="矩形 53">
            <a:extLst>
              <a:ext uri="{FF2B5EF4-FFF2-40B4-BE49-F238E27FC236}">
                <a16:creationId xmlns:a16="http://schemas.microsoft.com/office/drawing/2014/main" id="{EA085675-A842-354A-82CE-55144B0973E9}"/>
              </a:ext>
            </a:extLst>
          </p:cNvPr>
          <p:cNvSpPr/>
          <p:nvPr/>
        </p:nvSpPr>
        <p:spPr>
          <a:xfrm>
            <a:off x="1764273" y="3110435"/>
            <a:ext cx="795224" cy="288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
                <a:schemeClr val="accent1"/>
              </a:buClr>
            </a:pPr>
            <a:r>
              <a:rPr lang="zh-CN" altLang="en-US" sz="1200" b="1">
                <a:solidFill>
                  <a:schemeClr val="tx1"/>
                </a:solidFill>
                <a:latin typeface="Arial" panose="020B0604020202020204" pitchFamily="34" charset="0"/>
                <a:ea typeface="STKaiti" panose="02010600040101010101" pitchFamily="2" charset="-122"/>
                <a:cs typeface="Arial" panose="020B0604020202020204" pitchFamily="34" charset="0"/>
              </a:rPr>
              <a:t>教育产业</a:t>
            </a:r>
          </a:p>
        </p:txBody>
      </p:sp>
      <p:sp>
        <p:nvSpPr>
          <p:cNvPr id="30" name="矩形 53">
            <a:extLst>
              <a:ext uri="{FF2B5EF4-FFF2-40B4-BE49-F238E27FC236}">
                <a16:creationId xmlns:a16="http://schemas.microsoft.com/office/drawing/2014/main" id="{F5AE74FD-541A-3046-8F90-2F2DC197BD67}"/>
              </a:ext>
            </a:extLst>
          </p:cNvPr>
          <p:cNvSpPr/>
          <p:nvPr/>
        </p:nvSpPr>
        <p:spPr>
          <a:xfrm>
            <a:off x="1590910" y="3337545"/>
            <a:ext cx="1315065" cy="499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
                <a:schemeClr val="accent1"/>
              </a:buClr>
            </a:pPr>
            <a:r>
              <a:rPr lang="zh-CN" altLang="en-US" sz="1200">
                <a:solidFill>
                  <a:schemeClr val="tx1"/>
                </a:solidFill>
                <a:latin typeface="Arial" panose="020B0604020202020204" pitchFamily="34" charset="0"/>
                <a:ea typeface="STKaiti" panose="02010600040101010101" pitchFamily="2" charset="-122"/>
                <a:cs typeface="Arial" panose="020B0604020202020204" pitchFamily="34" charset="0"/>
              </a:rPr>
              <a:t>学前教育、基础教育、特殊教育、教育科技</a:t>
            </a:r>
          </a:p>
        </p:txBody>
      </p:sp>
      <p:sp>
        <p:nvSpPr>
          <p:cNvPr id="37" name="TextBox 2">
            <a:extLst>
              <a:ext uri="{FF2B5EF4-FFF2-40B4-BE49-F238E27FC236}">
                <a16:creationId xmlns:a16="http://schemas.microsoft.com/office/drawing/2014/main" id="{AF3F9665-9DAA-B746-A0FE-7D7ED69FA72C}"/>
              </a:ext>
            </a:extLst>
          </p:cNvPr>
          <p:cNvSpPr txBox="1"/>
          <p:nvPr/>
        </p:nvSpPr>
        <p:spPr>
          <a:xfrm>
            <a:off x="6121519" y="4507804"/>
            <a:ext cx="3097075" cy="232641"/>
          </a:xfrm>
          <a:prstGeom prst="rect">
            <a:avLst/>
          </a:prstGeom>
          <a:noFill/>
        </p:spPr>
        <p:txBody>
          <a:bodyPr wrap="square" lIns="36000" tIns="36000" rIns="36000" bIns="36000" rtlCol="0">
            <a:noAutofit/>
          </a:bodyPr>
          <a:lstStyle/>
          <a:p>
            <a:r>
              <a:rPr lang="zh-CN" altLang="en-US" sz="1250" b="1">
                <a:latin typeface="Arial" panose="020B0604020202020204" pitchFamily="34" charset="0"/>
                <a:ea typeface="STKaiti" panose="02010600040101010101" pitchFamily="2" charset="-122"/>
                <a:cs typeface="Arial" panose="020B0604020202020204" pitchFamily="34" charset="0"/>
              </a:rPr>
              <a:t>学校数量（</a:t>
            </a:r>
            <a:r>
              <a:rPr lang="en-US" altLang="zh-CN" sz="1250" b="1">
                <a:latin typeface="Arial" panose="020B0604020202020204" pitchFamily="34" charset="0"/>
                <a:ea typeface="STKaiti" panose="02010600040101010101" pitchFamily="2" charset="-122"/>
                <a:cs typeface="Arial" panose="020B0604020202020204" pitchFamily="34" charset="0"/>
              </a:rPr>
              <a:t>FY2016-FY2021E</a:t>
            </a:r>
            <a:r>
              <a:rPr lang="zh-CN" altLang="en-US" sz="1250" b="1">
                <a:latin typeface="Arial" panose="020B0604020202020204" pitchFamily="34" charset="0"/>
                <a:ea typeface="STKaiti" panose="02010600040101010101" pitchFamily="2" charset="-122"/>
                <a:cs typeface="Arial" panose="020B0604020202020204" pitchFamily="34" charset="0"/>
              </a:rPr>
              <a:t>）</a:t>
            </a:r>
          </a:p>
        </p:txBody>
      </p:sp>
      <p:sp>
        <p:nvSpPr>
          <p:cNvPr id="38" name="矩形 65">
            <a:extLst>
              <a:ext uri="{FF2B5EF4-FFF2-40B4-BE49-F238E27FC236}">
                <a16:creationId xmlns:a16="http://schemas.microsoft.com/office/drawing/2014/main" id="{86B5A1E4-E3AC-D54E-A932-1807EF00FC14}"/>
              </a:ext>
            </a:extLst>
          </p:cNvPr>
          <p:cNvSpPr/>
          <p:nvPr/>
        </p:nvSpPr>
        <p:spPr>
          <a:xfrm>
            <a:off x="6147032" y="4788264"/>
            <a:ext cx="3791932" cy="43383"/>
          </a:xfrm>
          <a:prstGeom prst="rect">
            <a:avLst/>
          </a:prstGeom>
          <a:gradFill flip="none" rotWithShape="1">
            <a:gsLst>
              <a:gs pos="50400">
                <a:srgbClr val="66BDFF"/>
              </a:gs>
              <a:gs pos="0">
                <a:srgbClr val="015698"/>
              </a:gs>
              <a:gs pos="100000">
                <a:schemeClr val="bg1"/>
              </a:gs>
            </a:gsLst>
            <a:lin ang="0" scaled="1"/>
            <a:tileRect/>
          </a:gradFill>
          <a:ln w="12700" cap="flat" algn="ctr">
            <a:noFill/>
            <a:prstDash val="soli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80434" tIns="40217" rIns="80434" bIns="40217" numCol="1" spcCol="0" rtlCol="0" fromWordArt="0" anchor="ctr" anchorCtr="0" forceAA="0" compatLnSpc="1">
            <a:prstTxWarp prst="textNoShape">
              <a:avLst/>
            </a:prstTxWarp>
            <a:noAutofit/>
          </a:bodyPr>
          <a:lstStyle/>
          <a:p>
            <a:pPr algn="ctr"/>
            <a:endParaRPr lang="zh-CN" altLang="en-US" sz="1235">
              <a:solidFill>
                <a:prstClr val="black"/>
              </a:solidFill>
              <a:latin typeface="Arial" panose="020B0604020202020204" pitchFamily="34" charset="0"/>
              <a:ea typeface="STKaiti" panose="02010600040101010101" pitchFamily="2" charset="-122"/>
              <a:cs typeface="Arial" panose="020B0604020202020204" pitchFamily="34" charset="0"/>
            </a:endParaRPr>
          </a:p>
        </p:txBody>
      </p:sp>
      <p:pic>
        <p:nvPicPr>
          <p:cNvPr id="40" name="图片 39">
            <a:extLst>
              <a:ext uri="{FF2B5EF4-FFF2-40B4-BE49-F238E27FC236}">
                <a16:creationId xmlns:a16="http://schemas.microsoft.com/office/drawing/2014/main" id="{BEB8C40F-1313-EF4F-9FB6-E07402945D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59497" y="1060341"/>
            <a:ext cx="1820460" cy="353978"/>
          </a:xfrm>
          <a:prstGeom prst="rect">
            <a:avLst/>
          </a:prstGeom>
        </p:spPr>
      </p:pic>
      <p:pic>
        <p:nvPicPr>
          <p:cNvPr id="11268" name="Picture 4">
            <a:extLst>
              <a:ext uri="{FF2B5EF4-FFF2-40B4-BE49-F238E27FC236}">
                <a16:creationId xmlns:a16="http://schemas.microsoft.com/office/drawing/2014/main" id="{AC1199E2-1A49-4F47-BEC3-DE840AD51E8C}"/>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820661" y="1966928"/>
            <a:ext cx="730415" cy="632682"/>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a:extLst>
              <a:ext uri="{FF2B5EF4-FFF2-40B4-BE49-F238E27FC236}">
                <a16:creationId xmlns:a16="http://schemas.microsoft.com/office/drawing/2014/main" id="{1C15F838-E744-0D43-AA6A-D48F2B701E1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060553" y="2008953"/>
            <a:ext cx="730415" cy="615679"/>
          </a:xfrm>
          <a:prstGeom prst="rect">
            <a:avLst/>
          </a:prstGeom>
          <a:noFill/>
          <a:extLst>
            <a:ext uri="{909E8E84-426E-40DD-AFC4-6F175D3DCCD1}">
              <a14:hiddenFill xmlns:a14="http://schemas.microsoft.com/office/drawing/2010/main">
                <a:solidFill>
                  <a:srgbClr val="FFFFFF"/>
                </a:solidFill>
              </a14:hiddenFill>
            </a:ext>
          </a:extLst>
        </p:spPr>
      </p:pic>
      <p:sp>
        <p:nvSpPr>
          <p:cNvPr id="44" name="矩形 53">
            <a:extLst>
              <a:ext uri="{FF2B5EF4-FFF2-40B4-BE49-F238E27FC236}">
                <a16:creationId xmlns:a16="http://schemas.microsoft.com/office/drawing/2014/main" id="{0CF6018A-B871-4C45-964F-7ED328C2EC54}"/>
              </a:ext>
            </a:extLst>
          </p:cNvPr>
          <p:cNvSpPr/>
          <p:nvPr/>
        </p:nvSpPr>
        <p:spPr>
          <a:xfrm>
            <a:off x="4039562" y="3337545"/>
            <a:ext cx="1315065" cy="499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buClr>
                <a:schemeClr val="accent1"/>
              </a:buClr>
            </a:pPr>
            <a:r>
              <a:rPr lang="zh-CN" altLang="en-US" sz="1200">
                <a:solidFill>
                  <a:schemeClr val="tx1"/>
                </a:solidFill>
                <a:latin typeface="Arial" panose="020B0604020202020204" pitchFamily="34" charset="0"/>
                <a:ea typeface="STKaiti" panose="02010600040101010101" pitchFamily="2" charset="-122"/>
                <a:cs typeface="Arial" panose="020B0604020202020204" pitchFamily="34" charset="0"/>
              </a:rPr>
              <a:t>明康汇生态农业、杭州禾芸嘉医院、海亮国际康养度假小镇</a:t>
            </a:r>
          </a:p>
        </p:txBody>
      </p:sp>
      <p:sp>
        <p:nvSpPr>
          <p:cNvPr id="45" name="矩形 53">
            <a:extLst>
              <a:ext uri="{FF2B5EF4-FFF2-40B4-BE49-F238E27FC236}">
                <a16:creationId xmlns:a16="http://schemas.microsoft.com/office/drawing/2014/main" id="{0F4ADCB0-1F11-1A4C-BC82-6365941966B2}"/>
              </a:ext>
            </a:extLst>
          </p:cNvPr>
          <p:cNvSpPr/>
          <p:nvPr/>
        </p:nvSpPr>
        <p:spPr>
          <a:xfrm>
            <a:off x="2765521" y="3120926"/>
            <a:ext cx="1920951" cy="288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
                <a:schemeClr val="accent1"/>
              </a:buClr>
            </a:pPr>
            <a:r>
              <a:rPr lang="zh-CN" altLang="en-US" sz="1200" b="1">
                <a:solidFill>
                  <a:schemeClr val="tx1"/>
                </a:solidFill>
                <a:latin typeface="Arial" panose="020B0604020202020204" pitchFamily="34" charset="0"/>
                <a:ea typeface="STKaiti" panose="02010600040101010101" pitchFamily="2" charset="-122"/>
                <a:cs typeface="Arial" panose="020B0604020202020204" pitchFamily="34" charset="0"/>
              </a:rPr>
              <a:t>有色材料智造产业</a:t>
            </a:r>
          </a:p>
        </p:txBody>
      </p:sp>
      <p:sp>
        <p:nvSpPr>
          <p:cNvPr id="46" name="矩形 53">
            <a:extLst>
              <a:ext uri="{FF2B5EF4-FFF2-40B4-BE49-F238E27FC236}">
                <a16:creationId xmlns:a16="http://schemas.microsoft.com/office/drawing/2014/main" id="{C28B12FD-813F-3E4A-92E3-48812A1623E0}"/>
              </a:ext>
            </a:extLst>
          </p:cNvPr>
          <p:cNvSpPr/>
          <p:nvPr/>
        </p:nvSpPr>
        <p:spPr>
          <a:xfrm>
            <a:off x="4251208" y="3110435"/>
            <a:ext cx="795224" cy="288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
                <a:schemeClr val="accent1"/>
              </a:buClr>
            </a:pPr>
            <a:r>
              <a:rPr lang="zh-CN" altLang="en-US" sz="1200" b="1">
                <a:solidFill>
                  <a:schemeClr val="tx1"/>
                </a:solidFill>
                <a:latin typeface="Arial" panose="020B0604020202020204" pitchFamily="34" charset="0"/>
                <a:ea typeface="STKaiti" panose="02010600040101010101" pitchFamily="2" charset="-122"/>
                <a:cs typeface="Arial" panose="020B0604020202020204" pitchFamily="34" charset="0"/>
              </a:rPr>
              <a:t>健康产业</a:t>
            </a:r>
          </a:p>
        </p:txBody>
      </p:sp>
      <p:pic>
        <p:nvPicPr>
          <p:cNvPr id="11274" name="Picture 10">
            <a:extLst>
              <a:ext uri="{FF2B5EF4-FFF2-40B4-BE49-F238E27FC236}">
                <a16:creationId xmlns:a16="http://schemas.microsoft.com/office/drawing/2014/main" id="{316D77F0-B360-9C40-9441-F51026E76B5F}"/>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4245204" y="1947657"/>
            <a:ext cx="730415" cy="712579"/>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53">
            <a:extLst>
              <a:ext uri="{FF2B5EF4-FFF2-40B4-BE49-F238E27FC236}">
                <a16:creationId xmlns:a16="http://schemas.microsoft.com/office/drawing/2014/main" id="{36017004-6D0B-9940-AF85-3D4750650F9A}"/>
              </a:ext>
            </a:extLst>
          </p:cNvPr>
          <p:cNvSpPr/>
          <p:nvPr/>
        </p:nvSpPr>
        <p:spPr>
          <a:xfrm>
            <a:off x="1682796" y="1519677"/>
            <a:ext cx="1082722" cy="288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
                <a:schemeClr val="accent1"/>
              </a:buClr>
            </a:pPr>
            <a:r>
              <a:rPr lang="zh-CN" altLang="en-US" sz="1400" b="1">
                <a:solidFill>
                  <a:schemeClr val="tx1"/>
                </a:solidFill>
                <a:latin typeface="Arial" panose="020B0604020202020204" pitchFamily="34" charset="0"/>
                <a:ea typeface="STKaiti" panose="02010600040101010101" pitchFamily="2" charset="-122"/>
                <a:cs typeface="Arial" panose="020B0604020202020204" pitchFamily="34" charset="0"/>
              </a:rPr>
              <a:t>第</a:t>
            </a:r>
            <a:r>
              <a:rPr lang="en-US" altLang="zh-CN" sz="2000" b="1">
                <a:solidFill>
                  <a:schemeClr val="tx1"/>
                </a:solidFill>
                <a:latin typeface="Arial" panose="020B0604020202020204" pitchFamily="34" charset="0"/>
                <a:ea typeface="STKaiti" panose="02010600040101010101" pitchFamily="2" charset="-122"/>
                <a:cs typeface="Arial" panose="020B0604020202020204" pitchFamily="34" charset="0"/>
              </a:rPr>
              <a:t>468</a:t>
            </a:r>
            <a:r>
              <a:rPr lang="zh-CN" altLang="en-US" sz="1400" b="1">
                <a:solidFill>
                  <a:schemeClr val="tx1"/>
                </a:solidFill>
                <a:latin typeface="Arial" panose="020B0604020202020204" pitchFamily="34" charset="0"/>
                <a:ea typeface="STKaiti" panose="02010600040101010101" pitchFamily="2" charset="-122"/>
                <a:cs typeface="Arial" panose="020B0604020202020204" pitchFamily="34" charset="0"/>
              </a:rPr>
              <a:t>位</a:t>
            </a:r>
          </a:p>
        </p:txBody>
      </p:sp>
      <p:sp>
        <p:nvSpPr>
          <p:cNvPr id="52" name="矩形 53">
            <a:extLst>
              <a:ext uri="{FF2B5EF4-FFF2-40B4-BE49-F238E27FC236}">
                <a16:creationId xmlns:a16="http://schemas.microsoft.com/office/drawing/2014/main" id="{94341B1D-6823-ED48-AAD9-0CD9C39C630E}"/>
              </a:ext>
            </a:extLst>
          </p:cNvPr>
          <p:cNvSpPr/>
          <p:nvPr/>
        </p:nvSpPr>
        <p:spPr>
          <a:xfrm>
            <a:off x="2905975" y="1514268"/>
            <a:ext cx="960837" cy="288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
                <a:schemeClr val="accent1"/>
              </a:buClr>
            </a:pPr>
            <a:r>
              <a:rPr lang="zh-CN" altLang="en-US" sz="1400" b="1" dirty="0">
                <a:solidFill>
                  <a:schemeClr val="tx1"/>
                </a:solidFill>
                <a:latin typeface="Arial" panose="020B0604020202020204" pitchFamily="34" charset="0"/>
                <a:ea typeface="STKaiti" panose="02010600040101010101" pitchFamily="2" charset="-122"/>
                <a:cs typeface="Arial" panose="020B0604020202020204" pitchFamily="34" charset="0"/>
              </a:rPr>
              <a:t>第</a:t>
            </a:r>
            <a:r>
              <a:rPr lang="en-US" altLang="zh-CN" sz="2000" b="1" dirty="0">
                <a:solidFill>
                  <a:schemeClr val="tx1"/>
                </a:solidFill>
                <a:latin typeface="Arial" panose="020B0604020202020204" pitchFamily="34" charset="0"/>
                <a:ea typeface="STKaiti" panose="02010600040101010101" pitchFamily="2" charset="-122"/>
                <a:cs typeface="Arial" panose="020B0604020202020204" pitchFamily="34" charset="0"/>
              </a:rPr>
              <a:t>117</a:t>
            </a:r>
            <a:r>
              <a:rPr lang="zh-CN" altLang="en-US" sz="1400" b="1" dirty="0">
                <a:solidFill>
                  <a:schemeClr val="tx1"/>
                </a:solidFill>
                <a:latin typeface="Arial" panose="020B0604020202020204" pitchFamily="34" charset="0"/>
                <a:ea typeface="STKaiti" panose="02010600040101010101" pitchFamily="2" charset="-122"/>
                <a:cs typeface="Arial" panose="020B0604020202020204" pitchFamily="34" charset="0"/>
              </a:rPr>
              <a:t>位</a:t>
            </a:r>
          </a:p>
        </p:txBody>
      </p:sp>
      <p:sp>
        <p:nvSpPr>
          <p:cNvPr id="53" name="矩形 53">
            <a:extLst>
              <a:ext uri="{FF2B5EF4-FFF2-40B4-BE49-F238E27FC236}">
                <a16:creationId xmlns:a16="http://schemas.microsoft.com/office/drawing/2014/main" id="{EC67AD4E-DB9A-E743-9EFB-0149C8C36D2A}"/>
              </a:ext>
            </a:extLst>
          </p:cNvPr>
          <p:cNvSpPr/>
          <p:nvPr/>
        </p:nvSpPr>
        <p:spPr>
          <a:xfrm>
            <a:off x="4111399" y="1521762"/>
            <a:ext cx="923273" cy="288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chemeClr val="accent1"/>
              </a:buClr>
            </a:pPr>
            <a:r>
              <a:rPr lang="zh-CN" altLang="en-US" sz="1400" b="1">
                <a:solidFill>
                  <a:schemeClr val="tx1"/>
                </a:solidFill>
                <a:latin typeface="Arial" panose="020B0604020202020204" pitchFamily="34" charset="0"/>
                <a:ea typeface="STKaiti" panose="02010600040101010101" pitchFamily="2" charset="-122"/>
                <a:cs typeface="Arial" panose="020B0604020202020204" pitchFamily="34" charset="0"/>
              </a:rPr>
              <a:t>第</a:t>
            </a:r>
            <a:r>
              <a:rPr lang="en-US" altLang="zh-CN" sz="2000" b="1">
                <a:solidFill>
                  <a:schemeClr val="tx1"/>
                </a:solidFill>
                <a:latin typeface="Arial" panose="020B0604020202020204" pitchFamily="34" charset="0"/>
                <a:ea typeface="STKaiti" panose="02010600040101010101" pitchFamily="2" charset="-122"/>
                <a:cs typeface="Arial" panose="020B0604020202020204" pitchFamily="34" charset="0"/>
              </a:rPr>
              <a:t>24</a:t>
            </a:r>
            <a:r>
              <a:rPr lang="zh-CN" altLang="en-US" sz="1400" b="1">
                <a:solidFill>
                  <a:schemeClr val="tx1"/>
                </a:solidFill>
                <a:latin typeface="Arial" panose="020B0604020202020204" pitchFamily="34" charset="0"/>
                <a:ea typeface="STKaiti" panose="02010600040101010101" pitchFamily="2" charset="-122"/>
                <a:cs typeface="Arial" panose="020B0604020202020204" pitchFamily="34" charset="0"/>
              </a:rPr>
              <a:t>位</a:t>
            </a:r>
          </a:p>
        </p:txBody>
      </p:sp>
      <p:pic>
        <p:nvPicPr>
          <p:cNvPr id="54" name="Picture 2" descr="http://www.hailiangedu.com/templates/default/images/logo.jpg">
            <a:extLst>
              <a:ext uri="{FF2B5EF4-FFF2-40B4-BE49-F238E27FC236}">
                <a16:creationId xmlns:a16="http://schemas.microsoft.com/office/drawing/2014/main" id="{1C25175F-950E-AB47-9E91-35138CF7AD6D}"/>
              </a:ext>
            </a:extLst>
          </p:cNvPr>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a:xfrm>
            <a:off x="2532009" y="5995373"/>
            <a:ext cx="1675215" cy="439260"/>
          </a:xfrm>
          <a:prstGeom prst="rect">
            <a:avLst/>
          </a:prstGeom>
          <a:noFill/>
          <a:extLst>
            <a:ext uri="{909E8E84-426E-40DD-AFC4-6F175D3DCCD1}">
              <a14:hiddenFill xmlns:a14="http://schemas.microsoft.com/office/drawing/2010/main">
                <a:solidFill>
                  <a:srgbClr val="FFFFFF"/>
                </a:solidFill>
              </a14:hiddenFill>
            </a:ext>
          </a:extLst>
        </p:spPr>
      </p:pic>
      <p:sp>
        <p:nvSpPr>
          <p:cNvPr id="55" name="矩形 53">
            <a:extLst>
              <a:ext uri="{FF2B5EF4-FFF2-40B4-BE49-F238E27FC236}">
                <a16:creationId xmlns:a16="http://schemas.microsoft.com/office/drawing/2014/main" id="{FE529BB1-6FCD-5F4E-ADCF-2CEE50812544}"/>
              </a:ext>
            </a:extLst>
          </p:cNvPr>
          <p:cNvSpPr/>
          <p:nvPr/>
        </p:nvSpPr>
        <p:spPr>
          <a:xfrm>
            <a:off x="2824599" y="3328612"/>
            <a:ext cx="1315065" cy="499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chemeClr val="accent1"/>
              </a:buClr>
            </a:pPr>
            <a:r>
              <a:rPr lang="zh-CN" altLang="en-US" sz="1200">
                <a:solidFill>
                  <a:schemeClr val="tx1"/>
                </a:solidFill>
                <a:latin typeface="Arial" panose="020B0604020202020204" pitchFamily="34" charset="0"/>
                <a:ea typeface="STKaiti" panose="02010600040101010101" pitchFamily="2" charset="-122"/>
                <a:cs typeface="Arial" panose="020B0604020202020204" pitchFamily="34" charset="0"/>
              </a:rPr>
              <a:t>优质铜产品、导电异型材、铝型材的研发、生产、销售和服务</a:t>
            </a:r>
          </a:p>
        </p:txBody>
      </p:sp>
      <p:pic>
        <p:nvPicPr>
          <p:cNvPr id="42" name="图形 41" descr="挖掘机 纯色填充">
            <a:extLst>
              <a:ext uri="{FF2B5EF4-FFF2-40B4-BE49-F238E27FC236}">
                <a16:creationId xmlns:a16="http://schemas.microsoft.com/office/drawing/2014/main" id="{51B0FE2E-1430-AC4F-ACB3-63448780CCB8}"/>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828286" y="5152721"/>
            <a:ext cx="463995" cy="463995"/>
          </a:xfrm>
          <a:prstGeom prst="rect">
            <a:avLst/>
          </a:prstGeom>
        </p:spPr>
      </p:pic>
      <p:pic>
        <p:nvPicPr>
          <p:cNvPr id="57" name="图形 56" descr="管理 纯色填充">
            <a:extLst>
              <a:ext uri="{FF2B5EF4-FFF2-40B4-BE49-F238E27FC236}">
                <a16:creationId xmlns:a16="http://schemas.microsoft.com/office/drawing/2014/main" id="{D40E4194-DF9C-EF43-8898-3CFEEEB0DD35}"/>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738305" y="5169314"/>
            <a:ext cx="454864" cy="412153"/>
          </a:xfrm>
          <a:prstGeom prst="rect">
            <a:avLst/>
          </a:prstGeom>
        </p:spPr>
      </p:pic>
      <p:sp>
        <p:nvSpPr>
          <p:cNvPr id="62" name="TextBox 24">
            <a:extLst>
              <a:ext uri="{FF2B5EF4-FFF2-40B4-BE49-F238E27FC236}">
                <a16:creationId xmlns:a16="http://schemas.microsoft.com/office/drawing/2014/main" id="{FAC26623-80E2-0D48-8887-0BFEC6E5B62F}"/>
              </a:ext>
            </a:extLst>
          </p:cNvPr>
          <p:cNvSpPr txBox="1"/>
          <p:nvPr/>
        </p:nvSpPr>
        <p:spPr>
          <a:xfrm>
            <a:off x="1682799" y="2764708"/>
            <a:ext cx="3580791" cy="338554"/>
          </a:xfrm>
          <a:prstGeom prst="rect">
            <a:avLst/>
          </a:prstGeom>
          <a:solidFill>
            <a:srgbClr val="005698"/>
          </a:solidFill>
        </p:spPr>
        <p:txBody>
          <a:bodyPr wrap="square" rtlCol="0">
            <a:spAutoFit/>
          </a:bodyPr>
          <a:lstStyle/>
          <a:p>
            <a:pPr algn="ctr">
              <a:buClr>
                <a:schemeClr val="accent1"/>
              </a:buClr>
            </a:pPr>
            <a:r>
              <a:rPr lang="zh-CN" altLang="en-US" sz="1600" b="1">
                <a:solidFill>
                  <a:schemeClr val="bg1"/>
                </a:solidFill>
                <a:latin typeface="Arial" panose="020B0604020202020204" pitchFamily="34" charset="0"/>
                <a:ea typeface="STKaiti" panose="02010600040101010101" pitchFamily="2" charset="-122"/>
                <a:cs typeface="Arial" panose="020B0604020202020204" pitchFamily="34" charset="0"/>
              </a:rPr>
              <a:t>主要产业</a:t>
            </a:r>
            <a:endParaRPr lang="en-US" altLang="zh-CN" sz="1600" b="1">
              <a:solidFill>
                <a:schemeClr val="bg1"/>
              </a:solidFill>
              <a:latin typeface="Arial" panose="020B0604020202020204" pitchFamily="34" charset="0"/>
              <a:ea typeface="STKaiti" panose="02010600040101010101" pitchFamily="2" charset="-122"/>
              <a:cs typeface="Arial" panose="020B0604020202020204" pitchFamily="34" charset="0"/>
            </a:endParaRPr>
          </a:p>
        </p:txBody>
      </p:sp>
      <p:pic>
        <p:nvPicPr>
          <p:cNvPr id="63" name="Graphic 9" descr="Bank">
            <a:extLst>
              <a:ext uri="{FF2B5EF4-FFF2-40B4-BE49-F238E27FC236}">
                <a16:creationId xmlns:a16="http://schemas.microsoft.com/office/drawing/2014/main" id="{A8E258B2-0012-B94A-850D-4237D0D1FC5F}"/>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284127" y="5152721"/>
            <a:ext cx="458006" cy="445341"/>
          </a:xfrm>
          <a:prstGeom prst="rect">
            <a:avLst/>
          </a:prstGeom>
        </p:spPr>
      </p:pic>
      <p:sp>
        <p:nvSpPr>
          <p:cNvPr id="64" name="TextBox 2">
            <a:extLst>
              <a:ext uri="{FF2B5EF4-FFF2-40B4-BE49-F238E27FC236}">
                <a16:creationId xmlns:a16="http://schemas.microsoft.com/office/drawing/2014/main" id="{64E4E080-092D-3141-9993-C35B1BF13456}"/>
              </a:ext>
            </a:extLst>
          </p:cNvPr>
          <p:cNvSpPr txBox="1"/>
          <p:nvPr/>
        </p:nvSpPr>
        <p:spPr>
          <a:xfrm>
            <a:off x="6096002" y="1085257"/>
            <a:ext cx="4368033" cy="135876"/>
          </a:xfrm>
          <a:prstGeom prst="rect">
            <a:avLst/>
          </a:prstGeom>
          <a:noFill/>
        </p:spPr>
        <p:txBody>
          <a:bodyPr wrap="square" lIns="36000" tIns="36000" rIns="36000" bIns="36000" rtlCol="0">
            <a:noAutofit/>
          </a:bodyPr>
          <a:lstStyle/>
          <a:p>
            <a:r>
              <a:rPr lang="zh-CN" altLang="en-US" sz="1250" b="1">
                <a:latin typeface="Arial" panose="020B0604020202020204" pitchFamily="34" charset="0"/>
                <a:ea typeface="STKaiti" panose="02010600040101010101" pitchFamily="2" charset="-122"/>
                <a:cs typeface="Arial" panose="020B0604020202020204" pitchFamily="34" charset="0"/>
              </a:rPr>
              <a:t>国内布局</a:t>
            </a:r>
            <a:r>
              <a:rPr lang="en-US" altLang="zh-CN" sz="1250" b="1">
                <a:latin typeface="Arial" panose="020B0604020202020204" pitchFamily="34" charset="0"/>
                <a:ea typeface="STKaiti" panose="02010600040101010101" pitchFamily="2" charset="-122"/>
                <a:cs typeface="Arial" panose="020B0604020202020204" pitchFamily="34" charset="0"/>
              </a:rPr>
              <a:t>7</a:t>
            </a:r>
            <a:r>
              <a:rPr lang="zh-CN" altLang="en-US" sz="1250" b="1">
                <a:latin typeface="Arial" panose="020B0604020202020204" pitchFamily="34" charset="0"/>
                <a:ea typeface="STKaiti" panose="02010600040101010101" pitchFamily="2" charset="-122"/>
                <a:cs typeface="Arial" panose="020B0604020202020204" pitchFamily="34" charset="0"/>
              </a:rPr>
              <a:t>省，拥有</a:t>
            </a:r>
            <a:r>
              <a:rPr lang="en-US" altLang="zh-CN" sz="1250" b="1">
                <a:latin typeface="Arial" panose="020B0604020202020204" pitchFamily="34" charset="0"/>
                <a:ea typeface="STKaiti" panose="02010600040101010101" pitchFamily="2" charset="-122"/>
                <a:cs typeface="Arial" panose="020B0604020202020204" pitchFamily="34" charset="0"/>
              </a:rPr>
              <a:t>41</a:t>
            </a:r>
            <a:r>
              <a:rPr lang="zh-CN" altLang="en-US" sz="1250" b="1">
                <a:latin typeface="Arial" panose="020B0604020202020204" pitchFamily="34" charset="0"/>
                <a:ea typeface="STKaiti" panose="02010600040101010101" pitchFamily="2" charset="-122"/>
                <a:cs typeface="Arial" panose="020B0604020202020204" pitchFamily="34" charset="0"/>
              </a:rPr>
              <a:t>所自主举办和运营管理学校</a:t>
            </a:r>
            <a:endParaRPr lang="zh-CN" altLang="en-US" sz="1250" b="1" baseline="30000">
              <a:latin typeface="Arial" panose="020B0604020202020204" pitchFamily="34" charset="0"/>
              <a:ea typeface="STKaiti" panose="02010600040101010101" pitchFamily="2" charset="-122"/>
              <a:cs typeface="Arial" panose="020B0604020202020204" pitchFamily="34" charset="0"/>
            </a:endParaRPr>
          </a:p>
        </p:txBody>
      </p:sp>
      <p:sp>
        <p:nvSpPr>
          <p:cNvPr id="65" name="矩形 65">
            <a:extLst>
              <a:ext uri="{FF2B5EF4-FFF2-40B4-BE49-F238E27FC236}">
                <a16:creationId xmlns:a16="http://schemas.microsoft.com/office/drawing/2014/main" id="{8744BF86-9F63-C94F-82CE-822915A23EEF}"/>
              </a:ext>
            </a:extLst>
          </p:cNvPr>
          <p:cNvSpPr/>
          <p:nvPr/>
        </p:nvSpPr>
        <p:spPr>
          <a:xfrm>
            <a:off x="6121516" y="1365719"/>
            <a:ext cx="3791932" cy="43383"/>
          </a:xfrm>
          <a:prstGeom prst="rect">
            <a:avLst/>
          </a:prstGeom>
          <a:gradFill flip="none" rotWithShape="1">
            <a:gsLst>
              <a:gs pos="50400">
                <a:srgbClr val="66BDFF"/>
              </a:gs>
              <a:gs pos="0">
                <a:srgbClr val="015698"/>
              </a:gs>
              <a:gs pos="100000">
                <a:schemeClr val="bg1"/>
              </a:gs>
            </a:gsLst>
            <a:lin ang="0" scaled="1"/>
            <a:tileRect/>
          </a:gradFill>
          <a:ln w="12700" cap="flat" algn="ctr">
            <a:noFill/>
            <a:prstDash val="soli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80434" tIns="40217" rIns="80434" bIns="40217" numCol="1" spcCol="0" rtlCol="0" fromWordArt="0" anchor="ctr" anchorCtr="0" forceAA="0" compatLnSpc="1">
            <a:prstTxWarp prst="textNoShape">
              <a:avLst/>
            </a:prstTxWarp>
            <a:noAutofit/>
          </a:bodyPr>
          <a:lstStyle/>
          <a:p>
            <a:pPr algn="ctr"/>
            <a:endParaRPr lang="zh-CN" altLang="en-US" sz="1235">
              <a:solidFill>
                <a:prstClr val="black"/>
              </a:solidFill>
              <a:latin typeface="Arial" panose="020B0604020202020204" pitchFamily="34" charset="0"/>
              <a:ea typeface="STKaiti" panose="02010600040101010101" pitchFamily="2" charset="-122"/>
              <a:cs typeface="Arial" panose="020B0604020202020204" pitchFamily="34" charset="0"/>
            </a:endParaRPr>
          </a:p>
        </p:txBody>
      </p:sp>
      <p:pic>
        <p:nvPicPr>
          <p:cNvPr id="3" name="图片 2">
            <a:extLst>
              <a:ext uri="{FF2B5EF4-FFF2-40B4-BE49-F238E27FC236}">
                <a16:creationId xmlns:a16="http://schemas.microsoft.com/office/drawing/2014/main" id="{68A9F912-72A3-824B-8E9D-2E6C4EE2FE5B}"/>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102596" y="1571375"/>
            <a:ext cx="4324406" cy="2882937"/>
          </a:xfrm>
          <a:prstGeom prst="rect">
            <a:avLst/>
          </a:prstGeom>
        </p:spPr>
      </p:pic>
      <p:sp>
        <p:nvSpPr>
          <p:cNvPr id="32" name="流程图: 过程 7">
            <a:extLst>
              <a:ext uri="{FF2B5EF4-FFF2-40B4-BE49-F238E27FC236}">
                <a16:creationId xmlns:a16="http://schemas.microsoft.com/office/drawing/2014/main" id="{9BE86C2C-2CAD-DE43-8519-AC74668F4DD4}"/>
              </a:ext>
            </a:extLst>
          </p:cNvPr>
          <p:cNvSpPr/>
          <p:nvPr/>
        </p:nvSpPr>
        <p:spPr>
          <a:xfrm>
            <a:off x="1546828" y="1447088"/>
            <a:ext cx="3873446" cy="2857058"/>
          </a:xfrm>
          <a:prstGeom prst="flowChartProcess">
            <a:avLst/>
          </a:prstGeom>
          <a:noFill/>
          <a:ln w="19050">
            <a:solidFill>
              <a:srgbClr val="0070C0"/>
            </a:solidFill>
          </a:ln>
        </p:spPr>
        <p:style>
          <a:lnRef idx="3">
            <a:schemeClr val="lt1"/>
          </a:lnRef>
          <a:fillRef idx="1">
            <a:schemeClr val="accent4"/>
          </a:fillRef>
          <a:effectRef idx="1">
            <a:schemeClr val="accent4"/>
          </a:effectRef>
          <a:fontRef idx="minor">
            <a:schemeClr val="lt1"/>
          </a:fontRef>
        </p:style>
        <p:txBody>
          <a:bodyPr wrap="square" lIns="71985" tIns="17996" rIns="71985" bIns="17996" rtlCol="0" anchor="ctr">
            <a:noAutofit/>
          </a:bodyPr>
          <a:lstStyle/>
          <a:p>
            <a:pPr>
              <a:lnSpc>
                <a:spcPct val="150000"/>
              </a:lnSpc>
            </a:pPr>
            <a:endParaRPr lang="en-US" altLang="zh-CN" sz="1400">
              <a:solidFill>
                <a:schemeClr val="tx1"/>
              </a:solidFill>
              <a:latin typeface="华文楷体" panose="02010600040101010101" pitchFamily="2" charset="-122"/>
              <a:ea typeface="华文楷体" panose="02010600040101010101" pitchFamily="2" charset="-122"/>
              <a:cs typeface="Arial" pitchFamily="34" charset="0"/>
            </a:endParaRPr>
          </a:p>
        </p:txBody>
      </p:sp>
      <p:sp>
        <p:nvSpPr>
          <p:cNvPr id="35" name="Arrow: Right 46">
            <a:extLst>
              <a:ext uri="{FF2B5EF4-FFF2-40B4-BE49-F238E27FC236}">
                <a16:creationId xmlns:a16="http://schemas.microsoft.com/office/drawing/2014/main" id="{E9ABF14D-1CB7-C74C-8249-3791E79F6A03}"/>
              </a:ext>
            </a:extLst>
          </p:cNvPr>
          <p:cNvSpPr/>
          <p:nvPr/>
        </p:nvSpPr>
        <p:spPr>
          <a:xfrm rot="5400000">
            <a:off x="3297056" y="5505376"/>
            <a:ext cx="338554" cy="611386"/>
          </a:xfrm>
          <a:prstGeom prst="rightArrow">
            <a:avLst/>
          </a:prstGeom>
          <a:solidFill>
            <a:srgbClr val="005698"/>
          </a:solidFill>
          <a:ln>
            <a:noFill/>
          </a:ln>
        </p:spPr>
        <p:txBody>
          <a:bodyPr wrap="square" rtlCol="0" anchor="ctr">
            <a:spAutoFit/>
          </a:bodyPr>
          <a:lstStyle/>
          <a:p>
            <a:pPr marL="285750" indent="-285750" algn="just">
              <a:spcBef>
                <a:spcPts val="600"/>
              </a:spcBef>
              <a:buSzPts val="1000"/>
              <a:buFont typeface="Arial" panose="020B0604020202020204" pitchFamily="34" charset="0"/>
              <a:buChar char="•"/>
              <a:tabLst>
                <a:tab pos="457200" algn="l"/>
              </a:tabLst>
            </a:pPr>
            <a:endParaRPr lang="zh-CN" altLang="en-US" sz="1400" kern="0">
              <a:latin typeface="Arial" panose="020B0604020202020204" pitchFamily="34" charset="0"/>
              <a:ea typeface="STKaiti" panose="02010600040101010101" pitchFamily="2" charset="-122"/>
              <a:cs typeface="Arial" panose="020B0604020202020204" pitchFamily="34" charset="0"/>
            </a:endParaRPr>
          </a:p>
        </p:txBody>
      </p:sp>
    </p:spTree>
    <p:extLst>
      <p:ext uri="{BB962C8B-B14F-4D97-AF65-F5344CB8AC3E}">
        <p14:creationId xmlns:p14="http://schemas.microsoft.com/office/powerpoint/2010/main" val="4101994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845017B-3D8E-4E40-9357-4DBA09AFEFFC}"/>
              </a:ext>
            </a:extLst>
          </p:cNvPr>
          <p:cNvSpPr/>
          <p:nvPr/>
        </p:nvSpPr>
        <p:spPr>
          <a:xfrm>
            <a:off x="4269974" y="1615962"/>
            <a:ext cx="6422935" cy="307777"/>
          </a:xfrm>
          <a:prstGeom prst="rect">
            <a:avLst/>
          </a:prstGeom>
          <a:gradFill flip="none" rotWithShape="1">
            <a:gsLst>
              <a:gs pos="0">
                <a:schemeClr val="accent1">
                  <a:lumMod val="20000"/>
                  <a:lumOff val="80000"/>
                </a:schemeClr>
              </a:gs>
              <a:gs pos="40000">
                <a:schemeClr val="accent1">
                  <a:lumMod val="20000"/>
                  <a:lumOff val="80000"/>
                </a:schemeClr>
              </a:gs>
              <a:gs pos="100000">
                <a:schemeClr val="bg1"/>
              </a:gs>
            </a:gsLst>
            <a:lin ang="0" scaled="0"/>
            <a:tileRect/>
          </a:gradFill>
        </p:spPr>
        <p:txBody>
          <a:bodyPr wrap="square" rtlCol="0" anchor="ctr">
            <a:spAutoFit/>
          </a:bodyPr>
          <a:lstStyle/>
          <a:p>
            <a:pPr marL="285750" indent="-285750" algn="just">
              <a:spcBef>
                <a:spcPts val="600"/>
              </a:spcBef>
              <a:buSzPts val="1000"/>
              <a:buFont typeface="Arial" panose="020B0604020202020204" pitchFamily="34" charset="0"/>
              <a:buChar char="•"/>
              <a:tabLst>
                <a:tab pos="457200" algn="l"/>
              </a:tabLst>
            </a:pPr>
            <a:endParaRPr lang="en-US" sz="1400" kern="0" dirty="0">
              <a:latin typeface="STKaiti" panose="02010600040101010101" pitchFamily="2" charset="-122"/>
              <a:ea typeface="STKaiti" panose="02010600040101010101" pitchFamily="2" charset="-122"/>
              <a:cs typeface="Times New Roman" panose="02020603050405020304" pitchFamily="18" charset="0"/>
            </a:endParaRPr>
          </a:p>
        </p:txBody>
      </p:sp>
      <p:sp>
        <p:nvSpPr>
          <p:cNvPr id="2" name="Title 1">
            <a:extLst>
              <a:ext uri="{FF2B5EF4-FFF2-40B4-BE49-F238E27FC236}">
                <a16:creationId xmlns:a16="http://schemas.microsoft.com/office/drawing/2014/main" id="{F895AB26-C350-4C2A-AB76-A2AADD1567DE}"/>
              </a:ext>
            </a:extLst>
          </p:cNvPr>
          <p:cNvSpPr>
            <a:spLocks noGrp="1"/>
          </p:cNvSpPr>
          <p:nvPr>
            <p:ph type="title"/>
          </p:nvPr>
        </p:nvSpPr>
        <p:spPr/>
        <p:txBody>
          <a:bodyPr/>
          <a:lstStyle/>
          <a:p>
            <a:r>
              <a:rPr lang="zh-CN" altLang="en-US" dirty="0"/>
              <a:t>办学理念驱动的差异化教育</a:t>
            </a:r>
          </a:p>
        </p:txBody>
      </p:sp>
      <p:graphicFrame>
        <p:nvGraphicFramePr>
          <p:cNvPr id="4" name="表格 49">
            <a:extLst>
              <a:ext uri="{FF2B5EF4-FFF2-40B4-BE49-F238E27FC236}">
                <a16:creationId xmlns:a16="http://schemas.microsoft.com/office/drawing/2014/main" id="{559ECDC7-04B1-4FAC-884D-E883BBAE0C75}"/>
              </a:ext>
            </a:extLst>
          </p:cNvPr>
          <p:cNvGraphicFramePr>
            <a:graphicFrameLocks noGrp="1"/>
          </p:cNvGraphicFramePr>
          <p:nvPr>
            <p:extLst>
              <p:ext uri="{D42A27DB-BD31-4B8C-83A1-F6EECF244321}">
                <p14:modId xmlns:p14="http://schemas.microsoft.com/office/powerpoint/2010/main" val="2608426650"/>
              </p:ext>
            </p:extLst>
          </p:nvPr>
        </p:nvGraphicFramePr>
        <p:xfrm>
          <a:off x="1533528" y="2219203"/>
          <a:ext cx="9108699" cy="3107070"/>
        </p:xfrm>
        <a:graphic>
          <a:graphicData uri="http://schemas.openxmlformats.org/drawingml/2006/table">
            <a:tbl>
              <a:tblPr firstRow="1" bandRow="1">
                <a:tableStyleId>{69012ECD-51FC-41F1-AA8D-1B2483CD663E}</a:tableStyleId>
              </a:tblPr>
              <a:tblGrid>
                <a:gridCol w="2275970">
                  <a:extLst>
                    <a:ext uri="{9D8B030D-6E8A-4147-A177-3AD203B41FA5}">
                      <a16:colId xmlns:a16="http://schemas.microsoft.com/office/drawing/2014/main" val="2164636945"/>
                    </a:ext>
                  </a:extLst>
                </a:gridCol>
                <a:gridCol w="2002533">
                  <a:extLst>
                    <a:ext uri="{9D8B030D-6E8A-4147-A177-3AD203B41FA5}">
                      <a16:colId xmlns:a16="http://schemas.microsoft.com/office/drawing/2014/main" val="701252387"/>
                    </a:ext>
                  </a:extLst>
                </a:gridCol>
                <a:gridCol w="2382086">
                  <a:extLst>
                    <a:ext uri="{9D8B030D-6E8A-4147-A177-3AD203B41FA5}">
                      <a16:colId xmlns:a16="http://schemas.microsoft.com/office/drawing/2014/main" val="149628103"/>
                    </a:ext>
                  </a:extLst>
                </a:gridCol>
                <a:gridCol w="2448110">
                  <a:extLst>
                    <a:ext uri="{9D8B030D-6E8A-4147-A177-3AD203B41FA5}">
                      <a16:colId xmlns:a16="http://schemas.microsoft.com/office/drawing/2014/main" val="1972908996"/>
                    </a:ext>
                  </a:extLst>
                </a:gridCol>
              </a:tblGrid>
              <a:tr h="299932">
                <a:tc>
                  <a:txBody>
                    <a:bodyPr/>
                    <a:lstStyle/>
                    <a:p>
                      <a:pPr algn="ctr"/>
                      <a:r>
                        <a:rPr lang="zh-CN" altLang="en-US" sz="1300">
                          <a:latin typeface="Arial" panose="020B0604020202020204" pitchFamily="34" charset="0"/>
                          <a:ea typeface="华文楷体" panose="02010600040101010101" pitchFamily="2" charset="-122"/>
                          <a:cs typeface="Arial" panose="020B0604020202020204" pitchFamily="34" charset="0"/>
                        </a:rPr>
                        <a:t>办校特色化</a:t>
                      </a:r>
                    </a:p>
                  </a:txBody>
                  <a:tcPr anchor="ctr"/>
                </a:tc>
                <a:tc>
                  <a:txBody>
                    <a:bodyPr/>
                    <a:lstStyle/>
                    <a:p>
                      <a:pPr algn="ctr"/>
                      <a:r>
                        <a:rPr lang="zh-CN" altLang="en-US" sz="1300">
                          <a:latin typeface="Arial" panose="020B0604020202020204" pitchFamily="34" charset="0"/>
                          <a:ea typeface="华文楷体" panose="02010600040101010101" pitchFamily="2" charset="-122"/>
                          <a:cs typeface="Arial" panose="020B0604020202020204" pitchFamily="34" charset="0"/>
                        </a:rPr>
                        <a:t>定位</a:t>
                      </a:r>
                    </a:p>
                  </a:txBody>
                  <a:tcPr anchor="ctr"/>
                </a:tc>
                <a:tc>
                  <a:txBody>
                    <a:bodyPr/>
                    <a:lstStyle/>
                    <a:p>
                      <a:pPr algn="ctr"/>
                      <a:r>
                        <a:rPr lang="zh-CN" altLang="en-US" sz="1300">
                          <a:latin typeface="Arial" panose="020B0604020202020204" pitchFamily="34" charset="0"/>
                          <a:ea typeface="华文楷体" panose="02010600040101010101" pitchFamily="2" charset="-122"/>
                          <a:cs typeface="Arial" panose="020B0604020202020204" pitchFamily="34" charset="0"/>
                        </a:rPr>
                        <a:t>特色课程</a:t>
                      </a:r>
                    </a:p>
                  </a:txBody>
                  <a:tcPr anchor="ctr"/>
                </a:tc>
                <a:tc>
                  <a:txBody>
                    <a:bodyPr/>
                    <a:lstStyle/>
                    <a:p>
                      <a:pPr algn="ctr"/>
                      <a:r>
                        <a:rPr lang="zh-CN" altLang="en-US" sz="1300" dirty="0">
                          <a:latin typeface="Arial" panose="020B0604020202020204" pitchFamily="34" charset="0"/>
                          <a:ea typeface="华文楷体" panose="02010600040101010101" pitchFamily="2" charset="-122"/>
                          <a:cs typeface="Arial" panose="020B0604020202020204" pitchFamily="34" charset="0"/>
                        </a:rPr>
                        <a:t>样板校</a:t>
                      </a:r>
                    </a:p>
                  </a:txBody>
                  <a:tcPr anchor="ctr"/>
                </a:tc>
                <a:extLst>
                  <a:ext uri="{0D108BD9-81ED-4DB2-BD59-A6C34878D82A}">
                    <a16:rowId xmlns:a16="http://schemas.microsoft.com/office/drawing/2014/main" val="43302874"/>
                  </a:ext>
                </a:extLst>
              </a:tr>
              <a:tr h="403795">
                <a:tc>
                  <a:txBody>
                    <a:bodyPr/>
                    <a:lstStyle/>
                    <a:p>
                      <a:pPr marL="0" algn="ctr" defTabSz="914400" rtl="0" eaLnBrk="1" latinLnBrk="0" hangingPunct="1"/>
                      <a:r>
                        <a:rPr lang="zh-CN" altLang="en-US" sz="1300" kern="1200">
                          <a:solidFill>
                            <a:schemeClr val="tx1"/>
                          </a:solidFill>
                          <a:latin typeface="Arial" panose="020B0604020202020204" pitchFamily="34" charset="0"/>
                          <a:ea typeface="华文楷体" panose="02010600040101010101" pitchFamily="2" charset="-122"/>
                          <a:cs typeface="Arial" panose="020B0604020202020204" pitchFamily="34" charset="0"/>
                        </a:rPr>
                        <a:t>科技中学</a:t>
                      </a:r>
                      <a:endParaRPr lang="en-US" altLang="zh-CN" sz="1300" kern="1200">
                        <a:solidFill>
                          <a:schemeClr val="tx1"/>
                        </a:solidFill>
                        <a:latin typeface="Arial" panose="020B0604020202020204" pitchFamily="34" charset="0"/>
                        <a:ea typeface="华文楷体" panose="02010600040101010101" pitchFamily="2" charset="-122"/>
                        <a:cs typeface="Arial" panose="020B0604020202020204" pitchFamily="34" charset="0"/>
                      </a:endParaRPr>
                    </a:p>
                  </a:txBody>
                  <a:tcPr anchor="ctr">
                    <a:lnB w="12700" cap="flat" cmpd="sng" algn="ctr">
                      <a:solidFill>
                        <a:schemeClr val="bg1">
                          <a:lumMod val="65000"/>
                        </a:schemeClr>
                      </a:solidFill>
                      <a:prstDash val="solid"/>
                      <a:round/>
                      <a:headEnd type="none" w="med" len="med"/>
                      <a:tailEnd type="none" w="med" len="med"/>
                    </a:lnB>
                  </a:tcPr>
                </a:tc>
                <a:tc>
                  <a:txBody>
                    <a:bodyPr/>
                    <a:lstStyle/>
                    <a:p>
                      <a:pPr algn="ctr"/>
                      <a:r>
                        <a:rPr lang="zh-CN" altLang="en-US" sz="1300">
                          <a:solidFill>
                            <a:schemeClr val="tx1"/>
                          </a:solidFill>
                          <a:latin typeface="Arial" panose="020B0604020202020204" pitchFamily="34" charset="0"/>
                          <a:ea typeface="华文楷体" panose="02010600040101010101" pitchFamily="2" charset="-122"/>
                          <a:cs typeface="Arial" panose="020B0604020202020204" pitchFamily="34" charset="0"/>
                        </a:rPr>
                        <a:t>注重学科竞赛</a:t>
                      </a:r>
                    </a:p>
                  </a:txBody>
                  <a:tcPr anchor="ctr">
                    <a:lnB w="12700" cap="flat" cmpd="sng" algn="ctr">
                      <a:solidFill>
                        <a:schemeClr val="bg1">
                          <a:lumMod val="65000"/>
                        </a:schemeClr>
                      </a:solidFill>
                      <a:prstDash val="solid"/>
                      <a:round/>
                      <a:headEnd type="none" w="med" len="med"/>
                      <a:tailEnd type="none" w="med" len="med"/>
                    </a:lnB>
                  </a:tcPr>
                </a:tc>
                <a:tc>
                  <a:txBody>
                    <a:bodyPr/>
                    <a:lstStyle/>
                    <a:p>
                      <a:pPr algn="ctr"/>
                      <a:r>
                        <a:rPr lang="zh-CN" altLang="en-US" sz="1300">
                          <a:latin typeface="Arial" panose="020B0604020202020204" pitchFamily="34" charset="0"/>
                          <a:ea typeface="华文楷体" panose="02010600040101010101" pitchFamily="2" charset="-122"/>
                          <a:cs typeface="Arial" panose="020B0604020202020204" pitchFamily="34" charset="0"/>
                        </a:rPr>
                        <a:t>竞赛课程</a:t>
                      </a:r>
                      <a:endParaRPr lang="en-US" altLang="zh-CN" sz="1300">
                        <a:latin typeface="Arial" panose="020B0604020202020204" pitchFamily="34" charset="0"/>
                        <a:ea typeface="华文楷体" panose="02010600040101010101" pitchFamily="2" charset="-122"/>
                        <a:cs typeface="Arial" panose="020B0604020202020204" pitchFamily="34" charset="0"/>
                      </a:endParaRPr>
                    </a:p>
                  </a:txBody>
                  <a:tcPr anchor="ctr">
                    <a:lnB w="12700" cap="flat" cmpd="sng" algn="ctr">
                      <a:solidFill>
                        <a:schemeClr val="bg1">
                          <a:lumMod val="65000"/>
                        </a:schemeClr>
                      </a:solidFill>
                      <a:prstDash val="solid"/>
                      <a:round/>
                      <a:headEnd type="none" w="med" len="med"/>
                      <a:tailEnd type="none" w="med" len="med"/>
                    </a:lnB>
                  </a:tcPr>
                </a:tc>
                <a:tc>
                  <a:txBody>
                    <a:bodyPr/>
                    <a:lstStyle/>
                    <a:p>
                      <a:pPr marL="0" algn="ctr" defTabSz="914400" rtl="0" eaLnBrk="1" latinLnBrk="0" hangingPunct="1"/>
                      <a:r>
                        <a:rPr lang="zh-CN" altLang="en-US" sz="1300" kern="1200">
                          <a:solidFill>
                            <a:schemeClr val="tx1"/>
                          </a:solidFill>
                          <a:latin typeface="Arial" panose="020B0604020202020204" pitchFamily="34" charset="0"/>
                          <a:ea typeface="华文楷体" panose="02010600040101010101" pitchFamily="2" charset="-122"/>
                          <a:cs typeface="Arial" panose="020B0604020202020204" pitchFamily="34" charset="0"/>
                        </a:rPr>
                        <a:t>海亮高级中学</a:t>
                      </a:r>
                    </a:p>
                  </a:txBody>
                  <a:tcPr anchor="ctr">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585821126"/>
                  </a:ext>
                </a:extLst>
              </a:tr>
              <a:tr h="499887">
                <a:tc>
                  <a:txBody>
                    <a:bodyPr/>
                    <a:lstStyle/>
                    <a:p>
                      <a:pPr marL="0" algn="ctr" defTabSz="914400" rtl="0" eaLnBrk="1" latinLnBrk="0" hangingPunct="1"/>
                      <a:r>
                        <a:rPr lang="zh-CN" altLang="en-US" sz="1300" kern="1200">
                          <a:solidFill>
                            <a:schemeClr val="tx1"/>
                          </a:solidFill>
                          <a:latin typeface="Arial" panose="020B0604020202020204" pitchFamily="34" charset="0"/>
                          <a:ea typeface="华文楷体" panose="02010600040101010101" pitchFamily="2" charset="-122"/>
                          <a:cs typeface="Arial" panose="020B0604020202020204" pitchFamily="34" charset="0"/>
                        </a:rPr>
                        <a:t>人文中学</a:t>
                      </a:r>
                      <a:endParaRPr lang="en-US" altLang="zh-CN" sz="1300" kern="1200">
                        <a:solidFill>
                          <a:schemeClr val="tx1"/>
                        </a:solidFill>
                        <a:latin typeface="Arial" panose="020B0604020202020204" pitchFamily="34" charset="0"/>
                        <a:ea typeface="华文楷体"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300" kern="1200">
                          <a:solidFill>
                            <a:schemeClr val="tx1"/>
                          </a:solidFill>
                          <a:latin typeface="Arial" panose="020B0604020202020204" pitchFamily="34" charset="0"/>
                          <a:ea typeface="华文楷体" panose="02010600040101010101" pitchFamily="2" charset="-122"/>
                          <a:cs typeface="Arial" panose="020B0604020202020204" pitchFamily="34" charset="0"/>
                        </a:rPr>
                        <a:t>注重文科培养，建设人文高地</a:t>
                      </a:r>
                      <a:endParaRPr lang="en-US" altLang="zh-CN" sz="1300" kern="1200">
                        <a:solidFill>
                          <a:schemeClr val="tx1"/>
                        </a:solidFill>
                        <a:latin typeface="Arial" panose="020B0604020202020204" pitchFamily="34" charset="0"/>
                        <a:ea typeface="华文楷体"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zh-CN" altLang="en-US" sz="1300">
                          <a:latin typeface="Arial" panose="020B0604020202020204" pitchFamily="34" charset="0"/>
                          <a:ea typeface="华文楷体" panose="02010600040101010101" pitchFamily="2" charset="-122"/>
                          <a:cs typeface="Arial" panose="020B0604020202020204" pitchFamily="34" charset="0"/>
                        </a:rPr>
                        <a:t>博雅班（附加阅读、礼仪、名校研学课程）</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ctr" defTabSz="914400" rtl="0" eaLnBrk="1" latinLnBrk="0" hangingPunct="1"/>
                      <a:r>
                        <a:rPr lang="zh-CN" altLang="en-US" sz="1300" kern="1200">
                          <a:solidFill>
                            <a:schemeClr val="tx1"/>
                          </a:solidFill>
                          <a:latin typeface="Arial" panose="020B0604020202020204" pitchFamily="34" charset="0"/>
                          <a:ea typeface="华文楷体" panose="02010600040101010101" pitchFamily="2" charset="-122"/>
                          <a:cs typeface="Arial" panose="020B0604020202020204" pitchFamily="34" charset="0"/>
                        </a:rPr>
                        <a:t>海亮实验学校</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510043264"/>
                  </a:ext>
                </a:extLst>
              </a:tr>
              <a:tr h="403795">
                <a:tc>
                  <a:txBody>
                    <a:bodyPr/>
                    <a:lstStyle/>
                    <a:p>
                      <a:pPr marL="0" algn="ctr" defTabSz="914400" rtl="0" eaLnBrk="1" latinLnBrk="0" hangingPunct="1"/>
                      <a:r>
                        <a:rPr lang="zh-CN" altLang="en-US" sz="1300" kern="1200">
                          <a:solidFill>
                            <a:schemeClr val="tx1"/>
                          </a:solidFill>
                          <a:latin typeface="Arial" panose="020B0604020202020204" pitchFamily="34" charset="0"/>
                          <a:ea typeface="华文楷体" panose="02010600040101010101" pitchFamily="2" charset="-122"/>
                          <a:cs typeface="Arial" panose="020B0604020202020204" pitchFamily="34" charset="0"/>
                        </a:rPr>
                        <a:t>艺术中学</a:t>
                      </a:r>
                      <a:endParaRPr lang="en-US" altLang="zh-CN" sz="1300" kern="1200">
                        <a:solidFill>
                          <a:schemeClr val="tx1"/>
                        </a:solidFill>
                        <a:latin typeface="Arial" panose="020B0604020202020204" pitchFamily="34" charset="0"/>
                        <a:ea typeface="华文楷体"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300">
                          <a:solidFill>
                            <a:schemeClr val="tx1"/>
                          </a:solidFill>
                          <a:latin typeface="Arial" panose="020B0604020202020204" pitchFamily="34" charset="0"/>
                          <a:ea typeface="华文楷体" panose="02010600040101010101" pitchFamily="2" charset="-122"/>
                          <a:cs typeface="Arial" panose="020B0604020202020204" pitchFamily="34" charset="0"/>
                        </a:rPr>
                        <a:t>专注艺术教育</a:t>
                      </a:r>
                      <a:r>
                        <a:rPr lang="en-US" altLang="zh-CN" sz="1300">
                          <a:solidFill>
                            <a:schemeClr val="tx1"/>
                          </a:solidFill>
                          <a:latin typeface="Arial" panose="020B0604020202020204" pitchFamily="34" charset="0"/>
                          <a:ea typeface="华文楷体" panose="02010600040101010101" pitchFamily="2" charset="-122"/>
                          <a:cs typeface="Arial" panose="020B0604020202020204" pitchFamily="34" charset="0"/>
                        </a:rPr>
                        <a:t>+</a:t>
                      </a:r>
                      <a:r>
                        <a:rPr lang="zh-CN" altLang="en-US" sz="1300">
                          <a:solidFill>
                            <a:schemeClr val="tx1"/>
                          </a:solidFill>
                          <a:latin typeface="Arial" panose="020B0604020202020204" pitchFamily="34" charset="0"/>
                          <a:ea typeface="华文楷体" panose="02010600040101010101" pitchFamily="2" charset="-122"/>
                          <a:cs typeface="Arial" panose="020B0604020202020204" pitchFamily="34" charset="0"/>
                        </a:rPr>
                        <a:t>高考升学</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zh-CN" altLang="en-US" sz="1300">
                          <a:latin typeface="Arial" panose="020B0604020202020204" pitchFamily="34" charset="0"/>
                          <a:ea typeface="华文楷体" panose="02010600040101010101" pitchFamily="2" charset="-122"/>
                          <a:cs typeface="Arial" panose="020B0604020202020204" pitchFamily="34" charset="0"/>
                        </a:rPr>
                        <a:t>音乐、美术、传媒</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ctr" defTabSz="914400" rtl="0" eaLnBrk="1" latinLnBrk="0" hangingPunct="1"/>
                      <a:r>
                        <a:rPr lang="zh-CN" altLang="en-US" sz="1300" kern="1200">
                          <a:solidFill>
                            <a:schemeClr val="tx1"/>
                          </a:solidFill>
                          <a:latin typeface="Arial" panose="020B0604020202020204" pitchFamily="34" charset="0"/>
                          <a:ea typeface="华文楷体" panose="02010600040101010101" pitchFamily="2" charset="-122"/>
                          <a:cs typeface="Arial" panose="020B0604020202020204" pitchFamily="34" charset="0"/>
                        </a:rPr>
                        <a:t>海亮艺术中学</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86374844"/>
                  </a:ext>
                </a:extLst>
              </a:tr>
              <a:tr h="499887">
                <a:tc>
                  <a:txBody>
                    <a:bodyPr/>
                    <a:lstStyle/>
                    <a:p>
                      <a:pPr marL="0" algn="ctr" defTabSz="914400" rtl="0" eaLnBrk="1" latinLnBrk="0" hangingPunct="1"/>
                      <a:r>
                        <a:rPr lang="zh-CN" altLang="en-US" sz="1300" kern="1200">
                          <a:solidFill>
                            <a:schemeClr val="tx1"/>
                          </a:solidFill>
                          <a:latin typeface="Arial" panose="020B0604020202020204" pitchFamily="34" charset="0"/>
                          <a:ea typeface="华文楷体" panose="02010600040101010101" pitchFamily="2" charset="-122"/>
                          <a:cs typeface="Arial" panose="020B0604020202020204" pitchFamily="34" charset="0"/>
                        </a:rPr>
                        <a:t>体育中学</a:t>
                      </a:r>
                      <a:endParaRPr lang="en-US" altLang="zh-CN" sz="1300" kern="1200">
                        <a:solidFill>
                          <a:schemeClr val="tx1"/>
                        </a:solidFill>
                        <a:latin typeface="Arial" panose="020B0604020202020204" pitchFamily="34" charset="0"/>
                        <a:ea typeface="华文楷体"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300" dirty="0">
                          <a:solidFill>
                            <a:schemeClr val="tx1"/>
                          </a:solidFill>
                          <a:latin typeface="Arial" panose="020B0604020202020204" pitchFamily="34" charset="0"/>
                          <a:ea typeface="华文楷体" panose="02010600040101010101" pitchFamily="2" charset="-122"/>
                          <a:cs typeface="Arial" panose="020B0604020202020204" pitchFamily="34" charset="0"/>
                        </a:rPr>
                        <a:t>体育课程作为校本课程进入学校必修课</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zh-CN" altLang="en-US" sz="1300">
                          <a:latin typeface="Arial" panose="020B0604020202020204" pitchFamily="34" charset="0"/>
                          <a:ea typeface="华文楷体" panose="02010600040101010101" pitchFamily="2" charset="-122"/>
                          <a:cs typeface="Arial" panose="020B0604020202020204" pitchFamily="34" charset="0"/>
                        </a:rPr>
                        <a:t>篮球、网球、击剑、射击、英式橄榄球、游泳等</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ctr" defTabSz="914400" rtl="0" eaLnBrk="1" latinLnBrk="0" hangingPunct="1"/>
                      <a:r>
                        <a:rPr lang="zh-CN" altLang="en-US" sz="1300" kern="1200">
                          <a:solidFill>
                            <a:schemeClr val="tx1"/>
                          </a:solidFill>
                          <a:latin typeface="Arial" panose="020B0604020202020204" pitchFamily="34" charset="0"/>
                          <a:ea typeface="华文楷体" panose="02010600040101010101" pitchFamily="2" charset="-122"/>
                          <a:cs typeface="Arial" panose="020B0604020202020204" pitchFamily="34" charset="0"/>
                        </a:rPr>
                        <a:t>海亮实验学校（计划未来开设</a:t>
                      </a:r>
                      <a:r>
                        <a:rPr lang="zh-CN" altLang="x-none" sz="1300" kern="1200">
                          <a:solidFill>
                            <a:schemeClr val="tx1"/>
                          </a:solidFill>
                          <a:latin typeface="Arial" panose="020B0604020202020204" pitchFamily="34" charset="0"/>
                          <a:ea typeface="华文楷体" panose="02010600040101010101" pitchFamily="2" charset="-122"/>
                          <a:cs typeface="Arial" panose="020B0604020202020204" pitchFamily="34" charset="0"/>
                        </a:rPr>
                        <a:t>单体校</a:t>
                      </a:r>
                      <a:r>
                        <a:rPr lang="zh-CN" altLang="en-US" sz="1300" kern="1200">
                          <a:solidFill>
                            <a:schemeClr val="tx1"/>
                          </a:solidFill>
                          <a:latin typeface="Arial" panose="020B0604020202020204" pitchFamily="34" charset="0"/>
                          <a:ea typeface="华文楷体" panose="02010600040101010101" pitchFamily="2" charset="-122"/>
                          <a:cs typeface="Arial" panose="020B0604020202020204" pitchFamily="34" charset="0"/>
                        </a:rPr>
                        <a:t>）</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530127201"/>
                  </a:ext>
                </a:extLst>
              </a:tr>
              <a:tr h="499887">
                <a:tc>
                  <a:txBody>
                    <a:bodyPr/>
                    <a:lstStyle/>
                    <a:p>
                      <a:pPr marL="0" algn="ctr" defTabSz="914400" rtl="0" eaLnBrk="1" latinLnBrk="0" hangingPunct="1"/>
                      <a:r>
                        <a:rPr lang="zh-CN" altLang="en-US" sz="1300" kern="1200">
                          <a:solidFill>
                            <a:schemeClr val="tx1"/>
                          </a:solidFill>
                          <a:latin typeface="Arial" panose="020B0604020202020204" pitchFamily="34" charset="0"/>
                          <a:ea typeface="华文楷体" panose="02010600040101010101" pitchFamily="2" charset="-122"/>
                          <a:cs typeface="Arial" panose="020B0604020202020204" pitchFamily="34" charset="0"/>
                        </a:rPr>
                        <a:t>国际学校</a:t>
                      </a:r>
                      <a:endParaRPr lang="en-US" altLang="zh-CN" sz="1300" kern="1200">
                        <a:solidFill>
                          <a:schemeClr val="tx1"/>
                        </a:solidFill>
                        <a:latin typeface="Arial" panose="020B0604020202020204" pitchFamily="34" charset="0"/>
                        <a:ea typeface="华文楷体"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zh-CN" altLang="en-US" sz="1300">
                          <a:latin typeface="Arial" panose="020B0604020202020204" pitchFamily="34" charset="0"/>
                          <a:ea typeface="华文楷体" panose="02010600040101010101" pitchFamily="2" charset="-122"/>
                          <a:cs typeface="Arial" panose="020B0604020202020204" pitchFamily="34" charset="0"/>
                        </a:rPr>
                        <a:t>双语教育</a:t>
                      </a:r>
                      <a:r>
                        <a:rPr lang="en-US" altLang="zh-CN" sz="1300">
                          <a:latin typeface="Arial" panose="020B0604020202020204" pitchFamily="34" charset="0"/>
                          <a:ea typeface="华文楷体" panose="02010600040101010101" pitchFamily="2" charset="-122"/>
                          <a:cs typeface="Arial" panose="020B0604020202020204" pitchFamily="34" charset="0"/>
                        </a:rPr>
                        <a:t>&amp;</a:t>
                      </a:r>
                      <a:r>
                        <a:rPr lang="zh-CN" altLang="en-US" sz="1300">
                          <a:latin typeface="Arial" panose="020B0604020202020204" pitchFamily="34" charset="0"/>
                          <a:ea typeface="华文楷体" panose="02010600040101010101" pitchFamily="2" charset="-122"/>
                          <a:cs typeface="Arial" panose="020B0604020202020204" pitchFamily="34" charset="0"/>
                        </a:rPr>
                        <a:t>国际教育双轨制</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altLang="zh-CN" sz="1300">
                          <a:latin typeface="Arial" panose="020B0604020202020204" pitchFamily="34" charset="0"/>
                          <a:ea typeface="华文楷体" panose="02010600040101010101" pitchFamily="2" charset="-122"/>
                          <a:cs typeface="Arial" panose="020B0604020202020204" pitchFamily="34" charset="0"/>
                        </a:rPr>
                        <a:t>A-level, VCE, SAT&amp;AP, IB</a:t>
                      </a:r>
                      <a:r>
                        <a:rPr lang="zh-CN" altLang="en-US" sz="1300">
                          <a:latin typeface="Arial" panose="020B0604020202020204" pitchFamily="34" charset="0"/>
                          <a:ea typeface="华文楷体" panose="02010600040101010101" pitchFamily="2" charset="-122"/>
                          <a:cs typeface="Arial" panose="020B0604020202020204" pitchFamily="34" charset="0"/>
                        </a:rPr>
                        <a:t> </a:t>
                      </a:r>
                      <a:r>
                        <a:rPr lang="en-US" altLang="zh-CN" sz="1300">
                          <a:latin typeface="Arial" panose="020B0604020202020204" pitchFamily="34" charset="0"/>
                          <a:ea typeface="华文楷体" panose="02010600040101010101" pitchFamily="2" charset="-122"/>
                          <a:cs typeface="Arial" panose="020B0604020202020204" pitchFamily="34" charset="0"/>
                        </a:rPr>
                        <a:t>PYP&amp;DP</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ctr" defTabSz="914400" rtl="0" eaLnBrk="1" latinLnBrk="0" hangingPunct="1"/>
                      <a:r>
                        <a:rPr lang="zh-CN" altLang="en-US" sz="1300" kern="1200">
                          <a:solidFill>
                            <a:schemeClr val="tx1"/>
                          </a:solidFill>
                          <a:latin typeface="Arial" panose="020B0604020202020204" pitchFamily="34" charset="0"/>
                          <a:ea typeface="华文楷体" panose="02010600040101010101" pitchFamily="2" charset="-122"/>
                          <a:cs typeface="Arial" panose="020B0604020202020204" pitchFamily="34" charset="0"/>
                        </a:rPr>
                        <a:t>海亮外国语学校</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23808170"/>
                  </a:ext>
                </a:extLst>
              </a:tr>
              <a:tr h="499887">
                <a:tc>
                  <a:txBody>
                    <a:bodyPr/>
                    <a:lstStyle/>
                    <a:p>
                      <a:pPr marL="0" algn="ctr" defTabSz="914400" rtl="0" eaLnBrk="1" latinLnBrk="0" hangingPunct="1"/>
                      <a:r>
                        <a:rPr lang="zh-CN" altLang="en-US" sz="1300" kern="1200">
                          <a:solidFill>
                            <a:schemeClr val="tx1"/>
                          </a:solidFill>
                          <a:latin typeface="Arial" panose="020B0604020202020204" pitchFamily="34" charset="0"/>
                          <a:ea typeface="华文楷体" panose="02010600040101010101" pitchFamily="2" charset="-122"/>
                          <a:cs typeface="Arial" panose="020B0604020202020204" pitchFamily="34" charset="0"/>
                        </a:rPr>
                        <a:t>华侨</a:t>
                      </a:r>
                      <a:r>
                        <a:rPr lang="en-US" altLang="zh-CN" sz="1300" kern="1200">
                          <a:solidFill>
                            <a:schemeClr val="tx1"/>
                          </a:solidFill>
                          <a:latin typeface="Arial" panose="020B0604020202020204" pitchFamily="34" charset="0"/>
                          <a:ea typeface="华文楷体" panose="02010600040101010101" pitchFamily="2" charset="-122"/>
                          <a:cs typeface="Arial" panose="020B0604020202020204" pitchFamily="34" charset="0"/>
                        </a:rPr>
                        <a:t>/</a:t>
                      </a:r>
                      <a:r>
                        <a:rPr lang="zh-CN" altLang="en-US" sz="1300" kern="1200">
                          <a:solidFill>
                            <a:schemeClr val="tx1"/>
                          </a:solidFill>
                          <a:latin typeface="Arial" panose="020B0604020202020204" pitchFamily="34" charset="0"/>
                          <a:ea typeface="华文楷体" panose="02010600040101010101" pitchFamily="2" charset="-122"/>
                          <a:cs typeface="Arial" panose="020B0604020202020204" pitchFamily="34" charset="0"/>
                        </a:rPr>
                        <a:t>外籍子女学校</a:t>
                      </a:r>
                      <a:endParaRPr lang="en-US" altLang="zh-CN" sz="1300" kern="1200">
                        <a:solidFill>
                          <a:schemeClr val="tx1"/>
                        </a:solidFill>
                        <a:latin typeface="Arial" panose="020B0604020202020204" pitchFamily="34" charset="0"/>
                        <a:ea typeface="华文楷体"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tcPr>
                </a:tc>
                <a:tc>
                  <a:txBody>
                    <a:bodyPr/>
                    <a:lstStyle/>
                    <a:p>
                      <a:pPr algn="ctr"/>
                      <a:r>
                        <a:rPr lang="zh-CN" altLang="en-US" sz="1300" dirty="0">
                          <a:latin typeface="Arial" panose="020B0604020202020204" pitchFamily="34" charset="0"/>
                          <a:ea typeface="华文楷体" panose="02010600040101010101" pitchFamily="2" charset="-122"/>
                          <a:cs typeface="Arial" panose="020B0604020202020204" pitchFamily="34" charset="0"/>
                        </a:rPr>
                        <a:t>服务海外侨胞子女及外籍子女的升学需求</a:t>
                      </a:r>
                    </a:p>
                  </a:txBody>
                  <a:tcPr anchor="ctr">
                    <a:lnT w="12700" cap="flat" cmpd="sng" algn="ctr">
                      <a:solidFill>
                        <a:schemeClr val="bg1">
                          <a:lumMod val="65000"/>
                        </a:schemeClr>
                      </a:solidFill>
                      <a:prstDash val="solid"/>
                      <a:round/>
                      <a:headEnd type="none" w="med" len="med"/>
                      <a:tailEnd type="none" w="med" len="med"/>
                    </a:lnT>
                  </a:tcPr>
                </a:tc>
                <a:tc>
                  <a:txBody>
                    <a:bodyPr/>
                    <a:lstStyle/>
                    <a:p>
                      <a:pPr algn="ctr"/>
                      <a:r>
                        <a:rPr lang="zh-CN" altLang="en-US" sz="1300" dirty="0">
                          <a:latin typeface="Arial" panose="020B0604020202020204" pitchFamily="34" charset="0"/>
                          <a:ea typeface="华文楷体" panose="02010600040101010101" pitchFamily="2" charset="-122"/>
                          <a:cs typeface="Arial" panose="020B0604020202020204" pitchFamily="34" charset="0"/>
                        </a:rPr>
                        <a:t>华侨班</a:t>
                      </a:r>
                      <a:r>
                        <a:rPr lang="en-US" altLang="zh-CN" sz="1300" dirty="0">
                          <a:latin typeface="Arial" panose="020B0604020202020204" pitchFamily="34" charset="0"/>
                          <a:ea typeface="华文楷体" panose="02010600040101010101" pitchFamily="2" charset="-122"/>
                          <a:cs typeface="Arial" panose="020B0604020202020204" pitchFamily="34" charset="0"/>
                        </a:rPr>
                        <a:t>(</a:t>
                      </a:r>
                      <a:r>
                        <a:rPr lang="zh-CN" altLang="en-US" sz="1300" dirty="0">
                          <a:latin typeface="Arial" panose="020B0604020202020204" pitchFamily="34" charset="0"/>
                          <a:ea typeface="华文楷体" panose="02010600040101010101" pitchFamily="2" charset="-122"/>
                          <a:cs typeface="Arial" panose="020B0604020202020204" pitchFamily="34" charset="0"/>
                        </a:rPr>
                        <a:t>附加汉语课程</a:t>
                      </a:r>
                      <a:r>
                        <a:rPr lang="en-US" altLang="zh-CN" sz="1300" dirty="0">
                          <a:latin typeface="Arial" panose="020B0604020202020204" pitchFamily="34" charset="0"/>
                          <a:ea typeface="华文楷体" panose="02010600040101010101" pitchFamily="2" charset="-122"/>
                          <a:cs typeface="Arial" panose="020B0604020202020204" pitchFamily="34" charset="0"/>
                        </a:rPr>
                        <a:t>)</a:t>
                      </a:r>
                    </a:p>
                    <a:p>
                      <a:pPr algn="ctr"/>
                      <a:r>
                        <a:rPr lang="en-US" altLang="zh-CN" sz="1300" dirty="0">
                          <a:latin typeface="Arial" panose="020B0604020202020204" pitchFamily="34" charset="0"/>
                          <a:ea typeface="华文楷体" panose="02010600040101010101" pitchFamily="2" charset="-122"/>
                          <a:cs typeface="Arial" panose="020B0604020202020204" pitchFamily="34" charset="0"/>
                        </a:rPr>
                        <a:t>HSK</a:t>
                      </a:r>
                      <a:r>
                        <a:rPr lang="zh-CN" altLang="en-US" sz="1300" dirty="0">
                          <a:latin typeface="Arial" panose="020B0604020202020204" pitchFamily="34" charset="0"/>
                          <a:ea typeface="华文楷体" panose="02010600040101010101" pitchFamily="2" charset="-122"/>
                          <a:cs typeface="Arial" panose="020B0604020202020204" pitchFamily="34" charset="0"/>
                        </a:rPr>
                        <a:t>班</a:t>
                      </a:r>
                      <a:endParaRPr lang="en-US" altLang="zh-CN" sz="1300" dirty="0">
                        <a:latin typeface="Arial" panose="020B0604020202020204" pitchFamily="34" charset="0"/>
                        <a:ea typeface="华文楷体"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tcPr>
                </a:tc>
                <a:tc>
                  <a:txBody>
                    <a:bodyPr/>
                    <a:lstStyle/>
                    <a:p>
                      <a:pPr marL="0" algn="ctr" defTabSz="914400" rtl="0" eaLnBrk="1" latinLnBrk="0" hangingPunct="1"/>
                      <a:r>
                        <a:rPr lang="zh-CN" altLang="en-US" sz="1300" kern="1200" dirty="0">
                          <a:solidFill>
                            <a:schemeClr val="tx1"/>
                          </a:solidFill>
                          <a:latin typeface="Arial" panose="020B0604020202020204" pitchFamily="34" charset="0"/>
                          <a:ea typeface="华文楷体" panose="02010600040101010101" pitchFamily="2" charset="-122"/>
                          <a:cs typeface="Arial" panose="020B0604020202020204" pitchFamily="34" charset="0"/>
                        </a:rPr>
                        <a:t>海亮华侨学校</a:t>
                      </a:r>
                      <a:endParaRPr lang="en-US" altLang="zh-CN" sz="1300" kern="1200" dirty="0">
                        <a:solidFill>
                          <a:schemeClr val="tx1"/>
                        </a:solidFill>
                        <a:latin typeface="Arial" panose="020B0604020202020204" pitchFamily="34" charset="0"/>
                        <a:ea typeface="华文楷体"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val="795304752"/>
                  </a:ext>
                </a:extLst>
              </a:tr>
            </a:tbl>
          </a:graphicData>
        </a:graphic>
      </p:graphicFrame>
      <p:pic>
        <p:nvPicPr>
          <p:cNvPr id="26" name="Graphic 25" descr="Palette">
            <a:extLst>
              <a:ext uri="{FF2B5EF4-FFF2-40B4-BE49-F238E27FC236}">
                <a16:creationId xmlns:a16="http://schemas.microsoft.com/office/drawing/2014/main" id="{48275800-E9C5-4F1D-9AD3-F22531CF777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37033" y="3523571"/>
            <a:ext cx="365760" cy="365760"/>
          </a:xfrm>
          <a:prstGeom prst="rect">
            <a:avLst/>
          </a:prstGeom>
        </p:spPr>
      </p:pic>
      <p:pic>
        <p:nvPicPr>
          <p:cNvPr id="27" name="Graphic 26" descr="Test tubes">
            <a:extLst>
              <a:ext uri="{FF2B5EF4-FFF2-40B4-BE49-F238E27FC236}">
                <a16:creationId xmlns:a16="http://schemas.microsoft.com/office/drawing/2014/main" id="{68893AB6-C3F2-45F1-A716-AF1E63A5556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37033" y="2586531"/>
            <a:ext cx="365760" cy="365760"/>
          </a:xfrm>
          <a:prstGeom prst="rect">
            <a:avLst/>
          </a:prstGeom>
        </p:spPr>
      </p:pic>
      <p:pic>
        <p:nvPicPr>
          <p:cNvPr id="28" name="Graphic 27" descr="Open book">
            <a:extLst>
              <a:ext uri="{FF2B5EF4-FFF2-40B4-BE49-F238E27FC236}">
                <a16:creationId xmlns:a16="http://schemas.microsoft.com/office/drawing/2014/main" id="{A210D0D1-9093-4F7D-AA06-886F93DB8A70}"/>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637033" y="3055051"/>
            <a:ext cx="365760" cy="365760"/>
          </a:xfrm>
          <a:prstGeom prst="rect">
            <a:avLst/>
          </a:prstGeom>
        </p:spPr>
      </p:pic>
      <p:pic>
        <p:nvPicPr>
          <p:cNvPr id="29" name="Graphic 28" descr="Earth globe Asia and Australia">
            <a:extLst>
              <a:ext uri="{FF2B5EF4-FFF2-40B4-BE49-F238E27FC236}">
                <a16:creationId xmlns:a16="http://schemas.microsoft.com/office/drawing/2014/main" id="{0DFDCAA6-6D29-4B23-9376-E6D076C28514}"/>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637033" y="4460611"/>
            <a:ext cx="365760" cy="365760"/>
          </a:xfrm>
          <a:prstGeom prst="rect">
            <a:avLst/>
          </a:prstGeom>
        </p:spPr>
      </p:pic>
      <p:pic>
        <p:nvPicPr>
          <p:cNvPr id="30" name="Graphic 29" descr="Swimming">
            <a:extLst>
              <a:ext uri="{FF2B5EF4-FFF2-40B4-BE49-F238E27FC236}">
                <a16:creationId xmlns:a16="http://schemas.microsoft.com/office/drawing/2014/main" id="{7BAD2343-42F3-42B6-8ACC-E588817D8253}"/>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637033" y="3992091"/>
            <a:ext cx="365760" cy="365760"/>
          </a:xfrm>
          <a:prstGeom prst="rect">
            <a:avLst/>
          </a:prstGeom>
        </p:spPr>
      </p:pic>
      <p:pic>
        <p:nvPicPr>
          <p:cNvPr id="31" name="Graphic 30" descr="Family with two children">
            <a:extLst>
              <a:ext uri="{FF2B5EF4-FFF2-40B4-BE49-F238E27FC236}">
                <a16:creationId xmlns:a16="http://schemas.microsoft.com/office/drawing/2014/main" id="{9079DD43-7B99-4846-A084-7C6BEF26E725}"/>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637033" y="4929131"/>
            <a:ext cx="365760" cy="365760"/>
          </a:xfrm>
          <a:prstGeom prst="rect">
            <a:avLst/>
          </a:prstGeom>
        </p:spPr>
      </p:pic>
      <p:sp>
        <p:nvSpPr>
          <p:cNvPr id="24" name="Rectangle 23">
            <a:extLst>
              <a:ext uri="{FF2B5EF4-FFF2-40B4-BE49-F238E27FC236}">
                <a16:creationId xmlns:a16="http://schemas.microsoft.com/office/drawing/2014/main" id="{57B37199-4E91-F44A-8524-E0350935EEA4}"/>
              </a:ext>
            </a:extLst>
          </p:cNvPr>
          <p:cNvSpPr/>
          <p:nvPr/>
        </p:nvSpPr>
        <p:spPr>
          <a:xfrm>
            <a:off x="4236525" y="1021739"/>
            <a:ext cx="4928018" cy="307777"/>
          </a:xfrm>
          <a:prstGeom prst="rect">
            <a:avLst/>
          </a:prstGeom>
          <a:gradFill flip="none" rotWithShape="1">
            <a:gsLst>
              <a:gs pos="0">
                <a:schemeClr val="accent1">
                  <a:lumMod val="20000"/>
                  <a:lumOff val="80000"/>
                </a:schemeClr>
              </a:gs>
              <a:gs pos="40000">
                <a:schemeClr val="accent1">
                  <a:lumMod val="20000"/>
                  <a:lumOff val="80000"/>
                </a:schemeClr>
              </a:gs>
              <a:gs pos="100000">
                <a:schemeClr val="bg1"/>
              </a:gs>
            </a:gsLst>
            <a:lin ang="0" scaled="0"/>
            <a:tileRect/>
          </a:gradFill>
        </p:spPr>
        <p:txBody>
          <a:bodyPr wrap="square" rtlCol="0" anchor="ctr">
            <a:spAutoFit/>
          </a:bodyPr>
          <a:lstStyle/>
          <a:p>
            <a:pPr marL="285750" indent="-285750" algn="just">
              <a:spcBef>
                <a:spcPts val="600"/>
              </a:spcBef>
              <a:buSzPts val="1000"/>
              <a:buFont typeface="Arial" panose="020B0604020202020204" pitchFamily="34" charset="0"/>
              <a:buChar char="•"/>
              <a:tabLst>
                <a:tab pos="457200" algn="l"/>
              </a:tabLst>
            </a:pPr>
            <a:endParaRPr lang="en-US" sz="1400" kern="0">
              <a:latin typeface="STKaiti" panose="02010600040101010101" pitchFamily="2" charset="-122"/>
              <a:ea typeface="STKaiti" panose="02010600040101010101" pitchFamily="2" charset="-122"/>
              <a:cs typeface="Times New Roman" panose="02020603050405020304" pitchFamily="18" charset="0"/>
            </a:endParaRPr>
          </a:p>
        </p:txBody>
      </p:sp>
      <p:sp>
        <p:nvSpPr>
          <p:cNvPr id="25" name="TextBox 24">
            <a:extLst>
              <a:ext uri="{FF2B5EF4-FFF2-40B4-BE49-F238E27FC236}">
                <a16:creationId xmlns:a16="http://schemas.microsoft.com/office/drawing/2014/main" id="{59874C0E-F2E8-F642-83AB-D9730A15A3B4}"/>
              </a:ext>
            </a:extLst>
          </p:cNvPr>
          <p:cNvSpPr txBox="1"/>
          <p:nvPr/>
        </p:nvSpPr>
        <p:spPr>
          <a:xfrm>
            <a:off x="4193084" y="906114"/>
            <a:ext cx="4404286" cy="353943"/>
          </a:xfrm>
          <a:prstGeom prst="rect">
            <a:avLst/>
          </a:prstGeom>
          <a:noFill/>
        </p:spPr>
        <p:txBody>
          <a:bodyPr wrap="square" rtlCol="0">
            <a:spAutoFit/>
          </a:bodyPr>
          <a:lstStyle/>
          <a:p>
            <a:pPr>
              <a:buClr>
                <a:schemeClr val="accent1"/>
              </a:buClr>
            </a:pPr>
            <a:r>
              <a:rPr lang="zh-CN" altLang="en-US" sz="1700" b="1" dirty="0">
                <a:latin typeface="STKaiti" panose="02010600040101010101" pitchFamily="2" charset="-122"/>
                <a:ea typeface="STKaiti" panose="02010600040101010101" pitchFamily="2" charset="-122"/>
              </a:rPr>
              <a:t>“人皆有才，人人成才，让每个生命出彩”</a:t>
            </a:r>
            <a:endParaRPr lang="en-US" altLang="zh-CN" sz="1700" b="1" dirty="0">
              <a:latin typeface="STKaiti" panose="02010600040101010101" pitchFamily="2" charset="-122"/>
              <a:ea typeface="STKaiti" panose="02010600040101010101" pitchFamily="2" charset="-122"/>
            </a:endParaRPr>
          </a:p>
        </p:txBody>
      </p:sp>
      <p:sp>
        <p:nvSpPr>
          <p:cNvPr id="35" name="文本框 15">
            <a:extLst>
              <a:ext uri="{FF2B5EF4-FFF2-40B4-BE49-F238E27FC236}">
                <a16:creationId xmlns:a16="http://schemas.microsoft.com/office/drawing/2014/main" id="{C0DF21A7-EA80-6D45-B51D-776F3DE7F72B}"/>
              </a:ext>
            </a:extLst>
          </p:cNvPr>
          <p:cNvSpPr txBox="1"/>
          <p:nvPr/>
        </p:nvSpPr>
        <p:spPr>
          <a:xfrm>
            <a:off x="1819913" y="939659"/>
            <a:ext cx="2253252" cy="340313"/>
          </a:xfrm>
          <a:prstGeom prst="rect">
            <a:avLst/>
          </a:prstGeom>
          <a:solidFill>
            <a:schemeClr val="accent1"/>
          </a:solidFill>
        </p:spPr>
        <p:txBody>
          <a:bodyPr wrap="square" lIns="91431" tIns="45715" rIns="91431" bIns="45715" rtlCol="0" anchor="ctr" anchorCtr="0">
            <a:noAutofit/>
          </a:bodyPr>
          <a:lstStyle/>
          <a:p>
            <a:pPr algn="ctr">
              <a:lnSpc>
                <a:spcPct val="120000"/>
              </a:lnSpc>
            </a:pPr>
            <a:r>
              <a:rPr lang="zh-CN" altLang="en-US" sz="1700" b="1" dirty="0">
                <a:solidFill>
                  <a:schemeClr val="bg1"/>
                </a:solidFill>
                <a:latin typeface="Arial" panose="020B0604020202020204" pitchFamily="34" charset="0"/>
                <a:ea typeface="华文楷体" panose="02010600040101010101" pitchFamily="2" charset="-122"/>
                <a:cs typeface="Arial" panose="020B0604020202020204" pitchFamily="34" charset="0"/>
                <a:sym typeface="+mn-ea"/>
              </a:rPr>
              <a:t>办学理念</a:t>
            </a:r>
            <a:endParaRPr lang="en-US" altLang="zh-CN" sz="1700" b="1" dirty="0">
              <a:solidFill>
                <a:schemeClr val="bg1"/>
              </a:solidFill>
              <a:latin typeface="Arial" panose="020B0604020202020204" pitchFamily="34" charset="0"/>
              <a:ea typeface="华文楷体" panose="02010600040101010101" pitchFamily="2" charset="-122"/>
              <a:cs typeface="Arial" panose="020B0604020202020204" pitchFamily="34" charset="0"/>
              <a:sym typeface="+mn-ea"/>
            </a:endParaRPr>
          </a:p>
        </p:txBody>
      </p:sp>
      <p:sp>
        <p:nvSpPr>
          <p:cNvPr id="38" name="文本框 15">
            <a:extLst>
              <a:ext uri="{FF2B5EF4-FFF2-40B4-BE49-F238E27FC236}">
                <a16:creationId xmlns:a16="http://schemas.microsoft.com/office/drawing/2014/main" id="{E15C73EE-39FE-4841-BE0F-0372B6000607}"/>
              </a:ext>
            </a:extLst>
          </p:cNvPr>
          <p:cNvSpPr txBox="1"/>
          <p:nvPr/>
        </p:nvSpPr>
        <p:spPr>
          <a:xfrm>
            <a:off x="1819913" y="1518281"/>
            <a:ext cx="2253252" cy="340313"/>
          </a:xfrm>
          <a:prstGeom prst="rect">
            <a:avLst/>
          </a:prstGeom>
          <a:solidFill>
            <a:schemeClr val="accent1"/>
          </a:solidFill>
        </p:spPr>
        <p:txBody>
          <a:bodyPr wrap="square" lIns="91431" tIns="45715" rIns="91431" bIns="45715" rtlCol="0" anchor="ctr" anchorCtr="0">
            <a:noAutofit/>
          </a:bodyPr>
          <a:lstStyle/>
          <a:p>
            <a:pPr algn="ctr">
              <a:lnSpc>
                <a:spcPct val="120000"/>
              </a:lnSpc>
            </a:pPr>
            <a:r>
              <a:rPr lang="zh-CN" altLang="en-US" sz="1700" b="1" dirty="0">
                <a:solidFill>
                  <a:schemeClr val="bg1"/>
                </a:solidFill>
                <a:latin typeface="Arial" panose="020B0604020202020204" pitchFamily="34" charset="0"/>
                <a:ea typeface="华文楷体" panose="02010600040101010101" pitchFamily="2" charset="-122"/>
                <a:cs typeface="Arial" panose="020B0604020202020204" pitchFamily="34" charset="0"/>
                <a:sym typeface="+mn-ea"/>
              </a:rPr>
              <a:t>育人目标</a:t>
            </a:r>
            <a:endParaRPr lang="en-US" altLang="zh-CN" sz="1700" b="1" dirty="0">
              <a:solidFill>
                <a:schemeClr val="bg1"/>
              </a:solidFill>
              <a:latin typeface="Arial" panose="020B0604020202020204" pitchFamily="34" charset="0"/>
              <a:ea typeface="华文楷体" panose="02010600040101010101" pitchFamily="2" charset="-122"/>
              <a:cs typeface="Arial" panose="020B0604020202020204" pitchFamily="34" charset="0"/>
              <a:sym typeface="+mn-ea"/>
            </a:endParaRPr>
          </a:p>
        </p:txBody>
      </p:sp>
      <p:sp>
        <p:nvSpPr>
          <p:cNvPr id="40" name="TextBox 39">
            <a:extLst>
              <a:ext uri="{FF2B5EF4-FFF2-40B4-BE49-F238E27FC236}">
                <a16:creationId xmlns:a16="http://schemas.microsoft.com/office/drawing/2014/main" id="{1991657E-A921-454B-A963-C545BB1264E0}"/>
              </a:ext>
            </a:extLst>
          </p:cNvPr>
          <p:cNvSpPr txBox="1"/>
          <p:nvPr/>
        </p:nvSpPr>
        <p:spPr>
          <a:xfrm>
            <a:off x="4233100" y="1470063"/>
            <a:ext cx="6962337" cy="353943"/>
          </a:xfrm>
          <a:prstGeom prst="rect">
            <a:avLst/>
          </a:prstGeom>
          <a:noFill/>
        </p:spPr>
        <p:txBody>
          <a:bodyPr wrap="square" rtlCol="0">
            <a:spAutoFit/>
          </a:bodyPr>
          <a:lstStyle/>
          <a:p>
            <a:pPr>
              <a:buClr>
                <a:schemeClr val="accent1"/>
              </a:buClr>
            </a:pPr>
            <a:r>
              <a:rPr lang="zh-CN" altLang="en-US" sz="1700" b="1" dirty="0">
                <a:latin typeface="STKaiti" panose="02010600040101010101" pitchFamily="2" charset="-122"/>
                <a:ea typeface="STKaiti" panose="02010600040101010101" pitchFamily="2" charset="-122"/>
              </a:rPr>
              <a:t>培养具有“一等人品、一等体魄、一等学识、一等情怀”的创新英才</a:t>
            </a:r>
            <a:endParaRPr lang="en-US" altLang="zh-CN" sz="1700" b="1" dirty="0">
              <a:latin typeface="STKaiti" panose="02010600040101010101" pitchFamily="2" charset="-122"/>
              <a:ea typeface="STKaiti" panose="02010600040101010101" pitchFamily="2" charset="-122"/>
            </a:endParaRPr>
          </a:p>
        </p:txBody>
      </p:sp>
      <p:sp>
        <p:nvSpPr>
          <p:cNvPr id="3" name="Right Brace 2">
            <a:extLst>
              <a:ext uri="{FF2B5EF4-FFF2-40B4-BE49-F238E27FC236}">
                <a16:creationId xmlns:a16="http://schemas.microsoft.com/office/drawing/2014/main" id="{3E6F9C3C-1A65-9345-AF9C-2E33543B6967}"/>
              </a:ext>
            </a:extLst>
          </p:cNvPr>
          <p:cNvSpPr/>
          <p:nvPr/>
        </p:nvSpPr>
        <p:spPr>
          <a:xfrm rot="5400000">
            <a:off x="5754421" y="1284979"/>
            <a:ext cx="666911" cy="9108698"/>
          </a:xfrm>
          <a:prstGeom prst="rightBrace">
            <a:avLst>
              <a:gd name="adj1" fmla="val 46955"/>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sp>
        <p:nvSpPr>
          <p:cNvPr id="44" name="TextBox 43">
            <a:extLst>
              <a:ext uri="{FF2B5EF4-FFF2-40B4-BE49-F238E27FC236}">
                <a16:creationId xmlns:a16="http://schemas.microsoft.com/office/drawing/2014/main" id="{56293F70-8423-714A-A741-BA88C16D89C0}"/>
              </a:ext>
            </a:extLst>
          </p:cNvPr>
          <p:cNvSpPr txBox="1"/>
          <p:nvPr/>
        </p:nvSpPr>
        <p:spPr>
          <a:xfrm>
            <a:off x="2786132" y="6264405"/>
            <a:ext cx="6619741" cy="353943"/>
          </a:xfrm>
          <a:prstGeom prst="rect">
            <a:avLst/>
          </a:prstGeom>
          <a:noFill/>
        </p:spPr>
        <p:txBody>
          <a:bodyPr wrap="square" rtlCol="0">
            <a:spAutoFit/>
          </a:bodyPr>
          <a:lstStyle/>
          <a:p>
            <a:pPr algn="ctr">
              <a:buClr>
                <a:schemeClr val="accent1"/>
              </a:buClr>
            </a:pPr>
            <a:r>
              <a:rPr lang="zh-CN" altLang="en-US" sz="1700" b="1" dirty="0">
                <a:latin typeface="STKaiti" panose="02010600040101010101" pitchFamily="2" charset="-122"/>
                <a:ea typeface="STKaiti" panose="02010600040101010101" pitchFamily="2" charset="-122"/>
              </a:rPr>
              <a:t>分类、分层办学覆盖了最广阔的学生群体</a:t>
            </a:r>
            <a:endParaRPr lang="en-US" altLang="zh-CN" sz="1700" b="1" dirty="0">
              <a:latin typeface="STKaiti" panose="02010600040101010101" pitchFamily="2" charset="-122"/>
              <a:ea typeface="STKaiti" panose="02010600040101010101" pitchFamily="2" charset="-122"/>
            </a:endParaRPr>
          </a:p>
        </p:txBody>
      </p:sp>
    </p:spTree>
    <p:extLst>
      <p:ext uri="{BB962C8B-B14F-4D97-AF65-F5344CB8AC3E}">
        <p14:creationId xmlns:p14="http://schemas.microsoft.com/office/powerpoint/2010/main" val="493747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spid="_x0000_s3101"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144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normAutofit/>
          </a:bodyPr>
          <a:lstStyle/>
          <a:p>
            <a:r>
              <a:rPr lang="zh-CN" altLang="en-US"/>
              <a:t>办学成绩支撑品牌持续扩张</a:t>
            </a:r>
          </a:p>
        </p:txBody>
      </p:sp>
      <p:sp>
        <p:nvSpPr>
          <p:cNvPr id="7" name="Text Placeholder 6">
            <a:extLst>
              <a:ext uri="{FF2B5EF4-FFF2-40B4-BE49-F238E27FC236}">
                <a16:creationId xmlns:a16="http://schemas.microsoft.com/office/drawing/2014/main" id="{572DE385-6368-5242-AA4B-8CE90B04A666}"/>
              </a:ext>
            </a:extLst>
          </p:cNvPr>
          <p:cNvSpPr>
            <a:spLocks noGrp="1"/>
          </p:cNvSpPr>
          <p:nvPr>
            <p:ph type="body" sz="quarter" idx="10"/>
          </p:nvPr>
        </p:nvSpPr>
        <p:spPr>
          <a:xfrm>
            <a:off x="120957" y="6529697"/>
            <a:ext cx="5495697" cy="238527"/>
          </a:xfrm>
        </p:spPr>
        <p:txBody>
          <a:bodyPr/>
          <a:lstStyle/>
          <a:p>
            <a:r>
              <a:rPr lang="zh-CN" altLang="en-US" dirty="0"/>
              <a:t>根据</a:t>
            </a:r>
            <a:r>
              <a:rPr lang="en-US" dirty="0" err="1"/>
              <a:t>QS或US</a:t>
            </a:r>
            <a:r>
              <a:rPr lang="en-US" dirty="0"/>
              <a:t> News</a:t>
            </a:r>
            <a:r>
              <a:rPr lang="zh-CN" altLang="en-US" dirty="0"/>
              <a:t>排名</a:t>
            </a:r>
          </a:p>
        </p:txBody>
      </p:sp>
      <p:sp>
        <p:nvSpPr>
          <p:cNvPr id="9" name="Rectangle: Rounded Corners 13">
            <a:extLst>
              <a:ext uri="{FF2B5EF4-FFF2-40B4-BE49-F238E27FC236}">
                <a16:creationId xmlns:a16="http://schemas.microsoft.com/office/drawing/2014/main" id="{CD04885B-37BF-7E48-BFC5-5F378CFCCE24}"/>
              </a:ext>
            </a:extLst>
          </p:cNvPr>
          <p:cNvSpPr/>
          <p:nvPr/>
        </p:nvSpPr>
        <p:spPr>
          <a:xfrm>
            <a:off x="6429133" y="836506"/>
            <a:ext cx="4028031" cy="317627"/>
          </a:xfrm>
          <a:prstGeom prst="round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spcBef>
                <a:spcPts val="600"/>
              </a:spcBef>
              <a:buSzPts val="1000"/>
              <a:tabLst>
                <a:tab pos="457200" algn="l"/>
              </a:tabLst>
            </a:pPr>
            <a:r>
              <a:rPr lang="zh-CN" altLang="en-US" sz="1400" b="1" kern="0">
                <a:latin typeface="STKaiti" panose="02010600040101010101" pitchFamily="2" charset="-122"/>
                <a:ea typeface="STKaiti" panose="02010600040101010101" pitchFamily="2" charset="-122"/>
                <a:cs typeface="Times New Roman" panose="02020603050405020304" pitchFamily="18" charset="0"/>
              </a:rPr>
              <a:t>学科类和体艺类竞赛</a:t>
            </a:r>
            <a:endParaRPr lang="en-US" altLang="zh-CN" sz="1400" b="1" kern="0">
              <a:latin typeface="STKaiti" panose="02010600040101010101" pitchFamily="2" charset="-122"/>
              <a:ea typeface="STKaiti" panose="02010600040101010101" pitchFamily="2" charset="-122"/>
              <a:cs typeface="Times New Roman" panose="02020603050405020304" pitchFamily="18" charset="0"/>
            </a:endParaRPr>
          </a:p>
        </p:txBody>
      </p:sp>
      <p:sp>
        <p:nvSpPr>
          <p:cNvPr id="10" name="Rectangle: Rounded Corners 13">
            <a:extLst>
              <a:ext uri="{FF2B5EF4-FFF2-40B4-BE49-F238E27FC236}">
                <a16:creationId xmlns:a16="http://schemas.microsoft.com/office/drawing/2014/main" id="{CD04885B-37BF-7E48-BFC5-5F378CFCCE24}"/>
              </a:ext>
            </a:extLst>
          </p:cNvPr>
          <p:cNvSpPr/>
          <p:nvPr/>
        </p:nvSpPr>
        <p:spPr>
          <a:xfrm>
            <a:off x="1822358" y="3373892"/>
            <a:ext cx="4028031" cy="317627"/>
          </a:xfrm>
          <a:prstGeom prst="round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spcBef>
                <a:spcPts val="600"/>
              </a:spcBef>
              <a:buSzPts val="1000"/>
              <a:tabLst>
                <a:tab pos="457200" algn="l"/>
              </a:tabLst>
            </a:pPr>
            <a:r>
              <a:rPr lang="zh-CN" altLang="en-US" sz="1400" b="1" kern="0">
                <a:latin typeface="STKaiti" panose="02010600040101010101" pitchFamily="2" charset="-122"/>
                <a:ea typeface="STKaiti" panose="02010600040101010101" pitchFamily="2" charset="-122"/>
                <a:cs typeface="Times New Roman" panose="02020603050405020304" pitchFamily="18" charset="0"/>
              </a:rPr>
              <a:t>国际教育</a:t>
            </a:r>
            <a:r>
              <a:rPr lang="en-US" altLang="zh-CN" sz="1400" b="1" baseline="30000">
                <a:solidFill>
                  <a:schemeClr val="bg1"/>
                </a:solidFill>
                <a:latin typeface="Arial" panose="020B0604020202020204" pitchFamily="34" charset="0"/>
                <a:ea typeface="STKaiti" panose="02010600040101010101" pitchFamily="2" charset="-122"/>
                <a:cs typeface="Arial" panose="020B0604020202020204" pitchFamily="34" charset="0"/>
              </a:rPr>
              <a:t>(1)</a:t>
            </a:r>
            <a:endParaRPr lang="en-US" altLang="zh-CN" sz="1400" b="1" kern="0">
              <a:latin typeface="STKaiti" panose="02010600040101010101" pitchFamily="2" charset="-122"/>
              <a:ea typeface="STKaiti" panose="02010600040101010101" pitchFamily="2" charset="-122"/>
              <a:cs typeface="Times New Roman" panose="02020603050405020304" pitchFamily="18" charset="0"/>
            </a:endParaRPr>
          </a:p>
        </p:txBody>
      </p:sp>
      <p:sp>
        <p:nvSpPr>
          <p:cNvPr id="11" name="Rectangle: Rounded Corners 13">
            <a:extLst>
              <a:ext uri="{FF2B5EF4-FFF2-40B4-BE49-F238E27FC236}">
                <a16:creationId xmlns:a16="http://schemas.microsoft.com/office/drawing/2014/main" id="{CD04885B-37BF-7E48-BFC5-5F378CFCCE24}"/>
              </a:ext>
            </a:extLst>
          </p:cNvPr>
          <p:cNvSpPr/>
          <p:nvPr/>
        </p:nvSpPr>
        <p:spPr>
          <a:xfrm>
            <a:off x="1804866" y="850699"/>
            <a:ext cx="4028031" cy="317627"/>
          </a:xfrm>
          <a:prstGeom prst="round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spcBef>
                <a:spcPts val="600"/>
              </a:spcBef>
              <a:buSzPts val="1000"/>
              <a:tabLst>
                <a:tab pos="457200" algn="l"/>
              </a:tabLst>
            </a:pPr>
            <a:r>
              <a:rPr lang="zh-CN" altLang="en-US" sz="1400" b="1" kern="0">
                <a:latin typeface="STKaiti" panose="02010600040101010101" pitchFamily="2" charset="-122"/>
                <a:ea typeface="STKaiti" panose="02010600040101010101" pitchFamily="2" charset="-122"/>
                <a:cs typeface="Times New Roman" panose="02020603050405020304" pitchFamily="18" charset="0"/>
              </a:rPr>
              <a:t>基础教育</a:t>
            </a:r>
            <a:endParaRPr lang="en-US" altLang="zh-CN" sz="1400" b="1" kern="0">
              <a:latin typeface="STKaiti" panose="02010600040101010101" pitchFamily="2" charset="-122"/>
              <a:ea typeface="STKaiti" panose="02010600040101010101" pitchFamily="2" charset="-122"/>
              <a:cs typeface="Times New Roman" panose="02020603050405020304" pitchFamily="18" charset="0"/>
            </a:endParaRPr>
          </a:p>
        </p:txBody>
      </p:sp>
      <p:sp>
        <p:nvSpPr>
          <p:cNvPr id="13" name="矩形 12">
            <a:extLst>
              <a:ext uri="{FF2B5EF4-FFF2-40B4-BE49-F238E27FC236}">
                <a16:creationId xmlns:a16="http://schemas.microsoft.com/office/drawing/2014/main" id="{924C044D-2663-4449-A92E-12DFA4E2E66E}"/>
              </a:ext>
            </a:extLst>
          </p:cNvPr>
          <p:cNvSpPr/>
          <p:nvPr/>
        </p:nvSpPr>
        <p:spPr>
          <a:xfrm>
            <a:off x="1831479" y="1201640"/>
            <a:ext cx="4028031" cy="2123658"/>
          </a:xfrm>
          <a:prstGeom prst="rect">
            <a:avLst/>
          </a:prstGeom>
          <a:noFill/>
          <a:ln w="19050">
            <a:noFill/>
          </a:ln>
        </p:spPr>
        <p:txBody>
          <a:bodyPr wrap="square">
            <a:spAutoFit/>
          </a:bodyPr>
          <a:lstStyle/>
          <a:p>
            <a:pPr marL="285750" indent="-285750" algn="just">
              <a:spcBef>
                <a:spcPts val="600"/>
              </a:spcBef>
              <a:buSzPts val="1000"/>
              <a:buFont typeface="Arial" panose="020B0604020202020204" pitchFamily="34" charset="0"/>
              <a:buChar char="•"/>
              <a:tabLst>
                <a:tab pos="457200" algn="l"/>
              </a:tabLst>
            </a:pPr>
            <a:r>
              <a:rPr lang="en-US" altLang="zh-CN" sz="1400" b="1" kern="0">
                <a:solidFill>
                  <a:srgbClr val="0070C0"/>
                </a:solidFill>
                <a:latin typeface="STKaiti" panose="02010600040101010101" pitchFamily="2" charset="-122"/>
                <a:ea typeface="STKaiti" panose="02010600040101010101" pitchFamily="2" charset="-122"/>
                <a:cs typeface="Times New Roman" panose="02020603050405020304" pitchFamily="18" charset="0"/>
              </a:rPr>
              <a:t>1</a:t>
            </a:r>
            <a:r>
              <a:rPr lang="zh-CN" altLang="en-US" sz="1400" b="1" kern="0">
                <a:solidFill>
                  <a:srgbClr val="0070C0"/>
                </a:solidFill>
                <a:latin typeface="STKaiti" panose="02010600040101010101" pitchFamily="2" charset="-122"/>
                <a:ea typeface="STKaiti" panose="02010600040101010101" pitchFamily="2" charset="-122"/>
                <a:cs typeface="Times New Roman" panose="02020603050405020304" pitchFamily="18" charset="0"/>
              </a:rPr>
              <a:t>名</a:t>
            </a:r>
            <a:r>
              <a:rPr lang="zh-CN" altLang="en-US" sz="1400" kern="100">
                <a:latin typeface="STKaiti" panose="02010600040101010101" pitchFamily="2" charset="-122"/>
                <a:ea typeface="STKaiti" panose="02010600040101010101" pitchFamily="2" charset="-122"/>
                <a:cs typeface="Times New Roman" panose="02020603050405020304" pitchFamily="18" charset="0"/>
              </a:rPr>
              <a:t>高一同学通过清华大学首届“丘成桐数学科学领军人才培养计划</a:t>
            </a:r>
            <a:r>
              <a:rPr lang="en-US" altLang="zh-CN" sz="1400" kern="100">
                <a:latin typeface="STKaiti" panose="02010600040101010101" pitchFamily="2" charset="-122"/>
                <a:ea typeface="STKaiti" panose="02010600040101010101" pitchFamily="2" charset="-122"/>
                <a:cs typeface="Times New Roman" panose="02020603050405020304" pitchFamily="18" charset="0"/>
              </a:rPr>
              <a:t>”</a:t>
            </a:r>
            <a:r>
              <a:rPr lang="zh-CN" altLang="en-US" sz="1400" kern="100">
                <a:latin typeface="STKaiti" panose="02010600040101010101" pitchFamily="2" charset="-122"/>
                <a:ea typeface="STKaiti" panose="02010600040101010101" pitchFamily="2" charset="-122"/>
                <a:cs typeface="Times New Roman" panose="02020603050405020304" pitchFamily="18" charset="0"/>
              </a:rPr>
              <a:t>，被</a:t>
            </a:r>
            <a:r>
              <a:rPr lang="zh-CN" altLang="en-US" sz="1400" b="1" kern="0">
                <a:solidFill>
                  <a:srgbClr val="0070C0"/>
                </a:solidFill>
                <a:latin typeface="STKaiti" panose="02010600040101010101" pitchFamily="2" charset="-122"/>
                <a:ea typeface="STKaiti" panose="02010600040101010101" pitchFamily="2" charset="-122"/>
                <a:cs typeface="Times New Roman" panose="02020603050405020304" pitchFamily="18" charset="0"/>
              </a:rPr>
              <a:t>清华大学</a:t>
            </a:r>
            <a:r>
              <a:rPr lang="zh-CN" altLang="en-US" sz="1400" kern="100">
                <a:latin typeface="STKaiti" panose="02010600040101010101" pitchFamily="2" charset="-122"/>
                <a:ea typeface="STKaiti" panose="02010600040101010101" pitchFamily="2" charset="-122"/>
                <a:cs typeface="Times New Roman" panose="02020603050405020304" pitchFamily="18" charset="0"/>
              </a:rPr>
              <a:t>正式提前录取。</a:t>
            </a:r>
            <a:endParaRPr lang="en-US" altLang="zh-CN" sz="1400" kern="0">
              <a:latin typeface="STKaiti" panose="02010600040101010101" pitchFamily="2" charset="-122"/>
              <a:ea typeface="STKaiti" panose="02010600040101010101" pitchFamily="2" charset="-122"/>
              <a:cs typeface="Times New Roman" panose="02020603050405020304" pitchFamily="18" charset="0"/>
            </a:endParaRPr>
          </a:p>
          <a:p>
            <a:pPr marL="285750" indent="-285750" algn="just">
              <a:spcBef>
                <a:spcPts val="600"/>
              </a:spcBef>
              <a:buSzPts val="1000"/>
              <a:buFont typeface="Arial" panose="020B0604020202020204" pitchFamily="34" charset="0"/>
              <a:buChar char="•"/>
              <a:tabLst>
                <a:tab pos="457200" algn="l"/>
              </a:tabLst>
            </a:pPr>
            <a:r>
              <a:rPr lang="zh-CN" altLang="en-US" sz="1400" kern="100">
                <a:latin typeface="STKaiti" panose="02010600040101010101" pitchFamily="2" charset="-122"/>
                <a:ea typeface="STKaiti" panose="02010600040101010101" pitchFamily="2" charset="-122"/>
                <a:cs typeface="Times New Roman" panose="02020603050405020304" pitchFamily="18" charset="0"/>
              </a:rPr>
              <a:t>在</a:t>
            </a:r>
            <a:r>
              <a:rPr lang="en-US" altLang="zh-CN" sz="1400" kern="100">
                <a:latin typeface="STKaiti" panose="02010600040101010101" pitchFamily="2" charset="-122"/>
                <a:ea typeface="STKaiti" panose="02010600040101010101" pitchFamily="2" charset="-122"/>
                <a:cs typeface="Times New Roman" panose="02020603050405020304" pitchFamily="18" charset="0"/>
              </a:rPr>
              <a:t>2021</a:t>
            </a:r>
            <a:r>
              <a:rPr lang="zh-CN" altLang="en-US" sz="1400" kern="100">
                <a:latin typeface="STKaiti" panose="02010600040101010101" pitchFamily="2" charset="-122"/>
                <a:ea typeface="STKaiti" panose="02010600040101010101" pitchFamily="2" charset="-122"/>
                <a:cs typeface="Times New Roman" panose="02020603050405020304" pitchFamily="18" charset="0"/>
              </a:rPr>
              <a:t>年</a:t>
            </a:r>
            <a:r>
              <a:rPr lang="en-US" altLang="zh-CN" sz="1400" kern="100">
                <a:latin typeface="STKaiti" panose="02010600040101010101" pitchFamily="2" charset="-122"/>
                <a:ea typeface="STKaiti" panose="02010600040101010101" pitchFamily="2" charset="-122"/>
                <a:cs typeface="Times New Roman" panose="02020603050405020304" pitchFamily="18" charset="0"/>
              </a:rPr>
              <a:t>1</a:t>
            </a:r>
            <a:r>
              <a:rPr lang="zh-CN" altLang="en-US" sz="1400" kern="100">
                <a:latin typeface="STKaiti" panose="02010600040101010101" pitchFamily="2" charset="-122"/>
                <a:ea typeface="STKaiti" panose="02010600040101010101" pitchFamily="2" charset="-122"/>
                <a:cs typeface="Times New Roman" panose="02020603050405020304" pitchFamily="18" charset="0"/>
              </a:rPr>
              <a:t>月高考中</a:t>
            </a:r>
            <a:endParaRPr lang="en-US" altLang="zh-CN" sz="1400" kern="100">
              <a:latin typeface="STKaiti" panose="02010600040101010101" pitchFamily="2" charset="-122"/>
              <a:ea typeface="STKaiti" panose="02010600040101010101" pitchFamily="2" charset="-122"/>
              <a:cs typeface="Times New Roman" panose="02020603050405020304" pitchFamily="18" charset="0"/>
            </a:endParaRPr>
          </a:p>
          <a:p>
            <a:pPr marL="742950" lvl="1" indent="-285750" algn="just">
              <a:spcBef>
                <a:spcPts val="600"/>
              </a:spcBef>
              <a:buSzPts val="1000"/>
              <a:buFont typeface="Arial" panose="020B0604020202020204" pitchFamily="34" charset="0"/>
              <a:buChar char="•"/>
              <a:tabLst>
                <a:tab pos="457200" algn="l"/>
              </a:tabLst>
            </a:pPr>
            <a:r>
              <a:rPr lang="en-US" altLang="zh-CN" sz="1400" kern="100">
                <a:latin typeface="STKaiti" panose="02010600040101010101" pitchFamily="2" charset="-122"/>
                <a:ea typeface="STKaiti" panose="02010600040101010101" pitchFamily="2" charset="-122"/>
                <a:cs typeface="Times New Roman" panose="02020603050405020304" pitchFamily="18" charset="0"/>
              </a:rPr>
              <a:t>1</a:t>
            </a:r>
            <a:r>
              <a:rPr lang="zh-CN" altLang="en-US" sz="1400" kern="100">
                <a:latin typeface="STKaiti" panose="02010600040101010101" pitchFamily="2" charset="-122"/>
                <a:ea typeface="STKaiti" panose="02010600040101010101" pitchFamily="2" charset="-122"/>
                <a:cs typeface="Times New Roman" panose="02020603050405020304" pitchFamily="18" charset="0"/>
              </a:rPr>
              <a:t>人获</a:t>
            </a:r>
            <a:r>
              <a:rPr lang="zh-CN" altLang="en-US" sz="1400" b="1" kern="0">
                <a:solidFill>
                  <a:srgbClr val="0070C0"/>
                </a:solidFill>
                <a:latin typeface="STKaiti" panose="02010600040101010101" pitchFamily="2" charset="-122"/>
                <a:ea typeface="STKaiti" panose="02010600040101010101" pitchFamily="2" charset="-122"/>
                <a:cs typeface="Times New Roman" panose="02020603050405020304" pitchFamily="18" charset="0"/>
              </a:rPr>
              <a:t>保送清华大学</a:t>
            </a:r>
            <a:r>
              <a:rPr lang="zh-CN" altLang="en-US" sz="1400" kern="100">
                <a:latin typeface="STKaiti" panose="02010600040101010101" pitchFamily="2" charset="-122"/>
                <a:ea typeface="STKaiti" panose="02010600040101010101" pitchFamily="2" charset="-122"/>
                <a:cs typeface="Times New Roman" panose="02020603050405020304" pitchFamily="18" charset="0"/>
              </a:rPr>
              <a:t>计算机科学实验班</a:t>
            </a:r>
            <a:endParaRPr lang="en-US" altLang="zh-CN" sz="1400" kern="100">
              <a:latin typeface="STKaiti" panose="02010600040101010101" pitchFamily="2" charset="-122"/>
              <a:ea typeface="STKaiti" panose="02010600040101010101" pitchFamily="2" charset="-122"/>
              <a:cs typeface="Times New Roman" panose="02020603050405020304" pitchFamily="18" charset="0"/>
            </a:endParaRPr>
          </a:p>
          <a:p>
            <a:pPr marL="742950" lvl="1" indent="-285750" algn="just">
              <a:spcBef>
                <a:spcPts val="600"/>
              </a:spcBef>
              <a:buSzPts val="1000"/>
              <a:buFont typeface="Arial" panose="020B0604020202020204" pitchFamily="34" charset="0"/>
              <a:buChar char="•"/>
              <a:tabLst>
                <a:tab pos="457200" algn="l"/>
              </a:tabLst>
            </a:pPr>
            <a:r>
              <a:rPr lang="en-US" altLang="zh-CN" sz="1400" kern="100">
                <a:latin typeface="STKaiti" panose="02010600040101010101" pitchFamily="2" charset="-122"/>
                <a:ea typeface="STKaiti" panose="02010600040101010101" pitchFamily="2" charset="-122"/>
                <a:cs typeface="Times New Roman" panose="02020603050405020304" pitchFamily="18" charset="0"/>
              </a:rPr>
              <a:t>1</a:t>
            </a:r>
            <a:r>
              <a:rPr lang="zh-CN" altLang="en-US" sz="1400" kern="100">
                <a:latin typeface="STKaiti" panose="02010600040101010101" pitchFamily="2" charset="-122"/>
                <a:ea typeface="STKaiti" panose="02010600040101010101" pitchFamily="2" charset="-122"/>
                <a:cs typeface="Times New Roman" panose="02020603050405020304" pitchFamily="18" charset="0"/>
              </a:rPr>
              <a:t>人一本线</a:t>
            </a:r>
            <a:r>
              <a:rPr lang="zh-CN" altLang="en-US" sz="1400" b="1" kern="0">
                <a:solidFill>
                  <a:srgbClr val="0070C0"/>
                </a:solidFill>
                <a:latin typeface="STKaiti" panose="02010600040101010101" pitchFamily="2" charset="-122"/>
                <a:ea typeface="STKaiti" panose="02010600040101010101" pitchFamily="2" charset="-122"/>
                <a:cs typeface="Times New Roman" panose="02020603050405020304" pitchFamily="18" charset="0"/>
              </a:rPr>
              <a:t>签约清华大学</a:t>
            </a:r>
            <a:r>
              <a:rPr lang="zh-CN" altLang="en-US" sz="1400" kern="100">
                <a:latin typeface="STKaiti" panose="02010600040101010101" pitchFamily="2" charset="-122"/>
                <a:ea typeface="STKaiti" panose="02010600040101010101" pitchFamily="2" charset="-122"/>
                <a:cs typeface="Times New Roman" panose="02020603050405020304" pitchFamily="18" charset="0"/>
              </a:rPr>
              <a:t>丘成桐数学英才班</a:t>
            </a:r>
            <a:endParaRPr lang="en-US" altLang="zh-CN" sz="1400" kern="100">
              <a:latin typeface="STKaiti" panose="02010600040101010101" pitchFamily="2" charset="-122"/>
              <a:ea typeface="STKaiti" panose="02010600040101010101" pitchFamily="2" charset="-122"/>
              <a:cs typeface="Times New Roman" panose="02020603050405020304" pitchFamily="18" charset="0"/>
            </a:endParaRPr>
          </a:p>
          <a:p>
            <a:pPr marL="742950" lvl="1" indent="-285750" algn="just">
              <a:spcBef>
                <a:spcPts val="600"/>
              </a:spcBef>
              <a:buSzPts val="1000"/>
              <a:buFont typeface="Arial" panose="020B0604020202020204" pitchFamily="34" charset="0"/>
              <a:buChar char="•"/>
              <a:tabLst>
                <a:tab pos="457200" algn="l"/>
              </a:tabLst>
            </a:pPr>
            <a:r>
              <a:rPr lang="en-US" altLang="zh-CN" sz="1400" kern="100">
                <a:latin typeface="STKaiti" panose="02010600040101010101" pitchFamily="2" charset="-122"/>
                <a:ea typeface="STKaiti" panose="02010600040101010101" pitchFamily="2" charset="-122"/>
                <a:cs typeface="Times New Roman" panose="02020603050405020304" pitchFamily="18" charset="0"/>
              </a:rPr>
              <a:t>1</a:t>
            </a:r>
            <a:r>
              <a:rPr lang="zh-CN" altLang="en-US" sz="1400" kern="100">
                <a:latin typeface="STKaiti" panose="02010600040101010101" pitchFamily="2" charset="-122"/>
                <a:ea typeface="STKaiti" panose="02010600040101010101" pitchFamily="2" charset="-122"/>
                <a:cs typeface="Times New Roman" panose="02020603050405020304" pitchFamily="18" charset="0"/>
              </a:rPr>
              <a:t>人一本线</a:t>
            </a:r>
            <a:r>
              <a:rPr lang="zh-CN" altLang="en-US" sz="1400" b="1" kern="0">
                <a:solidFill>
                  <a:srgbClr val="0070C0"/>
                </a:solidFill>
                <a:latin typeface="STKaiti" panose="02010600040101010101" pitchFamily="2" charset="-122"/>
                <a:ea typeface="STKaiti" panose="02010600040101010101" pitchFamily="2" charset="-122"/>
                <a:cs typeface="Times New Roman" panose="02020603050405020304" pitchFamily="18" charset="0"/>
              </a:rPr>
              <a:t>签约北京大学</a:t>
            </a:r>
            <a:r>
              <a:rPr lang="zh-CN" altLang="en-US" sz="1400" kern="100">
                <a:latin typeface="STKaiti" panose="02010600040101010101" pitchFamily="2" charset="-122"/>
                <a:ea typeface="STKaiti" panose="02010600040101010101" pitchFamily="2" charset="-122"/>
                <a:cs typeface="Times New Roman" panose="02020603050405020304" pitchFamily="18" charset="0"/>
              </a:rPr>
              <a:t>数学英才班</a:t>
            </a:r>
            <a:endParaRPr lang="en-US" altLang="zh-CN" sz="1400" kern="100">
              <a:latin typeface="STKaiti" panose="02010600040101010101" pitchFamily="2" charset="-122"/>
              <a:ea typeface="STKaiti" panose="02010600040101010101" pitchFamily="2" charset="-122"/>
              <a:cs typeface="Times New Roman" panose="02020603050405020304" pitchFamily="18" charset="0"/>
            </a:endParaRPr>
          </a:p>
        </p:txBody>
      </p:sp>
      <p:pic>
        <p:nvPicPr>
          <p:cNvPr id="15" name="图形 14" descr="板球">
            <a:extLst>
              <a:ext uri="{FF2B5EF4-FFF2-40B4-BE49-F238E27FC236}">
                <a16:creationId xmlns:a16="http://schemas.microsoft.com/office/drawing/2014/main" id="{BA6890C7-B63B-4B60-94C9-839AFF4F18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29130" y="4186858"/>
            <a:ext cx="774852" cy="774852"/>
          </a:xfrm>
          <a:prstGeom prst="rect">
            <a:avLst/>
          </a:prstGeom>
        </p:spPr>
      </p:pic>
      <p:pic>
        <p:nvPicPr>
          <p:cNvPr id="17" name="图形 16" descr="文凭卷筒">
            <a:extLst>
              <a:ext uri="{FF2B5EF4-FFF2-40B4-BE49-F238E27FC236}">
                <a16:creationId xmlns:a16="http://schemas.microsoft.com/office/drawing/2014/main" id="{4462EA5C-87D0-4650-AACD-27B5DD30361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29130" y="1294920"/>
            <a:ext cx="774852" cy="774852"/>
          </a:xfrm>
          <a:prstGeom prst="rect">
            <a:avLst/>
          </a:prstGeom>
        </p:spPr>
      </p:pic>
      <p:pic>
        <p:nvPicPr>
          <p:cNvPr id="19" name="图形 18" descr="原子">
            <a:extLst>
              <a:ext uri="{FF2B5EF4-FFF2-40B4-BE49-F238E27FC236}">
                <a16:creationId xmlns:a16="http://schemas.microsoft.com/office/drawing/2014/main" id="{FA15E4E6-7071-4939-BC5F-E51C80E879F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29130" y="2376189"/>
            <a:ext cx="774852" cy="774852"/>
          </a:xfrm>
          <a:prstGeom prst="rect">
            <a:avLst/>
          </a:prstGeom>
        </p:spPr>
      </p:pic>
      <p:sp>
        <p:nvSpPr>
          <p:cNvPr id="20" name="文本框 76">
            <a:extLst>
              <a:ext uri="{FF2B5EF4-FFF2-40B4-BE49-F238E27FC236}">
                <a16:creationId xmlns:a16="http://schemas.microsoft.com/office/drawing/2014/main" id="{9941DB83-86A9-4D0B-8047-B84A31720C42}"/>
              </a:ext>
            </a:extLst>
          </p:cNvPr>
          <p:cNvSpPr txBox="1"/>
          <p:nvPr/>
        </p:nvSpPr>
        <p:spPr>
          <a:xfrm>
            <a:off x="7435123" y="1215202"/>
            <a:ext cx="2934525" cy="816762"/>
          </a:xfrm>
          <a:prstGeom prst="rect">
            <a:avLst/>
          </a:prstGeom>
          <a:noFill/>
        </p:spPr>
        <p:txBody>
          <a:bodyPr wrap="square" anchor="ctr" anchorCtr="0">
            <a:spAutoFit/>
          </a:bodyPr>
          <a:lstStyle/>
          <a:p>
            <a:pPr algn="just">
              <a:lnSpc>
                <a:spcPct val="120000"/>
              </a:lnSpc>
            </a:pPr>
            <a:r>
              <a:rPr lang="en-US" altLang="zh-CN" sz="1600" b="1">
                <a:solidFill>
                  <a:srgbClr val="0070C0"/>
                </a:solidFill>
                <a:latin typeface="Arial" panose="020B0604020202020204" pitchFamily="34" charset="0"/>
                <a:ea typeface="华文楷体" panose="02010600040101010101" pitchFamily="2" charset="-122"/>
                <a:cs typeface="Arial" panose="020B0604020202020204" pitchFamily="34" charset="0"/>
              </a:rPr>
              <a:t>100+ </a:t>
            </a:r>
            <a:r>
              <a:rPr lang="zh-CN" altLang="en-US" sz="1600" b="1">
                <a:solidFill>
                  <a:srgbClr val="0070C0"/>
                </a:solidFill>
                <a:latin typeface="Arial" panose="020B0604020202020204" pitchFamily="34" charset="0"/>
                <a:ea typeface="华文楷体" panose="02010600040101010101" pitchFamily="2" charset="-122"/>
                <a:cs typeface="Arial" panose="020B0604020202020204" pitchFamily="34" charset="0"/>
              </a:rPr>
              <a:t>省级以上奖项</a:t>
            </a:r>
            <a:endParaRPr lang="en-US" altLang="zh-CN" sz="1600" b="1">
              <a:solidFill>
                <a:srgbClr val="0070C0"/>
              </a:solidFill>
              <a:latin typeface="Arial" panose="020B0604020202020204" pitchFamily="34" charset="0"/>
              <a:ea typeface="华文楷体" panose="02010600040101010101" pitchFamily="2" charset="-122"/>
              <a:cs typeface="Arial" panose="020B0604020202020204" pitchFamily="34" charset="0"/>
            </a:endParaRPr>
          </a:p>
          <a:p>
            <a:pPr algn="just">
              <a:lnSpc>
                <a:spcPct val="120000"/>
              </a:lnSpc>
            </a:pPr>
            <a:r>
              <a:rPr lang="zh-CN" altLang="en-US" sz="1200">
                <a:latin typeface="Arial" panose="020B0604020202020204" pitchFamily="34" charset="0"/>
                <a:ea typeface="华文楷体" panose="02010600040101010101" pitchFamily="2" charset="-122"/>
                <a:cs typeface="Arial" panose="020B0604020202020204" pitchFamily="34" charset="0"/>
              </a:rPr>
              <a:t>共获得百余项省级及以上学科类和体艺类竞赛奖项</a:t>
            </a:r>
          </a:p>
        </p:txBody>
      </p:sp>
      <p:sp>
        <p:nvSpPr>
          <p:cNvPr id="21" name="文本框 76">
            <a:extLst>
              <a:ext uri="{FF2B5EF4-FFF2-40B4-BE49-F238E27FC236}">
                <a16:creationId xmlns:a16="http://schemas.microsoft.com/office/drawing/2014/main" id="{E250DFE9-1221-42B0-9A9C-98F21E490292}"/>
              </a:ext>
            </a:extLst>
          </p:cNvPr>
          <p:cNvSpPr txBox="1"/>
          <p:nvPr/>
        </p:nvSpPr>
        <p:spPr>
          <a:xfrm>
            <a:off x="7435120" y="2139464"/>
            <a:ext cx="2871256" cy="1104405"/>
          </a:xfrm>
          <a:prstGeom prst="rect">
            <a:avLst/>
          </a:prstGeom>
          <a:noFill/>
        </p:spPr>
        <p:txBody>
          <a:bodyPr wrap="square" anchor="ctr" anchorCtr="0">
            <a:spAutoFit/>
          </a:bodyPr>
          <a:lstStyle/>
          <a:p>
            <a:pPr algn="just">
              <a:lnSpc>
                <a:spcPct val="120000"/>
              </a:lnSpc>
            </a:pPr>
            <a:r>
              <a:rPr lang="zh-CN" altLang="en-US" sz="1600" b="1">
                <a:solidFill>
                  <a:srgbClr val="0070C0"/>
                </a:solidFill>
                <a:latin typeface="Arial" panose="020B0604020202020204" pitchFamily="34" charset="0"/>
                <a:ea typeface="华文楷体" panose="02010600040101010101" pitchFamily="2" charset="-122"/>
                <a:cs typeface="Arial" panose="020B0604020202020204" pitchFamily="34" charset="0"/>
              </a:rPr>
              <a:t>国家级：</a:t>
            </a:r>
            <a:r>
              <a:rPr lang="en-US" altLang="zh-CN" sz="1600" b="1">
                <a:solidFill>
                  <a:srgbClr val="0070C0"/>
                </a:solidFill>
                <a:latin typeface="Arial" panose="020B0604020202020204" pitchFamily="34" charset="0"/>
                <a:ea typeface="华文楷体" panose="02010600040101010101" pitchFamily="2" charset="-122"/>
                <a:cs typeface="Arial" panose="020B0604020202020204" pitchFamily="34" charset="0"/>
              </a:rPr>
              <a:t>4</a:t>
            </a:r>
            <a:r>
              <a:rPr lang="zh-CN" altLang="en-US" sz="1600" b="1">
                <a:solidFill>
                  <a:srgbClr val="0070C0"/>
                </a:solidFill>
                <a:latin typeface="Arial" panose="020B0604020202020204" pitchFamily="34" charset="0"/>
                <a:ea typeface="华文楷体" panose="02010600040101010101" pitchFamily="2" charset="-122"/>
                <a:cs typeface="Arial" panose="020B0604020202020204" pitchFamily="34" charset="0"/>
              </a:rPr>
              <a:t>枚金牌</a:t>
            </a:r>
            <a:r>
              <a:rPr lang="en-US" altLang="zh-CN" sz="1600" b="1">
                <a:solidFill>
                  <a:srgbClr val="0070C0"/>
                </a:solidFill>
                <a:latin typeface="Arial" panose="020B0604020202020204" pitchFamily="34" charset="0"/>
                <a:ea typeface="华文楷体" panose="02010600040101010101" pitchFamily="2" charset="-122"/>
                <a:cs typeface="Arial" panose="020B0604020202020204" pitchFamily="34" charset="0"/>
              </a:rPr>
              <a:t>&amp;1</a:t>
            </a:r>
            <a:r>
              <a:rPr lang="zh-CN" altLang="en-US" sz="1600" b="1">
                <a:solidFill>
                  <a:srgbClr val="0070C0"/>
                </a:solidFill>
                <a:latin typeface="Arial" panose="020B0604020202020204" pitchFamily="34" charset="0"/>
                <a:ea typeface="华文楷体" panose="02010600040101010101" pitchFamily="2" charset="-122"/>
                <a:cs typeface="Arial" panose="020B0604020202020204" pitchFamily="34" charset="0"/>
              </a:rPr>
              <a:t>枚铜牌</a:t>
            </a:r>
            <a:endParaRPr lang="en-US" altLang="zh-CN" sz="1600" b="1">
              <a:solidFill>
                <a:srgbClr val="0070C0"/>
              </a:solidFill>
              <a:latin typeface="Arial" panose="020B0604020202020204" pitchFamily="34" charset="0"/>
              <a:ea typeface="华文楷体" panose="02010600040101010101" pitchFamily="2" charset="-122"/>
              <a:cs typeface="Arial" panose="020B0604020202020204" pitchFamily="34" charset="0"/>
            </a:endParaRPr>
          </a:p>
          <a:p>
            <a:pPr algn="just">
              <a:lnSpc>
                <a:spcPct val="120000"/>
              </a:lnSpc>
            </a:pPr>
            <a:r>
              <a:rPr lang="en-US" altLang="zh-CN" sz="1200">
                <a:latin typeface="Arial" panose="020B0604020202020204" pitchFamily="34" charset="0"/>
                <a:ea typeface="华文楷体" panose="02010600040101010101" pitchFamily="2" charset="-122"/>
                <a:cs typeface="Arial" panose="020B0604020202020204" pitchFamily="34" charset="0"/>
              </a:rPr>
              <a:t>2020</a:t>
            </a:r>
            <a:r>
              <a:rPr lang="zh-CN" altLang="en-US" sz="1200">
                <a:latin typeface="Arial" panose="020B0604020202020204" pitchFamily="34" charset="0"/>
                <a:ea typeface="华文楷体" panose="02010600040101010101" pitchFamily="2" charset="-122"/>
                <a:cs typeface="Arial" panose="020B0604020202020204" pitchFamily="34" charset="0"/>
              </a:rPr>
              <a:t>中国</a:t>
            </a:r>
            <a:r>
              <a:rPr lang="zh-CN" altLang="en-US" sz="1200" b="1">
                <a:latin typeface="Arial" panose="020B0604020202020204" pitchFamily="34" charset="0"/>
                <a:ea typeface="华文楷体" panose="02010600040101010101" pitchFamily="2" charset="-122"/>
                <a:cs typeface="Arial" panose="020B0604020202020204" pitchFamily="34" charset="0"/>
              </a:rPr>
              <a:t>数学</a:t>
            </a:r>
            <a:r>
              <a:rPr lang="zh-CN" altLang="en-US" sz="1200">
                <a:latin typeface="Arial" panose="020B0604020202020204" pitchFamily="34" charset="0"/>
                <a:ea typeface="华文楷体" panose="02010600040101010101" pitchFamily="2" charset="-122"/>
                <a:cs typeface="Arial" panose="020B0604020202020204" pitchFamily="34" charset="0"/>
              </a:rPr>
              <a:t>奥林匹克竞赛</a:t>
            </a:r>
            <a:endParaRPr lang="en-US" altLang="zh-CN" sz="1400">
              <a:latin typeface="Arial" panose="020B0604020202020204" pitchFamily="34" charset="0"/>
              <a:ea typeface="华文楷体" panose="02010600040101010101" pitchFamily="2" charset="-122"/>
              <a:cs typeface="Arial" panose="020B0604020202020204" pitchFamily="34" charset="0"/>
            </a:endParaRPr>
          </a:p>
          <a:p>
            <a:pPr algn="just">
              <a:lnSpc>
                <a:spcPct val="120000"/>
              </a:lnSpc>
            </a:pPr>
            <a:r>
              <a:rPr lang="zh-CN" altLang="en-US" sz="1600" b="1">
                <a:solidFill>
                  <a:srgbClr val="0070C0"/>
                </a:solidFill>
                <a:latin typeface="Arial" panose="020B0604020202020204" pitchFamily="34" charset="0"/>
                <a:ea typeface="华文楷体" panose="02010600040101010101" pitchFamily="2" charset="-122"/>
                <a:cs typeface="Arial" panose="020B0604020202020204" pitchFamily="34" charset="0"/>
              </a:rPr>
              <a:t>国家级：</a:t>
            </a:r>
            <a:r>
              <a:rPr lang="en-US" altLang="zh-CN" sz="1600" b="1">
                <a:solidFill>
                  <a:srgbClr val="0070C0"/>
                </a:solidFill>
                <a:latin typeface="Arial" panose="020B0604020202020204" pitchFamily="34" charset="0"/>
                <a:ea typeface="华文楷体" panose="02010600040101010101" pitchFamily="2" charset="-122"/>
                <a:cs typeface="Arial" panose="020B0604020202020204" pitchFamily="34" charset="0"/>
              </a:rPr>
              <a:t>1</a:t>
            </a:r>
            <a:r>
              <a:rPr lang="zh-CN" altLang="en-US" sz="1600" b="1">
                <a:solidFill>
                  <a:srgbClr val="0070C0"/>
                </a:solidFill>
                <a:latin typeface="Arial" panose="020B0604020202020204" pitchFamily="34" charset="0"/>
                <a:ea typeface="华文楷体" panose="02010600040101010101" pitchFamily="2" charset="-122"/>
                <a:cs typeface="Arial" panose="020B0604020202020204" pitchFamily="34" charset="0"/>
              </a:rPr>
              <a:t>枚银牌</a:t>
            </a:r>
            <a:endParaRPr lang="en-US" altLang="zh-CN" sz="1600" b="1">
              <a:solidFill>
                <a:srgbClr val="0070C0"/>
              </a:solidFill>
              <a:latin typeface="Arial" panose="020B0604020202020204" pitchFamily="34" charset="0"/>
              <a:ea typeface="华文楷体" panose="02010600040101010101" pitchFamily="2" charset="-122"/>
              <a:cs typeface="Arial" panose="020B0604020202020204" pitchFamily="34" charset="0"/>
            </a:endParaRPr>
          </a:p>
          <a:p>
            <a:pPr algn="just">
              <a:lnSpc>
                <a:spcPct val="120000"/>
              </a:lnSpc>
            </a:pPr>
            <a:r>
              <a:rPr lang="zh-CN" altLang="zh-CN" sz="1200" kern="0">
                <a:latin typeface="STKaiti" panose="02010600040101010101" pitchFamily="2" charset="-122"/>
                <a:ea typeface="STKaiti" panose="02010600040101010101" pitchFamily="2" charset="-122"/>
                <a:cs typeface="微软雅黑" panose="020B0503020204020204" pitchFamily="34" charset="-122"/>
              </a:rPr>
              <a:t>第</a:t>
            </a:r>
            <a:r>
              <a:rPr lang="en-US" altLang="zh-CN" sz="1200" kern="0">
                <a:latin typeface="STKaiti" panose="02010600040101010101" pitchFamily="2" charset="-122"/>
                <a:ea typeface="STKaiti" panose="02010600040101010101" pitchFamily="2" charset="-122"/>
                <a:cs typeface="Times New Roman" panose="02020603050405020304" pitchFamily="18" charset="0"/>
              </a:rPr>
              <a:t>37</a:t>
            </a:r>
            <a:r>
              <a:rPr lang="zh-CN" altLang="zh-CN" sz="1200" kern="0">
                <a:latin typeface="STKaiti" panose="02010600040101010101" pitchFamily="2" charset="-122"/>
                <a:ea typeface="STKaiti" panose="02010600040101010101" pitchFamily="2" charset="-122"/>
                <a:cs typeface="微软雅黑" panose="020B0503020204020204" pitchFamily="34" charset="-122"/>
              </a:rPr>
              <a:t>届全国中学生</a:t>
            </a:r>
            <a:r>
              <a:rPr lang="zh-CN" altLang="zh-CN" sz="1200" b="1" kern="0">
                <a:latin typeface="STKaiti" panose="02010600040101010101" pitchFamily="2" charset="-122"/>
                <a:ea typeface="STKaiti" panose="02010600040101010101" pitchFamily="2" charset="-122"/>
                <a:cs typeface="微软雅黑" panose="020B0503020204020204" pitchFamily="34" charset="-122"/>
              </a:rPr>
              <a:t>物理</a:t>
            </a:r>
            <a:r>
              <a:rPr lang="zh-CN" altLang="zh-CN" sz="1200" kern="0">
                <a:latin typeface="STKaiti" panose="02010600040101010101" pitchFamily="2" charset="-122"/>
                <a:ea typeface="STKaiti" panose="02010600040101010101" pitchFamily="2" charset="-122"/>
                <a:cs typeface="微软雅黑" panose="020B0503020204020204" pitchFamily="34" charset="-122"/>
              </a:rPr>
              <a:t>竞赛决赛</a:t>
            </a:r>
            <a:endParaRPr lang="zh-CN" altLang="en-US" sz="1200">
              <a:latin typeface="Arial" panose="020B0604020202020204" pitchFamily="34" charset="0"/>
              <a:ea typeface="华文楷体" panose="02010600040101010101" pitchFamily="2" charset="-122"/>
              <a:cs typeface="Arial" panose="020B0604020202020204" pitchFamily="34" charset="0"/>
            </a:endParaRPr>
          </a:p>
        </p:txBody>
      </p:sp>
      <p:sp>
        <p:nvSpPr>
          <p:cNvPr id="22" name="文本框 76">
            <a:extLst>
              <a:ext uri="{FF2B5EF4-FFF2-40B4-BE49-F238E27FC236}">
                <a16:creationId xmlns:a16="http://schemas.microsoft.com/office/drawing/2014/main" id="{5A48921A-FFBA-41D8-A0BA-D74883A99FF6}"/>
              </a:ext>
            </a:extLst>
          </p:cNvPr>
          <p:cNvSpPr txBox="1"/>
          <p:nvPr/>
        </p:nvSpPr>
        <p:spPr>
          <a:xfrm>
            <a:off x="7452615" y="3357034"/>
            <a:ext cx="2934525" cy="3172663"/>
          </a:xfrm>
          <a:prstGeom prst="rect">
            <a:avLst/>
          </a:prstGeom>
          <a:noFill/>
        </p:spPr>
        <p:txBody>
          <a:bodyPr wrap="square" anchor="ctr" anchorCtr="0">
            <a:spAutoFit/>
          </a:bodyPr>
          <a:lstStyle/>
          <a:p>
            <a:pPr algn="just">
              <a:lnSpc>
                <a:spcPct val="120000"/>
              </a:lnSpc>
            </a:pPr>
            <a:r>
              <a:rPr lang="zh-CN" altLang="en-US" sz="1600" b="1">
                <a:solidFill>
                  <a:srgbClr val="0070C0"/>
                </a:solidFill>
                <a:latin typeface="Arial" panose="020B0604020202020204" pitchFamily="34" charset="0"/>
                <a:ea typeface="华文楷体" panose="02010600040101010101" pitchFamily="2" charset="-122"/>
                <a:cs typeface="Arial" panose="020B0604020202020204" pitchFamily="34" charset="0"/>
              </a:rPr>
              <a:t>国家级：两项冠军</a:t>
            </a:r>
            <a:endParaRPr lang="en-US" altLang="zh-CN" sz="1600" b="1">
              <a:solidFill>
                <a:srgbClr val="0070C0"/>
              </a:solidFill>
              <a:latin typeface="Arial" panose="020B0604020202020204" pitchFamily="34" charset="0"/>
              <a:ea typeface="华文楷体" panose="02010600040101010101" pitchFamily="2" charset="-122"/>
              <a:cs typeface="Arial" panose="020B0604020202020204" pitchFamily="34" charset="0"/>
            </a:endParaRPr>
          </a:p>
          <a:p>
            <a:pPr algn="just">
              <a:lnSpc>
                <a:spcPct val="120000"/>
              </a:lnSpc>
            </a:pPr>
            <a:r>
              <a:rPr lang="en-US" altLang="zh-CN" sz="1200">
                <a:latin typeface="Arial" panose="020B0604020202020204" pitchFamily="34" charset="0"/>
                <a:ea typeface="华文楷体" panose="02010600040101010101" pitchFamily="2" charset="-122"/>
                <a:cs typeface="Arial" panose="020B0604020202020204" pitchFamily="34" charset="0"/>
              </a:rPr>
              <a:t>2020</a:t>
            </a:r>
            <a:r>
              <a:rPr lang="zh-CN" altLang="en-US" sz="1200">
                <a:latin typeface="Arial" panose="020B0604020202020204" pitchFamily="34" charset="0"/>
                <a:ea typeface="华文楷体" panose="02010600040101010101" pitchFamily="2" charset="-122"/>
                <a:cs typeface="Arial" panose="020B0604020202020204" pitchFamily="34" charset="0"/>
              </a:rPr>
              <a:t>全国青少年</a:t>
            </a:r>
            <a:r>
              <a:rPr lang="en-US" altLang="zh-CN" sz="1200">
                <a:latin typeface="Arial" panose="020B0604020202020204" pitchFamily="34" charset="0"/>
                <a:ea typeface="华文楷体" panose="02010600040101010101" pitchFamily="2" charset="-122"/>
                <a:cs typeface="Arial" panose="020B0604020202020204" pitchFamily="34" charset="0"/>
              </a:rPr>
              <a:t>U</a:t>
            </a:r>
            <a:r>
              <a:rPr lang="zh-CN" altLang="en-US" sz="1200">
                <a:latin typeface="Arial" panose="020B0604020202020204" pitchFamily="34" charset="0"/>
                <a:ea typeface="华文楷体" panose="02010600040101010101" pitchFamily="2" charset="-122"/>
                <a:cs typeface="Arial" panose="020B0604020202020204" pitchFamily="34" charset="0"/>
              </a:rPr>
              <a:t>系列软式</a:t>
            </a:r>
            <a:r>
              <a:rPr lang="zh-CN" altLang="en-US" sz="1200" b="1">
                <a:latin typeface="Arial" panose="020B0604020202020204" pitchFamily="34" charset="0"/>
                <a:ea typeface="华文楷体" panose="02010600040101010101" pitchFamily="2" charset="-122"/>
                <a:cs typeface="Arial" panose="020B0604020202020204" pitchFamily="34" charset="0"/>
              </a:rPr>
              <a:t>曲棍球</a:t>
            </a:r>
            <a:r>
              <a:rPr lang="zh-CN" altLang="en-US" sz="1200">
                <a:latin typeface="Arial" panose="020B0604020202020204" pitchFamily="34" charset="0"/>
                <a:ea typeface="华文楷体" panose="02010600040101010101" pitchFamily="2" charset="-122"/>
                <a:cs typeface="Arial" panose="020B0604020202020204" pitchFamily="34" charset="0"/>
              </a:rPr>
              <a:t>技能线上排位赛暨后备人才积分赛中获得了</a:t>
            </a:r>
            <a:r>
              <a:rPr lang="en-US" altLang="zh-CN" sz="1200">
                <a:latin typeface="Arial" panose="020B0604020202020204" pitchFamily="34" charset="0"/>
                <a:ea typeface="华文楷体" panose="02010600040101010101" pitchFamily="2" charset="-122"/>
                <a:cs typeface="Arial" panose="020B0604020202020204" pitchFamily="34" charset="0"/>
              </a:rPr>
              <a:t>U14</a:t>
            </a:r>
            <a:r>
              <a:rPr lang="zh-CN" altLang="en-US" sz="1200">
                <a:latin typeface="Arial" panose="020B0604020202020204" pitchFamily="34" charset="0"/>
                <a:ea typeface="华文楷体" panose="02010600040101010101" pitchFamily="2" charset="-122"/>
                <a:cs typeface="Arial" panose="020B0604020202020204" pitchFamily="34" charset="0"/>
              </a:rPr>
              <a:t>组团队迎面传接球接力和</a:t>
            </a:r>
            <a:r>
              <a:rPr lang="en-US" altLang="zh-CN" sz="1200">
                <a:latin typeface="Arial" panose="020B0604020202020204" pitchFamily="34" charset="0"/>
                <a:ea typeface="华文楷体" panose="02010600040101010101" pitchFamily="2" charset="-122"/>
                <a:cs typeface="Arial" panose="020B0604020202020204" pitchFamily="34" charset="0"/>
              </a:rPr>
              <a:t>U14</a:t>
            </a:r>
            <a:r>
              <a:rPr lang="zh-CN" altLang="en-US" sz="1200">
                <a:latin typeface="Arial" panose="020B0604020202020204" pitchFamily="34" charset="0"/>
                <a:ea typeface="华文楷体" panose="02010600040101010101" pitchFamily="2" charset="-122"/>
                <a:cs typeface="Arial" panose="020B0604020202020204" pitchFamily="34" charset="0"/>
              </a:rPr>
              <a:t>组女子个人原地运球</a:t>
            </a:r>
            <a:endParaRPr lang="en-US" altLang="zh-CN" sz="1600" b="1">
              <a:solidFill>
                <a:srgbClr val="0070C0"/>
              </a:solidFill>
              <a:latin typeface="Arial" panose="020B0604020202020204" pitchFamily="34" charset="0"/>
              <a:ea typeface="华文楷体" panose="02010600040101010101" pitchFamily="2" charset="-122"/>
              <a:cs typeface="Arial" panose="020B0604020202020204" pitchFamily="34" charset="0"/>
            </a:endParaRPr>
          </a:p>
          <a:p>
            <a:pPr algn="just">
              <a:lnSpc>
                <a:spcPct val="120000"/>
              </a:lnSpc>
            </a:pPr>
            <a:r>
              <a:rPr lang="zh-CN" altLang="en-US" sz="1600" b="1">
                <a:solidFill>
                  <a:srgbClr val="0070C0"/>
                </a:solidFill>
                <a:latin typeface="Arial" panose="020B0604020202020204" pitchFamily="34" charset="0"/>
                <a:ea typeface="华文楷体" panose="02010600040101010101" pitchFamily="2" charset="-122"/>
                <a:cs typeface="Arial" panose="020B0604020202020204" pitchFamily="34" charset="0"/>
              </a:rPr>
              <a:t>国家级：第二名</a:t>
            </a:r>
            <a:endParaRPr lang="en-US" altLang="zh-CN" sz="1600" b="1">
              <a:solidFill>
                <a:srgbClr val="0070C0"/>
              </a:solidFill>
              <a:latin typeface="Arial" panose="020B0604020202020204" pitchFamily="34" charset="0"/>
              <a:ea typeface="华文楷体" panose="02010600040101010101" pitchFamily="2" charset="-122"/>
              <a:cs typeface="Arial" panose="020B0604020202020204" pitchFamily="34" charset="0"/>
            </a:endParaRPr>
          </a:p>
          <a:p>
            <a:pPr algn="just">
              <a:lnSpc>
                <a:spcPct val="120000"/>
              </a:lnSpc>
            </a:pPr>
            <a:r>
              <a:rPr lang="en-US" altLang="zh-CN" sz="1200">
                <a:latin typeface="Arial" panose="020B0604020202020204" pitchFamily="34" charset="0"/>
                <a:ea typeface="华文楷体" panose="02010600040101010101" pitchFamily="2" charset="-122"/>
                <a:cs typeface="Arial" panose="020B0604020202020204" pitchFamily="34" charset="0"/>
              </a:rPr>
              <a:t>2020</a:t>
            </a:r>
            <a:r>
              <a:rPr lang="zh-CN" altLang="en-US" sz="1200">
                <a:latin typeface="Arial" panose="020B0604020202020204" pitchFamily="34" charset="0"/>
                <a:ea typeface="华文楷体" panose="02010600040101010101" pitchFamily="2" charset="-122"/>
                <a:cs typeface="Arial" panose="020B0604020202020204" pitchFamily="34" charset="0"/>
              </a:rPr>
              <a:t>年“漯河杯”全国青少年</a:t>
            </a:r>
            <a:r>
              <a:rPr lang="en-US" altLang="zh-CN" sz="1200">
                <a:latin typeface="Arial" panose="020B0604020202020204" pitchFamily="34" charset="0"/>
                <a:ea typeface="华文楷体" panose="02010600040101010101" pitchFamily="2" charset="-122"/>
                <a:cs typeface="Arial" panose="020B0604020202020204" pitchFamily="34" charset="0"/>
              </a:rPr>
              <a:t>u</a:t>
            </a:r>
            <a:r>
              <a:rPr lang="zh-CN" altLang="en-US" sz="1200">
                <a:latin typeface="Arial" panose="020B0604020202020204" pitchFamily="34" charset="0"/>
                <a:ea typeface="华文楷体" panose="02010600040101010101" pitchFamily="2" charset="-122"/>
                <a:cs typeface="Arial" panose="020B0604020202020204" pitchFamily="34" charset="0"/>
              </a:rPr>
              <a:t>系列英式七人制</a:t>
            </a:r>
            <a:r>
              <a:rPr lang="zh-CN" altLang="en-US" sz="1200" b="1">
                <a:latin typeface="Arial" panose="020B0604020202020204" pitchFamily="34" charset="0"/>
                <a:ea typeface="华文楷体" panose="02010600040101010101" pitchFamily="2" charset="-122"/>
                <a:cs typeface="Arial" panose="020B0604020202020204" pitchFamily="34" charset="0"/>
              </a:rPr>
              <a:t>橄榄球</a:t>
            </a:r>
            <a:r>
              <a:rPr lang="zh-CN" altLang="en-US" sz="1200">
                <a:latin typeface="Arial" panose="020B0604020202020204" pitchFamily="34" charset="0"/>
                <a:ea typeface="华文楷体" panose="02010600040101010101" pitchFamily="2" charset="-122"/>
                <a:cs typeface="Arial" panose="020B0604020202020204" pitchFamily="34" charset="0"/>
              </a:rPr>
              <a:t>冠军赛中获得了青少年</a:t>
            </a:r>
            <a:r>
              <a:rPr lang="en-US" altLang="zh-CN" sz="1200">
                <a:latin typeface="Arial" panose="020B0604020202020204" pitchFamily="34" charset="0"/>
                <a:ea typeface="华文楷体" panose="02010600040101010101" pitchFamily="2" charset="-122"/>
                <a:cs typeface="Arial" panose="020B0604020202020204" pitchFamily="34" charset="0"/>
              </a:rPr>
              <a:t>u</a:t>
            </a:r>
            <a:r>
              <a:rPr lang="zh-CN" altLang="en-US" sz="1200">
                <a:latin typeface="Arial" panose="020B0604020202020204" pitchFamily="34" charset="0"/>
                <a:ea typeface="华文楷体" panose="02010600040101010101" pitchFamily="2" charset="-122"/>
                <a:cs typeface="Arial" panose="020B0604020202020204" pitchFamily="34" charset="0"/>
              </a:rPr>
              <a:t>系列英式七人制比赛（学校组）</a:t>
            </a:r>
            <a:endParaRPr lang="en-US" altLang="zh-CN" sz="1200">
              <a:latin typeface="Arial" panose="020B0604020202020204" pitchFamily="34" charset="0"/>
              <a:ea typeface="华文楷体" panose="02010600040101010101" pitchFamily="2" charset="-122"/>
              <a:cs typeface="Arial" panose="020B0604020202020204" pitchFamily="34" charset="0"/>
            </a:endParaRPr>
          </a:p>
          <a:p>
            <a:pPr algn="just">
              <a:lnSpc>
                <a:spcPct val="120000"/>
              </a:lnSpc>
            </a:pPr>
            <a:endParaRPr lang="en-US" altLang="zh-CN" sz="1200">
              <a:latin typeface="Arial" panose="020B0604020202020204" pitchFamily="34" charset="0"/>
              <a:ea typeface="华文楷体" panose="02010600040101010101" pitchFamily="2" charset="-122"/>
              <a:cs typeface="Arial" panose="020B0604020202020204" pitchFamily="34" charset="0"/>
            </a:endParaRPr>
          </a:p>
          <a:p>
            <a:pPr algn="just">
              <a:lnSpc>
                <a:spcPct val="120000"/>
              </a:lnSpc>
            </a:pPr>
            <a:r>
              <a:rPr lang="zh-CN" altLang="en-US" sz="1600" b="1">
                <a:solidFill>
                  <a:srgbClr val="0070C0"/>
                </a:solidFill>
                <a:latin typeface="Arial" panose="020B0604020202020204" pitchFamily="34" charset="0"/>
                <a:ea typeface="华文楷体" panose="02010600040101010101" pitchFamily="2" charset="-122"/>
                <a:cs typeface="Arial" panose="020B0604020202020204" pitchFamily="34" charset="0"/>
              </a:rPr>
              <a:t>国家级：</a:t>
            </a:r>
            <a:r>
              <a:rPr lang="en-US" altLang="zh-CN" sz="1600" b="1">
                <a:solidFill>
                  <a:srgbClr val="0070C0"/>
                </a:solidFill>
                <a:latin typeface="Arial" panose="020B0604020202020204" pitchFamily="34" charset="0"/>
                <a:ea typeface="华文楷体" panose="02010600040101010101" pitchFamily="2" charset="-122"/>
                <a:cs typeface="Arial" panose="020B0604020202020204" pitchFamily="34" charset="0"/>
              </a:rPr>
              <a:t>2</a:t>
            </a:r>
            <a:r>
              <a:rPr lang="zh-CN" altLang="en-US" sz="1600" b="1">
                <a:solidFill>
                  <a:srgbClr val="0070C0"/>
                </a:solidFill>
                <a:latin typeface="Arial" panose="020B0604020202020204" pitchFamily="34" charset="0"/>
                <a:ea typeface="华文楷体" panose="02010600040101010101" pitchFamily="2" charset="-122"/>
                <a:cs typeface="Arial" panose="020B0604020202020204" pitchFamily="34" charset="0"/>
              </a:rPr>
              <a:t>枚金牌</a:t>
            </a:r>
            <a:r>
              <a:rPr lang="en-US" altLang="zh-CN" sz="1600" b="1">
                <a:solidFill>
                  <a:srgbClr val="0070C0"/>
                </a:solidFill>
                <a:latin typeface="Arial" panose="020B0604020202020204" pitchFamily="34" charset="0"/>
                <a:ea typeface="华文楷体" panose="02010600040101010101" pitchFamily="2" charset="-122"/>
                <a:cs typeface="Arial" panose="020B0604020202020204" pitchFamily="34" charset="0"/>
              </a:rPr>
              <a:t>&amp;1</a:t>
            </a:r>
            <a:r>
              <a:rPr lang="zh-CN" altLang="en-US" sz="1600" b="1">
                <a:solidFill>
                  <a:srgbClr val="0070C0"/>
                </a:solidFill>
                <a:latin typeface="Arial" panose="020B0604020202020204" pitchFamily="34" charset="0"/>
                <a:ea typeface="华文楷体" panose="02010600040101010101" pitchFamily="2" charset="-122"/>
                <a:cs typeface="Arial" panose="020B0604020202020204" pitchFamily="34" charset="0"/>
              </a:rPr>
              <a:t>枚银牌</a:t>
            </a:r>
            <a:r>
              <a:rPr lang="en-US" altLang="zh-CN" sz="1200">
                <a:latin typeface="Arial" panose="020B0604020202020204" pitchFamily="34" charset="0"/>
                <a:ea typeface="华文楷体" panose="02010600040101010101" pitchFamily="2" charset="-122"/>
                <a:cs typeface="Arial" panose="020B0604020202020204" pitchFamily="34" charset="0"/>
              </a:rPr>
              <a:t>2020</a:t>
            </a:r>
            <a:r>
              <a:rPr lang="zh-CN" altLang="en-US" sz="1200">
                <a:latin typeface="Arial" panose="020B0604020202020204" pitchFamily="34" charset="0"/>
                <a:ea typeface="华文楷体" panose="02010600040101010101" pitchFamily="2" charset="-122"/>
                <a:cs typeface="Arial" panose="020B0604020202020204" pitchFamily="34" charset="0"/>
              </a:rPr>
              <a:t>中国中学生游泳锦标赛暨</a:t>
            </a:r>
            <a:r>
              <a:rPr lang="en-US" altLang="zh-CN" sz="1200">
                <a:latin typeface="Arial" panose="020B0604020202020204" pitchFamily="34" charset="0"/>
                <a:ea typeface="华文楷体" panose="02010600040101010101" pitchFamily="2" charset="-122"/>
                <a:cs typeface="Arial" panose="020B0604020202020204" pitchFamily="34" charset="0"/>
              </a:rPr>
              <a:t>2020</a:t>
            </a:r>
            <a:r>
              <a:rPr lang="zh-CN" altLang="en-US" sz="1200">
                <a:latin typeface="Arial" panose="020B0604020202020204" pitchFamily="34" charset="0"/>
                <a:ea typeface="华文楷体" panose="02010600040101010101" pitchFamily="2" charset="-122"/>
                <a:cs typeface="Arial" panose="020B0604020202020204" pitchFamily="34" charset="0"/>
              </a:rPr>
              <a:t>第</a:t>
            </a:r>
            <a:r>
              <a:rPr lang="en-US" altLang="zh-CN" sz="1200">
                <a:latin typeface="Arial" panose="020B0604020202020204" pitchFamily="34" charset="0"/>
                <a:ea typeface="华文楷体" panose="02010600040101010101" pitchFamily="2" charset="-122"/>
                <a:cs typeface="Arial" panose="020B0604020202020204" pitchFamily="34" charset="0"/>
              </a:rPr>
              <a:t>18</a:t>
            </a:r>
            <a:r>
              <a:rPr lang="zh-CN" altLang="en-US" sz="1200">
                <a:latin typeface="Arial" panose="020B0604020202020204" pitchFamily="34" charset="0"/>
                <a:ea typeface="华文楷体" panose="02010600040101010101" pitchFamily="2" charset="-122"/>
                <a:cs typeface="Arial" panose="020B0604020202020204" pitchFamily="34" charset="0"/>
              </a:rPr>
              <a:t>届世界中学生夏季运动会游泳顶目选拨赛</a:t>
            </a:r>
          </a:p>
        </p:txBody>
      </p:sp>
      <p:sp>
        <p:nvSpPr>
          <p:cNvPr id="23" name="文本框 76">
            <a:extLst>
              <a:ext uri="{FF2B5EF4-FFF2-40B4-BE49-F238E27FC236}">
                <a16:creationId xmlns:a16="http://schemas.microsoft.com/office/drawing/2014/main" id="{88897FFE-B6EF-431B-9BD7-0715305FD50B}"/>
              </a:ext>
            </a:extLst>
          </p:cNvPr>
          <p:cNvSpPr txBox="1"/>
          <p:nvPr/>
        </p:nvSpPr>
        <p:spPr>
          <a:xfrm>
            <a:off x="1873623" y="3759599"/>
            <a:ext cx="3820506" cy="816762"/>
          </a:xfrm>
          <a:prstGeom prst="rect">
            <a:avLst/>
          </a:prstGeom>
          <a:noFill/>
        </p:spPr>
        <p:txBody>
          <a:bodyPr wrap="square" anchor="ctr" anchorCtr="0">
            <a:spAutoFit/>
          </a:bodyPr>
          <a:lstStyle/>
          <a:p>
            <a:pPr algn="ctr">
              <a:lnSpc>
                <a:spcPct val="120000"/>
              </a:lnSpc>
            </a:pPr>
            <a:r>
              <a:rPr lang="en-US" altLang="zh-CN" sz="1600" b="1">
                <a:solidFill>
                  <a:srgbClr val="0070C0"/>
                </a:solidFill>
                <a:latin typeface="Arial" panose="020B0604020202020204" pitchFamily="34" charset="0"/>
                <a:ea typeface="华文楷体" panose="02010600040101010101" pitchFamily="2" charset="-122"/>
                <a:cs typeface="Arial" panose="020B0604020202020204" pitchFamily="34" charset="0"/>
              </a:rPr>
              <a:t>400+ </a:t>
            </a:r>
            <a:r>
              <a:rPr lang="zh-CN" altLang="en-US" sz="1600" b="1">
                <a:solidFill>
                  <a:srgbClr val="0070C0"/>
                </a:solidFill>
                <a:latin typeface="Arial" panose="020B0604020202020204" pitchFamily="34" charset="0"/>
                <a:ea typeface="华文楷体" panose="02010600040101010101" pitchFamily="2" charset="-122"/>
                <a:cs typeface="Arial" panose="020B0604020202020204" pitchFamily="34" charset="0"/>
              </a:rPr>
              <a:t>录取通知书</a:t>
            </a:r>
            <a:endParaRPr lang="en-US" altLang="zh-CN" sz="1600" b="1">
              <a:solidFill>
                <a:srgbClr val="0070C0"/>
              </a:solidFill>
              <a:latin typeface="Arial" panose="020B0604020202020204" pitchFamily="34" charset="0"/>
              <a:ea typeface="华文楷体" panose="02010600040101010101" pitchFamily="2" charset="-122"/>
              <a:cs typeface="Arial" panose="020B0604020202020204" pitchFamily="34" charset="0"/>
            </a:endParaRPr>
          </a:p>
          <a:p>
            <a:pPr algn="just">
              <a:lnSpc>
                <a:spcPct val="120000"/>
              </a:lnSpc>
            </a:pPr>
            <a:r>
              <a:rPr lang="zh-CN" altLang="en-US" sz="1200">
                <a:latin typeface="Arial" panose="020B0604020202020204" pitchFamily="34" charset="0"/>
                <a:ea typeface="华文楷体" panose="02010600040101010101" pitchFamily="2" charset="-122"/>
                <a:cs typeface="Arial" panose="020B0604020202020204" pitchFamily="34" charset="0"/>
              </a:rPr>
              <a:t>高三学生们已累计收获</a:t>
            </a:r>
            <a:r>
              <a:rPr lang="en-US" altLang="zh-CN" sz="1200">
                <a:latin typeface="Arial" panose="020B0604020202020204" pitchFamily="34" charset="0"/>
                <a:ea typeface="华文楷体" panose="02010600040101010101" pitchFamily="2" charset="-122"/>
                <a:cs typeface="Arial" panose="020B0604020202020204" pitchFamily="34" charset="0"/>
              </a:rPr>
              <a:t>400</a:t>
            </a:r>
            <a:r>
              <a:rPr lang="zh-CN" altLang="en-US" sz="1200">
                <a:latin typeface="Arial" panose="020B0604020202020204" pitchFamily="34" charset="0"/>
                <a:ea typeface="华文楷体" panose="02010600040101010101" pitchFamily="2" charset="-122"/>
                <a:cs typeface="Arial" panose="020B0604020202020204" pitchFamily="34" charset="0"/>
              </a:rPr>
              <a:t>余份正式的和有条件的大学录取通知书</a:t>
            </a:r>
          </a:p>
        </p:txBody>
      </p:sp>
      <p:pic>
        <p:nvPicPr>
          <p:cNvPr id="24" name="图片 23">
            <a:extLst>
              <a:ext uri="{FF2B5EF4-FFF2-40B4-BE49-F238E27FC236}">
                <a16:creationId xmlns:a16="http://schemas.microsoft.com/office/drawing/2014/main" id="{F66876BD-F567-4E9F-AFEA-FE1E91E4DFE3}"/>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101040" y="4655078"/>
            <a:ext cx="621934" cy="636714"/>
          </a:xfrm>
          <a:prstGeom prst="rect">
            <a:avLst/>
          </a:prstGeom>
        </p:spPr>
      </p:pic>
      <p:pic>
        <p:nvPicPr>
          <p:cNvPr id="25" name="图片 24">
            <a:extLst>
              <a:ext uri="{FF2B5EF4-FFF2-40B4-BE49-F238E27FC236}">
                <a16:creationId xmlns:a16="http://schemas.microsoft.com/office/drawing/2014/main" id="{F5431EDE-64CD-46FD-9BD8-5D2AF9B009D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783879" y="4880651"/>
            <a:ext cx="1073287" cy="452411"/>
          </a:xfrm>
          <a:prstGeom prst="rect">
            <a:avLst/>
          </a:prstGeom>
        </p:spPr>
      </p:pic>
      <p:sp>
        <p:nvSpPr>
          <p:cNvPr id="26" name="文本框 76">
            <a:extLst>
              <a:ext uri="{FF2B5EF4-FFF2-40B4-BE49-F238E27FC236}">
                <a16:creationId xmlns:a16="http://schemas.microsoft.com/office/drawing/2014/main" id="{741DF1A3-A044-4747-AF74-07A2380CFF80}"/>
              </a:ext>
            </a:extLst>
          </p:cNvPr>
          <p:cNvSpPr txBox="1"/>
          <p:nvPr/>
        </p:nvSpPr>
        <p:spPr>
          <a:xfrm>
            <a:off x="1804866" y="4708435"/>
            <a:ext cx="1235275" cy="595163"/>
          </a:xfrm>
          <a:prstGeom prst="rect">
            <a:avLst/>
          </a:prstGeom>
          <a:noFill/>
        </p:spPr>
        <p:txBody>
          <a:bodyPr wrap="square" anchor="ctr" anchorCtr="0">
            <a:spAutoFit/>
          </a:bodyPr>
          <a:lstStyle/>
          <a:p>
            <a:pPr algn="r">
              <a:lnSpc>
                <a:spcPct val="120000"/>
              </a:lnSpc>
            </a:pPr>
            <a:r>
              <a:rPr lang="en-US" altLang="zh-CN" sz="1600" b="1">
                <a:solidFill>
                  <a:srgbClr val="0070C0"/>
                </a:solidFill>
                <a:latin typeface="Arial" panose="020B0604020202020204" pitchFamily="34" charset="0"/>
                <a:ea typeface="华文楷体" panose="02010600040101010101" pitchFamily="2" charset="-122"/>
                <a:cs typeface="Arial" panose="020B0604020202020204" pitchFamily="34" charset="0"/>
              </a:rPr>
              <a:t>61%</a:t>
            </a:r>
          </a:p>
          <a:p>
            <a:pPr algn="r">
              <a:lnSpc>
                <a:spcPct val="120000"/>
              </a:lnSpc>
            </a:pPr>
            <a:r>
              <a:rPr lang="zh-CN" altLang="en-US" sz="1200">
                <a:latin typeface="Arial" panose="020B0604020202020204" pitchFamily="34" charset="0"/>
                <a:ea typeface="华文楷体" panose="02010600040101010101" pitchFamily="2" charset="-122"/>
                <a:cs typeface="Arial" panose="020B0604020202020204" pitchFamily="34" charset="0"/>
              </a:rPr>
              <a:t>世界前</a:t>
            </a:r>
            <a:r>
              <a:rPr lang="en-US" altLang="zh-CN" sz="1200">
                <a:latin typeface="Arial" panose="020B0604020202020204" pitchFamily="34" charset="0"/>
                <a:ea typeface="华文楷体" panose="02010600040101010101" pitchFamily="2" charset="-122"/>
                <a:cs typeface="Arial" panose="020B0604020202020204" pitchFamily="34" charset="0"/>
              </a:rPr>
              <a:t>50</a:t>
            </a:r>
            <a:r>
              <a:rPr lang="zh-CN" altLang="en-US" sz="1200">
                <a:latin typeface="Arial" panose="020B0604020202020204" pitchFamily="34" charset="0"/>
                <a:ea typeface="华文楷体" panose="02010600040101010101" pitchFamily="2" charset="-122"/>
                <a:cs typeface="Arial" panose="020B0604020202020204" pitchFamily="34" charset="0"/>
              </a:rPr>
              <a:t>大学</a:t>
            </a:r>
          </a:p>
        </p:txBody>
      </p:sp>
      <p:sp>
        <p:nvSpPr>
          <p:cNvPr id="27" name="文本框 76">
            <a:extLst>
              <a:ext uri="{FF2B5EF4-FFF2-40B4-BE49-F238E27FC236}">
                <a16:creationId xmlns:a16="http://schemas.microsoft.com/office/drawing/2014/main" id="{7619AD86-FB0F-469D-B934-5708FE0829F7}"/>
              </a:ext>
            </a:extLst>
          </p:cNvPr>
          <p:cNvSpPr txBox="1"/>
          <p:nvPr/>
        </p:nvSpPr>
        <p:spPr>
          <a:xfrm>
            <a:off x="4781313" y="4710893"/>
            <a:ext cx="1272654" cy="595163"/>
          </a:xfrm>
          <a:prstGeom prst="rect">
            <a:avLst/>
          </a:prstGeom>
          <a:noFill/>
        </p:spPr>
        <p:txBody>
          <a:bodyPr wrap="square" anchor="ctr" anchorCtr="0">
            <a:spAutoFit/>
          </a:bodyPr>
          <a:lstStyle/>
          <a:p>
            <a:pPr algn="just">
              <a:lnSpc>
                <a:spcPct val="120000"/>
              </a:lnSpc>
            </a:pPr>
            <a:r>
              <a:rPr lang="en-US" altLang="zh-CN" sz="1600" b="1">
                <a:solidFill>
                  <a:srgbClr val="0070C0"/>
                </a:solidFill>
                <a:latin typeface="Arial" panose="020B0604020202020204" pitchFamily="34" charset="0"/>
                <a:ea typeface="华文楷体" panose="02010600040101010101" pitchFamily="2" charset="-122"/>
                <a:cs typeface="Arial" panose="020B0604020202020204" pitchFamily="34" charset="0"/>
              </a:rPr>
              <a:t>87%</a:t>
            </a:r>
          </a:p>
          <a:p>
            <a:pPr algn="just">
              <a:lnSpc>
                <a:spcPct val="120000"/>
              </a:lnSpc>
            </a:pPr>
            <a:r>
              <a:rPr lang="zh-CN" altLang="en-US" sz="1200">
                <a:latin typeface="Arial" panose="020B0604020202020204" pitchFamily="34" charset="0"/>
                <a:ea typeface="华文楷体" panose="02010600040101010101" pitchFamily="2" charset="-122"/>
                <a:cs typeface="Arial" panose="020B0604020202020204" pitchFamily="34" charset="0"/>
              </a:rPr>
              <a:t>世界前</a:t>
            </a:r>
            <a:r>
              <a:rPr lang="en-US" altLang="zh-CN" sz="1200">
                <a:latin typeface="Arial" panose="020B0604020202020204" pitchFamily="34" charset="0"/>
                <a:ea typeface="华文楷体" panose="02010600040101010101" pitchFamily="2" charset="-122"/>
                <a:cs typeface="Arial" panose="020B0604020202020204" pitchFamily="34" charset="0"/>
              </a:rPr>
              <a:t>50</a:t>
            </a:r>
            <a:r>
              <a:rPr lang="zh-CN" altLang="en-US" sz="1200">
                <a:latin typeface="Arial" panose="020B0604020202020204" pitchFamily="34" charset="0"/>
                <a:ea typeface="华文楷体" panose="02010600040101010101" pitchFamily="2" charset="-122"/>
                <a:cs typeface="Arial" panose="020B0604020202020204" pitchFamily="34" charset="0"/>
              </a:rPr>
              <a:t>大学</a:t>
            </a:r>
          </a:p>
        </p:txBody>
      </p:sp>
      <p:pic>
        <p:nvPicPr>
          <p:cNvPr id="1026" name="Picture 2">
            <a:extLst>
              <a:ext uri="{FF2B5EF4-FFF2-40B4-BE49-F238E27FC236}">
                <a16:creationId xmlns:a16="http://schemas.microsoft.com/office/drawing/2014/main" id="{0499D155-E869-474F-8A9C-809F808A44C5}"/>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2006279" y="5323945"/>
            <a:ext cx="862527" cy="862527"/>
          </a:xfrm>
          <a:prstGeom prst="rect">
            <a:avLst/>
          </a:prstGeom>
          <a:noFill/>
          <a:extLst>
            <a:ext uri="{909E8E84-426E-40DD-AFC4-6F175D3DCCD1}">
              <a14:hiddenFill xmlns:a14="http://schemas.microsoft.com/office/drawing/2010/main">
                <a:solidFill>
                  <a:srgbClr val="FFFFFF"/>
                </a:solidFill>
              </a14:hiddenFill>
            </a:ext>
          </a:extLst>
        </p:spPr>
      </p:pic>
      <p:sp>
        <p:nvSpPr>
          <p:cNvPr id="29" name="文本框 76">
            <a:extLst>
              <a:ext uri="{FF2B5EF4-FFF2-40B4-BE49-F238E27FC236}">
                <a16:creationId xmlns:a16="http://schemas.microsoft.com/office/drawing/2014/main" id="{966790D8-3CD5-4DC5-9EAB-570597412F8C}"/>
              </a:ext>
            </a:extLst>
          </p:cNvPr>
          <p:cNvSpPr txBox="1"/>
          <p:nvPr/>
        </p:nvSpPr>
        <p:spPr>
          <a:xfrm>
            <a:off x="1873623" y="6132869"/>
            <a:ext cx="1169606" cy="299697"/>
          </a:xfrm>
          <a:prstGeom prst="rect">
            <a:avLst/>
          </a:prstGeom>
          <a:noFill/>
        </p:spPr>
        <p:txBody>
          <a:bodyPr wrap="square" anchor="ctr" anchorCtr="0">
            <a:spAutoFit/>
          </a:bodyPr>
          <a:lstStyle/>
          <a:p>
            <a:pPr algn="just">
              <a:lnSpc>
                <a:spcPct val="120000"/>
              </a:lnSpc>
            </a:pPr>
            <a:r>
              <a:rPr lang="zh-CN" altLang="en-US" sz="1200">
                <a:latin typeface="Arial" panose="020B0604020202020204" pitchFamily="34" charset="0"/>
                <a:ea typeface="华文楷体" panose="02010600040101010101" pitchFamily="2" charset="-122"/>
                <a:cs typeface="Arial" panose="020B0604020202020204" pitchFamily="34" charset="0"/>
              </a:rPr>
              <a:t>伦敦大学学院</a:t>
            </a:r>
          </a:p>
        </p:txBody>
      </p:sp>
      <p:pic>
        <p:nvPicPr>
          <p:cNvPr id="1028" name="Picture 4">
            <a:extLst>
              <a:ext uri="{FF2B5EF4-FFF2-40B4-BE49-F238E27FC236}">
                <a16:creationId xmlns:a16="http://schemas.microsoft.com/office/drawing/2014/main" id="{C747D9DE-73CB-48BD-A8C3-1A570C189386}"/>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3142131" y="5450434"/>
            <a:ext cx="1441704" cy="609544"/>
          </a:xfrm>
          <a:prstGeom prst="rect">
            <a:avLst/>
          </a:prstGeom>
          <a:noFill/>
          <a:extLst>
            <a:ext uri="{909E8E84-426E-40DD-AFC4-6F175D3DCCD1}">
              <a14:hiddenFill xmlns:a14="http://schemas.microsoft.com/office/drawing/2010/main">
                <a:solidFill>
                  <a:srgbClr val="FFFFFF"/>
                </a:solidFill>
              </a14:hiddenFill>
            </a:ext>
          </a:extLst>
        </p:spPr>
      </p:pic>
      <p:sp>
        <p:nvSpPr>
          <p:cNvPr id="32" name="文本框 76">
            <a:extLst>
              <a:ext uri="{FF2B5EF4-FFF2-40B4-BE49-F238E27FC236}">
                <a16:creationId xmlns:a16="http://schemas.microsoft.com/office/drawing/2014/main" id="{D1FF5C12-3991-4141-A9C0-9671E8B44BC8}"/>
              </a:ext>
            </a:extLst>
          </p:cNvPr>
          <p:cNvSpPr txBox="1"/>
          <p:nvPr/>
        </p:nvSpPr>
        <p:spPr>
          <a:xfrm>
            <a:off x="3333705" y="6152846"/>
            <a:ext cx="1169606" cy="299697"/>
          </a:xfrm>
          <a:prstGeom prst="rect">
            <a:avLst/>
          </a:prstGeom>
          <a:noFill/>
        </p:spPr>
        <p:txBody>
          <a:bodyPr wrap="square" anchor="ctr" anchorCtr="0">
            <a:spAutoFit/>
          </a:bodyPr>
          <a:lstStyle/>
          <a:p>
            <a:pPr algn="just">
              <a:lnSpc>
                <a:spcPct val="120000"/>
              </a:lnSpc>
            </a:pPr>
            <a:r>
              <a:rPr lang="zh-CN" altLang="en-US" sz="1200">
                <a:latin typeface="Arial" panose="020B0604020202020204" pitchFamily="34" charset="0"/>
                <a:ea typeface="华文楷体" panose="02010600040101010101" pitchFamily="2" charset="-122"/>
                <a:cs typeface="Arial" panose="020B0604020202020204" pitchFamily="34" charset="0"/>
              </a:rPr>
              <a:t>曼彻斯特大学</a:t>
            </a:r>
          </a:p>
        </p:txBody>
      </p:sp>
      <p:pic>
        <p:nvPicPr>
          <p:cNvPr id="1032" name="Picture 8">
            <a:extLst>
              <a:ext uri="{FF2B5EF4-FFF2-40B4-BE49-F238E27FC236}">
                <a16:creationId xmlns:a16="http://schemas.microsoft.com/office/drawing/2014/main" id="{91F9A4DB-F1EA-4D89-B2FF-8BD3714E9E9E}"/>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4857166" y="5409435"/>
            <a:ext cx="1002661" cy="683063"/>
          </a:xfrm>
          <a:prstGeom prst="rect">
            <a:avLst/>
          </a:prstGeom>
          <a:noFill/>
          <a:extLst>
            <a:ext uri="{909E8E84-426E-40DD-AFC4-6F175D3DCCD1}">
              <a14:hiddenFill xmlns:a14="http://schemas.microsoft.com/office/drawing/2010/main">
                <a:solidFill>
                  <a:srgbClr val="FFFFFF"/>
                </a:solidFill>
              </a14:hiddenFill>
            </a:ext>
          </a:extLst>
        </p:spPr>
      </p:pic>
      <p:sp>
        <p:nvSpPr>
          <p:cNvPr id="35" name="文本框 76">
            <a:extLst>
              <a:ext uri="{FF2B5EF4-FFF2-40B4-BE49-F238E27FC236}">
                <a16:creationId xmlns:a16="http://schemas.microsoft.com/office/drawing/2014/main" id="{6BBAB6BF-C180-4F0D-8A28-3D2C9FE0DF69}"/>
              </a:ext>
            </a:extLst>
          </p:cNvPr>
          <p:cNvSpPr txBox="1"/>
          <p:nvPr/>
        </p:nvSpPr>
        <p:spPr>
          <a:xfrm>
            <a:off x="4793787" y="6152846"/>
            <a:ext cx="1169606" cy="299697"/>
          </a:xfrm>
          <a:prstGeom prst="rect">
            <a:avLst/>
          </a:prstGeom>
          <a:noFill/>
        </p:spPr>
        <p:txBody>
          <a:bodyPr wrap="square" anchor="ctr" anchorCtr="0">
            <a:spAutoFit/>
          </a:bodyPr>
          <a:lstStyle/>
          <a:p>
            <a:pPr algn="just">
              <a:lnSpc>
                <a:spcPct val="120000"/>
              </a:lnSpc>
            </a:pPr>
            <a:r>
              <a:rPr lang="zh-CN" altLang="en-US" sz="1200">
                <a:latin typeface="Arial" panose="020B0604020202020204" pitchFamily="34" charset="0"/>
                <a:ea typeface="华文楷体" panose="02010600040101010101" pitchFamily="2" charset="-122"/>
                <a:cs typeface="Arial" panose="020B0604020202020204" pitchFamily="34" charset="0"/>
              </a:rPr>
              <a:t>伦敦国王学院</a:t>
            </a:r>
          </a:p>
        </p:txBody>
      </p:sp>
      <p:sp>
        <p:nvSpPr>
          <p:cNvPr id="28" name="矩形 27">
            <a:extLst>
              <a:ext uri="{FF2B5EF4-FFF2-40B4-BE49-F238E27FC236}">
                <a16:creationId xmlns:a16="http://schemas.microsoft.com/office/drawing/2014/main" id="{E097D252-E50A-D44C-9E54-FF01A1135079}"/>
              </a:ext>
            </a:extLst>
          </p:cNvPr>
          <p:cNvSpPr/>
          <p:nvPr/>
        </p:nvSpPr>
        <p:spPr>
          <a:xfrm>
            <a:off x="7411641" y="5634269"/>
            <a:ext cx="3024257" cy="1008593"/>
          </a:xfrm>
          <a:prstGeom prst="rect">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30" name="矩形 27">
            <a:extLst>
              <a:ext uri="{FF2B5EF4-FFF2-40B4-BE49-F238E27FC236}">
                <a16:creationId xmlns:a16="http://schemas.microsoft.com/office/drawing/2014/main" id="{16BF98B3-2D34-6244-939F-5CFA8DE30FFC}"/>
              </a:ext>
            </a:extLst>
          </p:cNvPr>
          <p:cNvSpPr/>
          <p:nvPr/>
        </p:nvSpPr>
        <p:spPr>
          <a:xfrm>
            <a:off x="1913511" y="4724762"/>
            <a:ext cx="1117506" cy="632280"/>
          </a:xfrm>
          <a:prstGeom prst="rect">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31" name="矩形 27">
            <a:extLst>
              <a:ext uri="{FF2B5EF4-FFF2-40B4-BE49-F238E27FC236}">
                <a16:creationId xmlns:a16="http://schemas.microsoft.com/office/drawing/2014/main" id="{ACB9639E-DB18-164F-B631-663C2CEC779D}"/>
              </a:ext>
            </a:extLst>
          </p:cNvPr>
          <p:cNvSpPr/>
          <p:nvPr/>
        </p:nvSpPr>
        <p:spPr>
          <a:xfrm>
            <a:off x="4810470" y="4701602"/>
            <a:ext cx="1117506" cy="632280"/>
          </a:xfrm>
          <a:prstGeom prst="rect">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Tree>
    <p:extLst>
      <p:ext uri="{BB962C8B-B14F-4D97-AF65-F5344CB8AC3E}">
        <p14:creationId xmlns:p14="http://schemas.microsoft.com/office/powerpoint/2010/main" val="2385142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6593C-0067-4531-819B-F511CCF63068}"/>
              </a:ext>
            </a:extLst>
          </p:cNvPr>
          <p:cNvSpPr>
            <a:spLocks noGrp="1"/>
          </p:cNvSpPr>
          <p:nvPr>
            <p:ph type="title"/>
          </p:nvPr>
        </p:nvSpPr>
        <p:spPr/>
        <p:txBody>
          <a:bodyPr>
            <a:normAutofit/>
          </a:bodyPr>
          <a:lstStyle/>
          <a:p>
            <a:r>
              <a:rPr lang="zh-CN" altLang="en-US" dirty="0"/>
              <a:t>“人才兴教”赋能专业性、高效率扩张</a:t>
            </a:r>
          </a:p>
        </p:txBody>
      </p:sp>
      <p:sp>
        <p:nvSpPr>
          <p:cNvPr id="4" name="TextBox 74">
            <a:extLst>
              <a:ext uri="{FF2B5EF4-FFF2-40B4-BE49-F238E27FC236}">
                <a16:creationId xmlns:a16="http://schemas.microsoft.com/office/drawing/2014/main" id="{95050D7C-901F-4430-8AA6-DBB5C8DC3173}"/>
              </a:ext>
            </a:extLst>
          </p:cNvPr>
          <p:cNvSpPr txBox="1"/>
          <p:nvPr/>
        </p:nvSpPr>
        <p:spPr>
          <a:xfrm>
            <a:off x="4731420" y="1713657"/>
            <a:ext cx="838920" cy="312218"/>
          </a:xfrm>
          <a:prstGeom prst="rect">
            <a:avLst/>
          </a:prstGeom>
          <a:noFill/>
        </p:spPr>
        <p:txBody>
          <a:bodyPr wrap="none" rtlCol="0">
            <a:noAutofit/>
          </a:bodyPr>
          <a:lstStyle/>
          <a:p>
            <a:pPr algn="ctr"/>
            <a:r>
              <a:rPr lang="zh-CN" altLang="en-US" sz="1600" b="1">
                <a:latin typeface="Arial" panose="020B0604020202020204" pitchFamily="34" charset="0"/>
                <a:ea typeface="华文楷体" panose="02010600040101010101" pitchFamily="2" charset="-122"/>
                <a:cs typeface="Arial" panose="020B0604020202020204" pitchFamily="34" charset="0"/>
              </a:rPr>
              <a:t>高级教师</a:t>
            </a:r>
            <a:endParaRPr lang="en-US" sz="1600" b="1">
              <a:latin typeface="Arial" panose="020B0604020202020204" pitchFamily="34" charset="0"/>
              <a:ea typeface="华文楷体" panose="02010600040101010101" pitchFamily="2" charset="-122"/>
              <a:cs typeface="Arial" panose="020B0604020202020204" pitchFamily="34" charset="0"/>
            </a:endParaRPr>
          </a:p>
        </p:txBody>
      </p:sp>
      <p:sp>
        <p:nvSpPr>
          <p:cNvPr id="5" name="TextBox 83">
            <a:extLst>
              <a:ext uri="{FF2B5EF4-FFF2-40B4-BE49-F238E27FC236}">
                <a16:creationId xmlns:a16="http://schemas.microsoft.com/office/drawing/2014/main" id="{5E6D23D3-8BDD-40F8-9CED-EAAB93270AB5}"/>
              </a:ext>
            </a:extLst>
          </p:cNvPr>
          <p:cNvSpPr txBox="1"/>
          <p:nvPr/>
        </p:nvSpPr>
        <p:spPr>
          <a:xfrm>
            <a:off x="4898713" y="1525758"/>
            <a:ext cx="562324" cy="248961"/>
          </a:xfrm>
          <a:prstGeom prst="rect">
            <a:avLst/>
          </a:prstGeom>
          <a:noFill/>
        </p:spPr>
        <p:txBody>
          <a:bodyPr wrap="none" rtlCol="0">
            <a:noAutofit/>
          </a:bodyPr>
          <a:lstStyle/>
          <a:p>
            <a:pPr algn="l"/>
            <a:r>
              <a:rPr lang="en-US" sz="1600" b="1">
                <a:solidFill>
                  <a:srgbClr val="0070C0"/>
                </a:solidFill>
                <a:latin typeface="Arial" panose="020B0604020202020204" pitchFamily="34" charset="0"/>
                <a:ea typeface="华文楷体" panose="02010600040101010101" pitchFamily="2" charset="-122"/>
                <a:cs typeface="Arial" panose="020B0604020202020204" pitchFamily="34" charset="0"/>
              </a:rPr>
              <a:t>1</a:t>
            </a:r>
            <a:r>
              <a:rPr lang="en-US" altLang="zh-CN" sz="1600" b="1">
                <a:solidFill>
                  <a:srgbClr val="0070C0"/>
                </a:solidFill>
                <a:latin typeface="Arial" panose="020B0604020202020204" pitchFamily="34" charset="0"/>
                <a:ea typeface="华文楷体" panose="02010600040101010101" pitchFamily="2" charset="-122"/>
                <a:cs typeface="Arial" panose="020B0604020202020204" pitchFamily="34" charset="0"/>
              </a:rPr>
              <a:t>81</a:t>
            </a:r>
            <a:endParaRPr lang="en-US" sz="1600">
              <a:solidFill>
                <a:srgbClr val="0070C0"/>
              </a:solidFill>
              <a:latin typeface="Arial" panose="020B0604020202020204" pitchFamily="34" charset="0"/>
              <a:ea typeface="华文楷体" panose="02010600040101010101" pitchFamily="2" charset="-122"/>
              <a:cs typeface="Arial" panose="020B0604020202020204" pitchFamily="34" charset="0"/>
            </a:endParaRPr>
          </a:p>
        </p:txBody>
      </p:sp>
      <p:sp>
        <p:nvSpPr>
          <p:cNvPr id="6" name="TextBox 89">
            <a:extLst>
              <a:ext uri="{FF2B5EF4-FFF2-40B4-BE49-F238E27FC236}">
                <a16:creationId xmlns:a16="http://schemas.microsoft.com/office/drawing/2014/main" id="{386256B2-AC8C-47F0-821E-0FD00300963E}"/>
              </a:ext>
            </a:extLst>
          </p:cNvPr>
          <p:cNvSpPr txBox="1"/>
          <p:nvPr/>
        </p:nvSpPr>
        <p:spPr>
          <a:xfrm>
            <a:off x="3578331" y="1729856"/>
            <a:ext cx="1028373" cy="279820"/>
          </a:xfrm>
          <a:prstGeom prst="rect">
            <a:avLst/>
          </a:prstGeom>
          <a:noFill/>
        </p:spPr>
        <p:txBody>
          <a:bodyPr wrap="square" rtlCol="0">
            <a:noAutofit/>
          </a:bodyPr>
          <a:lstStyle/>
          <a:p>
            <a:pPr algn="ctr"/>
            <a:r>
              <a:rPr lang="zh-CN" altLang="en-US" sz="1600" b="1">
                <a:latin typeface="Arial" panose="020B0604020202020204" pitchFamily="34" charset="0"/>
                <a:ea typeface="华文楷体" panose="02010600040101010101" pitchFamily="2" charset="-122"/>
                <a:cs typeface="Arial" panose="020B0604020202020204" pitchFamily="34" charset="0"/>
              </a:rPr>
              <a:t>金牌教练</a:t>
            </a:r>
            <a:endParaRPr lang="en-US" sz="1600" b="1">
              <a:latin typeface="Arial" panose="020B0604020202020204" pitchFamily="34" charset="0"/>
              <a:ea typeface="华文楷体" panose="02010600040101010101" pitchFamily="2" charset="-122"/>
              <a:cs typeface="Arial" panose="020B0604020202020204" pitchFamily="34" charset="0"/>
            </a:endParaRPr>
          </a:p>
        </p:txBody>
      </p:sp>
      <p:sp>
        <p:nvSpPr>
          <p:cNvPr id="7" name="TextBox 92">
            <a:extLst>
              <a:ext uri="{FF2B5EF4-FFF2-40B4-BE49-F238E27FC236}">
                <a16:creationId xmlns:a16="http://schemas.microsoft.com/office/drawing/2014/main" id="{EB1FCC69-F8C4-4C1E-AD3C-78CD51D37995}"/>
              </a:ext>
            </a:extLst>
          </p:cNvPr>
          <p:cNvSpPr txBox="1"/>
          <p:nvPr/>
        </p:nvSpPr>
        <p:spPr>
          <a:xfrm>
            <a:off x="3895330" y="1510325"/>
            <a:ext cx="458958" cy="279820"/>
          </a:xfrm>
          <a:prstGeom prst="rect">
            <a:avLst/>
          </a:prstGeom>
          <a:noFill/>
        </p:spPr>
        <p:txBody>
          <a:bodyPr wrap="none" rtlCol="0">
            <a:noAutofit/>
          </a:bodyPr>
          <a:lstStyle/>
          <a:p>
            <a:pPr algn="l"/>
            <a:r>
              <a:rPr lang="en-US" sz="1600" b="1">
                <a:solidFill>
                  <a:srgbClr val="0070C0"/>
                </a:solidFill>
                <a:latin typeface="Arial" panose="020B0604020202020204" pitchFamily="34" charset="0"/>
                <a:ea typeface="华文楷体" panose="02010600040101010101" pitchFamily="2" charset="-122"/>
                <a:cs typeface="Arial" panose="020B0604020202020204" pitchFamily="34" charset="0"/>
              </a:rPr>
              <a:t>16</a:t>
            </a:r>
            <a:endParaRPr lang="en-US" sz="1600">
              <a:solidFill>
                <a:srgbClr val="0070C0"/>
              </a:solidFill>
              <a:latin typeface="Arial" panose="020B0604020202020204" pitchFamily="34" charset="0"/>
              <a:ea typeface="华文楷体" panose="02010600040101010101" pitchFamily="2" charset="-122"/>
              <a:cs typeface="Arial" panose="020B0604020202020204" pitchFamily="34" charset="0"/>
            </a:endParaRPr>
          </a:p>
        </p:txBody>
      </p:sp>
      <p:sp>
        <p:nvSpPr>
          <p:cNvPr id="8" name="TextBox 89">
            <a:extLst>
              <a:ext uri="{FF2B5EF4-FFF2-40B4-BE49-F238E27FC236}">
                <a16:creationId xmlns:a16="http://schemas.microsoft.com/office/drawing/2014/main" id="{97278A78-EB81-4A27-90A0-C638540774FF}"/>
              </a:ext>
            </a:extLst>
          </p:cNvPr>
          <p:cNvSpPr txBox="1"/>
          <p:nvPr/>
        </p:nvSpPr>
        <p:spPr>
          <a:xfrm>
            <a:off x="873722" y="1726286"/>
            <a:ext cx="1294769" cy="286960"/>
          </a:xfrm>
          <a:prstGeom prst="rect">
            <a:avLst/>
          </a:prstGeom>
          <a:noFill/>
        </p:spPr>
        <p:txBody>
          <a:bodyPr wrap="square" rtlCol="0">
            <a:noAutofit/>
          </a:bodyPr>
          <a:lstStyle/>
          <a:p>
            <a:pPr algn="ctr"/>
            <a:r>
              <a:rPr lang="zh-CN" altLang="en-US" sz="1600" b="1" dirty="0">
                <a:latin typeface="Arial" panose="020B0604020202020204" pitchFamily="34" charset="0"/>
                <a:ea typeface="华文楷体" panose="02010600040101010101" pitchFamily="2" charset="-122"/>
                <a:cs typeface="Arial" panose="020B0604020202020204" pitchFamily="34" charset="0"/>
              </a:rPr>
              <a:t>正高级教师</a:t>
            </a:r>
            <a:endParaRPr lang="en-US" sz="1600" b="1" dirty="0">
              <a:latin typeface="Arial" panose="020B0604020202020204" pitchFamily="34" charset="0"/>
              <a:ea typeface="华文楷体" panose="02010600040101010101" pitchFamily="2" charset="-122"/>
              <a:cs typeface="Arial" panose="020B0604020202020204" pitchFamily="34" charset="0"/>
            </a:endParaRPr>
          </a:p>
        </p:txBody>
      </p:sp>
      <p:sp>
        <p:nvSpPr>
          <p:cNvPr id="9" name="TextBox 89">
            <a:extLst>
              <a:ext uri="{FF2B5EF4-FFF2-40B4-BE49-F238E27FC236}">
                <a16:creationId xmlns:a16="http://schemas.microsoft.com/office/drawing/2014/main" id="{40FD34C6-21CC-4957-A31C-456E079F719E}"/>
              </a:ext>
            </a:extLst>
          </p:cNvPr>
          <p:cNvSpPr txBox="1"/>
          <p:nvPr/>
        </p:nvSpPr>
        <p:spPr>
          <a:xfrm>
            <a:off x="2317021" y="1726286"/>
            <a:ext cx="1294769" cy="286960"/>
          </a:xfrm>
          <a:prstGeom prst="rect">
            <a:avLst/>
          </a:prstGeom>
          <a:noFill/>
        </p:spPr>
        <p:txBody>
          <a:bodyPr wrap="square" rtlCol="0">
            <a:noAutofit/>
          </a:bodyPr>
          <a:lstStyle/>
          <a:p>
            <a:pPr algn="ctr"/>
            <a:r>
              <a:rPr lang="zh-CN" altLang="en-US" sz="1600" b="1">
                <a:latin typeface="Arial" panose="020B0604020202020204" pitchFamily="34" charset="0"/>
                <a:ea typeface="华文楷体" panose="02010600040101010101" pitchFamily="2" charset="-122"/>
                <a:cs typeface="Arial" panose="020B0604020202020204" pitchFamily="34" charset="0"/>
              </a:rPr>
              <a:t>特级教师</a:t>
            </a:r>
            <a:endParaRPr lang="en-US" sz="1600" b="1">
              <a:latin typeface="Arial" panose="020B0604020202020204" pitchFamily="34" charset="0"/>
              <a:ea typeface="华文楷体" panose="02010600040101010101" pitchFamily="2" charset="-122"/>
              <a:cs typeface="Arial" panose="020B0604020202020204" pitchFamily="34" charset="0"/>
            </a:endParaRPr>
          </a:p>
        </p:txBody>
      </p:sp>
      <p:sp>
        <p:nvSpPr>
          <p:cNvPr id="10" name="TextBox 92">
            <a:extLst>
              <a:ext uri="{FF2B5EF4-FFF2-40B4-BE49-F238E27FC236}">
                <a16:creationId xmlns:a16="http://schemas.microsoft.com/office/drawing/2014/main" id="{0C8338FE-A7AF-4A99-8705-323FF666BD8F}"/>
              </a:ext>
            </a:extLst>
          </p:cNvPr>
          <p:cNvSpPr txBox="1"/>
          <p:nvPr/>
        </p:nvSpPr>
        <p:spPr>
          <a:xfrm>
            <a:off x="2824935" y="1510325"/>
            <a:ext cx="458958" cy="279820"/>
          </a:xfrm>
          <a:prstGeom prst="rect">
            <a:avLst/>
          </a:prstGeom>
          <a:noFill/>
        </p:spPr>
        <p:txBody>
          <a:bodyPr wrap="none" rtlCol="0">
            <a:noAutofit/>
          </a:bodyPr>
          <a:lstStyle/>
          <a:p>
            <a:pPr algn="l"/>
            <a:r>
              <a:rPr lang="en-US" sz="1600" b="1">
                <a:solidFill>
                  <a:srgbClr val="0070C0"/>
                </a:solidFill>
                <a:latin typeface="Arial" panose="020B0604020202020204" pitchFamily="34" charset="0"/>
                <a:ea typeface="华文楷体" panose="02010600040101010101" pitchFamily="2" charset="-122"/>
                <a:cs typeface="Arial" panose="020B0604020202020204" pitchFamily="34" charset="0"/>
              </a:rPr>
              <a:t>1</a:t>
            </a:r>
            <a:r>
              <a:rPr lang="en-US" altLang="zh-CN" sz="1600" b="1">
                <a:solidFill>
                  <a:srgbClr val="0070C0"/>
                </a:solidFill>
                <a:latin typeface="Arial" panose="020B0604020202020204" pitchFamily="34" charset="0"/>
                <a:ea typeface="华文楷体" panose="02010600040101010101" pitchFamily="2" charset="-122"/>
                <a:cs typeface="Arial" panose="020B0604020202020204" pitchFamily="34" charset="0"/>
              </a:rPr>
              <a:t>6</a:t>
            </a:r>
            <a:endParaRPr lang="en-US" sz="1600">
              <a:solidFill>
                <a:srgbClr val="0070C0"/>
              </a:solidFill>
              <a:latin typeface="Arial" panose="020B0604020202020204" pitchFamily="34" charset="0"/>
              <a:ea typeface="华文楷体" panose="02010600040101010101" pitchFamily="2" charset="-122"/>
              <a:cs typeface="Arial" panose="020B0604020202020204" pitchFamily="34" charset="0"/>
            </a:endParaRPr>
          </a:p>
        </p:txBody>
      </p:sp>
      <p:sp>
        <p:nvSpPr>
          <p:cNvPr id="11" name="流程图: 过程 13">
            <a:extLst>
              <a:ext uri="{FF2B5EF4-FFF2-40B4-BE49-F238E27FC236}">
                <a16:creationId xmlns:a16="http://schemas.microsoft.com/office/drawing/2014/main" id="{3A087C7E-671C-4A5C-ACA9-42F20A9225F9}"/>
              </a:ext>
            </a:extLst>
          </p:cNvPr>
          <p:cNvSpPr/>
          <p:nvPr/>
        </p:nvSpPr>
        <p:spPr>
          <a:xfrm>
            <a:off x="858742" y="1518116"/>
            <a:ext cx="4932748" cy="2274446"/>
          </a:xfrm>
          <a:prstGeom prst="flowChartProcess">
            <a:avLst/>
          </a:prstGeom>
          <a:noFill/>
          <a:ln w="19050">
            <a:solidFill>
              <a:srgbClr val="0070C0"/>
            </a:solidFill>
          </a:ln>
        </p:spPr>
        <p:style>
          <a:lnRef idx="3">
            <a:schemeClr val="lt1"/>
          </a:lnRef>
          <a:fillRef idx="1">
            <a:schemeClr val="accent4"/>
          </a:fillRef>
          <a:effectRef idx="1">
            <a:schemeClr val="accent4"/>
          </a:effectRef>
          <a:fontRef idx="minor">
            <a:schemeClr val="lt1"/>
          </a:fontRef>
        </p:style>
        <p:txBody>
          <a:bodyPr wrap="square" lIns="71985" tIns="17996" rIns="71985" bIns="17996" rtlCol="0" anchor="ctr">
            <a:noAutofit/>
          </a:bodyPr>
          <a:lstStyle/>
          <a:p>
            <a:pPr>
              <a:lnSpc>
                <a:spcPct val="150000"/>
              </a:lnSpc>
            </a:pPr>
            <a:endParaRPr lang="en-US" altLang="zh-CN" sz="1600">
              <a:solidFill>
                <a:schemeClr val="tx1"/>
              </a:solidFill>
              <a:latin typeface="Arial" panose="020B0604020202020204" pitchFamily="34" charset="0"/>
              <a:ea typeface="华文楷体" panose="02010600040101010101" pitchFamily="2" charset="-122"/>
              <a:cs typeface="Arial" panose="020B0604020202020204" pitchFamily="34" charset="0"/>
            </a:endParaRPr>
          </a:p>
        </p:txBody>
      </p:sp>
      <p:sp>
        <p:nvSpPr>
          <p:cNvPr id="12" name="TextBox 92">
            <a:extLst>
              <a:ext uri="{FF2B5EF4-FFF2-40B4-BE49-F238E27FC236}">
                <a16:creationId xmlns:a16="http://schemas.microsoft.com/office/drawing/2014/main" id="{876CCCBC-0CCB-4AD9-B0D5-29E0376E84DC}"/>
              </a:ext>
            </a:extLst>
          </p:cNvPr>
          <p:cNvSpPr txBox="1"/>
          <p:nvPr/>
        </p:nvSpPr>
        <p:spPr>
          <a:xfrm>
            <a:off x="1386682" y="1510325"/>
            <a:ext cx="458958" cy="279820"/>
          </a:xfrm>
          <a:prstGeom prst="rect">
            <a:avLst/>
          </a:prstGeom>
          <a:noFill/>
        </p:spPr>
        <p:txBody>
          <a:bodyPr wrap="none" rtlCol="0">
            <a:noAutofit/>
          </a:bodyPr>
          <a:lstStyle/>
          <a:p>
            <a:pPr algn="l"/>
            <a:r>
              <a:rPr lang="en-US" altLang="zh-CN" sz="1600" b="1" dirty="0">
                <a:solidFill>
                  <a:srgbClr val="0070C0"/>
                </a:solidFill>
                <a:latin typeface="Arial" panose="020B0604020202020204" pitchFamily="34" charset="0"/>
                <a:ea typeface="华文楷体" panose="02010600040101010101" pitchFamily="2" charset="-122"/>
                <a:cs typeface="Arial" panose="020B0604020202020204" pitchFamily="34" charset="0"/>
              </a:rPr>
              <a:t>16</a:t>
            </a:r>
            <a:endParaRPr lang="en-US" sz="1600" dirty="0">
              <a:solidFill>
                <a:srgbClr val="0070C0"/>
              </a:solidFill>
              <a:latin typeface="Arial" panose="020B0604020202020204" pitchFamily="34" charset="0"/>
              <a:ea typeface="华文楷体" panose="02010600040101010101" pitchFamily="2" charset="-122"/>
              <a:cs typeface="Arial" panose="020B0604020202020204" pitchFamily="34" charset="0"/>
            </a:endParaRPr>
          </a:p>
        </p:txBody>
      </p:sp>
      <p:sp>
        <p:nvSpPr>
          <p:cNvPr id="13" name="TextBox 89">
            <a:extLst>
              <a:ext uri="{FF2B5EF4-FFF2-40B4-BE49-F238E27FC236}">
                <a16:creationId xmlns:a16="http://schemas.microsoft.com/office/drawing/2014/main" id="{C7329B63-5309-48E1-A47C-37707321C870}"/>
              </a:ext>
            </a:extLst>
          </p:cNvPr>
          <p:cNvSpPr txBox="1"/>
          <p:nvPr/>
        </p:nvSpPr>
        <p:spPr>
          <a:xfrm>
            <a:off x="3165322" y="2292002"/>
            <a:ext cx="2679891" cy="327517"/>
          </a:xfrm>
          <a:prstGeom prst="rect">
            <a:avLst/>
          </a:prstGeom>
          <a:noFill/>
        </p:spPr>
        <p:txBody>
          <a:bodyPr wrap="square" rtlCol="0">
            <a:noAutofit/>
          </a:bodyPr>
          <a:lstStyle/>
          <a:p>
            <a:pPr algn="ctr"/>
            <a:r>
              <a:rPr lang="zh-CN" altLang="en-US" sz="1600" b="1" dirty="0">
                <a:latin typeface="Arial" panose="020B0604020202020204" pitchFamily="34" charset="0"/>
                <a:ea typeface="华文楷体" panose="02010600040101010101" pitchFamily="2" charset="-122"/>
                <a:cs typeface="Arial" panose="020B0604020202020204" pitchFamily="34" charset="0"/>
              </a:rPr>
              <a:t>北京大学和清华大学历届生</a:t>
            </a:r>
            <a:endParaRPr lang="en-US" sz="1600" b="1" dirty="0">
              <a:latin typeface="Arial" panose="020B0604020202020204" pitchFamily="34" charset="0"/>
              <a:ea typeface="华文楷体" panose="02010600040101010101" pitchFamily="2" charset="-122"/>
              <a:cs typeface="Arial" panose="020B0604020202020204" pitchFamily="34" charset="0"/>
            </a:endParaRPr>
          </a:p>
        </p:txBody>
      </p:sp>
      <p:sp>
        <p:nvSpPr>
          <p:cNvPr id="14" name="TextBox 92">
            <a:extLst>
              <a:ext uri="{FF2B5EF4-FFF2-40B4-BE49-F238E27FC236}">
                <a16:creationId xmlns:a16="http://schemas.microsoft.com/office/drawing/2014/main" id="{219F516D-4AB3-4289-81AF-236548687D42}"/>
              </a:ext>
            </a:extLst>
          </p:cNvPr>
          <p:cNvSpPr txBox="1"/>
          <p:nvPr/>
        </p:nvSpPr>
        <p:spPr>
          <a:xfrm>
            <a:off x="4349655" y="2080751"/>
            <a:ext cx="458958" cy="279820"/>
          </a:xfrm>
          <a:prstGeom prst="rect">
            <a:avLst/>
          </a:prstGeom>
          <a:noFill/>
        </p:spPr>
        <p:txBody>
          <a:bodyPr wrap="none" rtlCol="0">
            <a:noAutofit/>
          </a:bodyPr>
          <a:lstStyle/>
          <a:p>
            <a:pPr algn="l"/>
            <a:r>
              <a:rPr lang="en-US" altLang="zh-CN" sz="1600" b="1">
                <a:solidFill>
                  <a:srgbClr val="0070C0"/>
                </a:solidFill>
                <a:latin typeface="Arial" panose="020B0604020202020204" pitchFamily="34" charset="0"/>
                <a:ea typeface="华文楷体" panose="02010600040101010101" pitchFamily="2" charset="-122"/>
                <a:cs typeface="Arial" panose="020B0604020202020204" pitchFamily="34" charset="0"/>
              </a:rPr>
              <a:t>44</a:t>
            </a:r>
            <a:endParaRPr lang="en-US" sz="1600" baseline="30000">
              <a:solidFill>
                <a:srgbClr val="0070C0"/>
              </a:solidFill>
              <a:latin typeface="Arial" panose="020B0604020202020204" pitchFamily="34" charset="0"/>
              <a:ea typeface="华文楷体" panose="02010600040101010101" pitchFamily="2" charset="-122"/>
              <a:cs typeface="Arial" panose="020B0604020202020204" pitchFamily="34" charset="0"/>
            </a:endParaRPr>
          </a:p>
        </p:txBody>
      </p:sp>
      <p:sp>
        <p:nvSpPr>
          <p:cNvPr id="15" name="TextBox 89">
            <a:extLst>
              <a:ext uri="{FF2B5EF4-FFF2-40B4-BE49-F238E27FC236}">
                <a16:creationId xmlns:a16="http://schemas.microsoft.com/office/drawing/2014/main" id="{29083503-A5A6-463B-98B6-92CD7157F1B5}"/>
              </a:ext>
            </a:extLst>
          </p:cNvPr>
          <p:cNvSpPr txBox="1"/>
          <p:nvPr/>
        </p:nvSpPr>
        <p:spPr>
          <a:xfrm>
            <a:off x="903517" y="2287415"/>
            <a:ext cx="1514221" cy="237474"/>
          </a:xfrm>
          <a:prstGeom prst="rect">
            <a:avLst/>
          </a:prstGeom>
          <a:noFill/>
        </p:spPr>
        <p:txBody>
          <a:bodyPr wrap="square" rtlCol="0">
            <a:noAutofit/>
          </a:bodyPr>
          <a:lstStyle/>
          <a:p>
            <a:pPr algn="ctr"/>
            <a:r>
              <a:rPr lang="zh-CN" altLang="en-US" sz="1600" b="1" dirty="0">
                <a:latin typeface="Arial" panose="020B0604020202020204" pitchFamily="34" charset="0"/>
                <a:ea typeface="华文楷体" panose="02010600040101010101" pitchFamily="2" charset="-122"/>
                <a:cs typeface="Arial" panose="020B0604020202020204" pitchFamily="34" charset="0"/>
              </a:rPr>
              <a:t>双一流历届生</a:t>
            </a:r>
            <a:endParaRPr lang="en-US" sz="1600" b="1" dirty="0">
              <a:latin typeface="Arial" panose="020B0604020202020204" pitchFamily="34" charset="0"/>
              <a:ea typeface="华文楷体" panose="02010600040101010101" pitchFamily="2" charset="-122"/>
              <a:cs typeface="Arial" panose="020B0604020202020204" pitchFamily="34" charset="0"/>
            </a:endParaRPr>
          </a:p>
        </p:txBody>
      </p:sp>
      <p:sp>
        <p:nvSpPr>
          <p:cNvPr id="16" name="TextBox 92">
            <a:extLst>
              <a:ext uri="{FF2B5EF4-FFF2-40B4-BE49-F238E27FC236}">
                <a16:creationId xmlns:a16="http://schemas.microsoft.com/office/drawing/2014/main" id="{77568F00-C791-4C57-8289-0CB1BD6C2D7B}"/>
              </a:ext>
            </a:extLst>
          </p:cNvPr>
          <p:cNvSpPr txBox="1"/>
          <p:nvPr/>
        </p:nvSpPr>
        <p:spPr>
          <a:xfrm>
            <a:off x="1443671" y="2071454"/>
            <a:ext cx="458958" cy="279820"/>
          </a:xfrm>
          <a:prstGeom prst="rect">
            <a:avLst/>
          </a:prstGeom>
          <a:noFill/>
        </p:spPr>
        <p:txBody>
          <a:bodyPr wrap="none" rtlCol="0">
            <a:noAutofit/>
          </a:bodyPr>
          <a:lstStyle/>
          <a:p>
            <a:pPr algn="l"/>
            <a:r>
              <a:rPr lang="en-US" sz="1600" b="1">
                <a:solidFill>
                  <a:srgbClr val="0070C0"/>
                </a:solidFill>
                <a:latin typeface="Arial" panose="020B0604020202020204" pitchFamily="34" charset="0"/>
                <a:ea typeface="华文楷体" panose="02010600040101010101" pitchFamily="2" charset="-122"/>
                <a:cs typeface="Arial" panose="020B0604020202020204" pitchFamily="34" charset="0"/>
              </a:rPr>
              <a:t>846</a:t>
            </a:r>
            <a:endParaRPr lang="en-US" sz="1600" baseline="30000">
              <a:solidFill>
                <a:srgbClr val="0070C0"/>
              </a:solidFill>
              <a:latin typeface="Arial" panose="020B0604020202020204" pitchFamily="34" charset="0"/>
              <a:ea typeface="华文楷体" panose="02010600040101010101" pitchFamily="2" charset="-122"/>
              <a:cs typeface="Arial" panose="020B0604020202020204" pitchFamily="34" charset="0"/>
            </a:endParaRPr>
          </a:p>
        </p:txBody>
      </p:sp>
      <p:sp>
        <p:nvSpPr>
          <p:cNvPr id="17" name="文本框 15">
            <a:extLst>
              <a:ext uri="{FF2B5EF4-FFF2-40B4-BE49-F238E27FC236}">
                <a16:creationId xmlns:a16="http://schemas.microsoft.com/office/drawing/2014/main" id="{3B8447A5-7C79-448D-ACD3-7C243A69A00A}"/>
              </a:ext>
            </a:extLst>
          </p:cNvPr>
          <p:cNvSpPr txBox="1"/>
          <p:nvPr/>
        </p:nvSpPr>
        <p:spPr>
          <a:xfrm>
            <a:off x="858742" y="1126842"/>
            <a:ext cx="4932747" cy="296037"/>
          </a:xfrm>
          <a:prstGeom prst="rect">
            <a:avLst/>
          </a:prstGeom>
          <a:solidFill>
            <a:schemeClr val="accent1"/>
          </a:solidFill>
        </p:spPr>
        <p:txBody>
          <a:bodyPr wrap="square" lIns="91431" tIns="45715" rIns="91431" bIns="45715" rtlCol="0" anchor="ctr" anchorCtr="0">
            <a:noAutofit/>
          </a:bodyPr>
          <a:lstStyle/>
          <a:p>
            <a:pPr algn="ctr">
              <a:lnSpc>
                <a:spcPct val="120000"/>
              </a:lnSpc>
            </a:pPr>
            <a:r>
              <a:rPr lang="zh-CN" altLang="en-US" sz="1300" b="1" dirty="0">
                <a:solidFill>
                  <a:schemeClr val="bg1"/>
                </a:solidFill>
                <a:latin typeface="Arial" panose="020B0604020202020204" pitchFamily="34" charset="0"/>
                <a:ea typeface="华文楷体" panose="02010600040101010101" pitchFamily="2" charset="-122"/>
                <a:cs typeface="Arial" panose="020B0604020202020204" pitchFamily="34" charset="0"/>
                <a:sym typeface="+mn-ea"/>
              </a:rPr>
              <a:t>人才兴教</a:t>
            </a:r>
            <a:r>
              <a:rPr lang="en-US" altLang="zh-CN" sz="1300" b="1" dirty="0">
                <a:solidFill>
                  <a:schemeClr val="bg1"/>
                </a:solidFill>
                <a:latin typeface="Arial" panose="020B0604020202020204" pitchFamily="34" charset="0"/>
                <a:ea typeface="华文楷体" panose="02010600040101010101" pitchFamily="2" charset="-122"/>
                <a:cs typeface="Arial" panose="020B0604020202020204" pitchFamily="34" charset="0"/>
                <a:sym typeface="+mn-ea"/>
              </a:rPr>
              <a:t>——</a:t>
            </a:r>
            <a:r>
              <a:rPr lang="zh-CN" altLang="en-US" sz="1300" b="1" dirty="0">
                <a:solidFill>
                  <a:schemeClr val="bg1"/>
                </a:solidFill>
                <a:latin typeface="Arial" panose="020B0604020202020204" pitchFamily="34" charset="0"/>
                <a:ea typeface="华文楷体" panose="02010600040101010101" pitchFamily="2" charset="-122"/>
                <a:cs typeface="Arial" panose="020B0604020202020204" pitchFamily="34" charset="0"/>
                <a:sym typeface="+mn-ea"/>
              </a:rPr>
              <a:t>打造高质量、稳定的师资队伍</a:t>
            </a:r>
            <a:endParaRPr lang="en-US" altLang="zh-CN" sz="1300" b="1" baseline="30000" dirty="0">
              <a:solidFill>
                <a:schemeClr val="bg1"/>
              </a:solidFill>
              <a:latin typeface="Arial" panose="020B0604020202020204" pitchFamily="34" charset="0"/>
              <a:ea typeface="华文楷体" panose="02010600040101010101" pitchFamily="2" charset="-122"/>
              <a:cs typeface="Arial" panose="020B0604020202020204" pitchFamily="34" charset="0"/>
              <a:sym typeface="+mn-ea"/>
            </a:endParaRPr>
          </a:p>
        </p:txBody>
      </p:sp>
      <p:grpSp>
        <p:nvGrpSpPr>
          <p:cNvPr id="26" name="Group 25">
            <a:extLst>
              <a:ext uri="{FF2B5EF4-FFF2-40B4-BE49-F238E27FC236}">
                <a16:creationId xmlns:a16="http://schemas.microsoft.com/office/drawing/2014/main" id="{A8A9F816-7B14-44B6-AEE9-144900837597}"/>
              </a:ext>
            </a:extLst>
          </p:cNvPr>
          <p:cNvGrpSpPr/>
          <p:nvPr/>
        </p:nvGrpSpPr>
        <p:grpSpPr>
          <a:xfrm>
            <a:off x="914399" y="2585531"/>
            <a:ext cx="4822260" cy="618222"/>
            <a:chOff x="734755" y="2436217"/>
            <a:chExt cx="3871299" cy="618222"/>
          </a:xfrm>
        </p:grpSpPr>
        <p:sp>
          <p:nvSpPr>
            <p:cNvPr id="20" name="文本框 41">
              <a:extLst>
                <a:ext uri="{FF2B5EF4-FFF2-40B4-BE49-F238E27FC236}">
                  <a16:creationId xmlns:a16="http://schemas.microsoft.com/office/drawing/2014/main" id="{14BCDE65-8A1B-4020-8A52-796819729B49}"/>
                </a:ext>
              </a:extLst>
            </p:cNvPr>
            <p:cNvSpPr txBox="1"/>
            <p:nvPr/>
          </p:nvSpPr>
          <p:spPr>
            <a:xfrm>
              <a:off x="2181498" y="2443029"/>
              <a:ext cx="809822" cy="611409"/>
            </a:xfrm>
            <a:prstGeom prst="rect">
              <a:avLst/>
            </a:prstGeom>
            <a:noFill/>
          </p:spPr>
          <p:txBody>
            <a:bodyPr wrap="square" lIns="89876" tIns="44938" rIns="89876" bIns="44938" rtlCol="0" anchor="ctr">
              <a:spAutoFit/>
            </a:bodyPr>
            <a:lstStyle/>
            <a:p>
              <a:pPr algn="ctr">
                <a:spcBef>
                  <a:spcPts val="656"/>
                </a:spcBef>
              </a:pPr>
              <a:r>
                <a:rPr lang="en-US" sz="1400">
                  <a:latin typeface="Arial" panose="020B0604020202020204" pitchFamily="34" charset="0"/>
                  <a:ea typeface="华文楷体" panose="02010600040101010101" pitchFamily="2" charset="-122"/>
                  <a:cs typeface="Arial" panose="020B0604020202020204" pitchFamily="34" charset="0"/>
                </a:rPr>
                <a:t>FY2018</a:t>
              </a:r>
            </a:p>
            <a:p>
              <a:pPr algn="ctr">
                <a:spcBef>
                  <a:spcPts val="656"/>
                </a:spcBef>
              </a:pPr>
              <a:r>
                <a:rPr lang="en-US" sz="1400" b="1">
                  <a:solidFill>
                    <a:srgbClr val="015698"/>
                  </a:solidFill>
                  <a:latin typeface="Arial" panose="020B0604020202020204" pitchFamily="34" charset="0"/>
                  <a:ea typeface="华文楷体" panose="02010600040101010101" pitchFamily="2" charset="-122"/>
                  <a:cs typeface="Arial" panose="020B0604020202020204" pitchFamily="34" charset="0"/>
                </a:rPr>
                <a:t>91.5%</a:t>
              </a:r>
            </a:p>
          </p:txBody>
        </p:sp>
        <p:sp>
          <p:nvSpPr>
            <p:cNvPr id="21" name="文本框 45">
              <a:extLst>
                <a:ext uri="{FF2B5EF4-FFF2-40B4-BE49-F238E27FC236}">
                  <a16:creationId xmlns:a16="http://schemas.microsoft.com/office/drawing/2014/main" id="{4A06BD54-1866-4F03-97F9-2787D9302CD4}"/>
                </a:ext>
              </a:extLst>
            </p:cNvPr>
            <p:cNvSpPr txBox="1"/>
            <p:nvPr/>
          </p:nvSpPr>
          <p:spPr>
            <a:xfrm>
              <a:off x="3001539" y="2443030"/>
              <a:ext cx="809822" cy="611409"/>
            </a:xfrm>
            <a:prstGeom prst="rect">
              <a:avLst/>
            </a:prstGeom>
            <a:noFill/>
          </p:spPr>
          <p:txBody>
            <a:bodyPr wrap="square" lIns="89876" tIns="44938" rIns="89876" bIns="44938" rtlCol="0" anchor="ctr">
              <a:spAutoFit/>
            </a:bodyPr>
            <a:lstStyle/>
            <a:p>
              <a:pPr algn="ctr">
                <a:spcBef>
                  <a:spcPts val="656"/>
                </a:spcBef>
              </a:pPr>
              <a:r>
                <a:rPr lang="en-US" sz="1400">
                  <a:latin typeface="Arial" panose="020B0604020202020204" pitchFamily="34" charset="0"/>
                  <a:ea typeface="华文楷体" panose="02010600040101010101" pitchFamily="2" charset="-122"/>
                  <a:cs typeface="Arial" panose="020B0604020202020204" pitchFamily="34" charset="0"/>
                </a:rPr>
                <a:t>FY2019</a:t>
              </a:r>
            </a:p>
            <a:p>
              <a:pPr algn="ctr">
                <a:spcBef>
                  <a:spcPts val="656"/>
                </a:spcBef>
              </a:pPr>
              <a:r>
                <a:rPr lang="en-US" sz="1400" b="1">
                  <a:solidFill>
                    <a:srgbClr val="015698"/>
                  </a:solidFill>
                  <a:latin typeface="Arial" panose="020B0604020202020204" pitchFamily="34" charset="0"/>
                  <a:ea typeface="华文楷体" panose="02010600040101010101" pitchFamily="2" charset="-122"/>
                  <a:cs typeface="Arial" panose="020B0604020202020204" pitchFamily="34" charset="0"/>
                </a:rPr>
                <a:t>93.3%</a:t>
              </a:r>
            </a:p>
          </p:txBody>
        </p:sp>
        <p:sp>
          <p:nvSpPr>
            <p:cNvPr id="22" name="矩形 107">
              <a:extLst>
                <a:ext uri="{FF2B5EF4-FFF2-40B4-BE49-F238E27FC236}">
                  <a16:creationId xmlns:a16="http://schemas.microsoft.com/office/drawing/2014/main" id="{8C86D315-BBE2-48E7-8D71-616EF3BBD6D8}"/>
                </a:ext>
              </a:extLst>
            </p:cNvPr>
            <p:cNvSpPr/>
            <p:nvPr/>
          </p:nvSpPr>
          <p:spPr>
            <a:xfrm>
              <a:off x="734755" y="2473806"/>
              <a:ext cx="3862407" cy="557110"/>
            </a:xfrm>
            <a:prstGeom prst="rect">
              <a:avLst/>
            </a:prstGeom>
            <a:noFill/>
            <a:ln w="12700" cap="flat" algn="ctr">
              <a:solidFill>
                <a:srgbClr val="015698"/>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9876" tIns="44938" rIns="89876" bIns="44938" rtlCol="0" anchor="ctr"/>
            <a:lstStyle/>
            <a:p>
              <a:pPr algn="ctr"/>
              <a:endParaRPr lang="en-US" sz="1400">
                <a:latin typeface="Arial" panose="020B0604020202020204" pitchFamily="34" charset="0"/>
                <a:ea typeface="华文楷体" panose="02010600040101010101" pitchFamily="2" charset="-122"/>
                <a:cs typeface="Arial" panose="020B0604020202020204" pitchFamily="34" charset="0"/>
              </a:endParaRPr>
            </a:p>
          </p:txBody>
        </p:sp>
        <p:sp>
          <p:nvSpPr>
            <p:cNvPr id="23" name="文本框 45">
              <a:extLst>
                <a:ext uri="{FF2B5EF4-FFF2-40B4-BE49-F238E27FC236}">
                  <a16:creationId xmlns:a16="http://schemas.microsoft.com/office/drawing/2014/main" id="{BDB2AAD6-D4AE-4A47-8DFD-BE7F927FD141}"/>
                </a:ext>
              </a:extLst>
            </p:cNvPr>
            <p:cNvSpPr txBox="1"/>
            <p:nvPr/>
          </p:nvSpPr>
          <p:spPr>
            <a:xfrm>
              <a:off x="3796232" y="2436217"/>
              <a:ext cx="809822" cy="611409"/>
            </a:xfrm>
            <a:prstGeom prst="rect">
              <a:avLst/>
            </a:prstGeom>
            <a:noFill/>
          </p:spPr>
          <p:txBody>
            <a:bodyPr wrap="square" lIns="89876" tIns="44938" rIns="89876" bIns="44938" rtlCol="0" anchor="ctr">
              <a:spAutoFit/>
            </a:bodyPr>
            <a:lstStyle/>
            <a:p>
              <a:pPr algn="ctr">
                <a:spcBef>
                  <a:spcPts val="656"/>
                </a:spcBef>
              </a:pPr>
              <a:r>
                <a:rPr lang="en-US" sz="1400">
                  <a:latin typeface="Arial" panose="020B0604020202020204" pitchFamily="34" charset="0"/>
                  <a:ea typeface="华文楷体" panose="02010600040101010101" pitchFamily="2" charset="-122"/>
                  <a:cs typeface="Arial" panose="020B0604020202020204" pitchFamily="34" charset="0"/>
                </a:rPr>
                <a:t>FY2020</a:t>
              </a:r>
            </a:p>
            <a:p>
              <a:pPr algn="ctr">
                <a:spcBef>
                  <a:spcPts val="656"/>
                </a:spcBef>
              </a:pPr>
              <a:r>
                <a:rPr lang="en-US" sz="1400" b="1">
                  <a:solidFill>
                    <a:srgbClr val="015698"/>
                  </a:solidFill>
                  <a:latin typeface="Arial" panose="020B0604020202020204" pitchFamily="34" charset="0"/>
                  <a:ea typeface="华文楷体" panose="02010600040101010101" pitchFamily="2" charset="-122"/>
                  <a:cs typeface="Arial" panose="020B0604020202020204" pitchFamily="34" charset="0"/>
                </a:rPr>
                <a:t>88.8%</a:t>
              </a:r>
            </a:p>
          </p:txBody>
        </p:sp>
        <p:sp>
          <p:nvSpPr>
            <p:cNvPr id="24" name="TextBox 71">
              <a:extLst>
                <a:ext uri="{FF2B5EF4-FFF2-40B4-BE49-F238E27FC236}">
                  <a16:creationId xmlns:a16="http://schemas.microsoft.com/office/drawing/2014/main" id="{02CBF856-2BD2-4AA7-BE16-58903A9E8A33}"/>
                </a:ext>
              </a:extLst>
            </p:cNvPr>
            <p:cNvSpPr txBox="1"/>
            <p:nvPr/>
          </p:nvSpPr>
          <p:spPr>
            <a:xfrm>
              <a:off x="866305" y="2598441"/>
              <a:ext cx="1030294" cy="286960"/>
            </a:xfrm>
            <a:prstGeom prst="rect">
              <a:avLst/>
            </a:prstGeom>
            <a:noFill/>
          </p:spPr>
          <p:txBody>
            <a:bodyPr wrap="square" rtlCol="0" anchor="ctr">
              <a:noAutofit/>
            </a:bodyPr>
            <a:lstStyle/>
            <a:p>
              <a:pPr algn="ctr"/>
              <a:r>
                <a:rPr lang="zh-CN" altLang="en-US" sz="1400" b="1" dirty="0">
                  <a:solidFill>
                    <a:srgbClr val="4A7FB0"/>
                  </a:solidFill>
                  <a:latin typeface="Arial" panose="020B0604020202020204" pitchFamily="34" charset="0"/>
                  <a:ea typeface="华文楷体" panose="02010600040101010101" pitchFamily="2" charset="-122"/>
                  <a:cs typeface="Arial" panose="020B0604020202020204" pitchFamily="34" charset="0"/>
                </a:rPr>
                <a:t>教师保留率</a:t>
              </a:r>
              <a:endParaRPr lang="en-US" altLang="zh-CN" sz="1400" b="1" dirty="0">
                <a:solidFill>
                  <a:srgbClr val="4A7FB0"/>
                </a:solidFill>
                <a:latin typeface="Arial" panose="020B0604020202020204" pitchFamily="34" charset="0"/>
                <a:ea typeface="华文楷体" panose="02010600040101010101" pitchFamily="2" charset="-122"/>
                <a:cs typeface="Arial" panose="020B0604020202020204" pitchFamily="34" charset="0"/>
              </a:endParaRPr>
            </a:p>
          </p:txBody>
        </p:sp>
      </p:grpSp>
      <p:sp>
        <p:nvSpPr>
          <p:cNvPr id="25" name="TextBox 89">
            <a:extLst>
              <a:ext uri="{FF2B5EF4-FFF2-40B4-BE49-F238E27FC236}">
                <a16:creationId xmlns:a16="http://schemas.microsoft.com/office/drawing/2014/main" id="{F801FA4B-4B77-4CF2-B0DD-1B8629596F34}"/>
              </a:ext>
            </a:extLst>
          </p:cNvPr>
          <p:cNvSpPr txBox="1"/>
          <p:nvPr/>
        </p:nvSpPr>
        <p:spPr>
          <a:xfrm>
            <a:off x="970061" y="3256572"/>
            <a:ext cx="4602295" cy="410966"/>
          </a:xfrm>
          <a:prstGeom prst="rect">
            <a:avLst/>
          </a:prstGeom>
          <a:noFill/>
        </p:spPr>
        <p:txBody>
          <a:bodyPr wrap="square" rtlCol="0">
            <a:noAutofit/>
          </a:bodyPr>
          <a:lstStyle/>
          <a:p>
            <a:pPr marL="171450" indent="-171450" algn="just">
              <a:buClr>
                <a:schemeClr val="accent1"/>
              </a:buClr>
              <a:buFont typeface="Arial" panose="020B0604020202020204" pitchFamily="34" charset="0"/>
              <a:buChar char="•"/>
            </a:pPr>
            <a:r>
              <a:rPr lang="zh-CN" altLang="en-US" sz="1400" dirty="0">
                <a:latin typeface="Arial" panose="020B0604020202020204" pitchFamily="34" charset="0"/>
                <a:ea typeface="华文楷体" panose="02010600040101010101" pitchFamily="2" charset="-122"/>
                <a:cs typeface="Arial" panose="020B0604020202020204" pitchFamily="34" charset="0"/>
              </a:rPr>
              <a:t>教师及管理团队中博士 </a:t>
            </a:r>
            <a:r>
              <a:rPr lang="en-US" altLang="zh-CN" sz="1400" dirty="0">
                <a:latin typeface="Arial" panose="020B0604020202020204" pitchFamily="34" charset="0"/>
                <a:ea typeface="华文楷体" panose="02010600040101010101" pitchFamily="2" charset="-122"/>
                <a:cs typeface="Arial" panose="020B0604020202020204" pitchFamily="34" charset="0"/>
              </a:rPr>
              <a:t>16</a:t>
            </a:r>
            <a:r>
              <a:rPr lang="zh-CN" altLang="en-US" sz="1400" dirty="0">
                <a:latin typeface="Arial" panose="020B0604020202020204" pitchFamily="34" charset="0"/>
                <a:ea typeface="华文楷体" panose="02010600040101010101" pitchFamily="2" charset="-122"/>
                <a:cs typeface="Arial" panose="020B0604020202020204" pitchFamily="34" charset="0"/>
              </a:rPr>
              <a:t> 人，硕士</a:t>
            </a:r>
            <a:r>
              <a:rPr lang="en-US" altLang="zh-CN" sz="1400" dirty="0">
                <a:latin typeface="Arial" panose="020B0604020202020204" pitchFamily="34" charset="0"/>
                <a:ea typeface="华文楷体" panose="02010600040101010101" pitchFamily="2" charset="-122"/>
                <a:cs typeface="Arial" panose="020B0604020202020204" pitchFamily="34" charset="0"/>
              </a:rPr>
              <a:t>352</a:t>
            </a:r>
            <a:r>
              <a:rPr lang="zh-CN" altLang="en-US" sz="1400" dirty="0">
                <a:latin typeface="Arial" panose="020B0604020202020204" pitchFamily="34" charset="0"/>
                <a:ea typeface="华文楷体" panose="02010600040101010101" pitchFamily="2" charset="-122"/>
                <a:cs typeface="Arial" panose="020B0604020202020204" pitchFamily="34" charset="0"/>
              </a:rPr>
              <a:t> 人，本科 </a:t>
            </a:r>
            <a:r>
              <a:rPr lang="en-US" altLang="zh-CN" sz="1400" dirty="0">
                <a:latin typeface="Arial" panose="020B0604020202020204" pitchFamily="34" charset="0"/>
                <a:ea typeface="华文楷体" panose="02010600040101010101" pitchFamily="2" charset="-122"/>
                <a:cs typeface="Arial" panose="020B0604020202020204" pitchFamily="34" charset="0"/>
              </a:rPr>
              <a:t>2533</a:t>
            </a:r>
            <a:r>
              <a:rPr lang="zh-CN" altLang="en-US" sz="1400" dirty="0">
                <a:latin typeface="Arial" panose="020B0604020202020204" pitchFamily="34" charset="0"/>
                <a:ea typeface="华文楷体" panose="02010600040101010101" pitchFamily="2" charset="-122"/>
                <a:cs typeface="Arial" panose="020B0604020202020204" pitchFamily="34" charset="0"/>
              </a:rPr>
              <a:t> 人；</a:t>
            </a:r>
            <a:endParaRPr lang="en-US" altLang="zh-CN" sz="1400" dirty="0">
              <a:latin typeface="Arial" panose="020B0604020202020204" pitchFamily="34" charset="0"/>
              <a:ea typeface="华文楷体" panose="02010600040101010101" pitchFamily="2" charset="-122"/>
              <a:cs typeface="Arial" panose="020B0604020202020204" pitchFamily="34" charset="0"/>
            </a:endParaRPr>
          </a:p>
        </p:txBody>
      </p:sp>
      <p:grpSp>
        <p:nvGrpSpPr>
          <p:cNvPr id="27" name="Group 26">
            <a:extLst>
              <a:ext uri="{FF2B5EF4-FFF2-40B4-BE49-F238E27FC236}">
                <a16:creationId xmlns:a16="http://schemas.microsoft.com/office/drawing/2014/main" id="{6F00EFCF-73DB-4593-83C1-80C23C50690C}"/>
              </a:ext>
            </a:extLst>
          </p:cNvPr>
          <p:cNvGrpSpPr/>
          <p:nvPr/>
        </p:nvGrpSpPr>
        <p:grpSpPr>
          <a:xfrm>
            <a:off x="236837" y="4000734"/>
            <a:ext cx="5778004" cy="2677233"/>
            <a:chOff x="-420366" y="4168966"/>
            <a:chExt cx="6263233" cy="2773085"/>
          </a:xfrm>
        </p:grpSpPr>
        <p:sp>
          <p:nvSpPr>
            <p:cNvPr id="30" name="Freeform 49">
              <a:extLst>
                <a:ext uri="{FF2B5EF4-FFF2-40B4-BE49-F238E27FC236}">
                  <a16:creationId xmlns:a16="http://schemas.microsoft.com/office/drawing/2014/main" id="{F3618D98-69E8-4E74-9EB7-918FF31FE2CA}"/>
                </a:ext>
              </a:extLst>
            </p:cNvPr>
            <p:cNvSpPr>
              <a:spLocks/>
            </p:cNvSpPr>
            <p:nvPr/>
          </p:nvSpPr>
          <p:spPr bwMode="auto">
            <a:xfrm>
              <a:off x="2390767" y="4344529"/>
              <a:ext cx="270554" cy="190829"/>
            </a:xfrm>
            <a:custGeom>
              <a:avLst/>
              <a:gdLst>
                <a:gd name="T0" fmla="*/ 211 w 211"/>
                <a:gd name="T1" fmla="*/ 147 h 148"/>
                <a:gd name="T2" fmla="*/ 107 w 211"/>
                <a:gd name="T3" fmla="*/ 139 h 148"/>
                <a:gd name="T4" fmla="*/ 0 w 211"/>
                <a:gd name="T5" fmla="*/ 148 h 148"/>
                <a:gd name="T6" fmla="*/ 0 w 211"/>
                <a:gd name="T7" fmla="*/ 7 h 148"/>
                <a:gd name="T8" fmla="*/ 107 w 211"/>
                <a:gd name="T9" fmla="*/ 0 h 148"/>
                <a:gd name="T10" fmla="*/ 211 w 211"/>
                <a:gd name="T11" fmla="*/ 7 h 148"/>
                <a:gd name="T12" fmla="*/ 211 w 211"/>
                <a:gd name="T13" fmla="*/ 147 h 148"/>
              </a:gdLst>
              <a:ahLst/>
              <a:cxnLst>
                <a:cxn ang="0">
                  <a:pos x="T0" y="T1"/>
                </a:cxn>
                <a:cxn ang="0">
                  <a:pos x="T2" y="T3"/>
                </a:cxn>
                <a:cxn ang="0">
                  <a:pos x="T4" y="T5"/>
                </a:cxn>
                <a:cxn ang="0">
                  <a:pos x="T6" y="T7"/>
                </a:cxn>
                <a:cxn ang="0">
                  <a:pos x="T8" y="T9"/>
                </a:cxn>
                <a:cxn ang="0">
                  <a:pos x="T10" y="T11"/>
                </a:cxn>
                <a:cxn ang="0">
                  <a:pos x="T12" y="T13"/>
                </a:cxn>
              </a:cxnLst>
              <a:rect l="0" t="0" r="r" b="b"/>
              <a:pathLst>
                <a:path w="211" h="148">
                  <a:moveTo>
                    <a:pt x="211" y="147"/>
                  </a:moveTo>
                  <a:cubicBezTo>
                    <a:pt x="177" y="142"/>
                    <a:pt x="142" y="139"/>
                    <a:pt x="107" y="139"/>
                  </a:cubicBezTo>
                  <a:cubicBezTo>
                    <a:pt x="71" y="139"/>
                    <a:pt x="35" y="142"/>
                    <a:pt x="0" y="148"/>
                  </a:cubicBezTo>
                  <a:cubicBezTo>
                    <a:pt x="0" y="7"/>
                    <a:pt x="0" y="7"/>
                    <a:pt x="0" y="7"/>
                  </a:cubicBezTo>
                  <a:cubicBezTo>
                    <a:pt x="35" y="2"/>
                    <a:pt x="71" y="0"/>
                    <a:pt x="107" y="0"/>
                  </a:cubicBezTo>
                  <a:cubicBezTo>
                    <a:pt x="142" y="0"/>
                    <a:pt x="177" y="2"/>
                    <a:pt x="211" y="7"/>
                  </a:cubicBezTo>
                  <a:lnTo>
                    <a:pt x="211" y="147"/>
                  </a:ln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5pPr>
              <a:lvl6pPr marL="2286000" algn="l" defTabSz="914400" rtl="0" eaLnBrk="1" latinLnBrk="0" hangingPunct="1">
                <a:defRPr sz="800" kern="1200">
                  <a:solidFill>
                    <a:schemeClr val="tx1"/>
                  </a:solidFill>
                  <a:latin typeface="Arial" pitchFamily="34" charset="0"/>
                  <a:ea typeface="STKaiti" pitchFamily="2" charset="-122"/>
                  <a:cs typeface="+mn-cs"/>
                </a:defRPr>
              </a:lvl6pPr>
              <a:lvl7pPr marL="2743200" algn="l" defTabSz="914400" rtl="0" eaLnBrk="1" latinLnBrk="0" hangingPunct="1">
                <a:defRPr sz="800" kern="1200">
                  <a:solidFill>
                    <a:schemeClr val="tx1"/>
                  </a:solidFill>
                  <a:latin typeface="Arial" pitchFamily="34" charset="0"/>
                  <a:ea typeface="STKaiti" pitchFamily="2" charset="-122"/>
                  <a:cs typeface="+mn-cs"/>
                </a:defRPr>
              </a:lvl7pPr>
              <a:lvl8pPr marL="3200400" algn="l" defTabSz="914400" rtl="0" eaLnBrk="1" latinLnBrk="0" hangingPunct="1">
                <a:defRPr sz="800" kern="1200">
                  <a:solidFill>
                    <a:schemeClr val="tx1"/>
                  </a:solidFill>
                  <a:latin typeface="Arial" pitchFamily="34" charset="0"/>
                  <a:ea typeface="STKaiti" pitchFamily="2" charset="-122"/>
                  <a:cs typeface="+mn-cs"/>
                </a:defRPr>
              </a:lvl8pPr>
              <a:lvl9pPr marL="3657600" algn="l" defTabSz="914400" rtl="0" eaLnBrk="1" latinLnBrk="0" hangingPunct="1">
                <a:defRPr sz="800" kern="1200">
                  <a:solidFill>
                    <a:schemeClr val="tx1"/>
                  </a:solidFill>
                  <a:latin typeface="Arial" pitchFamily="34" charset="0"/>
                  <a:ea typeface="STKaiti" pitchFamily="2" charset="-122"/>
                  <a:cs typeface="+mn-cs"/>
                </a:defRPr>
              </a:lvl9pPr>
            </a:lstStyle>
            <a:p>
              <a:endParaRPr lang="en-US"/>
            </a:p>
          </p:txBody>
        </p:sp>
        <p:sp>
          <p:nvSpPr>
            <p:cNvPr id="31" name="Rectangle 30">
              <a:extLst>
                <a:ext uri="{FF2B5EF4-FFF2-40B4-BE49-F238E27FC236}">
                  <a16:creationId xmlns:a16="http://schemas.microsoft.com/office/drawing/2014/main" id="{5DA0C33C-28CB-4A01-ACD5-A5111D8F7944}"/>
                </a:ext>
              </a:extLst>
            </p:cNvPr>
            <p:cNvSpPr>
              <a:spLocks noChangeArrowheads="1"/>
            </p:cNvSpPr>
            <p:nvPr/>
          </p:nvSpPr>
          <p:spPr bwMode="auto">
            <a:xfrm>
              <a:off x="2486606" y="4475989"/>
              <a:ext cx="62762" cy="939728"/>
            </a:xfrm>
            <a:prstGeom prst="rect">
              <a:avLst/>
            </a:pr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5pPr>
              <a:lvl6pPr marL="2286000" algn="l" defTabSz="914400" rtl="0" eaLnBrk="1" latinLnBrk="0" hangingPunct="1">
                <a:defRPr sz="800" kern="1200">
                  <a:solidFill>
                    <a:schemeClr val="tx1"/>
                  </a:solidFill>
                  <a:latin typeface="Arial" pitchFamily="34" charset="0"/>
                  <a:ea typeface="STKaiti" pitchFamily="2" charset="-122"/>
                  <a:cs typeface="+mn-cs"/>
                </a:defRPr>
              </a:lvl6pPr>
              <a:lvl7pPr marL="2743200" algn="l" defTabSz="914400" rtl="0" eaLnBrk="1" latinLnBrk="0" hangingPunct="1">
                <a:defRPr sz="800" kern="1200">
                  <a:solidFill>
                    <a:schemeClr val="tx1"/>
                  </a:solidFill>
                  <a:latin typeface="Arial" pitchFamily="34" charset="0"/>
                  <a:ea typeface="STKaiti" pitchFamily="2" charset="-122"/>
                  <a:cs typeface="+mn-cs"/>
                </a:defRPr>
              </a:lvl7pPr>
              <a:lvl8pPr marL="3200400" algn="l" defTabSz="914400" rtl="0" eaLnBrk="1" latinLnBrk="0" hangingPunct="1">
                <a:defRPr sz="800" kern="1200">
                  <a:solidFill>
                    <a:schemeClr val="tx1"/>
                  </a:solidFill>
                  <a:latin typeface="Arial" pitchFamily="34" charset="0"/>
                  <a:ea typeface="STKaiti" pitchFamily="2" charset="-122"/>
                  <a:cs typeface="+mn-cs"/>
                </a:defRPr>
              </a:lvl8pPr>
              <a:lvl9pPr marL="3657600" algn="l" defTabSz="914400" rtl="0" eaLnBrk="1" latinLnBrk="0" hangingPunct="1">
                <a:defRPr sz="800" kern="1200">
                  <a:solidFill>
                    <a:schemeClr val="tx1"/>
                  </a:solidFill>
                  <a:latin typeface="Arial" pitchFamily="34" charset="0"/>
                  <a:ea typeface="STKaiti" pitchFamily="2" charset="-122"/>
                  <a:cs typeface="+mn-cs"/>
                </a:defRPr>
              </a:lvl9pPr>
            </a:lstStyle>
            <a:p>
              <a:endParaRPr lang="en-US"/>
            </a:p>
          </p:txBody>
        </p:sp>
        <p:sp>
          <p:nvSpPr>
            <p:cNvPr id="32" name="Freeform 51">
              <a:extLst>
                <a:ext uri="{FF2B5EF4-FFF2-40B4-BE49-F238E27FC236}">
                  <a16:creationId xmlns:a16="http://schemas.microsoft.com/office/drawing/2014/main" id="{8BC7EEB4-93B7-4101-B119-ECC765C623AD}"/>
                </a:ext>
              </a:extLst>
            </p:cNvPr>
            <p:cNvSpPr>
              <a:spLocks/>
            </p:cNvSpPr>
            <p:nvPr/>
          </p:nvSpPr>
          <p:spPr bwMode="auto">
            <a:xfrm>
              <a:off x="1599462" y="5625206"/>
              <a:ext cx="291757" cy="324834"/>
            </a:xfrm>
            <a:custGeom>
              <a:avLst/>
              <a:gdLst>
                <a:gd name="T0" fmla="*/ 122 w 227"/>
                <a:gd name="T1" fmla="*/ 0 h 253"/>
                <a:gd name="T2" fmla="*/ 166 w 227"/>
                <a:gd name="T3" fmla="*/ 95 h 253"/>
                <a:gd name="T4" fmla="*/ 227 w 227"/>
                <a:gd name="T5" fmla="*/ 183 h 253"/>
                <a:gd name="T6" fmla="*/ 106 w 227"/>
                <a:gd name="T7" fmla="*/ 253 h 253"/>
                <a:gd name="T8" fmla="*/ 46 w 227"/>
                <a:gd name="T9" fmla="*/ 164 h 253"/>
                <a:gd name="T10" fmla="*/ 0 w 227"/>
                <a:gd name="T11" fmla="*/ 71 h 253"/>
                <a:gd name="T12" fmla="*/ 122 w 227"/>
                <a:gd name="T13" fmla="*/ 0 h 253"/>
              </a:gdLst>
              <a:ahLst/>
              <a:cxnLst>
                <a:cxn ang="0">
                  <a:pos x="T0" y="T1"/>
                </a:cxn>
                <a:cxn ang="0">
                  <a:pos x="T2" y="T3"/>
                </a:cxn>
                <a:cxn ang="0">
                  <a:pos x="T4" y="T5"/>
                </a:cxn>
                <a:cxn ang="0">
                  <a:pos x="T6" y="T7"/>
                </a:cxn>
                <a:cxn ang="0">
                  <a:pos x="T8" y="T9"/>
                </a:cxn>
                <a:cxn ang="0">
                  <a:pos x="T10" y="T11"/>
                </a:cxn>
                <a:cxn ang="0">
                  <a:pos x="T12" y="T13"/>
                </a:cxn>
              </a:cxnLst>
              <a:rect l="0" t="0" r="r" b="b"/>
              <a:pathLst>
                <a:path w="227" h="253">
                  <a:moveTo>
                    <a:pt x="122" y="0"/>
                  </a:moveTo>
                  <a:cubicBezTo>
                    <a:pt x="134" y="32"/>
                    <a:pt x="149" y="64"/>
                    <a:pt x="166" y="95"/>
                  </a:cubicBezTo>
                  <a:cubicBezTo>
                    <a:pt x="185" y="126"/>
                    <a:pt x="205" y="155"/>
                    <a:pt x="227" y="183"/>
                  </a:cubicBezTo>
                  <a:cubicBezTo>
                    <a:pt x="106" y="253"/>
                    <a:pt x="106" y="253"/>
                    <a:pt x="106" y="253"/>
                  </a:cubicBezTo>
                  <a:cubicBezTo>
                    <a:pt x="84" y="225"/>
                    <a:pt x="64" y="195"/>
                    <a:pt x="46" y="164"/>
                  </a:cubicBezTo>
                  <a:cubicBezTo>
                    <a:pt x="28" y="134"/>
                    <a:pt x="13" y="102"/>
                    <a:pt x="0" y="71"/>
                  </a:cubicBezTo>
                  <a:lnTo>
                    <a:pt x="122" y="0"/>
                  </a:ln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5pPr>
              <a:lvl6pPr marL="2286000" algn="l" defTabSz="914400" rtl="0" eaLnBrk="1" latinLnBrk="0" hangingPunct="1">
                <a:defRPr sz="800" kern="1200">
                  <a:solidFill>
                    <a:schemeClr val="tx1"/>
                  </a:solidFill>
                  <a:latin typeface="Arial" pitchFamily="34" charset="0"/>
                  <a:ea typeface="STKaiti" pitchFamily="2" charset="-122"/>
                  <a:cs typeface="+mn-cs"/>
                </a:defRPr>
              </a:lvl6pPr>
              <a:lvl7pPr marL="2743200" algn="l" defTabSz="914400" rtl="0" eaLnBrk="1" latinLnBrk="0" hangingPunct="1">
                <a:defRPr sz="800" kern="1200">
                  <a:solidFill>
                    <a:schemeClr val="tx1"/>
                  </a:solidFill>
                  <a:latin typeface="Arial" pitchFamily="34" charset="0"/>
                  <a:ea typeface="STKaiti" pitchFamily="2" charset="-122"/>
                  <a:cs typeface="+mn-cs"/>
                </a:defRPr>
              </a:lvl7pPr>
              <a:lvl8pPr marL="3200400" algn="l" defTabSz="914400" rtl="0" eaLnBrk="1" latinLnBrk="0" hangingPunct="1">
                <a:defRPr sz="800" kern="1200">
                  <a:solidFill>
                    <a:schemeClr val="tx1"/>
                  </a:solidFill>
                  <a:latin typeface="Arial" pitchFamily="34" charset="0"/>
                  <a:ea typeface="STKaiti" pitchFamily="2" charset="-122"/>
                  <a:cs typeface="+mn-cs"/>
                </a:defRPr>
              </a:lvl8pPr>
              <a:lvl9pPr marL="3657600" algn="l" defTabSz="914400" rtl="0" eaLnBrk="1" latinLnBrk="0" hangingPunct="1">
                <a:defRPr sz="800" kern="1200">
                  <a:solidFill>
                    <a:schemeClr val="tx1"/>
                  </a:solidFill>
                  <a:latin typeface="Arial" pitchFamily="34" charset="0"/>
                  <a:ea typeface="STKaiti" pitchFamily="2" charset="-122"/>
                  <a:cs typeface="+mn-cs"/>
                </a:defRPr>
              </a:lvl9pPr>
            </a:lstStyle>
            <a:p>
              <a:endParaRPr lang="en-US"/>
            </a:p>
          </p:txBody>
        </p:sp>
        <p:sp>
          <p:nvSpPr>
            <p:cNvPr id="33" name="Freeform 52">
              <a:extLst>
                <a:ext uri="{FF2B5EF4-FFF2-40B4-BE49-F238E27FC236}">
                  <a16:creationId xmlns:a16="http://schemas.microsoft.com/office/drawing/2014/main" id="{66A4722E-FE82-4B3B-AB5C-51A1F5A1D564}"/>
                </a:ext>
              </a:extLst>
            </p:cNvPr>
            <p:cNvSpPr>
              <a:spLocks/>
            </p:cNvSpPr>
            <p:nvPr/>
          </p:nvSpPr>
          <p:spPr bwMode="auto">
            <a:xfrm>
              <a:off x="1761454" y="5280865"/>
              <a:ext cx="845586" cy="524992"/>
            </a:xfrm>
            <a:custGeom>
              <a:avLst/>
              <a:gdLst>
                <a:gd name="T0" fmla="*/ 960 w 997"/>
                <a:gd name="T1" fmla="*/ 0 h 619"/>
                <a:gd name="T2" fmla="*/ 997 w 997"/>
                <a:gd name="T3" fmla="*/ 65 h 619"/>
                <a:gd name="T4" fmla="*/ 38 w 997"/>
                <a:gd name="T5" fmla="*/ 619 h 619"/>
                <a:gd name="T6" fmla="*/ 0 w 997"/>
                <a:gd name="T7" fmla="*/ 554 h 619"/>
                <a:gd name="T8" fmla="*/ 960 w 997"/>
                <a:gd name="T9" fmla="*/ 0 h 619"/>
              </a:gdLst>
              <a:ahLst/>
              <a:cxnLst>
                <a:cxn ang="0">
                  <a:pos x="T0" y="T1"/>
                </a:cxn>
                <a:cxn ang="0">
                  <a:pos x="T2" y="T3"/>
                </a:cxn>
                <a:cxn ang="0">
                  <a:pos x="T4" y="T5"/>
                </a:cxn>
                <a:cxn ang="0">
                  <a:pos x="T6" y="T7"/>
                </a:cxn>
                <a:cxn ang="0">
                  <a:pos x="T8" y="T9"/>
                </a:cxn>
              </a:cxnLst>
              <a:rect l="0" t="0" r="r" b="b"/>
              <a:pathLst>
                <a:path w="997" h="619">
                  <a:moveTo>
                    <a:pt x="960" y="0"/>
                  </a:moveTo>
                  <a:lnTo>
                    <a:pt x="997" y="65"/>
                  </a:lnTo>
                  <a:lnTo>
                    <a:pt x="38" y="619"/>
                  </a:lnTo>
                  <a:lnTo>
                    <a:pt x="0" y="554"/>
                  </a:lnTo>
                  <a:lnTo>
                    <a:pt x="960" y="0"/>
                  </a:ln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5pPr>
              <a:lvl6pPr marL="2286000" algn="l" defTabSz="914400" rtl="0" eaLnBrk="1" latinLnBrk="0" hangingPunct="1">
                <a:defRPr sz="800" kern="1200">
                  <a:solidFill>
                    <a:schemeClr val="tx1"/>
                  </a:solidFill>
                  <a:latin typeface="Arial" pitchFamily="34" charset="0"/>
                  <a:ea typeface="STKaiti" pitchFamily="2" charset="-122"/>
                  <a:cs typeface="+mn-cs"/>
                </a:defRPr>
              </a:lvl6pPr>
              <a:lvl7pPr marL="2743200" algn="l" defTabSz="914400" rtl="0" eaLnBrk="1" latinLnBrk="0" hangingPunct="1">
                <a:defRPr sz="800" kern="1200">
                  <a:solidFill>
                    <a:schemeClr val="tx1"/>
                  </a:solidFill>
                  <a:latin typeface="Arial" pitchFamily="34" charset="0"/>
                  <a:ea typeface="STKaiti" pitchFamily="2" charset="-122"/>
                  <a:cs typeface="+mn-cs"/>
                </a:defRPr>
              </a:lvl7pPr>
              <a:lvl8pPr marL="3200400" algn="l" defTabSz="914400" rtl="0" eaLnBrk="1" latinLnBrk="0" hangingPunct="1">
                <a:defRPr sz="800" kern="1200">
                  <a:solidFill>
                    <a:schemeClr val="tx1"/>
                  </a:solidFill>
                  <a:latin typeface="Arial" pitchFamily="34" charset="0"/>
                  <a:ea typeface="STKaiti" pitchFamily="2" charset="-122"/>
                  <a:cs typeface="+mn-cs"/>
                </a:defRPr>
              </a:lvl8pPr>
              <a:lvl9pPr marL="3657600" algn="l" defTabSz="914400" rtl="0" eaLnBrk="1" latinLnBrk="0" hangingPunct="1">
                <a:defRPr sz="800" kern="1200">
                  <a:solidFill>
                    <a:schemeClr val="tx1"/>
                  </a:solidFill>
                  <a:latin typeface="Arial" pitchFamily="34" charset="0"/>
                  <a:ea typeface="STKaiti" pitchFamily="2" charset="-122"/>
                  <a:cs typeface="+mn-cs"/>
                </a:defRPr>
              </a:lvl9pPr>
            </a:lstStyle>
            <a:p>
              <a:endParaRPr lang="en-US"/>
            </a:p>
          </p:txBody>
        </p:sp>
        <p:sp>
          <p:nvSpPr>
            <p:cNvPr id="34" name="Freeform 54">
              <a:extLst>
                <a:ext uri="{FF2B5EF4-FFF2-40B4-BE49-F238E27FC236}">
                  <a16:creationId xmlns:a16="http://schemas.microsoft.com/office/drawing/2014/main" id="{3D2E6595-6A4A-4BC3-919E-7DC754EF6075}"/>
                </a:ext>
              </a:extLst>
            </p:cNvPr>
            <p:cNvSpPr>
              <a:spLocks/>
            </p:cNvSpPr>
            <p:nvPr/>
          </p:nvSpPr>
          <p:spPr bwMode="auto">
            <a:xfrm>
              <a:off x="3158325" y="5633687"/>
              <a:ext cx="290909" cy="324834"/>
            </a:xfrm>
            <a:custGeom>
              <a:avLst/>
              <a:gdLst>
                <a:gd name="T0" fmla="*/ 0 w 227"/>
                <a:gd name="T1" fmla="*/ 183 h 253"/>
                <a:gd name="T2" fmla="*/ 60 w 227"/>
                <a:gd name="T3" fmla="*/ 97 h 253"/>
                <a:gd name="T4" fmla="*/ 105 w 227"/>
                <a:gd name="T5" fmla="*/ 0 h 253"/>
                <a:gd name="T6" fmla="*/ 227 w 227"/>
                <a:gd name="T7" fmla="*/ 71 h 253"/>
                <a:gd name="T8" fmla="*/ 180 w 227"/>
                <a:gd name="T9" fmla="*/ 167 h 253"/>
                <a:gd name="T10" fmla="*/ 122 w 227"/>
                <a:gd name="T11" fmla="*/ 253 h 253"/>
                <a:gd name="T12" fmla="*/ 0 w 227"/>
                <a:gd name="T13" fmla="*/ 183 h 253"/>
              </a:gdLst>
              <a:ahLst/>
              <a:cxnLst>
                <a:cxn ang="0">
                  <a:pos x="T0" y="T1"/>
                </a:cxn>
                <a:cxn ang="0">
                  <a:pos x="T2" y="T3"/>
                </a:cxn>
                <a:cxn ang="0">
                  <a:pos x="T4" y="T5"/>
                </a:cxn>
                <a:cxn ang="0">
                  <a:pos x="T6" y="T7"/>
                </a:cxn>
                <a:cxn ang="0">
                  <a:pos x="T8" y="T9"/>
                </a:cxn>
                <a:cxn ang="0">
                  <a:pos x="T10" y="T11"/>
                </a:cxn>
                <a:cxn ang="0">
                  <a:pos x="T12" y="T13"/>
                </a:cxn>
              </a:cxnLst>
              <a:rect l="0" t="0" r="r" b="b"/>
              <a:pathLst>
                <a:path w="227" h="253">
                  <a:moveTo>
                    <a:pt x="0" y="183"/>
                  </a:moveTo>
                  <a:cubicBezTo>
                    <a:pt x="22" y="156"/>
                    <a:pt x="42" y="128"/>
                    <a:pt x="60" y="97"/>
                  </a:cubicBezTo>
                  <a:cubicBezTo>
                    <a:pt x="78" y="66"/>
                    <a:pt x="93" y="33"/>
                    <a:pt x="105" y="0"/>
                  </a:cubicBezTo>
                  <a:cubicBezTo>
                    <a:pt x="227" y="71"/>
                    <a:pt x="227" y="71"/>
                    <a:pt x="227" y="71"/>
                  </a:cubicBezTo>
                  <a:cubicBezTo>
                    <a:pt x="214" y="103"/>
                    <a:pt x="198" y="135"/>
                    <a:pt x="180" y="167"/>
                  </a:cubicBezTo>
                  <a:cubicBezTo>
                    <a:pt x="163" y="197"/>
                    <a:pt x="143" y="226"/>
                    <a:pt x="122" y="253"/>
                  </a:cubicBezTo>
                  <a:lnTo>
                    <a:pt x="0" y="183"/>
                  </a:ln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5pPr>
              <a:lvl6pPr marL="2286000" algn="l" defTabSz="914400" rtl="0" eaLnBrk="1" latinLnBrk="0" hangingPunct="1">
                <a:defRPr sz="800" kern="1200">
                  <a:solidFill>
                    <a:schemeClr val="tx1"/>
                  </a:solidFill>
                  <a:latin typeface="Arial" pitchFamily="34" charset="0"/>
                  <a:ea typeface="STKaiti" pitchFamily="2" charset="-122"/>
                  <a:cs typeface="+mn-cs"/>
                </a:defRPr>
              </a:lvl6pPr>
              <a:lvl7pPr marL="2743200" algn="l" defTabSz="914400" rtl="0" eaLnBrk="1" latinLnBrk="0" hangingPunct="1">
                <a:defRPr sz="800" kern="1200">
                  <a:solidFill>
                    <a:schemeClr val="tx1"/>
                  </a:solidFill>
                  <a:latin typeface="Arial" pitchFamily="34" charset="0"/>
                  <a:ea typeface="STKaiti" pitchFamily="2" charset="-122"/>
                  <a:cs typeface="+mn-cs"/>
                </a:defRPr>
              </a:lvl7pPr>
              <a:lvl8pPr marL="3200400" algn="l" defTabSz="914400" rtl="0" eaLnBrk="1" latinLnBrk="0" hangingPunct="1">
                <a:defRPr sz="800" kern="1200">
                  <a:solidFill>
                    <a:schemeClr val="tx1"/>
                  </a:solidFill>
                  <a:latin typeface="Arial" pitchFamily="34" charset="0"/>
                  <a:ea typeface="STKaiti" pitchFamily="2" charset="-122"/>
                  <a:cs typeface="+mn-cs"/>
                </a:defRPr>
              </a:lvl8pPr>
              <a:lvl9pPr marL="3657600" algn="l" defTabSz="914400" rtl="0" eaLnBrk="1" latinLnBrk="0" hangingPunct="1">
                <a:defRPr sz="800" kern="1200">
                  <a:solidFill>
                    <a:schemeClr val="tx1"/>
                  </a:solidFill>
                  <a:latin typeface="Arial" pitchFamily="34" charset="0"/>
                  <a:ea typeface="STKaiti" pitchFamily="2" charset="-122"/>
                  <a:cs typeface="+mn-cs"/>
                </a:defRPr>
              </a:lvl9pPr>
            </a:lstStyle>
            <a:p>
              <a:endParaRPr lang="en-US"/>
            </a:p>
          </p:txBody>
        </p:sp>
        <p:sp>
          <p:nvSpPr>
            <p:cNvPr id="35" name="Freeform 55">
              <a:extLst>
                <a:ext uri="{FF2B5EF4-FFF2-40B4-BE49-F238E27FC236}">
                  <a16:creationId xmlns:a16="http://schemas.microsoft.com/office/drawing/2014/main" id="{AFAFB81C-CF36-4504-ACDD-B99B2AAF9FC3}"/>
                </a:ext>
              </a:extLst>
            </p:cNvPr>
            <p:cNvSpPr>
              <a:spLocks/>
            </p:cNvSpPr>
            <p:nvPr/>
          </p:nvSpPr>
          <p:spPr bwMode="auto">
            <a:xfrm>
              <a:off x="2450985" y="5277473"/>
              <a:ext cx="845586" cy="523296"/>
            </a:xfrm>
            <a:custGeom>
              <a:avLst/>
              <a:gdLst>
                <a:gd name="T0" fmla="*/ 0 w 997"/>
                <a:gd name="T1" fmla="*/ 63 h 617"/>
                <a:gd name="T2" fmla="*/ 38 w 997"/>
                <a:gd name="T3" fmla="*/ 0 h 617"/>
                <a:gd name="T4" fmla="*/ 997 w 997"/>
                <a:gd name="T5" fmla="*/ 554 h 617"/>
                <a:gd name="T6" fmla="*/ 959 w 997"/>
                <a:gd name="T7" fmla="*/ 617 h 617"/>
                <a:gd name="T8" fmla="*/ 0 w 997"/>
                <a:gd name="T9" fmla="*/ 63 h 617"/>
              </a:gdLst>
              <a:ahLst/>
              <a:cxnLst>
                <a:cxn ang="0">
                  <a:pos x="T0" y="T1"/>
                </a:cxn>
                <a:cxn ang="0">
                  <a:pos x="T2" y="T3"/>
                </a:cxn>
                <a:cxn ang="0">
                  <a:pos x="T4" y="T5"/>
                </a:cxn>
                <a:cxn ang="0">
                  <a:pos x="T6" y="T7"/>
                </a:cxn>
                <a:cxn ang="0">
                  <a:pos x="T8" y="T9"/>
                </a:cxn>
              </a:cxnLst>
              <a:rect l="0" t="0" r="r" b="b"/>
              <a:pathLst>
                <a:path w="997" h="617">
                  <a:moveTo>
                    <a:pt x="0" y="63"/>
                  </a:moveTo>
                  <a:lnTo>
                    <a:pt x="38" y="0"/>
                  </a:lnTo>
                  <a:lnTo>
                    <a:pt x="997" y="554"/>
                  </a:lnTo>
                  <a:lnTo>
                    <a:pt x="959" y="617"/>
                  </a:lnTo>
                  <a:lnTo>
                    <a:pt x="0" y="63"/>
                  </a:ln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5pPr>
              <a:lvl6pPr marL="2286000" algn="l" defTabSz="914400" rtl="0" eaLnBrk="1" latinLnBrk="0" hangingPunct="1">
                <a:defRPr sz="800" kern="1200">
                  <a:solidFill>
                    <a:schemeClr val="tx1"/>
                  </a:solidFill>
                  <a:latin typeface="Arial" pitchFamily="34" charset="0"/>
                  <a:ea typeface="STKaiti" pitchFamily="2" charset="-122"/>
                  <a:cs typeface="+mn-cs"/>
                </a:defRPr>
              </a:lvl6pPr>
              <a:lvl7pPr marL="2743200" algn="l" defTabSz="914400" rtl="0" eaLnBrk="1" latinLnBrk="0" hangingPunct="1">
                <a:defRPr sz="800" kern="1200">
                  <a:solidFill>
                    <a:schemeClr val="tx1"/>
                  </a:solidFill>
                  <a:latin typeface="Arial" pitchFamily="34" charset="0"/>
                  <a:ea typeface="STKaiti" pitchFamily="2" charset="-122"/>
                  <a:cs typeface="+mn-cs"/>
                </a:defRPr>
              </a:lvl7pPr>
              <a:lvl8pPr marL="3200400" algn="l" defTabSz="914400" rtl="0" eaLnBrk="1" latinLnBrk="0" hangingPunct="1">
                <a:defRPr sz="800" kern="1200">
                  <a:solidFill>
                    <a:schemeClr val="tx1"/>
                  </a:solidFill>
                  <a:latin typeface="Arial" pitchFamily="34" charset="0"/>
                  <a:ea typeface="STKaiti" pitchFamily="2" charset="-122"/>
                  <a:cs typeface="+mn-cs"/>
                </a:defRPr>
              </a:lvl8pPr>
              <a:lvl9pPr marL="3657600" algn="l" defTabSz="914400" rtl="0" eaLnBrk="1" latinLnBrk="0" hangingPunct="1">
                <a:defRPr sz="800" kern="1200">
                  <a:solidFill>
                    <a:schemeClr val="tx1"/>
                  </a:solidFill>
                  <a:latin typeface="Arial" pitchFamily="34" charset="0"/>
                  <a:ea typeface="STKaiti" pitchFamily="2" charset="-122"/>
                  <a:cs typeface="+mn-cs"/>
                </a:defRPr>
              </a:lvl9pPr>
            </a:lstStyle>
            <a:p>
              <a:endParaRPr lang="en-US"/>
            </a:p>
          </p:txBody>
        </p:sp>
        <p:sp>
          <p:nvSpPr>
            <p:cNvPr id="36" name="Oval 35">
              <a:extLst>
                <a:ext uri="{FF2B5EF4-FFF2-40B4-BE49-F238E27FC236}">
                  <a16:creationId xmlns:a16="http://schemas.microsoft.com/office/drawing/2014/main" id="{311489EA-CD9E-4677-B36F-1CFF00BB8906}"/>
                </a:ext>
              </a:extLst>
            </p:cNvPr>
            <p:cNvSpPr/>
            <p:nvPr/>
          </p:nvSpPr>
          <p:spPr bwMode="auto">
            <a:xfrm>
              <a:off x="2004868" y="4769389"/>
              <a:ext cx="1052817" cy="1052817"/>
            </a:xfrm>
            <a:prstGeom prst="ellipse">
              <a:avLst/>
            </a:pr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5pPr>
              <a:lvl6pPr marL="2286000" algn="l" defTabSz="914400" rtl="0" eaLnBrk="1" latinLnBrk="0" hangingPunct="1">
                <a:defRPr sz="800" kern="1200">
                  <a:solidFill>
                    <a:schemeClr val="tx1"/>
                  </a:solidFill>
                  <a:latin typeface="Arial" pitchFamily="34" charset="0"/>
                  <a:ea typeface="STKaiti" pitchFamily="2" charset="-122"/>
                  <a:cs typeface="+mn-cs"/>
                </a:defRPr>
              </a:lvl6pPr>
              <a:lvl7pPr marL="2743200" algn="l" defTabSz="914400" rtl="0" eaLnBrk="1" latinLnBrk="0" hangingPunct="1">
                <a:defRPr sz="800" kern="1200">
                  <a:solidFill>
                    <a:schemeClr val="tx1"/>
                  </a:solidFill>
                  <a:latin typeface="Arial" pitchFamily="34" charset="0"/>
                  <a:ea typeface="STKaiti" pitchFamily="2" charset="-122"/>
                  <a:cs typeface="+mn-cs"/>
                </a:defRPr>
              </a:lvl7pPr>
              <a:lvl8pPr marL="3200400" algn="l" defTabSz="914400" rtl="0" eaLnBrk="1" latinLnBrk="0" hangingPunct="1">
                <a:defRPr sz="800" kern="1200">
                  <a:solidFill>
                    <a:schemeClr val="tx1"/>
                  </a:solidFill>
                  <a:latin typeface="Arial" pitchFamily="34" charset="0"/>
                  <a:ea typeface="STKaiti" pitchFamily="2" charset="-122"/>
                  <a:cs typeface="+mn-cs"/>
                </a:defRPr>
              </a:lvl8pPr>
              <a:lvl9pPr marL="3657600" algn="l" defTabSz="914400" rtl="0" eaLnBrk="1" latinLnBrk="0" hangingPunct="1">
                <a:defRPr sz="800" kern="1200">
                  <a:solidFill>
                    <a:schemeClr val="tx1"/>
                  </a:solidFill>
                  <a:latin typeface="Arial" pitchFamily="34" charset="0"/>
                  <a:ea typeface="STKaiti" pitchFamily="2" charset="-122"/>
                  <a:cs typeface="+mn-cs"/>
                </a:defRPr>
              </a:lvl9pPr>
            </a:lstStyle>
            <a:p>
              <a:endParaRPr lang="en-US"/>
            </a:p>
          </p:txBody>
        </p:sp>
        <p:sp>
          <p:nvSpPr>
            <p:cNvPr id="37" name="Freeform 57">
              <a:extLst>
                <a:ext uri="{FF2B5EF4-FFF2-40B4-BE49-F238E27FC236}">
                  <a16:creationId xmlns:a16="http://schemas.microsoft.com/office/drawing/2014/main" id="{48AD9A71-3906-40C6-95F4-178389DA94E7}"/>
                </a:ext>
              </a:extLst>
            </p:cNvPr>
            <p:cNvSpPr>
              <a:spLocks/>
            </p:cNvSpPr>
            <p:nvPr/>
          </p:nvSpPr>
          <p:spPr bwMode="auto">
            <a:xfrm>
              <a:off x="2606192" y="4170662"/>
              <a:ext cx="1085607" cy="1679298"/>
            </a:xfrm>
            <a:custGeom>
              <a:avLst/>
              <a:gdLst>
                <a:gd name="T0" fmla="*/ 846 w 846"/>
                <a:gd name="T1" fmla="*/ 913 h 1308"/>
                <a:gd name="T2" fmla="*/ 756 w 846"/>
                <a:gd name="T3" fmla="*/ 1308 h 1308"/>
                <a:gd name="T4" fmla="*/ 421 w 846"/>
                <a:gd name="T5" fmla="*/ 1114 h 1308"/>
                <a:gd name="T6" fmla="*/ 461 w 846"/>
                <a:gd name="T7" fmla="*/ 913 h 1308"/>
                <a:gd name="T8" fmla="*/ 0 w 846"/>
                <a:gd name="T9" fmla="*/ 392 h 1308"/>
                <a:gd name="T10" fmla="*/ 0 w 846"/>
                <a:gd name="T11" fmla="*/ 0 h 1308"/>
                <a:gd name="T12" fmla="*/ 846 w 846"/>
                <a:gd name="T13" fmla="*/ 913 h 1308"/>
              </a:gdLst>
              <a:ahLst/>
              <a:cxnLst>
                <a:cxn ang="0">
                  <a:pos x="T0" y="T1"/>
                </a:cxn>
                <a:cxn ang="0">
                  <a:pos x="T2" y="T3"/>
                </a:cxn>
                <a:cxn ang="0">
                  <a:pos x="T4" y="T5"/>
                </a:cxn>
                <a:cxn ang="0">
                  <a:pos x="T6" y="T7"/>
                </a:cxn>
                <a:cxn ang="0">
                  <a:pos x="T8" y="T9"/>
                </a:cxn>
                <a:cxn ang="0">
                  <a:pos x="T10" y="T11"/>
                </a:cxn>
                <a:cxn ang="0">
                  <a:pos x="T12" y="T13"/>
                </a:cxn>
              </a:cxnLst>
              <a:rect l="0" t="0" r="r" b="b"/>
              <a:pathLst>
                <a:path w="846" h="1308">
                  <a:moveTo>
                    <a:pt x="846" y="913"/>
                  </a:moveTo>
                  <a:cubicBezTo>
                    <a:pt x="846" y="1054"/>
                    <a:pt x="814" y="1188"/>
                    <a:pt x="756" y="1308"/>
                  </a:cubicBezTo>
                  <a:cubicBezTo>
                    <a:pt x="421" y="1114"/>
                    <a:pt x="421" y="1114"/>
                    <a:pt x="421" y="1114"/>
                  </a:cubicBezTo>
                  <a:cubicBezTo>
                    <a:pt x="446" y="1052"/>
                    <a:pt x="461" y="984"/>
                    <a:pt x="461" y="913"/>
                  </a:cubicBezTo>
                  <a:cubicBezTo>
                    <a:pt x="461" y="645"/>
                    <a:pt x="260" y="424"/>
                    <a:pt x="0" y="392"/>
                  </a:cubicBezTo>
                  <a:cubicBezTo>
                    <a:pt x="0" y="0"/>
                    <a:pt x="0" y="0"/>
                    <a:pt x="0" y="0"/>
                  </a:cubicBezTo>
                  <a:cubicBezTo>
                    <a:pt x="473" y="36"/>
                    <a:pt x="846" y="431"/>
                    <a:pt x="846" y="913"/>
                  </a:cubicBezTo>
                  <a:close/>
                </a:path>
              </a:pathLst>
            </a:custGeom>
            <a:solidFill>
              <a:schemeClr val="accent4">
                <a:lumMod val="40000"/>
                <a:lumOff val="60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5pPr>
              <a:lvl6pPr marL="2286000" algn="l" defTabSz="914400" rtl="0" eaLnBrk="1" latinLnBrk="0" hangingPunct="1">
                <a:defRPr sz="800" kern="1200">
                  <a:solidFill>
                    <a:schemeClr val="tx1"/>
                  </a:solidFill>
                  <a:latin typeface="Arial" pitchFamily="34" charset="0"/>
                  <a:ea typeface="STKaiti" pitchFamily="2" charset="-122"/>
                  <a:cs typeface="+mn-cs"/>
                </a:defRPr>
              </a:lvl6pPr>
              <a:lvl7pPr marL="2743200" algn="l" defTabSz="914400" rtl="0" eaLnBrk="1" latinLnBrk="0" hangingPunct="1">
                <a:defRPr sz="800" kern="1200">
                  <a:solidFill>
                    <a:schemeClr val="tx1"/>
                  </a:solidFill>
                  <a:latin typeface="Arial" pitchFamily="34" charset="0"/>
                  <a:ea typeface="STKaiti" pitchFamily="2" charset="-122"/>
                  <a:cs typeface="+mn-cs"/>
                </a:defRPr>
              </a:lvl7pPr>
              <a:lvl8pPr marL="3200400" algn="l" defTabSz="914400" rtl="0" eaLnBrk="1" latinLnBrk="0" hangingPunct="1">
                <a:defRPr sz="800" kern="1200">
                  <a:solidFill>
                    <a:schemeClr val="tx1"/>
                  </a:solidFill>
                  <a:latin typeface="Arial" pitchFamily="34" charset="0"/>
                  <a:ea typeface="STKaiti" pitchFamily="2" charset="-122"/>
                  <a:cs typeface="+mn-cs"/>
                </a:defRPr>
              </a:lvl8pPr>
              <a:lvl9pPr marL="3657600" algn="l" defTabSz="914400" rtl="0" eaLnBrk="1" latinLnBrk="0" hangingPunct="1">
                <a:defRPr sz="800" kern="1200">
                  <a:solidFill>
                    <a:schemeClr val="tx1"/>
                  </a:solidFill>
                  <a:latin typeface="Arial" pitchFamily="34" charset="0"/>
                  <a:ea typeface="STKaiti" pitchFamily="2" charset="-122"/>
                  <a:cs typeface="+mn-cs"/>
                </a:defRPr>
              </a:lvl9pPr>
            </a:lstStyle>
            <a:p>
              <a:endParaRPr lang="en-US"/>
            </a:p>
          </p:txBody>
        </p:sp>
        <p:sp>
          <p:nvSpPr>
            <p:cNvPr id="38" name="Freeform 58">
              <a:extLst>
                <a:ext uri="{FF2B5EF4-FFF2-40B4-BE49-F238E27FC236}">
                  <a16:creationId xmlns:a16="http://schemas.microsoft.com/office/drawing/2014/main" id="{39735C83-BF3C-43FD-9E9B-07AF16B33652}"/>
                </a:ext>
              </a:extLst>
            </p:cNvPr>
            <p:cNvSpPr>
              <a:spLocks/>
            </p:cNvSpPr>
            <p:nvPr/>
          </p:nvSpPr>
          <p:spPr bwMode="auto">
            <a:xfrm>
              <a:off x="1549269" y="5714889"/>
              <a:ext cx="1953245" cy="781976"/>
            </a:xfrm>
            <a:custGeom>
              <a:avLst/>
              <a:gdLst>
                <a:gd name="T0" fmla="*/ 1522 w 1522"/>
                <a:gd name="T1" fmla="*/ 193 h 609"/>
                <a:gd name="T2" fmla="*/ 754 w 1522"/>
                <a:gd name="T3" fmla="*/ 609 h 609"/>
                <a:gd name="T4" fmla="*/ 0 w 1522"/>
                <a:gd name="T5" fmla="*/ 211 h 609"/>
                <a:gd name="T6" fmla="*/ 344 w 1522"/>
                <a:gd name="T7" fmla="*/ 12 h 609"/>
                <a:gd name="T8" fmla="*/ 760 w 1522"/>
                <a:gd name="T9" fmla="*/ 218 h 609"/>
                <a:gd name="T10" fmla="*/ 1186 w 1522"/>
                <a:gd name="T11" fmla="*/ 0 h 609"/>
                <a:gd name="T12" fmla="*/ 1522 w 1522"/>
                <a:gd name="T13" fmla="*/ 193 h 609"/>
              </a:gdLst>
              <a:ahLst/>
              <a:cxnLst>
                <a:cxn ang="0">
                  <a:pos x="T0" y="T1"/>
                </a:cxn>
                <a:cxn ang="0">
                  <a:pos x="T2" y="T3"/>
                </a:cxn>
                <a:cxn ang="0">
                  <a:pos x="T4" y="T5"/>
                </a:cxn>
                <a:cxn ang="0">
                  <a:pos x="T6" y="T7"/>
                </a:cxn>
                <a:cxn ang="0">
                  <a:pos x="T8" y="T9"/>
                </a:cxn>
                <a:cxn ang="0">
                  <a:pos x="T10" y="T11"/>
                </a:cxn>
                <a:cxn ang="0">
                  <a:pos x="T12" y="T13"/>
                </a:cxn>
              </a:cxnLst>
              <a:rect l="0" t="0" r="r" b="b"/>
              <a:pathLst>
                <a:path w="1522" h="609">
                  <a:moveTo>
                    <a:pt x="1522" y="193"/>
                  </a:moveTo>
                  <a:cubicBezTo>
                    <a:pt x="1358" y="443"/>
                    <a:pt x="1076" y="609"/>
                    <a:pt x="754" y="609"/>
                  </a:cubicBezTo>
                  <a:cubicBezTo>
                    <a:pt x="441" y="609"/>
                    <a:pt x="165" y="451"/>
                    <a:pt x="0" y="211"/>
                  </a:cubicBezTo>
                  <a:cubicBezTo>
                    <a:pt x="344" y="12"/>
                    <a:pt x="344" y="12"/>
                    <a:pt x="344" y="12"/>
                  </a:cubicBezTo>
                  <a:cubicBezTo>
                    <a:pt x="440" y="137"/>
                    <a:pt x="591" y="218"/>
                    <a:pt x="760" y="218"/>
                  </a:cubicBezTo>
                  <a:cubicBezTo>
                    <a:pt x="936" y="218"/>
                    <a:pt x="1091" y="132"/>
                    <a:pt x="1186" y="0"/>
                  </a:cubicBezTo>
                  <a:lnTo>
                    <a:pt x="1522" y="193"/>
                  </a:lnTo>
                  <a:close/>
                </a:path>
              </a:pathLst>
            </a:custGeom>
            <a:solidFill>
              <a:schemeClr val="accent2">
                <a:lumMod val="40000"/>
                <a:lumOff val="60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5pPr>
              <a:lvl6pPr marL="2286000" algn="l" defTabSz="914400" rtl="0" eaLnBrk="1" latinLnBrk="0" hangingPunct="1">
                <a:defRPr sz="800" kern="1200">
                  <a:solidFill>
                    <a:schemeClr val="tx1"/>
                  </a:solidFill>
                  <a:latin typeface="Arial" pitchFamily="34" charset="0"/>
                  <a:ea typeface="STKaiti" pitchFamily="2" charset="-122"/>
                  <a:cs typeface="+mn-cs"/>
                </a:defRPr>
              </a:lvl6pPr>
              <a:lvl7pPr marL="2743200" algn="l" defTabSz="914400" rtl="0" eaLnBrk="1" latinLnBrk="0" hangingPunct="1">
                <a:defRPr sz="800" kern="1200">
                  <a:solidFill>
                    <a:schemeClr val="tx1"/>
                  </a:solidFill>
                  <a:latin typeface="Arial" pitchFamily="34" charset="0"/>
                  <a:ea typeface="STKaiti" pitchFamily="2" charset="-122"/>
                  <a:cs typeface="+mn-cs"/>
                </a:defRPr>
              </a:lvl7pPr>
              <a:lvl8pPr marL="3200400" algn="l" defTabSz="914400" rtl="0" eaLnBrk="1" latinLnBrk="0" hangingPunct="1">
                <a:defRPr sz="800" kern="1200">
                  <a:solidFill>
                    <a:schemeClr val="tx1"/>
                  </a:solidFill>
                  <a:latin typeface="Arial" pitchFamily="34" charset="0"/>
                  <a:ea typeface="STKaiti" pitchFamily="2" charset="-122"/>
                  <a:cs typeface="+mn-cs"/>
                </a:defRPr>
              </a:lvl8pPr>
              <a:lvl9pPr marL="3657600" algn="l" defTabSz="914400" rtl="0" eaLnBrk="1" latinLnBrk="0" hangingPunct="1">
                <a:defRPr sz="800" kern="1200">
                  <a:solidFill>
                    <a:schemeClr val="tx1"/>
                  </a:solidFill>
                  <a:latin typeface="Arial" pitchFamily="34" charset="0"/>
                  <a:ea typeface="STKaiti" pitchFamily="2" charset="-122"/>
                  <a:cs typeface="+mn-cs"/>
                </a:defRPr>
              </a:lvl9pPr>
            </a:lstStyle>
            <a:p>
              <a:endParaRPr lang="en-US"/>
            </a:p>
          </p:txBody>
        </p:sp>
        <p:sp>
          <p:nvSpPr>
            <p:cNvPr id="39" name="Freeform 59">
              <a:extLst>
                <a:ext uri="{FF2B5EF4-FFF2-40B4-BE49-F238E27FC236}">
                  <a16:creationId xmlns:a16="http://schemas.microsoft.com/office/drawing/2014/main" id="{5A77D549-C996-412F-938A-403132F00250}"/>
                </a:ext>
              </a:extLst>
            </p:cNvPr>
            <p:cNvSpPr>
              <a:spLocks/>
            </p:cNvSpPr>
            <p:nvPr/>
          </p:nvSpPr>
          <p:spPr bwMode="auto">
            <a:xfrm>
              <a:off x="1341630" y="4168966"/>
              <a:ext cx="1110203" cy="1705590"/>
            </a:xfrm>
            <a:custGeom>
              <a:avLst/>
              <a:gdLst>
                <a:gd name="T0" fmla="*/ 865 w 865"/>
                <a:gd name="T1" fmla="*/ 0 h 1328"/>
                <a:gd name="T2" fmla="*/ 865 w 865"/>
                <a:gd name="T3" fmla="*/ 392 h 1328"/>
                <a:gd name="T4" fmla="*/ 397 w 865"/>
                <a:gd name="T5" fmla="*/ 914 h 1328"/>
                <a:gd name="T6" fmla="*/ 444 w 865"/>
                <a:gd name="T7" fmla="*/ 1129 h 1328"/>
                <a:gd name="T8" fmla="*/ 99 w 865"/>
                <a:gd name="T9" fmla="*/ 1328 h 1328"/>
                <a:gd name="T10" fmla="*/ 0 w 865"/>
                <a:gd name="T11" fmla="*/ 914 h 1328"/>
                <a:gd name="T12" fmla="*/ 865 w 865"/>
                <a:gd name="T13" fmla="*/ 0 h 1328"/>
              </a:gdLst>
              <a:ahLst/>
              <a:cxnLst>
                <a:cxn ang="0">
                  <a:pos x="T0" y="T1"/>
                </a:cxn>
                <a:cxn ang="0">
                  <a:pos x="T2" y="T3"/>
                </a:cxn>
                <a:cxn ang="0">
                  <a:pos x="T4" y="T5"/>
                </a:cxn>
                <a:cxn ang="0">
                  <a:pos x="T6" y="T7"/>
                </a:cxn>
                <a:cxn ang="0">
                  <a:pos x="T8" y="T9"/>
                </a:cxn>
                <a:cxn ang="0">
                  <a:pos x="T10" y="T11"/>
                </a:cxn>
                <a:cxn ang="0">
                  <a:pos x="T12" y="T13"/>
                </a:cxn>
              </a:cxnLst>
              <a:rect l="0" t="0" r="r" b="b"/>
              <a:pathLst>
                <a:path w="865" h="1328">
                  <a:moveTo>
                    <a:pt x="865" y="0"/>
                  </a:moveTo>
                  <a:cubicBezTo>
                    <a:pt x="865" y="392"/>
                    <a:pt x="865" y="392"/>
                    <a:pt x="865" y="392"/>
                  </a:cubicBezTo>
                  <a:cubicBezTo>
                    <a:pt x="602" y="420"/>
                    <a:pt x="397" y="643"/>
                    <a:pt x="397" y="914"/>
                  </a:cubicBezTo>
                  <a:cubicBezTo>
                    <a:pt x="397" y="991"/>
                    <a:pt x="414" y="1064"/>
                    <a:pt x="444" y="1129"/>
                  </a:cubicBezTo>
                  <a:cubicBezTo>
                    <a:pt x="99" y="1328"/>
                    <a:pt x="99" y="1328"/>
                    <a:pt x="99" y="1328"/>
                  </a:cubicBezTo>
                  <a:cubicBezTo>
                    <a:pt x="36" y="1204"/>
                    <a:pt x="0" y="1063"/>
                    <a:pt x="0" y="914"/>
                  </a:cubicBezTo>
                  <a:cubicBezTo>
                    <a:pt x="0" y="425"/>
                    <a:pt x="383" y="26"/>
                    <a:pt x="865" y="0"/>
                  </a:cubicBezTo>
                  <a:close/>
                </a:path>
              </a:pathLst>
            </a:custGeom>
            <a:solidFill>
              <a:schemeClr val="bg1">
                <a:lumMod val="85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tx1"/>
                  </a:solidFill>
                  <a:latin typeface="Arial" pitchFamily="34" charset="0"/>
                  <a:ea typeface="STKaiti" pitchFamily="2" charset="-122"/>
                  <a:cs typeface="+mn-cs"/>
                </a:defRPr>
              </a:lvl5pPr>
              <a:lvl6pPr marL="2286000" algn="l" defTabSz="914400" rtl="0" eaLnBrk="1" latinLnBrk="0" hangingPunct="1">
                <a:defRPr sz="800" kern="1200">
                  <a:solidFill>
                    <a:schemeClr val="tx1"/>
                  </a:solidFill>
                  <a:latin typeface="Arial" pitchFamily="34" charset="0"/>
                  <a:ea typeface="STKaiti" pitchFamily="2" charset="-122"/>
                  <a:cs typeface="+mn-cs"/>
                </a:defRPr>
              </a:lvl6pPr>
              <a:lvl7pPr marL="2743200" algn="l" defTabSz="914400" rtl="0" eaLnBrk="1" latinLnBrk="0" hangingPunct="1">
                <a:defRPr sz="800" kern="1200">
                  <a:solidFill>
                    <a:schemeClr val="tx1"/>
                  </a:solidFill>
                  <a:latin typeface="Arial" pitchFamily="34" charset="0"/>
                  <a:ea typeface="STKaiti" pitchFamily="2" charset="-122"/>
                  <a:cs typeface="+mn-cs"/>
                </a:defRPr>
              </a:lvl7pPr>
              <a:lvl8pPr marL="3200400" algn="l" defTabSz="914400" rtl="0" eaLnBrk="1" latinLnBrk="0" hangingPunct="1">
                <a:defRPr sz="800" kern="1200">
                  <a:solidFill>
                    <a:schemeClr val="tx1"/>
                  </a:solidFill>
                  <a:latin typeface="Arial" pitchFamily="34" charset="0"/>
                  <a:ea typeface="STKaiti" pitchFamily="2" charset="-122"/>
                  <a:cs typeface="+mn-cs"/>
                </a:defRPr>
              </a:lvl8pPr>
              <a:lvl9pPr marL="3657600" algn="l" defTabSz="914400" rtl="0" eaLnBrk="1" latinLnBrk="0" hangingPunct="1">
                <a:defRPr sz="800" kern="1200">
                  <a:solidFill>
                    <a:schemeClr val="tx1"/>
                  </a:solidFill>
                  <a:latin typeface="Arial" pitchFamily="34" charset="0"/>
                  <a:ea typeface="STKaiti" pitchFamily="2" charset="-122"/>
                  <a:cs typeface="+mn-cs"/>
                </a:defRPr>
              </a:lvl9pPr>
            </a:lstStyle>
            <a:p>
              <a:endParaRPr lang="en-US"/>
            </a:p>
          </p:txBody>
        </p:sp>
        <p:sp>
          <p:nvSpPr>
            <p:cNvPr id="29" name="TextBox 92">
              <a:extLst>
                <a:ext uri="{FF2B5EF4-FFF2-40B4-BE49-F238E27FC236}">
                  <a16:creationId xmlns:a16="http://schemas.microsoft.com/office/drawing/2014/main" id="{CA07C933-3FED-4259-9B0C-364B85057D16}"/>
                </a:ext>
              </a:extLst>
            </p:cNvPr>
            <p:cNvSpPr txBox="1"/>
            <p:nvPr/>
          </p:nvSpPr>
          <p:spPr>
            <a:xfrm>
              <a:off x="1398181" y="4573884"/>
              <a:ext cx="614682" cy="380928"/>
            </a:xfrm>
            <a:prstGeom prst="rect">
              <a:avLst/>
            </a:prstGeom>
            <a:noFill/>
          </p:spPr>
          <p:txBody>
            <a:bodyPr wrap="none" rtlCol="0">
              <a:noAutofit/>
            </a:bodyPr>
            <a:lstStyle/>
            <a:p>
              <a:pPr algn="l"/>
              <a:r>
                <a:rPr lang="zh-CN" altLang="en-US" sz="1400" b="1" dirty="0">
                  <a:solidFill>
                    <a:srgbClr val="0070C0"/>
                  </a:solidFill>
                  <a:latin typeface="Arial" panose="020B0604020202020204" pitchFamily="34" charset="0"/>
                  <a:ea typeface="华文楷体" panose="02010600040101010101" pitchFamily="2" charset="-122"/>
                  <a:cs typeface="Arial" panose="020B0604020202020204" pitchFamily="34" charset="0"/>
                </a:rPr>
                <a:t>职业发展</a:t>
              </a:r>
              <a:endParaRPr lang="en-US" sz="1400" dirty="0">
                <a:solidFill>
                  <a:srgbClr val="0070C0"/>
                </a:solidFill>
                <a:latin typeface="Arial" panose="020B0604020202020204" pitchFamily="34" charset="0"/>
                <a:ea typeface="华文楷体" panose="02010600040101010101" pitchFamily="2" charset="-122"/>
                <a:cs typeface="Arial" panose="020B0604020202020204" pitchFamily="34" charset="0"/>
              </a:endParaRPr>
            </a:p>
          </p:txBody>
        </p:sp>
        <p:sp>
          <p:nvSpPr>
            <p:cNvPr id="40" name="Oval 39">
              <a:extLst>
                <a:ext uri="{FF2B5EF4-FFF2-40B4-BE49-F238E27FC236}">
                  <a16:creationId xmlns:a16="http://schemas.microsoft.com/office/drawing/2014/main" id="{7EA6F5CD-D8FA-42BE-BE13-370521DCCB5A}"/>
                </a:ext>
              </a:extLst>
            </p:cNvPr>
            <p:cNvSpPr/>
            <p:nvPr/>
          </p:nvSpPr>
          <p:spPr>
            <a:xfrm>
              <a:off x="1996518" y="4759307"/>
              <a:ext cx="1083571" cy="10667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100" b="1" dirty="0">
                  <a:solidFill>
                    <a:schemeClr val="bg1"/>
                  </a:solidFill>
                  <a:latin typeface="Arial" panose="020B0604020202020204" pitchFamily="34" charset="0"/>
                  <a:ea typeface="STKaiti" panose="02010600040101010101" pitchFamily="2" charset="-122"/>
                  <a:cs typeface="Arial" panose="020B0604020202020204" pitchFamily="34" charset="0"/>
                </a:rPr>
                <a:t>全生命周期</a:t>
              </a:r>
              <a:endParaRPr lang="en-US" altLang="zh-CN" sz="1100" b="1" dirty="0">
                <a:solidFill>
                  <a:schemeClr val="bg1"/>
                </a:solidFill>
                <a:latin typeface="Arial" panose="020B0604020202020204" pitchFamily="34" charset="0"/>
                <a:ea typeface="STKaiti" panose="02010600040101010101" pitchFamily="2" charset="-122"/>
                <a:cs typeface="Arial" panose="020B0604020202020204" pitchFamily="34" charset="0"/>
              </a:endParaRPr>
            </a:p>
            <a:p>
              <a:pPr algn="ctr"/>
              <a:r>
                <a:rPr lang="zh-CN" altLang="en-US" sz="1100" b="1" dirty="0">
                  <a:solidFill>
                    <a:schemeClr val="bg1"/>
                  </a:solidFill>
                  <a:latin typeface="Arial" panose="020B0604020202020204" pitchFamily="34" charset="0"/>
                  <a:ea typeface="STKaiti" panose="02010600040101010101" pitchFamily="2" charset="-122"/>
                  <a:cs typeface="Arial" panose="020B0604020202020204" pitchFamily="34" charset="0"/>
                </a:rPr>
                <a:t>人才培养</a:t>
              </a:r>
              <a:endParaRPr lang="en-US" sz="1100" dirty="0"/>
            </a:p>
          </p:txBody>
        </p:sp>
        <p:sp>
          <p:nvSpPr>
            <p:cNvPr id="41" name="文本框 76">
              <a:extLst>
                <a:ext uri="{FF2B5EF4-FFF2-40B4-BE49-F238E27FC236}">
                  <a16:creationId xmlns:a16="http://schemas.microsoft.com/office/drawing/2014/main" id="{546B6E64-91E8-4027-8DF8-E09A43019BE5}"/>
                </a:ext>
              </a:extLst>
            </p:cNvPr>
            <p:cNvSpPr txBox="1"/>
            <p:nvPr/>
          </p:nvSpPr>
          <p:spPr>
            <a:xfrm>
              <a:off x="2264881" y="4286796"/>
              <a:ext cx="502944" cy="181535"/>
            </a:xfrm>
            <a:prstGeom prst="rect">
              <a:avLst/>
            </a:prstGeom>
            <a:noFill/>
            <a:ln>
              <a:noFill/>
            </a:ln>
          </p:spPr>
          <p:txBody>
            <a:bodyPr wrap="square" rtlCol="0">
              <a:noAutofit/>
            </a:bodyPr>
            <a:lstStyle/>
            <a:p>
              <a:pPr algn="ctr"/>
              <a:r>
                <a:rPr lang="zh-CN" altLang="en-US" sz="1000" b="1">
                  <a:latin typeface="Arial" panose="020B0604020202020204" pitchFamily="34" charset="0"/>
                  <a:ea typeface="STKaiti" panose="02010600040101010101" pitchFamily="2" charset="-122"/>
                  <a:cs typeface="Arial" panose="020B0604020202020204" pitchFamily="34" charset="0"/>
                  <a:sym typeface="+mn-lt"/>
                </a:rPr>
                <a:t>升学</a:t>
              </a:r>
            </a:p>
          </p:txBody>
        </p:sp>
        <p:sp>
          <p:nvSpPr>
            <p:cNvPr id="42" name="文本框 81">
              <a:hlinkClick r:id="" action="ppaction://noaction"/>
              <a:extLst>
                <a:ext uri="{FF2B5EF4-FFF2-40B4-BE49-F238E27FC236}">
                  <a16:creationId xmlns:a16="http://schemas.microsoft.com/office/drawing/2014/main" id="{EB5241ED-A5DF-4B94-8069-B31E38C38403}"/>
                </a:ext>
              </a:extLst>
            </p:cNvPr>
            <p:cNvSpPr txBox="1"/>
            <p:nvPr/>
          </p:nvSpPr>
          <p:spPr>
            <a:xfrm rot="19908650">
              <a:off x="1471593" y="5682783"/>
              <a:ext cx="502944" cy="181535"/>
            </a:xfrm>
            <a:prstGeom prst="rect">
              <a:avLst/>
            </a:prstGeom>
            <a:noFill/>
            <a:ln>
              <a:noFill/>
            </a:ln>
          </p:spPr>
          <p:txBody>
            <a:bodyPr wrap="square" rtlCol="0">
              <a:noAutofit/>
            </a:bodyPr>
            <a:lstStyle/>
            <a:p>
              <a:pPr algn="ctr"/>
              <a:r>
                <a:rPr lang="zh-CN" altLang="en-US" sz="1000" b="1">
                  <a:latin typeface="Arial" panose="020B0604020202020204" pitchFamily="34" charset="0"/>
                  <a:ea typeface="STKaiti" panose="02010600040101010101" pitchFamily="2" charset="-122"/>
                  <a:cs typeface="Arial" panose="020B0604020202020204" pitchFamily="34" charset="0"/>
                  <a:sym typeface="+mn-lt"/>
                </a:rPr>
                <a:t>就业</a:t>
              </a:r>
            </a:p>
          </p:txBody>
        </p:sp>
        <p:sp>
          <p:nvSpPr>
            <p:cNvPr id="28" name="TextBox 92">
              <a:extLst>
                <a:ext uri="{FF2B5EF4-FFF2-40B4-BE49-F238E27FC236}">
                  <a16:creationId xmlns:a16="http://schemas.microsoft.com/office/drawing/2014/main" id="{E7B2B7FC-86A9-42B4-BA83-021A90AD7DE4}"/>
                </a:ext>
              </a:extLst>
            </p:cNvPr>
            <p:cNvSpPr txBox="1"/>
            <p:nvPr/>
          </p:nvSpPr>
          <p:spPr>
            <a:xfrm>
              <a:off x="2214888" y="6067258"/>
              <a:ext cx="552937" cy="280577"/>
            </a:xfrm>
            <a:prstGeom prst="rect">
              <a:avLst/>
            </a:prstGeom>
            <a:noFill/>
          </p:spPr>
          <p:txBody>
            <a:bodyPr wrap="none" rtlCol="0">
              <a:noAutofit/>
            </a:bodyPr>
            <a:lstStyle/>
            <a:p>
              <a:pPr algn="l"/>
              <a:r>
                <a:rPr lang="zh-CN" altLang="en-US" sz="1400" b="1" dirty="0">
                  <a:solidFill>
                    <a:srgbClr val="0070C0"/>
                  </a:solidFill>
                  <a:latin typeface="Arial" panose="020B0604020202020204" pitchFamily="34" charset="0"/>
                  <a:ea typeface="华文楷体" panose="02010600040101010101" pitchFamily="2" charset="-122"/>
                  <a:cs typeface="Arial" panose="020B0604020202020204" pitchFamily="34" charset="0"/>
                </a:rPr>
                <a:t>大学</a:t>
              </a:r>
              <a:endParaRPr lang="en-US" sz="1400" dirty="0">
                <a:solidFill>
                  <a:srgbClr val="0070C0"/>
                </a:solidFill>
                <a:latin typeface="Arial" panose="020B0604020202020204" pitchFamily="34" charset="0"/>
                <a:ea typeface="华文楷体" panose="02010600040101010101" pitchFamily="2" charset="-122"/>
                <a:cs typeface="Arial" panose="020B0604020202020204" pitchFamily="34" charset="0"/>
              </a:endParaRPr>
            </a:p>
          </p:txBody>
        </p:sp>
        <p:sp>
          <p:nvSpPr>
            <p:cNvPr id="43" name="文本框 76">
              <a:extLst>
                <a:ext uri="{FF2B5EF4-FFF2-40B4-BE49-F238E27FC236}">
                  <a16:creationId xmlns:a16="http://schemas.microsoft.com/office/drawing/2014/main" id="{8049F951-C840-43A9-9C98-325731C91743}"/>
                </a:ext>
              </a:extLst>
            </p:cNvPr>
            <p:cNvSpPr txBox="1"/>
            <p:nvPr/>
          </p:nvSpPr>
          <p:spPr>
            <a:xfrm rot="1391613">
              <a:off x="3102622" y="5674607"/>
              <a:ext cx="502944" cy="181535"/>
            </a:xfrm>
            <a:prstGeom prst="rect">
              <a:avLst/>
            </a:prstGeom>
            <a:noFill/>
            <a:ln>
              <a:noFill/>
            </a:ln>
          </p:spPr>
          <p:txBody>
            <a:bodyPr wrap="square" rtlCol="0">
              <a:noAutofit/>
            </a:bodyPr>
            <a:lstStyle/>
            <a:p>
              <a:pPr algn="ctr"/>
              <a:r>
                <a:rPr lang="zh-CN" altLang="en-US" sz="1000" b="1">
                  <a:latin typeface="Arial" panose="020B0604020202020204" pitchFamily="34" charset="0"/>
                  <a:ea typeface="STKaiti" panose="02010600040101010101" pitchFamily="2" charset="-122"/>
                  <a:cs typeface="Arial" panose="020B0604020202020204" pitchFamily="34" charset="0"/>
                  <a:sym typeface="+mn-lt"/>
                </a:rPr>
                <a:t>培养</a:t>
              </a:r>
            </a:p>
          </p:txBody>
        </p:sp>
        <p:sp>
          <p:nvSpPr>
            <p:cNvPr id="44" name="Rectangle 43">
              <a:extLst>
                <a:ext uri="{FF2B5EF4-FFF2-40B4-BE49-F238E27FC236}">
                  <a16:creationId xmlns:a16="http://schemas.microsoft.com/office/drawing/2014/main" id="{B064D68B-27E7-48EE-8BD0-A57E6A111CB2}"/>
                </a:ext>
              </a:extLst>
            </p:cNvPr>
            <p:cNvSpPr/>
            <p:nvPr/>
          </p:nvSpPr>
          <p:spPr>
            <a:xfrm>
              <a:off x="-420366" y="4660036"/>
              <a:ext cx="1692384" cy="1251273"/>
            </a:xfrm>
            <a:prstGeom prst="rect">
              <a:avLst/>
            </a:prstGeom>
          </p:spPr>
          <p:txBody>
            <a:bodyPr wrap="square">
              <a:spAutoFit/>
            </a:bodyPr>
            <a:lstStyle/>
            <a:p>
              <a:pPr marL="114300" indent="-114300" algn="just" defTabSz="914400">
                <a:spcBef>
                  <a:spcPts val="300"/>
                </a:spcBef>
                <a:buClr>
                  <a:schemeClr val="bg1">
                    <a:lumMod val="50000"/>
                  </a:schemeClr>
                </a:buClr>
                <a:buFont typeface="Wingdings" panose="05000000000000000000" pitchFamily="2" charset="2"/>
                <a:buChar char="§"/>
              </a:pPr>
              <a:r>
                <a:rPr lang="zh-CN" altLang="en-US" sz="1000" dirty="0">
                  <a:latin typeface="Arial" panose="020B0604020202020204" pitchFamily="34" charset="0"/>
                  <a:ea typeface="华文楷体" panose="02010600040101010101" pitchFamily="2" charset="-122"/>
                  <a:cs typeface="Arial" panose="020B0604020202020204" pitchFamily="34" charset="0"/>
                </a:rPr>
                <a:t>整合教师和管理人才条线发展，设计干部铁军学校和名师发展学校</a:t>
              </a:r>
              <a:endParaRPr lang="en-US" altLang="zh-CN" sz="1000" dirty="0">
                <a:solidFill>
                  <a:srgbClr val="FF0000"/>
                </a:solidFill>
                <a:latin typeface="Arial" panose="020B0604020202020204" pitchFamily="34" charset="0"/>
                <a:ea typeface="华文楷体" panose="02010600040101010101" pitchFamily="2" charset="-122"/>
                <a:cs typeface="Arial" panose="020B0604020202020204" pitchFamily="34" charset="0"/>
              </a:endParaRPr>
            </a:p>
            <a:p>
              <a:pPr marL="114300" indent="-114300" algn="just" defTabSz="914400">
                <a:spcBef>
                  <a:spcPts val="300"/>
                </a:spcBef>
                <a:buClr>
                  <a:schemeClr val="bg1">
                    <a:lumMod val="50000"/>
                  </a:schemeClr>
                </a:buClr>
                <a:buFont typeface="Wingdings" panose="05000000000000000000" pitchFamily="2" charset="2"/>
                <a:buChar char="§"/>
              </a:pPr>
              <a:r>
                <a:rPr lang="zh-CN" altLang="en-US" sz="1000" dirty="0">
                  <a:latin typeface="Arial" panose="020B0604020202020204" pitchFamily="34" charset="0"/>
                  <a:ea typeface="华文楷体" panose="02010600040101010101" pitchFamily="2" charset="-122"/>
                  <a:cs typeface="Arial" panose="020B0604020202020204" pitchFamily="34" charset="0"/>
                </a:rPr>
                <a:t>“归巢计划”</a:t>
              </a:r>
              <a:r>
                <a:rPr lang="en-US" altLang="zh-CN" sz="1000" dirty="0">
                  <a:latin typeface="Arial" panose="020B0604020202020204" pitchFamily="34" charset="0"/>
                  <a:ea typeface="华文楷体" panose="02010600040101010101" pitchFamily="2" charset="-122"/>
                  <a:cs typeface="Arial" panose="020B0604020202020204" pitchFamily="34" charset="0"/>
                </a:rPr>
                <a:t>——</a:t>
              </a:r>
              <a:r>
                <a:rPr lang="zh-CN" altLang="en-US" sz="1000" dirty="0">
                  <a:latin typeface="Arial" panose="020B0604020202020204" pitchFamily="34" charset="0"/>
                  <a:ea typeface="华文楷体" panose="02010600040101010101" pitchFamily="2" charset="-122"/>
                  <a:cs typeface="Arial" panose="020B0604020202020204" pitchFamily="34" charset="0"/>
                </a:rPr>
                <a:t>帮助政府、企业吸引优质本地人才回流</a:t>
              </a:r>
              <a:endParaRPr lang="en-US" sz="1000" dirty="0">
                <a:latin typeface="Arial" panose="020B0604020202020204" pitchFamily="34" charset="0"/>
                <a:ea typeface="华文楷体" panose="02010600040101010101" pitchFamily="2" charset="-122"/>
                <a:cs typeface="Arial" panose="020B0604020202020204" pitchFamily="34" charset="0"/>
              </a:endParaRPr>
            </a:p>
          </p:txBody>
        </p:sp>
        <p:sp>
          <p:nvSpPr>
            <p:cNvPr id="45" name="Rectangle 44">
              <a:extLst>
                <a:ext uri="{FF2B5EF4-FFF2-40B4-BE49-F238E27FC236}">
                  <a16:creationId xmlns:a16="http://schemas.microsoft.com/office/drawing/2014/main" id="{7437FEFB-D4B7-454F-BC88-B8D31392EBCE}"/>
                </a:ext>
              </a:extLst>
            </p:cNvPr>
            <p:cNvSpPr/>
            <p:nvPr/>
          </p:nvSpPr>
          <p:spPr>
            <a:xfrm>
              <a:off x="3499486" y="4483730"/>
              <a:ext cx="2343381" cy="414435"/>
            </a:xfrm>
            <a:prstGeom prst="rect">
              <a:avLst/>
            </a:prstGeom>
          </p:spPr>
          <p:txBody>
            <a:bodyPr wrap="square">
              <a:spAutoFit/>
            </a:bodyPr>
            <a:lstStyle/>
            <a:p>
              <a:pPr marL="114300" indent="-114300" algn="just" defTabSz="914400">
                <a:spcBef>
                  <a:spcPts val="300"/>
                </a:spcBef>
                <a:buClr>
                  <a:schemeClr val="accent4">
                    <a:lumMod val="50000"/>
                  </a:schemeClr>
                </a:buClr>
                <a:buFont typeface="Wingdings" panose="05000000000000000000" pitchFamily="2" charset="2"/>
                <a:buChar char="§"/>
              </a:pPr>
              <a:r>
                <a:rPr lang="zh-CN" altLang="en-US" sz="1000" dirty="0">
                  <a:latin typeface="Arial" panose="020B0604020202020204" pitchFamily="34" charset="0"/>
                  <a:ea typeface="华文楷体" panose="02010600040101010101" pitchFamily="2" charset="-122"/>
                  <a:cs typeface="Arial" panose="020B0604020202020204" pitchFamily="34" charset="0"/>
                </a:rPr>
                <a:t>海亮教育“未来星”计划</a:t>
              </a:r>
              <a:r>
                <a:rPr lang="en-US" altLang="zh-CN" sz="1000" dirty="0">
                  <a:latin typeface="Arial" panose="020B0604020202020204" pitchFamily="34" charset="0"/>
                  <a:ea typeface="华文楷体" panose="02010600040101010101" pitchFamily="2" charset="-122"/>
                  <a:cs typeface="Arial" panose="020B0604020202020204" pitchFamily="34" charset="0"/>
                </a:rPr>
                <a:t>——</a:t>
              </a:r>
              <a:r>
                <a:rPr lang="zh-CN" altLang="en-US" sz="1000" dirty="0">
                  <a:latin typeface="Arial" panose="020B0604020202020204" pitchFamily="34" charset="0"/>
                  <a:ea typeface="华文楷体" panose="02010600040101010101" pitchFamily="2" charset="-122"/>
                  <a:cs typeface="Arial" panose="020B0604020202020204" pitchFamily="34" charset="0"/>
                </a:rPr>
                <a:t>职业规划、前置培养、跟踪维护</a:t>
              </a:r>
            </a:p>
          </p:txBody>
        </p:sp>
        <p:sp>
          <p:nvSpPr>
            <p:cNvPr id="46" name="Rectangle 45">
              <a:extLst>
                <a:ext uri="{FF2B5EF4-FFF2-40B4-BE49-F238E27FC236}">
                  <a16:creationId xmlns:a16="http://schemas.microsoft.com/office/drawing/2014/main" id="{45D4FA3F-CCCB-4563-A9E4-B0C560AE7D54}"/>
                </a:ext>
              </a:extLst>
            </p:cNvPr>
            <p:cNvSpPr/>
            <p:nvPr/>
          </p:nvSpPr>
          <p:spPr>
            <a:xfrm>
              <a:off x="1226215" y="6527616"/>
              <a:ext cx="2958145" cy="414435"/>
            </a:xfrm>
            <a:prstGeom prst="rect">
              <a:avLst/>
            </a:prstGeom>
          </p:spPr>
          <p:txBody>
            <a:bodyPr wrap="square">
              <a:spAutoFit/>
            </a:bodyPr>
            <a:lstStyle/>
            <a:p>
              <a:pPr marL="114300" indent="-114300" algn="just" defTabSz="914400">
                <a:spcBef>
                  <a:spcPts val="300"/>
                </a:spcBef>
                <a:buClr>
                  <a:schemeClr val="accent2">
                    <a:lumMod val="50000"/>
                  </a:schemeClr>
                </a:buClr>
                <a:buFont typeface="Wingdings" panose="05000000000000000000" pitchFamily="2" charset="2"/>
                <a:buChar char="§"/>
              </a:pPr>
              <a:r>
                <a:rPr lang="zh-CN" altLang="en-US" sz="1000" dirty="0">
                  <a:latin typeface="Arial" panose="020B0604020202020204" pitchFamily="34" charset="0"/>
                  <a:ea typeface="华文楷体" panose="02010600040101010101" pitchFamily="2" charset="-122"/>
                  <a:cs typeface="Arial" panose="020B0604020202020204" pitchFamily="34" charset="0"/>
                </a:rPr>
                <a:t>建立“海亮学院”和“海亮空中学院”</a:t>
              </a:r>
              <a:r>
                <a:rPr lang="en-US" altLang="zh-CN" sz="1000" dirty="0">
                  <a:latin typeface="Arial" panose="020B0604020202020204" pitchFamily="34" charset="0"/>
                  <a:ea typeface="华文楷体" panose="02010600040101010101" pitchFamily="2" charset="-122"/>
                  <a:cs typeface="Arial" panose="020B0604020202020204" pitchFamily="34" charset="0"/>
                </a:rPr>
                <a:t>——</a:t>
              </a:r>
              <a:r>
                <a:rPr lang="zh-CN" altLang="en-US" sz="1000" dirty="0">
                  <a:latin typeface="Arial" panose="020B0604020202020204" pitchFamily="34" charset="0"/>
                  <a:ea typeface="华文楷体" panose="02010600040101010101" pitchFamily="2" charset="-122"/>
                  <a:cs typeface="Arial" panose="020B0604020202020204" pitchFamily="34" charset="0"/>
                </a:rPr>
                <a:t>人才培养、课程融合、学分互认</a:t>
              </a:r>
            </a:p>
          </p:txBody>
        </p:sp>
        <p:sp>
          <p:nvSpPr>
            <p:cNvPr id="47" name="TextBox 92">
              <a:extLst>
                <a:ext uri="{FF2B5EF4-FFF2-40B4-BE49-F238E27FC236}">
                  <a16:creationId xmlns:a16="http://schemas.microsoft.com/office/drawing/2014/main" id="{EC04C038-FA01-472F-B2D5-A89B90F587CB}"/>
                </a:ext>
              </a:extLst>
            </p:cNvPr>
            <p:cNvSpPr txBox="1"/>
            <p:nvPr/>
          </p:nvSpPr>
          <p:spPr>
            <a:xfrm>
              <a:off x="2807059" y="4457365"/>
              <a:ext cx="723674" cy="262833"/>
            </a:xfrm>
            <a:prstGeom prst="rect">
              <a:avLst/>
            </a:prstGeom>
            <a:noFill/>
          </p:spPr>
          <p:txBody>
            <a:bodyPr wrap="none" rtlCol="0">
              <a:noAutofit/>
            </a:bodyPr>
            <a:lstStyle/>
            <a:p>
              <a:pPr algn="l"/>
              <a:r>
                <a:rPr lang="zh-CN" altLang="en-US" sz="1400" b="1" dirty="0">
                  <a:solidFill>
                    <a:srgbClr val="0070C0"/>
                  </a:solidFill>
                  <a:latin typeface="Arial" panose="020B0604020202020204" pitchFamily="34" charset="0"/>
                  <a:ea typeface="华文楷体" panose="02010600040101010101" pitchFamily="2" charset="-122"/>
                  <a:cs typeface="Arial" panose="020B0604020202020204" pitchFamily="34" charset="0"/>
                </a:rPr>
                <a:t>高中</a:t>
              </a:r>
              <a:endParaRPr lang="en-US" sz="1400" dirty="0">
                <a:solidFill>
                  <a:srgbClr val="0070C0"/>
                </a:solidFill>
                <a:latin typeface="Arial" panose="020B0604020202020204" pitchFamily="34" charset="0"/>
                <a:ea typeface="华文楷体" panose="02010600040101010101" pitchFamily="2" charset="-122"/>
                <a:cs typeface="Arial" panose="020B0604020202020204" pitchFamily="34" charset="0"/>
              </a:endParaRPr>
            </a:p>
          </p:txBody>
        </p:sp>
      </p:grpSp>
      <p:sp>
        <p:nvSpPr>
          <p:cNvPr id="48" name="标题 1">
            <a:extLst>
              <a:ext uri="{FF2B5EF4-FFF2-40B4-BE49-F238E27FC236}">
                <a16:creationId xmlns:a16="http://schemas.microsoft.com/office/drawing/2014/main" id="{85539A19-3C2E-493A-A09F-E39B9A425637}"/>
              </a:ext>
            </a:extLst>
          </p:cNvPr>
          <p:cNvSpPr txBox="1"/>
          <p:nvPr/>
        </p:nvSpPr>
        <p:spPr>
          <a:xfrm>
            <a:off x="4525181" y="4939328"/>
            <a:ext cx="1502029" cy="131323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00000"/>
              </a:lnSpc>
            </a:pPr>
            <a:r>
              <a:rPr lang="zh-CN" altLang="en-US" sz="1100" b="1" dirty="0">
                <a:latin typeface="华文楷体" panose="02010600040101010101" pitchFamily="2" charset="-122"/>
                <a:ea typeface="华文楷体" panose="02010600040101010101" pitchFamily="2" charset="-122"/>
                <a:cs typeface="+mn-cs"/>
              </a:rPr>
              <a:t>已签署战略合作高校</a:t>
            </a:r>
            <a:endParaRPr lang="en-US" altLang="zh-CN" sz="1100" b="1" dirty="0">
              <a:latin typeface="华文楷体" panose="02010600040101010101" pitchFamily="2" charset="-122"/>
              <a:ea typeface="华文楷体" panose="02010600040101010101" pitchFamily="2" charset="-122"/>
              <a:cs typeface="+mn-cs"/>
            </a:endParaRPr>
          </a:p>
          <a:p>
            <a:pPr marL="285750" indent="-285750" algn="just">
              <a:lnSpc>
                <a:spcPct val="100000"/>
              </a:lnSpc>
              <a:buFont typeface="Arial" panose="020B0604020202020204" pitchFamily="34" charset="0"/>
              <a:buChar char="•"/>
            </a:pPr>
            <a:r>
              <a:rPr lang="zh-CN" altLang="en-US" sz="1100" dirty="0">
                <a:latin typeface="华文楷体" panose="02010600040101010101" pitchFamily="2" charset="-122"/>
                <a:ea typeface="华文楷体" panose="02010600040101010101" pitchFamily="2" charset="-122"/>
                <a:cs typeface="+mn-cs"/>
              </a:rPr>
              <a:t>长春师范大学</a:t>
            </a:r>
            <a:endParaRPr lang="en-US" altLang="zh-CN" sz="1100" dirty="0">
              <a:latin typeface="华文楷体" panose="02010600040101010101" pitchFamily="2" charset="-122"/>
              <a:ea typeface="华文楷体" panose="02010600040101010101" pitchFamily="2" charset="-122"/>
              <a:cs typeface="+mn-cs"/>
            </a:endParaRPr>
          </a:p>
          <a:p>
            <a:pPr marL="285750" indent="-285750" algn="just">
              <a:lnSpc>
                <a:spcPct val="100000"/>
              </a:lnSpc>
              <a:buFont typeface="Arial" panose="020B0604020202020204" pitchFamily="34" charset="0"/>
              <a:buChar char="•"/>
            </a:pPr>
            <a:r>
              <a:rPr lang="zh-CN" altLang="en-US" sz="1100" dirty="0">
                <a:latin typeface="华文楷体" panose="02010600040101010101" pitchFamily="2" charset="-122"/>
                <a:ea typeface="华文楷体" panose="02010600040101010101" pitchFamily="2" charset="-122"/>
                <a:cs typeface="+mn-cs"/>
              </a:rPr>
              <a:t>安徽师范大学</a:t>
            </a:r>
          </a:p>
          <a:p>
            <a:pPr marL="285750" indent="-285750" algn="just">
              <a:lnSpc>
                <a:spcPct val="100000"/>
              </a:lnSpc>
              <a:buFont typeface="Arial" panose="020B0604020202020204" pitchFamily="34" charset="0"/>
              <a:buChar char="•"/>
            </a:pPr>
            <a:r>
              <a:rPr lang="zh-CN" altLang="en-US" sz="1100" dirty="0">
                <a:latin typeface="华文楷体" panose="02010600040101010101" pitchFamily="2" charset="-122"/>
                <a:ea typeface="华文楷体" panose="02010600040101010101" pitchFamily="2" charset="-122"/>
                <a:cs typeface="+mn-cs"/>
              </a:rPr>
              <a:t>吉林师范大学</a:t>
            </a:r>
          </a:p>
          <a:p>
            <a:pPr marL="285750" indent="-285750" algn="just">
              <a:lnSpc>
                <a:spcPct val="100000"/>
              </a:lnSpc>
              <a:buFont typeface="Arial" panose="020B0604020202020204" pitchFamily="34" charset="0"/>
              <a:buChar char="•"/>
            </a:pPr>
            <a:r>
              <a:rPr lang="zh-CN" altLang="en-US" sz="1100" dirty="0">
                <a:latin typeface="华文楷体" panose="02010600040101010101" pitchFamily="2" charset="-122"/>
                <a:ea typeface="华文楷体" panose="02010600040101010101" pitchFamily="2" charset="-122"/>
                <a:cs typeface="+mn-cs"/>
              </a:rPr>
              <a:t>陕西师范大学</a:t>
            </a:r>
            <a:endParaRPr lang="en-US" altLang="zh-CN" sz="1100" dirty="0">
              <a:latin typeface="华文楷体" panose="02010600040101010101" pitchFamily="2" charset="-122"/>
              <a:ea typeface="华文楷体" panose="02010600040101010101" pitchFamily="2" charset="-122"/>
              <a:cs typeface="+mn-cs"/>
            </a:endParaRPr>
          </a:p>
          <a:p>
            <a:pPr marL="285750" indent="-285750" algn="just">
              <a:lnSpc>
                <a:spcPct val="100000"/>
              </a:lnSpc>
              <a:buFont typeface="Arial" panose="020B0604020202020204" pitchFamily="34" charset="0"/>
              <a:buChar char="•"/>
            </a:pPr>
            <a:r>
              <a:rPr lang="zh-CN" altLang="en-US" sz="1100" dirty="0">
                <a:latin typeface="华文楷体" panose="02010600040101010101" pitchFamily="2" charset="-122"/>
                <a:ea typeface="华文楷体" panose="02010600040101010101" pitchFamily="2" charset="-122"/>
                <a:cs typeface="+mn-cs"/>
              </a:rPr>
              <a:t>北京师范大学</a:t>
            </a:r>
            <a:endParaRPr lang="en-US" altLang="zh-CN" sz="1100" dirty="0">
              <a:latin typeface="华文楷体" panose="02010600040101010101" pitchFamily="2" charset="-122"/>
              <a:ea typeface="华文楷体" panose="02010600040101010101" pitchFamily="2" charset="-122"/>
              <a:cs typeface="+mn-cs"/>
            </a:endParaRPr>
          </a:p>
          <a:p>
            <a:pPr marL="285750" indent="-285750" algn="just">
              <a:lnSpc>
                <a:spcPct val="100000"/>
              </a:lnSpc>
              <a:buFont typeface="Arial" panose="020B0604020202020204" pitchFamily="34" charset="0"/>
              <a:buChar char="•"/>
            </a:pPr>
            <a:r>
              <a:rPr lang="zh-CN" altLang="en-US" sz="1100" dirty="0">
                <a:latin typeface="华文楷体" panose="02010600040101010101" pitchFamily="2" charset="-122"/>
                <a:ea typeface="华文楷体" panose="02010600040101010101" pitchFamily="2" charset="-122"/>
                <a:cs typeface="+mn-cs"/>
              </a:rPr>
              <a:t>杭州师范大学</a:t>
            </a:r>
            <a:endParaRPr lang="en-US" altLang="zh-CN" sz="1100" dirty="0">
              <a:latin typeface="华文楷体" panose="02010600040101010101" pitchFamily="2" charset="-122"/>
              <a:ea typeface="华文楷体" panose="02010600040101010101" pitchFamily="2" charset="-122"/>
              <a:cs typeface="+mn-cs"/>
            </a:endParaRPr>
          </a:p>
          <a:p>
            <a:pPr marL="285750" indent="-285750" algn="just">
              <a:lnSpc>
                <a:spcPct val="100000"/>
              </a:lnSpc>
              <a:buFont typeface="Arial" panose="020B0604020202020204" pitchFamily="34" charset="0"/>
              <a:buChar char="•"/>
            </a:pPr>
            <a:r>
              <a:rPr lang="zh-CN" altLang="en-US" sz="1100" dirty="0">
                <a:latin typeface="华文楷体" panose="02010600040101010101" pitchFamily="2" charset="-122"/>
                <a:ea typeface="华文楷体" panose="02010600040101010101" pitchFamily="2" charset="-122"/>
                <a:cs typeface="+mn-cs"/>
              </a:rPr>
              <a:t>南京大学</a:t>
            </a:r>
            <a:endParaRPr lang="en-US" altLang="zh-CN" sz="1100" dirty="0">
              <a:latin typeface="华文楷体" panose="02010600040101010101" pitchFamily="2" charset="-122"/>
              <a:ea typeface="华文楷体" panose="02010600040101010101" pitchFamily="2" charset="-122"/>
              <a:cs typeface="+mn-cs"/>
            </a:endParaRPr>
          </a:p>
          <a:p>
            <a:pPr marL="285750" indent="-285750" algn="just">
              <a:lnSpc>
                <a:spcPct val="100000"/>
              </a:lnSpc>
              <a:buFont typeface="Arial" panose="020B0604020202020204" pitchFamily="34" charset="0"/>
              <a:buChar char="•"/>
            </a:pPr>
            <a:r>
              <a:rPr lang="zh-CN" altLang="en-US" sz="1100" dirty="0">
                <a:latin typeface="华文楷体" panose="02010600040101010101" pitchFamily="2" charset="-122"/>
                <a:ea typeface="华文楷体" panose="02010600040101010101" pitchFamily="2" charset="-122"/>
                <a:cs typeface="+mn-cs"/>
              </a:rPr>
              <a:t>哈尔滨师范大学</a:t>
            </a:r>
            <a:endParaRPr lang="en-US" altLang="zh-CN" sz="1100" dirty="0">
              <a:latin typeface="华文楷体" panose="02010600040101010101" pitchFamily="2" charset="-122"/>
              <a:ea typeface="华文楷体" panose="02010600040101010101" pitchFamily="2" charset="-122"/>
              <a:cs typeface="+mn-cs"/>
            </a:endParaRPr>
          </a:p>
        </p:txBody>
      </p:sp>
      <p:sp>
        <p:nvSpPr>
          <p:cNvPr id="88" name="Rectangle: Rounded Corners 13">
            <a:extLst>
              <a:ext uri="{FF2B5EF4-FFF2-40B4-BE49-F238E27FC236}">
                <a16:creationId xmlns:a16="http://schemas.microsoft.com/office/drawing/2014/main" id="{F2DCCE6F-E642-3046-858D-23C6A044F298}"/>
              </a:ext>
            </a:extLst>
          </p:cNvPr>
          <p:cNvSpPr/>
          <p:nvPr/>
        </p:nvSpPr>
        <p:spPr>
          <a:xfrm>
            <a:off x="6336172" y="1158646"/>
            <a:ext cx="4565066" cy="264233"/>
          </a:xfrm>
          <a:prstGeom prst="round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1400" b="1" dirty="0">
                <a:solidFill>
                  <a:schemeClr val="bg1"/>
                </a:solidFill>
                <a:latin typeface="STKaiti" panose="02010600040101010101" pitchFamily="2" charset="-122"/>
                <a:ea typeface="STKaiti" panose="02010600040101010101" pitchFamily="2" charset="-122"/>
                <a:cs typeface="Arial" charset="0"/>
              </a:rPr>
              <a:t>校园招聘</a:t>
            </a:r>
          </a:p>
        </p:txBody>
      </p:sp>
      <p:sp>
        <p:nvSpPr>
          <p:cNvPr id="89" name="标题 1">
            <a:extLst>
              <a:ext uri="{FF2B5EF4-FFF2-40B4-BE49-F238E27FC236}">
                <a16:creationId xmlns:a16="http://schemas.microsoft.com/office/drawing/2014/main" id="{96887A14-6070-8C45-8338-42EC62CB8ED7}"/>
              </a:ext>
            </a:extLst>
          </p:cNvPr>
          <p:cNvSpPr txBox="1"/>
          <p:nvPr/>
        </p:nvSpPr>
        <p:spPr>
          <a:xfrm>
            <a:off x="6323352" y="2932985"/>
            <a:ext cx="4577886" cy="198261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00000"/>
              </a:lnSpc>
            </a:pPr>
            <a:r>
              <a:rPr lang="zh-CN" altLang="en-US" sz="1400" b="1" dirty="0">
                <a:latin typeface="华文楷体" panose="02010600040101010101" pitchFamily="2" charset="-122"/>
                <a:ea typeface="华文楷体" panose="02010600040101010101" pitchFamily="2" charset="-122"/>
              </a:rPr>
              <a:t>招贤纳士，群英荟萃</a:t>
            </a:r>
            <a:endParaRPr lang="en-US" altLang="zh-CN" sz="1400" b="1" dirty="0">
              <a:latin typeface="华文楷体" panose="02010600040101010101" pitchFamily="2" charset="-122"/>
              <a:ea typeface="华文楷体" panose="02010600040101010101" pitchFamily="2" charset="-122"/>
            </a:endParaRPr>
          </a:p>
          <a:p>
            <a:pPr marL="285750" indent="-285750" algn="just">
              <a:lnSpc>
                <a:spcPct val="100000"/>
              </a:lnSpc>
              <a:buFont typeface="Arial" panose="020B0604020202020204" pitchFamily="34" charset="0"/>
              <a:buChar char="•"/>
            </a:pPr>
            <a:r>
              <a:rPr lang="zh-CN" altLang="en-US" sz="1400" dirty="0">
                <a:latin typeface="华文楷体" panose="02010600040101010101" pitchFamily="2" charset="-122"/>
                <a:ea typeface="华文楷体" panose="02010600040101010101" pitchFamily="2" charset="-122"/>
                <a:cs typeface="+mn-cs"/>
              </a:rPr>
              <a:t>目前校招团队已经探访了</a:t>
            </a:r>
            <a:r>
              <a:rPr lang="en-US" altLang="zh-CN" sz="1400" dirty="0">
                <a:latin typeface="华文楷体" panose="02010600040101010101" pitchFamily="2" charset="-122"/>
                <a:ea typeface="华文楷体" panose="02010600040101010101" pitchFamily="2" charset="-122"/>
                <a:cs typeface="+mn-cs"/>
              </a:rPr>
              <a:t>26</a:t>
            </a:r>
            <a:r>
              <a:rPr lang="zh-CN" altLang="en-US" sz="1400" dirty="0">
                <a:latin typeface="华文楷体" panose="02010600040101010101" pitchFamily="2" charset="-122"/>
                <a:ea typeface="华文楷体" panose="02010600040101010101" pitchFamily="2" charset="-122"/>
                <a:cs typeface="+mn-cs"/>
              </a:rPr>
              <a:t>所大学，如北京大学、清华大学、浙江大学等。</a:t>
            </a:r>
            <a:endParaRPr lang="en-US" altLang="zh-CN" sz="1400" dirty="0">
              <a:latin typeface="华文楷体" panose="02010600040101010101" pitchFamily="2" charset="-122"/>
              <a:ea typeface="华文楷体" panose="02010600040101010101" pitchFamily="2" charset="-122"/>
              <a:cs typeface="+mn-cs"/>
            </a:endParaRPr>
          </a:p>
          <a:p>
            <a:pPr marL="285750" indent="-285750" algn="just">
              <a:lnSpc>
                <a:spcPct val="100000"/>
              </a:lnSpc>
              <a:buFont typeface="Arial" panose="020B0604020202020204" pitchFamily="34" charset="0"/>
              <a:buChar char="•"/>
            </a:pPr>
            <a:r>
              <a:rPr lang="zh-CN" altLang="en-US" sz="1400" dirty="0">
                <a:latin typeface="华文楷体" panose="02010600040101010101" pitchFamily="2" charset="-122"/>
                <a:ea typeface="华文楷体" panose="02010600040101010101" pitchFamily="2" charset="-122"/>
                <a:cs typeface="+mn-cs"/>
              </a:rPr>
              <a:t>校招团队已经收到了</a:t>
            </a:r>
            <a:r>
              <a:rPr lang="en-US" altLang="zh-CN" sz="1400" dirty="0">
                <a:latin typeface="华文楷体" panose="02010600040101010101" pitchFamily="2" charset="-122"/>
                <a:ea typeface="华文楷体" panose="02010600040101010101" pitchFamily="2" charset="-122"/>
                <a:cs typeface="+mn-cs"/>
              </a:rPr>
              <a:t>4,033</a:t>
            </a:r>
            <a:r>
              <a:rPr lang="zh-CN" altLang="en-US" sz="1400" dirty="0">
                <a:latin typeface="华文楷体" panose="02010600040101010101" pitchFamily="2" charset="-122"/>
                <a:ea typeface="华文楷体" panose="02010600040101010101" pitchFamily="2" charset="-122"/>
                <a:cs typeface="+mn-cs"/>
              </a:rPr>
              <a:t>份简历，</a:t>
            </a:r>
            <a:r>
              <a:rPr lang="zh-CN" altLang="x-none" sz="1400" dirty="0">
                <a:latin typeface="华文楷体" panose="02010600040101010101" pitchFamily="2" charset="-122"/>
                <a:ea typeface="华文楷体" panose="02010600040101010101" pitchFamily="2" charset="-122"/>
                <a:cs typeface="+mn-cs"/>
              </a:rPr>
              <a:t>硕士生</a:t>
            </a:r>
            <a:r>
              <a:rPr lang="zh-CN" altLang="en-US" sz="1400" dirty="0">
                <a:latin typeface="华文楷体" panose="02010600040101010101" pitchFamily="2" charset="-122"/>
                <a:ea typeface="华文楷体" panose="02010600040101010101" pitchFamily="2" charset="-122"/>
                <a:cs typeface="+mn-cs"/>
              </a:rPr>
              <a:t>及以上学历占比</a:t>
            </a:r>
            <a:r>
              <a:rPr lang="en-US" altLang="zh-CN" sz="1400" dirty="0">
                <a:latin typeface="华文楷体" panose="02010600040101010101" pitchFamily="2" charset="-122"/>
                <a:ea typeface="华文楷体" panose="02010600040101010101" pitchFamily="2" charset="-122"/>
                <a:cs typeface="+mn-cs"/>
              </a:rPr>
              <a:t>50%</a:t>
            </a:r>
            <a:r>
              <a:rPr lang="zh-CN" altLang="en-US" sz="1400" dirty="0">
                <a:latin typeface="华文楷体" panose="02010600040101010101" pitchFamily="2" charset="-122"/>
                <a:ea typeface="华文楷体" panose="02010600040101010101" pitchFamily="2" charset="-122"/>
                <a:cs typeface="+mn-cs"/>
              </a:rPr>
              <a:t>左右。</a:t>
            </a:r>
            <a:endParaRPr lang="en-US" altLang="zh-CN" sz="1400" dirty="0">
              <a:latin typeface="华文楷体" panose="02010600040101010101" pitchFamily="2" charset="-122"/>
              <a:ea typeface="华文楷体" panose="02010600040101010101" pitchFamily="2" charset="-122"/>
              <a:cs typeface="+mn-cs"/>
            </a:endParaRPr>
          </a:p>
          <a:p>
            <a:pPr marL="285750" indent="-285750" algn="just">
              <a:lnSpc>
                <a:spcPct val="100000"/>
              </a:lnSpc>
              <a:buFont typeface="Arial" panose="020B0604020202020204" pitchFamily="34" charset="0"/>
              <a:buChar char="•"/>
            </a:pPr>
            <a:r>
              <a:rPr lang="zh-CN" altLang="en-US" sz="1400" dirty="0">
                <a:latin typeface="华文楷体" panose="02010600040101010101" pitchFamily="2" charset="-122"/>
                <a:ea typeface="华文楷体" panose="02010600040101010101" pitchFamily="2" charset="-122"/>
                <a:cs typeface="+mn-cs"/>
              </a:rPr>
              <a:t>发放意向</a:t>
            </a:r>
            <a:r>
              <a:rPr lang="en-US" altLang="zh-CN" sz="1400" dirty="0">
                <a:latin typeface="华文楷体" panose="02010600040101010101" pitchFamily="2" charset="-122"/>
                <a:ea typeface="华文楷体" panose="02010600040101010101" pitchFamily="2" charset="-122"/>
                <a:cs typeface="+mn-cs"/>
              </a:rPr>
              <a:t>offer</a:t>
            </a:r>
            <a:r>
              <a:rPr lang="zh-CN" altLang="en-US" sz="1400" dirty="0">
                <a:latin typeface="华文楷体" panose="02010600040101010101" pitchFamily="2" charset="-122"/>
                <a:ea typeface="华文楷体" panose="02010600040101010101" pitchFamily="2" charset="-122"/>
                <a:cs typeface="+mn-cs"/>
              </a:rPr>
              <a:t>约</a:t>
            </a:r>
            <a:r>
              <a:rPr lang="en-US" altLang="zh-CN" sz="1400" dirty="0">
                <a:latin typeface="华文楷体" panose="02010600040101010101" pitchFamily="2" charset="-122"/>
                <a:ea typeface="华文楷体" panose="02010600040101010101" pitchFamily="2" charset="-122"/>
                <a:cs typeface="+mn-cs"/>
              </a:rPr>
              <a:t>441</a:t>
            </a:r>
            <a:r>
              <a:rPr lang="zh-CN" altLang="en-US" sz="1400" dirty="0">
                <a:latin typeface="华文楷体" panose="02010600040101010101" pitchFamily="2" charset="-122"/>
                <a:ea typeface="华文楷体" panose="02010600040101010101" pitchFamily="2" charset="-122"/>
                <a:cs typeface="+mn-cs"/>
              </a:rPr>
              <a:t>份，其中</a:t>
            </a:r>
            <a:r>
              <a:rPr lang="en-US" altLang="zh-CN" sz="1400" dirty="0">
                <a:latin typeface="华文楷体" panose="02010600040101010101" pitchFamily="2" charset="-122"/>
                <a:ea typeface="华文楷体" panose="02010600040101010101" pitchFamily="2" charset="-122"/>
                <a:cs typeface="+mn-cs"/>
              </a:rPr>
              <a:t>74</a:t>
            </a:r>
            <a:r>
              <a:rPr lang="zh-CN" altLang="en-US" sz="1400" dirty="0">
                <a:latin typeface="华文楷体" panose="02010600040101010101" pitchFamily="2" charset="-122"/>
                <a:ea typeface="华文楷体" panose="02010600040101010101" pitchFamily="2" charset="-122"/>
                <a:cs typeface="+mn-cs"/>
              </a:rPr>
              <a:t>位意向应届生来自北京大学和清华大学，三季度新增</a:t>
            </a:r>
            <a:r>
              <a:rPr lang="en-US" altLang="zh-CN" sz="1400" dirty="0">
                <a:latin typeface="华文楷体" panose="02010600040101010101" pitchFamily="2" charset="-122"/>
                <a:ea typeface="华文楷体" panose="02010600040101010101" pitchFamily="2" charset="-122"/>
                <a:cs typeface="+mn-cs"/>
              </a:rPr>
              <a:t>11</a:t>
            </a:r>
            <a:r>
              <a:rPr lang="zh-CN" altLang="en-US" sz="1400" dirty="0">
                <a:latin typeface="华文楷体" panose="02010600040101010101" pitchFamily="2" charset="-122"/>
                <a:ea typeface="华文楷体" panose="02010600040101010101" pitchFamily="2" charset="-122"/>
                <a:cs typeface="+mn-cs"/>
              </a:rPr>
              <a:t>位</a:t>
            </a:r>
            <a:endParaRPr lang="en-US" altLang="zh-CN" sz="1400" dirty="0">
              <a:latin typeface="华文楷体" panose="02010600040101010101" pitchFamily="2" charset="-122"/>
              <a:ea typeface="华文楷体" panose="02010600040101010101" pitchFamily="2" charset="-122"/>
              <a:cs typeface="+mn-cs"/>
            </a:endParaRPr>
          </a:p>
        </p:txBody>
      </p:sp>
      <p:pic>
        <p:nvPicPr>
          <p:cNvPr id="96" name="图片 95">
            <a:extLst>
              <a:ext uri="{FF2B5EF4-FFF2-40B4-BE49-F238E27FC236}">
                <a16:creationId xmlns:a16="http://schemas.microsoft.com/office/drawing/2014/main" id="{F9CCF35F-67BC-5C44-BC93-F3E268B0A3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79160" y="4632126"/>
            <a:ext cx="4302260" cy="1835459"/>
          </a:xfrm>
          <a:prstGeom prst="rect">
            <a:avLst/>
          </a:prstGeom>
        </p:spPr>
      </p:pic>
      <p:grpSp>
        <p:nvGrpSpPr>
          <p:cNvPr id="97" name="组合 96">
            <a:extLst>
              <a:ext uri="{FF2B5EF4-FFF2-40B4-BE49-F238E27FC236}">
                <a16:creationId xmlns:a16="http://schemas.microsoft.com/office/drawing/2014/main" id="{9E194B59-C470-1B47-B963-FE730AD00B71}"/>
              </a:ext>
            </a:extLst>
          </p:cNvPr>
          <p:cNvGrpSpPr/>
          <p:nvPr/>
        </p:nvGrpSpPr>
        <p:grpSpPr>
          <a:xfrm>
            <a:off x="6992149" y="1713324"/>
            <a:ext cx="3756180" cy="1148181"/>
            <a:chOff x="790266" y="1488658"/>
            <a:chExt cx="3756180" cy="1148181"/>
          </a:xfrm>
        </p:grpSpPr>
        <p:grpSp>
          <p:nvGrpSpPr>
            <p:cNvPr id="98" name="组合 97">
              <a:extLst>
                <a:ext uri="{FF2B5EF4-FFF2-40B4-BE49-F238E27FC236}">
                  <a16:creationId xmlns:a16="http://schemas.microsoft.com/office/drawing/2014/main" id="{DB33605C-2B89-7A4E-AABA-98C193AA84A2}"/>
                </a:ext>
              </a:extLst>
            </p:cNvPr>
            <p:cNvGrpSpPr/>
            <p:nvPr/>
          </p:nvGrpSpPr>
          <p:grpSpPr>
            <a:xfrm>
              <a:off x="790266" y="1568640"/>
              <a:ext cx="3756180" cy="1042431"/>
              <a:chOff x="625475" y="2944297"/>
              <a:chExt cx="3756180" cy="1042431"/>
            </a:xfrm>
          </p:grpSpPr>
          <p:pic>
            <p:nvPicPr>
              <p:cNvPr id="100" name="图片 99">
                <a:extLst>
                  <a:ext uri="{FF2B5EF4-FFF2-40B4-BE49-F238E27FC236}">
                    <a16:creationId xmlns:a16="http://schemas.microsoft.com/office/drawing/2014/main" id="{0FB0F75C-8CC0-CA46-9935-7D48CBC79B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5475" y="2944297"/>
                <a:ext cx="993775" cy="993775"/>
              </a:xfrm>
              <a:prstGeom prst="rect">
                <a:avLst/>
              </a:prstGeom>
            </p:spPr>
          </p:pic>
          <p:pic>
            <p:nvPicPr>
              <p:cNvPr id="101" name="图片 100">
                <a:extLst>
                  <a:ext uri="{FF2B5EF4-FFF2-40B4-BE49-F238E27FC236}">
                    <a16:creationId xmlns:a16="http://schemas.microsoft.com/office/drawing/2014/main" id="{C43EA5EC-6E76-8D4D-8BCF-C830D3FFF1D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05126" y="2944298"/>
                <a:ext cx="1476529" cy="1042430"/>
              </a:xfrm>
              <a:prstGeom prst="rect">
                <a:avLst/>
              </a:prstGeom>
            </p:spPr>
          </p:pic>
        </p:grpSp>
        <p:pic>
          <p:nvPicPr>
            <p:cNvPr id="99" name="图片 98">
              <a:extLst>
                <a:ext uri="{FF2B5EF4-FFF2-40B4-BE49-F238E27FC236}">
                  <a16:creationId xmlns:a16="http://schemas.microsoft.com/office/drawing/2014/main" id="{FD1C0692-806B-FB40-88F2-EA8DDC136CC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58402" y="1488658"/>
              <a:ext cx="1148181" cy="1148181"/>
            </a:xfrm>
            <a:prstGeom prst="rect">
              <a:avLst/>
            </a:prstGeom>
          </p:spPr>
        </p:pic>
      </p:grpSp>
    </p:spTree>
    <p:extLst>
      <p:ext uri="{BB962C8B-B14F-4D97-AF65-F5344CB8AC3E}">
        <p14:creationId xmlns:p14="http://schemas.microsoft.com/office/powerpoint/2010/main" val="3431387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Rectangle: Rounded Corners 13">
            <a:extLst>
              <a:ext uri="{FF2B5EF4-FFF2-40B4-BE49-F238E27FC236}">
                <a16:creationId xmlns:a16="http://schemas.microsoft.com/office/drawing/2014/main" id="{75882488-F042-429D-8B53-3E884AA924D2}"/>
              </a:ext>
            </a:extLst>
          </p:cNvPr>
          <p:cNvSpPr/>
          <p:nvPr/>
        </p:nvSpPr>
        <p:spPr>
          <a:xfrm>
            <a:off x="5305816" y="2707180"/>
            <a:ext cx="5236794" cy="317627"/>
          </a:xfrm>
          <a:prstGeom prst="round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1400" b="1">
                <a:solidFill>
                  <a:schemeClr val="bg1"/>
                </a:solidFill>
                <a:latin typeface="STKaiti" panose="02010600040101010101" pitchFamily="2" charset="-122"/>
                <a:ea typeface="STKaiti" panose="02010600040101010101" pitchFamily="2" charset="-122"/>
                <a:cs typeface="Arial" charset="0"/>
              </a:rPr>
              <a:t>产品中心</a:t>
            </a:r>
            <a:r>
              <a:rPr lang="en-US" altLang="zh-CN" sz="1400" b="1">
                <a:solidFill>
                  <a:schemeClr val="bg1"/>
                </a:solidFill>
                <a:latin typeface="STKaiti" panose="02010600040101010101" pitchFamily="2" charset="-122"/>
                <a:ea typeface="STKaiti" panose="02010600040101010101" pitchFamily="2" charset="-122"/>
                <a:cs typeface="Arial" charset="0"/>
              </a:rPr>
              <a:t>——</a:t>
            </a:r>
            <a:r>
              <a:rPr lang="zh-CN" altLang="en-US" sz="1400" b="1">
                <a:solidFill>
                  <a:schemeClr val="bg1"/>
                </a:solidFill>
                <a:latin typeface="STKaiti" panose="02010600040101010101" pitchFamily="2" charset="-122"/>
                <a:ea typeface="STKaiti" panose="02010600040101010101" pitchFamily="2" charset="-122"/>
                <a:cs typeface="Arial" charset="0"/>
              </a:rPr>
              <a:t>重点项目重点进展</a:t>
            </a:r>
          </a:p>
        </p:txBody>
      </p:sp>
      <p:sp>
        <p:nvSpPr>
          <p:cNvPr id="6" name="文本框 40">
            <a:extLst>
              <a:ext uri="{FF2B5EF4-FFF2-40B4-BE49-F238E27FC236}">
                <a16:creationId xmlns:a16="http://schemas.microsoft.com/office/drawing/2014/main" id="{9CE9284B-49DA-4C9B-8E99-93035FFDAF4A}"/>
              </a:ext>
            </a:extLst>
          </p:cNvPr>
          <p:cNvSpPr txBox="1"/>
          <p:nvPr/>
        </p:nvSpPr>
        <p:spPr>
          <a:xfrm>
            <a:off x="6596265" y="4970186"/>
            <a:ext cx="3946345" cy="461665"/>
          </a:xfrm>
          <a:prstGeom prst="rect">
            <a:avLst/>
          </a:prstGeom>
          <a:noFill/>
        </p:spPr>
        <p:txBody>
          <a:bodyPr wrap="square" rtlCol="0">
            <a:spAutoFit/>
          </a:bodyPr>
          <a:lstStyle/>
          <a:p>
            <a:r>
              <a:rPr lang="zh-CN" altLang="en-US" sz="1200">
                <a:latin typeface="Arial" panose="020B0604020202020204" pitchFamily="34" charset="0"/>
                <a:ea typeface="华文楷体" panose="02010600040101010101" pitchFamily="2" charset="-122"/>
                <a:cs typeface="Arial" panose="020B0604020202020204" pitchFamily="34" charset="0"/>
              </a:rPr>
              <a:t>高效便捷的备授课系统，于</a:t>
            </a:r>
            <a:r>
              <a:rPr lang="en-US" altLang="zh-CN" sz="1200">
                <a:latin typeface="Arial" panose="020B0604020202020204" pitchFamily="34" charset="0"/>
                <a:ea typeface="华文楷体" panose="02010600040101010101" pitchFamily="2" charset="-122"/>
                <a:cs typeface="Arial" panose="020B0604020202020204" pitchFamily="34" charset="0"/>
              </a:rPr>
              <a:t>2020</a:t>
            </a:r>
            <a:r>
              <a:rPr lang="zh-CN" altLang="en-US" sz="1200">
                <a:latin typeface="Arial" panose="020B0604020202020204" pitchFamily="34" charset="0"/>
                <a:ea typeface="华文楷体" panose="02010600040101010101" pitchFamily="2" charset="-122"/>
                <a:cs typeface="Arial" panose="020B0604020202020204" pitchFamily="34" charset="0"/>
              </a:rPr>
              <a:t>年</a:t>
            </a:r>
            <a:r>
              <a:rPr lang="en-US" altLang="zh-CN" sz="1200">
                <a:latin typeface="Arial" panose="020B0604020202020204" pitchFamily="34" charset="0"/>
                <a:ea typeface="华文楷体" panose="02010600040101010101" pitchFamily="2" charset="-122"/>
                <a:cs typeface="Arial" panose="020B0604020202020204" pitchFamily="34" charset="0"/>
              </a:rPr>
              <a:t>6</a:t>
            </a:r>
            <a:r>
              <a:rPr lang="zh-CN" altLang="en-US" sz="1200">
                <a:latin typeface="Arial" panose="020B0604020202020204" pitchFamily="34" charset="0"/>
                <a:ea typeface="华文楷体" panose="02010600040101010101" pitchFamily="2" charset="-122"/>
                <a:cs typeface="Arial" panose="020B0604020202020204" pitchFamily="34" charset="0"/>
              </a:rPr>
              <a:t>月上线，平台总备授课时长近</a:t>
            </a:r>
            <a:r>
              <a:rPr lang="en-US" altLang="zh-CN" sz="1200">
                <a:latin typeface="Arial" panose="020B0604020202020204" pitchFamily="34" charset="0"/>
                <a:ea typeface="华文楷体" panose="02010600040101010101" pitchFamily="2" charset="-122"/>
                <a:cs typeface="Arial" panose="020B0604020202020204" pitchFamily="34" charset="0"/>
              </a:rPr>
              <a:t>30,000</a:t>
            </a:r>
            <a:r>
              <a:rPr lang="zh-CN" altLang="en-US" sz="1200">
                <a:latin typeface="Arial" panose="020B0604020202020204" pitchFamily="34" charset="0"/>
                <a:ea typeface="华文楷体" panose="02010600040101010101" pitchFamily="2" charset="-122"/>
                <a:cs typeface="Arial" panose="020B0604020202020204" pitchFamily="34" charset="0"/>
              </a:rPr>
              <a:t>小时；</a:t>
            </a:r>
          </a:p>
        </p:txBody>
      </p:sp>
      <p:sp>
        <p:nvSpPr>
          <p:cNvPr id="82" name="文本框 40">
            <a:extLst>
              <a:ext uri="{FF2B5EF4-FFF2-40B4-BE49-F238E27FC236}">
                <a16:creationId xmlns:a16="http://schemas.microsoft.com/office/drawing/2014/main" id="{8C16D78E-FEC3-49FF-A650-783E9DCB6DCF}"/>
              </a:ext>
            </a:extLst>
          </p:cNvPr>
          <p:cNvSpPr txBox="1"/>
          <p:nvPr/>
        </p:nvSpPr>
        <p:spPr>
          <a:xfrm>
            <a:off x="5182982" y="4589314"/>
            <a:ext cx="885720" cy="276999"/>
          </a:xfrm>
          <a:prstGeom prst="rect">
            <a:avLst/>
          </a:prstGeom>
          <a:noFill/>
        </p:spPr>
        <p:txBody>
          <a:bodyPr wrap="square" rtlCol="0">
            <a:spAutoFit/>
          </a:bodyPr>
          <a:lstStyle/>
          <a:p>
            <a:pPr algn="ctr"/>
            <a:r>
              <a:rPr lang="zh-CN" altLang="en-US" sz="1200" b="1">
                <a:solidFill>
                  <a:srgbClr val="0070C0"/>
                </a:solidFill>
                <a:latin typeface="Arial" panose="020B0604020202020204" pitchFamily="34" charset="0"/>
                <a:ea typeface="华文楷体" panose="02010600040101010101" pitchFamily="2" charset="-122"/>
                <a:cs typeface="Arial" panose="020B0604020202020204" pitchFamily="34" charset="0"/>
              </a:rPr>
              <a:t>家校共育</a:t>
            </a:r>
            <a:endParaRPr lang="en-US" altLang="zh-CN" sz="1200" b="1">
              <a:solidFill>
                <a:srgbClr val="0070C0"/>
              </a:solidFill>
              <a:latin typeface="Arial" panose="020B0604020202020204" pitchFamily="34" charset="0"/>
              <a:ea typeface="华文楷体" panose="02010600040101010101" pitchFamily="2" charset="-122"/>
              <a:cs typeface="Arial" panose="020B0604020202020204" pitchFamily="34" charset="0"/>
            </a:endParaRPr>
          </a:p>
        </p:txBody>
      </p:sp>
      <p:grpSp>
        <p:nvGrpSpPr>
          <p:cNvPr id="4" name="组合 3">
            <a:extLst>
              <a:ext uri="{FF2B5EF4-FFF2-40B4-BE49-F238E27FC236}">
                <a16:creationId xmlns:a16="http://schemas.microsoft.com/office/drawing/2014/main" id="{6FDC4C1B-9D6E-488B-9F85-00B8F44F522E}"/>
              </a:ext>
            </a:extLst>
          </p:cNvPr>
          <p:cNvGrpSpPr/>
          <p:nvPr/>
        </p:nvGrpSpPr>
        <p:grpSpPr>
          <a:xfrm>
            <a:off x="2412571" y="959717"/>
            <a:ext cx="6425855" cy="1592443"/>
            <a:chOff x="1489125" y="797905"/>
            <a:chExt cx="6425855" cy="1833761"/>
          </a:xfrm>
        </p:grpSpPr>
        <p:pic>
          <p:nvPicPr>
            <p:cNvPr id="13" name="图形 12" descr="网络">
              <a:extLst>
                <a:ext uri="{FF2B5EF4-FFF2-40B4-BE49-F238E27FC236}">
                  <a16:creationId xmlns:a16="http://schemas.microsoft.com/office/drawing/2014/main" id="{3B6B60A8-2985-4EB8-9D16-DF6D28E6F2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45145" y="1298095"/>
              <a:ext cx="803836" cy="935500"/>
            </a:xfrm>
            <a:prstGeom prst="rect">
              <a:avLst/>
            </a:prstGeom>
          </p:spPr>
        </p:pic>
        <p:sp>
          <p:nvSpPr>
            <p:cNvPr id="14" name="文本框 13">
              <a:extLst>
                <a:ext uri="{FF2B5EF4-FFF2-40B4-BE49-F238E27FC236}">
                  <a16:creationId xmlns:a16="http://schemas.microsoft.com/office/drawing/2014/main" id="{FF1C057E-41CC-4CC1-BFEC-7B3C0DEE8859}"/>
                </a:ext>
              </a:extLst>
            </p:cNvPr>
            <p:cNvSpPr txBox="1"/>
            <p:nvPr/>
          </p:nvSpPr>
          <p:spPr>
            <a:xfrm>
              <a:off x="4482496" y="1282152"/>
              <a:ext cx="1550424" cy="954107"/>
            </a:xfrm>
            <a:prstGeom prst="rect">
              <a:avLst/>
            </a:prstGeom>
            <a:noFill/>
          </p:spPr>
          <p:txBody>
            <a:bodyPr wrap="none" rtlCol="0">
              <a:spAutoFit/>
            </a:bodyPr>
            <a:lstStyle/>
            <a:p>
              <a:pPr marL="285750" indent="-285750">
                <a:buFont typeface="Arial" panose="020B0604020202020204" pitchFamily="34" charset="0"/>
                <a:buChar char="•"/>
              </a:pPr>
              <a:r>
                <a:rPr lang="zh-CN" altLang="en-US" sz="1400" dirty="0">
                  <a:latin typeface="STKaiti" panose="02010600040101010101" pitchFamily="2" charset="-122"/>
                  <a:ea typeface="STKaiti" panose="02010600040101010101" pitchFamily="2" charset="-122"/>
                </a:rPr>
                <a:t>精准学情分析</a:t>
              </a:r>
              <a:endParaRPr lang="en-US" altLang="zh-CN" sz="1400" dirty="0">
                <a:latin typeface="STKaiti" panose="02010600040101010101" pitchFamily="2" charset="-122"/>
                <a:ea typeface="STKaiti" panose="02010600040101010101" pitchFamily="2" charset="-122"/>
              </a:endParaRPr>
            </a:p>
            <a:p>
              <a:pPr marL="285750" indent="-285750">
                <a:buFont typeface="Arial" panose="020B0604020202020204" pitchFamily="34" charset="0"/>
                <a:buChar char="•"/>
              </a:pPr>
              <a:r>
                <a:rPr lang="zh-CN" altLang="en-US" sz="1400" dirty="0">
                  <a:latin typeface="STKaiti" panose="02010600040101010101" pitchFamily="2" charset="-122"/>
                  <a:ea typeface="STKaiti" panose="02010600040101010101" pitchFamily="2" charset="-122"/>
                </a:rPr>
                <a:t>实时能耗监控</a:t>
              </a:r>
              <a:endParaRPr lang="en-US" altLang="zh-CN" sz="1400" dirty="0">
                <a:latin typeface="STKaiti" panose="02010600040101010101" pitchFamily="2" charset="-122"/>
                <a:ea typeface="STKaiti" panose="02010600040101010101" pitchFamily="2" charset="-122"/>
              </a:endParaRPr>
            </a:p>
            <a:p>
              <a:pPr marL="285750" indent="-285750">
                <a:buFont typeface="Arial" panose="020B0604020202020204" pitchFamily="34" charset="0"/>
                <a:buChar char="•"/>
              </a:pPr>
              <a:r>
                <a:rPr lang="zh-CN" altLang="en-US" sz="1400" dirty="0">
                  <a:latin typeface="STKaiti" panose="02010600040101010101" pitchFamily="2" charset="-122"/>
                  <a:ea typeface="STKaiti" panose="02010600040101010101" pitchFamily="2" charset="-122"/>
                </a:rPr>
                <a:t>校园安全预警</a:t>
              </a:r>
              <a:endParaRPr lang="en-US" altLang="zh-CN" sz="1400" dirty="0">
                <a:latin typeface="STKaiti" panose="02010600040101010101" pitchFamily="2" charset="-122"/>
                <a:ea typeface="STKaiti" panose="02010600040101010101" pitchFamily="2" charset="-122"/>
              </a:endParaRPr>
            </a:p>
            <a:p>
              <a:pPr marL="285750" indent="-285750">
                <a:buFont typeface="Arial" panose="020B0604020202020204" pitchFamily="34" charset="0"/>
                <a:buChar char="•"/>
              </a:pPr>
              <a:r>
                <a:rPr lang="zh-CN" altLang="en-US" sz="1400" dirty="0">
                  <a:latin typeface="STKaiti" panose="02010600040101010101" pitchFamily="2" charset="-122"/>
                  <a:ea typeface="STKaiti" panose="02010600040101010101" pitchFamily="2" charset="-122"/>
                </a:rPr>
                <a:t>健康趋势分析</a:t>
              </a:r>
            </a:p>
          </p:txBody>
        </p:sp>
        <p:sp>
          <p:nvSpPr>
            <p:cNvPr id="42" name="流程图: 过程 41">
              <a:extLst>
                <a:ext uri="{FF2B5EF4-FFF2-40B4-BE49-F238E27FC236}">
                  <a16:creationId xmlns:a16="http://schemas.microsoft.com/office/drawing/2014/main" id="{920CCF83-7EC3-4645-BF3E-8201484DDEC4}"/>
                </a:ext>
              </a:extLst>
            </p:cNvPr>
            <p:cNvSpPr/>
            <p:nvPr/>
          </p:nvSpPr>
          <p:spPr>
            <a:xfrm>
              <a:off x="3182112" y="1186390"/>
              <a:ext cx="3151308" cy="1166811"/>
            </a:xfrm>
            <a:prstGeom prst="flowChartProcess">
              <a:avLst/>
            </a:prstGeom>
            <a:noFill/>
            <a:ln w="19050">
              <a:solidFill>
                <a:srgbClr val="0070C0"/>
              </a:solidFill>
            </a:ln>
          </p:spPr>
          <p:style>
            <a:lnRef idx="3">
              <a:schemeClr val="lt1"/>
            </a:lnRef>
            <a:fillRef idx="1">
              <a:schemeClr val="accent4"/>
            </a:fillRef>
            <a:effectRef idx="1">
              <a:schemeClr val="accent4"/>
            </a:effectRef>
            <a:fontRef idx="minor">
              <a:schemeClr val="lt1"/>
            </a:fontRef>
          </p:style>
          <p:txBody>
            <a:bodyPr wrap="square" lIns="71985" tIns="17996" rIns="71985" bIns="17996" rtlCol="0" anchor="ctr">
              <a:noAutofit/>
            </a:bodyPr>
            <a:lstStyle/>
            <a:p>
              <a:pPr>
                <a:lnSpc>
                  <a:spcPct val="150000"/>
                </a:lnSpc>
              </a:pPr>
              <a:endParaRPr lang="en-US" altLang="zh-CN" sz="1400">
                <a:solidFill>
                  <a:schemeClr val="tx1"/>
                </a:solidFill>
                <a:latin typeface="Arial" panose="020B0604020202020204" pitchFamily="34" charset="0"/>
                <a:ea typeface="华文楷体" panose="02010600040101010101" pitchFamily="2" charset="-122"/>
                <a:cs typeface="Arial" panose="020B0604020202020204" pitchFamily="34" charset="0"/>
              </a:endParaRPr>
            </a:p>
          </p:txBody>
        </p:sp>
        <p:sp>
          <p:nvSpPr>
            <p:cNvPr id="38" name="Rectangle: Rounded Corners 13">
              <a:extLst>
                <a:ext uri="{FF2B5EF4-FFF2-40B4-BE49-F238E27FC236}">
                  <a16:creationId xmlns:a16="http://schemas.microsoft.com/office/drawing/2014/main" id="{64B2F682-11AB-430F-9BFF-E15A0097A679}"/>
                </a:ext>
              </a:extLst>
            </p:cNvPr>
            <p:cNvSpPr/>
            <p:nvPr/>
          </p:nvSpPr>
          <p:spPr>
            <a:xfrm>
              <a:off x="3182112" y="868763"/>
              <a:ext cx="3151308" cy="317627"/>
            </a:xfrm>
            <a:prstGeom prst="round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1400" b="1">
                  <a:solidFill>
                    <a:schemeClr val="bg1"/>
                  </a:solidFill>
                  <a:latin typeface="STKaiti" panose="02010600040101010101" pitchFamily="2" charset="-122"/>
                  <a:ea typeface="STKaiti" panose="02010600040101010101" pitchFamily="2" charset="-122"/>
                  <a:cs typeface="Arial" charset="0"/>
                </a:rPr>
                <a:t>大数据中心</a:t>
              </a:r>
            </a:p>
          </p:txBody>
        </p:sp>
        <p:sp>
          <p:nvSpPr>
            <p:cNvPr id="16" name="箭头: 右弧形 15">
              <a:extLst>
                <a:ext uri="{FF2B5EF4-FFF2-40B4-BE49-F238E27FC236}">
                  <a16:creationId xmlns:a16="http://schemas.microsoft.com/office/drawing/2014/main" id="{77D45D16-3DCC-4D6B-8D79-1FC39138F515}"/>
                </a:ext>
              </a:extLst>
            </p:cNvPr>
            <p:cNvSpPr/>
            <p:nvPr/>
          </p:nvSpPr>
          <p:spPr>
            <a:xfrm rot="1421715" flipH="1">
              <a:off x="1489125" y="802303"/>
              <a:ext cx="1037958" cy="182936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 name="箭头: 右弧形 46">
              <a:extLst>
                <a:ext uri="{FF2B5EF4-FFF2-40B4-BE49-F238E27FC236}">
                  <a16:creationId xmlns:a16="http://schemas.microsoft.com/office/drawing/2014/main" id="{999842A9-1064-423C-B30B-83BFCB58A396}"/>
                </a:ext>
              </a:extLst>
            </p:cNvPr>
            <p:cNvSpPr/>
            <p:nvPr/>
          </p:nvSpPr>
          <p:spPr>
            <a:xfrm rot="20328972">
              <a:off x="6869695" y="797905"/>
              <a:ext cx="1045285" cy="182936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8" name="组合 17">
            <a:extLst>
              <a:ext uri="{FF2B5EF4-FFF2-40B4-BE49-F238E27FC236}">
                <a16:creationId xmlns:a16="http://schemas.microsoft.com/office/drawing/2014/main" id="{780D7DF7-DE11-4CF9-8D5E-7EA099C3C1DB}"/>
              </a:ext>
            </a:extLst>
          </p:cNvPr>
          <p:cNvGrpSpPr/>
          <p:nvPr/>
        </p:nvGrpSpPr>
        <p:grpSpPr>
          <a:xfrm>
            <a:off x="1925104" y="3080749"/>
            <a:ext cx="1269933" cy="1700981"/>
            <a:chOff x="165675" y="3429000"/>
            <a:chExt cx="1269933" cy="1700981"/>
          </a:xfrm>
        </p:grpSpPr>
        <p:sp>
          <p:nvSpPr>
            <p:cNvPr id="48" name="文本框 17">
              <a:extLst>
                <a:ext uri="{FF2B5EF4-FFF2-40B4-BE49-F238E27FC236}">
                  <a16:creationId xmlns:a16="http://schemas.microsoft.com/office/drawing/2014/main" id="{BA051895-37C7-4B39-AC46-580B20DCF1E5}"/>
                </a:ext>
              </a:extLst>
            </p:cNvPr>
            <p:cNvSpPr txBox="1"/>
            <p:nvPr/>
          </p:nvSpPr>
          <p:spPr>
            <a:xfrm>
              <a:off x="165675" y="3683098"/>
              <a:ext cx="1269933" cy="1446883"/>
            </a:xfrm>
            <a:prstGeom prst="rect">
              <a:avLst/>
            </a:prstGeom>
            <a:solidFill>
              <a:schemeClr val="accent1">
                <a:lumMod val="20000"/>
                <a:lumOff val="80000"/>
              </a:schemeClr>
            </a:solidFill>
          </p:spPr>
          <p:txBody>
            <a:bodyPr wrap="square" lIns="91431" tIns="45715" rIns="91431" bIns="45715" rtlCol="0">
              <a:noAutofit/>
            </a:bodyPr>
            <a:lstStyle/>
            <a:p>
              <a:pPr marL="171450" indent="-171450">
                <a:lnSpc>
                  <a:spcPct val="120000"/>
                </a:lnSpc>
                <a:buClr>
                  <a:schemeClr val="accent1"/>
                </a:buClr>
                <a:buFont typeface="Wingdings" panose="05000000000000000000" pitchFamily="2" charset="2"/>
                <a:buChar char="§"/>
              </a:pPr>
              <a:r>
                <a:rPr lang="zh-CN" altLang="en-US" sz="1200">
                  <a:latin typeface="Arial" panose="020B0604020202020204" pitchFamily="34" charset="0"/>
                  <a:ea typeface="华文楷体" panose="02010600040101010101" pitchFamily="2" charset="-122"/>
                  <a:cs typeface="Arial" panose="020B0604020202020204" pitchFamily="34" charset="0"/>
                  <a:sym typeface="+mn-ea"/>
                </a:rPr>
                <a:t>教育计划管理</a:t>
              </a:r>
              <a:endParaRPr lang="en-US" altLang="zh-CN" sz="1200">
                <a:latin typeface="Arial" panose="020B0604020202020204" pitchFamily="34" charset="0"/>
                <a:ea typeface="华文楷体" panose="02010600040101010101" pitchFamily="2" charset="-122"/>
                <a:cs typeface="Arial" panose="020B0604020202020204" pitchFamily="34" charset="0"/>
                <a:sym typeface="+mn-ea"/>
              </a:endParaRPr>
            </a:p>
            <a:p>
              <a:pPr marL="171450" indent="-171450">
                <a:lnSpc>
                  <a:spcPct val="120000"/>
                </a:lnSpc>
                <a:buClr>
                  <a:schemeClr val="accent1"/>
                </a:buClr>
                <a:buFont typeface="Wingdings" panose="05000000000000000000" pitchFamily="2" charset="2"/>
                <a:buChar char="§"/>
              </a:pPr>
              <a:r>
                <a:rPr lang="zh-CN" altLang="en-US" sz="1200">
                  <a:latin typeface="Arial" panose="020B0604020202020204" pitchFamily="34" charset="0"/>
                  <a:ea typeface="华文楷体" panose="02010600040101010101" pitchFamily="2" charset="-122"/>
                  <a:cs typeface="Arial" panose="020B0604020202020204" pitchFamily="34" charset="0"/>
                  <a:sym typeface="+mn-ea"/>
                </a:rPr>
                <a:t>学务管理</a:t>
              </a:r>
              <a:endParaRPr lang="en-US" altLang="zh-CN" sz="1200">
                <a:latin typeface="Arial" panose="020B0604020202020204" pitchFamily="34" charset="0"/>
                <a:ea typeface="华文楷体" panose="02010600040101010101" pitchFamily="2" charset="-122"/>
                <a:cs typeface="Arial" panose="020B0604020202020204" pitchFamily="34" charset="0"/>
                <a:sym typeface="+mn-ea"/>
              </a:endParaRPr>
            </a:p>
            <a:p>
              <a:pPr marL="171450" indent="-171450">
                <a:lnSpc>
                  <a:spcPct val="120000"/>
                </a:lnSpc>
                <a:buClr>
                  <a:schemeClr val="accent1"/>
                </a:buClr>
                <a:buFont typeface="Wingdings" panose="05000000000000000000" pitchFamily="2" charset="2"/>
                <a:buChar char="§"/>
              </a:pPr>
              <a:r>
                <a:rPr lang="zh-CN" altLang="en-US" sz="1200">
                  <a:latin typeface="Arial" panose="020B0604020202020204" pitchFamily="34" charset="0"/>
                  <a:ea typeface="华文楷体" panose="02010600040101010101" pitchFamily="2" charset="-122"/>
                  <a:cs typeface="Arial" panose="020B0604020202020204" pitchFamily="34" charset="0"/>
                  <a:sym typeface="+mn-ea"/>
                </a:rPr>
                <a:t>选班排课</a:t>
              </a:r>
              <a:endParaRPr lang="en-US" altLang="zh-CN" sz="1200">
                <a:latin typeface="Arial" panose="020B0604020202020204" pitchFamily="34" charset="0"/>
                <a:ea typeface="华文楷体" panose="02010600040101010101" pitchFamily="2" charset="-122"/>
                <a:cs typeface="Arial" panose="020B0604020202020204" pitchFamily="34" charset="0"/>
                <a:sym typeface="+mn-ea"/>
              </a:endParaRPr>
            </a:p>
            <a:p>
              <a:pPr marL="171450" indent="-171450">
                <a:lnSpc>
                  <a:spcPct val="120000"/>
                </a:lnSpc>
                <a:buClr>
                  <a:schemeClr val="accent1"/>
                </a:buClr>
                <a:buFont typeface="Wingdings" panose="05000000000000000000" pitchFamily="2" charset="2"/>
                <a:buChar char="§"/>
              </a:pPr>
              <a:r>
                <a:rPr lang="zh-CN" altLang="en-US" sz="1200">
                  <a:latin typeface="Arial" panose="020B0604020202020204" pitchFamily="34" charset="0"/>
                  <a:ea typeface="华文楷体" panose="02010600040101010101" pitchFamily="2" charset="-122"/>
                  <a:cs typeface="Arial" panose="020B0604020202020204" pitchFamily="34" charset="0"/>
                  <a:sym typeface="+mn-ea"/>
                </a:rPr>
                <a:t>德育考勤</a:t>
              </a:r>
              <a:endParaRPr lang="en-US" altLang="zh-CN" sz="1200">
                <a:latin typeface="Arial" panose="020B0604020202020204" pitchFamily="34" charset="0"/>
                <a:ea typeface="华文楷体" panose="02010600040101010101" pitchFamily="2" charset="-122"/>
                <a:cs typeface="Arial" panose="020B0604020202020204" pitchFamily="34" charset="0"/>
                <a:sym typeface="+mn-ea"/>
              </a:endParaRPr>
            </a:p>
            <a:p>
              <a:pPr marL="171450" indent="-171450">
                <a:lnSpc>
                  <a:spcPct val="120000"/>
                </a:lnSpc>
                <a:buClr>
                  <a:schemeClr val="accent1"/>
                </a:buClr>
                <a:buFont typeface="Wingdings" panose="05000000000000000000" pitchFamily="2" charset="2"/>
                <a:buChar char="§"/>
              </a:pPr>
              <a:r>
                <a:rPr lang="zh-CN" altLang="en-US" sz="1200">
                  <a:latin typeface="Arial" panose="020B0604020202020204" pitchFamily="34" charset="0"/>
                  <a:ea typeface="华文楷体" panose="02010600040101010101" pitchFamily="2" charset="-122"/>
                  <a:cs typeface="Arial" panose="020B0604020202020204" pitchFamily="34" charset="0"/>
                  <a:sym typeface="+mn-ea"/>
                </a:rPr>
                <a:t>考务管理</a:t>
              </a:r>
              <a:endParaRPr lang="en-US" altLang="zh-CN" sz="1200">
                <a:latin typeface="Arial" panose="020B0604020202020204" pitchFamily="34" charset="0"/>
                <a:ea typeface="华文楷体" panose="02010600040101010101" pitchFamily="2" charset="-122"/>
                <a:cs typeface="Arial" panose="020B0604020202020204" pitchFamily="34" charset="0"/>
                <a:sym typeface="+mn-ea"/>
              </a:endParaRPr>
            </a:p>
            <a:p>
              <a:pPr marL="171450" indent="-171450">
                <a:lnSpc>
                  <a:spcPct val="120000"/>
                </a:lnSpc>
                <a:buClr>
                  <a:schemeClr val="accent1"/>
                </a:buClr>
                <a:buFont typeface="Wingdings" panose="05000000000000000000" pitchFamily="2" charset="2"/>
                <a:buChar char="§"/>
              </a:pPr>
              <a:r>
                <a:rPr lang="zh-CN" altLang="en-US" sz="1200">
                  <a:latin typeface="Arial" panose="020B0604020202020204" pitchFamily="34" charset="0"/>
                  <a:ea typeface="华文楷体" panose="02010600040101010101" pitchFamily="2" charset="-122"/>
                  <a:cs typeface="Arial" panose="020B0604020202020204" pitchFamily="34" charset="0"/>
                  <a:sym typeface="+mn-ea"/>
                </a:rPr>
                <a:t>教师评估</a:t>
              </a:r>
              <a:endParaRPr lang="en-US" altLang="zh-CN" sz="1200">
                <a:latin typeface="Arial" panose="020B0604020202020204" pitchFamily="34" charset="0"/>
                <a:ea typeface="华文楷体" panose="02010600040101010101" pitchFamily="2" charset="-122"/>
                <a:cs typeface="Arial" panose="020B0604020202020204" pitchFamily="34" charset="0"/>
                <a:sym typeface="+mn-ea"/>
              </a:endParaRPr>
            </a:p>
          </p:txBody>
        </p:sp>
        <p:sp>
          <p:nvSpPr>
            <p:cNvPr id="49" name="文本框 15">
              <a:extLst>
                <a:ext uri="{FF2B5EF4-FFF2-40B4-BE49-F238E27FC236}">
                  <a16:creationId xmlns:a16="http://schemas.microsoft.com/office/drawing/2014/main" id="{E1D1EA7A-732D-44E9-BBA8-D1E3C6A6867E}"/>
                </a:ext>
              </a:extLst>
            </p:cNvPr>
            <p:cNvSpPr txBox="1"/>
            <p:nvPr/>
          </p:nvSpPr>
          <p:spPr>
            <a:xfrm>
              <a:off x="165676" y="3429000"/>
              <a:ext cx="1269932" cy="276535"/>
            </a:xfrm>
            <a:prstGeom prst="rect">
              <a:avLst/>
            </a:prstGeom>
            <a:solidFill>
              <a:schemeClr val="accent1"/>
            </a:solidFill>
          </p:spPr>
          <p:txBody>
            <a:bodyPr wrap="square" lIns="91431" tIns="45715" rIns="91431" bIns="45715" rtlCol="0" anchor="ctr" anchorCtr="0">
              <a:noAutofit/>
            </a:bodyPr>
            <a:lstStyle/>
            <a:p>
              <a:pPr algn="ctr">
                <a:lnSpc>
                  <a:spcPct val="120000"/>
                </a:lnSpc>
              </a:pPr>
              <a:r>
                <a:rPr lang="zh-CN" altLang="en-US" sz="1200" b="1">
                  <a:solidFill>
                    <a:schemeClr val="bg1"/>
                  </a:solidFill>
                  <a:latin typeface="Arial" panose="020B0604020202020204" pitchFamily="34" charset="0"/>
                  <a:ea typeface="华文楷体" panose="02010600040101010101" pitchFamily="2" charset="-122"/>
                  <a:cs typeface="Arial" panose="020B0604020202020204" pitchFamily="34" charset="0"/>
                  <a:sym typeface="+mn-ea"/>
                </a:rPr>
                <a:t>智能校务</a:t>
              </a:r>
              <a:endParaRPr lang="en-US" altLang="zh-CN" sz="1200" b="1">
                <a:solidFill>
                  <a:schemeClr val="bg1"/>
                </a:solidFill>
                <a:latin typeface="Arial" panose="020B0604020202020204" pitchFamily="34" charset="0"/>
                <a:ea typeface="华文楷体" panose="02010600040101010101" pitchFamily="2" charset="-122"/>
                <a:cs typeface="Arial" panose="020B0604020202020204" pitchFamily="34" charset="0"/>
                <a:sym typeface="+mn-ea"/>
              </a:endParaRPr>
            </a:p>
          </p:txBody>
        </p:sp>
      </p:grpSp>
      <p:grpSp>
        <p:nvGrpSpPr>
          <p:cNvPr id="50" name="组合 49">
            <a:extLst>
              <a:ext uri="{FF2B5EF4-FFF2-40B4-BE49-F238E27FC236}">
                <a16:creationId xmlns:a16="http://schemas.microsoft.com/office/drawing/2014/main" id="{40B7F142-23AD-4F58-A457-A93BCBB56C73}"/>
              </a:ext>
            </a:extLst>
          </p:cNvPr>
          <p:cNvGrpSpPr/>
          <p:nvPr/>
        </p:nvGrpSpPr>
        <p:grpSpPr>
          <a:xfrm>
            <a:off x="3232465" y="3080749"/>
            <a:ext cx="1269933" cy="1700981"/>
            <a:chOff x="165675" y="3429000"/>
            <a:chExt cx="1269933" cy="1700981"/>
          </a:xfrm>
        </p:grpSpPr>
        <p:sp>
          <p:nvSpPr>
            <p:cNvPr id="51" name="文本框 17">
              <a:extLst>
                <a:ext uri="{FF2B5EF4-FFF2-40B4-BE49-F238E27FC236}">
                  <a16:creationId xmlns:a16="http://schemas.microsoft.com/office/drawing/2014/main" id="{B4FC86EB-B739-47B9-AB86-187B2226DA49}"/>
                </a:ext>
              </a:extLst>
            </p:cNvPr>
            <p:cNvSpPr txBox="1"/>
            <p:nvPr/>
          </p:nvSpPr>
          <p:spPr>
            <a:xfrm>
              <a:off x="165675" y="3683098"/>
              <a:ext cx="1269933" cy="1446883"/>
            </a:xfrm>
            <a:prstGeom prst="rect">
              <a:avLst/>
            </a:prstGeom>
            <a:solidFill>
              <a:schemeClr val="accent1">
                <a:lumMod val="20000"/>
                <a:lumOff val="80000"/>
              </a:schemeClr>
            </a:solidFill>
          </p:spPr>
          <p:txBody>
            <a:bodyPr wrap="square" lIns="91431" tIns="45715" rIns="91431" bIns="45715" rtlCol="0">
              <a:noAutofit/>
            </a:bodyPr>
            <a:lstStyle/>
            <a:p>
              <a:pPr marL="171450" indent="-171450">
                <a:lnSpc>
                  <a:spcPct val="120000"/>
                </a:lnSpc>
                <a:buClr>
                  <a:schemeClr val="accent1"/>
                </a:buClr>
                <a:buFont typeface="Wingdings" panose="05000000000000000000" pitchFamily="2" charset="2"/>
                <a:buChar char="§"/>
              </a:pPr>
              <a:r>
                <a:rPr lang="zh-CN" altLang="en-US" sz="1200">
                  <a:latin typeface="Arial" panose="020B0604020202020204" pitchFamily="34" charset="0"/>
                  <a:ea typeface="华文楷体" panose="02010600040101010101" pitchFamily="2" charset="-122"/>
                  <a:cs typeface="Arial" panose="020B0604020202020204" pitchFamily="34" charset="0"/>
                  <a:sym typeface="+mn-ea"/>
                </a:rPr>
                <a:t>智能授课</a:t>
              </a:r>
              <a:endParaRPr lang="en-US" altLang="zh-CN" sz="1200">
                <a:latin typeface="Arial" panose="020B0604020202020204" pitchFamily="34" charset="0"/>
                <a:ea typeface="华文楷体" panose="02010600040101010101" pitchFamily="2" charset="-122"/>
                <a:cs typeface="Arial" panose="020B0604020202020204" pitchFamily="34" charset="0"/>
                <a:sym typeface="+mn-ea"/>
              </a:endParaRPr>
            </a:p>
            <a:p>
              <a:pPr marL="171450" indent="-171450">
                <a:lnSpc>
                  <a:spcPct val="120000"/>
                </a:lnSpc>
                <a:buClr>
                  <a:schemeClr val="accent1"/>
                </a:buClr>
                <a:buFont typeface="Wingdings" panose="05000000000000000000" pitchFamily="2" charset="2"/>
                <a:buChar char="§"/>
              </a:pPr>
              <a:r>
                <a:rPr lang="zh-CN" altLang="en-US" sz="1200">
                  <a:latin typeface="Arial" panose="020B0604020202020204" pitchFamily="34" charset="0"/>
                  <a:ea typeface="华文楷体" panose="02010600040101010101" pitchFamily="2" charset="-122"/>
                  <a:cs typeface="Arial" panose="020B0604020202020204" pitchFamily="34" charset="0"/>
                  <a:sym typeface="+mn-ea"/>
                </a:rPr>
                <a:t>智能备课</a:t>
              </a:r>
              <a:endParaRPr lang="en-US" altLang="zh-CN" sz="1200">
                <a:latin typeface="Arial" panose="020B0604020202020204" pitchFamily="34" charset="0"/>
                <a:ea typeface="华文楷体" panose="02010600040101010101" pitchFamily="2" charset="-122"/>
                <a:cs typeface="Arial" panose="020B0604020202020204" pitchFamily="34" charset="0"/>
                <a:sym typeface="+mn-ea"/>
              </a:endParaRPr>
            </a:p>
            <a:p>
              <a:pPr marL="171450" indent="-171450">
                <a:lnSpc>
                  <a:spcPct val="120000"/>
                </a:lnSpc>
                <a:buClr>
                  <a:schemeClr val="accent1"/>
                </a:buClr>
                <a:buFont typeface="Wingdings" panose="05000000000000000000" pitchFamily="2" charset="2"/>
                <a:buChar char="§"/>
              </a:pPr>
              <a:r>
                <a:rPr lang="zh-CN" altLang="en-US" sz="1200">
                  <a:latin typeface="Arial" panose="020B0604020202020204" pitchFamily="34" charset="0"/>
                  <a:ea typeface="华文楷体" panose="02010600040101010101" pitchFamily="2" charset="-122"/>
                  <a:cs typeface="Arial" panose="020B0604020202020204" pitchFamily="34" charset="0"/>
                  <a:sym typeface="+mn-ea"/>
                </a:rPr>
                <a:t>精准教学</a:t>
              </a:r>
              <a:endParaRPr lang="en-US" altLang="zh-CN" sz="1200">
                <a:latin typeface="Arial" panose="020B0604020202020204" pitchFamily="34" charset="0"/>
                <a:ea typeface="华文楷体" panose="02010600040101010101" pitchFamily="2" charset="-122"/>
                <a:cs typeface="Arial" panose="020B0604020202020204" pitchFamily="34" charset="0"/>
                <a:sym typeface="+mn-ea"/>
              </a:endParaRPr>
            </a:p>
            <a:p>
              <a:pPr marL="171450" indent="-171450">
                <a:lnSpc>
                  <a:spcPct val="120000"/>
                </a:lnSpc>
                <a:buClr>
                  <a:schemeClr val="accent1"/>
                </a:buClr>
                <a:buFont typeface="Wingdings" panose="05000000000000000000" pitchFamily="2" charset="2"/>
                <a:buChar char="§"/>
              </a:pPr>
              <a:r>
                <a:rPr lang="zh-CN" altLang="en-US" sz="1200">
                  <a:latin typeface="Arial" panose="020B0604020202020204" pitchFamily="34" charset="0"/>
                  <a:ea typeface="华文楷体" panose="02010600040101010101" pitchFamily="2" charset="-122"/>
                  <a:cs typeface="Arial" panose="020B0604020202020204" pitchFamily="34" charset="0"/>
                  <a:sym typeface="+mn-ea"/>
                </a:rPr>
                <a:t>翻转课堂</a:t>
              </a:r>
              <a:endParaRPr lang="en-US" altLang="zh-CN" sz="1200">
                <a:latin typeface="Arial" panose="020B0604020202020204" pitchFamily="34" charset="0"/>
                <a:ea typeface="华文楷体" panose="02010600040101010101" pitchFamily="2" charset="-122"/>
                <a:cs typeface="Arial" panose="020B0604020202020204" pitchFamily="34" charset="0"/>
                <a:sym typeface="+mn-ea"/>
              </a:endParaRPr>
            </a:p>
            <a:p>
              <a:pPr marL="171450" indent="-171450">
                <a:lnSpc>
                  <a:spcPct val="120000"/>
                </a:lnSpc>
                <a:buClr>
                  <a:schemeClr val="accent1"/>
                </a:buClr>
                <a:buFont typeface="Wingdings" panose="05000000000000000000" pitchFamily="2" charset="2"/>
                <a:buChar char="§"/>
              </a:pPr>
              <a:r>
                <a:rPr lang="en-US" altLang="zh-CN" sz="1200">
                  <a:latin typeface="Arial" panose="020B0604020202020204" pitchFamily="34" charset="0"/>
                  <a:ea typeface="华文楷体" panose="02010600040101010101" pitchFamily="2" charset="-122"/>
                  <a:cs typeface="Arial" panose="020B0604020202020204" pitchFamily="34" charset="0"/>
                  <a:sym typeface="+mn-ea"/>
                </a:rPr>
                <a:t>AI</a:t>
              </a:r>
              <a:r>
                <a:rPr lang="zh-CN" altLang="en-US" sz="1200">
                  <a:latin typeface="Arial" panose="020B0604020202020204" pitchFamily="34" charset="0"/>
                  <a:ea typeface="华文楷体" panose="02010600040101010101" pitchFamily="2" charset="-122"/>
                  <a:cs typeface="Arial" panose="020B0604020202020204" pitchFamily="34" charset="0"/>
                  <a:sym typeface="+mn-ea"/>
                </a:rPr>
                <a:t>实验室</a:t>
              </a:r>
              <a:endParaRPr lang="en-US" altLang="zh-CN" sz="1200">
                <a:latin typeface="Arial" panose="020B0604020202020204" pitchFamily="34" charset="0"/>
                <a:ea typeface="华文楷体" panose="02010600040101010101" pitchFamily="2" charset="-122"/>
                <a:cs typeface="Arial" panose="020B0604020202020204" pitchFamily="34" charset="0"/>
                <a:sym typeface="+mn-ea"/>
              </a:endParaRPr>
            </a:p>
            <a:p>
              <a:pPr marL="171450" indent="-171450">
                <a:lnSpc>
                  <a:spcPct val="120000"/>
                </a:lnSpc>
                <a:buClr>
                  <a:schemeClr val="accent1"/>
                </a:buClr>
                <a:buFont typeface="Wingdings" panose="05000000000000000000" pitchFamily="2" charset="2"/>
                <a:buChar char="§"/>
              </a:pPr>
              <a:r>
                <a:rPr lang="zh-CN" altLang="en-US" sz="1200">
                  <a:latin typeface="Arial" panose="020B0604020202020204" pitchFamily="34" charset="0"/>
                  <a:ea typeface="华文楷体" panose="02010600040101010101" pitchFamily="2" charset="-122"/>
                  <a:cs typeface="Arial" panose="020B0604020202020204" pitchFamily="34" charset="0"/>
                  <a:sym typeface="+mn-ea"/>
                </a:rPr>
                <a:t>生涯规划</a:t>
              </a:r>
              <a:endParaRPr lang="en-US" altLang="zh-CN" sz="1200">
                <a:latin typeface="Arial" panose="020B0604020202020204" pitchFamily="34" charset="0"/>
                <a:ea typeface="华文楷体" panose="02010600040101010101" pitchFamily="2" charset="-122"/>
                <a:cs typeface="Arial" panose="020B0604020202020204" pitchFamily="34" charset="0"/>
                <a:sym typeface="+mn-ea"/>
              </a:endParaRPr>
            </a:p>
          </p:txBody>
        </p:sp>
        <p:sp>
          <p:nvSpPr>
            <p:cNvPr id="53" name="文本框 15">
              <a:extLst>
                <a:ext uri="{FF2B5EF4-FFF2-40B4-BE49-F238E27FC236}">
                  <a16:creationId xmlns:a16="http://schemas.microsoft.com/office/drawing/2014/main" id="{06E537D7-EAD5-4A6B-A5B3-3B1B9FB0FCEF}"/>
                </a:ext>
              </a:extLst>
            </p:cNvPr>
            <p:cNvSpPr txBox="1"/>
            <p:nvPr/>
          </p:nvSpPr>
          <p:spPr>
            <a:xfrm>
              <a:off x="165676" y="3429000"/>
              <a:ext cx="1269932" cy="276535"/>
            </a:xfrm>
            <a:prstGeom prst="rect">
              <a:avLst/>
            </a:prstGeom>
            <a:solidFill>
              <a:schemeClr val="accent1"/>
            </a:solidFill>
          </p:spPr>
          <p:txBody>
            <a:bodyPr wrap="square" lIns="91431" tIns="45715" rIns="91431" bIns="45715" rtlCol="0" anchor="ctr" anchorCtr="0">
              <a:noAutofit/>
            </a:bodyPr>
            <a:lstStyle/>
            <a:p>
              <a:pPr algn="ctr">
                <a:lnSpc>
                  <a:spcPct val="120000"/>
                </a:lnSpc>
              </a:pPr>
              <a:r>
                <a:rPr lang="zh-CN" altLang="en-US" sz="1200" b="1">
                  <a:solidFill>
                    <a:schemeClr val="bg1"/>
                  </a:solidFill>
                  <a:latin typeface="Arial" panose="020B0604020202020204" pitchFamily="34" charset="0"/>
                  <a:ea typeface="华文楷体" panose="02010600040101010101" pitchFamily="2" charset="-122"/>
                  <a:cs typeface="Arial" panose="020B0604020202020204" pitchFamily="34" charset="0"/>
                  <a:sym typeface="+mn-ea"/>
                </a:rPr>
                <a:t>智能教学</a:t>
              </a:r>
              <a:endParaRPr lang="en-US" altLang="zh-CN" sz="1200" b="1">
                <a:solidFill>
                  <a:schemeClr val="bg1"/>
                </a:solidFill>
                <a:latin typeface="Arial" panose="020B0604020202020204" pitchFamily="34" charset="0"/>
                <a:ea typeface="华文楷体" panose="02010600040101010101" pitchFamily="2" charset="-122"/>
                <a:cs typeface="Arial" panose="020B0604020202020204" pitchFamily="34" charset="0"/>
                <a:sym typeface="+mn-ea"/>
              </a:endParaRPr>
            </a:p>
          </p:txBody>
        </p:sp>
      </p:grpSp>
      <p:grpSp>
        <p:nvGrpSpPr>
          <p:cNvPr id="55" name="组合 54">
            <a:extLst>
              <a:ext uri="{FF2B5EF4-FFF2-40B4-BE49-F238E27FC236}">
                <a16:creationId xmlns:a16="http://schemas.microsoft.com/office/drawing/2014/main" id="{B4CA352F-85F8-4EA4-97D5-86D13F570C8C}"/>
              </a:ext>
            </a:extLst>
          </p:cNvPr>
          <p:cNvGrpSpPr/>
          <p:nvPr/>
        </p:nvGrpSpPr>
        <p:grpSpPr>
          <a:xfrm>
            <a:off x="1925104" y="4810474"/>
            <a:ext cx="1269933" cy="1700981"/>
            <a:chOff x="165675" y="3429000"/>
            <a:chExt cx="1269933" cy="1700981"/>
          </a:xfrm>
        </p:grpSpPr>
        <p:sp>
          <p:nvSpPr>
            <p:cNvPr id="56" name="文本框 17">
              <a:extLst>
                <a:ext uri="{FF2B5EF4-FFF2-40B4-BE49-F238E27FC236}">
                  <a16:creationId xmlns:a16="http://schemas.microsoft.com/office/drawing/2014/main" id="{B02D43F4-4237-4840-A2AC-EBAF6CA812B8}"/>
                </a:ext>
              </a:extLst>
            </p:cNvPr>
            <p:cNvSpPr txBox="1"/>
            <p:nvPr/>
          </p:nvSpPr>
          <p:spPr>
            <a:xfrm>
              <a:off x="165675" y="3683098"/>
              <a:ext cx="1269933" cy="1446883"/>
            </a:xfrm>
            <a:prstGeom prst="rect">
              <a:avLst/>
            </a:prstGeom>
            <a:solidFill>
              <a:schemeClr val="accent1">
                <a:lumMod val="20000"/>
                <a:lumOff val="80000"/>
              </a:schemeClr>
            </a:solidFill>
          </p:spPr>
          <p:txBody>
            <a:bodyPr wrap="square" lIns="91431" tIns="45715" rIns="91431" bIns="45715" rtlCol="0">
              <a:noAutofit/>
            </a:bodyPr>
            <a:lstStyle/>
            <a:p>
              <a:pPr marL="171450" indent="-171450">
                <a:lnSpc>
                  <a:spcPct val="120000"/>
                </a:lnSpc>
                <a:buClr>
                  <a:schemeClr val="accent1"/>
                </a:buClr>
                <a:buFont typeface="Wingdings" panose="05000000000000000000" pitchFamily="2" charset="2"/>
                <a:buChar char="§"/>
              </a:pPr>
              <a:r>
                <a:rPr lang="zh-CN" altLang="en-US" sz="1200">
                  <a:latin typeface="Arial" panose="020B0604020202020204" pitchFamily="34" charset="0"/>
                  <a:ea typeface="华文楷体" panose="02010600040101010101" pitchFamily="2" charset="-122"/>
                  <a:cs typeface="Arial" panose="020B0604020202020204" pitchFamily="34" charset="0"/>
                  <a:sym typeface="+mn-ea"/>
                </a:rPr>
                <a:t>招生管理</a:t>
              </a:r>
              <a:endParaRPr lang="en-US" altLang="zh-CN" sz="1200">
                <a:latin typeface="Arial" panose="020B0604020202020204" pitchFamily="34" charset="0"/>
                <a:ea typeface="华文楷体" panose="02010600040101010101" pitchFamily="2" charset="-122"/>
                <a:cs typeface="Arial" panose="020B0604020202020204" pitchFamily="34" charset="0"/>
                <a:sym typeface="+mn-ea"/>
              </a:endParaRPr>
            </a:p>
            <a:p>
              <a:pPr marL="171450" indent="-171450">
                <a:lnSpc>
                  <a:spcPct val="120000"/>
                </a:lnSpc>
                <a:buClr>
                  <a:schemeClr val="accent1"/>
                </a:buClr>
                <a:buFont typeface="Wingdings" panose="05000000000000000000" pitchFamily="2" charset="2"/>
                <a:buChar char="§"/>
              </a:pPr>
              <a:r>
                <a:rPr lang="zh-CN" altLang="en-US" sz="1200">
                  <a:latin typeface="Arial" panose="020B0604020202020204" pitchFamily="34" charset="0"/>
                  <a:ea typeface="华文楷体" panose="02010600040101010101" pitchFamily="2" charset="-122"/>
                  <a:cs typeface="Arial" panose="020B0604020202020204" pitchFamily="34" charset="0"/>
                  <a:sym typeface="+mn-ea"/>
                </a:rPr>
                <a:t>人资管理</a:t>
              </a:r>
              <a:endParaRPr lang="en-US" altLang="zh-CN" sz="1200">
                <a:latin typeface="Arial" panose="020B0604020202020204" pitchFamily="34" charset="0"/>
                <a:ea typeface="华文楷体" panose="02010600040101010101" pitchFamily="2" charset="-122"/>
                <a:cs typeface="Arial" panose="020B0604020202020204" pitchFamily="34" charset="0"/>
                <a:sym typeface="+mn-ea"/>
              </a:endParaRPr>
            </a:p>
            <a:p>
              <a:pPr marL="171450" indent="-171450">
                <a:lnSpc>
                  <a:spcPct val="120000"/>
                </a:lnSpc>
                <a:buClr>
                  <a:schemeClr val="accent1"/>
                </a:buClr>
                <a:buFont typeface="Wingdings" panose="05000000000000000000" pitchFamily="2" charset="2"/>
                <a:buChar char="§"/>
              </a:pPr>
              <a:r>
                <a:rPr lang="zh-CN" altLang="en-US" sz="1200">
                  <a:latin typeface="Arial" panose="020B0604020202020204" pitchFamily="34" charset="0"/>
                  <a:ea typeface="华文楷体" panose="02010600040101010101" pitchFamily="2" charset="-122"/>
                  <a:cs typeface="Arial" panose="020B0604020202020204" pitchFamily="34" charset="0"/>
                  <a:sym typeface="+mn-ea"/>
                </a:rPr>
                <a:t>财务管理</a:t>
              </a:r>
              <a:endParaRPr lang="en-US" altLang="zh-CN" sz="1200">
                <a:latin typeface="Arial" panose="020B0604020202020204" pitchFamily="34" charset="0"/>
                <a:ea typeface="华文楷体" panose="02010600040101010101" pitchFamily="2" charset="-122"/>
                <a:cs typeface="Arial" panose="020B0604020202020204" pitchFamily="34" charset="0"/>
                <a:sym typeface="+mn-ea"/>
              </a:endParaRPr>
            </a:p>
            <a:p>
              <a:pPr marL="171450" indent="-171450">
                <a:lnSpc>
                  <a:spcPct val="120000"/>
                </a:lnSpc>
                <a:buClr>
                  <a:schemeClr val="accent1"/>
                </a:buClr>
                <a:buFont typeface="Wingdings" panose="05000000000000000000" pitchFamily="2" charset="2"/>
                <a:buChar char="§"/>
              </a:pPr>
              <a:r>
                <a:rPr lang="zh-CN" altLang="en-US" sz="1200">
                  <a:latin typeface="Arial" panose="020B0604020202020204" pitchFamily="34" charset="0"/>
                  <a:ea typeface="华文楷体" panose="02010600040101010101" pitchFamily="2" charset="-122"/>
                  <a:cs typeface="Arial" panose="020B0604020202020204" pitchFamily="34" charset="0"/>
                  <a:sym typeface="+mn-ea"/>
                </a:rPr>
                <a:t>采购管理</a:t>
              </a:r>
              <a:endParaRPr lang="en-US" altLang="zh-CN" sz="1200">
                <a:latin typeface="Arial" panose="020B0604020202020204" pitchFamily="34" charset="0"/>
                <a:ea typeface="华文楷体" panose="02010600040101010101" pitchFamily="2" charset="-122"/>
                <a:cs typeface="Arial" panose="020B0604020202020204" pitchFamily="34" charset="0"/>
                <a:sym typeface="+mn-ea"/>
              </a:endParaRPr>
            </a:p>
            <a:p>
              <a:pPr marL="171450" indent="-171450">
                <a:lnSpc>
                  <a:spcPct val="120000"/>
                </a:lnSpc>
                <a:buClr>
                  <a:schemeClr val="accent1"/>
                </a:buClr>
                <a:buFont typeface="Wingdings" panose="05000000000000000000" pitchFamily="2" charset="2"/>
                <a:buChar char="§"/>
              </a:pPr>
              <a:r>
                <a:rPr lang="zh-CN" altLang="en-US" sz="1200">
                  <a:latin typeface="Arial" panose="020B0604020202020204" pitchFamily="34" charset="0"/>
                  <a:ea typeface="华文楷体" panose="02010600040101010101" pitchFamily="2" charset="-122"/>
                  <a:cs typeface="Arial" panose="020B0604020202020204" pitchFamily="34" charset="0"/>
                  <a:sym typeface="+mn-ea"/>
                </a:rPr>
                <a:t>资产管理</a:t>
              </a:r>
              <a:endParaRPr lang="en-US" altLang="zh-CN" sz="1200">
                <a:latin typeface="Arial" panose="020B0604020202020204" pitchFamily="34" charset="0"/>
                <a:ea typeface="华文楷体" panose="02010600040101010101" pitchFamily="2" charset="-122"/>
                <a:cs typeface="Arial" panose="020B0604020202020204" pitchFamily="34" charset="0"/>
                <a:sym typeface="+mn-ea"/>
              </a:endParaRPr>
            </a:p>
            <a:p>
              <a:pPr marL="171450" indent="-171450">
                <a:lnSpc>
                  <a:spcPct val="120000"/>
                </a:lnSpc>
                <a:buClr>
                  <a:schemeClr val="accent1"/>
                </a:buClr>
                <a:buFont typeface="Wingdings" panose="05000000000000000000" pitchFamily="2" charset="2"/>
                <a:buChar char="§"/>
              </a:pPr>
              <a:r>
                <a:rPr lang="zh-CN" altLang="en-US" sz="1200">
                  <a:latin typeface="Arial" panose="020B0604020202020204" pitchFamily="34" charset="0"/>
                  <a:ea typeface="华文楷体" panose="02010600040101010101" pitchFamily="2" charset="-122"/>
                  <a:cs typeface="Arial" panose="020B0604020202020204" pitchFamily="34" charset="0"/>
                  <a:sym typeface="+mn-ea"/>
                </a:rPr>
                <a:t>品牌管理</a:t>
              </a:r>
              <a:endParaRPr lang="en-US" altLang="zh-CN" sz="1200">
                <a:latin typeface="Arial" panose="020B0604020202020204" pitchFamily="34" charset="0"/>
                <a:ea typeface="华文楷体" panose="02010600040101010101" pitchFamily="2" charset="-122"/>
                <a:cs typeface="Arial" panose="020B0604020202020204" pitchFamily="34" charset="0"/>
                <a:sym typeface="+mn-ea"/>
              </a:endParaRPr>
            </a:p>
          </p:txBody>
        </p:sp>
        <p:sp>
          <p:nvSpPr>
            <p:cNvPr id="75" name="文本框 15">
              <a:extLst>
                <a:ext uri="{FF2B5EF4-FFF2-40B4-BE49-F238E27FC236}">
                  <a16:creationId xmlns:a16="http://schemas.microsoft.com/office/drawing/2014/main" id="{F759B269-A3E5-44A3-87A2-A39C3CFAE95F}"/>
                </a:ext>
              </a:extLst>
            </p:cNvPr>
            <p:cNvSpPr txBox="1"/>
            <p:nvPr/>
          </p:nvSpPr>
          <p:spPr>
            <a:xfrm>
              <a:off x="165676" y="3429000"/>
              <a:ext cx="1269932" cy="276535"/>
            </a:xfrm>
            <a:prstGeom prst="rect">
              <a:avLst/>
            </a:prstGeom>
            <a:solidFill>
              <a:schemeClr val="accent1"/>
            </a:solidFill>
          </p:spPr>
          <p:txBody>
            <a:bodyPr wrap="square" lIns="91431" tIns="45715" rIns="91431" bIns="45715" rtlCol="0" anchor="ctr" anchorCtr="0">
              <a:noAutofit/>
            </a:bodyPr>
            <a:lstStyle/>
            <a:p>
              <a:pPr algn="ctr">
                <a:lnSpc>
                  <a:spcPct val="120000"/>
                </a:lnSpc>
              </a:pPr>
              <a:r>
                <a:rPr lang="zh-CN" altLang="en-US" sz="1200" b="1">
                  <a:solidFill>
                    <a:schemeClr val="bg1"/>
                  </a:solidFill>
                  <a:latin typeface="Arial" panose="020B0604020202020204" pitchFamily="34" charset="0"/>
                  <a:ea typeface="华文楷体" panose="02010600040101010101" pitchFamily="2" charset="-122"/>
                  <a:cs typeface="Arial" panose="020B0604020202020204" pitchFamily="34" charset="0"/>
                  <a:sym typeface="+mn-ea"/>
                </a:rPr>
                <a:t>智能管理</a:t>
              </a:r>
              <a:endParaRPr lang="en-US" altLang="zh-CN" sz="1200" b="1">
                <a:solidFill>
                  <a:schemeClr val="bg1"/>
                </a:solidFill>
                <a:latin typeface="Arial" panose="020B0604020202020204" pitchFamily="34" charset="0"/>
                <a:ea typeface="华文楷体" panose="02010600040101010101" pitchFamily="2" charset="-122"/>
                <a:cs typeface="Arial" panose="020B0604020202020204" pitchFamily="34" charset="0"/>
                <a:sym typeface="+mn-ea"/>
              </a:endParaRPr>
            </a:p>
          </p:txBody>
        </p:sp>
      </p:grpSp>
      <p:grpSp>
        <p:nvGrpSpPr>
          <p:cNvPr id="76" name="组合 75">
            <a:extLst>
              <a:ext uri="{FF2B5EF4-FFF2-40B4-BE49-F238E27FC236}">
                <a16:creationId xmlns:a16="http://schemas.microsoft.com/office/drawing/2014/main" id="{9C782AF0-B724-4B7B-9696-CF9156B67288}"/>
              </a:ext>
            </a:extLst>
          </p:cNvPr>
          <p:cNvGrpSpPr/>
          <p:nvPr/>
        </p:nvGrpSpPr>
        <p:grpSpPr>
          <a:xfrm>
            <a:off x="3232465" y="4810474"/>
            <a:ext cx="1269933" cy="1700981"/>
            <a:chOff x="165675" y="3429000"/>
            <a:chExt cx="1269933" cy="1700981"/>
          </a:xfrm>
        </p:grpSpPr>
        <p:sp>
          <p:nvSpPr>
            <p:cNvPr id="77" name="文本框 17">
              <a:extLst>
                <a:ext uri="{FF2B5EF4-FFF2-40B4-BE49-F238E27FC236}">
                  <a16:creationId xmlns:a16="http://schemas.microsoft.com/office/drawing/2014/main" id="{60DA6B19-0612-4EE9-AD65-3EB916FBD0D1}"/>
                </a:ext>
              </a:extLst>
            </p:cNvPr>
            <p:cNvSpPr txBox="1"/>
            <p:nvPr/>
          </p:nvSpPr>
          <p:spPr>
            <a:xfrm>
              <a:off x="165675" y="3683098"/>
              <a:ext cx="1269933" cy="1446883"/>
            </a:xfrm>
            <a:prstGeom prst="rect">
              <a:avLst/>
            </a:prstGeom>
            <a:solidFill>
              <a:schemeClr val="accent1">
                <a:lumMod val="20000"/>
                <a:lumOff val="80000"/>
              </a:schemeClr>
            </a:solidFill>
          </p:spPr>
          <p:txBody>
            <a:bodyPr wrap="square" lIns="91431" tIns="45715" rIns="91431" bIns="45715" rtlCol="0">
              <a:noAutofit/>
            </a:bodyPr>
            <a:lstStyle/>
            <a:p>
              <a:pPr marL="171450" indent="-171450">
                <a:lnSpc>
                  <a:spcPct val="120000"/>
                </a:lnSpc>
                <a:buClr>
                  <a:schemeClr val="accent1"/>
                </a:buClr>
                <a:buFont typeface="Wingdings" panose="05000000000000000000" pitchFamily="2" charset="2"/>
                <a:buChar char="§"/>
              </a:pPr>
              <a:r>
                <a:rPr lang="zh-CN" altLang="en-US" sz="1200">
                  <a:latin typeface="Arial" panose="020B0604020202020204" pitchFamily="34" charset="0"/>
                  <a:ea typeface="华文楷体" panose="02010600040101010101" pitchFamily="2" charset="-122"/>
                  <a:cs typeface="Arial" panose="020B0604020202020204" pitchFamily="34" charset="0"/>
                  <a:sym typeface="+mn-ea"/>
                </a:rPr>
                <a:t>留学服务</a:t>
              </a:r>
              <a:endParaRPr lang="en-US" altLang="zh-CN" sz="1200">
                <a:latin typeface="Arial" panose="020B0604020202020204" pitchFamily="34" charset="0"/>
                <a:ea typeface="华文楷体" panose="02010600040101010101" pitchFamily="2" charset="-122"/>
                <a:cs typeface="Arial" panose="020B0604020202020204" pitchFamily="34" charset="0"/>
                <a:sym typeface="+mn-ea"/>
              </a:endParaRPr>
            </a:p>
            <a:p>
              <a:pPr marL="171450" indent="-171450">
                <a:lnSpc>
                  <a:spcPct val="120000"/>
                </a:lnSpc>
                <a:buClr>
                  <a:schemeClr val="accent1"/>
                </a:buClr>
                <a:buFont typeface="Wingdings" panose="05000000000000000000" pitchFamily="2" charset="2"/>
                <a:buChar char="§"/>
              </a:pPr>
              <a:r>
                <a:rPr lang="zh-CN" altLang="en-US" sz="1200">
                  <a:latin typeface="Arial" panose="020B0604020202020204" pitchFamily="34" charset="0"/>
                  <a:ea typeface="华文楷体" panose="02010600040101010101" pitchFamily="2" charset="-122"/>
                  <a:cs typeface="Arial" panose="020B0604020202020204" pitchFamily="34" charset="0"/>
                  <a:sym typeface="+mn-ea"/>
                </a:rPr>
                <a:t>研学服务</a:t>
              </a:r>
              <a:endParaRPr lang="en-US" altLang="zh-CN" sz="1200">
                <a:latin typeface="Arial" panose="020B0604020202020204" pitchFamily="34" charset="0"/>
                <a:ea typeface="华文楷体" panose="02010600040101010101" pitchFamily="2" charset="-122"/>
                <a:cs typeface="Arial" panose="020B0604020202020204" pitchFamily="34" charset="0"/>
                <a:sym typeface="+mn-ea"/>
              </a:endParaRPr>
            </a:p>
            <a:p>
              <a:pPr marL="171450" indent="-171450">
                <a:lnSpc>
                  <a:spcPct val="120000"/>
                </a:lnSpc>
                <a:buClr>
                  <a:schemeClr val="accent1"/>
                </a:buClr>
                <a:buFont typeface="Wingdings" panose="05000000000000000000" pitchFamily="2" charset="2"/>
                <a:buChar char="§"/>
              </a:pPr>
              <a:r>
                <a:rPr lang="zh-CN" altLang="en-US" sz="1200">
                  <a:latin typeface="Arial" panose="020B0604020202020204" pitchFamily="34" charset="0"/>
                  <a:ea typeface="华文楷体" panose="02010600040101010101" pitchFamily="2" charset="-122"/>
                  <a:cs typeface="Arial" panose="020B0604020202020204" pitchFamily="34" charset="0"/>
                  <a:sym typeface="+mn-ea"/>
                </a:rPr>
                <a:t>后勤服务</a:t>
              </a:r>
              <a:endParaRPr lang="en-US" altLang="zh-CN" sz="1200">
                <a:latin typeface="Arial" panose="020B0604020202020204" pitchFamily="34" charset="0"/>
                <a:ea typeface="华文楷体" panose="02010600040101010101" pitchFamily="2" charset="-122"/>
                <a:cs typeface="Arial" panose="020B0604020202020204" pitchFamily="34" charset="0"/>
                <a:sym typeface="+mn-ea"/>
              </a:endParaRPr>
            </a:p>
            <a:p>
              <a:pPr marL="171450" indent="-171450">
                <a:lnSpc>
                  <a:spcPct val="120000"/>
                </a:lnSpc>
                <a:buClr>
                  <a:schemeClr val="accent1"/>
                </a:buClr>
                <a:buFont typeface="Wingdings" panose="05000000000000000000" pitchFamily="2" charset="2"/>
                <a:buChar char="§"/>
              </a:pPr>
              <a:r>
                <a:rPr lang="zh-CN" altLang="en-US" sz="1200">
                  <a:latin typeface="Arial" panose="020B0604020202020204" pitchFamily="34" charset="0"/>
                  <a:ea typeface="华文楷体" panose="02010600040101010101" pitchFamily="2" charset="-122"/>
                  <a:cs typeface="Arial" panose="020B0604020202020204" pitchFamily="34" charset="0"/>
                  <a:sym typeface="+mn-ea"/>
                </a:rPr>
                <a:t>供应链服务</a:t>
              </a:r>
              <a:endParaRPr lang="en-US" altLang="zh-CN" sz="1200">
                <a:latin typeface="Arial" panose="020B0604020202020204" pitchFamily="34" charset="0"/>
                <a:ea typeface="华文楷体" panose="02010600040101010101" pitchFamily="2" charset="-122"/>
                <a:cs typeface="Arial" panose="020B0604020202020204" pitchFamily="34" charset="0"/>
                <a:sym typeface="+mn-ea"/>
              </a:endParaRPr>
            </a:p>
            <a:p>
              <a:pPr marL="171450" indent="-171450">
                <a:lnSpc>
                  <a:spcPct val="120000"/>
                </a:lnSpc>
                <a:buClr>
                  <a:schemeClr val="accent1"/>
                </a:buClr>
                <a:buFont typeface="Wingdings" panose="05000000000000000000" pitchFamily="2" charset="2"/>
                <a:buChar char="§"/>
              </a:pPr>
              <a:r>
                <a:rPr lang="zh-CN" altLang="en-US" sz="1200">
                  <a:latin typeface="Arial" panose="020B0604020202020204" pitchFamily="34" charset="0"/>
                  <a:ea typeface="华文楷体" panose="02010600040101010101" pitchFamily="2" charset="-122"/>
                  <a:cs typeface="Arial" panose="020B0604020202020204" pitchFamily="34" charset="0"/>
                  <a:sym typeface="+mn-ea"/>
                </a:rPr>
                <a:t>家长服务</a:t>
              </a:r>
              <a:endParaRPr lang="en-US" altLang="zh-CN" sz="1200">
                <a:latin typeface="Arial" panose="020B0604020202020204" pitchFamily="34" charset="0"/>
                <a:ea typeface="华文楷体" panose="02010600040101010101" pitchFamily="2" charset="-122"/>
                <a:cs typeface="Arial" panose="020B0604020202020204" pitchFamily="34" charset="0"/>
                <a:sym typeface="+mn-ea"/>
              </a:endParaRPr>
            </a:p>
            <a:p>
              <a:pPr marL="171450" indent="-171450">
                <a:lnSpc>
                  <a:spcPct val="120000"/>
                </a:lnSpc>
                <a:buClr>
                  <a:schemeClr val="accent1"/>
                </a:buClr>
                <a:buFont typeface="Wingdings" panose="05000000000000000000" pitchFamily="2" charset="2"/>
                <a:buChar char="§"/>
              </a:pPr>
              <a:r>
                <a:rPr lang="zh-CN" altLang="en-US" sz="1200">
                  <a:latin typeface="Arial" panose="020B0604020202020204" pitchFamily="34" charset="0"/>
                  <a:ea typeface="华文楷体" panose="02010600040101010101" pitchFamily="2" charset="-122"/>
                  <a:cs typeface="Arial" panose="020B0604020202020204" pitchFamily="34" charset="0"/>
                  <a:sym typeface="+mn-ea"/>
                </a:rPr>
                <a:t>课后服务</a:t>
              </a:r>
              <a:endParaRPr lang="en-US" altLang="zh-CN" sz="1200">
                <a:latin typeface="Arial" panose="020B0604020202020204" pitchFamily="34" charset="0"/>
                <a:ea typeface="华文楷体" panose="02010600040101010101" pitchFamily="2" charset="-122"/>
                <a:cs typeface="Arial" panose="020B0604020202020204" pitchFamily="34" charset="0"/>
                <a:sym typeface="+mn-ea"/>
              </a:endParaRPr>
            </a:p>
          </p:txBody>
        </p:sp>
        <p:sp>
          <p:nvSpPr>
            <p:cNvPr id="78" name="文本框 15">
              <a:extLst>
                <a:ext uri="{FF2B5EF4-FFF2-40B4-BE49-F238E27FC236}">
                  <a16:creationId xmlns:a16="http://schemas.microsoft.com/office/drawing/2014/main" id="{C8AE2564-0F3D-4FC6-BF79-E005BD2593CB}"/>
                </a:ext>
              </a:extLst>
            </p:cNvPr>
            <p:cNvSpPr txBox="1"/>
            <p:nvPr/>
          </p:nvSpPr>
          <p:spPr>
            <a:xfrm>
              <a:off x="165676" y="3429000"/>
              <a:ext cx="1269932" cy="276535"/>
            </a:xfrm>
            <a:prstGeom prst="rect">
              <a:avLst/>
            </a:prstGeom>
            <a:solidFill>
              <a:schemeClr val="accent1"/>
            </a:solidFill>
          </p:spPr>
          <p:txBody>
            <a:bodyPr wrap="square" lIns="91431" tIns="45715" rIns="91431" bIns="45715" rtlCol="0" anchor="ctr" anchorCtr="0">
              <a:noAutofit/>
            </a:bodyPr>
            <a:lstStyle/>
            <a:p>
              <a:pPr algn="ctr">
                <a:lnSpc>
                  <a:spcPct val="120000"/>
                </a:lnSpc>
              </a:pPr>
              <a:r>
                <a:rPr lang="zh-CN" altLang="en-US" sz="1200" b="1">
                  <a:solidFill>
                    <a:schemeClr val="bg1"/>
                  </a:solidFill>
                  <a:latin typeface="Arial" panose="020B0604020202020204" pitchFamily="34" charset="0"/>
                  <a:ea typeface="华文楷体" panose="02010600040101010101" pitchFamily="2" charset="-122"/>
                  <a:cs typeface="Arial" panose="020B0604020202020204" pitchFamily="34" charset="0"/>
                  <a:sym typeface="+mn-ea"/>
                </a:rPr>
                <a:t>智能服务</a:t>
              </a:r>
              <a:endParaRPr lang="en-US" altLang="zh-CN" sz="1200" b="1">
                <a:solidFill>
                  <a:schemeClr val="bg1"/>
                </a:solidFill>
                <a:latin typeface="Arial" panose="020B0604020202020204" pitchFamily="34" charset="0"/>
                <a:ea typeface="华文楷体" panose="02010600040101010101" pitchFamily="2" charset="-122"/>
                <a:cs typeface="Arial" panose="020B0604020202020204" pitchFamily="34" charset="0"/>
                <a:sym typeface="+mn-ea"/>
              </a:endParaRPr>
            </a:p>
          </p:txBody>
        </p:sp>
      </p:grpSp>
      <p:sp>
        <p:nvSpPr>
          <p:cNvPr id="84" name="Rectangle: Rounded Corners 13">
            <a:extLst>
              <a:ext uri="{FF2B5EF4-FFF2-40B4-BE49-F238E27FC236}">
                <a16:creationId xmlns:a16="http://schemas.microsoft.com/office/drawing/2014/main" id="{F3F32313-BB6E-47DF-A2E3-7D15ED8A8FAB}"/>
              </a:ext>
            </a:extLst>
          </p:cNvPr>
          <p:cNvSpPr/>
          <p:nvPr/>
        </p:nvSpPr>
        <p:spPr>
          <a:xfrm>
            <a:off x="1930323" y="2707180"/>
            <a:ext cx="2572075" cy="317627"/>
          </a:xfrm>
          <a:prstGeom prst="round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1400" b="1">
                <a:solidFill>
                  <a:schemeClr val="bg1"/>
                </a:solidFill>
                <a:latin typeface="STKaiti" panose="02010600040101010101" pitchFamily="2" charset="-122"/>
                <a:ea typeface="STKaiti" panose="02010600040101010101" pitchFamily="2" charset="-122"/>
                <a:cs typeface="Arial" charset="0"/>
              </a:rPr>
              <a:t>智能应用中心</a:t>
            </a:r>
          </a:p>
        </p:txBody>
      </p:sp>
      <p:sp>
        <p:nvSpPr>
          <p:cNvPr id="31" name="文本框 30">
            <a:extLst>
              <a:ext uri="{FF2B5EF4-FFF2-40B4-BE49-F238E27FC236}">
                <a16:creationId xmlns:a16="http://schemas.microsoft.com/office/drawing/2014/main" id="{59BE43B4-628A-486D-94B0-CF6130EE8D37}"/>
              </a:ext>
            </a:extLst>
          </p:cNvPr>
          <p:cNvSpPr txBox="1"/>
          <p:nvPr/>
        </p:nvSpPr>
        <p:spPr>
          <a:xfrm>
            <a:off x="5248758" y="6013423"/>
            <a:ext cx="853281" cy="284188"/>
          </a:xfrm>
          <a:prstGeom prst="rect">
            <a:avLst/>
          </a:prstGeom>
          <a:noFill/>
        </p:spPr>
        <p:txBody>
          <a:bodyPr wrap="square" rtlCol="0">
            <a:spAutoFit/>
          </a:bodyPr>
          <a:lstStyle/>
          <a:p>
            <a:pPr algn="ctr"/>
            <a:r>
              <a:rPr lang="zh-CN" altLang="en-US" sz="1200" b="1">
                <a:solidFill>
                  <a:srgbClr val="0070C0"/>
                </a:solidFill>
                <a:latin typeface="Arial" panose="020B0604020202020204" pitchFamily="34" charset="0"/>
                <a:ea typeface="华文楷体" panose="02010600040101010101" pitchFamily="2" charset="-122"/>
                <a:cs typeface="Arial" panose="020B0604020202020204" pitchFamily="34" charset="0"/>
              </a:rPr>
              <a:t>星师训</a:t>
            </a:r>
            <a:endParaRPr lang="en-US" altLang="zh-CN" sz="1200" b="1">
              <a:solidFill>
                <a:srgbClr val="0070C0"/>
              </a:solidFill>
              <a:latin typeface="Arial" panose="020B0604020202020204" pitchFamily="34" charset="0"/>
              <a:ea typeface="华文楷体" panose="02010600040101010101" pitchFamily="2" charset="-122"/>
              <a:cs typeface="Arial" panose="020B0604020202020204" pitchFamily="34" charset="0"/>
            </a:endParaRPr>
          </a:p>
        </p:txBody>
      </p:sp>
      <p:sp>
        <p:nvSpPr>
          <p:cNvPr id="41" name="文本框 40">
            <a:extLst>
              <a:ext uri="{FF2B5EF4-FFF2-40B4-BE49-F238E27FC236}">
                <a16:creationId xmlns:a16="http://schemas.microsoft.com/office/drawing/2014/main" id="{D0803BAF-65F0-453D-9E50-F8D4965E4A5D}"/>
              </a:ext>
            </a:extLst>
          </p:cNvPr>
          <p:cNvSpPr txBox="1"/>
          <p:nvPr/>
        </p:nvSpPr>
        <p:spPr>
          <a:xfrm>
            <a:off x="5202271" y="3707738"/>
            <a:ext cx="885720" cy="276999"/>
          </a:xfrm>
          <a:prstGeom prst="rect">
            <a:avLst/>
          </a:prstGeom>
          <a:noFill/>
        </p:spPr>
        <p:txBody>
          <a:bodyPr wrap="square" rtlCol="0">
            <a:spAutoFit/>
          </a:bodyPr>
          <a:lstStyle/>
          <a:p>
            <a:pPr algn="ctr"/>
            <a:r>
              <a:rPr lang="zh-CN" altLang="en-US" sz="1200" b="1">
                <a:solidFill>
                  <a:srgbClr val="0070C0"/>
                </a:solidFill>
                <a:latin typeface="Arial" panose="020B0604020202020204" pitchFamily="34" charset="0"/>
                <a:ea typeface="华文楷体" panose="02010600040101010101" pitchFamily="2" charset="-122"/>
                <a:cs typeface="Arial" panose="020B0604020202020204" pitchFamily="34" charset="0"/>
              </a:rPr>
              <a:t>海亮云题</a:t>
            </a:r>
            <a:endParaRPr lang="en-US" altLang="zh-CN" sz="1200" b="1">
              <a:solidFill>
                <a:srgbClr val="0070C0"/>
              </a:solidFill>
              <a:latin typeface="Arial" panose="020B0604020202020204" pitchFamily="34" charset="0"/>
              <a:ea typeface="华文楷体" panose="02010600040101010101" pitchFamily="2" charset="-122"/>
              <a:cs typeface="Arial" panose="020B0604020202020204" pitchFamily="34" charset="0"/>
            </a:endParaRPr>
          </a:p>
        </p:txBody>
      </p:sp>
      <p:pic>
        <p:nvPicPr>
          <p:cNvPr id="5" name="图片 4">
            <a:extLst>
              <a:ext uri="{FF2B5EF4-FFF2-40B4-BE49-F238E27FC236}">
                <a16:creationId xmlns:a16="http://schemas.microsoft.com/office/drawing/2014/main" id="{D2C42ED8-F37A-436E-81B2-24CF82106B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74512" y="3132384"/>
            <a:ext cx="523674" cy="545066"/>
          </a:xfrm>
          <a:prstGeom prst="rect">
            <a:avLst/>
          </a:prstGeom>
        </p:spPr>
      </p:pic>
      <p:pic>
        <p:nvPicPr>
          <p:cNvPr id="9" name="图片 8">
            <a:extLst>
              <a:ext uri="{FF2B5EF4-FFF2-40B4-BE49-F238E27FC236}">
                <a16:creationId xmlns:a16="http://schemas.microsoft.com/office/drawing/2014/main" id="{9C3EBE0F-35F9-4F48-8137-96C1C5A10F1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88124" y="3979696"/>
            <a:ext cx="675443" cy="672231"/>
          </a:xfrm>
          <a:prstGeom prst="rect">
            <a:avLst/>
          </a:prstGeom>
        </p:spPr>
      </p:pic>
      <p:pic>
        <p:nvPicPr>
          <p:cNvPr id="11" name="图片 10">
            <a:extLst>
              <a:ext uri="{FF2B5EF4-FFF2-40B4-BE49-F238E27FC236}">
                <a16:creationId xmlns:a16="http://schemas.microsoft.com/office/drawing/2014/main" id="{59769F19-D8A6-4AEA-A38B-9411345F604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59509" y="4993542"/>
            <a:ext cx="1753685" cy="394763"/>
          </a:xfrm>
          <a:prstGeom prst="rect">
            <a:avLst/>
          </a:prstGeom>
        </p:spPr>
      </p:pic>
      <p:pic>
        <p:nvPicPr>
          <p:cNvPr id="15" name="图片 14">
            <a:extLst>
              <a:ext uri="{FF2B5EF4-FFF2-40B4-BE49-F238E27FC236}">
                <a16:creationId xmlns:a16="http://schemas.microsoft.com/office/drawing/2014/main" id="{AD2ECAE7-AE63-4393-9B82-D58E655009A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60832" y="5473065"/>
            <a:ext cx="602732" cy="602732"/>
          </a:xfrm>
          <a:prstGeom prst="rect">
            <a:avLst/>
          </a:prstGeom>
        </p:spPr>
      </p:pic>
      <p:sp>
        <p:nvSpPr>
          <p:cNvPr id="37" name="文本框 40">
            <a:extLst>
              <a:ext uri="{FF2B5EF4-FFF2-40B4-BE49-F238E27FC236}">
                <a16:creationId xmlns:a16="http://schemas.microsoft.com/office/drawing/2014/main" id="{16621686-EFB6-42FB-9C6B-EA2CFF0CDC12}"/>
              </a:ext>
            </a:extLst>
          </p:cNvPr>
          <p:cNvSpPr txBox="1"/>
          <p:nvPr/>
        </p:nvSpPr>
        <p:spPr>
          <a:xfrm>
            <a:off x="6596264" y="4228843"/>
            <a:ext cx="3946346" cy="461665"/>
          </a:xfrm>
          <a:prstGeom prst="rect">
            <a:avLst/>
          </a:prstGeom>
          <a:noFill/>
        </p:spPr>
        <p:txBody>
          <a:bodyPr wrap="square" rtlCol="0">
            <a:spAutoFit/>
          </a:bodyPr>
          <a:lstStyle/>
          <a:p>
            <a:r>
              <a:rPr lang="zh-CN" altLang="en-US" sz="1200">
                <a:latin typeface="Arial" panose="020B0604020202020204" pitchFamily="34" charset="0"/>
                <a:ea typeface="华文楷体" panose="02010600040101010101" pitchFamily="2" charset="-122"/>
                <a:cs typeface="Arial" panose="020B0604020202020204" pitchFamily="34" charset="0"/>
              </a:rPr>
              <a:t>高效便捷的家校沟通工具，于</a:t>
            </a:r>
            <a:r>
              <a:rPr lang="en-US" altLang="zh-CN" sz="1200">
                <a:latin typeface="Arial" panose="020B0604020202020204" pitchFamily="34" charset="0"/>
                <a:ea typeface="华文楷体" panose="02010600040101010101" pitchFamily="2" charset="-122"/>
                <a:cs typeface="Arial" panose="020B0604020202020204" pitchFamily="34" charset="0"/>
              </a:rPr>
              <a:t>2020</a:t>
            </a:r>
            <a:r>
              <a:rPr lang="zh-CN" altLang="en-US" sz="1200">
                <a:latin typeface="Arial" panose="020B0604020202020204" pitchFamily="34" charset="0"/>
                <a:ea typeface="华文楷体" panose="02010600040101010101" pitchFamily="2" charset="-122"/>
                <a:cs typeface="Arial" panose="020B0604020202020204" pitchFamily="34" charset="0"/>
              </a:rPr>
              <a:t>年</a:t>
            </a:r>
            <a:r>
              <a:rPr lang="en-US" altLang="zh-CN" sz="1200">
                <a:latin typeface="Arial" panose="020B0604020202020204" pitchFamily="34" charset="0"/>
                <a:ea typeface="华文楷体" panose="02010600040101010101" pitchFamily="2" charset="-122"/>
                <a:cs typeface="Arial" panose="020B0604020202020204" pitchFamily="34" charset="0"/>
              </a:rPr>
              <a:t>12</a:t>
            </a:r>
            <a:r>
              <a:rPr lang="zh-CN" altLang="en-US" sz="1200">
                <a:latin typeface="Arial" panose="020B0604020202020204" pitchFamily="34" charset="0"/>
                <a:ea typeface="华文楷体" panose="02010600040101010101" pitchFamily="2" charset="-122"/>
                <a:cs typeface="Arial" panose="020B0604020202020204" pitchFamily="34" charset="0"/>
              </a:rPr>
              <a:t>月上线，</a:t>
            </a:r>
            <a:r>
              <a:rPr lang="zh-CN" altLang="en-US" sz="1200" u="sng">
                <a:latin typeface="Arial" panose="020B0604020202020204" pitchFamily="34" charset="0"/>
                <a:ea typeface="华文楷体" panose="02010600040101010101" pitchFamily="2" charset="-122"/>
                <a:cs typeface="Arial" panose="020B0604020202020204" pitchFamily="34" charset="0"/>
              </a:rPr>
              <a:t>已覆盖</a:t>
            </a:r>
            <a:r>
              <a:rPr lang="en-US" altLang="zh-CN" sz="1200" u="sng">
                <a:latin typeface="Arial" panose="020B0604020202020204" pitchFamily="34" charset="0"/>
                <a:ea typeface="华文楷体" panose="02010600040101010101" pitchFamily="2" charset="-122"/>
                <a:cs typeface="Arial" panose="020B0604020202020204" pitchFamily="34" charset="0"/>
              </a:rPr>
              <a:t>15</a:t>
            </a:r>
            <a:r>
              <a:rPr lang="zh-CN" altLang="en-US" sz="1200" u="sng">
                <a:latin typeface="Arial" panose="020B0604020202020204" pitchFamily="34" charset="0"/>
                <a:ea typeface="华文楷体" panose="02010600040101010101" pitchFamily="2" charset="-122"/>
                <a:cs typeface="Arial" panose="020B0604020202020204" pitchFamily="34" charset="0"/>
              </a:rPr>
              <a:t>所学校，</a:t>
            </a:r>
            <a:r>
              <a:rPr lang="en-US" altLang="zh-CN" sz="1200" u="sng">
                <a:latin typeface="Arial" panose="020B0604020202020204" pitchFamily="34" charset="0"/>
                <a:ea typeface="华文楷体" panose="02010600040101010101" pitchFamily="2" charset="-122"/>
                <a:cs typeface="Arial" panose="020B0604020202020204" pitchFamily="34" charset="0"/>
              </a:rPr>
              <a:t>877</a:t>
            </a:r>
            <a:r>
              <a:rPr lang="zh-CN" altLang="en-US" sz="1200" u="sng">
                <a:latin typeface="Arial" panose="020B0604020202020204" pitchFamily="34" charset="0"/>
                <a:ea typeface="华文楷体" panose="02010600040101010101" pitchFamily="2" charset="-122"/>
                <a:cs typeface="Arial" panose="020B0604020202020204" pitchFamily="34" charset="0"/>
              </a:rPr>
              <a:t>个班级，家庭激活率已达</a:t>
            </a:r>
            <a:r>
              <a:rPr lang="en-US" altLang="zh-CN" sz="1200" u="sng">
                <a:latin typeface="Arial" panose="020B0604020202020204" pitchFamily="34" charset="0"/>
                <a:ea typeface="华文楷体" panose="02010600040101010101" pitchFamily="2" charset="-122"/>
                <a:cs typeface="Arial" panose="020B0604020202020204" pitchFamily="34" charset="0"/>
              </a:rPr>
              <a:t>90%+;</a:t>
            </a:r>
            <a:endParaRPr lang="zh-CN" altLang="en-US" sz="1200" u="sng">
              <a:latin typeface="Arial" panose="020B0604020202020204" pitchFamily="34" charset="0"/>
              <a:ea typeface="华文楷体" panose="02010600040101010101" pitchFamily="2" charset="-122"/>
              <a:cs typeface="Arial" panose="020B0604020202020204" pitchFamily="34" charset="0"/>
            </a:endParaRPr>
          </a:p>
        </p:txBody>
      </p:sp>
      <p:sp>
        <p:nvSpPr>
          <p:cNvPr id="40" name="文本框 40">
            <a:extLst>
              <a:ext uri="{FF2B5EF4-FFF2-40B4-BE49-F238E27FC236}">
                <a16:creationId xmlns:a16="http://schemas.microsoft.com/office/drawing/2014/main" id="{7FE05DE0-2639-4223-8C22-0E7E6EC3840D}"/>
              </a:ext>
            </a:extLst>
          </p:cNvPr>
          <p:cNvSpPr txBox="1"/>
          <p:nvPr/>
        </p:nvSpPr>
        <p:spPr>
          <a:xfrm>
            <a:off x="6628713" y="5622215"/>
            <a:ext cx="3946344" cy="461665"/>
          </a:xfrm>
          <a:prstGeom prst="rect">
            <a:avLst/>
          </a:prstGeom>
          <a:noFill/>
        </p:spPr>
        <p:txBody>
          <a:bodyPr wrap="square" rtlCol="0">
            <a:spAutoFit/>
          </a:bodyPr>
          <a:lstStyle/>
          <a:p>
            <a:r>
              <a:rPr lang="zh-CN" altLang="en-US" sz="1200">
                <a:latin typeface="Arial" panose="020B0604020202020204" pitchFamily="34" charset="0"/>
                <a:ea typeface="华文楷体" panose="02010600040101010101" pitchFamily="2" charset="-122"/>
                <a:cs typeface="Arial" panose="020B0604020202020204" pitchFamily="34" charset="0"/>
              </a:rPr>
              <a:t>助力教师成长的系统性培训平台，于</a:t>
            </a:r>
            <a:r>
              <a:rPr lang="en-US" altLang="zh-CN" sz="1200">
                <a:latin typeface="Arial" panose="020B0604020202020204" pitchFamily="34" charset="0"/>
                <a:ea typeface="华文楷体" panose="02010600040101010101" pitchFamily="2" charset="-122"/>
                <a:cs typeface="Arial" panose="020B0604020202020204" pitchFamily="34" charset="0"/>
              </a:rPr>
              <a:t>2020</a:t>
            </a:r>
            <a:r>
              <a:rPr lang="zh-CN" altLang="en-US" sz="1200">
                <a:latin typeface="Arial" panose="020B0604020202020204" pitchFamily="34" charset="0"/>
                <a:ea typeface="华文楷体" panose="02010600040101010101" pitchFamily="2" charset="-122"/>
                <a:cs typeface="Arial" panose="020B0604020202020204" pitchFamily="34" charset="0"/>
              </a:rPr>
              <a:t>年</a:t>
            </a:r>
            <a:r>
              <a:rPr lang="en-US" altLang="zh-CN" sz="1200">
                <a:latin typeface="Arial" panose="020B0604020202020204" pitchFamily="34" charset="0"/>
                <a:ea typeface="华文楷体" panose="02010600040101010101" pitchFamily="2" charset="-122"/>
                <a:cs typeface="Arial" panose="020B0604020202020204" pitchFamily="34" charset="0"/>
              </a:rPr>
              <a:t>10</a:t>
            </a:r>
            <a:r>
              <a:rPr lang="zh-CN" altLang="en-US" sz="1200">
                <a:latin typeface="Arial" panose="020B0604020202020204" pitchFamily="34" charset="0"/>
                <a:ea typeface="华文楷体" panose="02010600040101010101" pitchFamily="2" charset="-122"/>
                <a:cs typeface="Arial" panose="020B0604020202020204" pitchFamily="34" charset="0"/>
              </a:rPr>
              <a:t>月上线，平台已设置</a:t>
            </a:r>
            <a:r>
              <a:rPr lang="en-US" altLang="zh-CN" sz="1200">
                <a:latin typeface="Arial" panose="020B0604020202020204" pitchFamily="34" charset="0"/>
                <a:ea typeface="华文楷体" panose="02010600040101010101" pitchFamily="2" charset="-122"/>
                <a:cs typeface="Arial" panose="020B0604020202020204" pitchFamily="34" charset="0"/>
              </a:rPr>
              <a:t>1,000</a:t>
            </a:r>
            <a:r>
              <a:rPr lang="zh-CN" altLang="en-US" sz="1200">
                <a:latin typeface="Arial" panose="020B0604020202020204" pitchFamily="34" charset="0"/>
                <a:ea typeface="华文楷体" panose="02010600040101010101" pitchFamily="2" charset="-122"/>
                <a:cs typeface="Arial" panose="020B0604020202020204" pitchFamily="34" charset="0"/>
              </a:rPr>
              <a:t>项以上培训主题。</a:t>
            </a:r>
          </a:p>
        </p:txBody>
      </p:sp>
      <p:sp>
        <p:nvSpPr>
          <p:cNvPr id="43" name="文本框 40">
            <a:extLst>
              <a:ext uri="{FF2B5EF4-FFF2-40B4-BE49-F238E27FC236}">
                <a16:creationId xmlns:a16="http://schemas.microsoft.com/office/drawing/2014/main" id="{876F1487-0B13-431A-A648-663D81971E55}"/>
              </a:ext>
            </a:extLst>
          </p:cNvPr>
          <p:cNvSpPr txBox="1"/>
          <p:nvPr/>
        </p:nvSpPr>
        <p:spPr>
          <a:xfrm>
            <a:off x="6596264" y="3258635"/>
            <a:ext cx="3946346" cy="646331"/>
          </a:xfrm>
          <a:prstGeom prst="rect">
            <a:avLst/>
          </a:prstGeom>
          <a:noFill/>
        </p:spPr>
        <p:txBody>
          <a:bodyPr wrap="square" rtlCol="0">
            <a:spAutoFit/>
          </a:bodyPr>
          <a:lstStyle/>
          <a:p>
            <a:r>
              <a:rPr lang="zh-CN" altLang="en-US" sz="1200">
                <a:latin typeface="Arial" panose="020B0604020202020204" pitchFamily="34" charset="0"/>
                <a:ea typeface="华文楷体" panose="02010600040101010101" pitchFamily="2" charset="-122"/>
                <a:cs typeface="Arial" panose="020B0604020202020204" pitchFamily="34" charset="0"/>
              </a:rPr>
              <a:t>涵盖题库、电子化作业和精准教学三大方向，于</a:t>
            </a:r>
            <a:r>
              <a:rPr lang="en-US" altLang="zh-CN" sz="1200">
                <a:latin typeface="Arial" panose="020B0604020202020204" pitchFamily="34" charset="0"/>
                <a:ea typeface="华文楷体" panose="02010600040101010101" pitchFamily="2" charset="-122"/>
                <a:cs typeface="Arial" panose="020B0604020202020204" pitchFamily="34" charset="0"/>
              </a:rPr>
              <a:t>2020</a:t>
            </a:r>
            <a:r>
              <a:rPr lang="zh-CN" altLang="en-US" sz="1200">
                <a:latin typeface="Arial" panose="020B0604020202020204" pitchFamily="34" charset="0"/>
                <a:ea typeface="华文楷体" panose="02010600040101010101" pitchFamily="2" charset="-122"/>
                <a:cs typeface="Arial" panose="020B0604020202020204" pitchFamily="34" charset="0"/>
              </a:rPr>
              <a:t>年</a:t>
            </a:r>
            <a:r>
              <a:rPr lang="en-US" altLang="zh-CN" sz="1200">
                <a:latin typeface="Arial" panose="020B0604020202020204" pitchFamily="34" charset="0"/>
                <a:ea typeface="华文楷体" panose="02010600040101010101" pitchFamily="2" charset="-122"/>
                <a:cs typeface="Arial" panose="020B0604020202020204" pitchFamily="34" charset="0"/>
              </a:rPr>
              <a:t>11</a:t>
            </a:r>
            <a:r>
              <a:rPr lang="zh-CN" altLang="en-US" sz="1200">
                <a:latin typeface="Arial" panose="020B0604020202020204" pitchFamily="34" charset="0"/>
                <a:ea typeface="华文楷体" panose="02010600040101010101" pitchFamily="2" charset="-122"/>
                <a:cs typeface="Arial" panose="020B0604020202020204" pitchFamily="34" charset="0"/>
              </a:rPr>
              <a:t>月上线，完成了高中</a:t>
            </a:r>
            <a:r>
              <a:rPr lang="en-US" altLang="zh-CN" sz="1200">
                <a:latin typeface="Arial" panose="020B0604020202020204" pitchFamily="34" charset="0"/>
                <a:ea typeface="华文楷体" panose="02010600040101010101" pitchFamily="2" charset="-122"/>
                <a:cs typeface="Arial" panose="020B0604020202020204" pitchFamily="34" charset="0"/>
              </a:rPr>
              <a:t>9</a:t>
            </a:r>
            <a:r>
              <a:rPr lang="zh-CN" altLang="en-US" sz="1200">
                <a:latin typeface="Arial" panose="020B0604020202020204" pitchFamily="34" charset="0"/>
                <a:ea typeface="华文楷体" panose="02010600040101010101" pitchFamily="2" charset="-122"/>
                <a:cs typeface="Arial" panose="020B0604020202020204" pitchFamily="34" charset="0"/>
              </a:rPr>
              <a:t>门学科的知识树搭建，</a:t>
            </a:r>
            <a:r>
              <a:rPr lang="zh-CN" altLang="en-US" sz="1200" u="sng">
                <a:latin typeface="Arial" panose="020B0604020202020204" pitchFamily="34" charset="0"/>
                <a:ea typeface="华文楷体" panose="02010600040101010101" pitchFamily="2" charset="-122"/>
                <a:cs typeface="Arial" panose="020B0604020202020204" pitchFamily="34" charset="0"/>
              </a:rPr>
              <a:t>可支持</a:t>
            </a:r>
            <a:r>
              <a:rPr lang="en-US" altLang="zh-CN" sz="1200" u="sng">
                <a:latin typeface="Arial" panose="020B0604020202020204" pitchFamily="34" charset="0"/>
                <a:ea typeface="华文楷体" panose="02010600040101010101" pitchFamily="2" charset="-122"/>
                <a:cs typeface="Arial" panose="020B0604020202020204" pitchFamily="34" charset="0"/>
              </a:rPr>
              <a:t>9</a:t>
            </a:r>
            <a:r>
              <a:rPr lang="zh-CN" altLang="en-US" sz="1200" u="sng">
                <a:latin typeface="Arial" panose="020B0604020202020204" pitchFamily="34" charset="0"/>
                <a:ea typeface="华文楷体" panose="02010600040101010101" pitchFamily="2" charset="-122"/>
                <a:cs typeface="Arial" panose="020B0604020202020204" pitchFamily="34" charset="0"/>
              </a:rPr>
              <a:t>月份高一年级不征订纸质教辅；</a:t>
            </a:r>
          </a:p>
        </p:txBody>
      </p:sp>
      <p:sp>
        <p:nvSpPr>
          <p:cNvPr id="35" name="矩形 27">
            <a:extLst>
              <a:ext uri="{FF2B5EF4-FFF2-40B4-BE49-F238E27FC236}">
                <a16:creationId xmlns:a16="http://schemas.microsoft.com/office/drawing/2014/main" id="{353CFA6B-6EE4-704A-9DCF-81F45939F9B4}"/>
              </a:ext>
            </a:extLst>
          </p:cNvPr>
          <p:cNvSpPr/>
          <p:nvPr/>
        </p:nvSpPr>
        <p:spPr>
          <a:xfrm>
            <a:off x="8298937" y="4441339"/>
            <a:ext cx="1600566" cy="276999"/>
          </a:xfrm>
          <a:prstGeom prst="rect">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36" name="矩形 27">
            <a:extLst>
              <a:ext uri="{FF2B5EF4-FFF2-40B4-BE49-F238E27FC236}">
                <a16:creationId xmlns:a16="http://schemas.microsoft.com/office/drawing/2014/main" id="{35E081F5-BFF3-9640-B7A2-F26C382C9A38}"/>
              </a:ext>
            </a:extLst>
          </p:cNvPr>
          <p:cNvSpPr/>
          <p:nvPr/>
        </p:nvSpPr>
        <p:spPr>
          <a:xfrm>
            <a:off x="6546535" y="3652444"/>
            <a:ext cx="2328600" cy="276999"/>
          </a:xfrm>
          <a:prstGeom prst="rect">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44" name="文本框 43">
            <a:extLst>
              <a:ext uri="{FF2B5EF4-FFF2-40B4-BE49-F238E27FC236}">
                <a16:creationId xmlns:a16="http://schemas.microsoft.com/office/drawing/2014/main" id="{18EB9F7E-E0D0-C742-BC57-73F634E30170}"/>
              </a:ext>
            </a:extLst>
          </p:cNvPr>
          <p:cNvSpPr txBox="1"/>
          <p:nvPr/>
        </p:nvSpPr>
        <p:spPr>
          <a:xfrm>
            <a:off x="9283290" y="1248369"/>
            <a:ext cx="2712551" cy="923330"/>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latin typeface="STKaiti" panose="02010600040101010101" pitchFamily="2" charset="-122"/>
                <a:ea typeface="STKaiti" panose="02010600040101010101" pitchFamily="2" charset="-122"/>
              </a:rPr>
              <a:t>管理</a:t>
            </a:r>
            <a:r>
              <a:rPr lang="en-US" altLang="zh-CN" dirty="0">
                <a:latin typeface="STKaiti" panose="02010600040101010101" pitchFamily="2" charset="-122"/>
                <a:ea typeface="STKaiti" panose="02010600040101010101" pitchFamily="2" charset="-122"/>
              </a:rPr>
              <a:t>+</a:t>
            </a:r>
            <a:r>
              <a:rPr lang="zh-CN" altLang="en-US" dirty="0">
                <a:latin typeface="STKaiti" panose="02010600040101010101" pitchFamily="2" charset="-122"/>
                <a:ea typeface="STKaiti" panose="02010600040101010101" pitchFamily="2" charset="-122"/>
              </a:rPr>
              <a:t>科技</a:t>
            </a:r>
            <a:endParaRPr lang="en-US" altLang="zh-CN" dirty="0">
              <a:latin typeface="STKaiti" panose="02010600040101010101" pitchFamily="2" charset="-122"/>
              <a:ea typeface="STKaiti" panose="02010600040101010101" pitchFamily="2" charset="-122"/>
            </a:endParaRPr>
          </a:p>
          <a:p>
            <a:pPr marL="285750" indent="-285750">
              <a:buFont typeface="Arial" panose="020B0604020202020204" pitchFamily="34" charset="0"/>
              <a:buChar char="•"/>
            </a:pPr>
            <a:r>
              <a:rPr lang="zh-CN" altLang="en-US" dirty="0">
                <a:latin typeface="STKaiti" panose="02010600040101010101" pitchFamily="2" charset="-122"/>
                <a:ea typeface="STKaiti" panose="02010600040101010101" pitchFamily="2" charset="-122"/>
              </a:rPr>
              <a:t>内容</a:t>
            </a:r>
            <a:r>
              <a:rPr lang="en-US" altLang="zh-CN" dirty="0">
                <a:latin typeface="STKaiti" panose="02010600040101010101" pitchFamily="2" charset="-122"/>
                <a:ea typeface="STKaiti" panose="02010600040101010101" pitchFamily="2" charset="-122"/>
              </a:rPr>
              <a:t>+</a:t>
            </a:r>
            <a:r>
              <a:rPr lang="zh-CN" altLang="en-US" dirty="0">
                <a:latin typeface="STKaiti" panose="02010600040101010101" pitchFamily="2" charset="-122"/>
                <a:ea typeface="STKaiti" panose="02010600040101010101" pitchFamily="2" charset="-122"/>
              </a:rPr>
              <a:t>科技</a:t>
            </a:r>
            <a:endParaRPr lang="en-US" altLang="zh-CN" dirty="0">
              <a:latin typeface="STKaiti" panose="02010600040101010101" pitchFamily="2" charset="-122"/>
              <a:ea typeface="STKaiti" panose="02010600040101010101" pitchFamily="2" charset="-122"/>
            </a:endParaRPr>
          </a:p>
          <a:p>
            <a:r>
              <a:rPr lang="en-US" altLang="zh-CN" dirty="0">
                <a:latin typeface="STKaiti" panose="02010600040101010101" pitchFamily="2" charset="-122"/>
                <a:ea typeface="STKaiti" panose="02010600040101010101" pitchFamily="2" charset="-122"/>
              </a:rPr>
              <a:t>——</a:t>
            </a:r>
            <a:r>
              <a:rPr lang="zh-CN" altLang="en-US" dirty="0">
                <a:latin typeface="STKaiti" panose="02010600040101010101" pitchFamily="2" charset="-122"/>
                <a:ea typeface="STKaiti" panose="02010600040101010101" pitchFamily="2" charset="-122"/>
              </a:rPr>
              <a:t>突破“信息孤岛”</a:t>
            </a:r>
          </a:p>
        </p:txBody>
      </p:sp>
      <p:sp>
        <p:nvSpPr>
          <p:cNvPr id="45" name="文本框 40">
            <a:extLst>
              <a:ext uri="{FF2B5EF4-FFF2-40B4-BE49-F238E27FC236}">
                <a16:creationId xmlns:a16="http://schemas.microsoft.com/office/drawing/2014/main" id="{91D25C4E-A49E-7F47-AC99-7DDEAA8052E4}"/>
              </a:ext>
            </a:extLst>
          </p:cNvPr>
          <p:cNvSpPr txBox="1"/>
          <p:nvPr/>
        </p:nvSpPr>
        <p:spPr>
          <a:xfrm>
            <a:off x="6628713" y="6168736"/>
            <a:ext cx="3946344" cy="461665"/>
          </a:xfrm>
          <a:prstGeom prst="rect">
            <a:avLst/>
          </a:prstGeom>
          <a:noFill/>
        </p:spPr>
        <p:txBody>
          <a:bodyPr wrap="square" rtlCol="0">
            <a:spAutoFit/>
          </a:bodyPr>
          <a:lstStyle/>
          <a:p>
            <a:r>
              <a:rPr lang="zh-CN" altLang="en-US" sz="1200" dirty="0">
                <a:latin typeface="Arial" panose="020B0604020202020204" pitchFamily="34" charset="0"/>
                <a:ea typeface="华文楷体" panose="02010600040101010101" pitchFamily="2" charset="-122"/>
                <a:cs typeface="Arial" panose="020B0604020202020204" pitchFamily="34" charset="0"/>
              </a:rPr>
              <a:t>缩短新教师培养周期，</a:t>
            </a:r>
            <a:r>
              <a:rPr lang="en-US" altLang="zh-CN" sz="1200" b="1" dirty="0">
                <a:latin typeface="Arial" panose="020B0604020202020204" pitchFamily="34" charset="0"/>
                <a:ea typeface="华文楷体" panose="02010600040101010101" pitchFamily="2" charset="-122"/>
                <a:cs typeface="Arial" panose="020B0604020202020204" pitchFamily="34" charset="0"/>
              </a:rPr>
              <a:t>1</a:t>
            </a:r>
            <a:r>
              <a:rPr lang="zh-CN" altLang="en-US" sz="1200" b="1" dirty="0">
                <a:latin typeface="Arial" panose="020B0604020202020204" pitchFamily="34" charset="0"/>
                <a:ea typeface="华文楷体" panose="02010600040101010101" pitchFamily="2" charset="-122"/>
                <a:cs typeface="Arial" panose="020B0604020202020204" pitchFamily="34" charset="0"/>
              </a:rPr>
              <a:t>年站稳讲台、</a:t>
            </a:r>
            <a:r>
              <a:rPr lang="en-US" altLang="zh-CN" sz="1200" b="1" dirty="0">
                <a:latin typeface="Arial" panose="020B0604020202020204" pitchFamily="34" charset="0"/>
                <a:ea typeface="华文楷体" panose="02010600040101010101" pitchFamily="2" charset="-122"/>
                <a:cs typeface="Arial" panose="020B0604020202020204" pitchFamily="34" charset="0"/>
              </a:rPr>
              <a:t>3</a:t>
            </a:r>
            <a:r>
              <a:rPr lang="zh-CN" altLang="en-US" sz="1200" b="1" dirty="0">
                <a:latin typeface="Arial" panose="020B0604020202020204" pitchFamily="34" charset="0"/>
                <a:ea typeface="华文楷体" panose="02010600040101010101" pitchFamily="2" charset="-122"/>
                <a:cs typeface="Arial" panose="020B0604020202020204" pitchFamily="34" charset="0"/>
              </a:rPr>
              <a:t>年成为优师、</a:t>
            </a:r>
            <a:r>
              <a:rPr lang="en-US" altLang="zh-CN" sz="1200" b="1" dirty="0">
                <a:latin typeface="Arial" panose="020B0604020202020204" pitchFamily="34" charset="0"/>
                <a:ea typeface="华文楷体" panose="02010600040101010101" pitchFamily="2" charset="-122"/>
                <a:cs typeface="Arial" panose="020B0604020202020204" pitchFamily="34" charset="0"/>
              </a:rPr>
              <a:t>5</a:t>
            </a:r>
            <a:r>
              <a:rPr lang="zh-CN" altLang="en-US" sz="1200" b="1" dirty="0">
                <a:latin typeface="Arial" panose="020B0604020202020204" pitchFamily="34" charset="0"/>
                <a:ea typeface="华文楷体" panose="02010600040101010101" pitchFamily="2" charset="-122"/>
                <a:cs typeface="Arial" panose="020B0604020202020204" pitchFamily="34" charset="0"/>
              </a:rPr>
              <a:t>年内成为具有影响力的地方名师</a:t>
            </a:r>
          </a:p>
        </p:txBody>
      </p:sp>
      <p:sp>
        <p:nvSpPr>
          <p:cNvPr id="46" name="Rectangle: Rounded Corners 13">
            <a:extLst>
              <a:ext uri="{FF2B5EF4-FFF2-40B4-BE49-F238E27FC236}">
                <a16:creationId xmlns:a16="http://schemas.microsoft.com/office/drawing/2014/main" id="{04085497-C670-8E4E-809A-33077ED2A124}"/>
              </a:ext>
            </a:extLst>
          </p:cNvPr>
          <p:cNvSpPr/>
          <p:nvPr/>
        </p:nvSpPr>
        <p:spPr>
          <a:xfrm rot="16200000">
            <a:off x="-95744" y="4637287"/>
            <a:ext cx="3430706" cy="317627"/>
          </a:xfrm>
          <a:prstGeom prst="round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vert="eaVert" rtlCol="0" anchor="ctr"/>
          <a:lstStyle/>
          <a:p>
            <a:pPr algn="ctr"/>
            <a:r>
              <a:rPr lang="zh-CN" altLang="en-US" sz="1400" b="1" dirty="0">
                <a:solidFill>
                  <a:schemeClr val="bg1"/>
                </a:solidFill>
                <a:latin typeface="STKaiti" panose="02010600040101010101" pitchFamily="2" charset="-122"/>
                <a:ea typeface="STKaiti" panose="02010600040101010101" pitchFamily="2" charset="-122"/>
                <a:cs typeface="Arial" charset="0"/>
              </a:rPr>
              <a:t>海亮教育办学宝典</a:t>
            </a:r>
          </a:p>
        </p:txBody>
      </p:sp>
      <p:sp>
        <p:nvSpPr>
          <p:cNvPr id="10" name="标题 9">
            <a:extLst>
              <a:ext uri="{FF2B5EF4-FFF2-40B4-BE49-F238E27FC236}">
                <a16:creationId xmlns:a16="http://schemas.microsoft.com/office/drawing/2014/main" id="{8D91A8C5-17F8-4F33-8D17-91E1E464E660}"/>
              </a:ext>
            </a:extLst>
          </p:cNvPr>
          <p:cNvSpPr>
            <a:spLocks noGrp="1"/>
          </p:cNvSpPr>
          <p:nvPr>
            <p:ph type="title"/>
          </p:nvPr>
        </p:nvSpPr>
        <p:spPr/>
        <p:txBody>
          <a:bodyPr>
            <a:normAutofit/>
          </a:bodyPr>
          <a:lstStyle/>
          <a:p>
            <a:r>
              <a:rPr lang="zh-CN" altLang="en-US" dirty="0"/>
              <a:t>“科技兴教”赋能标准化、高质量扩张</a:t>
            </a:r>
          </a:p>
        </p:txBody>
      </p:sp>
      <p:sp>
        <p:nvSpPr>
          <p:cNvPr id="17" name="文本框 16">
            <a:extLst>
              <a:ext uri="{FF2B5EF4-FFF2-40B4-BE49-F238E27FC236}">
                <a16:creationId xmlns:a16="http://schemas.microsoft.com/office/drawing/2014/main" id="{8AC0C0BC-789D-4010-BA03-ECF9C8C02F5B}"/>
              </a:ext>
            </a:extLst>
          </p:cNvPr>
          <p:cNvSpPr txBox="1"/>
          <p:nvPr/>
        </p:nvSpPr>
        <p:spPr>
          <a:xfrm>
            <a:off x="116502" y="2609292"/>
            <a:ext cx="553998" cy="4019690"/>
          </a:xfrm>
          <a:prstGeom prst="rect">
            <a:avLst/>
          </a:prstGeom>
          <a:noFill/>
        </p:spPr>
        <p:txBody>
          <a:bodyPr vert="eaVert" wrap="none" rtlCol="0">
            <a:spAutoFit/>
          </a:bodyPr>
          <a:lstStyle/>
          <a:p>
            <a:r>
              <a:rPr lang="zh-CN" altLang="en-US" sz="2400" b="1" dirty="0">
                <a:solidFill>
                  <a:srgbClr val="005698"/>
                </a:solidFill>
                <a:latin typeface="华文楷体" panose="02010600040101010101" pitchFamily="2" charset="-122"/>
                <a:ea typeface="华文楷体" panose="02010600040101010101" pitchFamily="2" charset="-122"/>
              </a:rPr>
              <a:t>让天下没有难办的学校</a:t>
            </a:r>
          </a:p>
        </p:txBody>
      </p:sp>
      <p:sp>
        <p:nvSpPr>
          <p:cNvPr id="19" name="箭头: 左 18">
            <a:extLst>
              <a:ext uri="{FF2B5EF4-FFF2-40B4-BE49-F238E27FC236}">
                <a16:creationId xmlns:a16="http://schemas.microsoft.com/office/drawing/2014/main" id="{DE6C9C49-B31E-45AA-8623-E5436B282B33}"/>
              </a:ext>
            </a:extLst>
          </p:cNvPr>
          <p:cNvSpPr/>
          <p:nvPr/>
        </p:nvSpPr>
        <p:spPr>
          <a:xfrm>
            <a:off x="725664" y="4359442"/>
            <a:ext cx="553998" cy="589299"/>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50002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2D5D1-8904-44A5-951E-B13B97E95D42}"/>
              </a:ext>
            </a:extLst>
          </p:cNvPr>
          <p:cNvSpPr>
            <a:spLocks noGrp="1"/>
          </p:cNvSpPr>
          <p:nvPr>
            <p:ph type="title"/>
          </p:nvPr>
        </p:nvSpPr>
        <p:spPr/>
        <p:txBody>
          <a:bodyPr/>
          <a:lstStyle/>
          <a:p>
            <a:r>
              <a:rPr lang="zh-CN" altLang="en-US" dirty="0"/>
              <a:t>学校开拓扩张的三大行动</a:t>
            </a:r>
          </a:p>
        </p:txBody>
      </p:sp>
      <p:sp>
        <p:nvSpPr>
          <p:cNvPr id="5" name="Rectangle: Rounded Corners 13">
            <a:extLst>
              <a:ext uri="{FF2B5EF4-FFF2-40B4-BE49-F238E27FC236}">
                <a16:creationId xmlns:a16="http://schemas.microsoft.com/office/drawing/2014/main" id="{6BABCE00-1DC6-4923-9F85-1C99C2B1571B}"/>
              </a:ext>
            </a:extLst>
          </p:cNvPr>
          <p:cNvSpPr/>
          <p:nvPr/>
        </p:nvSpPr>
        <p:spPr>
          <a:xfrm>
            <a:off x="1540272" y="1044731"/>
            <a:ext cx="2855595" cy="288000"/>
          </a:xfrm>
          <a:prstGeom prst="round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1400" b="1" dirty="0">
                <a:solidFill>
                  <a:schemeClr val="bg1"/>
                </a:solidFill>
                <a:latin typeface="STKaiti" panose="02010600040101010101" pitchFamily="2" charset="-122"/>
                <a:ea typeface="STKaiti" panose="02010600040101010101" pitchFamily="2" charset="-122"/>
                <a:cs typeface="Arial" charset="0"/>
              </a:rPr>
              <a:t>轻资产办学</a:t>
            </a:r>
          </a:p>
        </p:txBody>
      </p:sp>
      <p:sp>
        <p:nvSpPr>
          <p:cNvPr id="30" name="Rectangle: Rounded Corners 13">
            <a:extLst>
              <a:ext uri="{FF2B5EF4-FFF2-40B4-BE49-F238E27FC236}">
                <a16:creationId xmlns:a16="http://schemas.microsoft.com/office/drawing/2014/main" id="{FF0F12A1-3612-4776-B935-0D58D51FF01B}"/>
              </a:ext>
            </a:extLst>
          </p:cNvPr>
          <p:cNvSpPr/>
          <p:nvPr/>
        </p:nvSpPr>
        <p:spPr>
          <a:xfrm>
            <a:off x="1598655" y="1589017"/>
            <a:ext cx="1238205" cy="432000"/>
          </a:xfrm>
          <a:prstGeom prst="round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1400" dirty="0">
                <a:latin typeface="Arial" panose="020B0604020202020204" pitchFamily="34" charset="0"/>
                <a:ea typeface="华文楷体" panose="02010600040101010101" pitchFamily="2" charset="-122"/>
                <a:cs typeface="Arial" panose="020B0604020202020204" pitchFamily="34" charset="0"/>
              </a:rPr>
              <a:t>托管公办、民办学校</a:t>
            </a:r>
            <a:endParaRPr lang="en-US" altLang="zh-CN" sz="1400" dirty="0">
              <a:latin typeface="Arial" panose="020B0604020202020204" pitchFamily="34" charset="0"/>
              <a:ea typeface="华文楷体" panose="02010600040101010101" pitchFamily="2" charset="-122"/>
              <a:cs typeface="Arial" panose="020B0604020202020204" pitchFamily="34" charset="0"/>
            </a:endParaRPr>
          </a:p>
        </p:txBody>
      </p:sp>
      <p:sp>
        <p:nvSpPr>
          <p:cNvPr id="31" name="Rectangle: Rounded Corners 13">
            <a:extLst>
              <a:ext uri="{FF2B5EF4-FFF2-40B4-BE49-F238E27FC236}">
                <a16:creationId xmlns:a16="http://schemas.microsoft.com/office/drawing/2014/main" id="{E3DEA3E3-3A7A-440D-B0B6-28A4DEDC649D}"/>
              </a:ext>
            </a:extLst>
          </p:cNvPr>
          <p:cNvSpPr/>
          <p:nvPr/>
        </p:nvSpPr>
        <p:spPr>
          <a:xfrm>
            <a:off x="3101397" y="1587439"/>
            <a:ext cx="1158844" cy="432000"/>
          </a:xfrm>
          <a:prstGeom prst="round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1400" dirty="0">
                <a:latin typeface="Arial" panose="020B0604020202020204" pitchFamily="34" charset="0"/>
                <a:ea typeface="华文楷体" panose="02010600040101010101" pitchFamily="2" charset="-122"/>
                <a:cs typeface="Arial" panose="020B0604020202020204" pitchFamily="34" charset="0"/>
              </a:rPr>
              <a:t>轻资产租赁自主举办</a:t>
            </a:r>
          </a:p>
        </p:txBody>
      </p:sp>
      <p:sp>
        <p:nvSpPr>
          <p:cNvPr id="33" name="流程图: 过程 7">
            <a:extLst>
              <a:ext uri="{FF2B5EF4-FFF2-40B4-BE49-F238E27FC236}">
                <a16:creationId xmlns:a16="http://schemas.microsoft.com/office/drawing/2014/main" id="{22E6F113-99D4-4CFD-B4FB-708DAD49888D}"/>
              </a:ext>
            </a:extLst>
          </p:cNvPr>
          <p:cNvSpPr/>
          <p:nvPr/>
        </p:nvSpPr>
        <p:spPr>
          <a:xfrm>
            <a:off x="1546828" y="1435270"/>
            <a:ext cx="2855595" cy="4175964"/>
          </a:xfrm>
          <a:prstGeom prst="flowChartProcess">
            <a:avLst/>
          </a:prstGeom>
          <a:noFill/>
          <a:ln w="19050">
            <a:solidFill>
              <a:srgbClr val="0070C0"/>
            </a:solidFill>
          </a:ln>
        </p:spPr>
        <p:style>
          <a:lnRef idx="3">
            <a:schemeClr val="lt1"/>
          </a:lnRef>
          <a:fillRef idx="1">
            <a:schemeClr val="accent4"/>
          </a:fillRef>
          <a:effectRef idx="1">
            <a:schemeClr val="accent4"/>
          </a:effectRef>
          <a:fontRef idx="minor">
            <a:schemeClr val="lt1"/>
          </a:fontRef>
        </p:style>
        <p:txBody>
          <a:bodyPr wrap="square" lIns="71985" tIns="17996" rIns="71985" bIns="17996" rtlCol="0" anchor="ctr">
            <a:noAutofit/>
          </a:bodyPr>
          <a:lstStyle/>
          <a:p>
            <a:pPr>
              <a:lnSpc>
                <a:spcPct val="150000"/>
              </a:lnSpc>
            </a:pPr>
            <a:endParaRPr lang="en-US" altLang="zh-CN" sz="1400">
              <a:solidFill>
                <a:schemeClr val="tx1"/>
              </a:solidFill>
              <a:latin typeface="华文楷体" panose="02010600040101010101" pitchFamily="2" charset="-122"/>
              <a:ea typeface="华文楷体" panose="02010600040101010101" pitchFamily="2" charset="-122"/>
              <a:cs typeface="Arial" pitchFamily="34" charset="0"/>
            </a:endParaRPr>
          </a:p>
        </p:txBody>
      </p:sp>
      <p:sp>
        <p:nvSpPr>
          <p:cNvPr id="34" name="Rectangle: Rounded Corners 13">
            <a:extLst>
              <a:ext uri="{FF2B5EF4-FFF2-40B4-BE49-F238E27FC236}">
                <a16:creationId xmlns:a16="http://schemas.microsoft.com/office/drawing/2014/main" id="{C160CFA0-EAA7-418F-B70B-938AE1D21108}"/>
              </a:ext>
            </a:extLst>
          </p:cNvPr>
          <p:cNvSpPr/>
          <p:nvPr/>
        </p:nvSpPr>
        <p:spPr>
          <a:xfrm>
            <a:off x="7542184" y="1044731"/>
            <a:ext cx="3077373" cy="288000"/>
          </a:xfrm>
          <a:prstGeom prst="round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1400" b="1" dirty="0">
                <a:solidFill>
                  <a:schemeClr val="bg1"/>
                </a:solidFill>
                <a:latin typeface="STKaiti" panose="02010600040101010101" pitchFamily="2" charset="-122"/>
                <a:ea typeface="STKaiti" panose="02010600040101010101" pitchFamily="2" charset="-122"/>
                <a:cs typeface="Arial" charset="0"/>
              </a:rPr>
              <a:t>打造一带一路教育共同体</a:t>
            </a:r>
          </a:p>
        </p:txBody>
      </p:sp>
      <p:sp>
        <p:nvSpPr>
          <p:cNvPr id="35" name="流程图: 过程 105">
            <a:extLst>
              <a:ext uri="{FF2B5EF4-FFF2-40B4-BE49-F238E27FC236}">
                <a16:creationId xmlns:a16="http://schemas.microsoft.com/office/drawing/2014/main" id="{1A00C60E-43FA-45EA-94D6-3AA7B8878B27}"/>
              </a:ext>
            </a:extLst>
          </p:cNvPr>
          <p:cNvSpPr/>
          <p:nvPr/>
        </p:nvSpPr>
        <p:spPr>
          <a:xfrm>
            <a:off x="7542183" y="1435270"/>
            <a:ext cx="3050554" cy="4156228"/>
          </a:xfrm>
          <a:prstGeom prst="flowChartProcess">
            <a:avLst/>
          </a:prstGeom>
          <a:noFill/>
          <a:ln w="19050">
            <a:solidFill>
              <a:srgbClr val="0070C0"/>
            </a:solidFill>
          </a:ln>
        </p:spPr>
        <p:style>
          <a:lnRef idx="3">
            <a:schemeClr val="lt1"/>
          </a:lnRef>
          <a:fillRef idx="1">
            <a:schemeClr val="accent4"/>
          </a:fillRef>
          <a:effectRef idx="1">
            <a:schemeClr val="accent4"/>
          </a:effectRef>
          <a:fontRef idx="minor">
            <a:schemeClr val="lt1"/>
          </a:fontRef>
        </p:style>
        <p:txBody>
          <a:bodyPr wrap="square" lIns="71985" tIns="17996" rIns="71985" bIns="17996" rtlCol="0" anchor="ctr">
            <a:noAutofit/>
          </a:bodyPr>
          <a:lstStyle/>
          <a:p>
            <a:pPr>
              <a:lnSpc>
                <a:spcPct val="150000"/>
              </a:lnSpc>
            </a:pPr>
            <a:endParaRPr lang="en-US" altLang="zh-CN" sz="1400">
              <a:solidFill>
                <a:schemeClr val="tx1"/>
              </a:solidFill>
              <a:latin typeface="华文楷体" panose="02010600040101010101" pitchFamily="2" charset="-122"/>
              <a:ea typeface="华文楷体" panose="02010600040101010101" pitchFamily="2" charset="-122"/>
              <a:cs typeface="Arial" pitchFamily="34" charset="0"/>
            </a:endParaRPr>
          </a:p>
        </p:txBody>
      </p:sp>
      <p:sp>
        <p:nvSpPr>
          <p:cNvPr id="41" name="Rectangle: Rounded Corners 13">
            <a:extLst>
              <a:ext uri="{FF2B5EF4-FFF2-40B4-BE49-F238E27FC236}">
                <a16:creationId xmlns:a16="http://schemas.microsoft.com/office/drawing/2014/main" id="{377B8ED5-8B55-4B21-99D8-201D31B74A7F}"/>
              </a:ext>
            </a:extLst>
          </p:cNvPr>
          <p:cNvSpPr/>
          <p:nvPr/>
        </p:nvSpPr>
        <p:spPr>
          <a:xfrm>
            <a:off x="1989215" y="3878984"/>
            <a:ext cx="1994321" cy="288000"/>
          </a:xfrm>
          <a:prstGeom prst="round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1400" dirty="0">
                <a:latin typeface="华文楷体" panose="02010600040101010101" pitchFamily="2" charset="-122"/>
                <a:ea typeface="华文楷体" panose="02010600040101010101" pitchFamily="2" charset="-122"/>
              </a:rPr>
              <a:t>赋能学校</a:t>
            </a:r>
          </a:p>
        </p:txBody>
      </p:sp>
      <p:sp>
        <p:nvSpPr>
          <p:cNvPr id="40" name="Rectangle: Rounded Corners 13">
            <a:extLst>
              <a:ext uri="{FF2B5EF4-FFF2-40B4-BE49-F238E27FC236}">
                <a16:creationId xmlns:a16="http://schemas.microsoft.com/office/drawing/2014/main" id="{3D6F0EF1-126F-9144-BD61-A4D94E607D0E}"/>
              </a:ext>
            </a:extLst>
          </p:cNvPr>
          <p:cNvSpPr/>
          <p:nvPr/>
        </p:nvSpPr>
        <p:spPr>
          <a:xfrm>
            <a:off x="4522051" y="1044731"/>
            <a:ext cx="2893949" cy="288000"/>
          </a:xfrm>
          <a:prstGeom prst="round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1400" b="1" dirty="0">
                <a:solidFill>
                  <a:schemeClr val="bg1"/>
                </a:solidFill>
                <a:latin typeface="STKaiti" panose="02010600040101010101" pitchFamily="2" charset="-122"/>
                <a:ea typeface="STKaiti" panose="02010600040101010101" pitchFamily="2" charset="-122"/>
                <a:cs typeface="Arial" charset="0"/>
              </a:rPr>
              <a:t>欠发达县域振兴</a:t>
            </a:r>
          </a:p>
        </p:txBody>
      </p:sp>
      <p:sp>
        <p:nvSpPr>
          <p:cNvPr id="42" name="流程图: 过程 105">
            <a:extLst>
              <a:ext uri="{FF2B5EF4-FFF2-40B4-BE49-F238E27FC236}">
                <a16:creationId xmlns:a16="http://schemas.microsoft.com/office/drawing/2014/main" id="{DACC04A9-28A5-604F-A5FC-27BD9DA92DA5}"/>
              </a:ext>
            </a:extLst>
          </p:cNvPr>
          <p:cNvSpPr/>
          <p:nvPr/>
        </p:nvSpPr>
        <p:spPr>
          <a:xfrm>
            <a:off x="4525329" y="1435270"/>
            <a:ext cx="2893949" cy="4156229"/>
          </a:xfrm>
          <a:prstGeom prst="flowChartProcess">
            <a:avLst/>
          </a:prstGeom>
          <a:noFill/>
          <a:ln w="19050">
            <a:solidFill>
              <a:srgbClr val="0070C0"/>
            </a:solidFill>
          </a:ln>
        </p:spPr>
        <p:style>
          <a:lnRef idx="3">
            <a:schemeClr val="lt1"/>
          </a:lnRef>
          <a:fillRef idx="1">
            <a:schemeClr val="accent4"/>
          </a:fillRef>
          <a:effectRef idx="1">
            <a:schemeClr val="accent4"/>
          </a:effectRef>
          <a:fontRef idx="minor">
            <a:schemeClr val="lt1"/>
          </a:fontRef>
        </p:style>
        <p:txBody>
          <a:bodyPr wrap="square" lIns="71985" tIns="17996" rIns="71985" bIns="17996" rtlCol="0" anchor="ctr">
            <a:noAutofit/>
          </a:bodyPr>
          <a:lstStyle/>
          <a:p>
            <a:pPr>
              <a:lnSpc>
                <a:spcPct val="150000"/>
              </a:lnSpc>
            </a:pPr>
            <a:endParaRPr lang="en-US" altLang="zh-CN" sz="1400">
              <a:solidFill>
                <a:schemeClr val="tx1"/>
              </a:solidFill>
              <a:latin typeface="华文楷体" panose="02010600040101010101" pitchFamily="2" charset="-122"/>
              <a:ea typeface="华文楷体" panose="02010600040101010101" pitchFamily="2" charset="-122"/>
              <a:cs typeface="Arial" pitchFamily="34" charset="0"/>
            </a:endParaRPr>
          </a:p>
        </p:txBody>
      </p:sp>
      <p:sp>
        <p:nvSpPr>
          <p:cNvPr id="43" name="Rectangle: Rounded Corners 13">
            <a:extLst>
              <a:ext uri="{FF2B5EF4-FFF2-40B4-BE49-F238E27FC236}">
                <a16:creationId xmlns:a16="http://schemas.microsoft.com/office/drawing/2014/main" id="{FBDB0460-5072-4A49-AB58-DB8B90881AFA}"/>
              </a:ext>
            </a:extLst>
          </p:cNvPr>
          <p:cNvSpPr/>
          <p:nvPr/>
        </p:nvSpPr>
        <p:spPr>
          <a:xfrm>
            <a:off x="5033360" y="3894324"/>
            <a:ext cx="1994321" cy="288000"/>
          </a:xfrm>
          <a:prstGeom prst="round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1400" dirty="0">
                <a:latin typeface="Arial" panose="020B0604020202020204" pitchFamily="34" charset="0"/>
                <a:ea typeface="华文楷体" panose="02010600040101010101" pitchFamily="2" charset="-122"/>
                <a:cs typeface="Arial" panose="020B0604020202020204" pitchFamily="34" charset="0"/>
              </a:rPr>
              <a:t>实现方式</a:t>
            </a:r>
          </a:p>
        </p:txBody>
      </p:sp>
      <p:sp>
        <p:nvSpPr>
          <p:cNvPr id="44" name="矩形 53">
            <a:extLst>
              <a:ext uri="{FF2B5EF4-FFF2-40B4-BE49-F238E27FC236}">
                <a16:creationId xmlns:a16="http://schemas.microsoft.com/office/drawing/2014/main" id="{E1D43CF9-D0A6-F149-AE98-8AE88F17A578}"/>
              </a:ext>
            </a:extLst>
          </p:cNvPr>
          <p:cNvSpPr/>
          <p:nvPr/>
        </p:nvSpPr>
        <p:spPr>
          <a:xfrm>
            <a:off x="4882196" y="4231640"/>
            <a:ext cx="2776521" cy="1113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chemeClr val="accent1"/>
              </a:buClr>
              <a:buFont typeface="Wingdings" panose="05000000000000000000" pitchFamily="2" charset="2"/>
              <a:buChar char="§"/>
            </a:pPr>
            <a:r>
              <a:rPr lang="zh-CN" altLang="en-US" sz="1200" dirty="0">
                <a:solidFill>
                  <a:schemeClr val="tx1"/>
                </a:solidFill>
                <a:latin typeface="Arial" panose="020B0604020202020204" pitchFamily="34" charset="0"/>
                <a:ea typeface="华文楷体" panose="02010600040101010101" pitchFamily="2" charset="-122"/>
                <a:cs typeface="Arial" panose="020B0604020202020204" pitchFamily="34" charset="0"/>
              </a:rPr>
              <a:t>引回本地籍优秀人才</a:t>
            </a:r>
          </a:p>
          <a:p>
            <a:pPr marL="285750" indent="-285750">
              <a:buClr>
                <a:schemeClr val="accent1"/>
              </a:buClr>
              <a:buFont typeface="Wingdings" panose="05000000000000000000" pitchFamily="2" charset="2"/>
              <a:buChar char="§"/>
            </a:pPr>
            <a:r>
              <a:rPr lang="zh-CN" altLang="en-US" sz="1200" dirty="0">
                <a:solidFill>
                  <a:schemeClr val="tx1"/>
                </a:solidFill>
                <a:latin typeface="Arial" panose="020B0604020202020204" pitchFamily="34" charset="0"/>
                <a:ea typeface="华文楷体" panose="02010600040101010101" pitchFamily="2" charset="-122"/>
                <a:cs typeface="Arial" panose="020B0604020202020204" pitchFamily="34" charset="0"/>
              </a:rPr>
              <a:t>培养优秀教师</a:t>
            </a:r>
          </a:p>
          <a:p>
            <a:pPr marL="285750" indent="-285750">
              <a:buClr>
                <a:schemeClr val="accent1"/>
              </a:buClr>
              <a:buFont typeface="Wingdings" panose="05000000000000000000" pitchFamily="2" charset="2"/>
              <a:buChar char="§"/>
            </a:pPr>
            <a:r>
              <a:rPr lang="zh-CN" altLang="en-US" sz="1200" dirty="0">
                <a:solidFill>
                  <a:schemeClr val="tx1"/>
                </a:solidFill>
                <a:latin typeface="Arial" panose="020B0604020202020204" pitchFamily="34" charset="0"/>
                <a:ea typeface="华文楷体" panose="02010600040101010101" pitchFamily="2" charset="-122"/>
                <a:cs typeface="Arial" panose="020B0604020202020204" pitchFamily="34" charset="0"/>
              </a:rPr>
              <a:t>留住、培养优秀生源</a:t>
            </a:r>
          </a:p>
          <a:p>
            <a:pPr marL="285750" indent="-285750">
              <a:buClr>
                <a:schemeClr val="accent1"/>
              </a:buClr>
              <a:buFont typeface="Wingdings" panose="05000000000000000000" pitchFamily="2" charset="2"/>
              <a:buChar char="§"/>
            </a:pPr>
            <a:r>
              <a:rPr lang="zh-CN" altLang="en-US" sz="1200" dirty="0">
                <a:solidFill>
                  <a:schemeClr val="tx1"/>
                </a:solidFill>
                <a:latin typeface="Arial" panose="020B0604020202020204" pitchFamily="34" charset="0"/>
                <a:ea typeface="华文楷体" panose="02010600040101010101" pitchFamily="2" charset="-122"/>
                <a:cs typeface="Arial" panose="020B0604020202020204" pitchFamily="34" charset="0"/>
              </a:rPr>
              <a:t>做好公益慈善事业</a:t>
            </a:r>
          </a:p>
          <a:p>
            <a:pPr marL="285750" indent="-285750">
              <a:buClr>
                <a:schemeClr val="accent1"/>
              </a:buClr>
              <a:buFont typeface="Wingdings" panose="05000000000000000000" pitchFamily="2" charset="2"/>
              <a:buChar char="§"/>
            </a:pPr>
            <a:r>
              <a:rPr lang="zh-CN" altLang="en-US" sz="1200" dirty="0">
                <a:solidFill>
                  <a:schemeClr val="tx1"/>
                </a:solidFill>
                <a:latin typeface="Arial" panose="020B0604020202020204" pitchFamily="34" charset="0"/>
                <a:ea typeface="华文楷体" panose="02010600040101010101" pitchFamily="2" charset="-122"/>
                <a:cs typeface="Arial" panose="020B0604020202020204" pitchFamily="34" charset="0"/>
              </a:rPr>
              <a:t>解决产业发展难题</a:t>
            </a:r>
          </a:p>
        </p:txBody>
      </p:sp>
      <p:sp>
        <p:nvSpPr>
          <p:cNvPr id="50" name="Rectangle: Rounded Corners 13">
            <a:extLst>
              <a:ext uri="{FF2B5EF4-FFF2-40B4-BE49-F238E27FC236}">
                <a16:creationId xmlns:a16="http://schemas.microsoft.com/office/drawing/2014/main" id="{DFDD65F7-00FB-3B41-873F-723C47EB1689}"/>
              </a:ext>
            </a:extLst>
          </p:cNvPr>
          <p:cNvSpPr/>
          <p:nvPr/>
        </p:nvSpPr>
        <p:spPr>
          <a:xfrm>
            <a:off x="8173120" y="3878984"/>
            <a:ext cx="1994321" cy="288000"/>
          </a:xfrm>
          <a:prstGeom prst="round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1400" dirty="0">
                <a:latin typeface="Arial" panose="020B0604020202020204" pitchFamily="34" charset="0"/>
                <a:ea typeface="华文楷体" panose="02010600040101010101" pitchFamily="2" charset="-122"/>
                <a:cs typeface="Arial" panose="020B0604020202020204" pitchFamily="34" charset="0"/>
              </a:rPr>
              <a:t>战略目标</a:t>
            </a:r>
          </a:p>
        </p:txBody>
      </p:sp>
      <p:sp>
        <p:nvSpPr>
          <p:cNvPr id="51" name="Rectangle: Rounded Corners 13">
            <a:extLst>
              <a:ext uri="{FF2B5EF4-FFF2-40B4-BE49-F238E27FC236}">
                <a16:creationId xmlns:a16="http://schemas.microsoft.com/office/drawing/2014/main" id="{7623E0B0-59B5-5A40-ACA1-84499326040B}"/>
              </a:ext>
            </a:extLst>
          </p:cNvPr>
          <p:cNvSpPr/>
          <p:nvPr/>
        </p:nvSpPr>
        <p:spPr>
          <a:xfrm>
            <a:off x="8034504" y="1680502"/>
            <a:ext cx="1994321" cy="288000"/>
          </a:xfrm>
          <a:prstGeom prst="round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1400" dirty="0">
                <a:latin typeface="Arial" panose="020B0604020202020204" pitchFamily="34" charset="0"/>
                <a:ea typeface="华文楷体" panose="02010600040101010101" pitchFamily="2" charset="-122"/>
                <a:cs typeface="Arial" panose="020B0604020202020204" pitchFamily="34" charset="0"/>
              </a:rPr>
              <a:t>打造海外品牌影响力</a:t>
            </a:r>
          </a:p>
        </p:txBody>
      </p:sp>
      <p:sp>
        <p:nvSpPr>
          <p:cNvPr id="54" name="矩形 53">
            <a:extLst>
              <a:ext uri="{FF2B5EF4-FFF2-40B4-BE49-F238E27FC236}">
                <a16:creationId xmlns:a16="http://schemas.microsoft.com/office/drawing/2014/main" id="{B0482253-DD81-054E-9E6D-84EB1C12B6EB}"/>
              </a:ext>
            </a:extLst>
          </p:cNvPr>
          <p:cNvSpPr/>
          <p:nvPr/>
        </p:nvSpPr>
        <p:spPr>
          <a:xfrm>
            <a:off x="1642501" y="2228844"/>
            <a:ext cx="1320351" cy="1113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Clr>
                <a:schemeClr val="accent1"/>
              </a:buClr>
              <a:buFont typeface="Arial" panose="020B0604020202020204" pitchFamily="34" charset="0"/>
              <a:buChar char="•"/>
            </a:pPr>
            <a:r>
              <a:rPr lang="zh-CN" altLang="en-US" sz="1200" dirty="0">
                <a:solidFill>
                  <a:schemeClr val="tx1"/>
                </a:solidFill>
                <a:latin typeface="Arial" panose="020B0604020202020204" pitchFamily="34" charset="0"/>
                <a:ea typeface="华文楷体" panose="02010600040101010101" pitchFamily="2" charset="-122"/>
                <a:cs typeface="Arial" panose="020B0604020202020204" pitchFamily="34" charset="0"/>
              </a:rPr>
              <a:t>品牌效应差</a:t>
            </a:r>
            <a:endParaRPr lang="en-US" altLang="zh-CN" sz="1200" dirty="0">
              <a:solidFill>
                <a:schemeClr val="tx1"/>
              </a:solidFill>
              <a:latin typeface="Arial" panose="020B0604020202020204" pitchFamily="34" charset="0"/>
              <a:ea typeface="华文楷体" panose="02010600040101010101" pitchFamily="2" charset="-122"/>
              <a:cs typeface="Arial" panose="020B0604020202020204" pitchFamily="34" charset="0"/>
            </a:endParaRPr>
          </a:p>
          <a:p>
            <a:pPr marL="171450" indent="-171450">
              <a:buClr>
                <a:schemeClr val="accent1"/>
              </a:buClr>
              <a:buFont typeface="Arial" panose="020B0604020202020204" pitchFamily="34" charset="0"/>
              <a:buChar char="•"/>
            </a:pPr>
            <a:r>
              <a:rPr lang="zh-CN" altLang="en-US" sz="1200" dirty="0">
                <a:solidFill>
                  <a:schemeClr val="tx1"/>
                </a:solidFill>
                <a:latin typeface="Arial" panose="020B0604020202020204" pitchFamily="34" charset="0"/>
                <a:ea typeface="华文楷体" panose="02010600040101010101" pitchFamily="2" charset="-122"/>
                <a:cs typeface="Arial" panose="020B0604020202020204" pitchFamily="34" charset="0"/>
              </a:rPr>
              <a:t>办学能力弱</a:t>
            </a:r>
            <a:endParaRPr lang="en-US" altLang="zh-CN" sz="1200" dirty="0">
              <a:solidFill>
                <a:schemeClr val="tx1"/>
              </a:solidFill>
              <a:latin typeface="Arial" panose="020B0604020202020204" pitchFamily="34" charset="0"/>
              <a:ea typeface="华文楷体" panose="02010600040101010101" pitchFamily="2" charset="-122"/>
              <a:cs typeface="Arial" panose="020B0604020202020204" pitchFamily="34" charset="0"/>
            </a:endParaRPr>
          </a:p>
          <a:p>
            <a:pPr marL="171450" indent="-171450">
              <a:buClr>
                <a:schemeClr val="accent1"/>
              </a:buClr>
              <a:buFont typeface="Arial" panose="020B0604020202020204" pitchFamily="34" charset="0"/>
              <a:buChar char="•"/>
            </a:pPr>
            <a:r>
              <a:rPr lang="zh-CN" altLang="en-US" sz="1200" dirty="0">
                <a:solidFill>
                  <a:schemeClr val="tx1"/>
                </a:solidFill>
                <a:latin typeface="Arial" panose="020B0604020202020204" pitchFamily="34" charset="0"/>
                <a:ea typeface="华文楷体" panose="02010600040101010101" pitchFamily="2" charset="-122"/>
                <a:cs typeface="Arial" panose="020B0604020202020204" pitchFamily="34" charset="0"/>
              </a:rPr>
              <a:t>社会资源匮乏</a:t>
            </a:r>
            <a:endParaRPr lang="en-US" altLang="zh-CN" sz="1200" dirty="0">
              <a:solidFill>
                <a:schemeClr val="tx1"/>
              </a:solidFill>
              <a:latin typeface="Arial" panose="020B0604020202020204" pitchFamily="34" charset="0"/>
              <a:ea typeface="华文楷体" panose="02010600040101010101" pitchFamily="2" charset="-122"/>
              <a:cs typeface="Arial" panose="020B0604020202020204" pitchFamily="34" charset="0"/>
            </a:endParaRPr>
          </a:p>
          <a:p>
            <a:pPr marL="171450" indent="-171450">
              <a:buClr>
                <a:schemeClr val="accent1"/>
              </a:buClr>
              <a:buFont typeface="Arial" panose="020B0604020202020204" pitchFamily="34" charset="0"/>
              <a:buChar char="•"/>
            </a:pPr>
            <a:r>
              <a:rPr lang="zh-CN" altLang="en-US" sz="1200" dirty="0">
                <a:solidFill>
                  <a:schemeClr val="tx1"/>
                </a:solidFill>
                <a:latin typeface="Arial" panose="020B0604020202020204" pitchFamily="34" charset="0"/>
                <a:ea typeface="华文楷体" panose="02010600040101010101" pitchFamily="2" charset="-122"/>
                <a:cs typeface="Arial" panose="020B0604020202020204" pitchFamily="34" charset="0"/>
              </a:rPr>
              <a:t>面临严重办学危机</a:t>
            </a:r>
            <a:endParaRPr lang="en-US" altLang="zh-CN" sz="1200" dirty="0">
              <a:solidFill>
                <a:schemeClr val="tx1"/>
              </a:solidFill>
              <a:latin typeface="Arial" panose="020B0604020202020204" pitchFamily="34" charset="0"/>
              <a:ea typeface="华文楷体" panose="02010600040101010101" pitchFamily="2" charset="-122"/>
              <a:cs typeface="Arial" panose="020B0604020202020204" pitchFamily="34" charset="0"/>
            </a:endParaRPr>
          </a:p>
        </p:txBody>
      </p:sp>
      <p:sp>
        <p:nvSpPr>
          <p:cNvPr id="55" name="矩形 54">
            <a:extLst>
              <a:ext uri="{FF2B5EF4-FFF2-40B4-BE49-F238E27FC236}">
                <a16:creationId xmlns:a16="http://schemas.microsoft.com/office/drawing/2014/main" id="{8B2CF7DE-F1B1-084A-94E0-8ED79102BBCA}"/>
              </a:ext>
            </a:extLst>
          </p:cNvPr>
          <p:cNvSpPr/>
          <p:nvPr/>
        </p:nvSpPr>
        <p:spPr>
          <a:xfrm>
            <a:off x="1955526" y="4231640"/>
            <a:ext cx="2008498" cy="1046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chemeClr val="accent1"/>
              </a:buClr>
              <a:buFont typeface="Wingdings" panose="05000000000000000000" pitchFamily="2" charset="2"/>
              <a:buChar char="§"/>
            </a:pPr>
            <a:r>
              <a:rPr lang="zh-CN" altLang="en-US" sz="1200" dirty="0">
                <a:solidFill>
                  <a:schemeClr val="tx1"/>
                </a:solidFill>
                <a:latin typeface="Arial" panose="020B0604020202020204" pitchFamily="34" charset="0"/>
                <a:ea typeface="华文楷体" panose="02010600040101010101" pitchFamily="2" charset="-122"/>
                <a:cs typeface="Arial" panose="020B0604020202020204" pitchFamily="34" charset="0"/>
              </a:rPr>
              <a:t>品牌赋能</a:t>
            </a:r>
            <a:endParaRPr lang="en-US" altLang="zh-CN" sz="1200" dirty="0">
              <a:solidFill>
                <a:schemeClr val="tx1"/>
              </a:solidFill>
              <a:latin typeface="Arial" panose="020B0604020202020204" pitchFamily="34" charset="0"/>
              <a:ea typeface="华文楷体" panose="02010600040101010101" pitchFamily="2" charset="-122"/>
              <a:cs typeface="Arial" panose="020B0604020202020204" pitchFamily="34" charset="0"/>
            </a:endParaRPr>
          </a:p>
          <a:p>
            <a:pPr marL="285750" indent="-285750">
              <a:buClr>
                <a:schemeClr val="accent1"/>
              </a:buClr>
              <a:buFont typeface="Wingdings" panose="05000000000000000000" pitchFamily="2" charset="2"/>
              <a:buChar char="§"/>
            </a:pPr>
            <a:r>
              <a:rPr lang="zh-CN" altLang="en-US" sz="1200" dirty="0">
                <a:solidFill>
                  <a:schemeClr val="tx1"/>
                </a:solidFill>
                <a:latin typeface="Arial" panose="020B0604020202020204" pitchFamily="34" charset="0"/>
                <a:ea typeface="华文楷体" panose="02010600040101010101" pitchFamily="2" charset="-122"/>
                <a:cs typeface="Arial" panose="020B0604020202020204" pitchFamily="34" charset="0"/>
              </a:rPr>
              <a:t>一套班子</a:t>
            </a:r>
            <a:endParaRPr lang="en-US" altLang="zh-CN" sz="1200" dirty="0">
              <a:solidFill>
                <a:schemeClr val="tx1"/>
              </a:solidFill>
              <a:latin typeface="Arial" panose="020B0604020202020204" pitchFamily="34" charset="0"/>
              <a:ea typeface="华文楷体" panose="02010600040101010101" pitchFamily="2" charset="-122"/>
              <a:cs typeface="Arial" panose="020B0604020202020204" pitchFamily="34" charset="0"/>
            </a:endParaRPr>
          </a:p>
          <a:p>
            <a:pPr marL="285750" indent="-285750">
              <a:buClr>
                <a:schemeClr val="accent1"/>
              </a:buClr>
              <a:buFont typeface="Wingdings" panose="05000000000000000000" pitchFamily="2" charset="2"/>
              <a:buChar char="§"/>
            </a:pPr>
            <a:r>
              <a:rPr lang="zh-CN" altLang="en-US" sz="1200" dirty="0">
                <a:solidFill>
                  <a:schemeClr val="tx1"/>
                </a:solidFill>
                <a:latin typeface="Arial" panose="020B0604020202020204" pitchFamily="34" charset="0"/>
                <a:ea typeface="华文楷体" panose="02010600040101010101" pitchFamily="2" charset="-122"/>
                <a:cs typeface="Arial" panose="020B0604020202020204" pitchFamily="34" charset="0"/>
              </a:rPr>
              <a:t>一套产品</a:t>
            </a:r>
            <a:endParaRPr lang="en-US" altLang="zh-CN" sz="1200" dirty="0">
              <a:solidFill>
                <a:schemeClr val="tx1"/>
              </a:solidFill>
              <a:latin typeface="Arial" panose="020B0604020202020204" pitchFamily="34" charset="0"/>
              <a:ea typeface="华文楷体" panose="02010600040101010101" pitchFamily="2" charset="-122"/>
              <a:cs typeface="Arial" panose="020B0604020202020204" pitchFamily="34" charset="0"/>
            </a:endParaRPr>
          </a:p>
          <a:p>
            <a:pPr marL="285750" indent="-285750">
              <a:buClr>
                <a:schemeClr val="accent1"/>
              </a:buClr>
              <a:buFont typeface="Wingdings" panose="05000000000000000000" pitchFamily="2" charset="2"/>
              <a:buChar char="§"/>
            </a:pPr>
            <a:r>
              <a:rPr lang="zh-CN" altLang="en-US" sz="1200" dirty="0">
                <a:solidFill>
                  <a:schemeClr val="tx1"/>
                </a:solidFill>
                <a:latin typeface="Arial" panose="020B0604020202020204" pitchFamily="34" charset="0"/>
                <a:ea typeface="华文楷体" panose="02010600040101010101" pitchFamily="2" charset="-122"/>
                <a:cs typeface="Arial" panose="020B0604020202020204" pitchFamily="34" charset="0"/>
              </a:rPr>
              <a:t>一套智能校园管理系统</a:t>
            </a:r>
            <a:endParaRPr lang="en-US" altLang="zh-CN" sz="1200" dirty="0">
              <a:solidFill>
                <a:schemeClr val="tx1"/>
              </a:solidFill>
              <a:latin typeface="Arial" panose="020B0604020202020204" pitchFamily="34" charset="0"/>
              <a:ea typeface="华文楷体" panose="02010600040101010101" pitchFamily="2" charset="-122"/>
              <a:cs typeface="Arial" panose="020B0604020202020204" pitchFamily="34" charset="0"/>
            </a:endParaRPr>
          </a:p>
          <a:p>
            <a:pPr marL="285750" indent="-285750">
              <a:buClr>
                <a:schemeClr val="accent1"/>
              </a:buClr>
              <a:buFont typeface="Wingdings" panose="05000000000000000000" pitchFamily="2" charset="2"/>
              <a:buChar char="§"/>
            </a:pPr>
            <a:r>
              <a:rPr lang="zh-CN" altLang="en-US" sz="1200" dirty="0">
                <a:solidFill>
                  <a:schemeClr val="tx1"/>
                </a:solidFill>
                <a:latin typeface="Arial" panose="020B0604020202020204" pitchFamily="34" charset="0"/>
                <a:ea typeface="华文楷体" panose="02010600040101010101" pitchFamily="2" charset="-122"/>
                <a:cs typeface="Arial" panose="020B0604020202020204" pitchFamily="34" charset="0"/>
              </a:rPr>
              <a:t>一个资源共享平台</a:t>
            </a:r>
            <a:endParaRPr lang="en-US" altLang="zh-CN" sz="1200" dirty="0">
              <a:solidFill>
                <a:schemeClr val="tx1"/>
              </a:solidFill>
              <a:latin typeface="Arial" panose="020B0604020202020204" pitchFamily="34" charset="0"/>
              <a:ea typeface="华文楷体" panose="02010600040101010101" pitchFamily="2" charset="-122"/>
              <a:cs typeface="Arial" panose="020B0604020202020204" pitchFamily="34" charset="0"/>
            </a:endParaRPr>
          </a:p>
        </p:txBody>
      </p:sp>
      <p:sp>
        <p:nvSpPr>
          <p:cNvPr id="36" name="矩形 53">
            <a:extLst>
              <a:ext uri="{FF2B5EF4-FFF2-40B4-BE49-F238E27FC236}">
                <a16:creationId xmlns:a16="http://schemas.microsoft.com/office/drawing/2014/main" id="{CBAC48F1-4D04-3244-B6C2-FC8915E0957C}"/>
              </a:ext>
            </a:extLst>
          </p:cNvPr>
          <p:cNvSpPr/>
          <p:nvPr/>
        </p:nvSpPr>
        <p:spPr>
          <a:xfrm>
            <a:off x="7679199" y="2228844"/>
            <a:ext cx="2776521" cy="1631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chemeClr val="accent1"/>
              </a:buClr>
              <a:buFont typeface="Wingdings" panose="05000000000000000000" pitchFamily="2" charset="2"/>
              <a:buChar char="§"/>
            </a:pPr>
            <a:r>
              <a:rPr lang="zh-CN" altLang="en-US" sz="1200" dirty="0">
                <a:solidFill>
                  <a:schemeClr val="tx1"/>
                </a:solidFill>
                <a:latin typeface="Arial" panose="020B0604020202020204" pitchFamily="34" charset="0"/>
                <a:ea typeface="华文楷体" panose="02010600040101010101" pitchFamily="2" charset="-122"/>
                <a:cs typeface="Arial" panose="020B0604020202020204" pitchFamily="34" charset="0"/>
              </a:rPr>
              <a:t>以新加坡全球总部为桥头堡，全面推进海亮“一带一路”国际英才项目，在“一带一路”沿线国家布局海亮基础教育学校</a:t>
            </a:r>
            <a:endParaRPr lang="en-US" altLang="zh-CN" sz="1200" dirty="0">
              <a:solidFill>
                <a:schemeClr val="tx1"/>
              </a:solidFill>
              <a:latin typeface="Arial" panose="020B0604020202020204" pitchFamily="34" charset="0"/>
              <a:ea typeface="华文楷体" panose="02010600040101010101" pitchFamily="2" charset="-122"/>
              <a:cs typeface="Arial" panose="020B0604020202020204" pitchFamily="34" charset="0"/>
            </a:endParaRPr>
          </a:p>
          <a:p>
            <a:pPr marL="285750" indent="-285750">
              <a:buClr>
                <a:schemeClr val="accent1"/>
              </a:buClr>
              <a:buFont typeface="Wingdings" panose="05000000000000000000" pitchFamily="2" charset="2"/>
              <a:buChar char="§"/>
            </a:pPr>
            <a:r>
              <a:rPr lang="zh-CN" altLang="en-US" sz="1200" dirty="0">
                <a:solidFill>
                  <a:schemeClr val="tx1"/>
                </a:solidFill>
                <a:latin typeface="Arial" panose="020B0604020202020204" pitchFamily="34" charset="0"/>
                <a:ea typeface="华文楷体" panose="02010600040101010101" pitchFamily="2" charset="-122"/>
                <a:cs typeface="Arial" panose="020B0604020202020204" pitchFamily="34" charset="0"/>
              </a:rPr>
              <a:t>申办外籍子女学校、深化华侨生项目，通过铭优培训把海亮优质教育输送到海外，打响海亮教育在海外的品牌影响力</a:t>
            </a:r>
          </a:p>
        </p:txBody>
      </p:sp>
      <p:sp>
        <p:nvSpPr>
          <p:cNvPr id="37" name="矩形 53">
            <a:extLst>
              <a:ext uri="{FF2B5EF4-FFF2-40B4-BE49-F238E27FC236}">
                <a16:creationId xmlns:a16="http://schemas.microsoft.com/office/drawing/2014/main" id="{585A39DB-44D4-7A4E-9331-E5F382F79A72}"/>
              </a:ext>
            </a:extLst>
          </p:cNvPr>
          <p:cNvSpPr/>
          <p:nvPr/>
        </p:nvSpPr>
        <p:spPr>
          <a:xfrm>
            <a:off x="7692609" y="4231640"/>
            <a:ext cx="2776521" cy="1113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chemeClr val="accent1"/>
              </a:buClr>
              <a:buFont typeface="Wingdings" panose="05000000000000000000" pitchFamily="2" charset="2"/>
              <a:buChar char="§"/>
            </a:pPr>
            <a:r>
              <a:rPr lang="zh-CN" altLang="en-US" sz="1200" dirty="0">
                <a:solidFill>
                  <a:schemeClr val="tx1"/>
                </a:solidFill>
                <a:latin typeface="Arial" panose="020B0604020202020204" pitchFamily="34" charset="0"/>
                <a:ea typeface="华文楷体" panose="02010600040101010101" pitchFamily="2" charset="-122"/>
                <a:cs typeface="Arial" panose="020B0604020202020204" pitchFamily="34" charset="0"/>
              </a:rPr>
              <a:t>成为中国第一个走向世界、具有中国特色的优质大教育品牌</a:t>
            </a:r>
          </a:p>
        </p:txBody>
      </p:sp>
      <p:sp>
        <p:nvSpPr>
          <p:cNvPr id="38" name="Rectangle: Rounded Corners 13">
            <a:extLst>
              <a:ext uri="{FF2B5EF4-FFF2-40B4-BE49-F238E27FC236}">
                <a16:creationId xmlns:a16="http://schemas.microsoft.com/office/drawing/2014/main" id="{5B90C219-E114-BE4C-A32C-370D4C834A82}"/>
              </a:ext>
            </a:extLst>
          </p:cNvPr>
          <p:cNvSpPr/>
          <p:nvPr/>
        </p:nvSpPr>
        <p:spPr>
          <a:xfrm>
            <a:off x="4959831" y="1680502"/>
            <a:ext cx="1994321" cy="288000"/>
          </a:xfrm>
          <a:prstGeom prst="round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1400" dirty="0">
                <a:latin typeface="Arial" panose="020B0604020202020204" pitchFamily="34" charset="0"/>
                <a:ea typeface="华文楷体" panose="02010600040101010101" pitchFamily="2" charset="-122"/>
                <a:cs typeface="Arial" panose="020B0604020202020204" pitchFamily="34" charset="0"/>
              </a:rPr>
              <a:t>海亮优势和资源</a:t>
            </a:r>
          </a:p>
        </p:txBody>
      </p:sp>
      <p:sp>
        <p:nvSpPr>
          <p:cNvPr id="39" name="矩形 53">
            <a:extLst>
              <a:ext uri="{FF2B5EF4-FFF2-40B4-BE49-F238E27FC236}">
                <a16:creationId xmlns:a16="http://schemas.microsoft.com/office/drawing/2014/main" id="{7B0A705D-AA24-6747-AB97-FE9DF1E66D7E}"/>
              </a:ext>
            </a:extLst>
          </p:cNvPr>
          <p:cNvSpPr/>
          <p:nvPr/>
        </p:nvSpPr>
        <p:spPr>
          <a:xfrm>
            <a:off x="4584042" y="2216662"/>
            <a:ext cx="2776521" cy="15138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chemeClr val="accent1"/>
              </a:buClr>
              <a:buFont typeface="Wingdings" panose="05000000000000000000" pitchFamily="2" charset="2"/>
              <a:buChar char="§"/>
            </a:pPr>
            <a:r>
              <a:rPr lang="zh-CN" altLang="en-US" sz="1200" dirty="0">
                <a:solidFill>
                  <a:schemeClr val="tx1"/>
                </a:solidFill>
                <a:latin typeface="Arial" panose="020B0604020202020204" pitchFamily="34" charset="0"/>
                <a:ea typeface="华文楷体" panose="02010600040101010101" pitchFamily="2" charset="-122"/>
                <a:cs typeface="Arial" panose="020B0604020202020204" pitchFamily="34" charset="0"/>
              </a:rPr>
              <a:t>依托海亮集团雄厚实力、海亮大教育体系优势、海亮教育研究院强大科技实力，开展“振兴欠发达县域教育行动”</a:t>
            </a:r>
            <a:endParaRPr lang="en-US" altLang="zh-CN" sz="1200" dirty="0">
              <a:solidFill>
                <a:schemeClr val="tx1"/>
              </a:solidFill>
              <a:latin typeface="Arial" panose="020B0604020202020204" pitchFamily="34" charset="0"/>
              <a:ea typeface="华文楷体" panose="02010600040101010101" pitchFamily="2" charset="-122"/>
              <a:cs typeface="Arial" panose="020B0604020202020204" pitchFamily="34" charset="0"/>
            </a:endParaRPr>
          </a:p>
          <a:p>
            <a:pPr marL="285750" indent="-285750">
              <a:buClr>
                <a:schemeClr val="accent1"/>
              </a:buClr>
              <a:buFont typeface="Wingdings" panose="05000000000000000000" pitchFamily="2" charset="2"/>
              <a:buChar char="§"/>
            </a:pPr>
            <a:r>
              <a:rPr lang="zh-CN" altLang="en-US" sz="1200" dirty="0">
                <a:solidFill>
                  <a:schemeClr val="tx1"/>
                </a:solidFill>
                <a:latin typeface="Arial" panose="020B0604020202020204" pitchFamily="34" charset="0"/>
                <a:ea typeface="华文楷体" panose="02010600040101010101" pitchFamily="2" charset="-122"/>
                <a:cs typeface="Arial" panose="020B0604020202020204" pitchFamily="34" charset="0"/>
              </a:rPr>
              <a:t>实现“一校带动百校”、“一师栽培百师”，让海亮优质教育资源惠及更多欠发达地区的师生</a:t>
            </a:r>
          </a:p>
        </p:txBody>
      </p:sp>
      <p:sp>
        <p:nvSpPr>
          <p:cNvPr id="3" name="左大括号 2">
            <a:extLst>
              <a:ext uri="{FF2B5EF4-FFF2-40B4-BE49-F238E27FC236}">
                <a16:creationId xmlns:a16="http://schemas.microsoft.com/office/drawing/2014/main" id="{D8F29A1D-5C6E-804B-80FC-4AE8BC2EBA8A}"/>
              </a:ext>
            </a:extLst>
          </p:cNvPr>
          <p:cNvSpPr/>
          <p:nvPr/>
        </p:nvSpPr>
        <p:spPr>
          <a:xfrm rot="16200000">
            <a:off x="6006967" y="2001094"/>
            <a:ext cx="516212" cy="7843839"/>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58" name="矩形 53">
            <a:extLst>
              <a:ext uri="{FF2B5EF4-FFF2-40B4-BE49-F238E27FC236}">
                <a16:creationId xmlns:a16="http://schemas.microsoft.com/office/drawing/2014/main" id="{32736A4A-0314-F941-9639-8C258EAAC206}"/>
              </a:ext>
            </a:extLst>
          </p:cNvPr>
          <p:cNvSpPr/>
          <p:nvPr/>
        </p:nvSpPr>
        <p:spPr>
          <a:xfrm>
            <a:off x="3054657" y="6193945"/>
            <a:ext cx="6420832" cy="516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chemeClr val="accent1"/>
              </a:buClr>
            </a:pPr>
            <a:r>
              <a:rPr lang="zh-CN" altLang="en-US" sz="1400" dirty="0">
                <a:solidFill>
                  <a:schemeClr val="tx1"/>
                </a:solidFill>
                <a:latin typeface="Arial" panose="020B0604020202020204" pitchFamily="34" charset="0"/>
                <a:ea typeface="华文楷体" panose="02010600040101010101" pitchFamily="2" charset="-122"/>
                <a:cs typeface="Arial" panose="020B0604020202020204" pitchFamily="34" charset="0"/>
              </a:rPr>
              <a:t>“管理</a:t>
            </a:r>
            <a:r>
              <a:rPr lang="en-US" altLang="zh-CN" sz="1400" dirty="0">
                <a:solidFill>
                  <a:schemeClr val="tx1"/>
                </a:solidFill>
                <a:latin typeface="Arial" panose="020B0604020202020204" pitchFamily="34" charset="0"/>
                <a:ea typeface="华文楷体" panose="02010600040101010101" pitchFamily="2" charset="-122"/>
                <a:cs typeface="Arial" panose="020B0604020202020204" pitchFamily="34" charset="0"/>
              </a:rPr>
              <a:t>+</a:t>
            </a:r>
            <a:r>
              <a:rPr lang="zh-CN" altLang="en-US" sz="1400" dirty="0">
                <a:solidFill>
                  <a:schemeClr val="tx1"/>
                </a:solidFill>
                <a:latin typeface="Arial" panose="020B0604020202020204" pitchFamily="34" charset="0"/>
                <a:ea typeface="华文楷体" panose="02010600040101010101" pitchFamily="2" charset="-122"/>
                <a:cs typeface="Arial" panose="020B0604020202020204" pitchFamily="34" charset="0"/>
              </a:rPr>
              <a:t>内容”的</a:t>
            </a:r>
            <a:r>
              <a:rPr lang="en-US" altLang="zh-CN" sz="1400" dirty="0">
                <a:solidFill>
                  <a:schemeClr val="tx1"/>
                </a:solidFill>
                <a:latin typeface="Arial" panose="020B0604020202020204" pitchFamily="34" charset="0"/>
                <a:ea typeface="华文楷体" panose="02010600040101010101" pitchFamily="2" charset="-122"/>
                <a:cs typeface="Arial" panose="020B0604020202020204" pitchFamily="34" charset="0"/>
              </a:rPr>
              <a:t>K12</a:t>
            </a:r>
            <a:r>
              <a:rPr lang="zh-CN" altLang="en-US" sz="1400" dirty="0">
                <a:solidFill>
                  <a:schemeClr val="tx1"/>
                </a:solidFill>
                <a:latin typeface="Arial" panose="020B0604020202020204" pitchFamily="34" charset="0"/>
                <a:ea typeface="华文楷体" panose="02010600040101010101" pitchFamily="2" charset="-122"/>
                <a:cs typeface="Arial" panose="020B0604020202020204" pitchFamily="34" charset="0"/>
              </a:rPr>
              <a:t>教育管理服务提供商</a:t>
            </a:r>
            <a:endParaRPr lang="en-US" altLang="zh-CN" sz="1400" dirty="0">
              <a:solidFill>
                <a:schemeClr val="tx1"/>
              </a:solidFill>
              <a:latin typeface="Arial" panose="020B0604020202020204" pitchFamily="34" charset="0"/>
              <a:ea typeface="华文楷体" panose="02010600040101010101" pitchFamily="2" charset="-122"/>
              <a:cs typeface="Arial" panose="020B0604020202020204" pitchFamily="34" charset="0"/>
            </a:endParaRPr>
          </a:p>
          <a:p>
            <a:pPr algn="ctr">
              <a:buClr>
                <a:schemeClr val="accent1"/>
              </a:buClr>
            </a:pPr>
            <a:r>
              <a:rPr lang="zh-CN" altLang="en-US" sz="1400" dirty="0">
                <a:solidFill>
                  <a:schemeClr val="tx1"/>
                </a:solidFill>
                <a:latin typeface="Arial" panose="020B0604020202020204" pitchFamily="34" charset="0"/>
                <a:ea typeface="华文楷体" panose="02010600040101010101" pitchFamily="2" charset="-122"/>
                <a:cs typeface="Arial" panose="020B0604020202020204" pitchFamily="34" charset="0"/>
              </a:rPr>
              <a:t>成为一艘超巨型世界级的</a:t>
            </a:r>
            <a:r>
              <a:rPr lang="en-US" altLang="zh-CN" sz="1400" dirty="0">
                <a:solidFill>
                  <a:schemeClr val="tx1"/>
                </a:solidFill>
                <a:latin typeface="Arial" panose="020B0604020202020204" pitchFamily="34" charset="0"/>
                <a:ea typeface="华文楷体" panose="02010600040101010101" pitchFamily="2" charset="-122"/>
                <a:cs typeface="Arial" panose="020B0604020202020204" pitchFamily="34" charset="0"/>
              </a:rPr>
              <a:t>K12</a:t>
            </a:r>
            <a:r>
              <a:rPr lang="zh-CN" altLang="en-US" sz="1400" dirty="0">
                <a:solidFill>
                  <a:schemeClr val="tx1"/>
                </a:solidFill>
                <a:latin typeface="Arial" panose="020B0604020202020204" pitchFamily="34" charset="0"/>
                <a:ea typeface="华文楷体" panose="02010600040101010101" pitchFamily="2" charset="-122"/>
                <a:cs typeface="Arial" panose="020B0604020202020204" pitchFamily="34" charset="0"/>
              </a:rPr>
              <a:t>教育航空母舰</a:t>
            </a:r>
          </a:p>
        </p:txBody>
      </p:sp>
      <p:sp>
        <p:nvSpPr>
          <p:cNvPr id="26" name="矩形 53">
            <a:extLst>
              <a:ext uri="{FF2B5EF4-FFF2-40B4-BE49-F238E27FC236}">
                <a16:creationId xmlns:a16="http://schemas.microsoft.com/office/drawing/2014/main" id="{62AC7462-170A-B04E-9E28-4ED0C3FF1065}"/>
              </a:ext>
            </a:extLst>
          </p:cNvPr>
          <p:cNvSpPr/>
          <p:nvPr/>
        </p:nvSpPr>
        <p:spPr>
          <a:xfrm>
            <a:off x="3101397" y="2228844"/>
            <a:ext cx="1320351" cy="111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Clr>
                <a:schemeClr val="accent1"/>
              </a:buClr>
              <a:buFont typeface="Arial" panose="020B0604020202020204" pitchFamily="34" charset="0"/>
              <a:buChar char="•"/>
            </a:pPr>
            <a:r>
              <a:rPr lang="zh-CN" altLang="en-US" sz="1200" dirty="0">
                <a:solidFill>
                  <a:schemeClr val="tx1"/>
                </a:solidFill>
                <a:latin typeface="Arial" panose="020B0604020202020204" pitchFamily="34" charset="0"/>
                <a:ea typeface="华文楷体" panose="02010600040101010101" pitchFamily="2" charset="-122"/>
                <a:cs typeface="Arial" panose="020B0604020202020204" pitchFamily="34" charset="0"/>
              </a:rPr>
              <a:t>与政府合作，租赁土地及校舍并申请作为举办人</a:t>
            </a:r>
            <a:endParaRPr lang="en-US" altLang="zh-CN" sz="1200" dirty="0">
              <a:solidFill>
                <a:schemeClr val="tx1"/>
              </a:solidFill>
              <a:latin typeface="Arial" panose="020B0604020202020204" pitchFamily="34" charset="0"/>
              <a:ea typeface="华文楷体" panose="02010600040101010101" pitchFamily="2" charset="-122"/>
              <a:cs typeface="Arial" panose="020B0604020202020204" pitchFamily="34" charset="0"/>
            </a:endParaRPr>
          </a:p>
          <a:p>
            <a:pPr marL="171450" indent="-171450">
              <a:buClr>
                <a:schemeClr val="accent1"/>
              </a:buClr>
              <a:buFont typeface="Arial" panose="020B0604020202020204" pitchFamily="34" charset="0"/>
              <a:buChar char="•"/>
            </a:pPr>
            <a:r>
              <a:rPr lang="zh-CN" altLang="en-US" sz="1200" dirty="0">
                <a:solidFill>
                  <a:schemeClr val="tx1"/>
                </a:solidFill>
                <a:latin typeface="Arial" panose="020B0604020202020204" pitchFamily="34" charset="0"/>
                <a:ea typeface="华文楷体" panose="02010600040101010101" pitchFamily="2" charset="-122"/>
                <a:cs typeface="Arial" panose="020B0604020202020204" pitchFamily="34" charset="0"/>
              </a:rPr>
              <a:t>速度快、</a:t>
            </a:r>
            <a:r>
              <a:rPr lang="zh-CN" altLang="x-none" sz="1200" dirty="0">
                <a:solidFill>
                  <a:schemeClr val="tx1"/>
                </a:solidFill>
                <a:latin typeface="Arial" panose="020B0604020202020204" pitchFamily="34" charset="0"/>
                <a:ea typeface="华文楷体" panose="02010600040101010101" pitchFamily="2" charset="-122"/>
                <a:cs typeface="Arial" panose="020B0604020202020204" pitchFamily="34" charset="0"/>
              </a:rPr>
              <a:t>资本支出低</a:t>
            </a:r>
            <a:endParaRPr lang="en-US" altLang="zh-CN" sz="1200" dirty="0">
              <a:solidFill>
                <a:schemeClr val="tx1"/>
              </a:solidFill>
              <a:latin typeface="Arial" panose="020B0604020202020204" pitchFamily="34" charset="0"/>
              <a:ea typeface="华文楷体" panose="02010600040101010101" pitchFamily="2" charset="-122"/>
              <a:cs typeface="Arial" panose="020B0604020202020204" pitchFamily="34" charset="0"/>
            </a:endParaRPr>
          </a:p>
        </p:txBody>
      </p:sp>
    </p:spTree>
    <p:extLst>
      <p:ext uri="{BB962C8B-B14F-4D97-AF65-F5344CB8AC3E}">
        <p14:creationId xmlns:p14="http://schemas.microsoft.com/office/powerpoint/2010/main" val="2978396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2D5D1-8904-44A5-951E-B13B97E95D42}"/>
              </a:ext>
            </a:extLst>
          </p:cNvPr>
          <p:cNvSpPr>
            <a:spLocks noGrp="1"/>
          </p:cNvSpPr>
          <p:nvPr>
            <p:ph type="title"/>
          </p:nvPr>
        </p:nvSpPr>
        <p:spPr/>
        <p:txBody>
          <a:bodyPr>
            <a:normAutofit/>
          </a:bodyPr>
          <a:lstStyle/>
          <a:p>
            <a:r>
              <a:rPr lang="zh-CN" altLang="en-US" dirty="0"/>
              <a:t>打造一个高水平的教育延伸服务产业链与教育行业生态圈</a:t>
            </a:r>
          </a:p>
        </p:txBody>
      </p:sp>
      <p:sp>
        <p:nvSpPr>
          <p:cNvPr id="43" name="Rectangle: Rounded Corners 13">
            <a:extLst>
              <a:ext uri="{FF2B5EF4-FFF2-40B4-BE49-F238E27FC236}">
                <a16:creationId xmlns:a16="http://schemas.microsoft.com/office/drawing/2014/main" id="{0C9FC5A3-15C9-D040-B41F-A8E2D9C324E3}"/>
              </a:ext>
            </a:extLst>
          </p:cNvPr>
          <p:cNvSpPr/>
          <p:nvPr/>
        </p:nvSpPr>
        <p:spPr>
          <a:xfrm>
            <a:off x="1535577" y="1439562"/>
            <a:ext cx="4429125" cy="317627"/>
          </a:xfrm>
          <a:prstGeom prst="round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1400" b="1" dirty="0">
                <a:solidFill>
                  <a:schemeClr val="bg1"/>
                </a:solidFill>
                <a:latin typeface="STKaiti" panose="02010600040101010101" pitchFamily="2" charset="-122"/>
                <a:ea typeface="STKaiti" panose="02010600040101010101" pitchFamily="2" charset="-122"/>
                <a:cs typeface="Arial" charset="0"/>
              </a:rPr>
              <a:t>铭优培训</a:t>
            </a:r>
          </a:p>
        </p:txBody>
      </p:sp>
      <p:sp>
        <p:nvSpPr>
          <p:cNvPr id="44" name="文本框 6">
            <a:extLst>
              <a:ext uri="{FF2B5EF4-FFF2-40B4-BE49-F238E27FC236}">
                <a16:creationId xmlns:a16="http://schemas.microsoft.com/office/drawing/2014/main" id="{5B83A117-784E-E049-9C61-6CCA8C13D432}"/>
              </a:ext>
            </a:extLst>
          </p:cNvPr>
          <p:cNvSpPr txBox="1"/>
          <p:nvPr/>
        </p:nvSpPr>
        <p:spPr>
          <a:xfrm>
            <a:off x="1509867" y="1789123"/>
            <a:ext cx="4392613" cy="692497"/>
          </a:xfrm>
          <a:prstGeom prst="rect">
            <a:avLst/>
          </a:prstGeom>
          <a:noFill/>
        </p:spPr>
        <p:txBody>
          <a:bodyPr wrap="square" rtlCol="0">
            <a:spAutoFit/>
          </a:bodyPr>
          <a:lstStyle/>
          <a:p>
            <a:r>
              <a:rPr lang="zh-CN" altLang="en-US" sz="1300" b="1" dirty="0">
                <a:solidFill>
                  <a:srgbClr val="000000"/>
                </a:solidFill>
                <a:latin typeface="华文楷体" panose="02010600040101010101" pitchFamily="2" charset="-122"/>
                <a:ea typeface="华文楷体" panose="02010600040101010101" pitchFamily="2" charset="-122"/>
              </a:rPr>
              <a:t>发展策略：在海亮教育</a:t>
            </a:r>
            <a:r>
              <a:rPr lang="en-US" altLang="zh-CN" sz="1300" b="1" dirty="0">
                <a:solidFill>
                  <a:srgbClr val="000000"/>
                </a:solidFill>
                <a:latin typeface="华文楷体" panose="02010600040101010101" pitchFamily="2" charset="-122"/>
                <a:ea typeface="华文楷体" panose="02010600040101010101" pitchFamily="2" charset="-122"/>
              </a:rPr>
              <a:t>K12</a:t>
            </a:r>
            <a:r>
              <a:rPr lang="zh-CN" altLang="en-US" sz="1300" b="1" dirty="0">
                <a:solidFill>
                  <a:srgbClr val="000000"/>
                </a:solidFill>
                <a:latin typeface="华文楷体" panose="02010600040101010101" pitchFamily="2" charset="-122"/>
                <a:ea typeface="华文楷体" panose="02010600040101010101" pitchFamily="2" charset="-122"/>
              </a:rPr>
              <a:t>学校所在区域布局教育培训业务</a:t>
            </a:r>
            <a:r>
              <a:rPr lang="en-US" altLang="zh-CN" sz="1300" b="1" dirty="0">
                <a:solidFill>
                  <a:srgbClr val="000000"/>
                </a:solidFill>
                <a:latin typeface="华文楷体" panose="02010600040101010101" pitchFamily="2" charset="-122"/>
                <a:ea typeface="华文楷体" panose="02010600040101010101" pitchFamily="2" charset="-122"/>
              </a:rPr>
              <a:t>——</a:t>
            </a:r>
            <a:r>
              <a:rPr lang="zh-CN" altLang="en-US" sz="1300" dirty="0">
                <a:solidFill>
                  <a:srgbClr val="000000"/>
                </a:solidFill>
                <a:latin typeface="华文楷体" panose="02010600040101010101" pitchFamily="2" charset="-122"/>
                <a:ea typeface="华文楷体" panose="02010600040101010101" pitchFamily="2" charset="-122"/>
              </a:rPr>
              <a:t>依托品牌优势及教育资源优势，打造标准化的服务、教研、教学等，与“小散乱”竞争，拓展下沉市场</a:t>
            </a:r>
            <a:endParaRPr lang="en-US" altLang="zh-CN" sz="1300" dirty="0">
              <a:solidFill>
                <a:srgbClr val="000000"/>
              </a:solidFill>
              <a:latin typeface="华文楷体" panose="02010600040101010101" pitchFamily="2" charset="-122"/>
              <a:ea typeface="华文楷体" panose="02010600040101010101" pitchFamily="2" charset="-122"/>
            </a:endParaRPr>
          </a:p>
        </p:txBody>
      </p:sp>
      <p:sp>
        <p:nvSpPr>
          <p:cNvPr id="51" name="文本框 63">
            <a:extLst>
              <a:ext uri="{FF2B5EF4-FFF2-40B4-BE49-F238E27FC236}">
                <a16:creationId xmlns:a16="http://schemas.microsoft.com/office/drawing/2014/main" id="{A63A0FB8-3BF0-E243-9449-9896EF1F5D10}"/>
              </a:ext>
            </a:extLst>
          </p:cNvPr>
          <p:cNvSpPr txBox="1"/>
          <p:nvPr/>
        </p:nvSpPr>
        <p:spPr>
          <a:xfrm>
            <a:off x="3932056" y="2891620"/>
            <a:ext cx="2042097" cy="1092607"/>
          </a:xfrm>
          <a:prstGeom prst="rect">
            <a:avLst/>
          </a:prstGeom>
          <a:noFill/>
        </p:spPr>
        <p:txBody>
          <a:bodyPr wrap="square" rtlCol="0">
            <a:spAutoFit/>
          </a:bodyPr>
          <a:lstStyle/>
          <a:p>
            <a:pPr marL="285750" indent="-285750">
              <a:buFont typeface="Arial" panose="020B0604020202020204" pitchFamily="34" charset="0"/>
              <a:buChar char="•"/>
            </a:pPr>
            <a:r>
              <a:rPr lang="zh-CN" altLang="en-US" sz="1300" dirty="0">
                <a:solidFill>
                  <a:srgbClr val="000000"/>
                </a:solidFill>
                <a:latin typeface="华文楷体" panose="02010600040101010101" pitchFamily="2" charset="-122"/>
                <a:ea typeface="华文楷体" panose="02010600040101010101" pitchFamily="2" charset="-122"/>
              </a:rPr>
              <a:t>整合线下教育培训师资，由学生、家长自主报名，</a:t>
            </a:r>
            <a:r>
              <a:rPr lang="zh-CN" altLang="en-US" sz="1300" u="sng" dirty="0">
                <a:solidFill>
                  <a:srgbClr val="000000"/>
                </a:solidFill>
                <a:latin typeface="华文楷体" panose="02010600040101010101" pitchFamily="2" charset="-122"/>
                <a:ea typeface="华文楷体" panose="02010600040101010101" pitchFamily="2" charset="-122"/>
              </a:rPr>
              <a:t>在学生放假期间提供培训</a:t>
            </a:r>
            <a:r>
              <a:rPr lang="zh-CN" altLang="en-US" sz="1300" dirty="0">
                <a:solidFill>
                  <a:srgbClr val="000000"/>
                </a:solidFill>
                <a:latin typeface="华文楷体" panose="02010600040101010101" pitchFamily="2" charset="-122"/>
                <a:ea typeface="华文楷体" panose="02010600040101010101" pitchFamily="2" charset="-122"/>
              </a:rPr>
              <a:t>，营造“线下</a:t>
            </a:r>
            <a:r>
              <a:rPr lang="en-US" altLang="zh-CN" sz="1300" dirty="0">
                <a:solidFill>
                  <a:srgbClr val="000000"/>
                </a:solidFill>
                <a:latin typeface="华文楷体" panose="02010600040101010101" pitchFamily="2" charset="-122"/>
                <a:ea typeface="华文楷体" panose="02010600040101010101" pitchFamily="2" charset="-122"/>
              </a:rPr>
              <a:t>+</a:t>
            </a:r>
            <a:r>
              <a:rPr lang="zh-CN" altLang="en-US" sz="1300" dirty="0">
                <a:solidFill>
                  <a:srgbClr val="000000"/>
                </a:solidFill>
                <a:latin typeface="华文楷体" panose="02010600040101010101" pitchFamily="2" charset="-122"/>
                <a:ea typeface="华文楷体" panose="02010600040101010101" pitchFamily="2" charset="-122"/>
              </a:rPr>
              <a:t>线上”教学体验。</a:t>
            </a:r>
            <a:endParaRPr lang="en-US" altLang="zh-CN" sz="1300" dirty="0">
              <a:solidFill>
                <a:srgbClr val="000000"/>
              </a:solidFill>
              <a:latin typeface="华文楷体" panose="02010600040101010101" pitchFamily="2" charset="-122"/>
              <a:ea typeface="华文楷体" panose="02010600040101010101" pitchFamily="2" charset="-122"/>
            </a:endParaRPr>
          </a:p>
        </p:txBody>
      </p:sp>
      <p:sp>
        <p:nvSpPr>
          <p:cNvPr id="52" name="文本框 64">
            <a:extLst>
              <a:ext uri="{FF2B5EF4-FFF2-40B4-BE49-F238E27FC236}">
                <a16:creationId xmlns:a16="http://schemas.microsoft.com/office/drawing/2014/main" id="{7AD6CD20-D511-4C47-B3C0-2FD522D384AA}"/>
              </a:ext>
            </a:extLst>
          </p:cNvPr>
          <p:cNvSpPr txBox="1"/>
          <p:nvPr/>
        </p:nvSpPr>
        <p:spPr>
          <a:xfrm>
            <a:off x="1550200" y="2879485"/>
            <a:ext cx="2276090" cy="1292662"/>
          </a:xfrm>
          <a:prstGeom prst="rect">
            <a:avLst/>
          </a:prstGeom>
          <a:noFill/>
        </p:spPr>
        <p:txBody>
          <a:bodyPr wrap="square" rtlCol="0">
            <a:spAutoFit/>
          </a:bodyPr>
          <a:lstStyle/>
          <a:p>
            <a:pPr marL="285750" indent="-285750">
              <a:buFont typeface="Arial" panose="020B0604020202020204" pitchFamily="34" charset="0"/>
              <a:buChar char="•"/>
            </a:pPr>
            <a:r>
              <a:rPr lang="zh-CN" altLang="en-US" sz="1300" dirty="0">
                <a:solidFill>
                  <a:srgbClr val="000000"/>
                </a:solidFill>
                <a:latin typeface="华文楷体" panose="02010600040101010101" pitchFamily="2" charset="-122"/>
                <a:ea typeface="华文楷体" panose="02010600040101010101" pitchFamily="2" charset="-122"/>
              </a:rPr>
              <a:t>面向非海亮教育学生，以独立门店、独立师资运营的</a:t>
            </a:r>
            <a:r>
              <a:rPr lang="zh-CN" altLang="en-US" sz="1300" u="sng" dirty="0">
                <a:solidFill>
                  <a:srgbClr val="000000"/>
                </a:solidFill>
                <a:latin typeface="华文楷体" panose="02010600040101010101" pitchFamily="2" charset="-122"/>
                <a:ea typeface="华文楷体" panose="02010600040101010101" pitchFamily="2" charset="-122"/>
              </a:rPr>
              <a:t>学习中心</a:t>
            </a:r>
            <a:r>
              <a:rPr lang="zh-CN" altLang="en-US" sz="1300" dirty="0">
                <a:solidFill>
                  <a:srgbClr val="000000"/>
                </a:solidFill>
                <a:latin typeface="华文楷体" panose="02010600040101010101" pitchFamily="2" charset="-122"/>
                <a:ea typeface="华文楷体" panose="02010600040101010101" pitchFamily="2" charset="-122"/>
              </a:rPr>
              <a:t>；</a:t>
            </a:r>
            <a:endParaRPr lang="en-US" altLang="zh-CN" sz="1300" dirty="0">
              <a:solidFill>
                <a:srgbClr val="000000"/>
              </a:solidFill>
              <a:latin typeface="华文楷体" panose="02010600040101010101" pitchFamily="2" charset="-122"/>
              <a:ea typeface="华文楷体" panose="02010600040101010101" pitchFamily="2" charset="-122"/>
            </a:endParaRPr>
          </a:p>
          <a:p>
            <a:pPr marL="285750" indent="-285750">
              <a:buFont typeface="Arial" panose="020B0604020202020204" pitchFamily="34" charset="0"/>
              <a:buChar char="•"/>
            </a:pPr>
            <a:r>
              <a:rPr lang="zh-CN" altLang="en-US" sz="1300" dirty="0">
                <a:solidFill>
                  <a:srgbClr val="000000"/>
                </a:solidFill>
                <a:latin typeface="华文楷体" panose="02010600040101010101" pitchFamily="2" charset="-122"/>
                <a:ea typeface="华文楷体" panose="02010600040101010101" pitchFamily="2" charset="-122"/>
              </a:rPr>
              <a:t>根据政策指导和家长需要，向学生提供</a:t>
            </a:r>
            <a:r>
              <a:rPr lang="zh-CN" altLang="en-US" sz="1300" u="sng" dirty="0">
                <a:solidFill>
                  <a:srgbClr val="000000"/>
                </a:solidFill>
                <a:latin typeface="华文楷体" panose="02010600040101010101" pitchFamily="2" charset="-122"/>
                <a:ea typeface="华文楷体" panose="02010600040101010101" pitchFamily="2" charset="-122"/>
              </a:rPr>
              <a:t>课后服务</a:t>
            </a:r>
            <a:r>
              <a:rPr lang="zh-CN" altLang="en-US" sz="1300" dirty="0">
                <a:solidFill>
                  <a:srgbClr val="000000"/>
                </a:solidFill>
                <a:latin typeface="华文楷体" panose="02010600040101010101" pitchFamily="2" charset="-122"/>
                <a:ea typeface="华文楷体" panose="02010600040101010101" pitchFamily="2" charset="-122"/>
              </a:rPr>
              <a:t>；</a:t>
            </a:r>
            <a:endParaRPr lang="en-US" altLang="zh-CN" sz="1300" dirty="0">
              <a:solidFill>
                <a:srgbClr val="000000"/>
              </a:solidFill>
              <a:latin typeface="华文楷体" panose="02010600040101010101" pitchFamily="2" charset="-122"/>
              <a:ea typeface="华文楷体" panose="02010600040101010101" pitchFamily="2" charset="-122"/>
            </a:endParaRPr>
          </a:p>
        </p:txBody>
      </p:sp>
      <p:sp>
        <p:nvSpPr>
          <p:cNvPr id="53" name="Rectangle: Rounded Corners 13">
            <a:extLst>
              <a:ext uri="{FF2B5EF4-FFF2-40B4-BE49-F238E27FC236}">
                <a16:creationId xmlns:a16="http://schemas.microsoft.com/office/drawing/2014/main" id="{2D2FEA2B-0034-E141-BF1B-89E6BD9D0C2A}"/>
              </a:ext>
            </a:extLst>
          </p:cNvPr>
          <p:cNvSpPr/>
          <p:nvPr/>
        </p:nvSpPr>
        <p:spPr>
          <a:xfrm>
            <a:off x="6189837" y="1439562"/>
            <a:ext cx="4429125" cy="317627"/>
          </a:xfrm>
          <a:prstGeom prst="round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1400" b="1" dirty="0">
                <a:solidFill>
                  <a:schemeClr val="bg1"/>
                </a:solidFill>
                <a:latin typeface="STKaiti" panose="02010600040101010101" pitchFamily="2" charset="-122"/>
                <a:ea typeface="STKaiti" panose="02010600040101010101" pitchFamily="2" charset="-122"/>
                <a:cs typeface="Arial" charset="0"/>
              </a:rPr>
              <a:t>研学服务</a:t>
            </a:r>
          </a:p>
        </p:txBody>
      </p:sp>
      <p:sp>
        <p:nvSpPr>
          <p:cNvPr id="19" name="文本框 6">
            <a:extLst>
              <a:ext uri="{FF2B5EF4-FFF2-40B4-BE49-F238E27FC236}">
                <a16:creationId xmlns:a16="http://schemas.microsoft.com/office/drawing/2014/main" id="{70579FA6-47F9-924C-83E9-65BD77AA724D}"/>
              </a:ext>
            </a:extLst>
          </p:cNvPr>
          <p:cNvSpPr txBox="1"/>
          <p:nvPr/>
        </p:nvSpPr>
        <p:spPr>
          <a:xfrm>
            <a:off x="6189837" y="1794731"/>
            <a:ext cx="4429125" cy="1308050"/>
          </a:xfrm>
          <a:prstGeom prst="rect">
            <a:avLst/>
          </a:prstGeom>
          <a:noFill/>
        </p:spPr>
        <p:txBody>
          <a:bodyPr wrap="square" rtlCol="0">
            <a:spAutoFit/>
          </a:bodyPr>
          <a:lstStyle/>
          <a:p>
            <a:r>
              <a:rPr lang="zh-CN" altLang="en-US" sz="1400" b="1" dirty="0">
                <a:solidFill>
                  <a:srgbClr val="000000"/>
                </a:solidFill>
                <a:latin typeface="华文楷体" panose="02010600040101010101" pitchFamily="2" charset="-122"/>
                <a:ea typeface="华文楷体" panose="02010600040101010101" pitchFamily="2" charset="-122"/>
              </a:rPr>
              <a:t>发展策略：成为全球知名的国际交流型研学企业</a:t>
            </a:r>
            <a:endParaRPr lang="en-US" altLang="zh-CN" sz="1400" b="1" dirty="0">
              <a:solidFill>
                <a:srgbClr val="000000"/>
              </a:solidFill>
              <a:latin typeface="华文楷体" panose="02010600040101010101" pitchFamily="2" charset="-122"/>
              <a:ea typeface="华文楷体" panose="02010600040101010101" pitchFamily="2" charset="-122"/>
            </a:endParaRPr>
          </a:p>
          <a:p>
            <a:pPr marL="285750" indent="-285750">
              <a:buFont typeface="Arial" panose="020B0604020202020204" pitchFamily="34" charset="0"/>
              <a:buChar char="•"/>
            </a:pPr>
            <a:r>
              <a:rPr lang="zh-CN" altLang="en-US" sz="1300" dirty="0">
                <a:solidFill>
                  <a:srgbClr val="000000"/>
                </a:solidFill>
                <a:latin typeface="华文楷体" panose="02010600040101010101" pitchFamily="2" charset="-122"/>
                <a:ea typeface="华文楷体" panose="02010600040101010101" pitchFamily="2" charset="-122"/>
              </a:rPr>
              <a:t>打造</a:t>
            </a:r>
            <a:r>
              <a:rPr lang="zh-CN" altLang="x-none" sz="1300" dirty="0">
                <a:solidFill>
                  <a:srgbClr val="000000"/>
                </a:solidFill>
                <a:latin typeface="华文楷体" panose="02010600040101010101" pitchFamily="2" charset="-122"/>
                <a:ea typeface="华文楷体" panose="02010600040101010101" pitchFamily="2" charset="-122"/>
              </a:rPr>
              <a:t>一校一营地</a:t>
            </a:r>
            <a:endParaRPr lang="en-US" altLang="zh-CN" sz="1300" dirty="0">
              <a:solidFill>
                <a:srgbClr val="000000"/>
              </a:solidFill>
              <a:latin typeface="华文楷体" panose="02010600040101010101" pitchFamily="2" charset="-122"/>
              <a:ea typeface="华文楷体" panose="02010600040101010101" pitchFamily="2" charset="-122"/>
            </a:endParaRPr>
          </a:p>
          <a:p>
            <a:pPr marL="285750" indent="-285750">
              <a:buFont typeface="Arial" panose="020B0604020202020204" pitchFamily="34" charset="0"/>
              <a:buChar char="•"/>
            </a:pPr>
            <a:r>
              <a:rPr lang="zh-CN" altLang="en-US" sz="1300" dirty="0">
                <a:solidFill>
                  <a:srgbClr val="000000"/>
                </a:solidFill>
                <a:latin typeface="华文楷体" panose="02010600040101010101" pitchFamily="2" charset="-122"/>
                <a:ea typeface="华文楷体" panose="02010600040101010101" pitchFamily="2" charset="-122"/>
              </a:rPr>
              <a:t>利用科技打造虚拟研学产品，打破物理限制</a:t>
            </a:r>
            <a:endParaRPr lang="en-US" altLang="zh-CN" sz="1300" dirty="0">
              <a:solidFill>
                <a:srgbClr val="000000"/>
              </a:solidFill>
              <a:latin typeface="华文楷体" panose="02010600040101010101" pitchFamily="2" charset="-122"/>
              <a:ea typeface="华文楷体" panose="02010600040101010101" pitchFamily="2" charset="-122"/>
            </a:endParaRPr>
          </a:p>
          <a:p>
            <a:pPr marL="285750" indent="-285750">
              <a:buFont typeface="Arial" panose="020B0604020202020204" pitchFamily="34" charset="0"/>
              <a:buChar char="•"/>
            </a:pPr>
            <a:r>
              <a:rPr lang="zh-CN" altLang="en-US" sz="1300" dirty="0">
                <a:solidFill>
                  <a:srgbClr val="000000"/>
                </a:solidFill>
                <a:latin typeface="华文楷体" panose="02010600040101010101" pitchFamily="2" charset="-122"/>
                <a:ea typeface="华文楷体" panose="02010600040101010101" pitchFamily="2" charset="-122"/>
              </a:rPr>
              <a:t>成立新加坡研学中心，以国际营地为区域核心，以营地周边线路为发展线，建立全球范围的海亮研学发展网</a:t>
            </a:r>
            <a:endParaRPr lang="en-US" altLang="zh-CN" sz="1400" dirty="0">
              <a:solidFill>
                <a:srgbClr val="000000"/>
              </a:solidFill>
              <a:latin typeface="华文楷体" panose="02010600040101010101" pitchFamily="2" charset="-122"/>
              <a:ea typeface="华文楷体" panose="02010600040101010101" pitchFamily="2" charset="-122"/>
            </a:endParaRPr>
          </a:p>
        </p:txBody>
      </p:sp>
      <p:sp>
        <p:nvSpPr>
          <p:cNvPr id="24" name="Rectangle: Rounded Corners 13">
            <a:extLst>
              <a:ext uri="{FF2B5EF4-FFF2-40B4-BE49-F238E27FC236}">
                <a16:creationId xmlns:a16="http://schemas.microsoft.com/office/drawing/2014/main" id="{7FDAA968-78D2-4142-9B08-155CD81E6A5C}"/>
              </a:ext>
            </a:extLst>
          </p:cNvPr>
          <p:cNvSpPr/>
          <p:nvPr/>
        </p:nvSpPr>
        <p:spPr>
          <a:xfrm>
            <a:off x="1573039" y="4376381"/>
            <a:ext cx="4429125" cy="317627"/>
          </a:xfrm>
          <a:prstGeom prst="round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1400" b="1" dirty="0">
                <a:solidFill>
                  <a:schemeClr val="bg1"/>
                </a:solidFill>
                <a:latin typeface="STKaiti" panose="02010600040101010101" pitchFamily="2" charset="-122"/>
                <a:ea typeface="STKaiti" panose="02010600040101010101" pitchFamily="2" charset="-122"/>
                <a:cs typeface="Arial" charset="0"/>
              </a:rPr>
              <a:t>留学服务</a:t>
            </a:r>
          </a:p>
        </p:txBody>
      </p:sp>
      <p:sp>
        <p:nvSpPr>
          <p:cNvPr id="27" name="文本框 6">
            <a:extLst>
              <a:ext uri="{FF2B5EF4-FFF2-40B4-BE49-F238E27FC236}">
                <a16:creationId xmlns:a16="http://schemas.microsoft.com/office/drawing/2014/main" id="{C611EA92-F80D-6544-8E58-EFFFE033ED45}"/>
              </a:ext>
            </a:extLst>
          </p:cNvPr>
          <p:cNvSpPr txBox="1"/>
          <p:nvPr/>
        </p:nvSpPr>
        <p:spPr>
          <a:xfrm>
            <a:off x="1553832" y="4753418"/>
            <a:ext cx="4392613" cy="1692771"/>
          </a:xfrm>
          <a:prstGeom prst="rect">
            <a:avLst/>
          </a:prstGeom>
          <a:noFill/>
        </p:spPr>
        <p:txBody>
          <a:bodyPr wrap="square" rtlCol="0">
            <a:spAutoFit/>
          </a:bodyPr>
          <a:lstStyle/>
          <a:p>
            <a:r>
              <a:rPr lang="zh-CN" altLang="en-US" sz="1300" b="1" dirty="0">
                <a:solidFill>
                  <a:srgbClr val="000000"/>
                </a:solidFill>
                <a:latin typeface="华文楷体" panose="02010600040101010101" pitchFamily="2" charset="-122"/>
                <a:ea typeface="华文楷体" panose="02010600040101010101" pitchFamily="2" charset="-122"/>
              </a:rPr>
              <a:t>发展策略：以在校学生升学业务稳步增长为前提，将发展重心调整至对外升学服务输出</a:t>
            </a:r>
            <a:endParaRPr lang="en-US" altLang="zh-CN" sz="1300" b="1" dirty="0">
              <a:solidFill>
                <a:srgbClr val="000000"/>
              </a:solidFill>
              <a:latin typeface="华文楷体" panose="02010600040101010101" pitchFamily="2" charset="-122"/>
              <a:ea typeface="华文楷体" panose="02010600040101010101" pitchFamily="2" charset="-122"/>
            </a:endParaRPr>
          </a:p>
          <a:p>
            <a:pPr marL="285750" indent="-285750">
              <a:buFont typeface="Arial" panose="020B0604020202020204" pitchFamily="34" charset="0"/>
              <a:buChar char="•"/>
            </a:pPr>
            <a:r>
              <a:rPr lang="zh-CN" altLang="en-US" sz="1300" dirty="0">
                <a:solidFill>
                  <a:srgbClr val="000000"/>
                </a:solidFill>
                <a:latin typeface="华文楷体" panose="02010600040101010101" pitchFamily="2" charset="-122"/>
                <a:ea typeface="华文楷体" panose="02010600040101010101" pitchFamily="2" charset="-122"/>
              </a:rPr>
              <a:t>九大业务：海外大学申请、</a:t>
            </a:r>
            <a:r>
              <a:rPr lang="en-US" altLang="zh-CN" sz="1300" dirty="0">
                <a:solidFill>
                  <a:srgbClr val="000000"/>
                </a:solidFill>
                <a:latin typeface="华文楷体" panose="02010600040101010101" pitchFamily="2" charset="-122"/>
                <a:ea typeface="华文楷体" panose="02010600040101010101" pitchFamily="2" charset="-122"/>
              </a:rPr>
              <a:t>HSK</a:t>
            </a:r>
            <a:r>
              <a:rPr lang="zh-CN" altLang="en-US" sz="1300" dirty="0">
                <a:solidFill>
                  <a:srgbClr val="000000"/>
                </a:solidFill>
                <a:latin typeface="华文楷体" panose="02010600040101010101" pitchFamily="2" charset="-122"/>
                <a:ea typeface="华文楷体" panose="02010600040101010101" pitchFamily="2" charset="-122"/>
              </a:rPr>
              <a:t>升学、华侨生升学、背景提升项目、中外合作办学项目、后留学服务、外籍学生与外教签证及招聘管理、教师及高管学历提升项目、国外学术项目引进</a:t>
            </a:r>
            <a:endParaRPr lang="en-US" altLang="zh-CN" sz="1300" dirty="0">
              <a:solidFill>
                <a:srgbClr val="000000"/>
              </a:solidFill>
              <a:latin typeface="华文楷体" panose="02010600040101010101" pitchFamily="2" charset="-122"/>
              <a:ea typeface="华文楷体" panose="02010600040101010101" pitchFamily="2" charset="-122"/>
            </a:endParaRPr>
          </a:p>
          <a:p>
            <a:pPr marL="285750" indent="-285750">
              <a:buFont typeface="Arial" panose="020B0604020202020204" pitchFamily="34" charset="0"/>
              <a:buChar char="•"/>
            </a:pPr>
            <a:r>
              <a:rPr lang="zh-CN" altLang="en-US" sz="1300" dirty="0">
                <a:solidFill>
                  <a:srgbClr val="000000"/>
                </a:solidFill>
                <a:latin typeface="华文楷体" panose="02010600040101010101" pitchFamily="2" charset="-122"/>
                <a:ea typeface="华文楷体" panose="02010600040101010101" pitchFamily="2" charset="-122"/>
              </a:rPr>
              <a:t>在海外设立国家办事处，建立覆盖主流留学国家的海外留学人才发展网，逐步进入留学中及留学后服务</a:t>
            </a:r>
            <a:endParaRPr lang="en-US" altLang="zh-CN" sz="1300" dirty="0">
              <a:solidFill>
                <a:srgbClr val="000000"/>
              </a:solidFill>
              <a:latin typeface="华文楷体" panose="02010600040101010101" pitchFamily="2" charset="-122"/>
              <a:ea typeface="华文楷体" panose="02010600040101010101" pitchFamily="2" charset="-122"/>
            </a:endParaRPr>
          </a:p>
        </p:txBody>
      </p:sp>
      <p:sp>
        <p:nvSpPr>
          <p:cNvPr id="28" name="Rectangle: Rounded Corners 13">
            <a:extLst>
              <a:ext uri="{FF2B5EF4-FFF2-40B4-BE49-F238E27FC236}">
                <a16:creationId xmlns:a16="http://schemas.microsoft.com/office/drawing/2014/main" id="{CDE11F88-5912-3741-AEAC-A666D58771F6}"/>
              </a:ext>
            </a:extLst>
          </p:cNvPr>
          <p:cNvSpPr/>
          <p:nvPr/>
        </p:nvSpPr>
        <p:spPr>
          <a:xfrm>
            <a:off x="6189837" y="3193485"/>
            <a:ext cx="4429125" cy="317627"/>
          </a:xfrm>
          <a:prstGeom prst="round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1400" b="1" dirty="0">
                <a:solidFill>
                  <a:schemeClr val="bg1"/>
                </a:solidFill>
                <a:latin typeface="STKaiti" panose="02010600040101010101" pitchFamily="2" charset="-122"/>
                <a:ea typeface="STKaiti" panose="02010600040101010101" pitchFamily="2" charset="-122"/>
                <a:cs typeface="Arial" charset="0"/>
              </a:rPr>
              <a:t>融合教育</a:t>
            </a:r>
          </a:p>
        </p:txBody>
      </p:sp>
      <p:sp>
        <p:nvSpPr>
          <p:cNvPr id="29" name="文本框 6">
            <a:extLst>
              <a:ext uri="{FF2B5EF4-FFF2-40B4-BE49-F238E27FC236}">
                <a16:creationId xmlns:a16="http://schemas.microsoft.com/office/drawing/2014/main" id="{374C491A-2945-FA48-94E9-D1327967F4F9}"/>
              </a:ext>
            </a:extLst>
          </p:cNvPr>
          <p:cNvSpPr txBox="1"/>
          <p:nvPr/>
        </p:nvSpPr>
        <p:spPr>
          <a:xfrm>
            <a:off x="6189837" y="3619022"/>
            <a:ext cx="4385566" cy="1107996"/>
          </a:xfrm>
          <a:prstGeom prst="rect">
            <a:avLst/>
          </a:prstGeom>
          <a:noFill/>
        </p:spPr>
        <p:txBody>
          <a:bodyPr wrap="square" rtlCol="0">
            <a:spAutoFit/>
          </a:bodyPr>
          <a:lstStyle/>
          <a:p>
            <a:r>
              <a:rPr lang="zh-CN" altLang="en-US" sz="1400" b="1" dirty="0">
                <a:solidFill>
                  <a:srgbClr val="000000"/>
                </a:solidFill>
                <a:latin typeface="华文楷体" panose="02010600040101010101" pitchFamily="2" charset="-122"/>
                <a:ea typeface="华文楷体" panose="02010600040101010101" pitchFamily="2" charset="-122"/>
              </a:rPr>
              <a:t>发展策略</a:t>
            </a:r>
            <a:endParaRPr lang="en-US" altLang="zh-CN" sz="1400" b="1" dirty="0">
              <a:solidFill>
                <a:srgbClr val="000000"/>
              </a:solidFill>
              <a:latin typeface="华文楷体" panose="02010600040101010101" pitchFamily="2" charset="-122"/>
              <a:ea typeface="华文楷体" panose="02010600040101010101" pitchFamily="2" charset="-122"/>
            </a:endParaRPr>
          </a:p>
          <a:p>
            <a:pPr marL="285750" indent="-285750">
              <a:buFont typeface="Arial" panose="020B0604020202020204" pitchFamily="34" charset="0"/>
              <a:buChar char="•"/>
            </a:pPr>
            <a:r>
              <a:rPr lang="zh-CN" altLang="en-US" sz="1300" dirty="0">
                <a:solidFill>
                  <a:srgbClr val="000000"/>
                </a:solidFill>
                <a:latin typeface="华文楷体" panose="02010600040101010101" pitchFamily="2" charset="-122"/>
                <a:ea typeface="华文楷体" panose="02010600040101010101" pitchFamily="2" charset="-122"/>
              </a:rPr>
              <a:t>基于融合教育理念，打造自闭症儿童教育的解决方案，逐步扩大旗下学校中开设融合班的数量和学生数</a:t>
            </a:r>
            <a:endParaRPr lang="en-US" altLang="zh-CN" sz="1300" dirty="0">
              <a:solidFill>
                <a:srgbClr val="000000"/>
              </a:solidFill>
              <a:latin typeface="华文楷体" panose="02010600040101010101" pitchFamily="2" charset="-122"/>
              <a:ea typeface="华文楷体" panose="02010600040101010101" pitchFamily="2" charset="-122"/>
            </a:endParaRPr>
          </a:p>
          <a:p>
            <a:pPr marL="285750" indent="-285750">
              <a:buFont typeface="Arial" panose="020B0604020202020204" pitchFamily="34" charset="0"/>
              <a:buChar char="•"/>
            </a:pPr>
            <a:r>
              <a:rPr lang="zh-CN" altLang="en-US" sz="1300" dirty="0">
                <a:solidFill>
                  <a:srgbClr val="000000"/>
                </a:solidFill>
                <a:latin typeface="华文楷体" panose="02010600040101010101" pitchFamily="2" charset="-122"/>
                <a:ea typeface="华文楷体" panose="02010600040101010101" pitchFamily="2" charset="-122"/>
              </a:rPr>
              <a:t>依托托管的公办</a:t>
            </a:r>
            <a:r>
              <a:rPr lang="en-US" altLang="zh-CN" sz="1300" dirty="0">
                <a:solidFill>
                  <a:srgbClr val="000000"/>
                </a:solidFill>
                <a:latin typeface="华文楷体" panose="02010600040101010101" pitchFamily="2" charset="-122"/>
                <a:ea typeface="华文楷体" panose="02010600040101010101" pitchFamily="2" charset="-122"/>
              </a:rPr>
              <a:t>/</a:t>
            </a:r>
            <a:r>
              <a:rPr lang="zh-CN" altLang="en-US" sz="1300" dirty="0">
                <a:solidFill>
                  <a:srgbClr val="000000"/>
                </a:solidFill>
                <a:latin typeface="华文楷体" panose="02010600040101010101" pitchFamily="2" charset="-122"/>
                <a:ea typeface="华文楷体" panose="02010600040101010101" pitchFamily="2" charset="-122"/>
              </a:rPr>
              <a:t>民办学校网络，逐步开设（半）融合教育班，扩大品牌影响和社会美誉度</a:t>
            </a:r>
            <a:endParaRPr lang="zh-CN" altLang="en-US" sz="1400" dirty="0">
              <a:solidFill>
                <a:srgbClr val="000000"/>
              </a:solidFill>
              <a:latin typeface="华文楷体" panose="02010600040101010101" pitchFamily="2" charset="-122"/>
              <a:ea typeface="华文楷体" panose="02010600040101010101" pitchFamily="2" charset="-122"/>
            </a:endParaRPr>
          </a:p>
        </p:txBody>
      </p:sp>
      <p:sp>
        <p:nvSpPr>
          <p:cNvPr id="20" name="Rectangle: Rounded Corners 13">
            <a:extLst>
              <a:ext uri="{FF2B5EF4-FFF2-40B4-BE49-F238E27FC236}">
                <a16:creationId xmlns:a16="http://schemas.microsoft.com/office/drawing/2014/main" id="{B61830CC-C1E6-48B7-ACC7-B31116DC1874}"/>
              </a:ext>
            </a:extLst>
          </p:cNvPr>
          <p:cNvSpPr/>
          <p:nvPr/>
        </p:nvSpPr>
        <p:spPr>
          <a:xfrm>
            <a:off x="1528186" y="893375"/>
            <a:ext cx="9133417" cy="384500"/>
          </a:xfrm>
          <a:prstGeom prst="round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lnSpc>
                <a:spcPct val="120000"/>
              </a:lnSpc>
            </a:pPr>
            <a:r>
              <a:rPr lang="zh-CN" altLang="en-US" sz="1400" b="1" dirty="0">
                <a:solidFill>
                  <a:schemeClr val="bg1"/>
                </a:solidFill>
                <a:latin typeface="Arial" panose="020B0604020202020204" pitchFamily="34" charset="0"/>
                <a:ea typeface="华文楷体" panose="02010600040101010101" pitchFamily="2" charset="-122"/>
                <a:cs typeface="Arial" panose="020B0604020202020204" pitchFamily="34" charset="0"/>
                <a:sym typeface="+mn-ea"/>
              </a:rPr>
              <a:t>打造高水平的教育产业生态链</a:t>
            </a:r>
            <a:endParaRPr lang="en-US" altLang="zh-CN" sz="1400" b="1" baseline="30000" dirty="0">
              <a:solidFill>
                <a:schemeClr val="bg1"/>
              </a:solidFill>
              <a:latin typeface="Arial" panose="020B0604020202020204" pitchFamily="34" charset="0"/>
              <a:ea typeface="华文楷体" panose="02010600040101010101" pitchFamily="2" charset="-122"/>
              <a:cs typeface="Arial" panose="020B0604020202020204" pitchFamily="34" charset="0"/>
              <a:sym typeface="+mn-ea"/>
            </a:endParaRPr>
          </a:p>
        </p:txBody>
      </p:sp>
      <p:sp>
        <p:nvSpPr>
          <p:cNvPr id="16" name="Rectangle: Rounded Corners 13">
            <a:extLst>
              <a:ext uri="{FF2B5EF4-FFF2-40B4-BE49-F238E27FC236}">
                <a16:creationId xmlns:a16="http://schemas.microsoft.com/office/drawing/2014/main" id="{823C020E-DF6F-BD47-88AD-2742730FC676}"/>
              </a:ext>
            </a:extLst>
          </p:cNvPr>
          <p:cNvSpPr/>
          <p:nvPr/>
        </p:nvSpPr>
        <p:spPr>
          <a:xfrm>
            <a:off x="6189837" y="5008361"/>
            <a:ext cx="4429125" cy="317627"/>
          </a:xfrm>
          <a:prstGeom prst="round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1400" b="1" dirty="0">
                <a:solidFill>
                  <a:schemeClr val="bg1"/>
                </a:solidFill>
                <a:latin typeface="STKaiti" panose="02010600040101010101" pitchFamily="2" charset="-122"/>
                <a:ea typeface="STKaiti" panose="02010600040101010101" pitchFamily="2" charset="-122"/>
                <a:cs typeface="Arial" charset="0"/>
              </a:rPr>
              <a:t>后勤服务</a:t>
            </a:r>
          </a:p>
        </p:txBody>
      </p:sp>
      <p:sp>
        <p:nvSpPr>
          <p:cNvPr id="17" name="文本框 6">
            <a:extLst>
              <a:ext uri="{FF2B5EF4-FFF2-40B4-BE49-F238E27FC236}">
                <a16:creationId xmlns:a16="http://schemas.microsoft.com/office/drawing/2014/main" id="{F0024B20-9753-ED42-8B06-8E00C711C158}"/>
              </a:ext>
            </a:extLst>
          </p:cNvPr>
          <p:cNvSpPr txBox="1"/>
          <p:nvPr/>
        </p:nvSpPr>
        <p:spPr>
          <a:xfrm>
            <a:off x="6189837" y="5338193"/>
            <a:ext cx="4429125" cy="1107996"/>
          </a:xfrm>
          <a:prstGeom prst="rect">
            <a:avLst/>
          </a:prstGeom>
          <a:noFill/>
        </p:spPr>
        <p:txBody>
          <a:bodyPr wrap="square" rtlCol="0">
            <a:spAutoFit/>
          </a:bodyPr>
          <a:lstStyle/>
          <a:p>
            <a:r>
              <a:rPr lang="zh-CN" altLang="en-US" sz="1400" b="1" dirty="0">
                <a:solidFill>
                  <a:srgbClr val="000000"/>
                </a:solidFill>
                <a:latin typeface="华文楷体" panose="02010600040101010101" pitchFamily="2" charset="-122"/>
                <a:ea typeface="华文楷体" panose="02010600040101010101" pitchFamily="2" charset="-122"/>
              </a:rPr>
              <a:t>发展策略</a:t>
            </a:r>
            <a:endParaRPr lang="en-US" altLang="zh-CN" sz="1400" b="1" dirty="0">
              <a:solidFill>
                <a:srgbClr val="000000"/>
              </a:solidFill>
              <a:latin typeface="华文楷体" panose="02010600040101010101" pitchFamily="2" charset="-122"/>
              <a:ea typeface="华文楷体" panose="02010600040101010101" pitchFamily="2" charset="-122"/>
            </a:endParaRPr>
          </a:p>
          <a:p>
            <a:pPr marL="285750" indent="-285750">
              <a:buFont typeface="Arial" panose="020B0604020202020204" pitchFamily="34" charset="0"/>
              <a:buChar char="•"/>
            </a:pPr>
            <a:r>
              <a:rPr lang="zh-CN" altLang="en-US" sz="1300" dirty="0">
                <a:solidFill>
                  <a:srgbClr val="000000"/>
                </a:solidFill>
                <a:latin typeface="华文楷体" panose="02010600040101010101" pitchFamily="2" charset="-122"/>
                <a:ea typeface="华文楷体" panose="02010600040101010101" pitchFamily="2" charset="-122"/>
              </a:rPr>
              <a:t>以海亮教育后勤服务公司积累的八大后勤服务标准为基础，对外提供非教学的后勤类业务，如住宿服务、餐饮服务等</a:t>
            </a:r>
            <a:endParaRPr lang="en-US" altLang="zh-CN" sz="1300" dirty="0">
              <a:solidFill>
                <a:srgbClr val="000000"/>
              </a:solidFill>
              <a:latin typeface="华文楷体" panose="02010600040101010101" pitchFamily="2" charset="-122"/>
              <a:ea typeface="华文楷体" panose="02010600040101010101" pitchFamily="2" charset="-122"/>
            </a:endParaRPr>
          </a:p>
          <a:p>
            <a:pPr marL="285750" indent="-285750">
              <a:buFont typeface="Arial" panose="020B0604020202020204" pitchFamily="34" charset="0"/>
              <a:buChar char="•"/>
            </a:pPr>
            <a:r>
              <a:rPr lang="zh-CN" altLang="en-US" sz="1300" dirty="0">
                <a:solidFill>
                  <a:srgbClr val="000000"/>
                </a:solidFill>
                <a:latin typeface="华文楷体" panose="02010600040101010101" pitchFamily="2" charset="-122"/>
                <a:ea typeface="华文楷体" panose="02010600040101010101" pitchFamily="2" charset="-122"/>
              </a:rPr>
              <a:t>对外向第三方</a:t>
            </a:r>
            <a:r>
              <a:rPr lang="en-US" altLang="zh-CN" sz="1300" dirty="0">
                <a:solidFill>
                  <a:srgbClr val="000000"/>
                </a:solidFill>
                <a:latin typeface="华文楷体" panose="02010600040101010101" pitchFamily="2" charset="-122"/>
                <a:ea typeface="华文楷体" panose="02010600040101010101" pitchFamily="2" charset="-122"/>
              </a:rPr>
              <a:t>K12</a:t>
            </a:r>
            <a:r>
              <a:rPr lang="zh-CN" altLang="en-US" sz="1300" dirty="0">
                <a:solidFill>
                  <a:srgbClr val="000000"/>
                </a:solidFill>
                <a:latin typeface="华文楷体" panose="02010600040101010101" pitchFamily="2" charset="-122"/>
                <a:ea typeface="华文楷体" panose="02010600040101010101" pitchFamily="2" charset="-122"/>
              </a:rPr>
              <a:t>学校、高效提供后勤管理服务</a:t>
            </a:r>
            <a:endParaRPr lang="en-US" altLang="zh-CN" sz="1300" dirty="0">
              <a:solidFill>
                <a:srgbClr val="000000"/>
              </a:solidFill>
              <a:latin typeface="华文楷体" panose="02010600040101010101" pitchFamily="2" charset="-122"/>
              <a:ea typeface="华文楷体" panose="02010600040101010101" pitchFamily="2" charset="-122"/>
            </a:endParaRPr>
          </a:p>
        </p:txBody>
      </p:sp>
      <p:sp>
        <p:nvSpPr>
          <p:cNvPr id="18" name="文本框 15">
            <a:extLst>
              <a:ext uri="{FF2B5EF4-FFF2-40B4-BE49-F238E27FC236}">
                <a16:creationId xmlns:a16="http://schemas.microsoft.com/office/drawing/2014/main" id="{FB11E8D3-67CC-974A-A5AD-D51A061741B0}"/>
              </a:ext>
            </a:extLst>
          </p:cNvPr>
          <p:cNvSpPr txBox="1"/>
          <p:nvPr/>
        </p:nvSpPr>
        <p:spPr>
          <a:xfrm>
            <a:off x="1573038" y="2513554"/>
            <a:ext cx="2253252" cy="340313"/>
          </a:xfrm>
          <a:prstGeom prst="rect">
            <a:avLst/>
          </a:prstGeom>
          <a:solidFill>
            <a:srgbClr val="005698"/>
          </a:solidFill>
        </p:spPr>
        <p:txBody>
          <a:bodyPr wrap="square" lIns="91431" tIns="45715" rIns="91431" bIns="45715" rtlCol="0" anchor="ctr" anchorCtr="0">
            <a:noAutofit/>
          </a:bodyPr>
          <a:lstStyle/>
          <a:p>
            <a:pPr algn="ctr">
              <a:lnSpc>
                <a:spcPct val="120000"/>
              </a:lnSpc>
            </a:pPr>
            <a:r>
              <a:rPr lang="zh-CN" altLang="en-US" sz="1400" b="1" dirty="0">
                <a:solidFill>
                  <a:schemeClr val="bg1"/>
                </a:solidFill>
                <a:latin typeface="Arial" panose="020B0604020202020204" pitchFamily="34" charset="0"/>
                <a:ea typeface="华文楷体" panose="02010600040101010101" pitchFamily="2" charset="-122"/>
                <a:cs typeface="Arial" panose="020B0604020202020204" pitchFamily="34" charset="0"/>
                <a:sym typeface="+mn-ea"/>
              </a:rPr>
              <a:t>线下：教育培训</a:t>
            </a:r>
            <a:r>
              <a:rPr lang="en-US" altLang="zh-CN" sz="1400" b="1" dirty="0">
                <a:solidFill>
                  <a:schemeClr val="bg1"/>
                </a:solidFill>
                <a:latin typeface="Arial" panose="020B0604020202020204" pitchFamily="34" charset="0"/>
                <a:ea typeface="华文楷体" panose="02010600040101010101" pitchFamily="2" charset="-122"/>
                <a:cs typeface="Arial" panose="020B0604020202020204" pitchFamily="34" charset="0"/>
                <a:sym typeface="+mn-ea"/>
              </a:rPr>
              <a:t>+</a:t>
            </a:r>
            <a:r>
              <a:rPr lang="zh-CN" altLang="en-US" sz="1400" b="1" dirty="0">
                <a:solidFill>
                  <a:schemeClr val="bg1"/>
                </a:solidFill>
                <a:latin typeface="Arial" panose="020B0604020202020204" pitchFamily="34" charset="0"/>
                <a:ea typeface="华文楷体" panose="02010600040101010101" pitchFamily="2" charset="-122"/>
                <a:cs typeface="Arial" panose="020B0604020202020204" pitchFamily="34" charset="0"/>
                <a:sym typeface="+mn-ea"/>
              </a:rPr>
              <a:t>课后服务</a:t>
            </a:r>
          </a:p>
        </p:txBody>
      </p:sp>
      <p:sp>
        <p:nvSpPr>
          <p:cNvPr id="21" name="文本框 15">
            <a:extLst>
              <a:ext uri="{FF2B5EF4-FFF2-40B4-BE49-F238E27FC236}">
                <a16:creationId xmlns:a16="http://schemas.microsoft.com/office/drawing/2014/main" id="{7C060D6C-26EA-B34A-BA7F-6A95530B53F8}"/>
              </a:ext>
            </a:extLst>
          </p:cNvPr>
          <p:cNvSpPr txBox="1"/>
          <p:nvPr/>
        </p:nvSpPr>
        <p:spPr>
          <a:xfrm>
            <a:off x="3968568" y="2513554"/>
            <a:ext cx="2005585" cy="340313"/>
          </a:xfrm>
          <a:prstGeom prst="rect">
            <a:avLst/>
          </a:prstGeom>
          <a:solidFill>
            <a:srgbClr val="005698"/>
          </a:solidFill>
        </p:spPr>
        <p:txBody>
          <a:bodyPr wrap="square" lIns="91431" tIns="45715" rIns="91431" bIns="45715" rtlCol="0" anchor="ctr" anchorCtr="0">
            <a:noAutofit/>
          </a:bodyPr>
          <a:lstStyle/>
          <a:p>
            <a:pPr algn="ctr">
              <a:lnSpc>
                <a:spcPct val="120000"/>
              </a:lnSpc>
            </a:pPr>
            <a:r>
              <a:rPr lang="zh-CN" altLang="en-US" sz="1400" b="1" dirty="0">
                <a:solidFill>
                  <a:schemeClr val="bg1"/>
                </a:solidFill>
                <a:latin typeface="Arial" panose="020B0604020202020204" pitchFamily="34" charset="0"/>
                <a:ea typeface="华文楷体" panose="02010600040101010101" pitchFamily="2" charset="-122"/>
                <a:cs typeface="Arial" panose="020B0604020202020204" pitchFamily="34" charset="0"/>
                <a:sym typeface="+mn-ea"/>
              </a:rPr>
              <a:t>线上教育</a:t>
            </a:r>
          </a:p>
        </p:txBody>
      </p:sp>
    </p:spTree>
    <p:extLst>
      <p:ext uri="{BB962C8B-B14F-4D97-AF65-F5344CB8AC3E}">
        <p14:creationId xmlns:p14="http://schemas.microsoft.com/office/powerpoint/2010/main" val="2391272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7707E5AF-6CD9-4649-90A8-AE4BAFBD5CCF}"/>
              </a:ext>
            </a:extLst>
          </p:cNvPr>
          <p:cNvSpPr txBox="1"/>
          <p:nvPr/>
        </p:nvSpPr>
        <p:spPr>
          <a:xfrm>
            <a:off x="4257248" y="2588848"/>
            <a:ext cx="4617194" cy="1096397"/>
          </a:xfrm>
          <a:prstGeom prst="rect">
            <a:avLst/>
          </a:prstGeom>
          <a:noFill/>
        </p:spPr>
        <p:txBody>
          <a:bodyPr wrap="square" lIns="79956" tIns="39977" rIns="79956" bIns="39977" rtlCol="0">
            <a:spAutoFit/>
          </a:bodyPr>
          <a:lstStyle/>
          <a:p>
            <a:pPr algn="ctr"/>
            <a:r>
              <a:rPr lang="zh-CN" altLang="en-US" sz="6600" b="1">
                <a:solidFill>
                  <a:srgbClr val="0671B9"/>
                </a:solidFill>
                <a:latin typeface="Arial" panose="020B0604020202020204" pitchFamily="34" charset="0"/>
                <a:ea typeface="STKaiti" panose="02010600040101010101" pitchFamily="2" charset="-122"/>
                <a:cs typeface="Arial" panose="020B0604020202020204" pitchFamily="34" charset="0"/>
                <a:sym typeface="+mn-ea"/>
              </a:rPr>
              <a:t>财务更新</a:t>
            </a:r>
            <a:endParaRPr lang="en-US" altLang="zh-CN" sz="6600" b="1">
              <a:solidFill>
                <a:srgbClr val="0671B9"/>
              </a:solidFill>
              <a:latin typeface="Arial" panose="020B0604020202020204" pitchFamily="34" charset="0"/>
              <a:ea typeface="STKaiti" panose="02010600040101010101" pitchFamily="2" charset="-122"/>
              <a:cs typeface="Arial" panose="020B0604020202020204" pitchFamily="34" charset="0"/>
              <a:sym typeface="+mn-ea"/>
            </a:endParaRPr>
          </a:p>
        </p:txBody>
      </p:sp>
      <p:pic>
        <p:nvPicPr>
          <p:cNvPr id="4" name="图片 3" descr="目录44">
            <a:extLst>
              <a:ext uri="{FF2B5EF4-FFF2-40B4-BE49-F238E27FC236}">
                <a16:creationId xmlns:a16="http://schemas.microsoft.com/office/drawing/2014/main" id="{02853C5E-0665-417B-8529-E8627C2213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93873" y="2825041"/>
            <a:ext cx="757459" cy="734426"/>
          </a:xfrm>
          <a:prstGeom prst="rect">
            <a:avLst/>
          </a:prstGeom>
        </p:spPr>
      </p:pic>
    </p:spTree>
    <p:extLst>
      <p:ext uri="{BB962C8B-B14F-4D97-AF65-F5344CB8AC3E}">
        <p14:creationId xmlns:p14="http://schemas.microsoft.com/office/powerpoint/2010/main" val="83576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93359F01-8D18-495F-B8C1-3CE11335401F}"/>
              </a:ext>
            </a:extLst>
          </p:cNvPr>
          <p:cNvGrpSpPr/>
          <p:nvPr/>
        </p:nvGrpSpPr>
        <p:grpSpPr>
          <a:xfrm>
            <a:off x="2446322" y="0"/>
            <a:ext cx="3098814" cy="6858000"/>
            <a:chOff x="2036747" y="0"/>
            <a:chExt cx="2841028" cy="5884916"/>
          </a:xfrm>
        </p:grpSpPr>
        <p:pic>
          <p:nvPicPr>
            <p:cNvPr id="3" name="图片 2">
              <a:extLst>
                <a:ext uri="{FF2B5EF4-FFF2-40B4-BE49-F238E27FC236}">
                  <a16:creationId xmlns:a16="http://schemas.microsoft.com/office/drawing/2014/main" id="{9D49E982-65C3-4D54-BFD3-F0E11986632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036747" y="855273"/>
              <a:ext cx="2273593" cy="4344278"/>
            </a:xfrm>
            <a:prstGeom prst="rect">
              <a:avLst/>
            </a:prstGeom>
          </p:spPr>
        </p:pic>
        <p:sp>
          <p:nvSpPr>
            <p:cNvPr id="5" name="矩形 4">
              <a:extLst>
                <a:ext uri="{FF2B5EF4-FFF2-40B4-BE49-F238E27FC236}">
                  <a16:creationId xmlns:a16="http://schemas.microsoft.com/office/drawing/2014/main" id="{2089A415-FD6C-412C-AA90-C314068CBF06}"/>
                </a:ext>
              </a:extLst>
            </p:cNvPr>
            <p:cNvSpPr/>
            <p:nvPr/>
          </p:nvSpPr>
          <p:spPr>
            <a:xfrm>
              <a:off x="2036747" y="0"/>
              <a:ext cx="2279551" cy="5884916"/>
            </a:xfrm>
            <a:prstGeom prst="rect">
              <a:avLst/>
            </a:prstGeom>
            <a:solidFill>
              <a:srgbClr val="0671B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43"/>
            </a:p>
          </p:txBody>
        </p:sp>
        <p:sp>
          <p:nvSpPr>
            <p:cNvPr id="7" name="文本框 6">
              <a:extLst>
                <a:ext uri="{FF2B5EF4-FFF2-40B4-BE49-F238E27FC236}">
                  <a16:creationId xmlns:a16="http://schemas.microsoft.com/office/drawing/2014/main" id="{4FC57428-3280-44FD-9155-684E84552AC8}"/>
                </a:ext>
              </a:extLst>
            </p:cNvPr>
            <p:cNvSpPr txBox="1"/>
            <p:nvPr/>
          </p:nvSpPr>
          <p:spPr>
            <a:xfrm>
              <a:off x="3724969" y="2413870"/>
              <a:ext cx="1091196" cy="536411"/>
            </a:xfrm>
            <a:prstGeom prst="rect">
              <a:avLst/>
            </a:prstGeom>
            <a:noFill/>
          </p:spPr>
          <p:txBody>
            <a:bodyPr wrap="square" rtlCol="0">
              <a:spAutoFit/>
            </a:bodyPr>
            <a:lstStyle/>
            <a:p>
              <a:pPr algn="dist"/>
              <a:r>
                <a:rPr lang="zh-CN" altLang="en-US" sz="3462" b="1">
                  <a:solidFill>
                    <a:schemeClr val="bg1"/>
                  </a:solidFill>
                  <a:latin typeface="楷体" panose="02010609060101010101" pitchFamily="49" charset="-122"/>
                  <a:ea typeface="楷体" panose="02010609060101010101" pitchFamily="49" charset="-122"/>
                </a:rPr>
                <a:t>目</a:t>
              </a:r>
              <a:r>
                <a:rPr lang="zh-CN" altLang="en-US" sz="3462" b="1">
                  <a:solidFill>
                    <a:srgbClr val="0671B9"/>
                  </a:solidFill>
                  <a:latin typeface="楷体" panose="02010609060101010101" pitchFamily="49" charset="-122"/>
                  <a:ea typeface="楷体" panose="02010609060101010101" pitchFamily="49" charset="-122"/>
                </a:rPr>
                <a:t>录</a:t>
              </a:r>
            </a:p>
          </p:txBody>
        </p:sp>
        <p:sp>
          <p:nvSpPr>
            <p:cNvPr id="9" name="文本框 8">
              <a:extLst>
                <a:ext uri="{FF2B5EF4-FFF2-40B4-BE49-F238E27FC236}">
                  <a16:creationId xmlns:a16="http://schemas.microsoft.com/office/drawing/2014/main" id="{920D6A7C-50A6-4831-BC1E-491FE5E87974}"/>
                </a:ext>
              </a:extLst>
            </p:cNvPr>
            <p:cNvSpPr txBox="1"/>
            <p:nvPr/>
          </p:nvSpPr>
          <p:spPr>
            <a:xfrm>
              <a:off x="2612924" y="1896258"/>
              <a:ext cx="2264851" cy="460205"/>
            </a:xfrm>
            <a:prstGeom prst="rect">
              <a:avLst/>
            </a:prstGeom>
            <a:noFill/>
          </p:spPr>
          <p:txBody>
            <a:bodyPr wrap="square" rtlCol="0">
              <a:spAutoFit/>
            </a:bodyPr>
            <a:lstStyle/>
            <a:p>
              <a:pPr algn="dist"/>
              <a:r>
                <a:rPr lang="en-US" altLang="zh-CN" sz="2885" b="1">
                  <a:solidFill>
                    <a:schemeClr val="bg1"/>
                  </a:solidFill>
                  <a:latin typeface="Arial" panose="020B0604020202020204" pitchFamily="34" charset="0"/>
                  <a:ea typeface="Lantinghei SC Extralight" panose="02000000000000000000"/>
                  <a:cs typeface="Arial" panose="020B0604020202020204" pitchFamily="34" charset="0"/>
                </a:rPr>
                <a:t>CONT</a:t>
              </a:r>
              <a:r>
                <a:rPr lang="en-US" altLang="zh-CN" sz="2885" b="1">
                  <a:solidFill>
                    <a:schemeClr val="bg1"/>
                  </a:solidFill>
                  <a:latin typeface="Arial" panose="020B0604020202020204" pitchFamily="34" charset="0"/>
                  <a:ea typeface="Lantinghei SC Extralight" panose="02000000000000000000"/>
                  <a:cs typeface="Arial" panose="020B0604020202020204" pitchFamily="34" charset="0"/>
                  <a:sym typeface="+mn-ea"/>
                </a:rPr>
                <a:t>EN</a:t>
              </a:r>
              <a:r>
                <a:rPr lang="en-US" altLang="zh-CN" sz="2885" b="1">
                  <a:solidFill>
                    <a:srgbClr val="0671B9"/>
                  </a:solidFill>
                  <a:latin typeface="Arial" panose="020B0604020202020204" pitchFamily="34" charset="0"/>
                  <a:ea typeface="Lantinghei SC Extralight" panose="02000000000000000000"/>
                  <a:cs typeface="Arial" panose="020B0604020202020204" pitchFamily="34" charset="0"/>
                  <a:sym typeface="+mn-ea"/>
                </a:rPr>
                <a:t>TS</a:t>
              </a:r>
            </a:p>
          </p:txBody>
        </p:sp>
      </p:grpSp>
      <p:sp>
        <p:nvSpPr>
          <p:cNvPr id="12" name="文本框 11">
            <a:extLst>
              <a:ext uri="{FF2B5EF4-FFF2-40B4-BE49-F238E27FC236}">
                <a16:creationId xmlns:a16="http://schemas.microsoft.com/office/drawing/2014/main" id="{6815D17C-03CD-4954-994F-521D2492CE07}"/>
              </a:ext>
            </a:extLst>
          </p:cNvPr>
          <p:cNvSpPr txBox="1"/>
          <p:nvPr/>
        </p:nvSpPr>
        <p:spPr>
          <a:xfrm>
            <a:off x="6094416" y="1304391"/>
            <a:ext cx="521875" cy="388440"/>
          </a:xfrm>
          <a:prstGeom prst="rect">
            <a:avLst/>
          </a:prstGeom>
          <a:noFill/>
        </p:spPr>
        <p:txBody>
          <a:bodyPr wrap="square" rtlCol="0">
            <a:spAutoFit/>
          </a:bodyPr>
          <a:lstStyle/>
          <a:p>
            <a:pPr algn="ctr"/>
            <a:r>
              <a:rPr lang="en-US" altLang="zh-CN" sz="1924" b="1">
                <a:solidFill>
                  <a:schemeClr val="bg1"/>
                </a:solidFill>
                <a:latin typeface="楷体" panose="02010609060101010101" pitchFamily="49" charset="-122"/>
                <a:ea typeface="楷体" panose="02010609060101010101" pitchFamily="49" charset="-122"/>
                <a:sym typeface="+mn-ea"/>
              </a:rPr>
              <a:t>01</a:t>
            </a:r>
          </a:p>
        </p:txBody>
      </p:sp>
      <p:sp>
        <p:nvSpPr>
          <p:cNvPr id="16" name="文本框 15">
            <a:extLst>
              <a:ext uri="{FF2B5EF4-FFF2-40B4-BE49-F238E27FC236}">
                <a16:creationId xmlns:a16="http://schemas.microsoft.com/office/drawing/2014/main" id="{C389B5CB-7EE1-4B09-A35D-6AC9CB87B4D0}"/>
              </a:ext>
            </a:extLst>
          </p:cNvPr>
          <p:cNvSpPr txBox="1"/>
          <p:nvPr/>
        </p:nvSpPr>
        <p:spPr>
          <a:xfrm>
            <a:off x="6094310" y="2364435"/>
            <a:ext cx="521875" cy="388440"/>
          </a:xfrm>
          <a:prstGeom prst="rect">
            <a:avLst/>
          </a:prstGeom>
          <a:noFill/>
        </p:spPr>
        <p:txBody>
          <a:bodyPr wrap="square" rtlCol="0">
            <a:spAutoFit/>
          </a:bodyPr>
          <a:lstStyle/>
          <a:p>
            <a:pPr algn="ctr"/>
            <a:r>
              <a:rPr lang="en-US" altLang="zh-CN" sz="1924" b="1">
                <a:solidFill>
                  <a:schemeClr val="bg1"/>
                </a:solidFill>
                <a:latin typeface="微软雅黑" panose="020B0503020204020204" pitchFamily="34" charset="-122"/>
                <a:ea typeface="微软雅黑" panose="020B0503020204020204" pitchFamily="34" charset="-122"/>
                <a:sym typeface="+mn-ea"/>
              </a:rPr>
              <a:t>02</a:t>
            </a:r>
          </a:p>
        </p:txBody>
      </p:sp>
      <p:sp>
        <p:nvSpPr>
          <p:cNvPr id="18" name="文本框 17">
            <a:extLst>
              <a:ext uri="{FF2B5EF4-FFF2-40B4-BE49-F238E27FC236}">
                <a16:creationId xmlns:a16="http://schemas.microsoft.com/office/drawing/2014/main" id="{5D54F285-5F34-400C-8DA4-8404057679C8}"/>
              </a:ext>
            </a:extLst>
          </p:cNvPr>
          <p:cNvSpPr txBox="1"/>
          <p:nvPr/>
        </p:nvSpPr>
        <p:spPr>
          <a:xfrm>
            <a:off x="6985847" y="2421646"/>
            <a:ext cx="1833455" cy="547414"/>
          </a:xfrm>
          <a:prstGeom prst="rect">
            <a:avLst/>
          </a:prstGeom>
          <a:noFill/>
        </p:spPr>
        <p:txBody>
          <a:bodyPr wrap="square" lIns="62950" tIns="15737" rIns="62950" bIns="15737" rtlCol="0" anchor="ctr">
            <a:noAutofit/>
          </a:bodyPr>
          <a:lstStyle>
            <a:defPPr>
              <a:defRPr lang="en-US"/>
            </a:defPPr>
            <a:lvl1pPr algn="just">
              <a:lnSpc>
                <a:spcPct val="110000"/>
              </a:lnSpc>
              <a:defRPr sz="2400" b="1">
                <a:latin typeface="楷体" panose="02010609060101010101" pitchFamily="49" charset="-122"/>
                <a:ea typeface="楷体" panose="02010609060101010101" pitchFamily="49" charset="-122"/>
                <a:cs typeface="Arial" pitchFamily="34" charset="0"/>
              </a:defRPr>
            </a:lvl1pPr>
          </a:lstStyle>
          <a:p>
            <a:r>
              <a:rPr lang="zh-CN" altLang="en-US" dirty="0">
                <a:latin typeface="STKaiti" panose="02010600040101010101" pitchFamily="2" charset="-122"/>
                <a:ea typeface="STKaiti" panose="02010600040101010101" pitchFamily="2" charset="-122"/>
              </a:rPr>
              <a:t>公司亮点</a:t>
            </a:r>
          </a:p>
        </p:txBody>
      </p:sp>
      <p:sp>
        <p:nvSpPr>
          <p:cNvPr id="20" name="文本框 19">
            <a:extLst>
              <a:ext uri="{FF2B5EF4-FFF2-40B4-BE49-F238E27FC236}">
                <a16:creationId xmlns:a16="http://schemas.microsoft.com/office/drawing/2014/main" id="{82379005-6EEC-4C70-BE42-53D37BB87698}"/>
              </a:ext>
            </a:extLst>
          </p:cNvPr>
          <p:cNvSpPr txBox="1"/>
          <p:nvPr/>
        </p:nvSpPr>
        <p:spPr>
          <a:xfrm>
            <a:off x="6094310" y="3424479"/>
            <a:ext cx="521875" cy="388440"/>
          </a:xfrm>
          <a:prstGeom prst="rect">
            <a:avLst/>
          </a:prstGeom>
          <a:noFill/>
        </p:spPr>
        <p:txBody>
          <a:bodyPr wrap="square" rtlCol="0">
            <a:spAutoFit/>
          </a:bodyPr>
          <a:lstStyle/>
          <a:p>
            <a:pPr algn="ctr"/>
            <a:r>
              <a:rPr lang="en-US" altLang="zh-CN" sz="1924" b="1">
                <a:solidFill>
                  <a:schemeClr val="bg1"/>
                </a:solidFill>
                <a:latin typeface="微软雅黑" panose="020B0503020204020204" pitchFamily="34" charset="-122"/>
                <a:ea typeface="微软雅黑" panose="020B0503020204020204" pitchFamily="34" charset="-122"/>
                <a:sym typeface="+mn-ea"/>
              </a:rPr>
              <a:t>03</a:t>
            </a:r>
          </a:p>
        </p:txBody>
      </p:sp>
      <p:sp>
        <p:nvSpPr>
          <p:cNvPr id="22" name="文本框 21">
            <a:extLst>
              <a:ext uri="{FF2B5EF4-FFF2-40B4-BE49-F238E27FC236}">
                <a16:creationId xmlns:a16="http://schemas.microsoft.com/office/drawing/2014/main" id="{FDDFAB38-4A54-4076-BB5B-7300B8E2D622}"/>
              </a:ext>
            </a:extLst>
          </p:cNvPr>
          <p:cNvSpPr txBox="1"/>
          <p:nvPr/>
        </p:nvSpPr>
        <p:spPr>
          <a:xfrm>
            <a:off x="6977170" y="1358176"/>
            <a:ext cx="1757255" cy="547414"/>
          </a:xfrm>
          <a:prstGeom prst="rect">
            <a:avLst/>
          </a:prstGeom>
          <a:noFill/>
        </p:spPr>
        <p:txBody>
          <a:bodyPr wrap="square" lIns="62950" tIns="15737" rIns="62950" bIns="15737" rtlCol="0" anchor="ctr">
            <a:noAutofit/>
          </a:bodyPr>
          <a:lstStyle>
            <a:defPPr>
              <a:defRPr lang="en-US"/>
            </a:defPPr>
            <a:lvl1pPr algn="just">
              <a:lnSpc>
                <a:spcPct val="110000"/>
              </a:lnSpc>
              <a:defRPr sz="2400" b="1">
                <a:latin typeface="楷体" panose="02010609060101010101" pitchFamily="49" charset="-122"/>
                <a:ea typeface="楷体" panose="02010609060101010101" pitchFamily="49" charset="-122"/>
                <a:cs typeface="Arial" pitchFamily="34" charset="0"/>
              </a:defRPr>
            </a:lvl1pPr>
          </a:lstStyle>
          <a:p>
            <a:r>
              <a:rPr lang="zh-CN" altLang="en-US">
                <a:latin typeface="STKaiti" panose="02010600040101010101" pitchFamily="2" charset="-122"/>
                <a:ea typeface="STKaiti" panose="02010600040101010101" pitchFamily="2" charset="-122"/>
              </a:rPr>
              <a:t>公司概览</a:t>
            </a:r>
          </a:p>
        </p:txBody>
      </p:sp>
      <p:sp>
        <p:nvSpPr>
          <p:cNvPr id="24" name="矩形 23">
            <a:extLst>
              <a:ext uri="{FF2B5EF4-FFF2-40B4-BE49-F238E27FC236}">
                <a16:creationId xmlns:a16="http://schemas.microsoft.com/office/drawing/2014/main" id="{27C27ED5-BC97-4FD3-89C8-AECACE41B256}"/>
              </a:ext>
            </a:extLst>
          </p:cNvPr>
          <p:cNvSpPr/>
          <p:nvPr/>
        </p:nvSpPr>
        <p:spPr>
          <a:xfrm>
            <a:off x="6094413" y="1361601"/>
            <a:ext cx="547414" cy="547414"/>
          </a:xfrm>
          <a:prstGeom prst="rect">
            <a:avLst/>
          </a:prstGeom>
          <a:solidFill>
            <a:srgbClr val="0671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24">
              <a:latin typeface="楷体" panose="02010609060101010101" pitchFamily="49" charset="-122"/>
              <a:ea typeface="楷体" panose="02010609060101010101" pitchFamily="49" charset="-122"/>
            </a:endParaRPr>
          </a:p>
        </p:txBody>
      </p:sp>
      <p:sp>
        <p:nvSpPr>
          <p:cNvPr id="26" name="文本框 25">
            <a:extLst>
              <a:ext uri="{FF2B5EF4-FFF2-40B4-BE49-F238E27FC236}">
                <a16:creationId xmlns:a16="http://schemas.microsoft.com/office/drawing/2014/main" id="{F49C7188-47DB-4AA6-8789-E9750B54B848}"/>
              </a:ext>
            </a:extLst>
          </p:cNvPr>
          <p:cNvSpPr txBox="1"/>
          <p:nvPr/>
        </p:nvSpPr>
        <p:spPr>
          <a:xfrm>
            <a:off x="6094416" y="1437663"/>
            <a:ext cx="521875" cy="388440"/>
          </a:xfrm>
          <a:prstGeom prst="rect">
            <a:avLst/>
          </a:prstGeom>
          <a:noFill/>
        </p:spPr>
        <p:txBody>
          <a:bodyPr wrap="square" rtlCol="0">
            <a:spAutoFit/>
          </a:bodyPr>
          <a:lstStyle/>
          <a:p>
            <a:pPr algn="ctr"/>
            <a:r>
              <a:rPr lang="en-US" altLang="zh-CN" sz="1924" b="1" dirty="0">
                <a:solidFill>
                  <a:schemeClr val="bg1"/>
                </a:solidFill>
                <a:latin typeface="楷体" panose="02010609060101010101" pitchFamily="49" charset="-122"/>
                <a:ea typeface="楷体" panose="02010609060101010101" pitchFamily="49" charset="-122"/>
                <a:sym typeface="+mn-ea"/>
              </a:rPr>
              <a:t>01</a:t>
            </a:r>
          </a:p>
        </p:txBody>
      </p:sp>
      <p:sp>
        <p:nvSpPr>
          <p:cNvPr id="28" name="矩形 27">
            <a:extLst>
              <a:ext uri="{FF2B5EF4-FFF2-40B4-BE49-F238E27FC236}">
                <a16:creationId xmlns:a16="http://schemas.microsoft.com/office/drawing/2014/main" id="{50DD2BF6-EE0E-4A0E-92E2-A7786E414963}"/>
              </a:ext>
            </a:extLst>
          </p:cNvPr>
          <p:cNvSpPr/>
          <p:nvPr/>
        </p:nvSpPr>
        <p:spPr>
          <a:xfrm>
            <a:off x="6094307" y="2421646"/>
            <a:ext cx="547414" cy="547414"/>
          </a:xfrm>
          <a:prstGeom prst="rect">
            <a:avLst/>
          </a:prstGeom>
          <a:solidFill>
            <a:srgbClr val="0671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24">
              <a:latin typeface="微软雅黑" panose="020B0503020204020204" pitchFamily="34" charset="-122"/>
              <a:ea typeface="微软雅黑" panose="020B0503020204020204" pitchFamily="34" charset="-122"/>
            </a:endParaRPr>
          </a:p>
        </p:txBody>
      </p:sp>
      <p:sp>
        <p:nvSpPr>
          <p:cNvPr id="30" name="文本框 29">
            <a:extLst>
              <a:ext uri="{FF2B5EF4-FFF2-40B4-BE49-F238E27FC236}">
                <a16:creationId xmlns:a16="http://schemas.microsoft.com/office/drawing/2014/main" id="{B9C087BD-B3B3-42B0-B0A7-C4A3735BD894}"/>
              </a:ext>
            </a:extLst>
          </p:cNvPr>
          <p:cNvSpPr txBox="1"/>
          <p:nvPr/>
        </p:nvSpPr>
        <p:spPr>
          <a:xfrm>
            <a:off x="6094310" y="2497707"/>
            <a:ext cx="521875" cy="388440"/>
          </a:xfrm>
          <a:prstGeom prst="rect">
            <a:avLst/>
          </a:prstGeom>
          <a:noFill/>
        </p:spPr>
        <p:txBody>
          <a:bodyPr wrap="square" rtlCol="0">
            <a:spAutoFit/>
          </a:bodyPr>
          <a:lstStyle>
            <a:defPPr>
              <a:defRPr lang="en-US"/>
            </a:defPPr>
            <a:lvl1pPr algn="ctr">
              <a:defRPr sz="1924" b="1">
                <a:solidFill>
                  <a:schemeClr val="bg1"/>
                </a:solidFill>
                <a:latin typeface="楷体" panose="02010609060101010101" pitchFamily="49" charset="-122"/>
                <a:ea typeface="楷体" panose="02010609060101010101" pitchFamily="49" charset="-122"/>
              </a:defRPr>
            </a:lvl1pPr>
          </a:lstStyle>
          <a:p>
            <a:r>
              <a:rPr lang="en-US" altLang="zh-CN">
                <a:sym typeface="+mn-ea"/>
              </a:rPr>
              <a:t>02</a:t>
            </a:r>
          </a:p>
        </p:txBody>
      </p:sp>
      <p:sp>
        <p:nvSpPr>
          <p:cNvPr id="32" name="矩形 31">
            <a:extLst>
              <a:ext uri="{FF2B5EF4-FFF2-40B4-BE49-F238E27FC236}">
                <a16:creationId xmlns:a16="http://schemas.microsoft.com/office/drawing/2014/main" id="{DA5324B4-5731-4948-A8C8-6CC4A493E3B5}"/>
              </a:ext>
            </a:extLst>
          </p:cNvPr>
          <p:cNvSpPr/>
          <p:nvPr/>
        </p:nvSpPr>
        <p:spPr>
          <a:xfrm>
            <a:off x="6094307" y="3481689"/>
            <a:ext cx="547414" cy="547414"/>
          </a:xfrm>
          <a:prstGeom prst="rect">
            <a:avLst/>
          </a:prstGeom>
          <a:solidFill>
            <a:srgbClr val="0671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24">
              <a:latin typeface="微软雅黑" panose="020B0503020204020204" pitchFamily="34" charset="-122"/>
              <a:ea typeface="微软雅黑" panose="020B0503020204020204" pitchFamily="34" charset="-122"/>
            </a:endParaRPr>
          </a:p>
        </p:txBody>
      </p:sp>
      <p:sp>
        <p:nvSpPr>
          <p:cNvPr id="34" name="文本框 33">
            <a:extLst>
              <a:ext uri="{FF2B5EF4-FFF2-40B4-BE49-F238E27FC236}">
                <a16:creationId xmlns:a16="http://schemas.microsoft.com/office/drawing/2014/main" id="{0F1AA27C-7483-4712-B7D6-E905661AD8D5}"/>
              </a:ext>
            </a:extLst>
          </p:cNvPr>
          <p:cNvSpPr txBox="1"/>
          <p:nvPr/>
        </p:nvSpPr>
        <p:spPr>
          <a:xfrm>
            <a:off x="6094310" y="3557751"/>
            <a:ext cx="521875" cy="388440"/>
          </a:xfrm>
          <a:prstGeom prst="rect">
            <a:avLst/>
          </a:prstGeom>
          <a:solidFill>
            <a:srgbClr val="0671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924">
                <a:latin typeface="楷体" panose="02010609060101010101" pitchFamily="49" charset="-122"/>
                <a:ea typeface="楷体" panose="02010609060101010101" pitchFamily="49"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a:sym typeface="+mn-ea"/>
              </a:rPr>
              <a:t>03</a:t>
            </a:r>
          </a:p>
        </p:txBody>
      </p:sp>
      <p:sp>
        <p:nvSpPr>
          <p:cNvPr id="36" name="文本框 35">
            <a:extLst>
              <a:ext uri="{FF2B5EF4-FFF2-40B4-BE49-F238E27FC236}">
                <a16:creationId xmlns:a16="http://schemas.microsoft.com/office/drawing/2014/main" id="{5C225570-3334-4A50-9213-6380E8664E30}"/>
              </a:ext>
            </a:extLst>
          </p:cNvPr>
          <p:cNvSpPr txBox="1"/>
          <p:nvPr/>
        </p:nvSpPr>
        <p:spPr>
          <a:xfrm>
            <a:off x="6094416" y="4484116"/>
            <a:ext cx="521875" cy="388440"/>
          </a:xfrm>
          <a:prstGeom prst="rect">
            <a:avLst/>
          </a:prstGeom>
          <a:noFill/>
        </p:spPr>
        <p:txBody>
          <a:bodyPr wrap="square" rtlCol="0">
            <a:spAutoFit/>
          </a:bodyPr>
          <a:lstStyle/>
          <a:p>
            <a:pPr algn="ctr"/>
            <a:r>
              <a:rPr lang="en-US" altLang="zh-CN" sz="1924" b="1">
                <a:solidFill>
                  <a:schemeClr val="bg1"/>
                </a:solidFill>
                <a:latin typeface="微软雅黑" panose="020B0503020204020204" pitchFamily="34" charset="-122"/>
                <a:ea typeface="微软雅黑" panose="020B0503020204020204" pitchFamily="34" charset="-122"/>
                <a:sym typeface="+mn-ea"/>
              </a:rPr>
              <a:t>02</a:t>
            </a:r>
          </a:p>
        </p:txBody>
      </p:sp>
      <p:sp>
        <p:nvSpPr>
          <p:cNvPr id="40" name="矩形 39">
            <a:extLst>
              <a:ext uri="{FF2B5EF4-FFF2-40B4-BE49-F238E27FC236}">
                <a16:creationId xmlns:a16="http://schemas.microsoft.com/office/drawing/2014/main" id="{92D470F0-A650-4A58-955F-F4E1F5A796E8}"/>
              </a:ext>
            </a:extLst>
          </p:cNvPr>
          <p:cNvSpPr/>
          <p:nvPr/>
        </p:nvSpPr>
        <p:spPr>
          <a:xfrm>
            <a:off x="6094413" y="4541327"/>
            <a:ext cx="547414" cy="547414"/>
          </a:xfrm>
          <a:prstGeom prst="rect">
            <a:avLst/>
          </a:prstGeom>
          <a:solidFill>
            <a:srgbClr val="0671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24">
              <a:latin typeface="微软雅黑" panose="020B0503020204020204" pitchFamily="34" charset="-122"/>
              <a:ea typeface="微软雅黑" panose="020B0503020204020204" pitchFamily="34" charset="-122"/>
            </a:endParaRPr>
          </a:p>
        </p:txBody>
      </p:sp>
      <p:sp>
        <p:nvSpPr>
          <p:cNvPr id="42" name="文本框 41">
            <a:extLst>
              <a:ext uri="{FF2B5EF4-FFF2-40B4-BE49-F238E27FC236}">
                <a16:creationId xmlns:a16="http://schemas.microsoft.com/office/drawing/2014/main" id="{8AB31DD1-2C84-4278-8EB0-6A0DA1B7FEFF}"/>
              </a:ext>
            </a:extLst>
          </p:cNvPr>
          <p:cNvSpPr txBox="1"/>
          <p:nvPr/>
        </p:nvSpPr>
        <p:spPr>
          <a:xfrm>
            <a:off x="6094416" y="4617388"/>
            <a:ext cx="521875" cy="388440"/>
          </a:xfrm>
          <a:prstGeom prst="rect">
            <a:avLst/>
          </a:prstGeom>
          <a:noFill/>
        </p:spPr>
        <p:txBody>
          <a:bodyPr wrap="square" rtlCol="0">
            <a:spAutoFit/>
          </a:bodyPr>
          <a:lstStyle>
            <a:defPPr>
              <a:defRPr lang="en-US"/>
            </a:defPPr>
            <a:lvl1pPr algn="ctr">
              <a:defRPr sz="1924" b="1">
                <a:solidFill>
                  <a:schemeClr val="bg1"/>
                </a:solidFill>
                <a:latin typeface="楷体" panose="02010609060101010101" pitchFamily="49" charset="-122"/>
                <a:ea typeface="楷体" panose="02010609060101010101" pitchFamily="49" charset="-122"/>
              </a:defRPr>
            </a:lvl1pPr>
          </a:lstStyle>
          <a:p>
            <a:r>
              <a:rPr lang="en-US" altLang="zh-CN" dirty="0">
                <a:sym typeface="+mn-ea"/>
              </a:rPr>
              <a:t>04</a:t>
            </a:r>
          </a:p>
        </p:txBody>
      </p:sp>
      <p:sp>
        <p:nvSpPr>
          <p:cNvPr id="25" name="文本框 24">
            <a:extLst>
              <a:ext uri="{FF2B5EF4-FFF2-40B4-BE49-F238E27FC236}">
                <a16:creationId xmlns:a16="http://schemas.microsoft.com/office/drawing/2014/main" id="{E38CB121-BB09-004A-8DA1-D78C34F5E9D4}"/>
              </a:ext>
            </a:extLst>
          </p:cNvPr>
          <p:cNvSpPr txBox="1"/>
          <p:nvPr/>
        </p:nvSpPr>
        <p:spPr>
          <a:xfrm>
            <a:off x="6985847" y="4537901"/>
            <a:ext cx="2119207" cy="547414"/>
          </a:xfrm>
          <a:prstGeom prst="rect">
            <a:avLst/>
          </a:prstGeom>
          <a:noFill/>
        </p:spPr>
        <p:txBody>
          <a:bodyPr wrap="square" lIns="62950" tIns="15737" rIns="62950" bIns="15737" rtlCol="0" anchor="ctr">
            <a:noAutofit/>
          </a:bodyPr>
          <a:lstStyle>
            <a:defPPr>
              <a:defRPr lang="en-US"/>
            </a:defPPr>
            <a:lvl1pPr algn="just">
              <a:lnSpc>
                <a:spcPct val="110000"/>
              </a:lnSpc>
              <a:defRPr sz="2400" b="1">
                <a:latin typeface="楷体" panose="02010609060101010101" pitchFamily="49" charset="-122"/>
                <a:ea typeface="楷体" panose="02010609060101010101" pitchFamily="49" charset="-122"/>
                <a:cs typeface="Arial" pitchFamily="34" charset="0"/>
              </a:defRPr>
            </a:lvl1pPr>
          </a:lstStyle>
          <a:p>
            <a:r>
              <a:rPr lang="zh-CN" altLang="en-US" dirty="0">
                <a:latin typeface="STKaiti" panose="02010600040101010101" pitchFamily="2" charset="-122"/>
                <a:ea typeface="STKaiti" panose="02010600040101010101" pitchFamily="2" charset="-122"/>
              </a:rPr>
              <a:t>附录</a:t>
            </a:r>
          </a:p>
        </p:txBody>
      </p:sp>
      <p:sp>
        <p:nvSpPr>
          <p:cNvPr id="27" name="文本框 26">
            <a:extLst>
              <a:ext uri="{FF2B5EF4-FFF2-40B4-BE49-F238E27FC236}">
                <a16:creationId xmlns:a16="http://schemas.microsoft.com/office/drawing/2014/main" id="{B455C9FF-DA63-0E44-9BAE-89160728738A}"/>
              </a:ext>
            </a:extLst>
          </p:cNvPr>
          <p:cNvSpPr txBox="1"/>
          <p:nvPr/>
        </p:nvSpPr>
        <p:spPr>
          <a:xfrm>
            <a:off x="6094310" y="5623707"/>
            <a:ext cx="521875" cy="388440"/>
          </a:xfrm>
          <a:prstGeom prst="rect">
            <a:avLst/>
          </a:prstGeom>
          <a:noFill/>
        </p:spPr>
        <p:txBody>
          <a:bodyPr wrap="square" rtlCol="0">
            <a:spAutoFit/>
          </a:bodyPr>
          <a:lstStyle>
            <a:defPPr>
              <a:defRPr lang="en-US"/>
            </a:defPPr>
            <a:lvl1pPr algn="ctr">
              <a:defRPr sz="1924" b="1">
                <a:solidFill>
                  <a:schemeClr val="bg1"/>
                </a:solidFill>
                <a:latin typeface="楷体" panose="02010609060101010101" pitchFamily="49" charset="-122"/>
                <a:ea typeface="楷体" panose="02010609060101010101" pitchFamily="49" charset="-122"/>
              </a:defRPr>
            </a:lvl1pPr>
          </a:lstStyle>
          <a:p>
            <a:r>
              <a:rPr lang="en-US" altLang="zh-CN" dirty="0">
                <a:sym typeface="+mn-ea"/>
              </a:rPr>
              <a:t>05</a:t>
            </a:r>
          </a:p>
        </p:txBody>
      </p:sp>
      <p:sp>
        <p:nvSpPr>
          <p:cNvPr id="29" name="文本框 28">
            <a:extLst>
              <a:ext uri="{FF2B5EF4-FFF2-40B4-BE49-F238E27FC236}">
                <a16:creationId xmlns:a16="http://schemas.microsoft.com/office/drawing/2014/main" id="{205BEEF4-07DC-F146-B6E4-0446430BE192}"/>
              </a:ext>
            </a:extLst>
          </p:cNvPr>
          <p:cNvSpPr txBox="1"/>
          <p:nvPr/>
        </p:nvSpPr>
        <p:spPr>
          <a:xfrm>
            <a:off x="6985847" y="3424479"/>
            <a:ext cx="1833455" cy="547414"/>
          </a:xfrm>
          <a:prstGeom prst="rect">
            <a:avLst/>
          </a:prstGeom>
          <a:noFill/>
        </p:spPr>
        <p:txBody>
          <a:bodyPr wrap="square" lIns="62950" tIns="15737" rIns="62950" bIns="15737" rtlCol="0" anchor="ctr">
            <a:noAutofit/>
          </a:bodyPr>
          <a:lstStyle>
            <a:defPPr>
              <a:defRPr lang="en-US"/>
            </a:defPPr>
            <a:lvl1pPr algn="just">
              <a:lnSpc>
                <a:spcPct val="110000"/>
              </a:lnSpc>
              <a:defRPr sz="2400" b="1">
                <a:latin typeface="楷体" panose="02010609060101010101" pitchFamily="49" charset="-122"/>
                <a:ea typeface="楷体" panose="02010609060101010101" pitchFamily="49" charset="-122"/>
                <a:cs typeface="Arial" pitchFamily="34" charset="0"/>
              </a:defRPr>
            </a:lvl1pPr>
          </a:lstStyle>
          <a:p>
            <a:r>
              <a:rPr lang="zh-CN" altLang="en-US" dirty="0">
                <a:latin typeface="STKaiti" panose="02010600040101010101" pitchFamily="2" charset="-122"/>
                <a:ea typeface="STKaiti" panose="02010600040101010101" pitchFamily="2" charset="-122"/>
              </a:rPr>
              <a:t>财务更新</a:t>
            </a:r>
          </a:p>
        </p:txBody>
      </p:sp>
    </p:spTree>
    <p:extLst>
      <p:ext uri="{BB962C8B-B14F-4D97-AF65-F5344CB8AC3E}">
        <p14:creationId xmlns:p14="http://schemas.microsoft.com/office/powerpoint/2010/main" val="473989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5B1209-3765-4433-9C2A-9C5E207451B7}"/>
              </a:ext>
            </a:extLst>
          </p:cNvPr>
          <p:cNvSpPr>
            <a:spLocks noGrp="1"/>
          </p:cNvSpPr>
          <p:nvPr>
            <p:ph type="title"/>
          </p:nvPr>
        </p:nvSpPr>
        <p:spPr/>
        <p:txBody>
          <a:bodyPr/>
          <a:lstStyle/>
          <a:p>
            <a:r>
              <a:rPr lang="zh-CN" altLang="en-US" dirty="0"/>
              <a:t>财务更新概览</a:t>
            </a:r>
          </a:p>
        </p:txBody>
      </p:sp>
      <p:sp>
        <p:nvSpPr>
          <p:cNvPr id="8" name="Text Placeholder 7">
            <a:extLst>
              <a:ext uri="{FF2B5EF4-FFF2-40B4-BE49-F238E27FC236}">
                <a16:creationId xmlns:a16="http://schemas.microsoft.com/office/drawing/2014/main" id="{1D4A80F3-6C5E-4D36-8B40-32B929F6B71B}"/>
              </a:ext>
            </a:extLst>
          </p:cNvPr>
          <p:cNvSpPr>
            <a:spLocks noGrp="1"/>
          </p:cNvSpPr>
          <p:nvPr>
            <p:ph type="body" sz="quarter" idx="10"/>
          </p:nvPr>
        </p:nvSpPr>
        <p:spPr/>
        <p:txBody>
          <a:bodyPr/>
          <a:lstStyle/>
          <a:p>
            <a:r>
              <a:rPr lang="en-US"/>
              <a:t>pp</a:t>
            </a:r>
            <a:r>
              <a:rPr lang="zh-CN" altLang="en-US"/>
              <a:t>代表百分点</a:t>
            </a:r>
          </a:p>
        </p:txBody>
      </p:sp>
      <p:graphicFrame>
        <p:nvGraphicFramePr>
          <p:cNvPr id="4" name="表格 3">
            <a:extLst>
              <a:ext uri="{FF2B5EF4-FFF2-40B4-BE49-F238E27FC236}">
                <a16:creationId xmlns:a16="http://schemas.microsoft.com/office/drawing/2014/main" id="{6E91A1F8-6B76-4966-80C2-5310471342DF}"/>
              </a:ext>
            </a:extLst>
          </p:cNvPr>
          <p:cNvGraphicFramePr>
            <a:graphicFrameLocks noGrp="1"/>
          </p:cNvGraphicFramePr>
          <p:nvPr/>
        </p:nvGraphicFramePr>
        <p:xfrm>
          <a:off x="995855" y="942326"/>
          <a:ext cx="10317738" cy="5331254"/>
        </p:xfrm>
        <a:graphic>
          <a:graphicData uri="http://schemas.openxmlformats.org/drawingml/2006/table">
            <a:tbl>
              <a:tblPr firstRow="1" bandRow="1">
                <a:tableStyleId>{5FD0F851-EC5A-4D38-B0AD-8093EC10F338}</a:tableStyleId>
              </a:tblPr>
              <a:tblGrid>
                <a:gridCol w="1076901">
                  <a:extLst>
                    <a:ext uri="{9D8B030D-6E8A-4147-A177-3AD203B41FA5}">
                      <a16:colId xmlns:a16="http://schemas.microsoft.com/office/drawing/2014/main" val="507391261"/>
                    </a:ext>
                  </a:extLst>
                </a:gridCol>
                <a:gridCol w="1353085">
                  <a:extLst>
                    <a:ext uri="{9D8B030D-6E8A-4147-A177-3AD203B41FA5}">
                      <a16:colId xmlns:a16="http://schemas.microsoft.com/office/drawing/2014/main" val="1147126193"/>
                    </a:ext>
                  </a:extLst>
                </a:gridCol>
                <a:gridCol w="944013">
                  <a:extLst>
                    <a:ext uri="{9D8B030D-6E8A-4147-A177-3AD203B41FA5}">
                      <a16:colId xmlns:a16="http://schemas.microsoft.com/office/drawing/2014/main" val="435484589"/>
                    </a:ext>
                  </a:extLst>
                </a:gridCol>
                <a:gridCol w="902057">
                  <a:extLst>
                    <a:ext uri="{9D8B030D-6E8A-4147-A177-3AD203B41FA5}">
                      <a16:colId xmlns:a16="http://schemas.microsoft.com/office/drawing/2014/main" val="2270038828"/>
                    </a:ext>
                  </a:extLst>
                </a:gridCol>
                <a:gridCol w="1006947">
                  <a:extLst>
                    <a:ext uri="{9D8B030D-6E8A-4147-A177-3AD203B41FA5}">
                      <a16:colId xmlns:a16="http://schemas.microsoft.com/office/drawing/2014/main" val="328883347"/>
                    </a:ext>
                  </a:extLst>
                </a:gridCol>
                <a:gridCol w="1006947">
                  <a:extLst>
                    <a:ext uri="{9D8B030D-6E8A-4147-A177-3AD203B41FA5}">
                      <a16:colId xmlns:a16="http://schemas.microsoft.com/office/drawing/2014/main" val="584133372"/>
                    </a:ext>
                  </a:extLst>
                </a:gridCol>
                <a:gridCol w="1006947">
                  <a:extLst>
                    <a:ext uri="{9D8B030D-6E8A-4147-A177-3AD203B41FA5}">
                      <a16:colId xmlns:a16="http://schemas.microsoft.com/office/drawing/2014/main" val="1048168319"/>
                    </a:ext>
                  </a:extLst>
                </a:gridCol>
                <a:gridCol w="1006947">
                  <a:extLst>
                    <a:ext uri="{9D8B030D-6E8A-4147-A177-3AD203B41FA5}">
                      <a16:colId xmlns:a16="http://schemas.microsoft.com/office/drawing/2014/main" val="2861213774"/>
                    </a:ext>
                  </a:extLst>
                </a:gridCol>
                <a:gridCol w="1006947">
                  <a:extLst>
                    <a:ext uri="{9D8B030D-6E8A-4147-A177-3AD203B41FA5}">
                      <a16:colId xmlns:a16="http://schemas.microsoft.com/office/drawing/2014/main" val="3841107150"/>
                    </a:ext>
                  </a:extLst>
                </a:gridCol>
                <a:gridCol w="1006947">
                  <a:extLst>
                    <a:ext uri="{9D8B030D-6E8A-4147-A177-3AD203B41FA5}">
                      <a16:colId xmlns:a16="http://schemas.microsoft.com/office/drawing/2014/main" val="116835436"/>
                    </a:ext>
                  </a:extLst>
                </a:gridCol>
              </a:tblGrid>
              <a:tr h="1040512">
                <a:tc>
                  <a:txBody>
                    <a:bodyPr/>
                    <a:lstStyle/>
                    <a:p>
                      <a:pPr algn="ctr"/>
                      <a:r>
                        <a:rPr lang="zh-CN" altLang="en-US" sz="1400">
                          <a:solidFill>
                            <a:schemeClr val="accent1"/>
                          </a:solidFill>
                          <a:latin typeface="Arial" panose="020B0604020202020204" pitchFamily="34" charset="0"/>
                          <a:ea typeface="STKaiti" panose="02010600040101010101" pitchFamily="2" charset="-122"/>
                          <a:cs typeface="Arial" panose="020B0604020202020204" pitchFamily="34" charset="0"/>
                        </a:rPr>
                        <a:t>除每股</a:t>
                      </a:r>
                      <a:endParaRPr lang="en-US" altLang="zh-CN" sz="1400">
                        <a:solidFill>
                          <a:schemeClr val="accent1"/>
                        </a:solidFill>
                        <a:latin typeface="Arial" panose="020B0604020202020204" pitchFamily="34" charset="0"/>
                        <a:ea typeface="STKaiti" panose="02010600040101010101" pitchFamily="2" charset="-122"/>
                        <a:cs typeface="Arial" panose="020B0604020202020204" pitchFamily="34" charset="0"/>
                      </a:endParaRPr>
                    </a:p>
                    <a:p>
                      <a:pPr algn="ctr"/>
                      <a:r>
                        <a:rPr lang="zh-CN" altLang="en-US" sz="1400">
                          <a:solidFill>
                            <a:schemeClr val="accent1"/>
                          </a:solidFill>
                          <a:latin typeface="Arial" panose="020B0604020202020204" pitchFamily="34" charset="0"/>
                          <a:ea typeface="STKaiti" panose="02010600040101010101" pitchFamily="2" charset="-122"/>
                          <a:cs typeface="Arial" panose="020B0604020202020204" pitchFamily="34" charset="0"/>
                        </a:rPr>
                        <a:t>收益</a:t>
                      </a:r>
                      <a:endParaRPr lang="en-US" altLang="zh-CN" sz="1400">
                        <a:solidFill>
                          <a:schemeClr val="accent1"/>
                        </a:solidFill>
                        <a:latin typeface="Arial" panose="020B0604020202020204" pitchFamily="34" charset="0"/>
                        <a:ea typeface="STKaiti" panose="02010600040101010101" pitchFamily="2" charset="-122"/>
                        <a:cs typeface="Arial" panose="020B0604020202020204" pitchFamily="34" charset="0"/>
                      </a:endParaRPr>
                    </a:p>
                    <a:p>
                      <a:pPr algn="ctr"/>
                      <a:r>
                        <a:rPr lang="zh-CN" altLang="en-US" sz="1400">
                          <a:solidFill>
                            <a:schemeClr val="accent1"/>
                          </a:solidFill>
                          <a:latin typeface="Arial" panose="020B0604020202020204" pitchFamily="34" charset="0"/>
                          <a:ea typeface="STKaiti" panose="02010600040101010101" pitchFamily="2" charset="-122"/>
                          <a:cs typeface="Arial" panose="020B0604020202020204" pitchFamily="34" charset="0"/>
                        </a:rPr>
                        <a:t>（人民币百万）</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altLang="zh-CN" sz="1400">
                          <a:solidFill>
                            <a:schemeClr val="accent1"/>
                          </a:solidFill>
                          <a:latin typeface="Arial" panose="020B0604020202020204" pitchFamily="34" charset="0"/>
                          <a:ea typeface="STKaiti" panose="02010600040101010101" pitchFamily="2" charset="-122"/>
                          <a:cs typeface="Arial" panose="020B0604020202020204" pitchFamily="34" charset="0"/>
                        </a:rPr>
                        <a:t>FY2019</a:t>
                      </a:r>
                      <a:endParaRPr lang="zh-CN" altLang="en-US" sz="1400">
                        <a:solidFill>
                          <a:schemeClr val="accent1"/>
                        </a:solidFill>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altLang="zh-CN" sz="1400">
                          <a:solidFill>
                            <a:schemeClr val="accent1"/>
                          </a:solidFill>
                          <a:latin typeface="Arial" panose="020B0604020202020204" pitchFamily="34" charset="0"/>
                          <a:ea typeface="STKaiti" panose="02010600040101010101" pitchFamily="2" charset="-122"/>
                          <a:cs typeface="Arial" panose="020B0604020202020204" pitchFamily="34" charset="0"/>
                        </a:rPr>
                        <a:t>FY2020</a:t>
                      </a:r>
                      <a:endParaRPr lang="zh-CN" altLang="en-US" sz="1400">
                        <a:solidFill>
                          <a:schemeClr val="accent1"/>
                        </a:solidFill>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altLang="zh-CN" sz="1400">
                          <a:solidFill>
                            <a:schemeClr val="accent1"/>
                          </a:solidFill>
                          <a:latin typeface="Arial" panose="020B0604020202020204" pitchFamily="34" charset="0"/>
                          <a:ea typeface="STKaiti" panose="02010600040101010101" pitchFamily="2" charset="-122"/>
                          <a:cs typeface="Arial" panose="020B0604020202020204" pitchFamily="34" charset="0"/>
                        </a:rPr>
                        <a:t>TTM</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altLang="zh-CN" sz="1400">
                          <a:solidFill>
                            <a:schemeClr val="accent1"/>
                          </a:solidFill>
                          <a:latin typeface="Arial" panose="020B0604020202020204" pitchFamily="34" charset="0"/>
                          <a:ea typeface="STKaiti" panose="02010600040101010101" pitchFamily="2" charset="-122"/>
                          <a:cs typeface="Arial" panose="020B0604020202020204" pitchFamily="34" charset="0"/>
                        </a:rPr>
                        <a:t>3Q20</a:t>
                      </a:r>
                      <a:endParaRPr lang="zh-CN" altLang="en-US" sz="1400">
                        <a:solidFill>
                          <a:schemeClr val="accent1"/>
                        </a:solidFill>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altLang="zh-CN" sz="1400">
                          <a:solidFill>
                            <a:schemeClr val="accent1"/>
                          </a:solidFill>
                          <a:latin typeface="Arial" panose="020B0604020202020204" pitchFamily="34" charset="0"/>
                          <a:ea typeface="STKaiti" panose="02010600040101010101" pitchFamily="2" charset="-122"/>
                          <a:cs typeface="Arial" panose="020B0604020202020204" pitchFamily="34" charset="0"/>
                        </a:rPr>
                        <a:t>3Q21</a:t>
                      </a:r>
                      <a:endParaRPr lang="zh-CN" altLang="en-US" sz="1400">
                        <a:solidFill>
                          <a:schemeClr val="accent1"/>
                        </a:solidFill>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zh-CN" altLang="en-US" sz="1400">
                          <a:solidFill>
                            <a:schemeClr val="accent1"/>
                          </a:solidFill>
                          <a:latin typeface="Arial" panose="020B0604020202020204" pitchFamily="34" charset="0"/>
                          <a:ea typeface="STKaiti" panose="02010600040101010101" pitchFamily="2" charset="-122"/>
                          <a:cs typeface="Arial" panose="020B0604020202020204" pitchFamily="34" charset="0"/>
                        </a:rPr>
                        <a:t>同比增长</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altLang="zh-CN" sz="1400">
                          <a:solidFill>
                            <a:schemeClr val="accent1"/>
                          </a:solidFill>
                          <a:latin typeface="Arial" panose="020B0604020202020204" pitchFamily="34" charset="0"/>
                          <a:ea typeface="STKaiti" panose="02010600040101010101" pitchFamily="2" charset="-122"/>
                          <a:cs typeface="Arial" panose="020B0604020202020204" pitchFamily="34" charset="0"/>
                        </a:rPr>
                        <a:t>F9M20</a:t>
                      </a:r>
                      <a:endParaRPr lang="zh-CN" altLang="en-US" sz="1400">
                        <a:solidFill>
                          <a:schemeClr val="accent1"/>
                        </a:solidFill>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altLang="zh-CN" sz="1400">
                          <a:solidFill>
                            <a:schemeClr val="accent1"/>
                          </a:solidFill>
                          <a:latin typeface="Arial" panose="020B0604020202020204" pitchFamily="34" charset="0"/>
                          <a:ea typeface="STKaiti" panose="02010600040101010101" pitchFamily="2" charset="-122"/>
                          <a:cs typeface="Arial" panose="020B0604020202020204" pitchFamily="34" charset="0"/>
                        </a:rPr>
                        <a:t>F9M21</a:t>
                      </a:r>
                      <a:endParaRPr lang="zh-CN" altLang="en-US" sz="1400">
                        <a:solidFill>
                          <a:schemeClr val="accent1"/>
                        </a:solidFill>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zh-CN" altLang="en-US" sz="1400">
                          <a:solidFill>
                            <a:schemeClr val="accent1"/>
                          </a:solidFill>
                          <a:latin typeface="Arial" panose="020B0604020202020204" pitchFamily="34" charset="0"/>
                          <a:ea typeface="STKaiti" panose="02010600040101010101" pitchFamily="2" charset="-122"/>
                          <a:cs typeface="Arial" panose="020B0604020202020204" pitchFamily="34" charset="0"/>
                        </a:rPr>
                        <a:t>同比增长</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346109261"/>
                  </a:ext>
                </a:extLst>
              </a:tr>
              <a:tr h="431532">
                <a:tc>
                  <a:txBody>
                    <a:bodyPr/>
                    <a:lstStyle/>
                    <a:p>
                      <a:pPr algn="ctr"/>
                      <a:r>
                        <a:rPr lang="zh-CN" altLang="en-US" sz="1400">
                          <a:latin typeface="Arial" panose="020B0604020202020204" pitchFamily="34" charset="0"/>
                          <a:ea typeface="STKaiti" panose="02010600040101010101" pitchFamily="2" charset="-122"/>
                          <a:cs typeface="Arial" panose="020B0604020202020204" pitchFamily="34" charset="0"/>
                        </a:rPr>
                        <a:t>营业收入</a:t>
                      </a:r>
                    </a:p>
                  </a:txBody>
                  <a:tcPr anchor="ctr">
                    <a:lnT w="12700" cap="flat" cmpd="sng" algn="ctr">
                      <a:solidFill>
                        <a:schemeClr val="accent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1005840" rtl="0" eaLnBrk="1" fontAlgn="b" latinLnBrk="0" hangingPunct="1"/>
                      <a:r>
                        <a:rPr lang="en-GB" sz="1400" u="none" strike="noStrike" kern="1200">
                          <a:effectLst/>
                          <a:latin typeface="Arial" panose="020B0604020202020204" pitchFamily="34" charset="0"/>
                          <a:ea typeface="STKaiti" panose="02010600040101010101" pitchFamily="2" charset="-122"/>
                          <a:cs typeface="Arial" panose="020B0604020202020204" pitchFamily="34" charset="0"/>
                        </a:rPr>
                        <a:t>1,499.0</a:t>
                      </a:r>
                      <a:endParaRPr lang="en-GB" sz="1400" b="0" i="0" u="none" strike="noStrike" kern="1200">
                        <a:solidFill>
                          <a:srgbClr val="000000"/>
                        </a:solidFill>
                        <a:effectLst/>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1005840" rtl="0" eaLnBrk="1" fontAlgn="b" latinLnBrk="0" hangingPunct="1"/>
                      <a:r>
                        <a:rPr lang="en-US" altLang="zh-CN"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rPr>
                        <a:t>1,482.6</a:t>
                      </a:r>
                    </a:p>
                  </a:txBody>
                  <a:tcPr anchor="ctr">
                    <a:lnT w="12700" cap="flat" cmpd="sng" algn="ctr">
                      <a:solidFill>
                        <a:schemeClr val="accent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rPr>
                        <a:t>1,806.5</a:t>
                      </a: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1005840" rtl="0" eaLnBrk="1" fontAlgn="b" latinLnBrk="0" hangingPunct="1"/>
                      <a:r>
                        <a:rPr lang="en-US" altLang="zh-CN" sz="1400" u="none" strike="noStrike" kern="1200" dirty="0">
                          <a:solidFill>
                            <a:schemeClr val="dk1"/>
                          </a:solidFill>
                          <a:effectLst/>
                          <a:latin typeface="Arial" panose="020B0604020202020204" pitchFamily="34" charset="0"/>
                          <a:ea typeface="STKaiti" panose="02010600040101010101" pitchFamily="2" charset="-122"/>
                          <a:cs typeface="Arial" panose="020B0604020202020204" pitchFamily="34" charset="0"/>
                        </a:rPr>
                        <a:t>298.5</a:t>
                      </a:r>
                    </a:p>
                  </a:txBody>
                  <a:tcPr anchor="ctr">
                    <a:lnT w="12700" cap="flat" cmpd="sng" algn="ctr">
                      <a:solidFill>
                        <a:schemeClr val="accent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US" altLang="zh-CN" sz="1400" kern="1200" dirty="0">
                          <a:solidFill>
                            <a:schemeClr val="tx1"/>
                          </a:solidFill>
                          <a:latin typeface="Arial" panose="020B0604020202020204" pitchFamily="34" charset="0"/>
                          <a:ea typeface="STKaiti" panose="02010600040101010101" pitchFamily="2" charset="-122"/>
                          <a:cs typeface="Arial" panose="020B0604020202020204" pitchFamily="34" charset="0"/>
                        </a:rPr>
                        <a:t>434.8</a:t>
                      </a:r>
                    </a:p>
                  </a:txBody>
                  <a:tcPr anchor="ctr">
                    <a:lnT w="12700" cap="flat" cmpd="sng" algn="ctr">
                      <a:solidFill>
                        <a:schemeClr val="accent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1005840" rtl="0" eaLnBrk="1" fontAlgn="b" latinLnBrk="0" hangingPunct="1"/>
                      <a:r>
                        <a:rPr lang="en-US" altLang="zh-CN"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rPr>
                        <a:t>45.7%</a:t>
                      </a:r>
                    </a:p>
                  </a:txBody>
                  <a:tcPr anchor="ctr">
                    <a:lnT w="12700" cap="flat" cmpd="sng" algn="ctr">
                      <a:solidFill>
                        <a:schemeClr val="accent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1005840" rtl="0" eaLnBrk="1" fontAlgn="b" latinLnBrk="0" hangingPunct="1"/>
                      <a:r>
                        <a:rPr lang="en-US" altLang="zh-CN" sz="1400" u="none" strike="noStrike" kern="1200" dirty="0">
                          <a:solidFill>
                            <a:schemeClr val="dk1"/>
                          </a:solidFill>
                          <a:effectLst/>
                          <a:latin typeface="Arial" panose="020B0604020202020204" pitchFamily="34" charset="0"/>
                          <a:ea typeface="STKaiti" panose="02010600040101010101" pitchFamily="2" charset="-122"/>
                          <a:cs typeface="Arial" panose="020B0604020202020204" pitchFamily="34" charset="0"/>
                        </a:rPr>
                        <a:t>1,047.9</a:t>
                      </a:r>
                    </a:p>
                  </a:txBody>
                  <a:tcPr anchor="ctr">
                    <a:lnT w="12700" cap="flat" cmpd="sng" algn="ctr">
                      <a:solidFill>
                        <a:schemeClr val="accent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1005840" rtl="0" eaLnBrk="1" fontAlgn="b" latinLnBrk="0" hangingPunct="1">
                        <a:lnSpc>
                          <a:spcPct val="100000"/>
                        </a:lnSpc>
                        <a:spcBef>
                          <a:spcPts val="0"/>
                        </a:spcBef>
                        <a:spcAft>
                          <a:spcPts val="0"/>
                        </a:spcAft>
                        <a:buClrTx/>
                        <a:buSzTx/>
                        <a:buFontTx/>
                        <a:buNone/>
                        <a:tabLst/>
                        <a:defRPr/>
                      </a:pPr>
                      <a:r>
                        <a:rPr lang="en-US" altLang="zh-CN" sz="1400" u="none" strike="noStrike" kern="1200" dirty="0">
                          <a:solidFill>
                            <a:schemeClr val="dk1"/>
                          </a:solidFill>
                          <a:effectLst/>
                          <a:latin typeface="Arial" panose="020B0604020202020204" pitchFamily="34" charset="0"/>
                          <a:ea typeface="STKaiti" panose="02010600040101010101" pitchFamily="2" charset="-122"/>
                          <a:cs typeface="Arial" panose="020B0604020202020204" pitchFamily="34" charset="0"/>
                        </a:rPr>
                        <a:t>1,371.8</a:t>
                      </a:r>
                    </a:p>
                  </a:txBody>
                  <a:tcPr anchor="ctr">
                    <a:lnT w="12700" cap="flat" cmpd="sng" algn="ctr">
                      <a:solidFill>
                        <a:schemeClr val="accent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1005840" rtl="0" eaLnBrk="1" fontAlgn="b" latinLnBrk="0" hangingPunct="1"/>
                      <a:r>
                        <a:rPr lang="en-US" altLang="zh-CN"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rPr>
                        <a:t>30.9%</a:t>
                      </a:r>
                    </a:p>
                  </a:txBody>
                  <a:tcPr anchor="ctr">
                    <a:lnT w="12700" cap="flat" cmpd="sng" algn="ctr">
                      <a:solidFill>
                        <a:schemeClr val="accent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287490804"/>
                  </a:ext>
                </a:extLst>
              </a:tr>
              <a:tr h="431532">
                <a:tc>
                  <a:txBody>
                    <a:bodyPr/>
                    <a:lstStyle/>
                    <a:p>
                      <a:pPr algn="ctr"/>
                      <a:r>
                        <a:rPr lang="zh-CN" altLang="en-US" sz="1400">
                          <a:latin typeface="Arial" panose="020B0604020202020204" pitchFamily="34" charset="0"/>
                          <a:ea typeface="STKaiti" panose="02010600040101010101" pitchFamily="2" charset="-122"/>
                          <a:cs typeface="Arial" panose="020B0604020202020204" pitchFamily="34" charset="0"/>
                        </a:rPr>
                        <a:t>营业成本</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ctr" defTabSz="1005840" rtl="0" eaLnBrk="1" fontAlgn="b" latinLnBrk="0" hangingPunct="1"/>
                      <a:r>
                        <a:rPr lang="en-US" altLang="zh-CN"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rPr>
                        <a:t>-1,026.9</a:t>
                      </a:r>
                      <a:endParaRPr lang="en-GB"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ctr" defTabSz="1005840" rtl="0" eaLnBrk="1" fontAlgn="b" latinLnBrk="0" hangingPunct="1"/>
                      <a:r>
                        <a:rPr lang="en-US" altLang="zh-CN"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rPr>
                        <a:t>-983.2</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
                      <a:r>
                        <a:rPr lang="en-US" altLang="zh-CN" sz="1400" b="0" i="0" u="none" strike="noStrike">
                          <a:solidFill>
                            <a:srgbClr val="000000"/>
                          </a:solidFill>
                          <a:effectLst/>
                          <a:latin typeface="Arial" panose="020B0604020202020204" pitchFamily="34" charset="0"/>
                          <a:ea typeface="等线" panose="02010600030101010101" pitchFamily="2" charset="-122"/>
                        </a:rPr>
                        <a:t>-1,126.3</a:t>
                      </a:r>
                    </a:p>
                  </a:txBody>
                  <a:tcPr marL="0" marR="0" marT="0"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ctr" defTabSz="1005840" rtl="0" eaLnBrk="1" fontAlgn="b" latinLnBrk="0" hangingPunct="1"/>
                      <a:r>
                        <a:rPr lang="en-US" altLang="zh-CN"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rPr>
                        <a:t>-207.6</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400" kern="1200">
                          <a:solidFill>
                            <a:schemeClr val="tx1"/>
                          </a:solidFill>
                          <a:latin typeface="Arial" panose="020B0604020202020204" pitchFamily="34" charset="0"/>
                          <a:ea typeface="STKaiti" panose="02010600040101010101" pitchFamily="2" charset="-122"/>
                          <a:cs typeface="Arial" panose="020B0604020202020204" pitchFamily="34" charset="0"/>
                        </a:rPr>
                        <a:t>-284.0 </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ctr" defTabSz="1005840" rtl="0" eaLnBrk="1" fontAlgn="b" latinLnBrk="0" hangingPunct="1"/>
                      <a:r>
                        <a:rPr lang="en-US" altLang="zh-CN"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rPr>
                        <a:t>36.8%</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ctr" defTabSz="1005840" rtl="0" eaLnBrk="1" fontAlgn="b" latinLnBrk="0" hangingPunct="1"/>
                      <a:r>
                        <a:rPr lang="en-US" altLang="zh-CN"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rPr>
                        <a:t>-716.4</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ctr" defTabSz="1005840" rtl="0" eaLnBrk="1" fontAlgn="b" latinLnBrk="0" hangingPunct="1"/>
                      <a:r>
                        <a:rPr lang="en-US" altLang="zh-CN"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rPr>
                        <a:t>-859.6</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ctr" defTabSz="1005840" rtl="0" eaLnBrk="1" fontAlgn="b" latinLnBrk="0" hangingPunct="1"/>
                      <a:r>
                        <a:rPr lang="en-US" altLang="zh-CN"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rPr>
                        <a:t>20.0%</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673310415"/>
                  </a:ext>
                </a:extLst>
              </a:tr>
              <a:tr h="431532">
                <a:tc>
                  <a:txBody>
                    <a:bodyPr/>
                    <a:lstStyle/>
                    <a:p>
                      <a:pPr algn="ctr"/>
                      <a:r>
                        <a:rPr lang="zh-CN" altLang="en-US" sz="1400" dirty="0">
                          <a:latin typeface="Arial" panose="020B0604020202020204" pitchFamily="34" charset="0"/>
                          <a:ea typeface="STKaiti" panose="02010600040101010101" pitchFamily="2" charset="-122"/>
                          <a:cs typeface="Arial" panose="020B0604020202020204" pitchFamily="34" charset="0"/>
                        </a:rPr>
                        <a:t>毛利润</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1005840" rtl="0" eaLnBrk="1" fontAlgn="b" latinLnBrk="0" hangingPunct="1"/>
                      <a:r>
                        <a:rPr lang="en-GB" sz="1400" u="none" strike="noStrike" kern="1200">
                          <a:effectLst/>
                          <a:latin typeface="Arial" panose="020B0604020202020204" pitchFamily="34" charset="0"/>
                          <a:ea typeface="STKaiti" panose="02010600040101010101" pitchFamily="2" charset="-122"/>
                          <a:cs typeface="Arial" panose="020B0604020202020204" pitchFamily="34" charset="0"/>
                        </a:rPr>
                        <a:t>472.1</a:t>
                      </a:r>
                      <a:endParaRPr lang="en-GB" sz="1400" b="0" i="0" u="none" strike="noStrike" kern="1200">
                        <a:solidFill>
                          <a:srgbClr val="000000"/>
                        </a:solidFill>
                        <a:effectLst/>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1005840" rtl="0" eaLnBrk="1" fontAlgn="b" latinLnBrk="0" hangingPunct="1"/>
                      <a:r>
                        <a:rPr lang="en-US" altLang="zh-CN"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rPr>
                        <a:t>499.4</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rtl="0" fontAlgn="b"/>
                      <a:r>
                        <a:rPr lang="en-US" altLang="zh-CN" sz="1400" b="0" i="0" u="none" strike="noStrike">
                          <a:solidFill>
                            <a:srgbClr val="000000"/>
                          </a:solidFill>
                          <a:effectLst/>
                          <a:latin typeface="Arial" panose="020B0604020202020204" pitchFamily="34" charset="0"/>
                          <a:ea typeface="等线" panose="02010600030101010101" pitchFamily="2" charset="-122"/>
                        </a:rPr>
                        <a:t>680.2</a:t>
                      </a:r>
                    </a:p>
                  </a:txBody>
                  <a:tcPr marL="0" marR="0" marT="0"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1005840" rtl="0" eaLnBrk="1" fontAlgn="b" latinLnBrk="0" hangingPunct="1"/>
                      <a:r>
                        <a:rPr lang="en-US" altLang="zh-CN"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rPr>
                        <a:t>90.9</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1005840" rtl="0" eaLnBrk="1" fontAlgn="b" latinLnBrk="0" hangingPunct="1"/>
                      <a:r>
                        <a:rPr lang="en-US" altLang="zh-CN"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rPr>
                        <a:t>150.8</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1005840" rtl="0" eaLnBrk="1" fontAlgn="b" latinLnBrk="0" hangingPunct="1"/>
                      <a:r>
                        <a:rPr lang="en-US" altLang="zh-CN"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rPr>
                        <a:t>65.9%</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1005840" rtl="0" eaLnBrk="1" fontAlgn="b" latinLnBrk="0" hangingPunct="1"/>
                      <a:r>
                        <a:rPr lang="en-US" altLang="zh-CN"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rPr>
                        <a:t>331.5</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1005840" rtl="0" eaLnBrk="1" fontAlgn="b" latinLnBrk="0" hangingPunct="1"/>
                      <a:r>
                        <a:rPr lang="en-US" altLang="zh-CN"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rPr>
                        <a:t>512.2</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1005840" rtl="0" eaLnBrk="1" fontAlgn="b" latinLnBrk="0" hangingPunct="1"/>
                      <a:r>
                        <a:rPr lang="en-US" altLang="zh-CN"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rPr>
                        <a:t>54.5%</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96068752"/>
                  </a:ext>
                </a:extLst>
              </a:tr>
              <a:tr h="415166">
                <a:tc>
                  <a:txBody>
                    <a:bodyPr/>
                    <a:lstStyle/>
                    <a:p>
                      <a:pPr algn="ctr"/>
                      <a:r>
                        <a:rPr lang="zh-CN" altLang="en-US" sz="1400">
                          <a:latin typeface="Arial" panose="020B0604020202020204" pitchFamily="34" charset="0"/>
                          <a:ea typeface="STKaiti" panose="02010600040101010101" pitchFamily="2" charset="-122"/>
                          <a:cs typeface="Arial" panose="020B0604020202020204" pitchFamily="34" charset="0"/>
                        </a:rPr>
                        <a:t>毛利率</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ctr" defTabSz="1005840" rtl="0" eaLnBrk="1" fontAlgn="b" latinLnBrk="0" hangingPunct="1"/>
                      <a:r>
                        <a:rPr lang="en-GB" sz="1400" u="none" strike="noStrike" kern="1200">
                          <a:effectLst/>
                          <a:latin typeface="Arial" panose="020B0604020202020204" pitchFamily="34" charset="0"/>
                          <a:ea typeface="STKaiti" panose="02010600040101010101" pitchFamily="2" charset="-122"/>
                          <a:cs typeface="Arial" panose="020B0604020202020204" pitchFamily="34" charset="0"/>
                        </a:rPr>
                        <a:t>31.5%</a:t>
                      </a:r>
                      <a:endParaRPr lang="en-GB" sz="1400" b="0" i="0" u="none" strike="noStrike" kern="1200">
                        <a:solidFill>
                          <a:srgbClr val="000000"/>
                        </a:solidFill>
                        <a:effectLst/>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ctr" defTabSz="1005840" rtl="0" eaLnBrk="1" fontAlgn="b" latinLnBrk="0" hangingPunct="1"/>
                      <a:r>
                        <a:rPr lang="en-GB"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rPr>
                        <a:t>33.6</a:t>
                      </a:r>
                      <a:r>
                        <a:rPr lang="en-US" altLang="zh-CN"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rPr>
                        <a:t>%</a:t>
                      </a:r>
                      <a:endParaRPr lang="en-GB"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
                      <a:r>
                        <a:rPr lang="en-US" altLang="zh-CN" sz="1400" b="0" i="0" u="none" strike="noStrike">
                          <a:solidFill>
                            <a:srgbClr val="000000"/>
                          </a:solidFill>
                          <a:effectLst/>
                          <a:latin typeface="Arial" panose="020B0604020202020204" pitchFamily="34" charset="0"/>
                          <a:ea typeface="等线" panose="02010600030101010101" pitchFamily="2" charset="-122"/>
                        </a:rPr>
                        <a:t>37.7%</a:t>
                      </a:r>
                    </a:p>
                  </a:txBody>
                  <a:tcPr marL="0" marR="0" marT="0"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ctr" defTabSz="1005840" rtl="0" eaLnBrk="1" fontAlgn="b" latinLnBrk="0" hangingPunct="1"/>
                      <a:r>
                        <a:rPr lang="en-US" altLang="zh-CN"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rPr>
                        <a:t>30.5%</a:t>
                      </a:r>
                      <a:endParaRPr lang="en-GB"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ctr" defTabSz="914400" rtl="0" eaLnBrk="1" fontAlgn="b" latinLnBrk="0" hangingPunct="1"/>
                      <a:r>
                        <a:rPr lang="en-US" altLang="zh-CN" sz="1400" kern="1200">
                          <a:solidFill>
                            <a:schemeClr val="tx1"/>
                          </a:solidFill>
                          <a:latin typeface="Arial" panose="020B0604020202020204" pitchFamily="34" charset="0"/>
                          <a:ea typeface="STKaiti" panose="02010600040101010101" pitchFamily="2" charset="-122"/>
                          <a:cs typeface="Arial" panose="020B0604020202020204" pitchFamily="34" charset="0"/>
                        </a:rPr>
                        <a:t>34.7%</a:t>
                      </a:r>
                      <a:endParaRPr lang="en-GB" sz="1400" kern="1200">
                        <a:solidFill>
                          <a:schemeClr val="tx1"/>
                        </a:solidFill>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ctr" defTabSz="1005840" rtl="0" eaLnBrk="1" fontAlgn="b" latinLnBrk="0" hangingPunct="1"/>
                      <a:r>
                        <a:rPr lang="en-US" altLang="zh-CN"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rPr>
                        <a:t>4.2pp</a:t>
                      </a:r>
                      <a:endParaRPr lang="en-GB"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ctr" defTabSz="1005840" rtl="0" eaLnBrk="1" fontAlgn="b" latinLnBrk="0" hangingPunct="1"/>
                      <a:r>
                        <a:rPr lang="en-US" altLang="zh-CN"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rPr>
                        <a:t>31.6%</a:t>
                      </a:r>
                      <a:endParaRPr lang="en-GB"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altLang="zh-CN"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rPr>
                        <a:t>37.3%</a:t>
                      </a:r>
                      <a:endParaRPr lang="en-GB" altLang="zh-CN"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GB" altLang="zh-CN"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rPr>
                        <a:t>5.7</a:t>
                      </a:r>
                      <a:r>
                        <a:rPr lang="en-US" altLang="zh-CN"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rPr>
                        <a:t>pp</a:t>
                      </a:r>
                      <a:endParaRPr lang="en-GB" altLang="zh-CN"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438068407"/>
                  </a:ext>
                </a:extLst>
              </a:tr>
              <a:tr h="437639">
                <a:tc>
                  <a:txBody>
                    <a:bodyPr/>
                    <a:lstStyle/>
                    <a:p>
                      <a:pPr algn="ctr"/>
                      <a:r>
                        <a:rPr lang="zh-CN" altLang="en-US" sz="1400">
                          <a:latin typeface="Arial" panose="020B0604020202020204" pitchFamily="34" charset="0"/>
                          <a:ea typeface="STKaiti" panose="02010600040101010101" pitchFamily="2" charset="-122"/>
                          <a:cs typeface="Arial" panose="020B0604020202020204" pitchFamily="34" charset="0"/>
                        </a:rPr>
                        <a:t>净利润</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rtl="0" fontAlgn="b"/>
                      <a:r>
                        <a:rPr lang="en-US" altLang="zh-CN" sz="1400" b="0" u="none" strike="noStrike">
                          <a:solidFill>
                            <a:srgbClr val="000000"/>
                          </a:solidFill>
                          <a:effectLst/>
                          <a:latin typeface="Arial" panose="020B0604020202020204" pitchFamily="34" charset="0"/>
                          <a:ea typeface="STKaiti" panose="02010600040101010101" pitchFamily="2" charset="-122"/>
                          <a:cs typeface="Arial" panose="020B0604020202020204" pitchFamily="34" charset="0"/>
                        </a:rPr>
                        <a:t>315.8</a:t>
                      </a:r>
                      <a:endParaRPr lang="en-US" altLang="zh-CN" sz="1400" b="0" i="0" u="none" strike="noStrike">
                        <a:solidFill>
                          <a:srgbClr val="000000"/>
                        </a:solidFill>
                        <a:effectLst/>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1005840" rtl="0" eaLnBrk="1" fontAlgn="b" latinLnBrk="0" hangingPunct="1"/>
                      <a:r>
                        <a:rPr lang="en-US" altLang="zh-CN"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rPr>
                        <a:t>366.6</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rtl="0" fontAlgn="b"/>
                      <a:r>
                        <a:rPr lang="en-US" altLang="zh-CN" sz="1400" b="0" i="0" u="none" strike="noStrike">
                          <a:solidFill>
                            <a:srgbClr val="000000"/>
                          </a:solidFill>
                          <a:effectLst/>
                          <a:latin typeface="Arial" panose="020B0604020202020204" pitchFamily="34" charset="0"/>
                          <a:ea typeface="等线" panose="02010600030101010101" pitchFamily="2" charset="-122"/>
                        </a:rPr>
                        <a:t>477.8</a:t>
                      </a:r>
                    </a:p>
                  </a:txBody>
                  <a:tcPr marL="0" marR="0" marT="0"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1005840" rtl="0" eaLnBrk="1" fontAlgn="b" latinLnBrk="0" hangingPunct="1"/>
                      <a:r>
                        <a:rPr lang="en-US" altLang="zh-CN"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rPr>
                        <a:t>60.6</a:t>
                      </a:r>
                      <a:endParaRPr lang="en-GB"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US" altLang="zh-CN" sz="1400" kern="1200">
                          <a:solidFill>
                            <a:schemeClr val="tx1"/>
                          </a:solidFill>
                          <a:latin typeface="Arial" panose="020B0604020202020204" pitchFamily="34" charset="0"/>
                          <a:ea typeface="STKaiti" panose="02010600040101010101" pitchFamily="2" charset="-122"/>
                          <a:cs typeface="Arial" panose="020B0604020202020204" pitchFamily="34" charset="0"/>
                        </a:rPr>
                        <a:t>100.8</a:t>
                      </a:r>
                      <a:endParaRPr lang="en-GB" sz="1400" kern="1200">
                        <a:solidFill>
                          <a:schemeClr val="tx1"/>
                        </a:solidFill>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lang="en-US" altLang="zh-CN"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rPr>
                        <a:t>66.3%</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1005840" rtl="0" eaLnBrk="1" fontAlgn="b" latinLnBrk="0" hangingPunct="1"/>
                      <a:r>
                        <a:rPr lang="en-US" altLang="zh-CN"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rPr>
                        <a:t>260.4</a:t>
                      </a:r>
                      <a:endParaRPr lang="en-GB"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1005840" rtl="0" eaLnBrk="1" fontAlgn="b" latinLnBrk="0" hangingPunct="1"/>
                      <a:r>
                        <a:rPr lang="en-US" altLang="zh-CN"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rPr>
                        <a:t>371.6</a:t>
                      </a:r>
                      <a:endParaRPr lang="en-GB"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prstClr val="black"/>
                          </a:solidFill>
                          <a:effectLst/>
                          <a:uLnTx/>
                          <a:uFillTx/>
                          <a:latin typeface="Arial" panose="020B0604020202020204" pitchFamily="34" charset="0"/>
                          <a:ea typeface="STKaiti" panose="02010600040101010101" pitchFamily="2" charset="-122"/>
                          <a:cs typeface="Arial" panose="020B0604020202020204" pitchFamily="34" charset="0"/>
                        </a:rPr>
                        <a:t>42.7%</a:t>
                      </a:r>
                      <a:endParaRPr kumimoji="0" lang="en-GB" altLang="zh-CN" sz="1400" b="0" i="0" u="none" strike="noStrike" kern="1200" cap="none" spc="0" normalizeH="0" baseline="0" noProof="0">
                        <a:ln>
                          <a:noFill/>
                        </a:ln>
                        <a:solidFill>
                          <a:prstClr val="black"/>
                        </a:solidFill>
                        <a:effectLst/>
                        <a:uLnTx/>
                        <a:uFillTx/>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266054118"/>
                  </a:ext>
                </a:extLst>
              </a:tr>
              <a:tr h="570603">
                <a:tc>
                  <a:txBody>
                    <a:bodyPr/>
                    <a:lstStyle/>
                    <a:p>
                      <a:pPr algn="ctr"/>
                      <a:r>
                        <a:rPr lang="zh-CN" altLang="en-US" sz="1400">
                          <a:latin typeface="Arial" panose="020B0604020202020204" pitchFamily="34" charset="0"/>
                          <a:ea typeface="STKaiti" panose="02010600040101010101" pitchFamily="2" charset="-122"/>
                          <a:cs typeface="Arial" panose="020B0604020202020204" pitchFamily="34" charset="0"/>
                        </a:rPr>
                        <a:t>归母净利润</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
                      <a:r>
                        <a:rPr lang="en-US" altLang="zh-CN" sz="1400" b="0" u="none" strike="noStrike">
                          <a:solidFill>
                            <a:srgbClr val="000000"/>
                          </a:solidFill>
                          <a:effectLst/>
                          <a:latin typeface="Arial" panose="020B0604020202020204" pitchFamily="34" charset="0"/>
                          <a:ea typeface="STKaiti" panose="02010600040101010101" pitchFamily="2" charset="-122"/>
                          <a:cs typeface="Arial" panose="020B0604020202020204" pitchFamily="34" charset="0"/>
                        </a:rPr>
                        <a:t>293.4</a:t>
                      </a:r>
                      <a:endParaRPr lang="en-US" altLang="zh-CN" sz="1400" b="0" i="0" u="none" strike="noStrike">
                        <a:solidFill>
                          <a:srgbClr val="000000"/>
                        </a:solidFill>
                        <a:effectLst/>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ctr" defTabSz="1005840" rtl="0" eaLnBrk="1" fontAlgn="b" latinLnBrk="0" hangingPunct="1"/>
                      <a:r>
                        <a:rPr lang="en-US" altLang="zh-CN"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rPr>
                        <a:t>370.8 </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
                      <a:r>
                        <a:rPr lang="en-US" altLang="zh-CN" sz="1400" b="0" i="0" u="none" strike="noStrike">
                          <a:solidFill>
                            <a:srgbClr val="000000"/>
                          </a:solidFill>
                          <a:effectLst/>
                          <a:latin typeface="Arial" panose="020B0604020202020204" pitchFamily="34" charset="0"/>
                          <a:ea typeface="等线" panose="02010600030101010101" pitchFamily="2" charset="-122"/>
                        </a:rPr>
                        <a:t>474.7</a:t>
                      </a:r>
                    </a:p>
                  </a:txBody>
                  <a:tcPr marL="0" marR="0" marT="0"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prstClr val="black"/>
                          </a:solidFill>
                          <a:effectLst/>
                          <a:uLnTx/>
                          <a:uFillTx/>
                          <a:latin typeface="Arial" panose="020B0604020202020204" pitchFamily="34" charset="0"/>
                          <a:ea typeface="STKaiti" panose="02010600040101010101" pitchFamily="2" charset="-122"/>
                          <a:cs typeface="Arial" panose="020B0604020202020204" pitchFamily="34" charset="0"/>
                        </a:rPr>
                        <a:t>59.7</a:t>
                      </a:r>
                      <a:endParaRPr kumimoji="0" lang="en-GB" altLang="zh-CN" sz="1400" b="0" i="0" u="none" strike="noStrike" kern="1200" cap="none" spc="0" normalizeH="0" baseline="0" noProof="0">
                        <a:ln>
                          <a:noFill/>
                        </a:ln>
                        <a:solidFill>
                          <a:prstClr val="black"/>
                        </a:solidFill>
                        <a:effectLst/>
                        <a:uLnTx/>
                        <a:uFillTx/>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prstClr val="black"/>
                          </a:solidFill>
                          <a:effectLst/>
                          <a:uLnTx/>
                          <a:uFillTx/>
                          <a:latin typeface="Arial" panose="020B0604020202020204" pitchFamily="34" charset="0"/>
                          <a:ea typeface="STKaiti" panose="02010600040101010101" pitchFamily="2" charset="-122"/>
                          <a:cs typeface="Arial" panose="020B0604020202020204" pitchFamily="34" charset="0"/>
                        </a:rPr>
                        <a:t>99.9</a:t>
                      </a:r>
                      <a:endParaRPr kumimoji="0" lang="en-GB" altLang="zh-CN" sz="1400" b="0" i="0" u="none" strike="noStrike" kern="1200" cap="none" spc="0" normalizeH="0" baseline="0" noProof="0">
                        <a:ln>
                          <a:noFill/>
                        </a:ln>
                        <a:solidFill>
                          <a:prstClr val="black"/>
                        </a:solidFill>
                        <a:effectLst/>
                        <a:uLnTx/>
                        <a:uFillTx/>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prstClr val="black"/>
                          </a:solidFill>
                          <a:effectLst/>
                          <a:uLnTx/>
                          <a:uFillTx/>
                          <a:latin typeface="Arial" panose="020B0604020202020204" pitchFamily="34" charset="0"/>
                          <a:ea typeface="STKaiti" panose="02010600040101010101" pitchFamily="2" charset="-122"/>
                          <a:cs typeface="Arial" panose="020B0604020202020204" pitchFamily="34" charset="0"/>
                        </a:rPr>
                        <a:t>67.2%</a:t>
                      </a:r>
                      <a:endParaRPr kumimoji="0" lang="en-GB" altLang="zh-CN" sz="1400" b="0" i="0" u="none" strike="noStrike" kern="1200" cap="none" spc="0" normalizeH="0" baseline="0" noProof="0">
                        <a:ln>
                          <a:noFill/>
                        </a:ln>
                        <a:solidFill>
                          <a:prstClr val="black"/>
                        </a:solidFill>
                        <a:effectLst/>
                        <a:uLnTx/>
                        <a:uFillTx/>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prstClr val="black"/>
                          </a:solidFill>
                          <a:effectLst/>
                          <a:uLnTx/>
                          <a:uFillTx/>
                          <a:latin typeface="Arial" panose="020B0604020202020204" pitchFamily="34" charset="0"/>
                          <a:ea typeface="STKaiti" panose="02010600040101010101" pitchFamily="2" charset="-122"/>
                          <a:cs typeface="Arial" panose="020B0604020202020204" pitchFamily="34" charset="0"/>
                        </a:rPr>
                        <a:t>263.9</a:t>
                      </a:r>
                      <a:endParaRPr kumimoji="0" lang="en-GB" altLang="zh-CN" sz="1400" b="0" i="0" u="none" strike="noStrike" kern="1200" cap="none" spc="0" normalizeH="0" baseline="0" noProof="0">
                        <a:ln>
                          <a:noFill/>
                        </a:ln>
                        <a:solidFill>
                          <a:prstClr val="black"/>
                        </a:solidFill>
                        <a:effectLst/>
                        <a:uLnTx/>
                        <a:uFillTx/>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prstClr val="black"/>
                          </a:solidFill>
                          <a:effectLst/>
                          <a:uLnTx/>
                          <a:uFillTx/>
                          <a:latin typeface="Arial" panose="020B0604020202020204" pitchFamily="34" charset="0"/>
                          <a:ea typeface="STKaiti" panose="02010600040101010101" pitchFamily="2" charset="-122"/>
                          <a:cs typeface="Arial" panose="020B0604020202020204" pitchFamily="34" charset="0"/>
                        </a:rPr>
                        <a:t>367.8</a:t>
                      </a:r>
                      <a:endParaRPr kumimoji="0" lang="en-GB" altLang="zh-CN" sz="1400" b="0" i="0" u="none" strike="noStrike" kern="1200" cap="none" spc="0" normalizeH="0" baseline="0" noProof="0">
                        <a:ln>
                          <a:noFill/>
                        </a:ln>
                        <a:solidFill>
                          <a:prstClr val="black"/>
                        </a:solidFill>
                        <a:effectLst/>
                        <a:uLnTx/>
                        <a:uFillTx/>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prstClr val="black"/>
                          </a:solidFill>
                          <a:effectLst/>
                          <a:uLnTx/>
                          <a:uFillTx/>
                          <a:latin typeface="Arial" panose="020B0604020202020204" pitchFamily="34" charset="0"/>
                          <a:ea typeface="STKaiti" panose="02010600040101010101" pitchFamily="2" charset="-122"/>
                          <a:cs typeface="Arial" panose="020B0604020202020204" pitchFamily="34" charset="0"/>
                        </a:rPr>
                        <a:t>39.4%</a:t>
                      </a:r>
                      <a:endParaRPr kumimoji="0" lang="en-GB" altLang="zh-CN" sz="1400" b="0" i="0" u="none" strike="noStrike" kern="1200" cap="none" spc="0" normalizeH="0" baseline="0" noProof="0">
                        <a:ln>
                          <a:noFill/>
                        </a:ln>
                        <a:solidFill>
                          <a:prstClr val="black"/>
                        </a:solidFill>
                        <a:effectLst/>
                        <a:uLnTx/>
                        <a:uFillTx/>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656391134"/>
                  </a:ext>
                </a:extLst>
              </a:tr>
              <a:tr h="431532">
                <a:tc>
                  <a:txBody>
                    <a:bodyPr/>
                    <a:lstStyle/>
                    <a:p>
                      <a:pPr algn="ctr"/>
                      <a:r>
                        <a:rPr lang="zh-CN" altLang="en-US" sz="1400">
                          <a:latin typeface="Arial" panose="020B0604020202020204" pitchFamily="34" charset="0"/>
                          <a:ea typeface="STKaiti" panose="02010600040101010101" pitchFamily="2" charset="-122"/>
                          <a:cs typeface="Arial" panose="020B0604020202020204" pitchFamily="34" charset="0"/>
                        </a:rPr>
                        <a:t>每股收益</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1005840" rtl="0" eaLnBrk="1" fontAlgn="b" latinLnBrk="0" hangingPunct="1"/>
                      <a:r>
                        <a:rPr lang="en-GB" sz="1400" b="0" u="none" strike="noStrike" kern="1200">
                          <a:solidFill>
                            <a:srgbClr val="000000"/>
                          </a:solidFill>
                          <a:effectLst/>
                          <a:latin typeface="Arial" panose="020B0604020202020204" pitchFamily="34" charset="0"/>
                          <a:ea typeface="STKaiti" panose="02010600040101010101" pitchFamily="2" charset="-122"/>
                          <a:cs typeface="Arial" panose="020B0604020202020204" pitchFamily="34" charset="0"/>
                        </a:rPr>
                        <a:t>0.71</a:t>
                      </a:r>
                      <a:endParaRPr lang="en-GB" sz="1400" b="0" i="0" u="none" strike="noStrike" kern="1200">
                        <a:solidFill>
                          <a:srgbClr val="000000"/>
                        </a:solidFill>
                        <a:effectLst/>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1005840" rtl="0" eaLnBrk="1" fontAlgn="b" latinLnBrk="0" hangingPunct="1"/>
                      <a:r>
                        <a:rPr lang="en-GB"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rPr>
                        <a:t>0.90</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rtl="0" fontAlgn="b"/>
                      <a:r>
                        <a:rPr lang="en-US" altLang="zh-CN" sz="1400" b="0" i="0" u="none" strike="noStrike">
                          <a:solidFill>
                            <a:srgbClr val="000000"/>
                          </a:solidFill>
                          <a:effectLst/>
                          <a:latin typeface="Arial" panose="020B0604020202020204" pitchFamily="34" charset="0"/>
                          <a:ea typeface="等线" panose="02010600030101010101" pitchFamily="2" charset="-122"/>
                        </a:rPr>
                        <a:t>1.15</a:t>
                      </a:r>
                    </a:p>
                  </a:txBody>
                  <a:tcPr marL="0" marR="0" marT="0"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1005840" rtl="0" eaLnBrk="1" fontAlgn="b" latinLnBrk="0" hangingPunct="1"/>
                      <a:r>
                        <a:rPr lang="en-US" altLang="zh-CN"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rPr>
                        <a:t>0.14</a:t>
                      </a:r>
                      <a:endParaRPr lang="en-GB"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US" altLang="zh-CN" sz="1400" kern="1200">
                          <a:solidFill>
                            <a:schemeClr val="tx1"/>
                          </a:solidFill>
                          <a:latin typeface="Arial" panose="020B0604020202020204" pitchFamily="34" charset="0"/>
                          <a:ea typeface="STKaiti" panose="02010600040101010101" pitchFamily="2" charset="-122"/>
                          <a:cs typeface="Arial" panose="020B0604020202020204" pitchFamily="34" charset="0"/>
                        </a:rPr>
                        <a:t>0.24</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a:ln>
                            <a:noFill/>
                          </a:ln>
                          <a:solidFill>
                            <a:prstClr val="black"/>
                          </a:solidFill>
                          <a:effectLst/>
                          <a:uLnTx/>
                          <a:uFillTx/>
                          <a:latin typeface="Arial" panose="020B0604020202020204" pitchFamily="34" charset="0"/>
                          <a:ea typeface="STKaiti" panose="02010600040101010101" pitchFamily="2" charset="-122"/>
                          <a:cs typeface="Arial" panose="020B0604020202020204" pitchFamily="34" charset="0"/>
                        </a:rPr>
                        <a:t>67.2</a:t>
                      </a:r>
                      <a:r>
                        <a:rPr kumimoji="0" lang="en-US" altLang="zh-CN" sz="1400" b="0" i="0" u="none" strike="noStrike" kern="1200" cap="none" spc="0" normalizeH="0" baseline="0" noProof="0">
                          <a:ln>
                            <a:noFill/>
                          </a:ln>
                          <a:solidFill>
                            <a:prstClr val="black"/>
                          </a:solidFill>
                          <a:effectLst/>
                          <a:uLnTx/>
                          <a:uFillTx/>
                          <a:latin typeface="Arial" panose="020B0604020202020204" pitchFamily="34" charset="0"/>
                          <a:ea typeface="STKaiti" panose="02010600040101010101" pitchFamily="2" charset="-122"/>
                          <a:cs typeface="Arial" panose="020B0604020202020204" pitchFamily="34" charset="0"/>
                        </a:rPr>
                        <a:t>%</a:t>
                      </a:r>
                      <a:endParaRPr kumimoji="0" lang="en-GB" altLang="zh-CN" sz="1400" b="0" i="0" u="none" strike="noStrike" kern="1200" cap="none" spc="0" normalizeH="0" baseline="0" noProof="0">
                        <a:ln>
                          <a:noFill/>
                        </a:ln>
                        <a:solidFill>
                          <a:prstClr val="black"/>
                        </a:solidFill>
                        <a:effectLst/>
                        <a:uLnTx/>
                        <a:uFillTx/>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prstClr val="black"/>
                          </a:solidFill>
                          <a:effectLst/>
                          <a:uLnTx/>
                          <a:uFillTx/>
                          <a:latin typeface="Arial" panose="020B0604020202020204" pitchFamily="34" charset="0"/>
                          <a:ea typeface="STKaiti" panose="02010600040101010101" pitchFamily="2" charset="-122"/>
                          <a:cs typeface="Arial" panose="020B0604020202020204" pitchFamily="34" charset="0"/>
                        </a:rPr>
                        <a:t>0.64</a:t>
                      </a:r>
                      <a:endParaRPr kumimoji="0" lang="en-GB" altLang="zh-CN" sz="1400" b="0" i="0" u="none" strike="noStrike" kern="1200" cap="none" spc="0" normalizeH="0" baseline="0" noProof="0">
                        <a:ln>
                          <a:noFill/>
                        </a:ln>
                        <a:solidFill>
                          <a:prstClr val="black"/>
                        </a:solidFill>
                        <a:effectLst/>
                        <a:uLnTx/>
                        <a:uFillTx/>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prstClr val="black"/>
                          </a:solidFill>
                          <a:effectLst/>
                          <a:uLnTx/>
                          <a:uFillTx/>
                          <a:latin typeface="Arial" panose="020B0604020202020204" pitchFamily="34" charset="0"/>
                          <a:ea typeface="STKaiti" panose="02010600040101010101" pitchFamily="2" charset="-122"/>
                          <a:cs typeface="Arial" panose="020B0604020202020204" pitchFamily="34" charset="0"/>
                        </a:rPr>
                        <a:t>0.89</a:t>
                      </a:r>
                      <a:endParaRPr kumimoji="0" lang="en-GB" altLang="zh-CN" sz="1400" b="0" i="0" u="none" strike="noStrike" kern="1200" cap="none" spc="0" normalizeH="0" baseline="0" noProof="0">
                        <a:ln>
                          <a:noFill/>
                        </a:ln>
                        <a:solidFill>
                          <a:prstClr val="black"/>
                        </a:solidFill>
                        <a:effectLst/>
                        <a:uLnTx/>
                        <a:uFillTx/>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a:ln>
                            <a:noFill/>
                          </a:ln>
                          <a:solidFill>
                            <a:prstClr val="black"/>
                          </a:solidFill>
                          <a:effectLst/>
                          <a:uLnTx/>
                          <a:uFillTx/>
                          <a:latin typeface="Arial" panose="020B0604020202020204" pitchFamily="34" charset="0"/>
                          <a:ea typeface="STKaiti" panose="02010600040101010101" pitchFamily="2" charset="-122"/>
                          <a:cs typeface="Arial" panose="020B0604020202020204" pitchFamily="34" charset="0"/>
                        </a:rPr>
                        <a:t>39.4</a:t>
                      </a:r>
                      <a:r>
                        <a:rPr kumimoji="0" lang="en-US" altLang="zh-CN" sz="1400" b="0" i="0" u="none" strike="noStrike" kern="1200" cap="none" spc="0" normalizeH="0" baseline="0" noProof="0">
                          <a:ln>
                            <a:noFill/>
                          </a:ln>
                          <a:solidFill>
                            <a:prstClr val="black"/>
                          </a:solidFill>
                          <a:effectLst/>
                          <a:uLnTx/>
                          <a:uFillTx/>
                          <a:latin typeface="Arial" panose="020B0604020202020204" pitchFamily="34" charset="0"/>
                          <a:ea typeface="STKaiti" panose="02010600040101010101" pitchFamily="2" charset="-122"/>
                          <a:cs typeface="Arial" panose="020B0604020202020204" pitchFamily="34" charset="0"/>
                        </a:rPr>
                        <a:t>%</a:t>
                      </a:r>
                      <a:endParaRPr kumimoji="0" lang="en-GB" altLang="zh-CN" sz="1400" b="0" i="0" u="none" strike="noStrike" kern="1200" cap="none" spc="0" normalizeH="0" baseline="0" noProof="0">
                        <a:ln>
                          <a:noFill/>
                        </a:ln>
                        <a:solidFill>
                          <a:prstClr val="black"/>
                        </a:solidFill>
                        <a:effectLst/>
                        <a:uLnTx/>
                        <a:uFillTx/>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27229113"/>
                  </a:ext>
                </a:extLst>
              </a:tr>
              <a:tr h="570603">
                <a:tc>
                  <a:txBody>
                    <a:bodyPr/>
                    <a:lstStyle/>
                    <a:p>
                      <a:pPr algn="ctr"/>
                      <a:r>
                        <a:rPr lang="zh-CN" altLang="en-US" sz="1400">
                          <a:latin typeface="Arial" panose="020B0604020202020204" pitchFamily="34" charset="0"/>
                          <a:ea typeface="STKaiti" panose="02010600040101010101" pitchFamily="2" charset="-122"/>
                          <a:cs typeface="Arial" panose="020B0604020202020204" pitchFamily="34" charset="0"/>
                        </a:rPr>
                        <a:t>归母净利润率</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ctr" defTabSz="914400" rtl="0" eaLnBrk="1" fontAlgn="b" latinLnBrk="0" hangingPunct="1"/>
                      <a:r>
                        <a:rPr lang="en-US" altLang="zh-CN"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rPr>
                        <a:t>19.6%</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ctr" defTabSz="1005840" rtl="0" eaLnBrk="1" fontAlgn="b" latinLnBrk="0" hangingPunct="1"/>
                      <a:r>
                        <a:rPr lang="en-US" altLang="zh-CN"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rPr>
                        <a:t>25.0%</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
                      <a:r>
                        <a:rPr lang="en-US" altLang="zh-CN" sz="1400" b="0" i="0" u="none" strike="noStrike">
                          <a:solidFill>
                            <a:srgbClr val="000000"/>
                          </a:solidFill>
                          <a:effectLst/>
                          <a:latin typeface="Arial" panose="020B0604020202020204" pitchFamily="34" charset="0"/>
                          <a:ea typeface="等线" panose="02010600030101010101" pitchFamily="2" charset="-122"/>
                        </a:rPr>
                        <a:t>26.3%</a:t>
                      </a:r>
                    </a:p>
                  </a:txBody>
                  <a:tcPr marL="0" marR="0" marT="0"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ctr" defTabSz="1005840" rtl="0" eaLnBrk="1" fontAlgn="b" latinLnBrk="0" hangingPunct="1"/>
                      <a:r>
                        <a:rPr lang="en-US" altLang="zh-CN"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rPr>
                        <a:t>20.0%</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ctr" defTabSz="914400" rtl="0" eaLnBrk="1" fontAlgn="b" latinLnBrk="0" hangingPunct="1"/>
                      <a:r>
                        <a:rPr lang="en-US" altLang="zh-CN" sz="1400" kern="1200">
                          <a:solidFill>
                            <a:schemeClr val="tx1"/>
                          </a:solidFill>
                          <a:latin typeface="Arial" panose="020B0604020202020204" pitchFamily="34" charset="0"/>
                          <a:ea typeface="STKaiti" panose="02010600040101010101" pitchFamily="2" charset="-122"/>
                          <a:cs typeface="Arial" panose="020B0604020202020204" pitchFamily="34" charset="0"/>
                        </a:rPr>
                        <a:t>23.0%</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a:ln>
                            <a:noFill/>
                          </a:ln>
                          <a:solidFill>
                            <a:prstClr val="black"/>
                          </a:solidFill>
                          <a:effectLst/>
                          <a:uLnTx/>
                          <a:uFillTx/>
                          <a:latin typeface="Arial" panose="020B0604020202020204" pitchFamily="34" charset="0"/>
                          <a:ea typeface="STKaiti" panose="02010600040101010101" pitchFamily="2" charset="-122"/>
                          <a:cs typeface="Arial" panose="020B0604020202020204" pitchFamily="34" charset="0"/>
                        </a:rPr>
                        <a:t>3.0</a:t>
                      </a:r>
                      <a:r>
                        <a:rPr kumimoji="0" lang="en-US" altLang="zh-CN" sz="1400" b="0" i="0" u="none" strike="noStrike" kern="1200" cap="none" spc="0" normalizeH="0" baseline="0" noProof="0">
                          <a:ln>
                            <a:noFill/>
                          </a:ln>
                          <a:solidFill>
                            <a:prstClr val="black"/>
                          </a:solidFill>
                          <a:effectLst/>
                          <a:uLnTx/>
                          <a:uFillTx/>
                          <a:latin typeface="Arial" panose="020B0604020202020204" pitchFamily="34" charset="0"/>
                          <a:ea typeface="STKaiti" panose="02010600040101010101" pitchFamily="2" charset="-122"/>
                          <a:cs typeface="Arial" panose="020B0604020202020204" pitchFamily="34" charset="0"/>
                        </a:rPr>
                        <a:t>pp</a:t>
                      </a:r>
                      <a:endParaRPr kumimoji="0" lang="en-GB" altLang="zh-CN" sz="1400" b="0" i="0" u="none" strike="noStrike" kern="1200" cap="none" spc="0" normalizeH="0" baseline="0" noProof="0">
                        <a:ln>
                          <a:noFill/>
                        </a:ln>
                        <a:solidFill>
                          <a:prstClr val="black"/>
                        </a:solidFill>
                        <a:effectLst/>
                        <a:uLnTx/>
                        <a:uFillTx/>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prstClr val="black"/>
                          </a:solidFill>
                          <a:effectLst/>
                          <a:uLnTx/>
                          <a:uFillTx/>
                          <a:latin typeface="Arial" panose="020B0604020202020204" pitchFamily="34" charset="0"/>
                          <a:ea typeface="STKaiti" panose="02010600040101010101" pitchFamily="2" charset="-122"/>
                          <a:cs typeface="Arial" panose="020B0604020202020204" pitchFamily="34" charset="0"/>
                        </a:rPr>
                        <a:t>25.2%</a:t>
                      </a:r>
                      <a:endParaRPr kumimoji="0" lang="en-GB" altLang="zh-CN" sz="1400" b="0" i="0" u="none" strike="noStrike" kern="1200" cap="none" spc="0" normalizeH="0" baseline="0" noProof="0">
                        <a:ln>
                          <a:noFill/>
                        </a:ln>
                        <a:solidFill>
                          <a:prstClr val="black"/>
                        </a:solidFill>
                        <a:effectLst/>
                        <a:uLnTx/>
                        <a:uFillTx/>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prstClr val="black"/>
                          </a:solidFill>
                          <a:effectLst/>
                          <a:uLnTx/>
                          <a:uFillTx/>
                          <a:latin typeface="Arial" panose="020B0604020202020204" pitchFamily="34" charset="0"/>
                          <a:ea typeface="STKaiti" panose="02010600040101010101" pitchFamily="2" charset="-122"/>
                          <a:cs typeface="Arial" panose="020B0604020202020204" pitchFamily="34" charset="0"/>
                        </a:rPr>
                        <a:t>26.8%</a:t>
                      </a:r>
                      <a:endParaRPr kumimoji="0" lang="en-GB" altLang="zh-CN" sz="1400" b="0" i="0" u="none" strike="noStrike" kern="1200" cap="none" spc="0" normalizeH="0" baseline="0" noProof="0">
                        <a:ln>
                          <a:noFill/>
                        </a:ln>
                        <a:solidFill>
                          <a:prstClr val="black"/>
                        </a:solidFill>
                        <a:effectLst/>
                        <a:uLnTx/>
                        <a:uFillTx/>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a:ln>
                            <a:noFill/>
                          </a:ln>
                          <a:solidFill>
                            <a:prstClr val="black"/>
                          </a:solidFill>
                          <a:effectLst/>
                          <a:uLnTx/>
                          <a:uFillTx/>
                          <a:latin typeface="Arial" panose="020B0604020202020204" pitchFamily="34" charset="0"/>
                          <a:ea typeface="STKaiti" panose="02010600040101010101" pitchFamily="2" charset="-122"/>
                          <a:cs typeface="Arial" panose="020B0604020202020204" pitchFamily="34" charset="0"/>
                        </a:rPr>
                        <a:t>1.6</a:t>
                      </a:r>
                      <a:r>
                        <a:rPr kumimoji="0" lang="en-US" altLang="zh-CN" sz="1400" b="0" i="0" u="none" strike="noStrike" kern="1200" cap="none" spc="0" normalizeH="0" baseline="0" noProof="0">
                          <a:ln>
                            <a:noFill/>
                          </a:ln>
                          <a:solidFill>
                            <a:prstClr val="black"/>
                          </a:solidFill>
                          <a:effectLst/>
                          <a:uLnTx/>
                          <a:uFillTx/>
                          <a:latin typeface="Arial" panose="020B0604020202020204" pitchFamily="34" charset="0"/>
                          <a:ea typeface="STKaiti" panose="02010600040101010101" pitchFamily="2" charset="-122"/>
                          <a:cs typeface="Arial" panose="020B0604020202020204" pitchFamily="34" charset="0"/>
                        </a:rPr>
                        <a:t>pp</a:t>
                      </a:r>
                      <a:endParaRPr kumimoji="0" lang="en-GB" altLang="zh-CN" sz="1400" b="0" i="0" u="none" strike="noStrike" kern="1200" cap="none" spc="0" normalizeH="0" baseline="0" noProof="0">
                        <a:ln>
                          <a:noFill/>
                        </a:ln>
                        <a:solidFill>
                          <a:prstClr val="black"/>
                        </a:solidFill>
                        <a:effectLst/>
                        <a:uLnTx/>
                        <a:uFillTx/>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118476643"/>
                  </a:ext>
                </a:extLst>
              </a:tr>
              <a:tr h="570603">
                <a:tc>
                  <a:txBody>
                    <a:bodyPr/>
                    <a:lstStyle/>
                    <a:p>
                      <a:pPr algn="ctr"/>
                      <a:r>
                        <a:rPr lang="zh-CN" altLang="en-US" sz="1400">
                          <a:latin typeface="Arial" panose="020B0604020202020204" pitchFamily="34" charset="0"/>
                          <a:ea typeface="STKaiti" panose="02010600040101010101" pitchFamily="2" charset="-122"/>
                          <a:cs typeface="Arial" panose="020B0604020202020204" pitchFamily="34" charset="0"/>
                        </a:rPr>
                        <a:t>归母净资产收益率</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defTabSz="1005840" rtl="0" eaLnBrk="1" fontAlgn="b" latinLnBrk="0" hangingPunct="1"/>
                      <a:r>
                        <a:rPr lang="en-GB" sz="1400" u="none" strike="noStrike" kern="1200" dirty="0">
                          <a:effectLst/>
                          <a:latin typeface="Arial" panose="020B0604020202020204" pitchFamily="34" charset="0"/>
                          <a:ea typeface="STKaiti" panose="02010600040101010101" pitchFamily="2" charset="-122"/>
                          <a:cs typeface="Arial" panose="020B0604020202020204" pitchFamily="34" charset="0"/>
                        </a:rPr>
                        <a:t>17.8%</a:t>
                      </a:r>
                      <a:endParaRPr lang="en-GB" sz="1400" b="0" i="0" u="none" strike="noStrike" kern="1200" dirty="0">
                        <a:solidFill>
                          <a:srgbClr val="000000"/>
                        </a:solidFill>
                        <a:effectLst/>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defTabSz="1005840" rtl="0" eaLnBrk="1" fontAlgn="b" latinLnBrk="0" hangingPunct="1"/>
                      <a:r>
                        <a:rPr lang="en-GB"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rPr>
                        <a:t>18.3%</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defTabSz="1005840" rtl="0" eaLnBrk="1" fontAlgn="b" latinLnBrk="0" hangingPunct="1"/>
                      <a:r>
                        <a:rPr lang="en-US" altLang="zh-CN"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rPr>
                        <a:t>20.1%</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defTabSz="1005840" rtl="0" eaLnBrk="1" fontAlgn="b" latinLnBrk="0" hangingPunct="1"/>
                      <a:r>
                        <a:rPr lang="en-GB"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rPr>
                        <a:t>2.9</a:t>
                      </a:r>
                      <a:r>
                        <a:rPr lang="en-US" altLang="zh-CN"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rPr>
                        <a:t>%</a:t>
                      </a:r>
                      <a:endParaRPr lang="en-GB" sz="1400" u="none" strike="noStrike" kern="1200">
                        <a:solidFill>
                          <a:schemeClr val="dk1"/>
                        </a:solidFill>
                        <a:effectLst/>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defTabSz="914400" rtl="0" eaLnBrk="1" fontAlgn="b" latinLnBrk="0" hangingPunct="1"/>
                      <a:r>
                        <a:rPr lang="en-US" altLang="zh-CN" sz="1400" kern="1200">
                          <a:solidFill>
                            <a:schemeClr val="tx1"/>
                          </a:solidFill>
                          <a:latin typeface="Arial" panose="020B0604020202020204" pitchFamily="34" charset="0"/>
                          <a:ea typeface="STKaiti" panose="02010600040101010101" pitchFamily="2" charset="-122"/>
                          <a:cs typeface="Arial" panose="020B0604020202020204" pitchFamily="34" charset="0"/>
                        </a:rPr>
                        <a:t>4.2%</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a:ln>
                            <a:noFill/>
                          </a:ln>
                          <a:solidFill>
                            <a:schemeClr val="tx1"/>
                          </a:solidFill>
                          <a:effectLst/>
                          <a:uLnTx/>
                          <a:uFillTx/>
                          <a:latin typeface="Arial" panose="020B0604020202020204" pitchFamily="34" charset="0"/>
                          <a:ea typeface="STKaiti" panose="02010600040101010101" pitchFamily="2" charset="-122"/>
                          <a:cs typeface="Arial" panose="020B0604020202020204" pitchFamily="34" charset="0"/>
                        </a:rPr>
                        <a:t>1.3</a:t>
                      </a:r>
                      <a:r>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TKaiti" panose="02010600040101010101" pitchFamily="2" charset="-122"/>
                          <a:cs typeface="Arial" panose="020B0604020202020204" pitchFamily="34" charset="0"/>
                        </a:rPr>
                        <a:t>pp</a:t>
                      </a:r>
                      <a:endParaRPr kumimoji="0" lang="en-GB" altLang="zh-CN" sz="1400" b="0" i="0" u="none" strike="noStrike" kern="1200" cap="none" spc="0" normalizeH="0" baseline="0" noProof="0">
                        <a:ln>
                          <a:noFill/>
                        </a:ln>
                        <a:solidFill>
                          <a:schemeClr val="tx1"/>
                        </a:solidFill>
                        <a:effectLst/>
                        <a:uLnTx/>
                        <a:uFillTx/>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a:ln>
                            <a:noFill/>
                          </a:ln>
                          <a:solidFill>
                            <a:prstClr val="black"/>
                          </a:solidFill>
                          <a:effectLst/>
                          <a:uLnTx/>
                          <a:uFillTx/>
                          <a:latin typeface="Arial" panose="020B0604020202020204" pitchFamily="34" charset="0"/>
                          <a:ea typeface="STKaiti" panose="02010600040101010101" pitchFamily="2" charset="-122"/>
                          <a:cs typeface="Arial" panose="020B0604020202020204" pitchFamily="34" charset="0"/>
                        </a:rPr>
                        <a:t>13.0</a:t>
                      </a:r>
                      <a:r>
                        <a:rPr kumimoji="0" lang="en-US" altLang="zh-CN" sz="1400" b="0" i="0" u="none" strike="noStrike" kern="1200" cap="none" spc="0" normalizeH="0" baseline="0" noProof="0">
                          <a:ln>
                            <a:noFill/>
                          </a:ln>
                          <a:solidFill>
                            <a:prstClr val="black"/>
                          </a:solidFill>
                          <a:effectLst/>
                          <a:uLnTx/>
                          <a:uFillTx/>
                          <a:latin typeface="Arial" panose="020B0604020202020204" pitchFamily="34" charset="0"/>
                          <a:ea typeface="STKaiti" panose="02010600040101010101" pitchFamily="2" charset="-122"/>
                          <a:cs typeface="Arial" panose="020B0604020202020204" pitchFamily="34" charset="0"/>
                        </a:rPr>
                        <a:t>%</a:t>
                      </a:r>
                      <a:endParaRPr kumimoji="0" lang="en-GB" altLang="zh-CN" sz="1400" b="0" i="0" u="none" strike="noStrike" kern="1200" cap="none" spc="0" normalizeH="0" baseline="0" noProof="0">
                        <a:ln>
                          <a:noFill/>
                        </a:ln>
                        <a:solidFill>
                          <a:prstClr val="black"/>
                        </a:solidFill>
                        <a:effectLst/>
                        <a:uLnTx/>
                        <a:uFillTx/>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prstClr val="black"/>
                          </a:solidFill>
                          <a:effectLst/>
                          <a:uLnTx/>
                          <a:uFillTx/>
                          <a:latin typeface="Arial" panose="020B0604020202020204" pitchFamily="34" charset="0"/>
                          <a:ea typeface="STKaiti" panose="02010600040101010101" pitchFamily="2" charset="-122"/>
                          <a:cs typeface="Arial" panose="020B0604020202020204" pitchFamily="34" charset="0"/>
                        </a:rPr>
                        <a:t>15.6%</a:t>
                      </a:r>
                      <a:endParaRPr kumimoji="0" lang="en-GB" altLang="zh-CN" sz="1400" b="0" i="0" u="none" strike="noStrike" kern="1200" cap="none" spc="0" normalizeH="0" baseline="0" noProof="0">
                        <a:ln>
                          <a:noFill/>
                        </a:ln>
                        <a:solidFill>
                          <a:prstClr val="black"/>
                        </a:solidFill>
                        <a:effectLst/>
                        <a:uLnTx/>
                        <a:uFillTx/>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ctr" defTabSz="1005840" rtl="0" eaLnBrk="1" fontAlgn="b"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Arial" panose="020B0604020202020204" pitchFamily="34" charset="0"/>
                          <a:ea typeface="STKaiti" panose="02010600040101010101" pitchFamily="2" charset="-122"/>
                          <a:cs typeface="Arial" panose="020B0604020202020204" pitchFamily="34" charset="0"/>
                        </a:rPr>
                        <a:t>2.6</a:t>
                      </a: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STKaiti" panose="02010600040101010101" pitchFamily="2" charset="-122"/>
                          <a:cs typeface="Arial" panose="020B0604020202020204" pitchFamily="34" charset="0"/>
                        </a:rPr>
                        <a:t>pp</a:t>
                      </a:r>
                      <a:endParaRPr kumimoji="0" lang="en-GB" altLang="zh-CN" sz="1400" b="0" i="0" u="none" strike="noStrike" kern="1200" cap="none" spc="0" normalizeH="0" baseline="0" noProof="0" dirty="0">
                        <a:ln>
                          <a:noFill/>
                        </a:ln>
                        <a:solidFill>
                          <a:prstClr val="black"/>
                        </a:solidFill>
                        <a:effectLst/>
                        <a:uLnTx/>
                        <a:uFillTx/>
                        <a:latin typeface="Arial" panose="020B0604020202020204" pitchFamily="34" charset="0"/>
                        <a:ea typeface="STKaiti" panose="02010600040101010101" pitchFamily="2" charset="-122"/>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57137095"/>
                  </a:ext>
                </a:extLst>
              </a:tr>
            </a:tbl>
          </a:graphicData>
        </a:graphic>
      </p:graphicFrame>
      <p:sp>
        <p:nvSpPr>
          <p:cNvPr id="5" name="矩形 4">
            <a:extLst>
              <a:ext uri="{FF2B5EF4-FFF2-40B4-BE49-F238E27FC236}">
                <a16:creationId xmlns:a16="http://schemas.microsoft.com/office/drawing/2014/main" id="{8AB3A436-B1E5-4FC2-8B98-FA0EDD2873DA}"/>
              </a:ext>
            </a:extLst>
          </p:cNvPr>
          <p:cNvSpPr/>
          <p:nvPr/>
        </p:nvSpPr>
        <p:spPr>
          <a:xfrm>
            <a:off x="5296215" y="1039880"/>
            <a:ext cx="2894972" cy="5160604"/>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943F055A-C3E2-4A1E-9C24-E572BAADFE32}"/>
              </a:ext>
            </a:extLst>
          </p:cNvPr>
          <p:cNvSpPr/>
          <p:nvPr/>
        </p:nvSpPr>
        <p:spPr>
          <a:xfrm>
            <a:off x="8241881" y="1039880"/>
            <a:ext cx="3088610" cy="5160604"/>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88265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spid="_x0000_s4123" name="think-cell Slide" r:id="rId12" imgW="270" imgH="270" progId="TCLayout.ActiveDocument.1">
                  <p:embed/>
                </p:oleObj>
              </mc:Choice>
              <mc:Fallback>
                <p:oleObj name="think-cell Slide" r:id="rId12" imgW="270" imgH="270" progId="TCLayout.ActiveDocument.1">
                  <p:embed/>
                  <p:pic>
                    <p:nvPicPr>
                      <p:cNvPr id="15" name="Object 14" hidden="1"/>
                      <p:cNvPicPr/>
                      <p:nvPr/>
                    </p:nvPicPr>
                    <p:blipFill>
                      <a:blip r:embed="rId13"/>
                      <a:stretch>
                        <a:fillRect/>
                      </a:stretch>
                    </p:blipFill>
                    <p:spPr>
                      <a:xfrm>
                        <a:off x="1144588" y="1588"/>
                        <a:ext cx="1588" cy="1588"/>
                      </a:xfrm>
                      <a:prstGeom prst="rect">
                        <a:avLst/>
                      </a:prstGeom>
                    </p:spPr>
                  </p:pic>
                </p:oleObj>
              </mc:Fallback>
            </mc:AlternateContent>
          </a:graphicData>
        </a:graphic>
      </p:graphicFrame>
      <p:sp>
        <p:nvSpPr>
          <p:cNvPr id="364" name="Rectangle 363"/>
          <p:cNvSpPr/>
          <p:nvPr/>
        </p:nvSpPr>
        <p:spPr>
          <a:xfrm>
            <a:off x="6194621" y="5184634"/>
            <a:ext cx="4440225" cy="113665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3" name="Rectangle 362"/>
          <p:cNvSpPr/>
          <p:nvPr/>
        </p:nvSpPr>
        <p:spPr>
          <a:xfrm>
            <a:off x="6194621" y="3844785"/>
            <a:ext cx="4440225" cy="1266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2" name="Rectangle 361"/>
          <p:cNvSpPr/>
          <p:nvPr/>
        </p:nvSpPr>
        <p:spPr>
          <a:xfrm>
            <a:off x="6194621" y="2566846"/>
            <a:ext cx="4440225" cy="123615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1" name="Rectangle 360"/>
          <p:cNvSpPr/>
          <p:nvPr/>
        </p:nvSpPr>
        <p:spPr>
          <a:xfrm>
            <a:off x="6194621" y="851634"/>
            <a:ext cx="4440225" cy="16568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p:txBody>
          <a:bodyPr vert="horz">
            <a:normAutofit/>
          </a:bodyPr>
          <a:lstStyle/>
          <a:p>
            <a:r>
              <a:rPr lang="zh-CN" altLang="en-US">
                <a:solidFill>
                  <a:schemeClr val="tx1"/>
                </a:solidFill>
              </a:rPr>
              <a:t>营业收入稳步增长，收入来源趋向多元化</a:t>
            </a:r>
          </a:p>
        </p:txBody>
      </p:sp>
      <p:sp>
        <p:nvSpPr>
          <p:cNvPr id="3" name="TextBox 2"/>
          <p:cNvSpPr txBox="1"/>
          <p:nvPr/>
        </p:nvSpPr>
        <p:spPr>
          <a:xfrm>
            <a:off x="1545697" y="851634"/>
            <a:ext cx="3097075" cy="232641"/>
          </a:xfrm>
          <a:prstGeom prst="rect">
            <a:avLst/>
          </a:prstGeom>
          <a:noFill/>
        </p:spPr>
        <p:txBody>
          <a:bodyPr wrap="square" lIns="36000" tIns="36000" rIns="36000" bIns="36000" rtlCol="0">
            <a:noAutofit/>
          </a:bodyPr>
          <a:lstStyle/>
          <a:p>
            <a:r>
              <a:rPr lang="zh-CN" altLang="en-US" sz="1250" b="1">
                <a:latin typeface="华文楷体" panose="02010600040101010101" pitchFamily="2" charset="-122"/>
                <a:ea typeface="华文楷体" panose="02010600040101010101" pitchFamily="2" charset="-122"/>
              </a:rPr>
              <a:t>营收结构（百万，人民币）</a:t>
            </a:r>
          </a:p>
        </p:txBody>
      </p:sp>
      <p:graphicFrame>
        <p:nvGraphicFramePr>
          <p:cNvPr id="399" name="Chart 398"/>
          <p:cNvGraphicFramePr/>
          <p:nvPr>
            <p:custDataLst>
              <p:tags r:id="rId3"/>
            </p:custDataLst>
          </p:nvPr>
        </p:nvGraphicFramePr>
        <p:xfrm>
          <a:off x="1429276" y="1299465"/>
          <a:ext cx="4114006" cy="4650843"/>
        </p:xfrm>
        <a:graphic>
          <a:graphicData uri="http://schemas.openxmlformats.org/drawingml/2006/chart">
            <c:chart xmlns:c="http://schemas.openxmlformats.org/drawingml/2006/chart" xmlns:r="http://schemas.openxmlformats.org/officeDocument/2006/relationships" r:id="rId14"/>
          </a:graphicData>
        </a:graphic>
      </p:graphicFrame>
      <p:sp>
        <p:nvSpPr>
          <p:cNvPr id="179" name="TextBox 178"/>
          <p:cNvSpPr txBox="1"/>
          <p:nvPr/>
        </p:nvSpPr>
        <p:spPr>
          <a:xfrm>
            <a:off x="6224785" y="851633"/>
            <a:ext cx="2970461" cy="263360"/>
          </a:xfrm>
          <a:prstGeom prst="rect">
            <a:avLst/>
          </a:prstGeom>
          <a:noFill/>
        </p:spPr>
        <p:txBody>
          <a:bodyPr wrap="square" lIns="36000" tIns="36000" rIns="36000" bIns="36000" rtlCol="0">
            <a:noAutofit/>
          </a:bodyPr>
          <a:lstStyle/>
          <a:p>
            <a:r>
              <a:rPr lang="zh-CN" altLang="en-US" sz="1250" b="1">
                <a:latin typeface="华文楷体" panose="02010600040101010101" pitchFamily="2" charset="-122"/>
                <a:ea typeface="华文楷体" panose="02010600040101010101" pitchFamily="2" charset="-122"/>
              </a:rPr>
              <a:t>中小学教育服务收入（百万，人民币）</a:t>
            </a:r>
          </a:p>
        </p:txBody>
      </p:sp>
      <p:sp>
        <p:nvSpPr>
          <p:cNvPr id="190" name="TextBox 189"/>
          <p:cNvSpPr txBox="1"/>
          <p:nvPr/>
        </p:nvSpPr>
        <p:spPr>
          <a:xfrm>
            <a:off x="6224785" y="2547797"/>
            <a:ext cx="3097075" cy="225425"/>
          </a:xfrm>
          <a:prstGeom prst="rect">
            <a:avLst/>
          </a:prstGeom>
          <a:noFill/>
        </p:spPr>
        <p:txBody>
          <a:bodyPr wrap="square" lIns="36000" tIns="36000" rIns="36000" bIns="36000" rtlCol="0">
            <a:noAutofit/>
          </a:bodyPr>
          <a:lstStyle/>
          <a:p>
            <a:r>
              <a:rPr lang="zh-CN" altLang="en-US" sz="1250" b="1">
                <a:latin typeface="华文楷体" panose="02010600040101010101" pitchFamily="2" charset="-122"/>
                <a:ea typeface="华文楷体" panose="02010600040101010101" pitchFamily="2" charset="-122"/>
              </a:rPr>
              <a:t>教育培训收入（百万，人民币）</a:t>
            </a:r>
          </a:p>
        </p:txBody>
      </p:sp>
      <p:sp>
        <p:nvSpPr>
          <p:cNvPr id="191" name="TextBox 190"/>
          <p:cNvSpPr txBox="1"/>
          <p:nvPr/>
        </p:nvSpPr>
        <p:spPr>
          <a:xfrm>
            <a:off x="6224785" y="3822561"/>
            <a:ext cx="3097075" cy="282575"/>
          </a:xfrm>
          <a:prstGeom prst="rect">
            <a:avLst/>
          </a:prstGeom>
          <a:noFill/>
        </p:spPr>
        <p:txBody>
          <a:bodyPr wrap="square" lIns="36000" tIns="36000" rIns="36000" bIns="36000" rtlCol="0">
            <a:noAutofit/>
          </a:bodyPr>
          <a:lstStyle/>
          <a:p>
            <a:r>
              <a:rPr lang="zh-CN" altLang="en-US" sz="1250" b="1">
                <a:latin typeface="华文楷体" panose="02010600040101010101" pitchFamily="2" charset="-122"/>
                <a:ea typeface="华文楷体" panose="02010600040101010101" pitchFamily="2" charset="-122"/>
              </a:rPr>
              <a:t>运营管理收入（百万，人民币）</a:t>
            </a:r>
          </a:p>
        </p:txBody>
      </p:sp>
      <p:sp>
        <p:nvSpPr>
          <p:cNvPr id="192" name="TextBox 191"/>
          <p:cNvSpPr txBox="1"/>
          <p:nvPr/>
        </p:nvSpPr>
        <p:spPr>
          <a:xfrm>
            <a:off x="6224785" y="5163997"/>
            <a:ext cx="3097075" cy="242702"/>
          </a:xfrm>
          <a:prstGeom prst="rect">
            <a:avLst/>
          </a:prstGeom>
          <a:noFill/>
        </p:spPr>
        <p:txBody>
          <a:bodyPr wrap="square" lIns="36000" tIns="36000" rIns="36000" bIns="36000" rtlCol="0">
            <a:noAutofit/>
          </a:bodyPr>
          <a:lstStyle/>
          <a:p>
            <a:r>
              <a:rPr lang="zh-CN" altLang="en-US" sz="1250" b="1">
                <a:latin typeface="华文楷体" panose="02010600040101010101" pitchFamily="2" charset="-122"/>
                <a:ea typeface="华文楷体" panose="02010600040101010101" pitchFamily="2" charset="-122"/>
              </a:rPr>
              <a:t>研学收入（百万，人民币）</a:t>
            </a:r>
          </a:p>
        </p:txBody>
      </p:sp>
      <p:sp>
        <p:nvSpPr>
          <p:cNvPr id="385" name="TextBox 384">
            <a:extLst>
              <a:ext uri="{FF2B5EF4-FFF2-40B4-BE49-F238E27FC236}">
                <a16:creationId xmlns:a16="http://schemas.microsoft.com/office/drawing/2014/main" id="{C4B4EE3D-48F4-411D-87C7-414966831A1B}"/>
              </a:ext>
            </a:extLst>
          </p:cNvPr>
          <p:cNvSpPr txBox="1"/>
          <p:nvPr/>
        </p:nvSpPr>
        <p:spPr>
          <a:xfrm>
            <a:off x="385932" y="6356775"/>
            <a:ext cx="4256840" cy="400110"/>
          </a:xfrm>
          <a:prstGeom prst="rect">
            <a:avLst/>
          </a:prstGeom>
          <a:noFill/>
        </p:spPr>
        <p:txBody>
          <a:bodyPr wrap="square" rtlCol="0">
            <a:spAutoFit/>
          </a:bodyPr>
          <a:lstStyle/>
          <a:p>
            <a:r>
              <a:rPr lang="en-US" altLang="zh-CN" sz="1000" dirty="0">
                <a:latin typeface="华文楷体" panose="02010600040101010101" pitchFamily="2" charset="-122"/>
                <a:ea typeface="华文楷体" panose="02010600040101010101" pitchFamily="2" charset="-122"/>
                <a:cs typeface="Times New Roman" panose="02020603050405020304" charset="0"/>
              </a:rPr>
              <a:t>(1)</a:t>
            </a:r>
            <a:r>
              <a:rPr lang="zh-CN" altLang="en-US" sz="1000" dirty="0">
                <a:latin typeface="华文楷体" panose="02010600040101010101" pitchFamily="2" charset="-122"/>
                <a:ea typeface="华文楷体" panose="02010600040101010101" pitchFamily="2" charset="-122"/>
                <a:cs typeface="Times New Roman" panose="02020603050405020304" charset="0"/>
              </a:rPr>
              <a:t> </a:t>
            </a:r>
            <a:r>
              <a:rPr lang="en-US" altLang="zh-CN" sz="1000" dirty="0">
                <a:latin typeface="华文楷体" panose="02010600040101010101" pitchFamily="2" charset="-122"/>
                <a:ea typeface="华文楷体" panose="02010600040101010101" pitchFamily="2" charset="-122"/>
                <a:cs typeface="Times New Roman" panose="02020603050405020304" charset="0"/>
              </a:rPr>
              <a:t>2020</a:t>
            </a:r>
            <a:r>
              <a:rPr lang="zh-CN" altLang="en-US" sz="1000" dirty="0">
                <a:latin typeface="华文楷体" panose="02010600040101010101" pitchFamily="2" charset="-122"/>
                <a:ea typeface="华文楷体" panose="02010600040101010101" pitchFamily="2" charset="-122"/>
                <a:cs typeface="Times New Roman" panose="02020603050405020304" charset="0"/>
              </a:rPr>
              <a:t>财年以及本财年前</a:t>
            </a:r>
            <a:r>
              <a:rPr lang="en-US" altLang="zh-CN" sz="1000" dirty="0">
                <a:latin typeface="华文楷体" panose="02010600040101010101" pitchFamily="2" charset="-122"/>
                <a:ea typeface="华文楷体" panose="02010600040101010101" pitchFamily="2" charset="-122"/>
                <a:cs typeface="Times New Roman" panose="02020603050405020304" charset="0"/>
              </a:rPr>
              <a:t>9</a:t>
            </a:r>
            <a:r>
              <a:rPr lang="zh-CN" altLang="en-US" sz="1000" dirty="0">
                <a:latin typeface="华文楷体" panose="02010600040101010101" pitchFamily="2" charset="-122"/>
                <a:ea typeface="华文楷体" panose="02010600040101010101" pitchFamily="2" charset="-122"/>
                <a:cs typeface="Times New Roman" panose="02020603050405020304" charset="0"/>
              </a:rPr>
              <a:t>个月研学收入的下降主要是由于新冠疫情导致的旅行限制，持续影响研学服务的开展。</a:t>
            </a:r>
          </a:p>
        </p:txBody>
      </p:sp>
      <p:graphicFrame>
        <p:nvGraphicFramePr>
          <p:cNvPr id="6" name="Chart 5">
            <a:extLst>
              <a:ext uri="{FF2B5EF4-FFF2-40B4-BE49-F238E27FC236}">
                <a16:creationId xmlns:a16="http://schemas.microsoft.com/office/drawing/2014/main" id="{A3BFEC1C-1B80-440D-B80A-6C23A0142643}"/>
              </a:ext>
            </a:extLst>
          </p:cNvPr>
          <p:cNvGraphicFramePr/>
          <p:nvPr/>
        </p:nvGraphicFramePr>
        <p:xfrm>
          <a:off x="6327291" y="1107906"/>
          <a:ext cx="1988172" cy="1499779"/>
        </p:xfrm>
        <a:graphic>
          <a:graphicData uri="http://schemas.openxmlformats.org/drawingml/2006/chart">
            <c:chart xmlns:c="http://schemas.openxmlformats.org/drawingml/2006/chart" xmlns:r="http://schemas.openxmlformats.org/officeDocument/2006/relationships" r:id="rId15"/>
          </a:graphicData>
        </a:graphic>
      </p:graphicFrame>
      <p:sp>
        <p:nvSpPr>
          <p:cNvPr id="75" name="Text Placeholder 2">
            <a:extLst>
              <a:ext uri="{FF2B5EF4-FFF2-40B4-BE49-F238E27FC236}">
                <a16:creationId xmlns:a16="http://schemas.microsoft.com/office/drawing/2014/main" id="{724C308A-0698-42F0-B38B-7F71E3F8FC5C}"/>
              </a:ext>
            </a:extLst>
          </p:cNvPr>
          <p:cNvSpPr>
            <a:spLocks noGrp="1"/>
          </p:cNvSpPr>
          <p:nvPr>
            <p:custDataLst>
              <p:tags r:id="rId4"/>
            </p:custDataLst>
          </p:nvPr>
        </p:nvSpPr>
        <p:spPr bwMode="auto">
          <a:xfrm>
            <a:off x="7072509" y="1388300"/>
            <a:ext cx="461714" cy="203792"/>
          </a:xfrm>
          <a:prstGeom prst="ellipse">
            <a:avLst/>
          </a:prstGeom>
          <a:solidFill>
            <a:schemeClr val="bg1"/>
          </a:solidFill>
          <a:ln w="9525" algn="ctr">
            <a:solidFill>
              <a:schemeClr val="tx1"/>
            </a:solidFill>
          </a:ln>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100" b="1">
                <a:latin typeface="华文楷体" panose="02010600040101010101" pitchFamily="2" charset="-122"/>
                <a:ea typeface="华文楷体" panose="02010600040101010101" pitchFamily="2" charset="-122"/>
                <a:sym typeface="华文楷体" panose="02010600040101010101" pitchFamily="2" charset="-122"/>
              </a:rPr>
              <a:t>+</a:t>
            </a:r>
            <a:r>
              <a:rPr lang="en-US" altLang="zh-CN" sz="1100" b="1">
                <a:latin typeface="华文楷体" panose="02010600040101010101" pitchFamily="2" charset="-122"/>
                <a:ea typeface="华文楷体" panose="02010600040101010101" pitchFamily="2" charset="-122"/>
                <a:sym typeface="华文楷体" panose="02010600040101010101" pitchFamily="2" charset="-122"/>
              </a:rPr>
              <a:t>36</a:t>
            </a:r>
            <a:r>
              <a:rPr lang="en-US" altLang="en-US" sz="1100" b="1">
                <a:latin typeface="华文楷体" panose="02010600040101010101" pitchFamily="2" charset="-122"/>
                <a:ea typeface="华文楷体" panose="02010600040101010101" pitchFamily="2" charset="-122"/>
                <a:sym typeface="华文楷体" panose="02010600040101010101" pitchFamily="2" charset="-122"/>
              </a:rPr>
              <a:t>.7%</a:t>
            </a:r>
            <a:endParaRPr lang="zh-CN" altLang="en-US" sz="1100" b="1">
              <a:latin typeface="华文楷体" panose="02010600040101010101" pitchFamily="2" charset="-122"/>
              <a:ea typeface="华文楷体" panose="02010600040101010101" pitchFamily="2" charset="-122"/>
              <a:sym typeface="华文楷体" panose="02010600040101010101" pitchFamily="2" charset="-122"/>
            </a:endParaRPr>
          </a:p>
        </p:txBody>
      </p:sp>
      <p:cxnSp>
        <p:nvCxnSpPr>
          <p:cNvPr id="8" name="Straight Arrow Connector 7">
            <a:extLst>
              <a:ext uri="{FF2B5EF4-FFF2-40B4-BE49-F238E27FC236}">
                <a16:creationId xmlns:a16="http://schemas.microsoft.com/office/drawing/2014/main" id="{CBC1DF68-7269-4520-AE96-7BBAE9344E9D}"/>
              </a:ext>
            </a:extLst>
          </p:cNvPr>
          <p:cNvCxnSpPr/>
          <p:nvPr/>
        </p:nvCxnSpPr>
        <p:spPr>
          <a:xfrm flipV="1">
            <a:off x="9271822" y="1655850"/>
            <a:ext cx="399099" cy="129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ext Placeholder 2">
            <a:extLst>
              <a:ext uri="{FF2B5EF4-FFF2-40B4-BE49-F238E27FC236}">
                <a16:creationId xmlns:a16="http://schemas.microsoft.com/office/drawing/2014/main" id="{14D16835-5E37-40D0-8A1D-C3078F4EE8B8}"/>
              </a:ext>
            </a:extLst>
          </p:cNvPr>
          <p:cNvSpPr>
            <a:spLocks noGrp="1"/>
          </p:cNvSpPr>
          <p:nvPr>
            <p:custDataLst>
              <p:tags r:id="rId5"/>
            </p:custDataLst>
          </p:nvPr>
        </p:nvSpPr>
        <p:spPr bwMode="auto">
          <a:xfrm>
            <a:off x="9195245" y="1374599"/>
            <a:ext cx="461714" cy="203792"/>
          </a:xfrm>
          <a:prstGeom prst="ellipse">
            <a:avLst/>
          </a:prstGeom>
          <a:solidFill>
            <a:schemeClr val="bg1"/>
          </a:solidFill>
          <a:ln w="9525" algn="ctr">
            <a:solidFill>
              <a:schemeClr val="tx1"/>
            </a:solidFill>
          </a:ln>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100" b="1">
                <a:latin typeface="华文楷体" panose="02010600040101010101" pitchFamily="2" charset="-122"/>
                <a:ea typeface="华文楷体" panose="02010600040101010101" pitchFamily="2" charset="-122"/>
                <a:sym typeface="华文楷体" panose="02010600040101010101" pitchFamily="2" charset="-122"/>
              </a:rPr>
              <a:t>+</a:t>
            </a:r>
            <a:r>
              <a:rPr lang="en-US" altLang="zh-CN" sz="1100" b="1">
                <a:latin typeface="华文楷体" panose="02010600040101010101" pitchFamily="2" charset="-122"/>
                <a:ea typeface="华文楷体" panose="02010600040101010101" pitchFamily="2" charset="-122"/>
                <a:sym typeface="华文楷体" panose="02010600040101010101" pitchFamily="2" charset="-122"/>
              </a:rPr>
              <a:t>31</a:t>
            </a:r>
            <a:r>
              <a:rPr lang="en-US" altLang="en-US" sz="1100" b="1">
                <a:latin typeface="华文楷体" panose="02010600040101010101" pitchFamily="2" charset="-122"/>
                <a:ea typeface="华文楷体" panose="02010600040101010101" pitchFamily="2" charset="-122"/>
                <a:sym typeface="华文楷体" panose="02010600040101010101" pitchFamily="2" charset="-122"/>
              </a:rPr>
              <a:t>.3%</a:t>
            </a:r>
            <a:endParaRPr lang="zh-CN" altLang="en-US" sz="1100" b="1">
              <a:latin typeface="华文楷体" panose="02010600040101010101" pitchFamily="2" charset="-122"/>
              <a:ea typeface="华文楷体" panose="02010600040101010101" pitchFamily="2" charset="-122"/>
              <a:sym typeface="华文楷体" panose="02010600040101010101" pitchFamily="2" charset="-122"/>
            </a:endParaRPr>
          </a:p>
        </p:txBody>
      </p:sp>
      <p:graphicFrame>
        <p:nvGraphicFramePr>
          <p:cNvPr id="81" name="Chart 80">
            <a:extLst>
              <a:ext uri="{FF2B5EF4-FFF2-40B4-BE49-F238E27FC236}">
                <a16:creationId xmlns:a16="http://schemas.microsoft.com/office/drawing/2014/main" id="{789DC6DC-6799-4AD7-BC40-8BC01ECA748E}"/>
              </a:ext>
            </a:extLst>
          </p:cNvPr>
          <p:cNvGraphicFramePr/>
          <p:nvPr/>
        </p:nvGraphicFramePr>
        <p:xfrm>
          <a:off x="6324522" y="2794503"/>
          <a:ext cx="1988172" cy="1034694"/>
        </p:xfrm>
        <a:graphic>
          <a:graphicData uri="http://schemas.openxmlformats.org/drawingml/2006/chart">
            <c:chart xmlns:c="http://schemas.openxmlformats.org/drawingml/2006/chart" xmlns:r="http://schemas.openxmlformats.org/officeDocument/2006/relationships" r:id="rId16"/>
          </a:graphicData>
        </a:graphic>
      </p:graphicFrame>
      <p:sp>
        <p:nvSpPr>
          <p:cNvPr id="89" name="Text Placeholder 2">
            <a:extLst>
              <a:ext uri="{FF2B5EF4-FFF2-40B4-BE49-F238E27FC236}">
                <a16:creationId xmlns:a16="http://schemas.microsoft.com/office/drawing/2014/main" id="{D3530A73-0517-4366-87D2-A2CF5EC48B2B}"/>
              </a:ext>
            </a:extLst>
          </p:cNvPr>
          <p:cNvSpPr>
            <a:spLocks noGrp="1"/>
          </p:cNvSpPr>
          <p:nvPr>
            <p:custDataLst>
              <p:tags r:id="rId6"/>
            </p:custDataLst>
          </p:nvPr>
        </p:nvSpPr>
        <p:spPr bwMode="auto">
          <a:xfrm>
            <a:off x="7055400" y="2864766"/>
            <a:ext cx="461714" cy="203792"/>
          </a:xfrm>
          <a:prstGeom prst="ellipse">
            <a:avLst/>
          </a:prstGeom>
          <a:solidFill>
            <a:schemeClr val="bg1"/>
          </a:solidFill>
          <a:ln w="9525" algn="ctr">
            <a:solidFill>
              <a:schemeClr val="tx1"/>
            </a:solidFill>
          </a:ln>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100" b="1">
                <a:latin typeface="华文楷体" panose="02010600040101010101" pitchFamily="2" charset="-122"/>
                <a:ea typeface="华文楷体" panose="02010600040101010101" pitchFamily="2" charset="-122"/>
                <a:sym typeface="华文楷体" panose="02010600040101010101" pitchFamily="2" charset="-122"/>
              </a:rPr>
              <a:t>+</a:t>
            </a:r>
            <a:r>
              <a:rPr lang="en-US" altLang="zh-CN" sz="1100" b="1">
                <a:latin typeface="华文楷体" panose="02010600040101010101" pitchFamily="2" charset="-122"/>
                <a:ea typeface="华文楷体" panose="02010600040101010101" pitchFamily="2" charset="-122"/>
                <a:sym typeface="华文楷体" panose="02010600040101010101" pitchFamily="2" charset="-122"/>
              </a:rPr>
              <a:t>1237</a:t>
            </a:r>
            <a:r>
              <a:rPr lang="en-US" altLang="en-US" sz="1100" b="1">
                <a:latin typeface="华文楷体" panose="02010600040101010101" pitchFamily="2" charset="-122"/>
                <a:ea typeface="华文楷体" panose="02010600040101010101" pitchFamily="2" charset="-122"/>
                <a:sym typeface="华文楷体" panose="02010600040101010101" pitchFamily="2" charset="-122"/>
              </a:rPr>
              <a:t>.</a:t>
            </a:r>
            <a:r>
              <a:rPr lang="en-US" altLang="zh-CN" sz="1100" b="1">
                <a:latin typeface="华文楷体" panose="02010600040101010101" pitchFamily="2" charset="-122"/>
                <a:ea typeface="华文楷体" panose="02010600040101010101" pitchFamily="2" charset="-122"/>
                <a:sym typeface="华文楷体" panose="02010600040101010101" pitchFamily="2" charset="-122"/>
              </a:rPr>
              <a:t>5</a:t>
            </a:r>
            <a:r>
              <a:rPr lang="en-US" altLang="en-US" sz="1100" b="1">
                <a:latin typeface="华文楷体" panose="02010600040101010101" pitchFamily="2" charset="-122"/>
                <a:ea typeface="华文楷体" panose="02010600040101010101" pitchFamily="2" charset="-122"/>
                <a:sym typeface="华文楷体" panose="02010600040101010101" pitchFamily="2" charset="-122"/>
              </a:rPr>
              <a:t>%</a:t>
            </a:r>
            <a:endParaRPr lang="zh-CN" altLang="en-US" sz="1100" b="1">
              <a:latin typeface="华文楷体" panose="02010600040101010101" pitchFamily="2" charset="-122"/>
              <a:ea typeface="华文楷体" panose="02010600040101010101" pitchFamily="2" charset="-122"/>
              <a:sym typeface="华文楷体" panose="02010600040101010101" pitchFamily="2" charset="-122"/>
            </a:endParaRPr>
          </a:p>
        </p:txBody>
      </p:sp>
      <p:graphicFrame>
        <p:nvGraphicFramePr>
          <p:cNvPr id="92" name="Chart 91">
            <a:extLst>
              <a:ext uri="{FF2B5EF4-FFF2-40B4-BE49-F238E27FC236}">
                <a16:creationId xmlns:a16="http://schemas.microsoft.com/office/drawing/2014/main" id="{D3F37E5E-6750-4D0D-8C6D-71C934EB6C9E}"/>
              </a:ext>
            </a:extLst>
          </p:cNvPr>
          <p:cNvGraphicFramePr/>
          <p:nvPr/>
        </p:nvGraphicFramePr>
        <p:xfrm>
          <a:off x="8512371" y="2770766"/>
          <a:ext cx="1988172" cy="1034694"/>
        </p:xfrm>
        <a:graphic>
          <a:graphicData uri="http://schemas.openxmlformats.org/drawingml/2006/chart">
            <c:chart xmlns:c="http://schemas.openxmlformats.org/drawingml/2006/chart" xmlns:r="http://schemas.openxmlformats.org/officeDocument/2006/relationships" r:id="rId17"/>
          </a:graphicData>
        </a:graphic>
      </p:graphicFrame>
      <p:sp>
        <p:nvSpPr>
          <p:cNvPr id="93" name="Text Placeholder 2">
            <a:extLst>
              <a:ext uri="{FF2B5EF4-FFF2-40B4-BE49-F238E27FC236}">
                <a16:creationId xmlns:a16="http://schemas.microsoft.com/office/drawing/2014/main" id="{8165CE78-1048-4EF5-835F-5A4762818C77}"/>
              </a:ext>
            </a:extLst>
          </p:cNvPr>
          <p:cNvSpPr>
            <a:spLocks noGrp="1"/>
          </p:cNvSpPr>
          <p:nvPr>
            <p:custDataLst>
              <p:tags r:id="rId7"/>
            </p:custDataLst>
          </p:nvPr>
        </p:nvSpPr>
        <p:spPr bwMode="auto">
          <a:xfrm>
            <a:off x="9248104" y="2789545"/>
            <a:ext cx="461714" cy="203792"/>
          </a:xfrm>
          <a:prstGeom prst="ellipse">
            <a:avLst/>
          </a:prstGeom>
          <a:solidFill>
            <a:schemeClr val="bg1"/>
          </a:solidFill>
          <a:ln w="9525" algn="ctr">
            <a:solidFill>
              <a:schemeClr val="tx1"/>
            </a:solidFill>
          </a:ln>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100" b="1">
                <a:latin typeface="华文楷体" panose="02010600040101010101" pitchFamily="2" charset="-122"/>
                <a:ea typeface="华文楷体" panose="02010600040101010101" pitchFamily="2" charset="-122"/>
                <a:sym typeface="华文楷体" panose="02010600040101010101" pitchFamily="2" charset="-122"/>
              </a:rPr>
              <a:t>+</a:t>
            </a:r>
            <a:r>
              <a:rPr lang="en-US" altLang="zh-CN" sz="1100" b="1">
                <a:latin typeface="华文楷体" panose="02010600040101010101" pitchFamily="2" charset="-122"/>
                <a:ea typeface="华文楷体" panose="02010600040101010101" pitchFamily="2" charset="-122"/>
                <a:sym typeface="华文楷体" panose="02010600040101010101" pitchFamily="2" charset="-122"/>
              </a:rPr>
              <a:t>119</a:t>
            </a:r>
            <a:r>
              <a:rPr lang="en-US" altLang="en-US" sz="1100" b="1">
                <a:latin typeface="华文楷体" panose="02010600040101010101" pitchFamily="2" charset="-122"/>
                <a:ea typeface="华文楷体" panose="02010600040101010101" pitchFamily="2" charset="-122"/>
                <a:sym typeface="华文楷体" panose="02010600040101010101" pitchFamily="2" charset="-122"/>
              </a:rPr>
              <a:t>.</a:t>
            </a:r>
            <a:r>
              <a:rPr lang="en-US" altLang="zh-CN" sz="1100" b="1">
                <a:latin typeface="华文楷体" panose="02010600040101010101" pitchFamily="2" charset="-122"/>
                <a:ea typeface="华文楷体" panose="02010600040101010101" pitchFamily="2" charset="-122"/>
                <a:sym typeface="华文楷体" panose="02010600040101010101" pitchFamily="2" charset="-122"/>
              </a:rPr>
              <a:t>3</a:t>
            </a:r>
            <a:r>
              <a:rPr lang="en-US" altLang="en-US" sz="1100" b="1">
                <a:latin typeface="华文楷体" panose="02010600040101010101" pitchFamily="2" charset="-122"/>
                <a:ea typeface="华文楷体" panose="02010600040101010101" pitchFamily="2" charset="-122"/>
                <a:sym typeface="华文楷体" panose="02010600040101010101" pitchFamily="2" charset="-122"/>
              </a:rPr>
              <a:t>%</a:t>
            </a:r>
            <a:endParaRPr lang="zh-CN" altLang="en-US" sz="1100" b="1">
              <a:latin typeface="华文楷体" panose="02010600040101010101" pitchFamily="2" charset="-122"/>
              <a:ea typeface="华文楷体" panose="02010600040101010101" pitchFamily="2" charset="-122"/>
              <a:sym typeface="华文楷体" panose="02010600040101010101" pitchFamily="2" charset="-122"/>
            </a:endParaRPr>
          </a:p>
        </p:txBody>
      </p:sp>
      <p:graphicFrame>
        <p:nvGraphicFramePr>
          <p:cNvPr id="94" name="Chart 93">
            <a:extLst>
              <a:ext uri="{FF2B5EF4-FFF2-40B4-BE49-F238E27FC236}">
                <a16:creationId xmlns:a16="http://schemas.microsoft.com/office/drawing/2014/main" id="{31AAB21D-9B47-417D-B36F-BDB6DA68EE20}"/>
              </a:ext>
            </a:extLst>
          </p:cNvPr>
          <p:cNvGraphicFramePr/>
          <p:nvPr/>
        </p:nvGraphicFramePr>
        <p:xfrm>
          <a:off x="8602548" y="3962387"/>
          <a:ext cx="1988172" cy="1034694"/>
        </p:xfrm>
        <a:graphic>
          <a:graphicData uri="http://schemas.openxmlformats.org/drawingml/2006/chart">
            <c:chart xmlns:c="http://schemas.openxmlformats.org/drawingml/2006/chart" xmlns:r="http://schemas.openxmlformats.org/officeDocument/2006/relationships" r:id="rId18"/>
          </a:graphicData>
        </a:graphic>
      </p:graphicFrame>
      <p:sp>
        <p:nvSpPr>
          <p:cNvPr id="95" name="Text Placeholder 2">
            <a:extLst>
              <a:ext uri="{FF2B5EF4-FFF2-40B4-BE49-F238E27FC236}">
                <a16:creationId xmlns:a16="http://schemas.microsoft.com/office/drawing/2014/main" id="{9CBE1B5C-669A-4E05-831E-D505F64E705B}"/>
              </a:ext>
            </a:extLst>
          </p:cNvPr>
          <p:cNvSpPr>
            <a:spLocks noGrp="1"/>
          </p:cNvSpPr>
          <p:nvPr>
            <p:custDataLst>
              <p:tags r:id="rId8"/>
            </p:custDataLst>
          </p:nvPr>
        </p:nvSpPr>
        <p:spPr bwMode="auto">
          <a:xfrm>
            <a:off x="9338281" y="3981166"/>
            <a:ext cx="461714" cy="203792"/>
          </a:xfrm>
          <a:prstGeom prst="ellipse">
            <a:avLst/>
          </a:prstGeom>
          <a:solidFill>
            <a:schemeClr val="bg1"/>
          </a:solidFill>
          <a:ln w="9525" algn="ctr">
            <a:solidFill>
              <a:schemeClr val="tx1"/>
            </a:solidFill>
          </a:ln>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100" b="1">
                <a:latin typeface="华文楷体" panose="02010600040101010101" pitchFamily="2" charset="-122"/>
                <a:ea typeface="华文楷体" panose="02010600040101010101" pitchFamily="2" charset="-122"/>
                <a:sym typeface="华文楷体" panose="02010600040101010101" pitchFamily="2" charset="-122"/>
              </a:rPr>
              <a:t>+</a:t>
            </a:r>
            <a:r>
              <a:rPr lang="en-US" altLang="zh-CN" sz="1100" b="1">
                <a:latin typeface="华文楷体" panose="02010600040101010101" pitchFamily="2" charset="-122"/>
                <a:ea typeface="华文楷体" panose="02010600040101010101" pitchFamily="2" charset="-122"/>
                <a:sym typeface="华文楷体" panose="02010600040101010101" pitchFamily="2" charset="-122"/>
              </a:rPr>
              <a:t>74</a:t>
            </a:r>
            <a:r>
              <a:rPr lang="en-US" altLang="en-US" sz="1100" b="1">
                <a:latin typeface="华文楷体" panose="02010600040101010101" pitchFamily="2" charset="-122"/>
                <a:ea typeface="华文楷体" panose="02010600040101010101" pitchFamily="2" charset="-122"/>
                <a:sym typeface="华文楷体" panose="02010600040101010101" pitchFamily="2" charset="-122"/>
              </a:rPr>
              <a:t>.</a:t>
            </a:r>
            <a:r>
              <a:rPr lang="en-US" altLang="zh-CN" sz="1100" b="1">
                <a:latin typeface="华文楷体" panose="02010600040101010101" pitchFamily="2" charset="-122"/>
                <a:ea typeface="华文楷体" panose="02010600040101010101" pitchFamily="2" charset="-122"/>
                <a:sym typeface="华文楷体" panose="02010600040101010101" pitchFamily="2" charset="-122"/>
              </a:rPr>
              <a:t>6</a:t>
            </a:r>
            <a:r>
              <a:rPr lang="en-US" altLang="en-US" sz="1100" b="1">
                <a:latin typeface="华文楷体" panose="02010600040101010101" pitchFamily="2" charset="-122"/>
                <a:ea typeface="华文楷体" panose="02010600040101010101" pitchFamily="2" charset="-122"/>
                <a:sym typeface="华文楷体" panose="02010600040101010101" pitchFamily="2" charset="-122"/>
              </a:rPr>
              <a:t>%</a:t>
            </a:r>
            <a:endParaRPr lang="zh-CN" altLang="en-US" sz="1100" b="1">
              <a:latin typeface="华文楷体" panose="02010600040101010101" pitchFamily="2" charset="-122"/>
              <a:ea typeface="华文楷体" panose="02010600040101010101" pitchFamily="2" charset="-122"/>
              <a:sym typeface="华文楷体" panose="02010600040101010101" pitchFamily="2" charset="-122"/>
            </a:endParaRPr>
          </a:p>
        </p:txBody>
      </p:sp>
      <p:graphicFrame>
        <p:nvGraphicFramePr>
          <p:cNvPr id="96" name="Chart 95">
            <a:extLst>
              <a:ext uri="{FF2B5EF4-FFF2-40B4-BE49-F238E27FC236}">
                <a16:creationId xmlns:a16="http://schemas.microsoft.com/office/drawing/2014/main" id="{381B0A16-BF4D-41A0-AD77-AA4E566FC647}"/>
              </a:ext>
            </a:extLst>
          </p:cNvPr>
          <p:cNvGraphicFramePr/>
          <p:nvPr/>
        </p:nvGraphicFramePr>
        <p:xfrm>
          <a:off x="6361664" y="4024527"/>
          <a:ext cx="1988172" cy="1034694"/>
        </p:xfrm>
        <a:graphic>
          <a:graphicData uri="http://schemas.openxmlformats.org/drawingml/2006/chart">
            <c:chart xmlns:c="http://schemas.openxmlformats.org/drawingml/2006/chart" xmlns:r="http://schemas.openxmlformats.org/officeDocument/2006/relationships" r:id="rId19"/>
          </a:graphicData>
        </a:graphic>
      </p:graphicFrame>
      <p:sp>
        <p:nvSpPr>
          <p:cNvPr id="97" name="Text Placeholder 2">
            <a:extLst>
              <a:ext uri="{FF2B5EF4-FFF2-40B4-BE49-F238E27FC236}">
                <a16:creationId xmlns:a16="http://schemas.microsoft.com/office/drawing/2014/main" id="{1B2D7565-D6BE-4CA0-AF8A-7EE1E66D0D62}"/>
              </a:ext>
            </a:extLst>
          </p:cNvPr>
          <p:cNvSpPr>
            <a:spLocks noGrp="1"/>
          </p:cNvSpPr>
          <p:nvPr>
            <p:custDataLst>
              <p:tags r:id="rId9"/>
            </p:custDataLst>
          </p:nvPr>
        </p:nvSpPr>
        <p:spPr bwMode="auto">
          <a:xfrm>
            <a:off x="7092542" y="4094790"/>
            <a:ext cx="461714" cy="203792"/>
          </a:xfrm>
          <a:prstGeom prst="ellipse">
            <a:avLst/>
          </a:prstGeom>
          <a:solidFill>
            <a:schemeClr val="bg1"/>
          </a:solidFill>
          <a:ln w="9525" algn="ctr">
            <a:solidFill>
              <a:schemeClr val="tx1"/>
            </a:solidFill>
          </a:ln>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100" b="1">
                <a:latin typeface="华文楷体" panose="02010600040101010101" pitchFamily="2" charset="-122"/>
                <a:ea typeface="华文楷体" panose="02010600040101010101" pitchFamily="2" charset="-122"/>
                <a:sym typeface="华文楷体" panose="02010600040101010101" pitchFamily="2" charset="-122"/>
              </a:rPr>
              <a:t>+</a:t>
            </a:r>
            <a:r>
              <a:rPr lang="en-US" altLang="zh-CN" sz="1100" b="1">
                <a:latin typeface="华文楷体" panose="02010600040101010101" pitchFamily="2" charset="-122"/>
                <a:ea typeface="华文楷体" panose="02010600040101010101" pitchFamily="2" charset="-122"/>
                <a:sym typeface="华文楷体" panose="02010600040101010101" pitchFamily="2" charset="-122"/>
              </a:rPr>
              <a:t>26</a:t>
            </a:r>
            <a:r>
              <a:rPr lang="en-US" altLang="en-US" sz="1100" b="1">
                <a:latin typeface="华文楷体" panose="02010600040101010101" pitchFamily="2" charset="-122"/>
                <a:ea typeface="华文楷体" panose="02010600040101010101" pitchFamily="2" charset="-122"/>
                <a:sym typeface="华文楷体" panose="02010600040101010101" pitchFamily="2" charset="-122"/>
              </a:rPr>
              <a:t>.</a:t>
            </a:r>
            <a:r>
              <a:rPr lang="en-US" altLang="zh-CN" sz="1100" b="1">
                <a:latin typeface="华文楷体" panose="02010600040101010101" pitchFamily="2" charset="-122"/>
                <a:ea typeface="华文楷体" panose="02010600040101010101" pitchFamily="2" charset="-122"/>
                <a:sym typeface="华文楷体" panose="02010600040101010101" pitchFamily="2" charset="-122"/>
              </a:rPr>
              <a:t>9</a:t>
            </a:r>
            <a:r>
              <a:rPr lang="en-US" altLang="en-US" sz="1100" b="1">
                <a:latin typeface="华文楷体" panose="02010600040101010101" pitchFamily="2" charset="-122"/>
                <a:ea typeface="华文楷体" panose="02010600040101010101" pitchFamily="2" charset="-122"/>
                <a:sym typeface="华文楷体" panose="02010600040101010101" pitchFamily="2" charset="-122"/>
              </a:rPr>
              <a:t>%</a:t>
            </a:r>
            <a:endParaRPr lang="zh-CN" altLang="en-US" sz="1100" b="1">
              <a:latin typeface="华文楷体" panose="02010600040101010101" pitchFamily="2" charset="-122"/>
              <a:ea typeface="华文楷体" panose="02010600040101010101" pitchFamily="2" charset="-122"/>
              <a:sym typeface="华文楷体" panose="02010600040101010101" pitchFamily="2" charset="-122"/>
            </a:endParaRPr>
          </a:p>
        </p:txBody>
      </p:sp>
      <p:graphicFrame>
        <p:nvGraphicFramePr>
          <p:cNvPr id="99" name="Chart 98">
            <a:extLst>
              <a:ext uri="{FF2B5EF4-FFF2-40B4-BE49-F238E27FC236}">
                <a16:creationId xmlns:a16="http://schemas.microsoft.com/office/drawing/2014/main" id="{375883E2-B397-438C-8CE6-4F21935E40F3}"/>
              </a:ext>
            </a:extLst>
          </p:cNvPr>
          <p:cNvGraphicFramePr/>
          <p:nvPr/>
        </p:nvGraphicFramePr>
        <p:xfrm>
          <a:off x="8575052" y="5382692"/>
          <a:ext cx="1988172" cy="875273"/>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101" name="Chart 100">
            <a:extLst>
              <a:ext uri="{FF2B5EF4-FFF2-40B4-BE49-F238E27FC236}">
                <a16:creationId xmlns:a16="http://schemas.microsoft.com/office/drawing/2014/main" id="{D876F1CC-FB59-44A7-8812-4D9507053113}"/>
              </a:ext>
            </a:extLst>
          </p:cNvPr>
          <p:cNvGraphicFramePr/>
          <p:nvPr/>
        </p:nvGraphicFramePr>
        <p:xfrm>
          <a:off x="6324522" y="5452069"/>
          <a:ext cx="1988172" cy="805786"/>
        </p:xfrm>
        <a:graphic>
          <a:graphicData uri="http://schemas.openxmlformats.org/drawingml/2006/chart">
            <c:chart xmlns:c="http://schemas.openxmlformats.org/drawingml/2006/chart" xmlns:r="http://schemas.openxmlformats.org/officeDocument/2006/relationships" r:id="rId21"/>
          </a:graphicData>
        </a:graphic>
      </p:graphicFrame>
      <p:sp>
        <p:nvSpPr>
          <p:cNvPr id="33" name="矩形 65">
            <a:extLst>
              <a:ext uri="{FF2B5EF4-FFF2-40B4-BE49-F238E27FC236}">
                <a16:creationId xmlns:a16="http://schemas.microsoft.com/office/drawing/2014/main" id="{82A8D762-386E-774B-B712-2BEBC1B7C186}"/>
              </a:ext>
            </a:extLst>
          </p:cNvPr>
          <p:cNvSpPr/>
          <p:nvPr/>
        </p:nvSpPr>
        <p:spPr>
          <a:xfrm>
            <a:off x="1571212" y="1132094"/>
            <a:ext cx="3791932" cy="43383"/>
          </a:xfrm>
          <a:prstGeom prst="rect">
            <a:avLst/>
          </a:prstGeom>
          <a:gradFill flip="none" rotWithShape="1">
            <a:gsLst>
              <a:gs pos="50400">
                <a:srgbClr val="66BDFF"/>
              </a:gs>
              <a:gs pos="0">
                <a:srgbClr val="015698"/>
              </a:gs>
              <a:gs pos="100000">
                <a:schemeClr val="bg1"/>
              </a:gs>
            </a:gsLst>
            <a:lin ang="0" scaled="1"/>
            <a:tileRect/>
          </a:gradFill>
          <a:ln w="12700" cap="flat" algn="ctr">
            <a:noFill/>
            <a:prstDash val="soli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80434" tIns="40217" rIns="80434" bIns="40217" numCol="1" spcCol="0" rtlCol="0" fromWordArt="0" anchor="ctr" anchorCtr="0" forceAA="0" compatLnSpc="1">
            <a:prstTxWarp prst="textNoShape">
              <a:avLst/>
            </a:prstTxWarp>
            <a:noAutofit/>
          </a:bodyPr>
          <a:lstStyle/>
          <a:p>
            <a:pPr algn="ctr"/>
            <a:endParaRPr lang="zh-CN" altLang="en-US" sz="1235">
              <a:solidFill>
                <a:prstClr val="black"/>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39867D7-2756-4DAA-8AC3-E393BE78930B}"/>
              </a:ext>
            </a:extLst>
          </p:cNvPr>
          <p:cNvPicPr>
            <a:picLocks noChangeAspect="1"/>
          </p:cNvPicPr>
          <p:nvPr/>
        </p:nvPicPr>
        <p:blipFill rotWithShape="1">
          <a:blip r:embed="rId22" cstate="print">
            <a:extLst>
              <a:ext uri="{28A0092B-C50C-407E-A947-70E740481C1C}">
                <a14:useLocalDpi xmlns:a14="http://schemas.microsoft.com/office/drawing/2010/main"/>
              </a:ext>
            </a:extLst>
          </a:blip>
          <a:srcRect/>
          <a:stretch/>
        </p:blipFill>
        <p:spPr>
          <a:xfrm>
            <a:off x="1333744" y="4382087"/>
            <a:ext cx="4305071" cy="1563820"/>
          </a:xfrm>
          <a:prstGeom prst="rect">
            <a:avLst/>
          </a:prstGeom>
        </p:spPr>
      </p:pic>
      <p:graphicFrame>
        <p:nvGraphicFramePr>
          <p:cNvPr id="36" name="Chart 5">
            <a:extLst>
              <a:ext uri="{FF2B5EF4-FFF2-40B4-BE49-F238E27FC236}">
                <a16:creationId xmlns:a16="http://schemas.microsoft.com/office/drawing/2014/main" id="{B86D3BAA-1431-1441-BB5D-FA710F741271}"/>
              </a:ext>
            </a:extLst>
          </p:cNvPr>
          <p:cNvGraphicFramePr/>
          <p:nvPr/>
        </p:nvGraphicFramePr>
        <p:xfrm>
          <a:off x="8460444" y="1114217"/>
          <a:ext cx="1988172" cy="1499779"/>
        </p:xfrm>
        <a:graphic>
          <a:graphicData uri="http://schemas.openxmlformats.org/drawingml/2006/chart">
            <c:chart xmlns:c="http://schemas.openxmlformats.org/drawingml/2006/chart" xmlns:r="http://schemas.openxmlformats.org/officeDocument/2006/relationships" r:id="rId23"/>
          </a:graphicData>
        </a:graphic>
      </p:graphicFrame>
    </p:spTree>
    <p:extLst>
      <p:ext uri="{BB962C8B-B14F-4D97-AF65-F5344CB8AC3E}">
        <p14:creationId xmlns:p14="http://schemas.microsoft.com/office/powerpoint/2010/main" val="3938022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 name="Chart 101">
            <a:extLst>
              <a:ext uri="{FF2B5EF4-FFF2-40B4-BE49-F238E27FC236}">
                <a16:creationId xmlns:a16="http://schemas.microsoft.com/office/drawing/2014/main" id="{F78F20AC-BF8D-4CDB-9AAC-32B845FD7A8C}"/>
              </a:ext>
            </a:extLst>
          </p:cNvPr>
          <p:cNvGraphicFramePr/>
          <p:nvPr/>
        </p:nvGraphicFramePr>
        <p:xfrm>
          <a:off x="6399103" y="1145464"/>
          <a:ext cx="4056062" cy="19993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Chart 101">
            <a:extLst>
              <a:ext uri="{FF2B5EF4-FFF2-40B4-BE49-F238E27FC236}">
                <a16:creationId xmlns:a16="http://schemas.microsoft.com/office/drawing/2014/main" id="{442E9E6F-4320-4CDB-BFE8-F3242398B06A}"/>
              </a:ext>
            </a:extLst>
          </p:cNvPr>
          <p:cNvGraphicFramePr/>
          <p:nvPr/>
        </p:nvGraphicFramePr>
        <p:xfrm>
          <a:off x="1716857" y="995133"/>
          <a:ext cx="4056062" cy="2508680"/>
        </p:xfrm>
        <a:graphic>
          <a:graphicData uri="http://schemas.openxmlformats.org/drawingml/2006/chart">
            <c:chart xmlns:c="http://schemas.openxmlformats.org/drawingml/2006/chart" xmlns:r="http://schemas.openxmlformats.org/officeDocument/2006/relationships" r:id="rId4"/>
          </a:graphicData>
        </a:graphic>
      </p:graphicFrame>
      <p:sp>
        <p:nvSpPr>
          <p:cNvPr id="58" name="TextBox 11">
            <a:extLst>
              <a:ext uri="{FF2B5EF4-FFF2-40B4-BE49-F238E27FC236}">
                <a16:creationId xmlns:a16="http://schemas.microsoft.com/office/drawing/2014/main" id="{8785BBB3-88F9-404D-94B2-8198D57754A7}"/>
              </a:ext>
            </a:extLst>
          </p:cNvPr>
          <p:cNvSpPr txBox="1"/>
          <p:nvPr/>
        </p:nvSpPr>
        <p:spPr>
          <a:xfrm rot="9890179" flipV="1">
            <a:off x="6736708" y="1383375"/>
            <a:ext cx="1238695" cy="261610"/>
          </a:xfrm>
          <a:prstGeom prst="rect">
            <a:avLst/>
          </a:prstGeom>
          <a:noFill/>
        </p:spPr>
        <p:txBody>
          <a:bodyPr wrap="square" rtlCol="0">
            <a:spAutoFit/>
          </a:bodyPr>
          <a:lstStyle/>
          <a:p>
            <a:pPr algn="ctr"/>
            <a:r>
              <a:rPr lang="en-US" sz="1100">
                <a:latin typeface="Arial" panose="020B0604020202020204" pitchFamily="34" charset="0"/>
                <a:ea typeface="STKaiti" panose="02010600040101010101" pitchFamily="2" charset="-122"/>
                <a:cs typeface="Arial" panose="020B0604020202020204" pitchFamily="34" charset="0"/>
              </a:rPr>
              <a:t>CAGR: </a:t>
            </a:r>
            <a:r>
              <a:rPr lang="en-US" altLang="zh-CN" sz="1100">
                <a:latin typeface="Arial" panose="020B0604020202020204" pitchFamily="34" charset="0"/>
                <a:ea typeface="STKaiti" panose="02010600040101010101" pitchFamily="2" charset="-122"/>
                <a:cs typeface="Arial" panose="020B0604020202020204" pitchFamily="34" charset="0"/>
              </a:rPr>
              <a:t>5</a:t>
            </a:r>
            <a:r>
              <a:rPr lang="en-US" sz="1100">
                <a:latin typeface="Arial" panose="020B0604020202020204" pitchFamily="34" charset="0"/>
                <a:ea typeface="STKaiti" panose="02010600040101010101" pitchFamily="2" charset="-122"/>
                <a:cs typeface="Arial" panose="020B0604020202020204" pitchFamily="34" charset="0"/>
              </a:rPr>
              <a:t>.</a:t>
            </a:r>
            <a:r>
              <a:rPr lang="en-US" altLang="zh-CN" sz="1100">
                <a:latin typeface="Arial" panose="020B0604020202020204" pitchFamily="34" charset="0"/>
                <a:ea typeface="STKaiti" panose="02010600040101010101" pitchFamily="2" charset="-122"/>
                <a:cs typeface="Arial" panose="020B0604020202020204" pitchFamily="34" charset="0"/>
              </a:rPr>
              <a:t>1</a:t>
            </a:r>
            <a:r>
              <a:rPr lang="x-none" sz="1100">
                <a:latin typeface="Arial" panose="020B0604020202020204" pitchFamily="34" charset="0"/>
                <a:ea typeface="STKaiti" panose="02010600040101010101" pitchFamily="2" charset="-122"/>
                <a:cs typeface="Arial" panose="020B0604020202020204" pitchFamily="34" charset="0"/>
              </a:rPr>
              <a:t>%</a:t>
            </a:r>
          </a:p>
        </p:txBody>
      </p:sp>
      <p:graphicFrame>
        <p:nvGraphicFramePr>
          <p:cNvPr id="33" name="Chart 101">
            <a:extLst>
              <a:ext uri="{FF2B5EF4-FFF2-40B4-BE49-F238E27FC236}">
                <a16:creationId xmlns:a16="http://schemas.microsoft.com/office/drawing/2014/main" id="{92BF66FE-7B4D-424E-AEBF-3FEEADC7BE46}"/>
              </a:ext>
            </a:extLst>
          </p:cNvPr>
          <p:cNvGraphicFramePr/>
          <p:nvPr/>
        </p:nvGraphicFramePr>
        <p:xfrm>
          <a:off x="6345578" y="4017583"/>
          <a:ext cx="4102324" cy="23582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7" name="Chart 101">
            <a:extLst>
              <a:ext uri="{FF2B5EF4-FFF2-40B4-BE49-F238E27FC236}">
                <a16:creationId xmlns:a16="http://schemas.microsoft.com/office/drawing/2014/main" id="{C2431399-9DED-496C-A927-91C980F3859B}"/>
              </a:ext>
            </a:extLst>
          </p:cNvPr>
          <p:cNvGraphicFramePr/>
          <p:nvPr/>
        </p:nvGraphicFramePr>
        <p:xfrm>
          <a:off x="1709594" y="3688452"/>
          <a:ext cx="4056062" cy="2990191"/>
        </p:xfrm>
        <a:graphic>
          <a:graphicData uri="http://schemas.openxmlformats.org/drawingml/2006/chart">
            <c:chart xmlns:c="http://schemas.openxmlformats.org/drawingml/2006/chart" xmlns:r="http://schemas.openxmlformats.org/officeDocument/2006/relationships" r:id="rId6"/>
          </a:graphicData>
        </a:graphic>
      </p:graphicFrame>
      <p:sp>
        <p:nvSpPr>
          <p:cNvPr id="2" name="标题 1">
            <a:extLst>
              <a:ext uri="{FF2B5EF4-FFF2-40B4-BE49-F238E27FC236}">
                <a16:creationId xmlns:a16="http://schemas.microsoft.com/office/drawing/2014/main" id="{FD5B1209-3765-4433-9C2A-9C5E207451B7}"/>
              </a:ext>
            </a:extLst>
          </p:cNvPr>
          <p:cNvSpPr>
            <a:spLocks noGrp="1"/>
          </p:cNvSpPr>
          <p:nvPr>
            <p:ph type="title"/>
          </p:nvPr>
        </p:nvSpPr>
        <p:spPr/>
        <p:txBody>
          <a:bodyPr/>
          <a:lstStyle/>
          <a:p>
            <a:r>
              <a:rPr lang="zh-CN" altLang="en-US"/>
              <a:t>学生人数增长及平均学费提升双轮驱动</a:t>
            </a:r>
          </a:p>
        </p:txBody>
      </p:sp>
      <p:sp>
        <p:nvSpPr>
          <p:cNvPr id="10" name="文本占位符 9">
            <a:extLst>
              <a:ext uri="{FF2B5EF4-FFF2-40B4-BE49-F238E27FC236}">
                <a16:creationId xmlns:a16="http://schemas.microsoft.com/office/drawing/2014/main" id="{0D594518-A9C5-744F-B538-1D65A59E1E45}"/>
              </a:ext>
            </a:extLst>
          </p:cNvPr>
          <p:cNvSpPr>
            <a:spLocks noGrp="1"/>
          </p:cNvSpPr>
          <p:nvPr>
            <p:ph type="body" sz="quarter" idx="10"/>
          </p:nvPr>
        </p:nvSpPr>
        <p:spPr/>
        <p:txBody>
          <a:bodyPr/>
          <a:lstStyle/>
          <a:p>
            <a:r>
              <a:rPr lang="zh-CN" altLang="en-US"/>
              <a:t>预计年化平均学费</a:t>
            </a:r>
          </a:p>
        </p:txBody>
      </p:sp>
      <p:grpSp>
        <p:nvGrpSpPr>
          <p:cNvPr id="19" name="组合 18">
            <a:extLst>
              <a:ext uri="{FF2B5EF4-FFF2-40B4-BE49-F238E27FC236}">
                <a16:creationId xmlns:a16="http://schemas.microsoft.com/office/drawing/2014/main" id="{C02DAFDE-7078-412B-9E5A-E876B38614BF}"/>
              </a:ext>
            </a:extLst>
          </p:cNvPr>
          <p:cNvGrpSpPr/>
          <p:nvPr/>
        </p:nvGrpSpPr>
        <p:grpSpPr>
          <a:xfrm>
            <a:off x="1880492" y="3592784"/>
            <a:ext cx="3914063" cy="394120"/>
            <a:chOff x="596900" y="922039"/>
            <a:chExt cx="3914063" cy="394120"/>
          </a:xfrm>
        </p:grpSpPr>
        <p:sp>
          <p:nvSpPr>
            <p:cNvPr id="5" name="矩形 65">
              <a:extLst>
                <a:ext uri="{FF2B5EF4-FFF2-40B4-BE49-F238E27FC236}">
                  <a16:creationId xmlns:a16="http://schemas.microsoft.com/office/drawing/2014/main" id="{8FD5AA9A-D42B-4863-B6EF-C8E38DE121DB}"/>
                </a:ext>
              </a:extLst>
            </p:cNvPr>
            <p:cNvSpPr/>
            <p:nvPr/>
          </p:nvSpPr>
          <p:spPr>
            <a:xfrm>
              <a:off x="616388" y="1253343"/>
              <a:ext cx="3791932" cy="43383"/>
            </a:xfrm>
            <a:prstGeom prst="rect">
              <a:avLst/>
            </a:prstGeom>
            <a:gradFill flip="none" rotWithShape="1">
              <a:gsLst>
                <a:gs pos="50400">
                  <a:srgbClr val="66BDFF"/>
                </a:gs>
                <a:gs pos="0">
                  <a:srgbClr val="015698"/>
                </a:gs>
                <a:gs pos="100000">
                  <a:schemeClr val="bg1"/>
                </a:gs>
              </a:gsLst>
              <a:lin ang="0" scaled="1"/>
              <a:tileRect/>
            </a:gradFill>
            <a:ln w="12700" cap="flat" algn="ctr">
              <a:noFill/>
              <a:prstDash val="soli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80434" tIns="40217" rIns="80434" bIns="40217" numCol="1" spcCol="0" rtlCol="0" fromWordArt="0" anchor="ctr" anchorCtr="0" forceAA="0" compatLnSpc="1">
              <a:prstTxWarp prst="textNoShape">
                <a:avLst/>
              </a:prstTxWarp>
              <a:noAutofit/>
            </a:bodyPr>
            <a:lstStyle/>
            <a:p>
              <a:pPr algn="ctr"/>
              <a:endParaRPr lang="zh-CN" altLang="en-US" sz="1235">
                <a:solidFill>
                  <a:prstClr val="black"/>
                </a:solidFill>
                <a:latin typeface="Arial" panose="020B0604020202020204" pitchFamily="34" charset="0"/>
                <a:cs typeface="Arial" panose="020B0604020202020204" pitchFamily="34" charset="0"/>
              </a:endParaRPr>
            </a:p>
          </p:txBody>
        </p:sp>
        <p:sp>
          <p:nvSpPr>
            <p:cNvPr id="7" name="矩形 66">
              <a:extLst>
                <a:ext uri="{FF2B5EF4-FFF2-40B4-BE49-F238E27FC236}">
                  <a16:creationId xmlns:a16="http://schemas.microsoft.com/office/drawing/2014/main" id="{AFB7F8D1-050B-4E5A-A77F-A487A3FDF06F}"/>
                </a:ext>
              </a:extLst>
            </p:cNvPr>
            <p:cNvSpPr/>
            <p:nvPr/>
          </p:nvSpPr>
          <p:spPr>
            <a:xfrm>
              <a:off x="596900" y="922039"/>
              <a:ext cx="3914063" cy="394120"/>
            </a:xfrm>
            <a:prstGeom prst="rect">
              <a:avLst/>
            </a:prstGeom>
            <a:noFill/>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lIns="63334" tIns="0" rIns="63334" bIns="0" rtlCol="0" anchor="ctr">
              <a:noAutofit/>
            </a:bodyPr>
            <a:lstStyle/>
            <a:p>
              <a:r>
                <a:rPr lang="zh-CN" altLang="en-US" sz="1235" b="1">
                  <a:solidFill>
                    <a:prstClr val="black"/>
                  </a:solidFill>
                  <a:latin typeface="Arial" panose="020B0604020202020204" pitchFamily="34" charset="0"/>
                  <a:ea typeface="华文楷体" panose="02010600040101010101" pitchFamily="2" charset="-122"/>
                  <a:cs typeface="Arial" panose="020B0604020202020204" pitchFamily="34" charset="0"/>
                </a:rPr>
                <a:t>学校数量（自主举办）</a:t>
              </a:r>
            </a:p>
          </p:txBody>
        </p:sp>
      </p:grpSp>
      <p:sp>
        <p:nvSpPr>
          <p:cNvPr id="23" name="矩形 65">
            <a:extLst>
              <a:ext uri="{FF2B5EF4-FFF2-40B4-BE49-F238E27FC236}">
                <a16:creationId xmlns:a16="http://schemas.microsoft.com/office/drawing/2014/main" id="{1DED163E-BF8F-4D97-BDFC-9760A7CFB546}"/>
              </a:ext>
            </a:extLst>
          </p:cNvPr>
          <p:cNvSpPr/>
          <p:nvPr/>
        </p:nvSpPr>
        <p:spPr>
          <a:xfrm>
            <a:off x="1950334" y="1030673"/>
            <a:ext cx="3791932" cy="43383"/>
          </a:xfrm>
          <a:prstGeom prst="rect">
            <a:avLst/>
          </a:prstGeom>
          <a:gradFill flip="none" rotWithShape="1">
            <a:gsLst>
              <a:gs pos="50400">
                <a:srgbClr val="66BDFF"/>
              </a:gs>
              <a:gs pos="0">
                <a:srgbClr val="015698"/>
              </a:gs>
              <a:gs pos="100000">
                <a:schemeClr val="bg1"/>
              </a:gs>
            </a:gsLst>
            <a:lin ang="0" scaled="1"/>
            <a:tileRect/>
          </a:gradFill>
          <a:ln w="12700" cap="flat" algn="ctr">
            <a:noFill/>
            <a:prstDash val="soli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80434" tIns="40217" rIns="80434" bIns="40217" numCol="1" spcCol="0" rtlCol="0" fromWordArt="0" anchor="ctr" anchorCtr="0" forceAA="0" compatLnSpc="1">
            <a:prstTxWarp prst="textNoShape">
              <a:avLst/>
            </a:prstTxWarp>
            <a:noAutofit/>
          </a:bodyPr>
          <a:lstStyle/>
          <a:p>
            <a:pPr algn="ctr"/>
            <a:endParaRPr lang="zh-CN" altLang="en-US" sz="1235">
              <a:solidFill>
                <a:prstClr val="black"/>
              </a:solidFill>
              <a:latin typeface="Arial" panose="020B0604020202020204" pitchFamily="34" charset="0"/>
              <a:cs typeface="Arial" panose="020B0604020202020204" pitchFamily="34" charset="0"/>
            </a:endParaRPr>
          </a:p>
        </p:txBody>
      </p:sp>
      <p:sp>
        <p:nvSpPr>
          <p:cNvPr id="24" name="矩形 66">
            <a:extLst>
              <a:ext uri="{FF2B5EF4-FFF2-40B4-BE49-F238E27FC236}">
                <a16:creationId xmlns:a16="http://schemas.microsoft.com/office/drawing/2014/main" id="{8999755E-24AB-4EE0-B7E9-CC72CFE8362A}"/>
              </a:ext>
            </a:extLst>
          </p:cNvPr>
          <p:cNvSpPr/>
          <p:nvPr/>
        </p:nvSpPr>
        <p:spPr>
          <a:xfrm>
            <a:off x="6427862" y="3597091"/>
            <a:ext cx="3566711" cy="323934"/>
          </a:xfrm>
          <a:prstGeom prst="rect">
            <a:avLst/>
          </a:prstGeom>
          <a:noFill/>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lIns="63334" tIns="0" rIns="63334" bIns="0" rtlCol="0" anchor="ctr">
            <a:noAutofit/>
          </a:bodyPr>
          <a:lstStyle/>
          <a:p>
            <a:r>
              <a:rPr lang="zh-CN" altLang="en-US" sz="1235" b="1">
                <a:solidFill>
                  <a:prstClr val="black"/>
                </a:solidFill>
                <a:latin typeface="Arial" panose="020B0604020202020204" pitchFamily="34" charset="0"/>
                <a:ea typeface="华文楷体" panose="02010600040101010101" pitchFamily="2" charset="-122"/>
                <a:cs typeface="Arial" panose="020B0604020202020204" pitchFamily="34" charset="0"/>
              </a:rPr>
              <a:t>剩余容量及空余率（自主举办）</a:t>
            </a:r>
          </a:p>
        </p:txBody>
      </p:sp>
      <p:grpSp>
        <p:nvGrpSpPr>
          <p:cNvPr id="34" name="组合 33">
            <a:extLst>
              <a:ext uri="{FF2B5EF4-FFF2-40B4-BE49-F238E27FC236}">
                <a16:creationId xmlns:a16="http://schemas.microsoft.com/office/drawing/2014/main" id="{0FA4121D-7984-44BE-B93F-0110194DB4A4}"/>
              </a:ext>
            </a:extLst>
          </p:cNvPr>
          <p:cNvGrpSpPr/>
          <p:nvPr/>
        </p:nvGrpSpPr>
        <p:grpSpPr>
          <a:xfrm>
            <a:off x="6456760" y="672543"/>
            <a:ext cx="3866341" cy="396193"/>
            <a:chOff x="4555657" y="3881858"/>
            <a:chExt cx="3866341" cy="396193"/>
          </a:xfrm>
        </p:grpSpPr>
        <p:sp>
          <p:nvSpPr>
            <p:cNvPr id="35" name="矩形 65">
              <a:extLst>
                <a:ext uri="{FF2B5EF4-FFF2-40B4-BE49-F238E27FC236}">
                  <a16:creationId xmlns:a16="http://schemas.microsoft.com/office/drawing/2014/main" id="{40FBB18C-86F5-4CE5-BB0E-3E78DDFF6FEB}"/>
                </a:ext>
              </a:extLst>
            </p:cNvPr>
            <p:cNvSpPr/>
            <p:nvPr/>
          </p:nvSpPr>
          <p:spPr>
            <a:xfrm>
              <a:off x="4630066" y="4234668"/>
              <a:ext cx="3791932" cy="43383"/>
            </a:xfrm>
            <a:prstGeom prst="rect">
              <a:avLst/>
            </a:prstGeom>
            <a:gradFill flip="none" rotWithShape="1">
              <a:gsLst>
                <a:gs pos="50400">
                  <a:srgbClr val="66BDFF"/>
                </a:gs>
                <a:gs pos="0">
                  <a:srgbClr val="015698"/>
                </a:gs>
                <a:gs pos="100000">
                  <a:schemeClr val="bg1"/>
                </a:gs>
              </a:gsLst>
              <a:lin ang="0" scaled="1"/>
              <a:tileRect/>
            </a:gradFill>
            <a:ln w="12700" cap="flat" algn="ctr">
              <a:noFill/>
              <a:prstDash val="soli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80434" tIns="40217" rIns="80434" bIns="40217" numCol="1" spcCol="0" rtlCol="0" fromWordArt="0" anchor="ctr" anchorCtr="0" forceAA="0" compatLnSpc="1">
              <a:prstTxWarp prst="textNoShape">
                <a:avLst/>
              </a:prstTxWarp>
              <a:noAutofit/>
            </a:bodyPr>
            <a:lstStyle/>
            <a:p>
              <a:pPr algn="ctr"/>
              <a:endParaRPr lang="zh-CN" altLang="en-US" sz="1235">
                <a:solidFill>
                  <a:prstClr val="black"/>
                </a:solidFill>
                <a:latin typeface="Arial" panose="020B0604020202020204" pitchFamily="34" charset="0"/>
                <a:cs typeface="Arial" panose="020B0604020202020204" pitchFamily="34" charset="0"/>
              </a:endParaRPr>
            </a:p>
          </p:txBody>
        </p:sp>
        <p:sp>
          <p:nvSpPr>
            <p:cNvPr id="36" name="矩形 66">
              <a:extLst>
                <a:ext uri="{FF2B5EF4-FFF2-40B4-BE49-F238E27FC236}">
                  <a16:creationId xmlns:a16="http://schemas.microsoft.com/office/drawing/2014/main" id="{17537D2E-08E8-468E-B0FB-FEB9EC296068}"/>
                </a:ext>
              </a:extLst>
            </p:cNvPr>
            <p:cNvSpPr/>
            <p:nvPr/>
          </p:nvSpPr>
          <p:spPr>
            <a:xfrm>
              <a:off x="4555657" y="3881858"/>
              <a:ext cx="3566711" cy="323934"/>
            </a:xfrm>
            <a:prstGeom prst="rect">
              <a:avLst/>
            </a:prstGeom>
            <a:noFill/>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lIns="63334" tIns="0" rIns="63334" bIns="0" rtlCol="0" anchor="ctr">
              <a:noAutofit/>
            </a:bodyPr>
            <a:lstStyle/>
            <a:p>
              <a:r>
                <a:rPr lang="zh-CN" altLang="en-US" sz="1235" b="1">
                  <a:solidFill>
                    <a:prstClr val="black"/>
                  </a:solidFill>
                  <a:latin typeface="Arial" panose="020B0604020202020204" pitchFamily="34" charset="0"/>
                  <a:ea typeface="华文楷体" panose="02010600040101010101" pitchFamily="2" charset="-122"/>
                  <a:cs typeface="Arial" panose="020B0604020202020204" pitchFamily="34" charset="0"/>
                </a:rPr>
                <a:t>平均学费（自主举办）</a:t>
              </a:r>
            </a:p>
          </p:txBody>
        </p:sp>
      </p:grpSp>
      <p:sp>
        <p:nvSpPr>
          <p:cNvPr id="31" name="矩形 65">
            <a:extLst>
              <a:ext uri="{FF2B5EF4-FFF2-40B4-BE49-F238E27FC236}">
                <a16:creationId xmlns:a16="http://schemas.microsoft.com/office/drawing/2014/main" id="{0EC8373D-E677-4061-A32D-0F3E398FDDEB}"/>
              </a:ext>
            </a:extLst>
          </p:cNvPr>
          <p:cNvSpPr/>
          <p:nvPr/>
        </p:nvSpPr>
        <p:spPr>
          <a:xfrm>
            <a:off x="6456759" y="3892807"/>
            <a:ext cx="3791932" cy="43383"/>
          </a:xfrm>
          <a:prstGeom prst="rect">
            <a:avLst/>
          </a:prstGeom>
          <a:gradFill flip="none" rotWithShape="1">
            <a:gsLst>
              <a:gs pos="50400">
                <a:srgbClr val="66BDFF"/>
              </a:gs>
              <a:gs pos="0">
                <a:srgbClr val="015698"/>
              </a:gs>
              <a:gs pos="100000">
                <a:schemeClr val="bg1"/>
              </a:gs>
            </a:gsLst>
            <a:lin ang="0" scaled="1"/>
            <a:tileRect/>
          </a:gradFill>
          <a:ln w="12700" cap="flat" algn="ctr">
            <a:noFill/>
            <a:prstDash val="soli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80434" tIns="40217" rIns="80434" bIns="40217" numCol="1" spcCol="0" rtlCol="0" fromWordArt="0" anchor="ctr" anchorCtr="0" forceAA="0" compatLnSpc="1">
            <a:prstTxWarp prst="textNoShape">
              <a:avLst/>
            </a:prstTxWarp>
            <a:noAutofit/>
          </a:bodyPr>
          <a:lstStyle/>
          <a:p>
            <a:pPr algn="ctr"/>
            <a:endParaRPr lang="zh-CN" altLang="en-US" sz="1235">
              <a:solidFill>
                <a:prstClr val="black"/>
              </a:solidFill>
              <a:latin typeface="Arial" panose="020B0604020202020204" pitchFamily="34" charset="0"/>
              <a:cs typeface="Arial" panose="020B0604020202020204" pitchFamily="34" charset="0"/>
            </a:endParaRPr>
          </a:p>
        </p:txBody>
      </p:sp>
      <p:sp>
        <p:nvSpPr>
          <p:cNvPr id="32" name="矩形 66">
            <a:extLst>
              <a:ext uri="{FF2B5EF4-FFF2-40B4-BE49-F238E27FC236}">
                <a16:creationId xmlns:a16="http://schemas.microsoft.com/office/drawing/2014/main" id="{FE1D131B-9729-492E-A19F-018E1E4BB278}"/>
              </a:ext>
            </a:extLst>
          </p:cNvPr>
          <p:cNvSpPr/>
          <p:nvPr/>
        </p:nvSpPr>
        <p:spPr>
          <a:xfrm>
            <a:off x="1940413" y="681599"/>
            <a:ext cx="3791933" cy="331304"/>
          </a:xfrm>
          <a:prstGeom prst="rect">
            <a:avLst/>
          </a:prstGeom>
          <a:noFill/>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lIns="63334" tIns="0" rIns="63334" bIns="0" rtlCol="0" anchor="ctr">
            <a:noAutofit/>
          </a:bodyPr>
          <a:lstStyle/>
          <a:p>
            <a:r>
              <a:rPr lang="zh-CN" altLang="en-US" sz="1235" b="1">
                <a:solidFill>
                  <a:prstClr val="black"/>
                </a:solidFill>
                <a:latin typeface="Arial" panose="020B0604020202020204" pitchFamily="34" charset="0"/>
                <a:ea typeface="华文楷体" panose="02010600040101010101" pitchFamily="2" charset="-122"/>
                <a:cs typeface="Arial" panose="020B0604020202020204" pitchFamily="34" charset="0"/>
              </a:rPr>
              <a:t>学生数量（自主举办）</a:t>
            </a:r>
          </a:p>
        </p:txBody>
      </p:sp>
      <p:cxnSp>
        <p:nvCxnSpPr>
          <p:cNvPr id="42" name="Straight Connector 18">
            <a:extLst>
              <a:ext uri="{FF2B5EF4-FFF2-40B4-BE49-F238E27FC236}">
                <a16:creationId xmlns:a16="http://schemas.microsoft.com/office/drawing/2014/main" id="{0AD1F49B-2D34-4162-837D-C28CC20E630D}"/>
              </a:ext>
            </a:extLst>
          </p:cNvPr>
          <p:cNvCxnSpPr>
            <a:cxnSpLocks/>
          </p:cNvCxnSpPr>
          <p:nvPr/>
        </p:nvCxnSpPr>
        <p:spPr>
          <a:xfrm>
            <a:off x="3744888" y="1348512"/>
            <a:ext cx="0" cy="1663394"/>
          </a:xfrm>
          <a:prstGeom prst="line">
            <a:avLst/>
          </a:prstGeom>
          <a:ln w="19050">
            <a:solidFill>
              <a:srgbClr val="00567D"/>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18">
            <a:extLst>
              <a:ext uri="{FF2B5EF4-FFF2-40B4-BE49-F238E27FC236}">
                <a16:creationId xmlns:a16="http://schemas.microsoft.com/office/drawing/2014/main" id="{6DECA3A6-96A0-469F-8CBD-6C20A6361B74}"/>
              </a:ext>
            </a:extLst>
          </p:cNvPr>
          <p:cNvCxnSpPr>
            <a:cxnSpLocks/>
          </p:cNvCxnSpPr>
          <p:nvPr/>
        </p:nvCxnSpPr>
        <p:spPr>
          <a:xfrm>
            <a:off x="8454401" y="1374316"/>
            <a:ext cx="0" cy="1637590"/>
          </a:xfrm>
          <a:prstGeom prst="line">
            <a:avLst/>
          </a:prstGeom>
          <a:ln w="19050">
            <a:solidFill>
              <a:srgbClr val="00567D"/>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6" name="表格 16">
            <a:extLst>
              <a:ext uri="{FF2B5EF4-FFF2-40B4-BE49-F238E27FC236}">
                <a16:creationId xmlns:a16="http://schemas.microsoft.com/office/drawing/2014/main" id="{1F647CA5-7718-4858-AAFE-FA9D27E84622}"/>
              </a:ext>
            </a:extLst>
          </p:cNvPr>
          <p:cNvGraphicFramePr>
            <a:graphicFrameLocks noGrp="1"/>
          </p:cNvGraphicFramePr>
          <p:nvPr/>
        </p:nvGraphicFramePr>
        <p:xfrm>
          <a:off x="5699175" y="3020152"/>
          <a:ext cx="4676125" cy="506394"/>
        </p:xfrm>
        <a:graphic>
          <a:graphicData uri="http://schemas.openxmlformats.org/drawingml/2006/table">
            <a:tbl>
              <a:tblPr firstRow="1" bandRow="1">
                <a:tableStyleId>{68D230F3-CF80-4859-8CE7-A43EE81993B5}</a:tableStyleId>
              </a:tblPr>
              <a:tblGrid>
                <a:gridCol w="873109">
                  <a:extLst>
                    <a:ext uri="{9D8B030D-6E8A-4147-A177-3AD203B41FA5}">
                      <a16:colId xmlns:a16="http://schemas.microsoft.com/office/drawing/2014/main" val="2064660031"/>
                    </a:ext>
                  </a:extLst>
                </a:gridCol>
                <a:gridCol w="997341">
                  <a:extLst>
                    <a:ext uri="{9D8B030D-6E8A-4147-A177-3AD203B41FA5}">
                      <a16:colId xmlns:a16="http://schemas.microsoft.com/office/drawing/2014/main" val="963636792"/>
                    </a:ext>
                  </a:extLst>
                </a:gridCol>
                <a:gridCol w="935225">
                  <a:extLst>
                    <a:ext uri="{9D8B030D-6E8A-4147-A177-3AD203B41FA5}">
                      <a16:colId xmlns:a16="http://schemas.microsoft.com/office/drawing/2014/main" val="2371656199"/>
                    </a:ext>
                  </a:extLst>
                </a:gridCol>
                <a:gridCol w="935225">
                  <a:extLst>
                    <a:ext uri="{9D8B030D-6E8A-4147-A177-3AD203B41FA5}">
                      <a16:colId xmlns:a16="http://schemas.microsoft.com/office/drawing/2014/main" val="2388651910"/>
                    </a:ext>
                  </a:extLst>
                </a:gridCol>
                <a:gridCol w="935225">
                  <a:extLst>
                    <a:ext uri="{9D8B030D-6E8A-4147-A177-3AD203B41FA5}">
                      <a16:colId xmlns:a16="http://schemas.microsoft.com/office/drawing/2014/main" val="2271716311"/>
                    </a:ext>
                  </a:extLst>
                </a:gridCol>
              </a:tblGrid>
              <a:tr h="253197">
                <a:tc>
                  <a:txBody>
                    <a:bodyPr/>
                    <a:lstStyle/>
                    <a:p>
                      <a:pPr algn="ctr"/>
                      <a:r>
                        <a:rPr lang="zh-CN" altLang="en-US" sz="1000" b="0">
                          <a:latin typeface="STKaiti" panose="02010600040101010101" pitchFamily="2" charset="-122"/>
                          <a:ea typeface="STKaiti" panose="02010600040101010101" pitchFamily="2" charset="-122"/>
                        </a:rPr>
                        <a:t>基础教育</a:t>
                      </a:r>
                    </a:p>
                  </a:txBody>
                  <a:tcPr/>
                </a:tc>
                <a:tc>
                  <a:txBody>
                    <a:bodyPr/>
                    <a:lstStyle/>
                    <a:p>
                      <a:pPr algn="ctr"/>
                      <a:r>
                        <a:rPr lang="en-US" altLang="zh-CN" sz="1000" b="0">
                          <a:latin typeface="Arial" panose="020B0604020202020204" pitchFamily="34" charset="0"/>
                          <a:ea typeface="KaiTi" panose="02010609060101010101" pitchFamily="49" charset="-122"/>
                          <a:cs typeface="Arial" panose="020B0604020202020204" pitchFamily="34" charset="0"/>
                        </a:rPr>
                        <a:t>40,880</a:t>
                      </a:r>
                      <a:endParaRPr lang="zh-CN" altLang="en-US" sz="1000" b="0">
                        <a:latin typeface="Arial" panose="020B0604020202020204" pitchFamily="34" charset="0"/>
                        <a:ea typeface="KaiTi" panose="02010609060101010101" pitchFamily="49" charset="-122"/>
                        <a:cs typeface="Arial" panose="020B0604020202020204" pitchFamily="34" charset="0"/>
                      </a:endParaRPr>
                    </a:p>
                  </a:txBody>
                  <a:tcPr/>
                </a:tc>
                <a:tc>
                  <a:txBody>
                    <a:bodyPr/>
                    <a:lstStyle/>
                    <a:p>
                      <a:pPr algn="ctr"/>
                      <a:r>
                        <a:rPr lang="en-US" altLang="zh-CN" sz="1000" b="0">
                          <a:latin typeface="Arial" panose="020B0604020202020204" pitchFamily="34" charset="0"/>
                          <a:ea typeface="KaiTi" panose="02010609060101010101" pitchFamily="49" charset="-122"/>
                          <a:cs typeface="Arial" panose="020B0604020202020204" pitchFamily="34" charset="0"/>
                        </a:rPr>
                        <a:t>45,567</a:t>
                      </a:r>
                      <a:endParaRPr lang="zh-CN" altLang="en-US" sz="1000" b="0">
                        <a:latin typeface="Arial" panose="020B0604020202020204" pitchFamily="34" charset="0"/>
                        <a:ea typeface="KaiTi" panose="02010609060101010101" pitchFamily="49" charset="-122"/>
                        <a:cs typeface="Arial" panose="020B0604020202020204" pitchFamily="34" charset="0"/>
                      </a:endParaRPr>
                    </a:p>
                  </a:txBody>
                  <a:tcPr/>
                </a:tc>
                <a:tc>
                  <a:txBody>
                    <a:bodyPr/>
                    <a:lstStyle/>
                    <a:p>
                      <a:pPr algn="ctr"/>
                      <a:r>
                        <a:rPr lang="en-US" altLang="zh-CN" sz="1000" b="0">
                          <a:latin typeface="Arial" panose="020B0604020202020204" pitchFamily="34" charset="0"/>
                          <a:ea typeface="KaiTi" panose="02010609060101010101" pitchFamily="49" charset="-122"/>
                          <a:cs typeface="Arial" panose="020B0604020202020204" pitchFamily="34" charset="0"/>
                        </a:rPr>
                        <a:t>49,329</a:t>
                      </a:r>
                      <a:endParaRPr lang="zh-CN" altLang="en-US" sz="1000" b="0">
                        <a:latin typeface="Arial" panose="020B0604020202020204" pitchFamily="34" charset="0"/>
                        <a:ea typeface="KaiTi" panose="02010609060101010101" pitchFamily="49" charset="-122"/>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000" b="0">
                          <a:latin typeface="Arial" panose="020B0604020202020204" pitchFamily="34" charset="0"/>
                          <a:ea typeface="KaiTi" panose="02010609060101010101" pitchFamily="49" charset="-122"/>
                          <a:cs typeface="Arial" panose="020B0604020202020204" pitchFamily="34" charset="0"/>
                        </a:rPr>
                        <a:t>52,143</a:t>
                      </a:r>
                      <a:endParaRPr lang="zh-CN" altLang="en-US" sz="1000" b="0">
                        <a:latin typeface="Arial" panose="020B0604020202020204" pitchFamily="34" charset="0"/>
                        <a:ea typeface="KaiTi" panose="02010609060101010101" pitchFamily="49" charset="-122"/>
                        <a:cs typeface="Arial" panose="020B0604020202020204" pitchFamily="34" charset="0"/>
                      </a:endParaRPr>
                    </a:p>
                  </a:txBody>
                  <a:tcPr/>
                </a:tc>
                <a:extLst>
                  <a:ext uri="{0D108BD9-81ED-4DB2-BD59-A6C34878D82A}">
                    <a16:rowId xmlns:a16="http://schemas.microsoft.com/office/drawing/2014/main" val="1068813632"/>
                  </a:ext>
                </a:extLst>
              </a:tr>
              <a:tr h="253197">
                <a:tc>
                  <a:txBody>
                    <a:bodyPr/>
                    <a:lstStyle/>
                    <a:p>
                      <a:pPr algn="ctr"/>
                      <a:r>
                        <a:rPr lang="zh-CN" altLang="en-US" sz="1000">
                          <a:latin typeface="STKaiti" panose="02010600040101010101" pitchFamily="2" charset="-122"/>
                          <a:ea typeface="STKaiti" panose="02010600040101010101" pitchFamily="2" charset="-122"/>
                        </a:rPr>
                        <a:t>国际教育</a:t>
                      </a:r>
                    </a:p>
                  </a:txBody>
                  <a:tcPr/>
                </a:tc>
                <a:tc>
                  <a:txBody>
                    <a:bodyPr/>
                    <a:lstStyle/>
                    <a:p>
                      <a:pPr algn="ctr"/>
                      <a:r>
                        <a:rPr lang="en-US" altLang="zh-CN" sz="1000">
                          <a:latin typeface="Arial" panose="020B0604020202020204" pitchFamily="34" charset="0"/>
                          <a:ea typeface="KaiTi" panose="02010609060101010101" pitchFamily="49" charset="-122"/>
                          <a:cs typeface="Arial" panose="020B0604020202020204" pitchFamily="34" charset="0"/>
                        </a:rPr>
                        <a:t>83,170</a:t>
                      </a:r>
                      <a:endParaRPr lang="zh-CN" altLang="en-US" sz="1000">
                        <a:latin typeface="Arial" panose="020B0604020202020204" pitchFamily="34" charset="0"/>
                        <a:ea typeface="KaiTi" panose="02010609060101010101" pitchFamily="49" charset="-122"/>
                        <a:cs typeface="Arial" panose="020B0604020202020204" pitchFamily="34" charset="0"/>
                      </a:endParaRPr>
                    </a:p>
                  </a:txBody>
                  <a:tcPr/>
                </a:tc>
                <a:tc>
                  <a:txBody>
                    <a:bodyPr/>
                    <a:lstStyle/>
                    <a:p>
                      <a:pPr algn="ctr"/>
                      <a:r>
                        <a:rPr lang="en-US" altLang="zh-CN" sz="1000">
                          <a:latin typeface="Arial" panose="020B0604020202020204" pitchFamily="34" charset="0"/>
                          <a:ea typeface="KaiTi" panose="02010609060101010101" pitchFamily="49" charset="-122"/>
                          <a:cs typeface="Arial" panose="020B0604020202020204" pitchFamily="34" charset="0"/>
                        </a:rPr>
                        <a:t>92,398</a:t>
                      </a:r>
                      <a:endParaRPr lang="zh-CN" altLang="en-US" sz="1000">
                        <a:latin typeface="Arial" panose="020B0604020202020204" pitchFamily="34" charset="0"/>
                        <a:ea typeface="KaiTi" panose="02010609060101010101" pitchFamily="49" charset="-122"/>
                        <a:cs typeface="Arial" panose="020B0604020202020204" pitchFamily="34" charset="0"/>
                      </a:endParaRPr>
                    </a:p>
                  </a:txBody>
                  <a:tcPr/>
                </a:tc>
                <a:tc>
                  <a:txBody>
                    <a:bodyPr/>
                    <a:lstStyle/>
                    <a:p>
                      <a:pPr algn="ctr"/>
                      <a:r>
                        <a:rPr lang="en-US" altLang="zh-CN" sz="1000">
                          <a:latin typeface="Arial" panose="020B0604020202020204" pitchFamily="34" charset="0"/>
                          <a:ea typeface="KaiTi" panose="02010609060101010101" pitchFamily="49" charset="-122"/>
                          <a:cs typeface="Arial" panose="020B0604020202020204" pitchFamily="34" charset="0"/>
                        </a:rPr>
                        <a:t>99,319</a:t>
                      </a:r>
                      <a:endParaRPr lang="zh-CN" altLang="en-US" sz="1000">
                        <a:latin typeface="Arial" panose="020B0604020202020204" pitchFamily="34" charset="0"/>
                        <a:ea typeface="KaiTi" panose="02010609060101010101" pitchFamily="49" charset="-122"/>
                        <a:cs typeface="Arial" panose="020B0604020202020204" pitchFamily="34" charset="0"/>
                      </a:endParaRPr>
                    </a:p>
                  </a:txBody>
                  <a:tcPr/>
                </a:tc>
                <a:tc>
                  <a:txBody>
                    <a:bodyPr/>
                    <a:lstStyle/>
                    <a:p>
                      <a:pPr algn="ctr"/>
                      <a:r>
                        <a:rPr lang="en-US" altLang="zh-CN" sz="1000">
                          <a:latin typeface="Arial" panose="020B0604020202020204" pitchFamily="34" charset="0"/>
                          <a:ea typeface="KaiTi" panose="02010609060101010101" pitchFamily="49" charset="-122"/>
                          <a:cs typeface="Arial" panose="020B0604020202020204" pitchFamily="34" charset="0"/>
                        </a:rPr>
                        <a:t>101,350</a:t>
                      </a:r>
                      <a:endParaRPr lang="zh-CN" altLang="en-US" sz="1000">
                        <a:latin typeface="Arial" panose="020B0604020202020204" pitchFamily="34" charset="0"/>
                        <a:ea typeface="KaiTi" panose="02010609060101010101" pitchFamily="49" charset="-122"/>
                        <a:cs typeface="Arial" panose="020B0604020202020204" pitchFamily="34" charset="0"/>
                      </a:endParaRPr>
                    </a:p>
                  </a:txBody>
                  <a:tcPr/>
                </a:tc>
                <a:extLst>
                  <a:ext uri="{0D108BD9-81ED-4DB2-BD59-A6C34878D82A}">
                    <a16:rowId xmlns:a16="http://schemas.microsoft.com/office/drawing/2014/main" val="2424893200"/>
                  </a:ext>
                </a:extLst>
              </a:tr>
            </a:tbl>
          </a:graphicData>
        </a:graphic>
      </p:graphicFrame>
      <p:cxnSp>
        <p:nvCxnSpPr>
          <p:cNvPr id="39" name="Straight Arrow Connector 4">
            <a:extLst>
              <a:ext uri="{FF2B5EF4-FFF2-40B4-BE49-F238E27FC236}">
                <a16:creationId xmlns:a16="http://schemas.microsoft.com/office/drawing/2014/main" id="{32141A20-7883-49B3-B74A-6F4244ACB999}"/>
              </a:ext>
            </a:extLst>
          </p:cNvPr>
          <p:cNvCxnSpPr>
            <a:cxnSpLocks/>
          </p:cNvCxnSpPr>
          <p:nvPr/>
        </p:nvCxnSpPr>
        <p:spPr>
          <a:xfrm flipV="1">
            <a:off x="2337222" y="1488186"/>
            <a:ext cx="923819" cy="13549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1" name="TextBox 11">
            <a:extLst>
              <a:ext uri="{FF2B5EF4-FFF2-40B4-BE49-F238E27FC236}">
                <a16:creationId xmlns:a16="http://schemas.microsoft.com/office/drawing/2014/main" id="{1B47CE9E-CDA5-4D01-9AE0-66D1020B806A}"/>
              </a:ext>
            </a:extLst>
          </p:cNvPr>
          <p:cNvSpPr txBox="1"/>
          <p:nvPr/>
        </p:nvSpPr>
        <p:spPr>
          <a:xfrm rot="21090865">
            <a:off x="2260362" y="1254042"/>
            <a:ext cx="1077539" cy="261610"/>
          </a:xfrm>
          <a:prstGeom prst="rect">
            <a:avLst/>
          </a:prstGeom>
          <a:noFill/>
        </p:spPr>
        <p:txBody>
          <a:bodyPr wrap="square" rtlCol="0">
            <a:spAutoFit/>
          </a:bodyPr>
          <a:lstStyle/>
          <a:p>
            <a:r>
              <a:rPr lang="en-US" sz="1100">
                <a:latin typeface="Arial" panose="020B0604020202020204" pitchFamily="34" charset="0"/>
                <a:ea typeface="STKaiti" panose="02010600040101010101" pitchFamily="2" charset="-122"/>
                <a:cs typeface="Arial" panose="020B0604020202020204" pitchFamily="34" charset="0"/>
              </a:rPr>
              <a:t>CAGR: 2.3</a:t>
            </a:r>
            <a:r>
              <a:rPr lang="x-none" sz="1100">
                <a:latin typeface="Arial" panose="020B0604020202020204" pitchFamily="34" charset="0"/>
                <a:ea typeface="STKaiti" panose="02010600040101010101" pitchFamily="2" charset="-122"/>
                <a:cs typeface="Arial" panose="020B0604020202020204" pitchFamily="34" charset="0"/>
              </a:rPr>
              <a:t>%</a:t>
            </a:r>
          </a:p>
        </p:txBody>
      </p:sp>
      <p:cxnSp>
        <p:nvCxnSpPr>
          <p:cNvPr id="46" name="Straight Arrow Connector 4">
            <a:extLst>
              <a:ext uri="{FF2B5EF4-FFF2-40B4-BE49-F238E27FC236}">
                <a16:creationId xmlns:a16="http://schemas.microsoft.com/office/drawing/2014/main" id="{2B58964F-BDDF-4710-A386-711613AC8EA5}"/>
              </a:ext>
            </a:extLst>
          </p:cNvPr>
          <p:cNvCxnSpPr>
            <a:cxnSpLocks/>
          </p:cNvCxnSpPr>
          <p:nvPr/>
        </p:nvCxnSpPr>
        <p:spPr>
          <a:xfrm rot="21315811" flipV="1">
            <a:off x="4168470" y="1391483"/>
            <a:ext cx="923819" cy="13549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8" name="TextBox 11">
            <a:extLst>
              <a:ext uri="{FF2B5EF4-FFF2-40B4-BE49-F238E27FC236}">
                <a16:creationId xmlns:a16="http://schemas.microsoft.com/office/drawing/2014/main" id="{7A3579B7-2936-4A2C-8834-29E452EE6477}"/>
              </a:ext>
            </a:extLst>
          </p:cNvPr>
          <p:cNvSpPr txBox="1"/>
          <p:nvPr/>
        </p:nvSpPr>
        <p:spPr>
          <a:xfrm rot="20806676">
            <a:off x="4107306" y="1193819"/>
            <a:ext cx="1077539" cy="261610"/>
          </a:xfrm>
          <a:prstGeom prst="rect">
            <a:avLst/>
          </a:prstGeom>
          <a:noFill/>
        </p:spPr>
        <p:txBody>
          <a:bodyPr wrap="square" rtlCol="0">
            <a:spAutoFit/>
          </a:bodyPr>
          <a:lstStyle/>
          <a:p>
            <a:pPr algn="ctr"/>
            <a:r>
              <a:rPr lang="en-US" sz="1100">
                <a:latin typeface="Arial" panose="020B0604020202020204" pitchFamily="34" charset="0"/>
                <a:ea typeface="STKaiti" panose="02010600040101010101" pitchFamily="2" charset="-122"/>
                <a:cs typeface="Arial" panose="020B0604020202020204" pitchFamily="34" charset="0"/>
              </a:rPr>
              <a:t>14.8</a:t>
            </a:r>
            <a:r>
              <a:rPr lang="x-none" sz="1100">
                <a:latin typeface="Arial" panose="020B0604020202020204" pitchFamily="34" charset="0"/>
                <a:ea typeface="STKaiti" panose="02010600040101010101" pitchFamily="2" charset="-122"/>
                <a:cs typeface="Arial" panose="020B0604020202020204" pitchFamily="34" charset="0"/>
              </a:rPr>
              <a:t>%</a:t>
            </a:r>
          </a:p>
        </p:txBody>
      </p:sp>
      <p:cxnSp>
        <p:nvCxnSpPr>
          <p:cNvPr id="55" name="Straight Arrow Connector 4">
            <a:extLst>
              <a:ext uri="{FF2B5EF4-FFF2-40B4-BE49-F238E27FC236}">
                <a16:creationId xmlns:a16="http://schemas.microsoft.com/office/drawing/2014/main" id="{B6F94F01-2F10-4182-B9C9-16F8F119AA83}"/>
              </a:ext>
            </a:extLst>
          </p:cNvPr>
          <p:cNvCxnSpPr>
            <a:cxnSpLocks/>
          </p:cNvCxnSpPr>
          <p:nvPr/>
        </p:nvCxnSpPr>
        <p:spPr>
          <a:xfrm flipV="1">
            <a:off x="7048564" y="1527332"/>
            <a:ext cx="912955" cy="25563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4">
            <a:extLst>
              <a:ext uri="{FF2B5EF4-FFF2-40B4-BE49-F238E27FC236}">
                <a16:creationId xmlns:a16="http://schemas.microsoft.com/office/drawing/2014/main" id="{3D281D75-DD1A-4624-906B-2999798A8F55}"/>
              </a:ext>
            </a:extLst>
          </p:cNvPr>
          <p:cNvCxnSpPr>
            <a:cxnSpLocks/>
          </p:cNvCxnSpPr>
          <p:nvPr/>
        </p:nvCxnSpPr>
        <p:spPr>
          <a:xfrm flipV="1">
            <a:off x="2352712" y="4132302"/>
            <a:ext cx="2845166" cy="71162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8" name="TextBox 11">
            <a:extLst>
              <a:ext uri="{FF2B5EF4-FFF2-40B4-BE49-F238E27FC236}">
                <a16:creationId xmlns:a16="http://schemas.microsoft.com/office/drawing/2014/main" id="{12782B3F-95D5-0843-AD95-28120ABD3017}"/>
              </a:ext>
            </a:extLst>
          </p:cNvPr>
          <p:cNvSpPr txBox="1"/>
          <p:nvPr/>
        </p:nvSpPr>
        <p:spPr>
          <a:xfrm rot="20806676">
            <a:off x="3207981" y="4156989"/>
            <a:ext cx="1077539" cy="261610"/>
          </a:xfrm>
          <a:prstGeom prst="rect">
            <a:avLst/>
          </a:prstGeom>
          <a:noFill/>
        </p:spPr>
        <p:txBody>
          <a:bodyPr wrap="square" rtlCol="0">
            <a:spAutoFit/>
          </a:bodyPr>
          <a:lstStyle/>
          <a:p>
            <a:pPr algn="ctr"/>
            <a:r>
              <a:rPr lang="en-US" altLang="zh-CN" sz="1100">
                <a:latin typeface="Arial" panose="020B0604020202020204" pitchFamily="34" charset="0"/>
                <a:ea typeface="STKaiti" panose="02010600040101010101" pitchFamily="2" charset="-122"/>
                <a:cs typeface="Arial" panose="020B0604020202020204" pitchFamily="34" charset="0"/>
              </a:rPr>
              <a:t>CAGR:</a:t>
            </a:r>
            <a:r>
              <a:rPr lang="en-US" sz="1100">
                <a:latin typeface="Arial" panose="020B0604020202020204" pitchFamily="34" charset="0"/>
                <a:ea typeface="STKaiti" panose="02010600040101010101" pitchFamily="2" charset="-122"/>
                <a:cs typeface="Arial" panose="020B0604020202020204" pitchFamily="34" charset="0"/>
              </a:rPr>
              <a:t>1</a:t>
            </a:r>
            <a:r>
              <a:rPr lang="en-US" altLang="zh-CN" sz="1100">
                <a:latin typeface="Arial" panose="020B0604020202020204" pitchFamily="34" charset="0"/>
                <a:ea typeface="STKaiti" panose="02010600040101010101" pitchFamily="2" charset="-122"/>
                <a:cs typeface="Arial" panose="020B0604020202020204" pitchFamily="34" charset="0"/>
              </a:rPr>
              <a:t>7</a:t>
            </a:r>
            <a:r>
              <a:rPr lang="en-US" sz="1100">
                <a:latin typeface="Arial" panose="020B0604020202020204" pitchFamily="34" charset="0"/>
                <a:ea typeface="STKaiti" panose="02010600040101010101" pitchFamily="2" charset="-122"/>
                <a:cs typeface="Arial" panose="020B0604020202020204" pitchFamily="34" charset="0"/>
              </a:rPr>
              <a:t>.</a:t>
            </a:r>
            <a:r>
              <a:rPr lang="en-US" altLang="zh-CN" sz="1100">
                <a:latin typeface="Arial" panose="020B0604020202020204" pitchFamily="34" charset="0"/>
                <a:ea typeface="STKaiti" panose="02010600040101010101" pitchFamily="2" charset="-122"/>
                <a:cs typeface="Arial" panose="020B0604020202020204" pitchFamily="34" charset="0"/>
              </a:rPr>
              <a:t>6</a:t>
            </a:r>
            <a:r>
              <a:rPr lang="x-none" sz="1100">
                <a:latin typeface="Arial" panose="020B0604020202020204" pitchFamily="34" charset="0"/>
                <a:ea typeface="STKaiti" panose="02010600040101010101" pitchFamily="2" charset="-122"/>
                <a:cs typeface="Arial" panose="020B0604020202020204" pitchFamily="34" charset="0"/>
              </a:rPr>
              <a:t>%</a:t>
            </a:r>
          </a:p>
        </p:txBody>
      </p:sp>
      <p:sp>
        <p:nvSpPr>
          <p:cNvPr id="3" name="矩形 2">
            <a:extLst>
              <a:ext uri="{FF2B5EF4-FFF2-40B4-BE49-F238E27FC236}">
                <a16:creationId xmlns:a16="http://schemas.microsoft.com/office/drawing/2014/main" id="{F2EBD0A9-2795-424F-BB8D-ABAED7D72C28}"/>
              </a:ext>
            </a:extLst>
          </p:cNvPr>
          <p:cNvSpPr/>
          <p:nvPr/>
        </p:nvSpPr>
        <p:spPr>
          <a:xfrm>
            <a:off x="9946254" y="2743154"/>
            <a:ext cx="309700" cy="276999"/>
          </a:xfrm>
          <a:prstGeom prst="rect">
            <a:avLst/>
          </a:prstGeom>
        </p:spPr>
        <p:txBody>
          <a:bodyPr wrap="none">
            <a:spAutoFit/>
          </a:bodyPr>
          <a:lstStyle/>
          <a:p>
            <a:r>
              <a:rPr lang="en-US" altLang="zh-CN" sz="1200" b="1" baseline="30000">
                <a:latin typeface="Arial" panose="020B0604020202020204" pitchFamily="34" charset="0"/>
                <a:ea typeface="STKaiti" panose="02010600040101010101" pitchFamily="2" charset="-122"/>
                <a:cs typeface="Arial" panose="020B0604020202020204" pitchFamily="34" charset="0"/>
              </a:rPr>
              <a:t>(1)</a:t>
            </a:r>
            <a:endParaRPr lang="zh-CN" altLang="en-US" sz="1200"/>
          </a:p>
        </p:txBody>
      </p:sp>
      <p:sp>
        <p:nvSpPr>
          <p:cNvPr id="40" name="矩形 39">
            <a:extLst>
              <a:ext uri="{FF2B5EF4-FFF2-40B4-BE49-F238E27FC236}">
                <a16:creationId xmlns:a16="http://schemas.microsoft.com/office/drawing/2014/main" id="{1EF91143-8CDA-2B42-9CEF-4C48DE9E5D7C}"/>
              </a:ext>
            </a:extLst>
          </p:cNvPr>
          <p:cNvSpPr/>
          <p:nvPr/>
        </p:nvSpPr>
        <p:spPr>
          <a:xfrm>
            <a:off x="9001625" y="2739031"/>
            <a:ext cx="309700" cy="276999"/>
          </a:xfrm>
          <a:prstGeom prst="rect">
            <a:avLst/>
          </a:prstGeom>
        </p:spPr>
        <p:txBody>
          <a:bodyPr wrap="none">
            <a:spAutoFit/>
          </a:bodyPr>
          <a:lstStyle/>
          <a:p>
            <a:r>
              <a:rPr lang="en-US" altLang="zh-CN" sz="1200" b="1" baseline="30000">
                <a:latin typeface="Arial" panose="020B0604020202020204" pitchFamily="34" charset="0"/>
                <a:ea typeface="STKaiti" panose="02010600040101010101" pitchFamily="2" charset="-122"/>
                <a:cs typeface="Arial" panose="020B0604020202020204" pitchFamily="34" charset="0"/>
              </a:rPr>
              <a:t>(1)</a:t>
            </a:r>
            <a:endParaRPr lang="zh-CN" altLang="en-US" sz="1200"/>
          </a:p>
        </p:txBody>
      </p:sp>
      <p:cxnSp>
        <p:nvCxnSpPr>
          <p:cNvPr id="43" name="Straight Arrow Connector 4">
            <a:extLst>
              <a:ext uri="{FF2B5EF4-FFF2-40B4-BE49-F238E27FC236}">
                <a16:creationId xmlns:a16="http://schemas.microsoft.com/office/drawing/2014/main" id="{6B665FE5-CB46-42C5-8212-D8BF0FFEAD0F}"/>
              </a:ext>
            </a:extLst>
          </p:cNvPr>
          <p:cNvCxnSpPr>
            <a:cxnSpLocks/>
          </p:cNvCxnSpPr>
          <p:nvPr/>
        </p:nvCxnSpPr>
        <p:spPr>
          <a:xfrm flipV="1">
            <a:off x="8952778" y="1351109"/>
            <a:ext cx="912955" cy="25563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4" name="TextBox 11">
            <a:extLst>
              <a:ext uri="{FF2B5EF4-FFF2-40B4-BE49-F238E27FC236}">
                <a16:creationId xmlns:a16="http://schemas.microsoft.com/office/drawing/2014/main" id="{480C21E6-3E0B-4F9B-ACFA-94F71C6CF618}"/>
              </a:ext>
            </a:extLst>
          </p:cNvPr>
          <p:cNvSpPr txBox="1"/>
          <p:nvPr/>
        </p:nvSpPr>
        <p:spPr>
          <a:xfrm rot="9890179" flipV="1">
            <a:off x="8672929" y="1220967"/>
            <a:ext cx="1238695" cy="261610"/>
          </a:xfrm>
          <a:prstGeom prst="rect">
            <a:avLst/>
          </a:prstGeom>
          <a:noFill/>
        </p:spPr>
        <p:txBody>
          <a:bodyPr wrap="square" rtlCol="0">
            <a:spAutoFit/>
          </a:bodyPr>
          <a:lstStyle/>
          <a:p>
            <a:pPr algn="ctr"/>
            <a:r>
              <a:rPr lang="en-US" sz="1100">
                <a:latin typeface="Arial" panose="020B0604020202020204" pitchFamily="34" charset="0"/>
                <a:ea typeface="STKaiti" panose="02010600040101010101" pitchFamily="2" charset="-122"/>
                <a:cs typeface="Arial" panose="020B0604020202020204" pitchFamily="34" charset="0"/>
              </a:rPr>
              <a:t>4.3</a:t>
            </a:r>
            <a:r>
              <a:rPr lang="x-none" sz="1100">
                <a:latin typeface="Arial" panose="020B0604020202020204" pitchFamily="34" charset="0"/>
                <a:ea typeface="STKaiti" panose="02010600040101010101" pitchFamily="2" charset="-122"/>
                <a:cs typeface="Arial" panose="020B0604020202020204" pitchFamily="34" charset="0"/>
              </a:rPr>
              <a:t>%</a:t>
            </a:r>
          </a:p>
        </p:txBody>
      </p:sp>
    </p:spTree>
    <p:extLst>
      <p:ext uri="{BB962C8B-B14F-4D97-AF65-F5344CB8AC3E}">
        <p14:creationId xmlns:p14="http://schemas.microsoft.com/office/powerpoint/2010/main" val="2883064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spid="_x0000_s5147" name="think-cell Slide" r:id="rId6" imgW="270" imgH="270" progId="TCLayout.ActiveDocument.1">
                  <p:embed/>
                </p:oleObj>
              </mc:Choice>
              <mc:Fallback>
                <p:oleObj name="think-cell Slide" r:id="rId6" imgW="270" imgH="270" progId="TCLayout.ActiveDocument.1">
                  <p:embed/>
                  <p:pic>
                    <p:nvPicPr>
                      <p:cNvPr id="15" name="Object 14" hidden="1"/>
                      <p:cNvPicPr/>
                      <p:nvPr/>
                    </p:nvPicPr>
                    <p:blipFill>
                      <a:blip r:embed="rId7"/>
                      <a:stretch>
                        <a:fillRect/>
                      </a:stretch>
                    </p:blipFill>
                    <p:spPr>
                      <a:xfrm>
                        <a:off x="1144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normAutofit/>
          </a:bodyPr>
          <a:lstStyle/>
          <a:p>
            <a:r>
              <a:rPr lang="zh-CN" altLang="en-US">
                <a:solidFill>
                  <a:schemeClr val="tx1"/>
                </a:solidFill>
              </a:rPr>
              <a:t>全面预算及成本控制打造成本优势</a:t>
            </a:r>
          </a:p>
        </p:txBody>
      </p:sp>
      <p:sp>
        <p:nvSpPr>
          <p:cNvPr id="3" name="TextBox 2"/>
          <p:cNvSpPr txBox="1"/>
          <p:nvPr/>
        </p:nvSpPr>
        <p:spPr>
          <a:xfrm>
            <a:off x="1545697" y="851633"/>
            <a:ext cx="3097075" cy="378338"/>
          </a:xfrm>
          <a:prstGeom prst="rect">
            <a:avLst/>
          </a:prstGeom>
          <a:noFill/>
        </p:spPr>
        <p:txBody>
          <a:bodyPr wrap="square" lIns="36000" tIns="36000" rIns="36000" bIns="36000" rtlCol="0">
            <a:noAutofit/>
          </a:bodyPr>
          <a:lstStyle/>
          <a:p>
            <a:r>
              <a:rPr lang="zh-CN" altLang="en-US" sz="1250" b="1">
                <a:latin typeface="华文楷体" panose="02010600040101010101" pitchFamily="2" charset="-122"/>
                <a:ea typeface="华文楷体" panose="02010600040101010101" pitchFamily="2" charset="-122"/>
              </a:rPr>
              <a:t>营业成本（百万，人民币）</a:t>
            </a:r>
          </a:p>
        </p:txBody>
      </p:sp>
      <p:graphicFrame>
        <p:nvGraphicFramePr>
          <p:cNvPr id="18" name="Chart 17">
            <a:extLst>
              <a:ext uri="{FF2B5EF4-FFF2-40B4-BE49-F238E27FC236}">
                <a16:creationId xmlns:a16="http://schemas.microsoft.com/office/drawing/2014/main" id="{595611B6-6D97-4D58-89C2-C227AEEC28DC}"/>
              </a:ext>
            </a:extLst>
          </p:cNvPr>
          <p:cNvGraphicFramePr/>
          <p:nvPr>
            <p:custDataLst>
              <p:tags r:id="rId3"/>
            </p:custDataLst>
          </p:nvPr>
        </p:nvGraphicFramePr>
        <p:xfrm>
          <a:off x="1545696" y="1229971"/>
          <a:ext cx="3919922" cy="5455832"/>
        </p:xfrm>
        <a:graphic>
          <a:graphicData uri="http://schemas.openxmlformats.org/drawingml/2006/chart">
            <c:chart xmlns:c="http://schemas.openxmlformats.org/drawingml/2006/chart" xmlns:r="http://schemas.openxmlformats.org/officeDocument/2006/relationships" r:id="rId8"/>
          </a:graphicData>
        </a:graphic>
      </p:graphicFrame>
      <p:sp>
        <p:nvSpPr>
          <p:cNvPr id="8" name="矩形 65">
            <a:extLst>
              <a:ext uri="{FF2B5EF4-FFF2-40B4-BE49-F238E27FC236}">
                <a16:creationId xmlns:a16="http://schemas.microsoft.com/office/drawing/2014/main" id="{9AA66312-9BE9-A441-81C9-0EF2E31622C2}"/>
              </a:ext>
            </a:extLst>
          </p:cNvPr>
          <p:cNvSpPr/>
          <p:nvPr/>
        </p:nvSpPr>
        <p:spPr>
          <a:xfrm>
            <a:off x="1571212" y="1132094"/>
            <a:ext cx="7920000" cy="43383"/>
          </a:xfrm>
          <a:prstGeom prst="rect">
            <a:avLst/>
          </a:prstGeom>
          <a:gradFill flip="none" rotWithShape="1">
            <a:gsLst>
              <a:gs pos="50400">
                <a:srgbClr val="66BDFF"/>
              </a:gs>
              <a:gs pos="0">
                <a:srgbClr val="015698"/>
              </a:gs>
              <a:gs pos="100000">
                <a:schemeClr val="bg1"/>
              </a:gs>
            </a:gsLst>
            <a:lin ang="0" scaled="1"/>
            <a:tileRect/>
          </a:gradFill>
          <a:ln w="12700" cap="flat" algn="ctr">
            <a:noFill/>
            <a:prstDash val="soli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80434" tIns="40217" rIns="80434" bIns="40217" numCol="1" spcCol="0" rtlCol="0" fromWordArt="0" anchor="ctr" anchorCtr="0" forceAA="0" compatLnSpc="1">
            <a:prstTxWarp prst="textNoShape">
              <a:avLst/>
            </a:prstTxWarp>
            <a:noAutofit/>
          </a:bodyPr>
          <a:lstStyle/>
          <a:p>
            <a:pPr algn="ctr"/>
            <a:endParaRPr lang="zh-CN" altLang="en-US" sz="1235">
              <a:solidFill>
                <a:prstClr val="black"/>
              </a:solidFill>
              <a:latin typeface="Arial" panose="020B0604020202020204" pitchFamily="34" charset="0"/>
              <a:cs typeface="Arial" panose="020B0604020202020204" pitchFamily="34" charset="0"/>
            </a:endParaRPr>
          </a:p>
        </p:txBody>
      </p:sp>
      <p:graphicFrame>
        <p:nvGraphicFramePr>
          <p:cNvPr id="10" name="Chart 9">
            <a:extLst>
              <a:ext uri="{FF2B5EF4-FFF2-40B4-BE49-F238E27FC236}">
                <a16:creationId xmlns:a16="http://schemas.microsoft.com/office/drawing/2014/main" id="{587354A9-B2E6-AA4D-A90F-B7A2D9BC1475}"/>
              </a:ext>
            </a:extLst>
          </p:cNvPr>
          <p:cNvGraphicFramePr/>
          <p:nvPr/>
        </p:nvGraphicFramePr>
        <p:xfrm>
          <a:off x="5833175" y="1229972"/>
          <a:ext cx="2335387" cy="506689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9" name="Chart 9">
            <a:extLst>
              <a:ext uri="{FF2B5EF4-FFF2-40B4-BE49-F238E27FC236}">
                <a16:creationId xmlns:a16="http://schemas.microsoft.com/office/drawing/2014/main" id="{D8002A8E-6075-DF40-B58E-0DA95D2A4359}"/>
              </a:ext>
            </a:extLst>
          </p:cNvPr>
          <p:cNvGraphicFramePr/>
          <p:nvPr/>
        </p:nvGraphicFramePr>
        <p:xfrm>
          <a:off x="5706909" y="1413754"/>
          <a:ext cx="4552102" cy="236038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1" name="Chart 9">
            <a:extLst>
              <a:ext uri="{FF2B5EF4-FFF2-40B4-BE49-F238E27FC236}">
                <a16:creationId xmlns:a16="http://schemas.microsoft.com/office/drawing/2014/main" id="{7C133C1E-FC0B-914F-A993-7360DCC45AAC}"/>
              </a:ext>
            </a:extLst>
          </p:cNvPr>
          <p:cNvGraphicFramePr/>
          <p:nvPr/>
        </p:nvGraphicFramePr>
        <p:xfrm>
          <a:off x="5706909" y="3946599"/>
          <a:ext cx="4552102" cy="232099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218949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4">
            <a:extLst>
              <a:ext uri="{FF2B5EF4-FFF2-40B4-BE49-F238E27FC236}">
                <a16:creationId xmlns:a16="http://schemas.microsoft.com/office/drawing/2014/main" id="{F48A4EDF-0FB1-8E4A-8BF5-CC3002C0C01D}"/>
              </a:ext>
            </a:extLst>
          </p:cNvPr>
          <p:cNvGraphicFramePr/>
          <p:nvPr/>
        </p:nvGraphicFramePr>
        <p:xfrm>
          <a:off x="6468139" y="4131619"/>
          <a:ext cx="4190581" cy="21835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5" name="Object 14" hidden="1"/>
          <p:cNvGraphicFramePr>
            <a:graphicFrameLocks noChangeAspect="1"/>
          </p:cNvGraphicFramePr>
          <p:nvPr>
            <p:custDataLst>
              <p:tags r:id="rId2"/>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spid="_x0000_s6171" name="think-cell Slide" r:id="rId13" imgW="270" imgH="270" progId="TCLayout.ActiveDocument.1">
                  <p:embed/>
                </p:oleObj>
              </mc:Choice>
              <mc:Fallback>
                <p:oleObj name="think-cell Slide" r:id="rId13" imgW="270" imgH="270" progId="TCLayout.ActiveDocument.1">
                  <p:embed/>
                  <p:pic>
                    <p:nvPicPr>
                      <p:cNvPr id="15" name="Object 14" hidden="1"/>
                      <p:cNvPicPr/>
                      <p:nvPr/>
                    </p:nvPicPr>
                    <p:blipFill>
                      <a:blip r:embed="rId14"/>
                      <a:stretch>
                        <a:fillRect/>
                      </a:stretch>
                    </p:blipFill>
                    <p:spPr>
                      <a:xfrm>
                        <a:off x="1144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normAutofit/>
          </a:bodyPr>
          <a:lstStyle/>
          <a:p>
            <a:r>
              <a:rPr lang="zh-CN" altLang="en-US">
                <a:solidFill>
                  <a:schemeClr val="tx1"/>
                </a:solidFill>
              </a:rPr>
              <a:t>毛利率持续稳定扩张</a:t>
            </a:r>
          </a:p>
        </p:txBody>
      </p:sp>
      <p:graphicFrame>
        <p:nvGraphicFramePr>
          <p:cNvPr id="5" name="Chart 4">
            <a:extLst>
              <a:ext uri="{FF2B5EF4-FFF2-40B4-BE49-F238E27FC236}">
                <a16:creationId xmlns:a16="http://schemas.microsoft.com/office/drawing/2014/main" id="{F6ADDDEB-8C70-F04F-A617-56B060BA7B95}"/>
              </a:ext>
            </a:extLst>
          </p:cNvPr>
          <p:cNvGraphicFramePr/>
          <p:nvPr/>
        </p:nvGraphicFramePr>
        <p:xfrm>
          <a:off x="2149310" y="1723717"/>
          <a:ext cx="4318828" cy="4666708"/>
        </p:xfrm>
        <a:graphic>
          <a:graphicData uri="http://schemas.openxmlformats.org/drawingml/2006/chart">
            <c:chart xmlns:c="http://schemas.openxmlformats.org/drawingml/2006/chart" xmlns:r="http://schemas.openxmlformats.org/officeDocument/2006/relationships" r:id="rId15"/>
          </a:graphicData>
        </a:graphic>
      </p:graphicFrame>
      <p:sp>
        <p:nvSpPr>
          <p:cNvPr id="8" name="TextBox 2">
            <a:extLst>
              <a:ext uri="{FF2B5EF4-FFF2-40B4-BE49-F238E27FC236}">
                <a16:creationId xmlns:a16="http://schemas.microsoft.com/office/drawing/2014/main" id="{242EC362-B541-A94D-A009-CE69907D26AB}"/>
              </a:ext>
            </a:extLst>
          </p:cNvPr>
          <p:cNvSpPr txBox="1"/>
          <p:nvPr/>
        </p:nvSpPr>
        <p:spPr>
          <a:xfrm>
            <a:off x="2140435" y="835067"/>
            <a:ext cx="3097075" cy="232641"/>
          </a:xfrm>
          <a:prstGeom prst="rect">
            <a:avLst/>
          </a:prstGeom>
          <a:noFill/>
        </p:spPr>
        <p:txBody>
          <a:bodyPr wrap="square" lIns="36000" tIns="36000" rIns="36000" bIns="36000" rtlCol="0">
            <a:noAutofit/>
          </a:bodyPr>
          <a:lstStyle/>
          <a:p>
            <a:r>
              <a:rPr lang="zh-CN" altLang="en-US" sz="1250" b="1">
                <a:latin typeface="华文楷体" panose="02010600040101010101" pitchFamily="2" charset="-122"/>
                <a:ea typeface="华文楷体" panose="02010600040101010101" pitchFamily="2" charset="-122"/>
              </a:rPr>
              <a:t>毛利润以及毛利率（百万，人民币）</a:t>
            </a:r>
          </a:p>
        </p:txBody>
      </p:sp>
      <p:sp>
        <p:nvSpPr>
          <p:cNvPr id="9" name="矩形 65">
            <a:extLst>
              <a:ext uri="{FF2B5EF4-FFF2-40B4-BE49-F238E27FC236}">
                <a16:creationId xmlns:a16="http://schemas.microsoft.com/office/drawing/2014/main" id="{FD169825-6B02-2B4E-930B-18C46BC78065}"/>
              </a:ext>
            </a:extLst>
          </p:cNvPr>
          <p:cNvSpPr/>
          <p:nvPr/>
        </p:nvSpPr>
        <p:spPr>
          <a:xfrm>
            <a:off x="2148922" y="1144560"/>
            <a:ext cx="7390800" cy="43383"/>
          </a:xfrm>
          <a:prstGeom prst="rect">
            <a:avLst/>
          </a:prstGeom>
          <a:gradFill flip="none" rotWithShape="1">
            <a:gsLst>
              <a:gs pos="50400">
                <a:srgbClr val="66BDFF"/>
              </a:gs>
              <a:gs pos="0">
                <a:srgbClr val="015698"/>
              </a:gs>
              <a:gs pos="100000">
                <a:schemeClr val="bg1"/>
              </a:gs>
            </a:gsLst>
            <a:lin ang="0" scaled="1"/>
            <a:tileRect/>
          </a:gradFill>
          <a:ln w="12700" cap="flat" algn="ctr">
            <a:noFill/>
            <a:prstDash val="soli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80434" tIns="40217" rIns="80434" bIns="40217" numCol="1" spcCol="0" rtlCol="0" fromWordArt="0" anchor="ctr" anchorCtr="0" forceAA="0" compatLnSpc="1">
            <a:prstTxWarp prst="textNoShape">
              <a:avLst/>
            </a:prstTxWarp>
            <a:noAutofit/>
          </a:bodyPr>
          <a:lstStyle/>
          <a:p>
            <a:pPr algn="ctr"/>
            <a:endParaRPr lang="zh-CN" altLang="en-US" sz="1235">
              <a:solidFill>
                <a:prstClr val="black"/>
              </a:solidFill>
              <a:latin typeface="Arial" panose="020B0604020202020204" pitchFamily="34" charset="0"/>
              <a:cs typeface="Arial" panose="020B0604020202020204" pitchFamily="34" charset="0"/>
            </a:endParaRPr>
          </a:p>
        </p:txBody>
      </p:sp>
      <p:sp>
        <p:nvSpPr>
          <p:cNvPr id="10" name="Text Placeholder 2">
            <a:extLst>
              <a:ext uri="{FF2B5EF4-FFF2-40B4-BE49-F238E27FC236}">
                <a16:creationId xmlns:a16="http://schemas.microsoft.com/office/drawing/2014/main" id="{E1AE704F-8588-7E4C-90A0-F6771A38D3AF}"/>
              </a:ext>
            </a:extLst>
          </p:cNvPr>
          <p:cNvSpPr>
            <a:spLocks noGrp="1"/>
          </p:cNvSpPr>
          <p:nvPr>
            <p:custDataLst>
              <p:tags r:id="rId3"/>
            </p:custDataLst>
          </p:nvPr>
        </p:nvSpPr>
        <p:spPr bwMode="auto">
          <a:xfrm>
            <a:off x="2705717" y="1328862"/>
            <a:ext cx="556408" cy="226312"/>
          </a:xfrm>
          <a:prstGeom prst="ellipse">
            <a:avLst/>
          </a:prstGeom>
          <a:solidFill>
            <a:srgbClr val="1D7199"/>
          </a:solidFill>
          <a:ln w="9525" algn="ctr">
            <a:solidFill>
              <a:schemeClr val="tx1"/>
            </a:solidFill>
          </a:ln>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zh-CN" sz="1100" b="1">
                <a:solidFill>
                  <a:schemeClr val="bg1"/>
                </a:solidFill>
                <a:latin typeface="Arial" panose="020B0604020202020204" pitchFamily="34" charset="0"/>
                <a:ea typeface="华文楷体" panose="02010600040101010101" pitchFamily="2" charset="-122"/>
                <a:cs typeface="Arial" panose="020B0604020202020204" pitchFamily="34" charset="0"/>
                <a:sym typeface="华文楷体" panose="02010600040101010101" pitchFamily="2" charset="-122"/>
              </a:rPr>
              <a:t>31</a:t>
            </a:r>
            <a:r>
              <a:rPr lang="en-US" altLang="en-US" sz="1100" b="1">
                <a:solidFill>
                  <a:schemeClr val="bg1"/>
                </a:solidFill>
                <a:latin typeface="Arial" panose="020B0604020202020204" pitchFamily="34" charset="0"/>
                <a:ea typeface="华文楷体" panose="02010600040101010101" pitchFamily="2" charset="-122"/>
                <a:cs typeface="Arial" panose="020B0604020202020204" pitchFamily="34" charset="0"/>
                <a:sym typeface="华文楷体" panose="02010600040101010101" pitchFamily="2" charset="-122"/>
              </a:rPr>
              <a:t>%</a:t>
            </a:r>
            <a:endParaRPr lang="zh-CN" altLang="en-US" sz="1100" b="1">
              <a:solidFill>
                <a:schemeClr val="bg1"/>
              </a:solidFill>
              <a:latin typeface="Arial" panose="020B0604020202020204" pitchFamily="34" charset="0"/>
              <a:ea typeface="华文楷体" panose="02010600040101010101" pitchFamily="2" charset="-122"/>
              <a:cs typeface="Arial" panose="020B0604020202020204" pitchFamily="34" charset="0"/>
              <a:sym typeface="华文楷体" panose="02010600040101010101" pitchFamily="2" charset="-122"/>
            </a:endParaRPr>
          </a:p>
        </p:txBody>
      </p:sp>
      <p:sp>
        <p:nvSpPr>
          <p:cNvPr id="11" name="Text Placeholder 2">
            <a:extLst>
              <a:ext uri="{FF2B5EF4-FFF2-40B4-BE49-F238E27FC236}">
                <a16:creationId xmlns:a16="http://schemas.microsoft.com/office/drawing/2014/main" id="{D0DAF950-A41B-0B4D-B5C9-7AC22282CA2E}"/>
              </a:ext>
            </a:extLst>
          </p:cNvPr>
          <p:cNvSpPr>
            <a:spLocks noGrp="1"/>
          </p:cNvSpPr>
          <p:nvPr>
            <p:custDataLst>
              <p:tags r:id="rId4"/>
            </p:custDataLst>
          </p:nvPr>
        </p:nvSpPr>
        <p:spPr bwMode="auto">
          <a:xfrm>
            <a:off x="4098649" y="1328862"/>
            <a:ext cx="556408" cy="226312"/>
          </a:xfrm>
          <a:prstGeom prst="ellipse">
            <a:avLst/>
          </a:prstGeom>
          <a:solidFill>
            <a:srgbClr val="1D7199"/>
          </a:solidFill>
          <a:ln w="9525" algn="ctr">
            <a:solidFill>
              <a:schemeClr val="tx1"/>
            </a:solidFill>
          </a:ln>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zh-CN" sz="1100" b="1">
                <a:solidFill>
                  <a:schemeClr val="bg1"/>
                </a:solidFill>
                <a:latin typeface="Arial" panose="020B0604020202020204" pitchFamily="34" charset="0"/>
                <a:ea typeface="华文楷体" panose="02010600040101010101" pitchFamily="2" charset="-122"/>
                <a:cs typeface="Arial" panose="020B0604020202020204" pitchFamily="34" charset="0"/>
                <a:sym typeface="华文楷体" panose="02010600040101010101" pitchFamily="2" charset="-122"/>
              </a:rPr>
              <a:t>31</a:t>
            </a:r>
            <a:r>
              <a:rPr lang="en-US" altLang="en-US" sz="1100" b="1">
                <a:solidFill>
                  <a:schemeClr val="bg1"/>
                </a:solidFill>
                <a:latin typeface="Arial" panose="020B0604020202020204" pitchFamily="34" charset="0"/>
                <a:ea typeface="华文楷体" panose="02010600040101010101" pitchFamily="2" charset="-122"/>
                <a:cs typeface="Arial" panose="020B0604020202020204" pitchFamily="34" charset="0"/>
                <a:sym typeface="华文楷体" panose="02010600040101010101" pitchFamily="2" charset="-122"/>
              </a:rPr>
              <a:t>%</a:t>
            </a:r>
            <a:endParaRPr lang="zh-CN" altLang="en-US" sz="1100" b="1">
              <a:solidFill>
                <a:schemeClr val="bg1"/>
              </a:solidFill>
              <a:latin typeface="Arial" panose="020B0604020202020204" pitchFamily="34" charset="0"/>
              <a:ea typeface="华文楷体" panose="02010600040101010101" pitchFamily="2" charset="-122"/>
              <a:cs typeface="Arial" panose="020B0604020202020204" pitchFamily="34" charset="0"/>
              <a:sym typeface="华文楷体" panose="02010600040101010101" pitchFamily="2" charset="-122"/>
            </a:endParaRPr>
          </a:p>
        </p:txBody>
      </p:sp>
      <p:sp>
        <p:nvSpPr>
          <p:cNvPr id="12" name="Text Placeholder 2">
            <a:extLst>
              <a:ext uri="{FF2B5EF4-FFF2-40B4-BE49-F238E27FC236}">
                <a16:creationId xmlns:a16="http://schemas.microsoft.com/office/drawing/2014/main" id="{EDECA6C1-FAFC-3B46-8503-56E05E7BF90A}"/>
              </a:ext>
            </a:extLst>
          </p:cNvPr>
          <p:cNvSpPr>
            <a:spLocks noGrp="1"/>
          </p:cNvSpPr>
          <p:nvPr>
            <p:custDataLst>
              <p:tags r:id="rId5"/>
            </p:custDataLst>
          </p:nvPr>
        </p:nvSpPr>
        <p:spPr bwMode="auto">
          <a:xfrm>
            <a:off x="7268389" y="4109041"/>
            <a:ext cx="556408" cy="226312"/>
          </a:xfrm>
          <a:prstGeom prst="ellipse">
            <a:avLst/>
          </a:prstGeom>
          <a:solidFill>
            <a:srgbClr val="1D7199"/>
          </a:solidFill>
          <a:ln w="9525" algn="ctr">
            <a:solidFill>
              <a:schemeClr val="tx1"/>
            </a:solidFill>
          </a:ln>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zh-CN" sz="1100" b="1">
                <a:solidFill>
                  <a:schemeClr val="bg1"/>
                </a:solidFill>
                <a:latin typeface="Arial" panose="020B0604020202020204" pitchFamily="34" charset="0"/>
                <a:ea typeface="华文楷体" panose="02010600040101010101" pitchFamily="2" charset="-122"/>
                <a:cs typeface="Arial" panose="020B0604020202020204" pitchFamily="34" charset="0"/>
                <a:sym typeface="华文楷体" panose="02010600040101010101" pitchFamily="2" charset="-122"/>
              </a:rPr>
              <a:t>32</a:t>
            </a:r>
            <a:r>
              <a:rPr lang="en-US" altLang="en-US" sz="1100" b="1">
                <a:solidFill>
                  <a:schemeClr val="bg1"/>
                </a:solidFill>
                <a:latin typeface="Arial" panose="020B0604020202020204" pitchFamily="34" charset="0"/>
                <a:ea typeface="华文楷体" panose="02010600040101010101" pitchFamily="2" charset="-122"/>
                <a:cs typeface="Arial" panose="020B0604020202020204" pitchFamily="34" charset="0"/>
                <a:sym typeface="华文楷体" panose="02010600040101010101" pitchFamily="2" charset="-122"/>
              </a:rPr>
              <a:t>%</a:t>
            </a:r>
            <a:endParaRPr lang="zh-CN" altLang="en-US" sz="1100" b="1">
              <a:solidFill>
                <a:schemeClr val="bg1"/>
              </a:solidFill>
              <a:latin typeface="Arial" panose="020B0604020202020204" pitchFamily="34" charset="0"/>
              <a:ea typeface="华文楷体" panose="02010600040101010101" pitchFamily="2" charset="-122"/>
              <a:cs typeface="Arial" panose="020B0604020202020204" pitchFamily="34" charset="0"/>
              <a:sym typeface="华文楷体" panose="02010600040101010101" pitchFamily="2" charset="-122"/>
            </a:endParaRPr>
          </a:p>
        </p:txBody>
      </p:sp>
      <p:sp>
        <p:nvSpPr>
          <p:cNvPr id="14" name="Text Placeholder 2">
            <a:extLst>
              <a:ext uri="{FF2B5EF4-FFF2-40B4-BE49-F238E27FC236}">
                <a16:creationId xmlns:a16="http://schemas.microsoft.com/office/drawing/2014/main" id="{05243169-6E46-C04A-89C1-1BB61F782816}"/>
              </a:ext>
            </a:extLst>
          </p:cNvPr>
          <p:cNvSpPr>
            <a:spLocks noGrp="1"/>
          </p:cNvSpPr>
          <p:nvPr>
            <p:custDataLst>
              <p:tags r:id="rId6"/>
            </p:custDataLst>
          </p:nvPr>
        </p:nvSpPr>
        <p:spPr bwMode="auto">
          <a:xfrm>
            <a:off x="9208079" y="1328862"/>
            <a:ext cx="556408" cy="226312"/>
          </a:xfrm>
          <a:prstGeom prst="ellipse">
            <a:avLst/>
          </a:prstGeom>
          <a:solidFill>
            <a:srgbClr val="1D7199"/>
          </a:solidFill>
          <a:ln w="9525" algn="ctr">
            <a:solidFill>
              <a:schemeClr val="tx1"/>
            </a:solidFill>
          </a:ln>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zh-CN" sz="1100" b="1">
                <a:solidFill>
                  <a:schemeClr val="bg1"/>
                </a:solidFill>
                <a:latin typeface="Arial" panose="020B0604020202020204" pitchFamily="34" charset="0"/>
                <a:ea typeface="华文楷体" panose="02010600040101010101" pitchFamily="2" charset="-122"/>
                <a:cs typeface="Arial" panose="020B0604020202020204" pitchFamily="34" charset="0"/>
                <a:sym typeface="华文楷体" panose="02010600040101010101" pitchFamily="2" charset="-122"/>
              </a:rPr>
              <a:t>35</a:t>
            </a:r>
            <a:r>
              <a:rPr lang="en-US" altLang="en-US" sz="1100" b="1">
                <a:solidFill>
                  <a:schemeClr val="bg1"/>
                </a:solidFill>
                <a:latin typeface="Arial" panose="020B0604020202020204" pitchFamily="34" charset="0"/>
                <a:ea typeface="华文楷体" panose="02010600040101010101" pitchFamily="2" charset="-122"/>
                <a:cs typeface="Arial" panose="020B0604020202020204" pitchFamily="34" charset="0"/>
                <a:sym typeface="华文楷体" panose="02010600040101010101" pitchFamily="2" charset="-122"/>
              </a:rPr>
              <a:t>%</a:t>
            </a:r>
            <a:endParaRPr lang="zh-CN" altLang="en-US" sz="1100" b="1">
              <a:solidFill>
                <a:schemeClr val="bg1"/>
              </a:solidFill>
              <a:latin typeface="Arial" panose="020B0604020202020204" pitchFamily="34" charset="0"/>
              <a:ea typeface="华文楷体" panose="02010600040101010101" pitchFamily="2" charset="-122"/>
              <a:cs typeface="Arial" panose="020B0604020202020204" pitchFamily="34" charset="0"/>
              <a:sym typeface="华文楷体" panose="02010600040101010101" pitchFamily="2" charset="-122"/>
            </a:endParaRPr>
          </a:p>
        </p:txBody>
      </p:sp>
      <p:sp>
        <p:nvSpPr>
          <p:cNvPr id="16" name="Text Placeholder 2">
            <a:extLst>
              <a:ext uri="{FF2B5EF4-FFF2-40B4-BE49-F238E27FC236}">
                <a16:creationId xmlns:a16="http://schemas.microsoft.com/office/drawing/2014/main" id="{AC0111EA-7941-DB43-B395-883ACD568359}"/>
              </a:ext>
            </a:extLst>
          </p:cNvPr>
          <p:cNvSpPr>
            <a:spLocks noGrp="1"/>
          </p:cNvSpPr>
          <p:nvPr>
            <p:custDataLst>
              <p:tags r:id="rId7"/>
            </p:custDataLst>
          </p:nvPr>
        </p:nvSpPr>
        <p:spPr bwMode="auto">
          <a:xfrm>
            <a:off x="7268389" y="1328862"/>
            <a:ext cx="556408" cy="226312"/>
          </a:xfrm>
          <a:prstGeom prst="ellipse">
            <a:avLst/>
          </a:prstGeom>
          <a:solidFill>
            <a:srgbClr val="1D7199"/>
          </a:solidFill>
          <a:ln w="9525" algn="ctr">
            <a:solidFill>
              <a:schemeClr val="tx1"/>
            </a:solidFill>
          </a:ln>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zh-CN" sz="1100" b="1">
                <a:solidFill>
                  <a:schemeClr val="bg1"/>
                </a:solidFill>
                <a:latin typeface="Arial" panose="020B0604020202020204" pitchFamily="34" charset="0"/>
                <a:ea typeface="华文楷体" panose="02010600040101010101" pitchFamily="2" charset="-122"/>
                <a:cs typeface="Arial" panose="020B0604020202020204" pitchFamily="34" charset="0"/>
                <a:sym typeface="华文楷体" panose="02010600040101010101" pitchFamily="2" charset="-122"/>
              </a:rPr>
              <a:t>30</a:t>
            </a:r>
            <a:r>
              <a:rPr lang="en-US" altLang="en-US" sz="1100" b="1">
                <a:solidFill>
                  <a:schemeClr val="bg1"/>
                </a:solidFill>
                <a:latin typeface="Arial" panose="020B0604020202020204" pitchFamily="34" charset="0"/>
                <a:ea typeface="华文楷体" panose="02010600040101010101" pitchFamily="2" charset="-122"/>
                <a:cs typeface="Arial" panose="020B0604020202020204" pitchFamily="34" charset="0"/>
                <a:sym typeface="华文楷体" panose="02010600040101010101" pitchFamily="2" charset="-122"/>
              </a:rPr>
              <a:t>%</a:t>
            </a:r>
            <a:endParaRPr lang="zh-CN" altLang="en-US" sz="1100" b="1">
              <a:solidFill>
                <a:schemeClr val="bg1"/>
              </a:solidFill>
              <a:latin typeface="Arial" panose="020B0604020202020204" pitchFamily="34" charset="0"/>
              <a:ea typeface="华文楷体" panose="02010600040101010101" pitchFamily="2" charset="-122"/>
              <a:cs typeface="Arial" panose="020B0604020202020204" pitchFamily="34" charset="0"/>
              <a:sym typeface="华文楷体" panose="02010600040101010101" pitchFamily="2" charset="-122"/>
            </a:endParaRPr>
          </a:p>
        </p:txBody>
      </p:sp>
      <p:sp>
        <p:nvSpPr>
          <p:cNvPr id="17" name="Text Placeholder 2">
            <a:extLst>
              <a:ext uri="{FF2B5EF4-FFF2-40B4-BE49-F238E27FC236}">
                <a16:creationId xmlns:a16="http://schemas.microsoft.com/office/drawing/2014/main" id="{BF4642B9-098E-154F-B36B-183174EFF7EE}"/>
              </a:ext>
            </a:extLst>
          </p:cNvPr>
          <p:cNvSpPr>
            <a:spLocks noGrp="1"/>
          </p:cNvSpPr>
          <p:nvPr>
            <p:custDataLst>
              <p:tags r:id="rId8"/>
            </p:custDataLst>
          </p:nvPr>
        </p:nvSpPr>
        <p:spPr bwMode="auto">
          <a:xfrm>
            <a:off x="5443417" y="1328862"/>
            <a:ext cx="556408" cy="226312"/>
          </a:xfrm>
          <a:prstGeom prst="ellipse">
            <a:avLst/>
          </a:prstGeom>
          <a:solidFill>
            <a:srgbClr val="1D7199"/>
          </a:solidFill>
          <a:ln w="9525" algn="ctr">
            <a:solidFill>
              <a:schemeClr val="tx1"/>
            </a:solidFill>
          </a:ln>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zh-CN" sz="1100" b="1">
                <a:solidFill>
                  <a:schemeClr val="bg1"/>
                </a:solidFill>
                <a:latin typeface="Arial" panose="020B0604020202020204" pitchFamily="34" charset="0"/>
                <a:ea typeface="华文楷体" panose="02010600040101010101" pitchFamily="2" charset="-122"/>
                <a:cs typeface="Arial" panose="020B0604020202020204" pitchFamily="34" charset="0"/>
                <a:sym typeface="华文楷体" panose="02010600040101010101" pitchFamily="2" charset="-122"/>
              </a:rPr>
              <a:t>34</a:t>
            </a:r>
            <a:r>
              <a:rPr lang="en-US" altLang="en-US" sz="1100" b="1">
                <a:solidFill>
                  <a:schemeClr val="bg1"/>
                </a:solidFill>
                <a:latin typeface="Arial" panose="020B0604020202020204" pitchFamily="34" charset="0"/>
                <a:ea typeface="华文楷体" panose="02010600040101010101" pitchFamily="2" charset="-122"/>
                <a:cs typeface="Arial" panose="020B0604020202020204" pitchFamily="34" charset="0"/>
                <a:sym typeface="华文楷体" panose="02010600040101010101" pitchFamily="2" charset="-122"/>
              </a:rPr>
              <a:t>%</a:t>
            </a:r>
            <a:endParaRPr lang="zh-CN" altLang="en-US" sz="1100" b="1">
              <a:solidFill>
                <a:schemeClr val="bg1"/>
              </a:solidFill>
              <a:latin typeface="Arial" panose="020B0604020202020204" pitchFamily="34" charset="0"/>
              <a:ea typeface="华文楷体" panose="02010600040101010101" pitchFamily="2" charset="-122"/>
              <a:cs typeface="Arial" panose="020B0604020202020204" pitchFamily="34" charset="0"/>
              <a:sym typeface="华文楷体" panose="02010600040101010101" pitchFamily="2" charset="-122"/>
            </a:endParaRPr>
          </a:p>
        </p:txBody>
      </p:sp>
      <p:sp>
        <p:nvSpPr>
          <p:cNvPr id="18" name="Text Placeholder 2">
            <a:extLst>
              <a:ext uri="{FF2B5EF4-FFF2-40B4-BE49-F238E27FC236}">
                <a16:creationId xmlns:a16="http://schemas.microsoft.com/office/drawing/2014/main" id="{A9A82541-01B0-9C48-B616-C6F618047B31}"/>
              </a:ext>
            </a:extLst>
          </p:cNvPr>
          <p:cNvSpPr>
            <a:spLocks noGrp="1"/>
          </p:cNvSpPr>
          <p:nvPr>
            <p:custDataLst>
              <p:tags r:id="rId9"/>
            </p:custDataLst>
          </p:nvPr>
        </p:nvSpPr>
        <p:spPr bwMode="auto">
          <a:xfrm>
            <a:off x="9208079" y="4109041"/>
            <a:ext cx="556408" cy="226312"/>
          </a:xfrm>
          <a:prstGeom prst="ellipse">
            <a:avLst/>
          </a:prstGeom>
          <a:solidFill>
            <a:srgbClr val="1D7199"/>
          </a:solidFill>
          <a:ln w="9525" algn="ctr">
            <a:solidFill>
              <a:schemeClr val="tx1"/>
            </a:solidFill>
          </a:ln>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zh-CN" sz="1100" b="1">
                <a:solidFill>
                  <a:schemeClr val="bg1"/>
                </a:solidFill>
                <a:latin typeface="Arial" panose="020B0604020202020204" pitchFamily="34" charset="0"/>
                <a:ea typeface="华文楷体" panose="02010600040101010101" pitchFamily="2" charset="-122"/>
                <a:cs typeface="Arial" panose="020B0604020202020204" pitchFamily="34" charset="0"/>
                <a:sym typeface="华文楷体" panose="02010600040101010101" pitchFamily="2" charset="-122"/>
              </a:rPr>
              <a:t>37</a:t>
            </a:r>
            <a:r>
              <a:rPr lang="en-US" altLang="en-US" sz="1100" b="1">
                <a:solidFill>
                  <a:schemeClr val="bg1"/>
                </a:solidFill>
                <a:latin typeface="Arial" panose="020B0604020202020204" pitchFamily="34" charset="0"/>
                <a:ea typeface="华文楷体" panose="02010600040101010101" pitchFamily="2" charset="-122"/>
                <a:cs typeface="Arial" panose="020B0604020202020204" pitchFamily="34" charset="0"/>
                <a:sym typeface="华文楷体" panose="02010600040101010101" pitchFamily="2" charset="-122"/>
              </a:rPr>
              <a:t>%</a:t>
            </a:r>
            <a:endParaRPr lang="zh-CN" altLang="en-US" sz="1100" b="1">
              <a:solidFill>
                <a:schemeClr val="bg1"/>
              </a:solidFill>
              <a:latin typeface="Arial" panose="020B0604020202020204" pitchFamily="34" charset="0"/>
              <a:ea typeface="华文楷体" panose="02010600040101010101" pitchFamily="2" charset="-122"/>
              <a:cs typeface="Arial" panose="020B0604020202020204" pitchFamily="34" charset="0"/>
              <a:sym typeface="华文楷体" panose="02010600040101010101" pitchFamily="2" charset="-122"/>
            </a:endParaRPr>
          </a:p>
        </p:txBody>
      </p:sp>
      <p:sp>
        <p:nvSpPr>
          <p:cNvPr id="3" name="矩形 2">
            <a:extLst>
              <a:ext uri="{FF2B5EF4-FFF2-40B4-BE49-F238E27FC236}">
                <a16:creationId xmlns:a16="http://schemas.microsoft.com/office/drawing/2014/main" id="{1EA99DC6-0C68-014A-9583-D37F5753D96C}"/>
              </a:ext>
            </a:extLst>
          </p:cNvPr>
          <p:cNvSpPr/>
          <p:nvPr/>
        </p:nvSpPr>
        <p:spPr>
          <a:xfrm>
            <a:off x="2097859" y="1308404"/>
            <a:ext cx="607859" cy="261610"/>
          </a:xfrm>
          <a:prstGeom prst="rect">
            <a:avLst/>
          </a:prstGeom>
        </p:spPr>
        <p:txBody>
          <a:bodyPr wrap="none">
            <a:spAutoFit/>
          </a:bodyPr>
          <a:lstStyle/>
          <a:p>
            <a:r>
              <a:rPr lang="zh-CN" altLang="en-US" sz="1100" b="1">
                <a:latin typeface="华文楷体" panose="02010600040101010101" pitchFamily="2" charset="-122"/>
                <a:ea typeface="华文楷体" panose="02010600040101010101" pitchFamily="2" charset="-122"/>
              </a:rPr>
              <a:t>毛利率</a:t>
            </a:r>
            <a:endParaRPr lang="zh-CN" altLang="en-US" sz="1100"/>
          </a:p>
        </p:txBody>
      </p:sp>
      <p:graphicFrame>
        <p:nvGraphicFramePr>
          <p:cNvPr id="19" name="Chart 4">
            <a:extLst>
              <a:ext uri="{FF2B5EF4-FFF2-40B4-BE49-F238E27FC236}">
                <a16:creationId xmlns:a16="http://schemas.microsoft.com/office/drawing/2014/main" id="{742F394C-396C-1E4B-A22A-1449BD248E40}"/>
              </a:ext>
            </a:extLst>
          </p:cNvPr>
          <p:cNvGraphicFramePr/>
          <p:nvPr/>
        </p:nvGraphicFramePr>
        <p:xfrm>
          <a:off x="6468138" y="1570329"/>
          <a:ext cx="4084984" cy="2440828"/>
        </p:xfrm>
        <a:graphic>
          <a:graphicData uri="http://schemas.openxmlformats.org/drawingml/2006/chart">
            <c:chart xmlns:c="http://schemas.openxmlformats.org/drawingml/2006/chart" xmlns:r="http://schemas.openxmlformats.org/officeDocument/2006/relationships" r:id="rId16"/>
          </a:graphicData>
        </a:graphic>
      </p:graphicFrame>
      <p:cxnSp>
        <p:nvCxnSpPr>
          <p:cNvPr id="4" name="Straight Arrow Connector 3">
            <a:extLst>
              <a:ext uri="{FF2B5EF4-FFF2-40B4-BE49-F238E27FC236}">
                <a16:creationId xmlns:a16="http://schemas.microsoft.com/office/drawing/2014/main" id="{14CD9080-4425-4A06-A78C-D459EAA52D5A}"/>
              </a:ext>
            </a:extLst>
          </p:cNvPr>
          <p:cNvCxnSpPr>
            <a:cxnSpLocks/>
          </p:cNvCxnSpPr>
          <p:nvPr/>
        </p:nvCxnSpPr>
        <p:spPr>
          <a:xfrm flipV="1">
            <a:off x="2983922" y="2177470"/>
            <a:ext cx="2355653" cy="71561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874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5B1209-3765-4433-9C2A-9C5E207451B7}"/>
              </a:ext>
            </a:extLst>
          </p:cNvPr>
          <p:cNvSpPr>
            <a:spLocks noGrp="1"/>
          </p:cNvSpPr>
          <p:nvPr>
            <p:ph type="title"/>
          </p:nvPr>
        </p:nvSpPr>
        <p:spPr/>
        <p:txBody>
          <a:bodyPr>
            <a:normAutofit/>
          </a:bodyPr>
          <a:lstStyle/>
          <a:p>
            <a:r>
              <a:rPr lang="zh-CN" altLang="en-US"/>
              <a:t>优于行业的费用管控能力</a:t>
            </a:r>
          </a:p>
        </p:txBody>
      </p:sp>
      <p:sp>
        <p:nvSpPr>
          <p:cNvPr id="14" name="矩形 65">
            <a:extLst>
              <a:ext uri="{FF2B5EF4-FFF2-40B4-BE49-F238E27FC236}">
                <a16:creationId xmlns:a16="http://schemas.microsoft.com/office/drawing/2014/main" id="{67B9368D-715F-49AB-AC77-498A142BBA50}"/>
              </a:ext>
            </a:extLst>
          </p:cNvPr>
          <p:cNvSpPr/>
          <p:nvPr/>
        </p:nvSpPr>
        <p:spPr>
          <a:xfrm>
            <a:off x="1739901" y="1297791"/>
            <a:ext cx="8622475" cy="50753"/>
          </a:xfrm>
          <a:prstGeom prst="rect">
            <a:avLst/>
          </a:prstGeom>
          <a:gradFill flip="none" rotWithShape="1">
            <a:gsLst>
              <a:gs pos="50400">
                <a:srgbClr val="66BDFF"/>
              </a:gs>
              <a:gs pos="0">
                <a:srgbClr val="015698"/>
              </a:gs>
              <a:gs pos="100000">
                <a:schemeClr val="bg1"/>
              </a:gs>
            </a:gsLst>
            <a:lin ang="0" scaled="1"/>
            <a:tileRect/>
          </a:gradFill>
          <a:ln w="12700" cap="flat" algn="ctr">
            <a:noFill/>
            <a:prstDash val="soli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80434" tIns="40217" rIns="80434" bIns="40217" numCol="1" spcCol="0" rtlCol="0" fromWordArt="0" anchor="ctr" anchorCtr="0" forceAA="0" compatLnSpc="1">
            <a:prstTxWarp prst="textNoShape">
              <a:avLst/>
            </a:prstTxWarp>
            <a:noAutofit/>
          </a:bodyPr>
          <a:lstStyle/>
          <a:p>
            <a:pPr algn="ctr"/>
            <a:endParaRPr lang="zh-CN" altLang="en-US" sz="1235">
              <a:solidFill>
                <a:prstClr val="black"/>
              </a:solidFill>
              <a:latin typeface="Arial" panose="020B0604020202020204" pitchFamily="34" charset="0"/>
              <a:cs typeface="Arial" panose="020B0604020202020204" pitchFamily="34" charset="0"/>
            </a:endParaRPr>
          </a:p>
        </p:txBody>
      </p:sp>
      <p:sp>
        <p:nvSpPr>
          <p:cNvPr id="16" name="矩形 66">
            <a:extLst>
              <a:ext uri="{FF2B5EF4-FFF2-40B4-BE49-F238E27FC236}">
                <a16:creationId xmlns:a16="http://schemas.microsoft.com/office/drawing/2014/main" id="{2527E4F3-AB93-47DB-8858-26784FDDFC15}"/>
              </a:ext>
            </a:extLst>
          </p:cNvPr>
          <p:cNvSpPr/>
          <p:nvPr/>
        </p:nvSpPr>
        <p:spPr>
          <a:xfrm>
            <a:off x="1739901" y="973856"/>
            <a:ext cx="3566711" cy="323934"/>
          </a:xfrm>
          <a:prstGeom prst="rect">
            <a:avLst/>
          </a:prstGeom>
          <a:noFill/>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lIns="63334" tIns="0" rIns="63334" bIns="0" rtlCol="0" anchor="ctr">
            <a:noAutofit/>
          </a:bodyPr>
          <a:lstStyle/>
          <a:p>
            <a:r>
              <a:rPr lang="zh-CN" altLang="en-US" sz="1235" b="1" dirty="0">
                <a:solidFill>
                  <a:prstClr val="black"/>
                </a:solidFill>
                <a:latin typeface="Arial" panose="020B0604020202020204" pitchFamily="34" charset="0"/>
                <a:ea typeface="华文楷体" panose="02010600040101010101" pitchFamily="2" charset="-122"/>
                <a:cs typeface="Arial" panose="020B0604020202020204" pitchFamily="34" charset="0"/>
              </a:rPr>
              <a:t>管理</a:t>
            </a:r>
            <a:r>
              <a:rPr lang="en-US" altLang="zh-CN" sz="1235" b="1" dirty="0">
                <a:solidFill>
                  <a:prstClr val="black"/>
                </a:solidFill>
                <a:latin typeface="Arial" panose="020B0604020202020204" pitchFamily="34" charset="0"/>
                <a:ea typeface="华文楷体" panose="02010600040101010101" pitchFamily="2" charset="-122"/>
                <a:cs typeface="Arial" panose="020B0604020202020204" pitchFamily="34" charset="0"/>
              </a:rPr>
              <a:t>/</a:t>
            </a:r>
            <a:r>
              <a:rPr lang="zh-CN" altLang="en-US" sz="1235" b="1" dirty="0">
                <a:solidFill>
                  <a:prstClr val="black"/>
                </a:solidFill>
                <a:latin typeface="Arial" panose="020B0604020202020204" pitchFamily="34" charset="0"/>
                <a:ea typeface="华文楷体" panose="02010600040101010101" pitchFamily="2" charset="-122"/>
                <a:cs typeface="Arial" panose="020B0604020202020204" pitchFamily="34" charset="0"/>
              </a:rPr>
              <a:t>销售费用</a:t>
            </a:r>
            <a:r>
              <a:rPr lang="zh-CN" altLang="en-US" sz="1200" b="1" dirty="0">
                <a:solidFill>
                  <a:prstClr val="black"/>
                </a:solidFill>
                <a:latin typeface="Arial" panose="020B0604020202020204" pitchFamily="34" charset="0"/>
                <a:ea typeface="华文楷体" panose="02010600040101010101" pitchFamily="2" charset="-122"/>
                <a:cs typeface="Arial" panose="020B0604020202020204" pitchFamily="34" charset="0"/>
              </a:rPr>
              <a:t>占</a:t>
            </a:r>
            <a:r>
              <a:rPr lang="zh-CN" altLang="en-US" sz="1200" b="1" dirty="0">
                <a:solidFill>
                  <a:schemeClr val="tx1"/>
                </a:solidFill>
                <a:latin typeface="Arial" panose="020B0604020202020204" pitchFamily="34" charset="0"/>
                <a:ea typeface="华文楷体" panose="02010600040101010101" pitchFamily="2" charset="-122"/>
                <a:cs typeface="Arial" panose="020B0604020202020204" pitchFamily="34" charset="0"/>
              </a:rPr>
              <a:t>收入比重</a:t>
            </a:r>
            <a:r>
              <a:rPr lang="zh-CN" altLang="en-US" sz="1200" b="1" dirty="0">
                <a:solidFill>
                  <a:schemeClr val="tx1"/>
                </a:solidFill>
                <a:latin typeface="华文楷体" panose="02010600040101010101" pitchFamily="2" charset="-122"/>
                <a:ea typeface="华文楷体" panose="02010600040101010101" pitchFamily="2" charset="-122"/>
              </a:rPr>
              <a:t>（百万，人民币）</a:t>
            </a:r>
            <a:endParaRPr lang="zh-CN" altLang="en-US" sz="1235" b="1" dirty="0">
              <a:solidFill>
                <a:schemeClr val="tx1"/>
              </a:solidFill>
              <a:latin typeface="Arial" panose="020B0604020202020204" pitchFamily="34" charset="0"/>
              <a:ea typeface="华文楷体" panose="02010600040101010101" pitchFamily="2" charset="-122"/>
              <a:cs typeface="Arial" panose="020B0604020202020204" pitchFamily="34" charset="0"/>
            </a:endParaRPr>
          </a:p>
        </p:txBody>
      </p:sp>
      <p:graphicFrame>
        <p:nvGraphicFramePr>
          <p:cNvPr id="9" name="Chart 8">
            <a:extLst>
              <a:ext uri="{FF2B5EF4-FFF2-40B4-BE49-F238E27FC236}">
                <a16:creationId xmlns:a16="http://schemas.microsoft.com/office/drawing/2014/main" id="{5D90EA5E-A705-4AE2-923B-2E57E310967D}"/>
              </a:ext>
            </a:extLst>
          </p:cNvPr>
          <p:cNvGraphicFramePr/>
          <p:nvPr>
            <p:custDataLst>
              <p:tags r:id="rId1"/>
            </p:custDataLst>
          </p:nvPr>
        </p:nvGraphicFramePr>
        <p:xfrm>
          <a:off x="1785288" y="1571007"/>
          <a:ext cx="4114006" cy="2856614"/>
        </p:xfrm>
        <a:graphic>
          <a:graphicData uri="http://schemas.openxmlformats.org/drawingml/2006/chart">
            <c:chart xmlns:c="http://schemas.openxmlformats.org/drawingml/2006/chart" xmlns:r="http://schemas.openxmlformats.org/officeDocument/2006/relationships" r:id="rId11"/>
          </a:graphicData>
        </a:graphic>
      </p:graphicFrame>
      <p:pic>
        <p:nvPicPr>
          <p:cNvPr id="5" name="Picture 4">
            <a:extLst>
              <a:ext uri="{FF2B5EF4-FFF2-40B4-BE49-F238E27FC236}">
                <a16:creationId xmlns:a16="http://schemas.microsoft.com/office/drawing/2014/main" id="{93DE7F83-BC50-4C42-A9AB-D6740707A0C1}"/>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t="57411"/>
          <a:stretch/>
        </p:blipFill>
        <p:spPr>
          <a:xfrm>
            <a:off x="1785289" y="4400803"/>
            <a:ext cx="3969175" cy="2098658"/>
          </a:xfrm>
          <a:prstGeom prst="rect">
            <a:avLst/>
          </a:prstGeom>
        </p:spPr>
      </p:pic>
      <p:graphicFrame>
        <p:nvGraphicFramePr>
          <p:cNvPr id="12" name="图表 34">
            <a:extLst>
              <a:ext uri="{FF2B5EF4-FFF2-40B4-BE49-F238E27FC236}">
                <a16:creationId xmlns:a16="http://schemas.microsoft.com/office/drawing/2014/main" id="{C925A865-1C77-E64B-B51D-99128A19BEF8}"/>
              </a:ext>
            </a:extLst>
          </p:cNvPr>
          <p:cNvGraphicFramePr/>
          <p:nvPr/>
        </p:nvGraphicFramePr>
        <p:xfrm>
          <a:off x="6597855" y="2080234"/>
          <a:ext cx="3457498" cy="4540023"/>
        </p:xfrm>
        <a:graphic>
          <a:graphicData uri="http://schemas.openxmlformats.org/drawingml/2006/chart">
            <c:chart xmlns:c="http://schemas.openxmlformats.org/drawingml/2006/chart" xmlns:r="http://schemas.openxmlformats.org/officeDocument/2006/relationships" r:id="rId13"/>
          </a:graphicData>
        </a:graphic>
      </p:graphicFrame>
      <p:sp>
        <p:nvSpPr>
          <p:cNvPr id="15" name="Text Placeholder 2">
            <a:extLst>
              <a:ext uri="{FF2B5EF4-FFF2-40B4-BE49-F238E27FC236}">
                <a16:creationId xmlns:a16="http://schemas.microsoft.com/office/drawing/2014/main" id="{63AB53C7-F725-5E40-8221-EEC88939E5AE}"/>
              </a:ext>
            </a:extLst>
          </p:cNvPr>
          <p:cNvSpPr>
            <a:spLocks noGrp="1"/>
          </p:cNvSpPr>
          <p:nvPr>
            <p:custDataLst>
              <p:tags r:id="rId2"/>
            </p:custDataLst>
          </p:nvPr>
        </p:nvSpPr>
        <p:spPr bwMode="auto">
          <a:xfrm>
            <a:off x="6773938" y="1416447"/>
            <a:ext cx="556408" cy="226312"/>
          </a:xfrm>
          <a:prstGeom prst="ellipse">
            <a:avLst/>
          </a:prstGeom>
          <a:solidFill>
            <a:srgbClr val="1D7199"/>
          </a:solidFill>
          <a:ln w="9525" algn="ctr">
            <a:solidFill>
              <a:schemeClr val="tx1"/>
            </a:solidFill>
          </a:ln>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zh-CN" sz="1100" b="1" dirty="0">
                <a:solidFill>
                  <a:schemeClr val="bg1"/>
                </a:solidFill>
                <a:latin typeface="Arial" panose="020B0604020202020204" pitchFamily="34" charset="0"/>
                <a:ea typeface="华文楷体" panose="02010600040101010101" pitchFamily="2" charset="-122"/>
                <a:cs typeface="Arial" panose="020B0604020202020204" pitchFamily="34" charset="0"/>
                <a:sym typeface="华文楷体" panose="02010600040101010101" pitchFamily="2" charset="-122"/>
              </a:rPr>
              <a:t>7.4</a:t>
            </a:r>
            <a:r>
              <a:rPr lang="en-US" altLang="en-US" sz="1100" b="1" dirty="0">
                <a:solidFill>
                  <a:schemeClr val="bg1"/>
                </a:solidFill>
                <a:latin typeface="Arial" panose="020B0604020202020204" pitchFamily="34" charset="0"/>
                <a:ea typeface="华文楷体" panose="02010600040101010101" pitchFamily="2" charset="-122"/>
                <a:cs typeface="Arial" panose="020B0604020202020204" pitchFamily="34" charset="0"/>
                <a:sym typeface="华文楷体" panose="02010600040101010101" pitchFamily="2" charset="-122"/>
              </a:rPr>
              <a:t>%</a:t>
            </a:r>
            <a:endParaRPr lang="zh-CN" altLang="en-US" sz="1100" b="1" dirty="0">
              <a:solidFill>
                <a:schemeClr val="bg1"/>
              </a:solidFill>
              <a:latin typeface="Arial" panose="020B0604020202020204" pitchFamily="34" charset="0"/>
              <a:ea typeface="华文楷体" panose="02010600040101010101" pitchFamily="2" charset="-122"/>
              <a:cs typeface="Arial" panose="020B0604020202020204" pitchFamily="34" charset="0"/>
              <a:sym typeface="华文楷体" panose="02010600040101010101" pitchFamily="2" charset="-122"/>
            </a:endParaRPr>
          </a:p>
        </p:txBody>
      </p:sp>
      <p:sp>
        <p:nvSpPr>
          <p:cNvPr id="17" name="Text Placeholder 2">
            <a:extLst>
              <a:ext uri="{FF2B5EF4-FFF2-40B4-BE49-F238E27FC236}">
                <a16:creationId xmlns:a16="http://schemas.microsoft.com/office/drawing/2014/main" id="{F4DE8DD5-6E43-E649-9D71-EED8DAB142E6}"/>
              </a:ext>
            </a:extLst>
          </p:cNvPr>
          <p:cNvSpPr>
            <a:spLocks noGrp="1"/>
          </p:cNvSpPr>
          <p:nvPr>
            <p:custDataLst>
              <p:tags r:id="rId3"/>
            </p:custDataLst>
          </p:nvPr>
        </p:nvSpPr>
        <p:spPr bwMode="auto">
          <a:xfrm>
            <a:off x="9317807" y="1421130"/>
            <a:ext cx="556408" cy="226312"/>
          </a:xfrm>
          <a:prstGeom prst="ellipse">
            <a:avLst/>
          </a:prstGeom>
          <a:solidFill>
            <a:srgbClr val="1D7199"/>
          </a:solidFill>
          <a:ln w="9525" algn="ctr">
            <a:solidFill>
              <a:schemeClr val="tx1"/>
            </a:solidFill>
          </a:ln>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zh-CN" sz="1100" b="1" dirty="0">
                <a:solidFill>
                  <a:schemeClr val="bg1"/>
                </a:solidFill>
                <a:latin typeface="Arial" panose="020B0604020202020204" pitchFamily="34" charset="0"/>
                <a:ea typeface="华文楷体" panose="02010600040101010101" pitchFamily="2" charset="-122"/>
                <a:cs typeface="Arial" panose="020B0604020202020204" pitchFamily="34" charset="0"/>
                <a:sym typeface="华文楷体" panose="02010600040101010101" pitchFamily="2" charset="-122"/>
              </a:rPr>
              <a:t>6.2</a:t>
            </a:r>
            <a:r>
              <a:rPr lang="en-US" altLang="en-US" sz="1100" b="1" dirty="0">
                <a:solidFill>
                  <a:schemeClr val="bg1"/>
                </a:solidFill>
                <a:latin typeface="Arial" panose="020B0604020202020204" pitchFamily="34" charset="0"/>
                <a:ea typeface="华文楷体" panose="02010600040101010101" pitchFamily="2" charset="-122"/>
                <a:cs typeface="Arial" panose="020B0604020202020204" pitchFamily="34" charset="0"/>
                <a:sym typeface="华文楷体" panose="02010600040101010101" pitchFamily="2" charset="-122"/>
              </a:rPr>
              <a:t>%</a:t>
            </a:r>
            <a:endParaRPr lang="zh-CN" altLang="en-US" sz="1100" b="1" dirty="0">
              <a:solidFill>
                <a:schemeClr val="bg1"/>
              </a:solidFill>
              <a:latin typeface="Arial" panose="020B0604020202020204" pitchFamily="34" charset="0"/>
              <a:ea typeface="华文楷体" panose="02010600040101010101" pitchFamily="2" charset="-122"/>
              <a:cs typeface="Arial" panose="020B0604020202020204" pitchFamily="34" charset="0"/>
              <a:sym typeface="华文楷体" panose="02010600040101010101" pitchFamily="2" charset="-122"/>
            </a:endParaRPr>
          </a:p>
        </p:txBody>
      </p:sp>
      <p:sp>
        <p:nvSpPr>
          <p:cNvPr id="18" name="Text Placeholder 2">
            <a:extLst>
              <a:ext uri="{FF2B5EF4-FFF2-40B4-BE49-F238E27FC236}">
                <a16:creationId xmlns:a16="http://schemas.microsoft.com/office/drawing/2014/main" id="{52A16E25-358D-B74F-BF86-96C26570A575}"/>
              </a:ext>
            </a:extLst>
          </p:cNvPr>
          <p:cNvSpPr>
            <a:spLocks noGrp="1"/>
          </p:cNvSpPr>
          <p:nvPr>
            <p:custDataLst>
              <p:tags r:id="rId4"/>
            </p:custDataLst>
          </p:nvPr>
        </p:nvSpPr>
        <p:spPr bwMode="auto">
          <a:xfrm>
            <a:off x="7647346" y="1416447"/>
            <a:ext cx="556408" cy="226312"/>
          </a:xfrm>
          <a:prstGeom prst="ellipse">
            <a:avLst/>
          </a:prstGeom>
          <a:solidFill>
            <a:srgbClr val="1D7199"/>
          </a:solidFill>
          <a:ln w="9525" algn="ctr">
            <a:solidFill>
              <a:schemeClr val="tx1"/>
            </a:solidFill>
          </a:ln>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zh-CN" sz="1100" b="1" dirty="0">
                <a:solidFill>
                  <a:schemeClr val="bg1"/>
                </a:solidFill>
                <a:latin typeface="Arial" panose="020B0604020202020204" pitchFamily="34" charset="0"/>
                <a:ea typeface="华文楷体" panose="02010600040101010101" pitchFamily="2" charset="-122"/>
                <a:cs typeface="Arial" panose="020B0604020202020204" pitchFamily="34" charset="0"/>
                <a:sym typeface="华文楷体" panose="02010600040101010101" pitchFamily="2" charset="-122"/>
              </a:rPr>
              <a:t>7.2</a:t>
            </a:r>
            <a:r>
              <a:rPr lang="en-US" altLang="en-US" sz="1100" b="1" dirty="0">
                <a:solidFill>
                  <a:schemeClr val="bg1"/>
                </a:solidFill>
                <a:latin typeface="Arial" panose="020B0604020202020204" pitchFamily="34" charset="0"/>
                <a:ea typeface="华文楷体" panose="02010600040101010101" pitchFamily="2" charset="-122"/>
                <a:cs typeface="Arial" panose="020B0604020202020204" pitchFamily="34" charset="0"/>
                <a:sym typeface="华文楷体" panose="02010600040101010101" pitchFamily="2" charset="-122"/>
              </a:rPr>
              <a:t>%</a:t>
            </a:r>
            <a:endParaRPr lang="zh-CN" altLang="en-US" sz="1100" b="1" dirty="0">
              <a:solidFill>
                <a:schemeClr val="bg1"/>
              </a:solidFill>
              <a:latin typeface="Arial" panose="020B0604020202020204" pitchFamily="34" charset="0"/>
              <a:ea typeface="华文楷体" panose="02010600040101010101" pitchFamily="2" charset="-122"/>
              <a:cs typeface="Arial" panose="020B0604020202020204" pitchFamily="34" charset="0"/>
              <a:sym typeface="华文楷体" panose="02010600040101010101" pitchFamily="2" charset="-122"/>
            </a:endParaRPr>
          </a:p>
        </p:txBody>
      </p:sp>
      <p:sp>
        <p:nvSpPr>
          <p:cNvPr id="20" name="Text Placeholder 2">
            <a:extLst>
              <a:ext uri="{FF2B5EF4-FFF2-40B4-BE49-F238E27FC236}">
                <a16:creationId xmlns:a16="http://schemas.microsoft.com/office/drawing/2014/main" id="{650DEFBA-3D36-5A41-98BE-25769C8CE285}"/>
              </a:ext>
            </a:extLst>
          </p:cNvPr>
          <p:cNvSpPr>
            <a:spLocks noGrp="1"/>
          </p:cNvSpPr>
          <p:nvPr>
            <p:custDataLst>
              <p:tags r:id="rId5"/>
            </p:custDataLst>
          </p:nvPr>
        </p:nvSpPr>
        <p:spPr bwMode="auto">
          <a:xfrm>
            <a:off x="8444399" y="1417320"/>
            <a:ext cx="556408" cy="226312"/>
          </a:xfrm>
          <a:prstGeom prst="ellipse">
            <a:avLst/>
          </a:prstGeom>
          <a:solidFill>
            <a:srgbClr val="1D7199"/>
          </a:solidFill>
          <a:ln w="9525" algn="ctr">
            <a:solidFill>
              <a:schemeClr val="tx1"/>
            </a:solidFill>
          </a:ln>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zh-CN" sz="1100" b="1" dirty="0">
                <a:solidFill>
                  <a:schemeClr val="bg1"/>
                </a:solidFill>
                <a:latin typeface="Arial" panose="020B0604020202020204" pitchFamily="34" charset="0"/>
                <a:ea typeface="华文楷体" panose="02010600040101010101" pitchFamily="2" charset="-122"/>
                <a:cs typeface="Arial" panose="020B0604020202020204" pitchFamily="34" charset="0"/>
                <a:sym typeface="华文楷体" panose="02010600040101010101" pitchFamily="2" charset="-122"/>
              </a:rPr>
              <a:t>6.6</a:t>
            </a:r>
            <a:r>
              <a:rPr lang="en-US" altLang="en-US" sz="1100" b="1" dirty="0">
                <a:solidFill>
                  <a:schemeClr val="bg1"/>
                </a:solidFill>
                <a:latin typeface="Arial" panose="020B0604020202020204" pitchFamily="34" charset="0"/>
                <a:ea typeface="华文楷体" panose="02010600040101010101" pitchFamily="2" charset="-122"/>
                <a:cs typeface="Arial" panose="020B0604020202020204" pitchFamily="34" charset="0"/>
                <a:sym typeface="华文楷体" panose="02010600040101010101" pitchFamily="2" charset="-122"/>
              </a:rPr>
              <a:t>%</a:t>
            </a:r>
            <a:endParaRPr lang="zh-CN" altLang="en-US" sz="1100" b="1" dirty="0">
              <a:solidFill>
                <a:schemeClr val="bg1"/>
              </a:solidFill>
              <a:latin typeface="Arial" panose="020B0604020202020204" pitchFamily="34" charset="0"/>
              <a:ea typeface="华文楷体" panose="02010600040101010101" pitchFamily="2" charset="-122"/>
              <a:cs typeface="Arial" panose="020B0604020202020204" pitchFamily="34" charset="0"/>
              <a:sym typeface="华文楷体" panose="02010600040101010101" pitchFamily="2" charset="-122"/>
            </a:endParaRPr>
          </a:p>
        </p:txBody>
      </p:sp>
      <p:sp>
        <p:nvSpPr>
          <p:cNvPr id="21" name="矩形 66">
            <a:extLst>
              <a:ext uri="{FF2B5EF4-FFF2-40B4-BE49-F238E27FC236}">
                <a16:creationId xmlns:a16="http://schemas.microsoft.com/office/drawing/2014/main" id="{8C7C66D8-01AD-794D-AB6D-1CFB25613CBE}"/>
              </a:ext>
            </a:extLst>
          </p:cNvPr>
          <p:cNvSpPr/>
          <p:nvPr/>
        </p:nvSpPr>
        <p:spPr>
          <a:xfrm>
            <a:off x="1803872" y="1344579"/>
            <a:ext cx="965447" cy="323934"/>
          </a:xfrm>
          <a:prstGeom prst="rect">
            <a:avLst/>
          </a:prstGeom>
          <a:noFill/>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lIns="63334" tIns="0" rIns="63334" bIns="0" rtlCol="0" anchor="ctr">
            <a:noAutofit/>
          </a:bodyPr>
          <a:lstStyle/>
          <a:p>
            <a:r>
              <a:rPr lang="zh-CN" altLang="en-US" sz="1200" b="1" dirty="0">
                <a:solidFill>
                  <a:prstClr val="black"/>
                </a:solidFill>
                <a:latin typeface="Arial" panose="020B0604020202020204" pitchFamily="34" charset="0"/>
                <a:ea typeface="华文楷体" panose="02010600040101010101" pitchFamily="2" charset="-122"/>
                <a:cs typeface="Arial" panose="020B0604020202020204" pitchFamily="34" charset="0"/>
              </a:rPr>
              <a:t>占</a:t>
            </a:r>
            <a:r>
              <a:rPr lang="zh-CN" altLang="en-US" sz="1200" b="1" dirty="0">
                <a:solidFill>
                  <a:schemeClr val="tx1"/>
                </a:solidFill>
                <a:latin typeface="Arial" panose="020B0604020202020204" pitchFamily="34" charset="0"/>
                <a:ea typeface="华文楷体" panose="02010600040101010101" pitchFamily="2" charset="-122"/>
                <a:cs typeface="Arial" panose="020B0604020202020204" pitchFamily="34" charset="0"/>
              </a:rPr>
              <a:t>收入比重</a:t>
            </a:r>
            <a:endParaRPr lang="zh-CN" altLang="en-US" sz="1235" b="1" dirty="0">
              <a:solidFill>
                <a:schemeClr val="tx1"/>
              </a:solidFill>
              <a:latin typeface="Arial" panose="020B0604020202020204" pitchFamily="34" charset="0"/>
              <a:ea typeface="华文楷体" panose="02010600040101010101" pitchFamily="2" charset="-122"/>
              <a:cs typeface="Arial" panose="020B0604020202020204" pitchFamily="34" charset="0"/>
            </a:endParaRPr>
          </a:p>
        </p:txBody>
      </p:sp>
      <p:pic>
        <p:nvPicPr>
          <p:cNvPr id="4" name="图片 3">
            <a:extLst>
              <a:ext uri="{FF2B5EF4-FFF2-40B4-BE49-F238E27FC236}">
                <a16:creationId xmlns:a16="http://schemas.microsoft.com/office/drawing/2014/main" id="{A788F261-43C8-BB4C-B296-B236CC8D383D}"/>
              </a:ext>
            </a:extLst>
          </p:cNvPr>
          <p:cNvPicPr>
            <a:picLocks noChangeAspect="1"/>
          </p:cNvPicPr>
          <p:nvPr/>
        </p:nvPicPr>
        <p:blipFill>
          <a:blip r:embed="rId14"/>
          <a:stretch>
            <a:fillRect/>
          </a:stretch>
        </p:blipFill>
        <p:spPr>
          <a:xfrm>
            <a:off x="2031601" y="6476312"/>
            <a:ext cx="3722863" cy="235782"/>
          </a:xfrm>
          <a:prstGeom prst="rect">
            <a:avLst/>
          </a:prstGeom>
        </p:spPr>
      </p:pic>
      <p:sp>
        <p:nvSpPr>
          <p:cNvPr id="22" name="Text Placeholder 2">
            <a:extLst>
              <a:ext uri="{FF2B5EF4-FFF2-40B4-BE49-F238E27FC236}">
                <a16:creationId xmlns:a16="http://schemas.microsoft.com/office/drawing/2014/main" id="{D4456E18-8B1F-8C44-ABB8-FA17C8AA6FCB}"/>
              </a:ext>
            </a:extLst>
          </p:cNvPr>
          <p:cNvSpPr>
            <a:spLocks noGrp="1"/>
          </p:cNvSpPr>
          <p:nvPr>
            <p:custDataLst>
              <p:tags r:id="rId6"/>
            </p:custDataLst>
          </p:nvPr>
        </p:nvSpPr>
        <p:spPr bwMode="auto">
          <a:xfrm>
            <a:off x="3048140" y="1416447"/>
            <a:ext cx="556408" cy="226312"/>
          </a:xfrm>
          <a:prstGeom prst="ellipse">
            <a:avLst/>
          </a:prstGeom>
          <a:solidFill>
            <a:srgbClr val="1D7199"/>
          </a:solidFill>
          <a:ln w="9525" algn="ctr">
            <a:solidFill>
              <a:schemeClr val="tx1"/>
            </a:solidFill>
          </a:ln>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zh-CN" sz="1100" b="1" dirty="0">
                <a:solidFill>
                  <a:schemeClr val="bg1"/>
                </a:solidFill>
                <a:latin typeface="Arial" panose="020B0604020202020204" pitchFamily="34" charset="0"/>
                <a:ea typeface="华文楷体" panose="02010600040101010101" pitchFamily="2" charset="-122"/>
                <a:cs typeface="Arial" panose="020B0604020202020204" pitchFamily="34" charset="0"/>
                <a:sym typeface="华文楷体" panose="02010600040101010101" pitchFamily="2" charset="-122"/>
              </a:rPr>
              <a:t>7.5</a:t>
            </a:r>
            <a:r>
              <a:rPr lang="en-US" altLang="en-US" sz="1100" b="1" dirty="0">
                <a:solidFill>
                  <a:schemeClr val="bg1"/>
                </a:solidFill>
                <a:latin typeface="Arial" panose="020B0604020202020204" pitchFamily="34" charset="0"/>
                <a:ea typeface="华文楷体" panose="02010600040101010101" pitchFamily="2" charset="-122"/>
                <a:cs typeface="Arial" panose="020B0604020202020204" pitchFamily="34" charset="0"/>
                <a:sym typeface="华文楷体" panose="02010600040101010101" pitchFamily="2" charset="-122"/>
              </a:rPr>
              <a:t>%</a:t>
            </a:r>
            <a:endParaRPr lang="zh-CN" altLang="en-US" sz="1100" b="1" dirty="0">
              <a:solidFill>
                <a:schemeClr val="bg1"/>
              </a:solidFill>
              <a:latin typeface="Arial" panose="020B0604020202020204" pitchFamily="34" charset="0"/>
              <a:ea typeface="华文楷体" panose="02010600040101010101" pitchFamily="2" charset="-122"/>
              <a:cs typeface="Arial" panose="020B0604020202020204" pitchFamily="34" charset="0"/>
              <a:sym typeface="华文楷体" panose="02010600040101010101" pitchFamily="2" charset="-122"/>
            </a:endParaRPr>
          </a:p>
        </p:txBody>
      </p:sp>
      <p:sp>
        <p:nvSpPr>
          <p:cNvPr id="23" name="Text Placeholder 2">
            <a:extLst>
              <a:ext uri="{FF2B5EF4-FFF2-40B4-BE49-F238E27FC236}">
                <a16:creationId xmlns:a16="http://schemas.microsoft.com/office/drawing/2014/main" id="{62DA8F81-34AC-954B-9CCB-4D13D0130875}"/>
              </a:ext>
            </a:extLst>
          </p:cNvPr>
          <p:cNvSpPr>
            <a:spLocks noGrp="1"/>
          </p:cNvSpPr>
          <p:nvPr>
            <p:custDataLst>
              <p:tags r:id="rId7"/>
            </p:custDataLst>
          </p:nvPr>
        </p:nvSpPr>
        <p:spPr bwMode="auto">
          <a:xfrm>
            <a:off x="4057115" y="1421762"/>
            <a:ext cx="556408" cy="226312"/>
          </a:xfrm>
          <a:prstGeom prst="ellipse">
            <a:avLst/>
          </a:prstGeom>
          <a:solidFill>
            <a:srgbClr val="1D7199"/>
          </a:solidFill>
          <a:ln w="9525" algn="ctr">
            <a:solidFill>
              <a:schemeClr val="tx1"/>
            </a:solidFill>
          </a:ln>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zh-CN" sz="1100" b="1" dirty="0">
                <a:solidFill>
                  <a:schemeClr val="bg1"/>
                </a:solidFill>
                <a:latin typeface="Arial" panose="020B0604020202020204" pitchFamily="34" charset="0"/>
                <a:ea typeface="华文楷体" panose="02010600040101010101" pitchFamily="2" charset="-122"/>
                <a:cs typeface="Arial" panose="020B0604020202020204" pitchFamily="34" charset="0"/>
                <a:sym typeface="华文楷体" panose="02010600040101010101" pitchFamily="2" charset="-122"/>
              </a:rPr>
              <a:t>6.5</a:t>
            </a:r>
            <a:r>
              <a:rPr lang="en-US" altLang="en-US" sz="1100" b="1" dirty="0">
                <a:solidFill>
                  <a:schemeClr val="bg1"/>
                </a:solidFill>
                <a:latin typeface="Arial" panose="020B0604020202020204" pitchFamily="34" charset="0"/>
                <a:ea typeface="华文楷体" panose="02010600040101010101" pitchFamily="2" charset="-122"/>
                <a:cs typeface="Arial" panose="020B0604020202020204" pitchFamily="34" charset="0"/>
                <a:sym typeface="华文楷体" panose="02010600040101010101" pitchFamily="2" charset="-122"/>
              </a:rPr>
              <a:t>%</a:t>
            </a:r>
            <a:endParaRPr lang="zh-CN" altLang="en-US" sz="1100" b="1" dirty="0">
              <a:solidFill>
                <a:schemeClr val="bg1"/>
              </a:solidFill>
              <a:latin typeface="Arial" panose="020B0604020202020204" pitchFamily="34" charset="0"/>
              <a:ea typeface="华文楷体" panose="02010600040101010101" pitchFamily="2" charset="-122"/>
              <a:cs typeface="Arial" panose="020B0604020202020204" pitchFamily="34" charset="0"/>
              <a:sym typeface="华文楷体" panose="02010600040101010101" pitchFamily="2" charset="-122"/>
            </a:endParaRPr>
          </a:p>
        </p:txBody>
      </p:sp>
      <p:sp>
        <p:nvSpPr>
          <p:cNvPr id="24" name="Text Placeholder 2">
            <a:extLst>
              <a:ext uri="{FF2B5EF4-FFF2-40B4-BE49-F238E27FC236}">
                <a16:creationId xmlns:a16="http://schemas.microsoft.com/office/drawing/2014/main" id="{583FC947-D6EA-6240-B9A5-A9F4E1B696A6}"/>
              </a:ext>
            </a:extLst>
          </p:cNvPr>
          <p:cNvSpPr>
            <a:spLocks noGrp="1"/>
          </p:cNvSpPr>
          <p:nvPr>
            <p:custDataLst>
              <p:tags r:id="rId8"/>
            </p:custDataLst>
          </p:nvPr>
        </p:nvSpPr>
        <p:spPr bwMode="auto">
          <a:xfrm>
            <a:off x="5137313" y="1420105"/>
            <a:ext cx="556408" cy="226312"/>
          </a:xfrm>
          <a:prstGeom prst="ellipse">
            <a:avLst/>
          </a:prstGeom>
          <a:solidFill>
            <a:srgbClr val="1D7199"/>
          </a:solidFill>
          <a:ln w="9525" algn="ctr">
            <a:solidFill>
              <a:schemeClr val="tx1"/>
            </a:solidFill>
          </a:ln>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zh-CN" sz="1100" b="1" dirty="0">
                <a:solidFill>
                  <a:schemeClr val="bg1"/>
                </a:solidFill>
                <a:latin typeface="Arial" panose="020B0604020202020204" pitchFamily="34" charset="0"/>
                <a:ea typeface="华文楷体" panose="02010600040101010101" pitchFamily="2" charset="-122"/>
                <a:cs typeface="Arial" panose="020B0604020202020204" pitchFamily="34" charset="0"/>
                <a:sym typeface="华文楷体" panose="02010600040101010101" pitchFamily="2" charset="-122"/>
              </a:rPr>
              <a:t>7.0</a:t>
            </a:r>
            <a:r>
              <a:rPr lang="en-US" altLang="en-US" sz="1100" b="1" dirty="0">
                <a:solidFill>
                  <a:schemeClr val="bg1"/>
                </a:solidFill>
                <a:latin typeface="Arial" panose="020B0604020202020204" pitchFamily="34" charset="0"/>
                <a:ea typeface="华文楷体" panose="02010600040101010101" pitchFamily="2" charset="-122"/>
                <a:cs typeface="Arial" panose="020B0604020202020204" pitchFamily="34" charset="0"/>
                <a:sym typeface="华文楷体" panose="02010600040101010101" pitchFamily="2" charset="-122"/>
              </a:rPr>
              <a:t>%</a:t>
            </a:r>
            <a:endParaRPr lang="zh-CN" altLang="en-US" sz="1100" b="1" dirty="0">
              <a:solidFill>
                <a:schemeClr val="bg1"/>
              </a:solidFill>
              <a:latin typeface="Arial" panose="020B0604020202020204" pitchFamily="34" charset="0"/>
              <a:ea typeface="华文楷体" panose="02010600040101010101" pitchFamily="2" charset="-122"/>
              <a:cs typeface="Arial" panose="020B0604020202020204" pitchFamily="34" charset="0"/>
              <a:sym typeface="华文楷体" panose="02010600040101010101" pitchFamily="2" charset="-122"/>
            </a:endParaRPr>
          </a:p>
        </p:txBody>
      </p:sp>
    </p:spTree>
    <p:extLst>
      <p:ext uri="{BB962C8B-B14F-4D97-AF65-F5344CB8AC3E}">
        <p14:creationId xmlns:p14="http://schemas.microsoft.com/office/powerpoint/2010/main" val="2326932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图表 34">
            <a:extLst>
              <a:ext uri="{FF2B5EF4-FFF2-40B4-BE49-F238E27FC236}">
                <a16:creationId xmlns:a16="http://schemas.microsoft.com/office/drawing/2014/main" id="{804FBACC-AE91-4322-A603-F078E93CB66B}"/>
              </a:ext>
            </a:extLst>
          </p:cNvPr>
          <p:cNvGraphicFramePr/>
          <p:nvPr/>
        </p:nvGraphicFramePr>
        <p:xfrm>
          <a:off x="6641949" y="4443148"/>
          <a:ext cx="3670861" cy="18750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2" name="图表 34">
            <a:extLst>
              <a:ext uri="{FF2B5EF4-FFF2-40B4-BE49-F238E27FC236}">
                <a16:creationId xmlns:a16="http://schemas.microsoft.com/office/drawing/2014/main" id="{2E13C2B6-F539-4223-8478-9E73BB937A03}"/>
              </a:ext>
            </a:extLst>
          </p:cNvPr>
          <p:cNvGraphicFramePr/>
          <p:nvPr/>
        </p:nvGraphicFramePr>
        <p:xfrm>
          <a:off x="1853211" y="1793755"/>
          <a:ext cx="3670861" cy="1875033"/>
        </p:xfrm>
        <a:graphic>
          <a:graphicData uri="http://schemas.openxmlformats.org/drawingml/2006/chart">
            <c:chart xmlns:c="http://schemas.openxmlformats.org/drawingml/2006/chart" xmlns:r="http://schemas.openxmlformats.org/officeDocument/2006/relationships" r:id="rId4"/>
          </a:graphicData>
        </a:graphic>
      </p:graphicFrame>
      <p:sp>
        <p:nvSpPr>
          <p:cNvPr id="2" name="标题 1">
            <a:extLst>
              <a:ext uri="{FF2B5EF4-FFF2-40B4-BE49-F238E27FC236}">
                <a16:creationId xmlns:a16="http://schemas.microsoft.com/office/drawing/2014/main" id="{FD5B1209-3765-4433-9C2A-9C5E207451B7}"/>
              </a:ext>
            </a:extLst>
          </p:cNvPr>
          <p:cNvSpPr>
            <a:spLocks noGrp="1"/>
          </p:cNvSpPr>
          <p:nvPr>
            <p:ph type="title"/>
          </p:nvPr>
        </p:nvSpPr>
        <p:spPr/>
        <p:txBody>
          <a:bodyPr/>
          <a:lstStyle/>
          <a:p>
            <a:r>
              <a:rPr lang="zh-CN" altLang="en-US">
                <a:latin typeface="Arial" panose="020B0604020202020204" pitchFamily="34" charset="0"/>
              </a:rPr>
              <a:t>盈利质量不断提升</a:t>
            </a:r>
          </a:p>
        </p:txBody>
      </p:sp>
      <p:sp>
        <p:nvSpPr>
          <p:cNvPr id="27" name="矩形 65">
            <a:extLst>
              <a:ext uri="{FF2B5EF4-FFF2-40B4-BE49-F238E27FC236}">
                <a16:creationId xmlns:a16="http://schemas.microsoft.com/office/drawing/2014/main" id="{D8DE8E97-848B-474B-8577-4FC2D3DA43A0}"/>
              </a:ext>
            </a:extLst>
          </p:cNvPr>
          <p:cNvSpPr/>
          <p:nvPr/>
        </p:nvSpPr>
        <p:spPr>
          <a:xfrm>
            <a:off x="1927429" y="3959983"/>
            <a:ext cx="3791932" cy="43383"/>
          </a:xfrm>
          <a:prstGeom prst="rect">
            <a:avLst/>
          </a:prstGeom>
          <a:gradFill flip="none" rotWithShape="1">
            <a:gsLst>
              <a:gs pos="50400">
                <a:srgbClr val="66BDFF"/>
              </a:gs>
              <a:gs pos="0">
                <a:srgbClr val="015698"/>
              </a:gs>
              <a:gs pos="100000">
                <a:schemeClr val="bg1"/>
              </a:gs>
            </a:gsLst>
            <a:lin ang="0" scaled="1"/>
            <a:tileRect/>
          </a:gradFill>
          <a:ln w="12700" cap="flat" algn="ctr">
            <a:noFill/>
            <a:prstDash val="soli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80434" tIns="40217" rIns="80434" bIns="40217" numCol="1" spcCol="0" rtlCol="0" fromWordArt="0" anchor="ctr" anchorCtr="0" forceAA="0" compatLnSpc="1">
            <a:prstTxWarp prst="textNoShape">
              <a:avLst/>
            </a:prstTxWarp>
            <a:noAutofit/>
          </a:bodyPr>
          <a:lstStyle/>
          <a:p>
            <a:pPr algn="ctr"/>
            <a:endParaRPr lang="zh-CN" altLang="en-US" sz="1235">
              <a:solidFill>
                <a:prstClr val="black"/>
              </a:solidFill>
              <a:latin typeface="Arial" panose="020B0604020202020204" pitchFamily="34" charset="0"/>
              <a:cs typeface="Arial" panose="020B0604020202020204" pitchFamily="34" charset="0"/>
            </a:endParaRPr>
          </a:p>
        </p:txBody>
      </p:sp>
      <p:sp>
        <p:nvSpPr>
          <p:cNvPr id="31" name="矩形 66">
            <a:extLst>
              <a:ext uri="{FF2B5EF4-FFF2-40B4-BE49-F238E27FC236}">
                <a16:creationId xmlns:a16="http://schemas.microsoft.com/office/drawing/2014/main" id="{8FD995B5-8DB5-44AF-9EAD-08ED9C5A7BD9}"/>
              </a:ext>
            </a:extLst>
          </p:cNvPr>
          <p:cNvSpPr/>
          <p:nvPr/>
        </p:nvSpPr>
        <p:spPr>
          <a:xfrm>
            <a:off x="1907942" y="3628678"/>
            <a:ext cx="3566711" cy="323934"/>
          </a:xfrm>
          <a:prstGeom prst="rect">
            <a:avLst/>
          </a:prstGeom>
          <a:noFill/>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lIns="63334" tIns="0" rIns="63334" bIns="0" rtlCol="0" anchor="ctr">
            <a:noAutofit/>
          </a:bodyPr>
          <a:lstStyle/>
          <a:p>
            <a:r>
              <a:rPr lang="zh-CN" altLang="en-US" sz="1235" b="1">
                <a:solidFill>
                  <a:prstClr val="black"/>
                </a:solidFill>
                <a:latin typeface="Arial" panose="020B0604020202020204" pitchFamily="34" charset="0"/>
                <a:ea typeface="华文楷体" panose="02010600040101010101" pitchFamily="2" charset="-122"/>
                <a:cs typeface="Arial" panose="020B0604020202020204" pitchFamily="34" charset="0"/>
              </a:rPr>
              <a:t>归母净利润</a:t>
            </a:r>
            <a:r>
              <a:rPr lang="en-GB" sz="1235" b="1">
                <a:solidFill>
                  <a:prstClr val="black"/>
                </a:solidFill>
                <a:latin typeface="Arial" panose="020B0604020202020204" pitchFamily="34" charset="0"/>
                <a:ea typeface="华文楷体" panose="02010600040101010101" pitchFamily="2" charset="-122"/>
                <a:cs typeface="Arial" panose="020B0604020202020204" pitchFamily="34" charset="0"/>
              </a:rPr>
              <a:t> </a:t>
            </a:r>
            <a:r>
              <a:rPr lang="zh-CN" altLang="en-US" sz="1235" b="1">
                <a:solidFill>
                  <a:prstClr val="black"/>
                </a:solidFill>
                <a:latin typeface="Arial" panose="020B0604020202020204" pitchFamily="34" charset="0"/>
                <a:ea typeface="华文楷体" panose="02010600040101010101" pitchFamily="2" charset="-122"/>
                <a:cs typeface="Arial" panose="020B0604020202020204" pitchFamily="34" charset="0"/>
              </a:rPr>
              <a:t>（人民币百万）</a:t>
            </a:r>
          </a:p>
        </p:txBody>
      </p:sp>
      <p:graphicFrame>
        <p:nvGraphicFramePr>
          <p:cNvPr id="32" name="图表 34">
            <a:extLst>
              <a:ext uri="{FF2B5EF4-FFF2-40B4-BE49-F238E27FC236}">
                <a16:creationId xmlns:a16="http://schemas.microsoft.com/office/drawing/2014/main" id="{25B1BA79-54B8-44E1-A08E-DCFB6D1F4DCA}"/>
              </a:ext>
            </a:extLst>
          </p:cNvPr>
          <p:cNvGraphicFramePr/>
          <p:nvPr/>
        </p:nvGraphicFramePr>
        <p:xfrm>
          <a:off x="1943720" y="4443148"/>
          <a:ext cx="3670861" cy="1875033"/>
        </p:xfrm>
        <a:graphic>
          <a:graphicData uri="http://schemas.openxmlformats.org/drawingml/2006/chart">
            <c:chart xmlns:c="http://schemas.openxmlformats.org/drawingml/2006/chart" xmlns:r="http://schemas.openxmlformats.org/officeDocument/2006/relationships" r:id="rId5"/>
          </a:graphicData>
        </a:graphic>
      </p:graphicFrame>
      <p:sp>
        <p:nvSpPr>
          <p:cNvPr id="33" name="矩形 66">
            <a:extLst>
              <a:ext uri="{FF2B5EF4-FFF2-40B4-BE49-F238E27FC236}">
                <a16:creationId xmlns:a16="http://schemas.microsoft.com/office/drawing/2014/main" id="{80CADA5A-D80B-439D-9C61-7404020395B9}"/>
              </a:ext>
            </a:extLst>
          </p:cNvPr>
          <p:cNvSpPr/>
          <p:nvPr/>
        </p:nvSpPr>
        <p:spPr>
          <a:xfrm>
            <a:off x="6727341" y="3650955"/>
            <a:ext cx="3566711" cy="323934"/>
          </a:xfrm>
          <a:prstGeom prst="rect">
            <a:avLst/>
          </a:prstGeom>
          <a:noFill/>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lIns="63334" tIns="0" rIns="63334" bIns="0" rtlCol="0" anchor="ctr">
            <a:noAutofit/>
          </a:bodyPr>
          <a:lstStyle/>
          <a:p>
            <a:r>
              <a:rPr lang="zh-CN" altLang="en-US" sz="1235" b="1">
                <a:solidFill>
                  <a:prstClr val="black"/>
                </a:solidFill>
                <a:latin typeface="Arial" panose="020B0604020202020204" pitchFamily="34" charset="0"/>
                <a:ea typeface="华文楷体" panose="02010600040101010101" pitchFamily="2" charset="-122"/>
                <a:cs typeface="Arial" panose="020B0604020202020204" pitchFamily="34" charset="0"/>
              </a:rPr>
              <a:t>归母净利润率</a:t>
            </a:r>
          </a:p>
        </p:txBody>
      </p:sp>
      <p:sp>
        <p:nvSpPr>
          <p:cNvPr id="49" name="矩形 65">
            <a:extLst>
              <a:ext uri="{FF2B5EF4-FFF2-40B4-BE49-F238E27FC236}">
                <a16:creationId xmlns:a16="http://schemas.microsoft.com/office/drawing/2014/main" id="{E3B6423D-BD3D-46C0-B9D4-A74F2EBD4D18}"/>
              </a:ext>
            </a:extLst>
          </p:cNvPr>
          <p:cNvSpPr/>
          <p:nvPr/>
        </p:nvSpPr>
        <p:spPr>
          <a:xfrm>
            <a:off x="6702817" y="3943676"/>
            <a:ext cx="3791932" cy="43383"/>
          </a:xfrm>
          <a:prstGeom prst="rect">
            <a:avLst/>
          </a:prstGeom>
          <a:gradFill flip="none" rotWithShape="1">
            <a:gsLst>
              <a:gs pos="50400">
                <a:srgbClr val="66BDFF"/>
              </a:gs>
              <a:gs pos="0">
                <a:srgbClr val="015698"/>
              </a:gs>
              <a:gs pos="100000">
                <a:schemeClr val="bg1"/>
              </a:gs>
            </a:gsLst>
            <a:lin ang="0" scaled="1"/>
            <a:tileRect/>
          </a:gradFill>
          <a:ln w="12700" cap="flat" algn="ctr">
            <a:noFill/>
            <a:prstDash val="soli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80434" tIns="40217" rIns="80434" bIns="40217" numCol="1" spcCol="0" rtlCol="0" fromWordArt="0" anchor="ctr" anchorCtr="0" forceAA="0" compatLnSpc="1">
            <a:prstTxWarp prst="textNoShape">
              <a:avLst/>
            </a:prstTxWarp>
            <a:noAutofit/>
          </a:bodyPr>
          <a:lstStyle/>
          <a:p>
            <a:pPr algn="ctr"/>
            <a:endParaRPr lang="zh-CN" altLang="en-US" sz="1235">
              <a:solidFill>
                <a:prstClr val="black"/>
              </a:solidFill>
              <a:latin typeface="Arial" panose="020B0604020202020204" pitchFamily="34" charset="0"/>
              <a:cs typeface="Arial" panose="020B0604020202020204" pitchFamily="34" charset="0"/>
            </a:endParaRPr>
          </a:p>
        </p:txBody>
      </p:sp>
      <p:cxnSp>
        <p:nvCxnSpPr>
          <p:cNvPr id="57" name="Straight Connector 56">
            <a:extLst>
              <a:ext uri="{FF2B5EF4-FFF2-40B4-BE49-F238E27FC236}">
                <a16:creationId xmlns:a16="http://schemas.microsoft.com/office/drawing/2014/main" id="{17D76D96-3E5E-4B1C-A999-D8C3FA27F482}"/>
              </a:ext>
            </a:extLst>
          </p:cNvPr>
          <p:cNvCxnSpPr>
            <a:cxnSpLocks/>
          </p:cNvCxnSpPr>
          <p:nvPr/>
        </p:nvCxnSpPr>
        <p:spPr>
          <a:xfrm>
            <a:off x="3546129" y="4329110"/>
            <a:ext cx="0" cy="1829771"/>
          </a:xfrm>
          <a:prstGeom prst="line">
            <a:avLst/>
          </a:prstGeom>
          <a:ln w="19050">
            <a:solidFill>
              <a:srgbClr val="00567D"/>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55">
            <a:extLst>
              <a:ext uri="{FF2B5EF4-FFF2-40B4-BE49-F238E27FC236}">
                <a16:creationId xmlns:a16="http://schemas.microsoft.com/office/drawing/2014/main" id="{2008775F-5EC9-4B67-86DB-728ED2BB09A0}"/>
              </a:ext>
            </a:extLst>
          </p:cNvPr>
          <p:cNvCxnSpPr>
            <a:cxnSpLocks/>
          </p:cNvCxnSpPr>
          <p:nvPr/>
        </p:nvCxnSpPr>
        <p:spPr>
          <a:xfrm>
            <a:off x="8290247" y="4329109"/>
            <a:ext cx="0" cy="1829746"/>
          </a:xfrm>
          <a:prstGeom prst="line">
            <a:avLst/>
          </a:prstGeom>
          <a:ln w="19050">
            <a:solidFill>
              <a:srgbClr val="00567D"/>
            </a:solidFill>
            <a:prstDash val="sysDot"/>
          </a:ln>
        </p:spPr>
        <p:style>
          <a:lnRef idx="1">
            <a:schemeClr val="accent1"/>
          </a:lnRef>
          <a:fillRef idx="0">
            <a:schemeClr val="accent1"/>
          </a:fillRef>
          <a:effectRef idx="0">
            <a:schemeClr val="accent1"/>
          </a:effectRef>
          <a:fontRef idx="minor">
            <a:schemeClr val="tx1"/>
          </a:fontRef>
        </p:style>
      </p:cxnSp>
      <p:sp>
        <p:nvSpPr>
          <p:cNvPr id="29" name="矩形 65">
            <a:extLst>
              <a:ext uri="{FF2B5EF4-FFF2-40B4-BE49-F238E27FC236}">
                <a16:creationId xmlns:a16="http://schemas.microsoft.com/office/drawing/2014/main" id="{92D5F245-ED32-4D4D-9AEC-588A61EA6A70}"/>
              </a:ext>
            </a:extLst>
          </p:cNvPr>
          <p:cNvSpPr/>
          <p:nvPr/>
        </p:nvSpPr>
        <p:spPr>
          <a:xfrm>
            <a:off x="1964131" y="1308360"/>
            <a:ext cx="3791932" cy="43383"/>
          </a:xfrm>
          <a:prstGeom prst="rect">
            <a:avLst/>
          </a:prstGeom>
          <a:gradFill flip="none" rotWithShape="1">
            <a:gsLst>
              <a:gs pos="50400">
                <a:srgbClr val="66BDFF"/>
              </a:gs>
              <a:gs pos="0">
                <a:srgbClr val="015698"/>
              </a:gs>
              <a:gs pos="100000">
                <a:schemeClr val="bg1"/>
              </a:gs>
            </a:gsLst>
            <a:lin ang="0" scaled="1"/>
            <a:tileRect/>
          </a:gradFill>
          <a:ln w="12700" cap="flat" algn="ctr">
            <a:noFill/>
            <a:prstDash val="soli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80434" tIns="40217" rIns="80434" bIns="40217" numCol="1" spcCol="0" rtlCol="0" fromWordArt="0" anchor="ctr" anchorCtr="0" forceAA="0" compatLnSpc="1">
            <a:prstTxWarp prst="textNoShape">
              <a:avLst/>
            </a:prstTxWarp>
            <a:noAutofit/>
          </a:bodyPr>
          <a:lstStyle/>
          <a:p>
            <a:pPr algn="ctr"/>
            <a:endParaRPr lang="zh-CN" altLang="en-US" sz="1235">
              <a:solidFill>
                <a:prstClr val="black"/>
              </a:solidFill>
              <a:latin typeface="Arial" panose="020B0604020202020204" pitchFamily="34" charset="0"/>
              <a:cs typeface="Arial" panose="020B0604020202020204" pitchFamily="34" charset="0"/>
            </a:endParaRPr>
          </a:p>
        </p:txBody>
      </p:sp>
      <p:sp>
        <p:nvSpPr>
          <p:cNvPr id="34" name="矩形 66">
            <a:extLst>
              <a:ext uri="{FF2B5EF4-FFF2-40B4-BE49-F238E27FC236}">
                <a16:creationId xmlns:a16="http://schemas.microsoft.com/office/drawing/2014/main" id="{E8616868-D5EF-4A46-9EDB-78EABD538AE2}"/>
              </a:ext>
            </a:extLst>
          </p:cNvPr>
          <p:cNvSpPr/>
          <p:nvPr/>
        </p:nvSpPr>
        <p:spPr>
          <a:xfrm>
            <a:off x="1944644" y="977055"/>
            <a:ext cx="3566711" cy="323934"/>
          </a:xfrm>
          <a:prstGeom prst="rect">
            <a:avLst/>
          </a:prstGeom>
          <a:noFill/>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lIns="63334" tIns="0" rIns="63334" bIns="0" rtlCol="0" anchor="ctr">
            <a:noAutofit/>
          </a:bodyPr>
          <a:lstStyle/>
          <a:p>
            <a:r>
              <a:rPr lang="en-GB" sz="1235" b="1">
                <a:solidFill>
                  <a:prstClr val="black"/>
                </a:solidFill>
                <a:latin typeface="Arial" panose="020B0604020202020204" pitchFamily="34" charset="0"/>
                <a:ea typeface="华文楷体" panose="02010600040101010101" pitchFamily="2" charset="-122"/>
                <a:cs typeface="Arial" panose="020B0604020202020204" pitchFamily="34" charset="0"/>
              </a:rPr>
              <a:t>EBITDA </a:t>
            </a:r>
            <a:r>
              <a:rPr lang="zh-CN" altLang="en-US" sz="1235" b="1">
                <a:solidFill>
                  <a:prstClr val="black"/>
                </a:solidFill>
                <a:latin typeface="Arial" panose="020B0604020202020204" pitchFamily="34" charset="0"/>
                <a:ea typeface="华文楷体" panose="02010600040101010101" pitchFamily="2" charset="-122"/>
                <a:cs typeface="Arial" panose="020B0604020202020204" pitchFamily="34" charset="0"/>
              </a:rPr>
              <a:t>（人民币百万</a:t>
            </a:r>
            <a:r>
              <a:rPr lang="en-US" altLang="zh-CN" sz="1235" b="1">
                <a:solidFill>
                  <a:prstClr val="black"/>
                </a:solidFill>
                <a:latin typeface="Arial" panose="020B0604020202020204" pitchFamily="34" charset="0"/>
                <a:ea typeface="华文楷体" panose="02010600040101010101" pitchFamily="2" charset="-122"/>
                <a:cs typeface="Arial" panose="020B0604020202020204" pitchFamily="34" charset="0"/>
              </a:rPr>
              <a:t> </a:t>
            </a:r>
            <a:r>
              <a:rPr lang="zh-CN" altLang="en-US" sz="1235" b="1">
                <a:solidFill>
                  <a:prstClr val="black"/>
                </a:solidFill>
                <a:latin typeface="Arial" panose="020B0604020202020204" pitchFamily="34" charset="0"/>
                <a:ea typeface="华文楷体" panose="02010600040101010101" pitchFamily="2" charset="-122"/>
                <a:cs typeface="Arial" panose="020B0604020202020204" pitchFamily="34" charset="0"/>
              </a:rPr>
              <a:t>）</a:t>
            </a:r>
          </a:p>
        </p:txBody>
      </p:sp>
      <p:sp>
        <p:nvSpPr>
          <p:cNvPr id="36" name="矩形 66">
            <a:extLst>
              <a:ext uri="{FF2B5EF4-FFF2-40B4-BE49-F238E27FC236}">
                <a16:creationId xmlns:a16="http://schemas.microsoft.com/office/drawing/2014/main" id="{A8631834-9BD4-460D-9402-74FD2598D9E0}"/>
              </a:ext>
            </a:extLst>
          </p:cNvPr>
          <p:cNvSpPr/>
          <p:nvPr/>
        </p:nvSpPr>
        <p:spPr>
          <a:xfrm>
            <a:off x="6477947" y="993538"/>
            <a:ext cx="3566711" cy="323934"/>
          </a:xfrm>
          <a:prstGeom prst="rect">
            <a:avLst/>
          </a:prstGeom>
          <a:noFill/>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lIns="63334" tIns="0" rIns="63334" bIns="0" rtlCol="0" anchor="ctr">
            <a:noAutofit/>
          </a:bodyPr>
          <a:lstStyle/>
          <a:p>
            <a:r>
              <a:rPr lang="en-GB" sz="1235" b="1">
                <a:solidFill>
                  <a:prstClr val="black"/>
                </a:solidFill>
                <a:latin typeface="Arial" panose="020B0604020202020204" pitchFamily="34" charset="0"/>
                <a:ea typeface="华文楷体" panose="02010600040101010101" pitchFamily="2" charset="-122"/>
                <a:cs typeface="Arial" panose="020B0604020202020204" pitchFamily="34" charset="0"/>
              </a:rPr>
              <a:t>EBITDA </a:t>
            </a:r>
            <a:r>
              <a:rPr lang="zh-CN" altLang="en-US" sz="1235" b="1">
                <a:solidFill>
                  <a:prstClr val="black"/>
                </a:solidFill>
                <a:latin typeface="Arial" panose="020B0604020202020204" pitchFamily="34" charset="0"/>
                <a:ea typeface="华文楷体" panose="02010600040101010101" pitchFamily="2" charset="-122"/>
                <a:cs typeface="Arial" panose="020B0604020202020204" pitchFamily="34" charset="0"/>
              </a:rPr>
              <a:t>利润率</a:t>
            </a:r>
          </a:p>
        </p:txBody>
      </p:sp>
      <p:sp>
        <p:nvSpPr>
          <p:cNvPr id="51" name="矩形 65">
            <a:extLst>
              <a:ext uri="{FF2B5EF4-FFF2-40B4-BE49-F238E27FC236}">
                <a16:creationId xmlns:a16="http://schemas.microsoft.com/office/drawing/2014/main" id="{E1357277-F39D-4E61-9205-FB954713F7EC}"/>
              </a:ext>
            </a:extLst>
          </p:cNvPr>
          <p:cNvSpPr/>
          <p:nvPr/>
        </p:nvSpPr>
        <p:spPr>
          <a:xfrm>
            <a:off x="6453423" y="1286259"/>
            <a:ext cx="3791932" cy="43383"/>
          </a:xfrm>
          <a:prstGeom prst="rect">
            <a:avLst/>
          </a:prstGeom>
          <a:gradFill flip="none" rotWithShape="1">
            <a:gsLst>
              <a:gs pos="50400">
                <a:srgbClr val="66BDFF"/>
              </a:gs>
              <a:gs pos="0">
                <a:srgbClr val="015698"/>
              </a:gs>
              <a:gs pos="100000">
                <a:schemeClr val="bg1"/>
              </a:gs>
            </a:gsLst>
            <a:lin ang="0" scaled="1"/>
            <a:tileRect/>
          </a:gradFill>
          <a:ln w="12700" cap="flat" algn="ctr">
            <a:noFill/>
            <a:prstDash val="soli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80434" tIns="40217" rIns="80434" bIns="40217" numCol="1" spcCol="0" rtlCol="0" fromWordArt="0" anchor="ctr" anchorCtr="0" forceAA="0" compatLnSpc="1">
            <a:prstTxWarp prst="textNoShape">
              <a:avLst/>
            </a:prstTxWarp>
            <a:noAutofit/>
          </a:bodyPr>
          <a:lstStyle/>
          <a:p>
            <a:pPr algn="ctr"/>
            <a:endParaRPr lang="zh-CN" altLang="en-US" sz="1235">
              <a:solidFill>
                <a:prstClr val="black"/>
              </a:solidFill>
              <a:latin typeface="Arial" panose="020B0604020202020204" pitchFamily="34" charset="0"/>
              <a:cs typeface="Arial" panose="020B0604020202020204" pitchFamily="34" charset="0"/>
            </a:endParaRPr>
          </a:p>
        </p:txBody>
      </p:sp>
      <p:graphicFrame>
        <p:nvGraphicFramePr>
          <p:cNvPr id="53" name="图表 34">
            <a:extLst>
              <a:ext uri="{FF2B5EF4-FFF2-40B4-BE49-F238E27FC236}">
                <a16:creationId xmlns:a16="http://schemas.microsoft.com/office/drawing/2014/main" id="{87A7585F-EE78-4605-8A67-36B0FFA83B0F}"/>
              </a:ext>
            </a:extLst>
          </p:cNvPr>
          <p:cNvGraphicFramePr/>
          <p:nvPr/>
        </p:nvGraphicFramePr>
        <p:xfrm>
          <a:off x="6373797" y="1777454"/>
          <a:ext cx="3670861" cy="1875033"/>
        </p:xfrm>
        <a:graphic>
          <a:graphicData uri="http://schemas.openxmlformats.org/drawingml/2006/chart">
            <c:chart xmlns:c="http://schemas.openxmlformats.org/drawingml/2006/chart" xmlns:r="http://schemas.openxmlformats.org/officeDocument/2006/relationships" r:id="rId6"/>
          </a:graphicData>
        </a:graphic>
      </p:graphicFrame>
      <p:cxnSp>
        <p:nvCxnSpPr>
          <p:cNvPr id="54" name="Straight Connector 53">
            <a:extLst>
              <a:ext uri="{FF2B5EF4-FFF2-40B4-BE49-F238E27FC236}">
                <a16:creationId xmlns:a16="http://schemas.microsoft.com/office/drawing/2014/main" id="{32673942-B351-4EAB-84C7-19469C0553C4}"/>
              </a:ext>
            </a:extLst>
          </p:cNvPr>
          <p:cNvCxnSpPr/>
          <p:nvPr/>
        </p:nvCxnSpPr>
        <p:spPr>
          <a:xfrm>
            <a:off x="3485244" y="1704548"/>
            <a:ext cx="0" cy="1927596"/>
          </a:xfrm>
          <a:prstGeom prst="line">
            <a:avLst/>
          </a:prstGeom>
          <a:ln w="19050">
            <a:solidFill>
              <a:srgbClr val="00567D"/>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Arrow Connector 3">
            <a:extLst>
              <a:ext uri="{FF2B5EF4-FFF2-40B4-BE49-F238E27FC236}">
                <a16:creationId xmlns:a16="http://schemas.microsoft.com/office/drawing/2014/main" id="{DCA1D4AE-0DF2-4645-819B-CF78CEC5B9BD}"/>
              </a:ext>
            </a:extLst>
          </p:cNvPr>
          <p:cNvCxnSpPr>
            <a:cxnSpLocks/>
          </p:cNvCxnSpPr>
          <p:nvPr/>
        </p:nvCxnSpPr>
        <p:spPr>
          <a:xfrm flipV="1">
            <a:off x="3688640" y="1909885"/>
            <a:ext cx="646330" cy="20252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
            <a:extLst>
              <a:ext uri="{FF2B5EF4-FFF2-40B4-BE49-F238E27FC236}">
                <a16:creationId xmlns:a16="http://schemas.microsoft.com/office/drawing/2014/main" id="{62E1C326-6A63-4D49-9922-B134CD7AF031}"/>
              </a:ext>
            </a:extLst>
          </p:cNvPr>
          <p:cNvCxnSpPr>
            <a:cxnSpLocks/>
          </p:cNvCxnSpPr>
          <p:nvPr/>
        </p:nvCxnSpPr>
        <p:spPr>
          <a:xfrm flipV="1">
            <a:off x="4634447" y="1899285"/>
            <a:ext cx="646330" cy="20252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3">
            <a:extLst>
              <a:ext uri="{FF2B5EF4-FFF2-40B4-BE49-F238E27FC236}">
                <a16:creationId xmlns:a16="http://schemas.microsoft.com/office/drawing/2014/main" id="{B4C3DA9D-F66F-5B4D-B365-0AD7C25EE6B9}"/>
              </a:ext>
            </a:extLst>
          </p:cNvPr>
          <p:cNvCxnSpPr>
            <a:cxnSpLocks/>
          </p:cNvCxnSpPr>
          <p:nvPr/>
        </p:nvCxnSpPr>
        <p:spPr>
          <a:xfrm flipV="1">
            <a:off x="3765387" y="4341884"/>
            <a:ext cx="646330" cy="20252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3">
            <a:extLst>
              <a:ext uri="{FF2B5EF4-FFF2-40B4-BE49-F238E27FC236}">
                <a16:creationId xmlns:a16="http://schemas.microsoft.com/office/drawing/2014/main" id="{3CC6254D-DD99-614B-8811-0372BE9755C0}"/>
              </a:ext>
            </a:extLst>
          </p:cNvPr>
          <p:cNvCxnSpPr>
            <a:cxnSpLocks/>
          </p:cNvCxnSpPr>
          <p:nvPr/>
        </p:nvCxnSpPr>
        <p:spPr>
          <a:xfrm flipV="1">
            <a:off x="4696098" y="4312896"/>
            <a:ext cx="646330" cy="20252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6" name="TextBox 11">
            <a:extLst>
              <a:ext uri="{FF2B5EF4-FFF2-40B4-BE49-F238E27FC236}">
                <a16:creationId xmlns:a16="http://schemas.microsoft.com/office/drawing/2014/main" id="{AFF30B34-BD76-CA42-BBD0-184F84668469}"/>
              </a:ext>
            </a:extLst>
          </p:cNvPr>
          <p:cNvSpPr txBox="1"/>
          <p:nvPr/>
        </p:nvSpPr>
        <p:spPr>
          <a:xfrm rot="20602798">
            <a:off x="3622146" y="1751525"/>
            <a:ext cx="714663" cy="261610"/>
          </a:xfrm>
          <a:prstGeom prst="rect">
            <a:avLst/>
          </a:prstGeom>
          <a:noFill/>
        </p:spPr>
        <p:txBody>
          <a:bodyPr wrap="square" rtlCol="0">
            <a:spAutoFit/>
          </a:bodyPr>
          <a:lstStyle/>
          <a:p>
            <a:pPr algn="ctr"/>
            <a:r>
              <a:rPr lang="en-US" altLang="zh-CN" sz="1100">
                <a:latin typeface="Arial" panose="020B0604020202020204" pitchFamily="34" charset="0"/>
                <a:ea typeface="STKaiti" panose="02010600040101010101" pitchFamily="2" charset="-122"/>
                <a:cs typeface="Arial" panose="020B0604020202020204" pitchFamily="34" charset="0"/>
              </a:rPr>
              <a:t>35.3</a:t>
            </a:r>
            <a:r>
              <a:rPr lang="x-none" sz="1100">
                <a:latin typeface="Arial" panose="020B0604020202020204" pitchFamily="34" charset="0"/>
                <a:ea typeface="STKaiti" panose="02010600040101010101" pitchFamily="2" charset="-122"/>
                <a:cs typeface="Arial" panose="020B0604020202020204" pitchFamily="34" charset="0"/>
              </a:rPr>
              <a:t>%</a:t>
            </a:r>
          </a:p>
        </p:txBody>
      </p:sp>
      <p:sp>
        <p:nvSpPr>
          <p:cNvPr id="28" name="TextBox 11">
            <a:extLst>
              <a:ext uri="{FF2B5EF4-FFF2-40B4-BE49-F238E27FC236}">
                <a16:creationId xmlns:a16="http://schemas.microsoft.com/office/drawing/2014/main" id="{10F2C0EE-FD7F-1143-9988-DDBDBE219969}"/>
              </a:ext>
            </a:extLst>
          </p:cNvPr>
          <p:cNvSpPr txBox="1"/>
          <p:nvPr/>
        </p:nvSpPr>
        <p:spPr>
          <a:xfrm rot="20602798">
            <a:off x="4579274" y="1758014"/>
            <a:ext cx="714663" cy="261610"/>
          </a:xfrm>
          <a:prstGeom prst="rect">
            <a:avLst/>
          </a:prstGeom>
          <a:noFill/>
        </p:spPr>
        <p:txBody>
          <a:bodyPr wrap="square" rtlCol="0">
            <a:spAutoFit/>
          </a:bodyPr>
          <a:lstStyle/>
          <a:p>
            <a:pPr algn="ctr"/>
            <a:r>
              <a:rPr lang="en-US" altLang="zh-CN" sz="1100">
                <a:latin typeface="Arial" panose="020B0604020202020204" pitchFamily="34" charset="0"/>
                <a:ea typeface="STKaiti" panose="02010600040101010101" pitchFamily="2" charset="-122"/>
                <a:cs typeface="Arial" panose="020B0604020202020204" pitchFamily="34" charset="0"/>
              </a:rPr>
              <a:t>31.5</a:t>
            </a:r>
            <a:r>
              <a:rPr lang="x-none" sz="1100">
                <a:latin typeface="Arial" panose="020B0604020202020204" pitchFamily="34" charset="0"/>
                <a:ea typeface="STKaiti" panose="02010600040101010101" pitchFamily="2" charset="-122"/>
                <a:cs typeface="Arial" panose="020B0604020202020204" pitchFamily="34" charset="0"/>
              </a:rPr>
              <a:t>%</a:t>
            </a:r>
          </a:p>
        </p:txBody>
      </p:sp>
      <p:sp>
        <p:nvSpPr>
          <p:cNvPr id="35" name="TextBox 11">
            <a:extLst>
              <a:ext uri="{FF2B5EF4-FFF2-40B4-BE49-F238E27FC236}">
                <a16:creationId xmlns:a16="http://schemas.microsoft.com/office/drawing/2014/main" id="{227577F1-2C02-F048-8350-8EA3354A65E0}"/>
              </a:ext>
            </a:extLst>
          </p:cNvPr>
          <p:cNvSpPr txBox="1"/>
          <p:nvPr/>
        </p:nvSpPr>
        <p:spPr>
          <a:xfrm rot="20602798">
            <a:off x="4663476" y="4173550"/>
            <a:ext cx="714663" cy="261610"/>
          </a:xfrm>
          <a:prstGeom prst="rect">
            <a:avLst/>
          </a:prstGeom>
          <a:noFill/>
        </p:spPr>
        <p:txBody>
          <a:bodyPr wrap="square" rtlCol="0">
            <a:spAutoFit/>
          </a:bodyPr>
          <a:lstStyle/>
          <a:p>
            <a:pPr algn="ctr"/>
            <a:r>
              <a:rPr lang="en-US" altLang="zh-CN" sz="1100">
                <a:latin typeface="Arial" panose="020B0604020202020204" pitchFamily="34" charset="0"/>
                <a:ea typeface="STKaiti" panose="02010600040101010101" pitchFamily="2" charset="-122"/>
                <a:cs typeface="Arial" panose="020B0604020202020204" pitchFamily="34" charset="0"/>
              </a:rPr>
              <a:t>39.4</a:t>
            </a:r>
            <a:r>
              <a:rPr lang="x-none" sz="1100">
                <a:latin typeface="Arial" panose="020B0604020202020204" pitchFamily="34" charset="0"/>
                <a:ea typeface="STKaiti" panose="02010600040101010101" pitchFamily="2" charset="-122"/>
                <a:cs typeface="Arial" panose="020B0604020202020204" pitchFamily="34" charset="0"/>
              </a:rPr>
              <a:t>%</a:t>
            </a:r>
          </a:p>
        </p:txBody>
      </p:sp>
      <p:sp>
        <p:nvSpPr>
          <p:cNvPr id="38" name="TextBox 11">
            <a:extLst>
              <a:ext uri="{FF2B5EF4-FFF2-40B4-BE49-F238E27FC236}">
                <a16:creationId xmlns:a16="http://schemas.microsoft.com/office/drawing/2014/main" id="{8E21B129-D82E-584C-A7AA-62B9803F7FF7}"/>
              </a:ext>
            </a:extLst>
          </p:cNvPr>
          <p:cNvSpPr txBox="1"/>
          <p:nvPr/>
        </p:nvSpPr>
        <p:spPr>
          <a:xfrm rot="20602798">
            <a:off x="3694079" y="4214144"/>
            <a:ext cx="714663" cy="261610"/>
          </a:xfrm>
          <a:prstGeom prst="rect">
            <a:avLst/>
          </a:prstGeom>
          <a:noFill/>
        </p:spPr>
        <p:txBody>
          <a:bodyPr wrap="square" rtlCol="0">
            <a:spAutoFit/>
          </a:bodyPr>
          <a:lstStyle/>
          <a:p>
            <a:pPr algn="ctr"/>
            <a:r>
              <a:rPr lang="en-US" altLang="zh-CN" sz="1100">
                <a:latin typeface="Arial" panose="020B0604020202020204" pitchFamily="34" charset="0"/>
                <a:ea typeface="STKaiti" panose="02010600040101010101" pitchFamily="2" charset="-122"/>
                <a:cs typeface="Arial" panose="020B0604020202020204" pitchFamily="34" charset="0"/>
              </a:rPr>
              <a:t>67.2</a:t>
            </a:r>
            <a:r>
              <a:rPr lang="x-none" sz="1100">
                <a:latin typeface="Arial" panose="020B0604020202020204" pitchFamily="34" charset="0"/>
                <a:ea typeface="STKaiti" panose="02010600040101010101" pitchFamily="2" charset="-122"/>
                <a:cs typeface="Arial" panose="020B0604020202020204" pitchFamily="34" charset="0"/>
              </a:rPr>
              <a:t>%</a:t>
            </a:r>
          </a:p>
        </p:txBody>
      </p:sp>
    </p:spTree>
    <p:extLst>
      <p:ext uri="{BB962C8B-B14F-4D97-AF65-F5344CB8AC3E}">
        <p14:creationId xmlns:p14="http://schemas.microsoft.com/office/powerpoint/2010/main" val="2435540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5B1209-3765-4433-9C2A-9C5E207451B7}"/>
              </a:ext>
            </a:extLst>
          </p:cNvPr>
          <p:cNvSpPr>
            <a:spLocks noGrp="1"/>
          </p:cNvSpPr>
          <p:nvPr>
            <p:ph type="title"/>
          </p:nvPr>
        </p:nvSpPr>
        <p:spPr/>
        <p:txBody>
          <a:bodyPr>
            <a:normAutofit/>
          </a:bodyPr>
          <a:lstStyle/>
          <a:p>
            <a:r>
              <a:rPr lang="zh-CN" altLang="en-US"/>
              <a:t>健康的资产负债表支撑发展</a:t>
            </a:r>
          </a:p>
        </p:txBody>
      </p:sp>
      <p:sp>
        <p:nvSpPr>
          <p:cNvPr id="5" name="Text Placeholder 4">
            <a:extLst>
              <a:ext uri="{FF2B5EF4-FFF2-40B4-BE49-F238E27FC236}">
                <a16:creationId xmlns:a16="http://schemas.microsoft.com/office/drawing/2014/main" id="{E40B2A9B-2678-4A90-BF0B-56AB2E959794}"/>
              </a:ext>
            </a:extLst>
          </p:cNvPr>
          <p:cNvSpPr>
            <a:spLocks noGrp="1"/>
          </p:cNvSpPr>
          <p:nvPr>
            <p:ph type="body" sz="quarter" idx="10"/>
          </p:nvPr>
        </p:nvSpPr>
        <p:spPr>
          <a:xfrm>
            <a:off x="326623" y="6465604"/>
            <a:ext cx="5495697" cy="238527"/>
          </a:xfrm>
        </p:spPr>
        <p:txBody>
          <a:bodyPr/>
          <a:lstStyle/>
          <a:p>
            <a:r>
              <a:rPr lang="zh-CN" altLang="en-US" dirty="0"/>
              <a:t>调整后经营现金流</a:t>
            </a:r>
            <a:r>
              <a:rPr lang="en-US" altLang="zh-CN" dirty="0"/>
              <a:t>=</a:t>
            </a:r>
            <a:r>
              <a:rPr lang="zh-CN" altLang="en-US" dirty="0"/>
              <a:t>经营活动产生的现金净额 </a:t>
            </a:r>
            <a:r>
              <a:rPr lang="en-US" altLang="zh-CN" dirty="0"/>
              <a:t>–</a:t>
            </a:r>
            <a:r>
              <a:rPr lang="zh-CN" altLang="en-US" dirty="0"/>
              <a:t> 预收账款的增加额。</a:t>
            </a:r>
            <a:endParaRPr lang="en-US" altLang="zh-CN" dirty="0"/>
          </a:p>
          <a:p>
            <a:r>
              <a:rPr lang="zh-CN" altLang="en-US" dirty="0"/>
              <a:t>净现金 </a:t>
            </a:r>
            <a:r>
              <a:rPr lang="en-US" altLang="zh-CN" dirty="0"/>
              <a:t>= </a:t>
            </a:r>
            <a:r>
              <a:rPr lang="zh-CN" altLang="en-US" dirty="0"/>
              <a:t>现金</a:t>
            </a:r>
            <a:r>
              <a:rPr lang="en-US" altLang="zh-CN" dirty="0"/>
              <a:t> </a:t>
            </a:r>
            <a:r>
              <a:rPr lang="en-US" altLang="zh-CN" dirty="0">
                <a:latin typeface="Arial" panose="020B0604020202020204" pitchFamily="34" charset="0"/>
              </a:rPr>
              <a:t>– </a:t>
            </a:r>
            <a:r>
              <a:rPr lang="zh-CN" altLang="en-US" dirty="0">
                <a:latin typeface="Arial" panose="020B0604020202020204" pitchFamily="34" charset="0"/>
              </a:rPr>
              <a:t>有息负债。现金指定期存款、限制性货币资金、现金。</a:t>
            </a:r>
            <a:endParaRPr lang="en-US" altLang="zh-CN" dirty="0"/>
          </a:p>
        </p:txBody>
      </p:sp>
      <p:sp>
        <p:nvSpPr>
          <p:cNvPr id="28" name="矩形 65">
            <a:extLst>
              <a:ext uri="{FF2B5EF4-FFF2-40B4-BE49-F238E27FC236}">
                <a16:creationId xmlns:a16="http://schemas.microsoft.com/office/drawing/2014/main" id="{6BAD6D20-458D-4203-A2B1-FCDE35BC4E2B}"/>
              </a:ext>
            </a:extLst>
          </p:cNvPr>
          <p:cNvSpPr/>
          <p:nvPr/>
        </p:nvSpPr>
        <p:spPr>
          <a:xfrm>
            <a:off x="1788889" y="1225637"/>
            <a:ext cx="3791932" cy="43383"/>
          </a:xfrm>
          <a:prstGeom prst="rect">
            <a:avLst/>
          </a:prstGeom>
          <a:gradFill flip="none" rotWithShape="1">
            <a:gsLst>
              <a:gs pos="50400">
                <a:srgbClr val="66BDFF"/>
              </a:gs>
              <a:gs pos="0">
                <a:srgbClr val="015698"/>
              </a:gs>
              <a:gs pos="100000">
                <a:schemeClr val="bg1"/>
              </a:gs>
            </a:gsLst>
            <a:lin ang="0" scaled="1"/>
            <a:tileRect/>
          </a:gradFill>
          <a:ln w="12700" cap="flat" algn="ctr">
            <a:noFill/>
            <a:prstDash val="soli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80434" tIns="40217" rIns="80434" bIns="40217" numCol="1" spcCol="0" rtlCol="0" fromWordArt="0" anchor="ctr" anchorCtr="0" forceAA="0" compatLnSpc="1">
            <a:prstTxWarp prst="textNoShape">
              <a:avLst/>
            </a:prstTxWarp>
            <a:noAutofit/>
          </a:bodyPr>
          <a:lstStyle/>
          <a:p>
            <a:pPr algn="ctr"/>
            <a:endParaRPr lang="zh-CN" altLang="en-US" sz="1235">
              <a:solidFill>
                <a:prstClr val="black"/>
              </a:solidFill>
              <a:latin typeface="Arial" panose="020B0604020202020204" pitchFamily="34" charset="0"/>
              <a:cs typeface="Arial" panose="020B0604020202020204" pitchFamily="34" charset="0"/>
            </a:endParaRPr>
          </a:p>
        </p:txBody>
      </p:sp>
      <p:sp>
        <p:nvSpPr>
          <p:cNvPr id="29" name="矩形 66">
            <a:extLst>
              <a:ext uri="{FF2B5EF4-FFF2-40B4-BE49-F238E27FC236}">
                <a16:creationId xmlns:a16="http://schemas.microsoft.com/office/drawing/2014/main" id="{74CC9A07-C20E-4D59-A151-BE9C4C9315E9}"/>
              </a:ext>
            </a:extLst>
          </p:cNvPr>
          <p:cNvSpPr/>
          <p:nvPr/>
        </p:nvSpPr>
        <p:spPr>
          <a:xfrm>
            <a:off x="1792524" y="904651"/>
            <a:ext cx="2563897" cy="323934"/>
          </a:xfrm>
          <a:prstGeom prst="rect">
            <a:avLst/>
          </a:prstGeom>
          <a:noFill/>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lIns="63334" tIns="0" rIns="63334" bIns="0" rtlCol="0" anchor="ctr">
            <a:noAutofit/>
          </a:bodyPr>
          <a:lstStyle/>
          <a:p>
            <a:r>
              <a:rPr lang="zh-CN" altLang="en-US" sz="1235" b="1">
                <a:solidFill>
                  <a:prstClr val="black"/>
                </a:solidFill>
                <a:latin typeface="Arial" panose="020B0604020202020204" pitchFamily="34" charset="0"/>
                <a:ea typeface="华文楷体" panose="02010600040101010101" pitchFamily="2" charset="-122"/>
                <a:cs typeface="Arial" panose="020B0604020202020204" pitchFamily="34" charset="0"/>
              </a:rPr>
              <a:t>净资产收益率（归母部分）</a:t>
            </a:r>
          </a:p>
        </p:txBody>
      </p:sp>
      <p:sp>
        <p:nvSpPr>
          <p:cNvPr id="3" name="矩形 66">
            <a:extLst>
              <a:ext uri="{FF2B5EF4-FFF2-40B4-BE49-F238E27FC236}">
                <a16:creationId xmlns:a16="http://schemas.microsoft.com/office/drawing/2014/main" id="{CFA073FD-364B-45A6-9E32-D92A1060A634}"/>
              </a:ext>
            </a:extLst>
          </p:cNvPr>
          <p:cNvSpPr/>
          <p:nvPr/>
        </p:nvSpPr>
        <p:spPr>
          <a:xfrm>
            <a:off x="6269715" y="951882"/>
            <a:ext cx="1894309" cy="205569"/>
          </a:xfrm>
          <a:prstGeom prst="rect">
            <a:avLst/>
          </a:prstGeom>
          <a:noFill/>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lIns="63334" tIns="0" rIns="63334" bIns="0" rtlCol="0" anchor="ctr">
            <a:noAutofit/>
          </a:bodyPr>
          <a:lstStyle/>
          <a:p>
            <a:r>
              <a:rPr lang="zh-CN" altLang="en-US" sz="1235" b="1">
                <a:solidFill>
                  <a:prstClr val="black"/>
                </a:solidFill>
                <a:latin typeface="Arial" panose="020B0604020202020204" pitchFamily="34" charset="0"/>
                <a:ea typeface="华文楷体" panose="02010600040101010101" pitchFamily="2" charset="-122"/>
                <a:cs typeface="Arial" panose="020B0604020202020204" pitchFamily="34" charset="0"/>
              </a:rPr>
              <a:t>资产负债率</a:t>
            </a:r>
            <a:endParaRPr lang="zh-CN" altLang="en-US" sz="1235" b="1">
              <a:solidFill>
                <a:schemeClr val="tx1"/>
              </a:solidFill>
              <a:latin typeface="Arial" panose="020B0604020202020204" pitchFamily="34" charset="0"/>
              <a:ea typeface="华文楷体" panose="02010600040101010101" pitchFamily="2" charset="-122"/>
              <a:cs typeface="Arial" panose="020B0604020202020204" pitchFamily="34" charset="0"/>
            </a:endParaRPr>
          </a:p>
        </p:txBody>
      </p:sp>
      <p:sp>
        <p:nvSpPr>
          <p:cNvPr id="7" name="矩形 65">
            <a:extLst>
              <a:ext uri="{FF2B5EF4-FFF2-40B4-BE49-F238E27FC236}">
                <a16:creationId xmlns:a16="http://schemas.microsoft.com/office/drawing/2014/main" id="{E0FB196F-895D-4E68-AA8A-A769F5BBAB8F}"/>
              </a:ext>
            </a:extLst>
          </p:cNvPr>
          <p:cNvSpPr/>
          <p:nvPr/>
        </p:nvSpPr>
        <p:spPr>
          <a:xfrm>
            <a:off x="6269714" y="1209591"/>
            <a:ext cx="3791932" cy="43383"/>
          </a:xfrm>
          <a:prstGeom prst="rect">
            <a:avLst/>
          </a:prstGeom>
          <a:gradFill flip="none" rotWithShape="1">
            <a:gsLst>
              <a:gs pos="50400">
                <a:srgbClr val="66BDFF"/>
              </a:gs>
              <a:gs pos="0">
                <a:srgbClr val="015698"/>
              </a:gs>
              <a:gs pos="100000">
                <a:schemeClr val="bg1"/>
              </a:gs>
            </a:gsLst>
            <a:lin ang="0" scaled="1"/>
            <a:tileRect/>
          </a:gradFill>
          <a:ln w="12700" cap="flat" algn="ctr">
            <a:noFill/>
            <a:prstDash val="soli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80434" tIns="40217" rIns="80434" bIns="40217" numCol="1" spcCol="0" rtlCol="0" fromWordArt="0" anchor="ctr" anchorCtr="0" forceAA="0" compatLnSpc="1">
            <a:prstTxWarp prst="textNoShape">
              <a:avLst/>
            </a:prstTxWarp>
            <a:noAutofit/>
          </a:bodyPr>
          <a:lstStyle/>
          <a:p>
            <a:pPr algn="ctr"/>
            <a:endParaRPr lang="zh-CN" altLang="en-US" sz="1235">
              <a:solidFill>
                <a:prstClr val="black"/>
              </a:solidFill>
              <a:latin typeface="Arial" panose="020B0604020202020204" pitchFamily="34" charset="0"/>
              <a:cs typeface="Arial" panose="020B0604020202020204" pitchFamily="34" charset="0"/>
            </a:endParaRPr>
          </a:p>
        </p:txBody>
      </p:sp>
      <p:graphicFrame>
        <p:nvGraphicFramePr>
          <p:cNvPr id="15" name="图表 34">
            <a:extLst>
              <a:ext uri="{FF2B5EF4-FFF2-40B4-BE49-F238E27FC236}">
                <a16:creationId xmlns:a16="http://schemas.microsoft.com/office/drawing/2014/main" id="{3767EFC9-35C5-424C-916B-EF675B8DD129}"/>
              </a:ext>
            </a:extLst>
          </p:cNvPr>
          <p:cNvGraphicFramePr/>
          <p:nvPr/>
        </p:nvGraphicFramePr>
        <p:xfrm>
          <a:off x="1558926" y="1664071"/>
          <a:ext cx="3670861" cy="18750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图表 34">
            <a:extLst>
              <a:ext uri="{FF2B5EF4-FFF2-40B4-BE49-F238E27FC236}">
                <a16:creationId xmlns:a16="http://schemas.microsoft.com/office/drawing/2014/main" id="{9BE811D7-D7B5-4884-B136-874EBF4709B3}"/>
              </a:ext>
            </a:extLst>
          </p:cNvPr>
          <p:cNvGraphicFramePr/>
          <p:nvPr/>
        </p:nvGraphicFramePr>
        <p:xfrm>
          <a:off x="6242162" y="1664070"/>
          <a:ext cx="3670861" cy="18750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图表 34">
            <a:extLst>
              <a:ext uri="{FF2B5EF4-FFF2-40B4-BE49-F238E27FC236}">
                <a16:creationId xmlns:a16="http://schemas.microsoft.com/office/drawing/2014/main" id="{DA4C41A3-034F-4E6B-A63E-4A86768ECB10}"/>
              </a:ext>
            </a:extLst>
          </p:cNvPr>
          <p:cNvGraphicFramePr/>
          <p:nvPr/>
        </p:nvGraphicFramePr>
        <p:xfrm>
          <a:off x="1909961" y="3806813"/>
          <a:ext cx="3670861" cy="2658791"/>
        </p:xfrm>
        <a:graphic>
          <a:graphicData uri="http://schemas.openxmlformats.org/drawingml/2006/chart">
            <c:chart xmlns:c="http://schemas.openxmlformats.org/drawingml/2006/chart" xmlns:r="http://schemas.openxmlformats.org/officeDocument/2006/relationships" r:id="rId5"/>
          </a:graphicData>
        </a:graphic>
      </p:graphicFrame>
      <p:sp>
        <p:nvSpPr>
          <p:cNvPr id="24" name="矩形 65">
            <a:extLst>
              <a:ext uri="{FF2B5EF4-FFF2-40B4-BE49-F238E27FC236}">
                <a16:creationId xmlns:a16="http://schemas.microsoft.com/office/drawing/2014/main" id="{E257F344-D8A2-4D52-926B-C5E88F978861}"/>
              </a:ext>
            </a:extLst>
          </p:cNvPr>
          <p:cNvSpPr/>
          <p:nvPr/>
        </p:nvSpPr>
        <p:spPr>
          <a:xfrm>
            <a:off x="1886029" y="3756060"/>
            <a:ext cx="3791932" cy="43383"/>
          </a:xfrm>
          <a:prstGeom prst="rect">
            <a:avLst/>
          </a:prstGeom>
          <a:gradFill flip="none" rotWithShape="1">
            <a:gsLst>
              <a:gs pos="50400">
                <a:srgbClr val="66BDFF"/>
              </a:gs>
              <a:gs pos="0">
                <a:srgbClr val="015698"/>
              </a:gs>
              <a:gs pos="100000">
                <a:schemeClr val="bg1"/>
              </a:gs>
            </a:gsLst>
            <a:lin ang="0" scaled="1"/>
            <a:tileRect/>
          </a:gradFill>
          <a:ln w="12700" cap="flat" algn="ctr">
            <a:noFill/>
            <a:prstDash val="soli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80434" tIns="40217" rIns="80434" bIns="40217" numCol="1" spcCol="0" rtlCol="0" fromWordArt="0" anchor="ctr" anchorCtr="0" forceAA="0" compatLnSpc="1">
            <a:prstTxWarp prst="textNoShape">
              <a:avLst/>
            </a:prstTxWarp>
            <a:noAutofit/>
          </a:bodyPr>
          <a:lstStyle/>
          <a:p>
            <a:pPr algn="ctr"/>
            <a:endParaRPr lang="zh-CN" altLang="en-US" sz="1235">
              <a:solidFill>
                <a:prstClr val="black"/>
              </a:solidFill>
              <a:latin typeface="Arial" panose="020B0604020202020204" pitchFamily="34" charset="0"/>
              <a:cs typeface="Arial" panose="020B0604020202020204" pitchFamily="34" charset="0"/>
            </a:endParaRPr>
          </a:p>
        </p:txBody>
      </p:sp>
      <p:sp>
        <p:nvSpPr>
          <p:cNvPr id="25" name="矩形 66">
            <a:extLst>
              <a:ext uri="{FF2B5EF4-FFF2-40B4-BE49-F238E27FC236}">
                <a16:creationId xmlns:a16="http://schemas.microsoft.com/office/drawing/2014/main" id="{16F6C15C-B2C0-4FD2-999B-79DEDEA2744C}"/>
              </a:ext>
            </a:extLst>
          </p:cNvPr>
          <p:cNvSpPr/>
          <p:nvPr/>
        </p:nvSpPr>
        <p:spPr>
          <a:xfrm>
            <a:off x="1866542" y="3424755"/>
            <a:ext cx="3566711" cy="323934"/>
          </a:xfrm>
          <a:prstGeom prst="rect">
            <a:avLst/>
          </a:prstGeom>
          <a:noFill/>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lIns="63334" tIns="0" rIns="63334" bIns="0" rtlCol="0" anchor="ctr">
            <a:noAutofit/>
          </a:bodyPr>
          <a:lstStyle/>
          <a:p>
            <a:r>
              <a:rPr lang="zh-CN" altLang="en-US" sz="1235" b="1">
                <a:solidFill>
                  <a:prstClr val="black"/>
                </a:solidFill>
                <a:latin typeface="Arial" panose="020B0604020202020204" pitchFamily="34" charset="0"/>
                <a:ea typeface="华文楷体" panose="02010600040101010101" pitchFamily="2" charset="-122"/>
                <a:cs typeface="Arial" panose="020B0604020202020204" pitchFamily="34" charset="0"/>
              </a:rPr>
              <a:t>调整后经营性现金流（人民币百万</a:t>
            </a:r>
            <a:r>
              <a:rPr lang="en-US" altLang="zh-CN" sz="1235" b="1">
                <a:solidFill>
                  <a:prstClr val="black"/>
                </a:solidFill>
                <a:latin typeface="Arial" panose="020B0604020202020204" pitchFamily="34" charset="0"/>
                <a:ea typeface="华文楷体" panose="02010600040101010101" pitchFamily="2" charset="-122"/>
                <a:cs typeface="Arial" panose="020B0604020202020204" pitchFamily="34" charset="0"/>
              </a:rPr>
              <a:t> </a:t>
            </a:r>
            <a:r>
              <a:rPr lang="zh-CN" altLang="en-US" sz="1235" b="1">
                <a:solidFill>
                  <a:prstClr val="black"/>
                </a:solidFill>
                <a:latin typeface="Arial" panose="020B0604020202020204" pitchFamily="34" charset="0"/>
                <a:ea typeface="华文楷体" panose="02010600040101010101" pitchFamily="2" charset="-122"/>
                <a:cs typeface="Arial" panose="020B0604020202020204" pitchFamily="34" charset="0"/>
              </a:rPr>
              <a:t>） </a:t>
            </a:r>
            <a:r>
              <a:rPr lang="en-US" altLang="zh-CN" sz="1400" b="1" baseline="30000">
                <a:solidFill>
                  <a:schemeClr val="tx1"/>
                </a:solidFill>
                <a:latin typeface="Arial" panose="020B0604020202020204" pitchFamily="34" charset="0"/>
                <a:ea typeface="STKaiti" panose="02010600040101010101" pitchFamily="2" charset="-122"/>
                <a:cs typeface="Arial" panose="020B0604020202020204" pitchFamily="34" charset="0"/>
              </a:rPr>
              <a:t>(1)</a:t>
            </a:r>
            <a:endParaRPr lang="zh-CN" altLang="en-US" sz="1235" b="1">
              <a:solidFill>
                <a:prstClr val="black"/>
              </a:solidFill>
              <a:latin typeface="Arial" panose="020B0604020202020204" pitchFamily="34" charset="0"/>
              <a:ea typeface="华文楷体" panose="02010600040101010101" pitchFamily="2" charset="-122"/>
              <a:cs typeface="Arial" panose="020B0604020202020204" pitchFamily="34" charset="0"/>
            </a:endParaRPr>
          </a:p>
        </p:txBody>
      </p:sp>
      <p:graphicFrame>
        <p:nvGraphicFramePr>
          <p:cNvPr id="26" name="图表 34">
            <a:extLst>
              <a:ext uri="{FF2B5EF4-FFF2-40B4-BE49-F238E27FC236}">
                <a16:creationId xmlns:a16="http://schemas.microsoft.com/office/drawing/2014/main" id="{EE8CC766-BA53-4E06-ABC3-5840D9D9B031}"/>
              </a:ext>
            </a:extLst>
          </p:cNvPr>
          <p:cNvGraphicFramePr/>
          <p:nvPr/>
        </p:nvGraphicFramePr>
        <p:xfrm>
          <a:off x="6269714" y="3756059"/>
          <a:ext cx="3907730" cy="2771449"/>
        </p:xfrm>
        <a:graphic>
          <a:graphicData uri="http://schemas.openxmlformats.org/drawingml/2006/chart">
            <c:chart xmlns:c="http://schemas.openxmlformats.org/drawingml/2006/chart" xmlns:r="http://schemas.openxmlformats.org/officeDocument/2006/relationships" r:id="rId6"/>
          </a:graphicData>
        </a:graphic>
      </p:graphicFrame>
      <p:sp>
        <p:nvSpPr>
          <p:cNvPr id="27" name="矩形 65">
            <a:extLst>
              <a:ext uri="{FF2B5EF4-FFF2-40B4-BE49-F238E27FC236}">
                <a16:creationId xmlns:a16="http://schemas.microsoft.com/office/drawing/2014/main" id="{582314E6-4702-4110-BEBF-600FE1404CA0}"/>
              </a:ext>
            </a:extLst>
          </p:cNvPr>
          <p:cNvSpPr/>
          <p:nvPr/>
        </p:nvSpPr>
        <p:spPr>
          <a:xfrm>
            <a:off x="6221972" y="3756060"/>
            <a:ext cx="3791932" cy="43383"/>
          </a:xfrm>
          <a:prstGeom prst="rect">
            <a:avLst/>
          </a:prstGeom>
          <a:gradFill flip="none" rotWithShape="1">
            <a:gsLst>
              <a:gs pos="50400">
                <a:srgbClr val="66BDFF"/>
              </a:gs>
              <a:gs pos="0">
                <a:srgbClr val="015698"/>
              </a:gs>
              <a:gs pos="100000">
                <a:schemeClr val="bg1"/>
              </a:gs>
            </a:gsLst>
            <a:lin ang="0" scaled="1"/>
            <a:tileRect/>
          </a:gradFill>
          <a:ln w="12700" cap="flat" algn="ctr">
            <a:noFill/>
            <a:prstDash val="soli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80434" tIns="40217" rIns="80434" bIns="40217" numCol="1" spcCol="0" rtlCol="0" fromWordArt="0" anchor="ctr" anchorCtr="0" forceAA="0" compatLnSpc="1">
            <a:prstTxWarp prst="textNoShape">
              <a:avLst/>
            </a:prstTxWarp>
            <a:noAutofit/>
          </a:bodyPr>
          <a:lstStyle/>
          <a:p>
            <a:pPr algn="ctr"/>
            <a:endParaRPr lang="zh-CN" altLang="en-US" sz="1235">
              <a:solidFill>
                <a:prstClr val="black"/>
              </a:solidFill>
              <a:latin typeface="Arial" panose="020B0604020202020204" pitchFamily="34" charset="0"/>
              <a:cs typeface="Arial" panose="020B0604020202020204" pitchFamily="34" charset="0"/>
            </a:endParaRPr>
          </a:p>
        </p:txBody>
      </p:sp>
      <p:sp>
        <p:nvSpPr>
          <p:cNvPr id="30" name="矩形 66">
            <a:extLst>
              <a:ext uri="{FF2B5EF4-FFF2-40B4-BE49-F238E27FC236}">
                <a16:creationId xmlns:a16="http://schemas.microsoft.com/office/drawing/2014/main" id="{88DDDA50-1070-45EC-B4D5-A2CF537C489A}"/>
              </a:ext>
            </a:extLst>
          </p:cNvPr>
          <p:cNvSpPr/>
          <p:nvPr/>
        </p:nvSpPr>
        <p:spPr>
          <a:xfrm>
            <a:off x="6202485" y="3424755"/>
            <a:ext cx="3566711" cy="323934"/>
          </a:xfrm>
          <a:prstGeom prst="rect">
            <a:avLst/>
          </a:prstGeom>
          <a:noFill/>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lIns="63334" tIns="0" rIns="63334" bIns="0" rtlCol="0" anchor="ctr">
            <a:noAutofit/>
          </a:bodyPr>
          <a:lstStyle/>
          <a:p>
            <a:r>
              <a:rPr lang="zh-CN" altLang="en-US" sz="1235" b="1">
                <a:solidFill>
                  <a:prstClr val="black"/>
                </a:solidFill>
                <a:latin typeface="Arial" panose="020B0604020202020204" pitchFamily="34" charset="0"/>
                <a:ea typeface="华文楷体" panose="02010600040101010101" pitchFamily="2" charset="-122"/>
                <a:cs typeface="Arial" panose="020B0604020202020204" pitchFamily="34" charset="0"/>
              </a:rPr>
              <a:t>净现金（人民币百万</a:t>
            </a:r>
            <a:r>
              <a:rPr lang="en-US" altLang="zh-CN" sz="1235" b="1">
                <a:solidFill>
                  <a:prstClr val="black"/>
                </a:solidFill>
                <a:latin typeface="Arial" panose="020B0604020202020204" pitchFamily="34" charset="0"/>
                <a:ea typeface="华文楷体" panose="02010600040101010101" pitchFamily="2" charset="-122"/>
                <a:cs typeface="Arial" panose="020B0604020202020204" pitchFamily="34" charset="0"/>
              </a:rPr>
              <a:t> </a:t>
            </a:r>
            <a:r>
              <a:rPr lang="zh-CN" altLang="en-US" sz="1235" b="1">
                <a:solidFill>
                  <a:prstClr val="black"/>
                </a:solidFill>
                <a:latin typeface="Arial" panose="020B0604020202020204" pitchFamily="34" charset="0"/>
                <a:ea typeface="华文楷体" panose="02010600040101010101" pitchFamily="2" charset="-122"/>
                <a:cs typeface="Arial" panose="020B0604020202020204" pitchFamily="34" charset="0"/>
              </a:rPr>
              <a:t>）</a:t>
            </a:r>
            <a:r>
              <a:rPr lang="en-US" altLang="zh-CN" sz="1400" b="1" baseline="30000">
                <a:solidFill>
                  <a:schemeClr val="tx1"/>
                </a:solidFill>
                <a:latin typeface="Arial" panose="020B0604020202020204" pitchFamily="34" charset="0"/>
                <a:ea typeface="STKaiti" panose="02010600040101010101" pitchFamily="2" charset="-122"/>
                <a:cs typeface="Arial" panose="020B0604020202020204" pitchFamily="34" charset="0"/>
              </a:rPr>
              <a:t> (2)</a:t>
            </a:r>
            <a:endParaRPr lang="zh-CN" altLang="en-US" sz="1235" b="1">
              <a:solidFill>
                <a:prstClr val="black"/>
              </a:solidFill>
              <a:latin typeface="Arial" panose="020B0604020202020204" pitchFamily="34" charset="0"/>
              <a:ea typeface="华文楷体" panose="02010600040101010101" pitchFamily="2" charset="-122"/>
              <a:cs typeface="Arial" panose="020B0604020202020204" pitchFamily="34" charset="0"/>
            </a:endParaRPr>
          </a:p>
        </p:txBody>
      </p:sp>
      <p:cxnSp>
        <p:nvCxnSpPr>
          <p:cNvPr id="31" name="Straight Connector 30">
            <a:extLst>
              <a:ext uri="{FF2B5EF4-FFF2-40B4-BE49-F238E27FC236}">
                <a16:creationId xmlns:a16="http://schemas.microsoft.com/office/drawing/2014/main" id="{B88FF015-D667-4E01-B419-94729E815749}"/>
              </a:ext>
            </a:extLst>
          </p:cNvPr>
          <p:cNvCxnSpPr>
            <a:cxnSpLocks/>
          </p:cNvCxnSpPr>
          <p:nvPr/>
        </p:nvCxnSpPr>
        <p:spPr>
          <a:xfrm>
            <a:off x="3545405" y="4028335"/>
            <a:ext cx="0" cy="2363344"/>
          </a:xfrm>
          <a:prstGeom prst="line">
            <a:avLst/>
          </a:prstGeom>
          <a:ln w="19050">
            <a:solidFill>
              <a:srgbClr val="00567D"/>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7655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7707E5AF-6CD9-4649-90A8-AE4BAFBD5CCF}"/>
              </a:ext>
            </a:extLst>
          </p:cNvPr>
          <p:cNvSpPr txBox="1"/>
          <p:nvPr/>
        </p:nvSpPr>
        <p:spPr>
          <a:xfrm>
            <a:off x="3787403" y="2579323"/>
            <a:ext cx="4617194" cy="1096397"/>
          </a:xfrm>
          <a:prstGeom prst="rect">
            <a:avLst/>
          </a:prstGeom>
          <a:noFill/>
        </p:spPr>
        <p:txBody>
          <a:bodyPr wrap="square" lIns="79956" tIns="39977" rIns="79956" bIns="39977" rtlCol="0">
            <a:spAutoFit/>
          </a:bodyPr>
          <a:lstStyle/>
          <a:p>
            <a:pPr algn="ctr"/>
            <a:r>
              <a:rPr lang="zh-CN" altLang="en-US" sz="6600" b="1" dirty="0">
                <a:solidFill>
                  <a:srgbClr val="0671B9"/>
                </a:solidFill>
                <a:latin typeface="Arial" panose="020B0604020202020204" pitchFamily="34" charset="0"/>
                <a:ea typeface="STKaiti" panose="02010600040101010101" pitchFamily="2" charset="-122"/>
                <a:cs typeface="Arial" panose="020B0604020202020204" pitchFamily="34" charset="0"/>
                <a:sym typeface="+mn-ea"/>
              </a:rPr>
              <a:t>附录</a:t>
            </a:r>
            <a:endParaRPr lang="en-US" altLang="zh-CN" sz="6600" b="1" dirty="0">
              <a:solidFill>
                <a:srgbClr val="0671B9"/>
              </a:solidFill>
              <a:latin typeface="Arial" panose="020B0604020202020204" pitchFamily="34" charset="0"/>
              <a:ea typeface="STKaiti" panose="02010600040101010101" pitchFamily="2" charset="-122"/>
              <a:cs typeface="Arial" panose="020B0604020202020204" pitchFamily="34" charset="0"/>
              <a:sym typeface="+mn-ea"/>
            </a:endParaRPr>
          </a:p>
        </p:txBody>
      </p:sp>
    </p:spTree>
    <p:extLst>
      <p:ext uri="{BB962C8B-B14F-4D97-AF65-F5344CB8AC3E}">
        <p14:creationId xmlns:p14="http://schemas.microsoft.com/office/powerpoint/2010/main" val="1349916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B63B52-EE01-4FB6-B14F-FB683BD36DE6}"/>
              </a:ext>
            </a:extLst>
          </p:cNvPr>
          <p:cNvSpPr>
            <a:spLocks noGrp="1"/>
          </p:cNvSpPr>
          <p:nvPr>
            <p:ph type="title"/>
          </p:nvPr>
        </p:nvSpPr>
        <p:spPr/>
        <p:txBody>
          <a:bodyPr/>
          <a:lstStyle/>
          <a:p>
            <a:r>
              <a:rPr lang="zh-CN" altLang="en-US">
                <a:ea typeface="STKaiti" panose="02010600040101010101" pitchFamily="2" charset="-122"/>
              </a:rPr>
              <a:t>附录</a:t>
            </a:r>
            <a:r>
              <a:rPr lang="en-US" altLang="zh-CN">
                <a:ea typeface="STKaiti" panose="02010600040101010101" pitchFamily="2" charset="-122"/>
              </a:rPr>
              <a:t>1.1 – </a:t>
            </a:r>
            <a:r>
              <a:rPr lang="zh-CN" altLang="en-US">
                <a:ea typeface="STKaiti" panose="02010600040101010101" pitchFamily="2" charset="-122"/>
              </a:rPr>
              <a:t>民办教育行业渗透情况</a:t>
            </a:r>
          </a:p>
        </p:txBody>
      </p:sp>
      <p:graphicFrame>
        <p:nvGraphicFramePr>
          <p:cNvPr id="5" name="表格 8">
            <a:extLst>
              <a:ext uri="{FF2B5EF4-FFF2-40B4-BE49-F238E27FC236}">
                <a16:creationId xmlns:a16="http://schemas.microsoft.com/office/drawing/2014/main" id="{376BB31B-DF7F-4046-817C-BF5D1A877018}"/>
              </a:ext>
            </a:extLst>
          </p:cNvPr>
          <p:cNvGraphicFramePr>
            <a:graphicFrameLocks noGrp="1"/>
          </p:cNvGraphicFramePr>
          <p:nvPr>
            <p:extLst>
              <p:ext uri="{D42A27DB-BD31-4B8C-83A1-F6EECF244321}">
                <p14:modId xmlns:p14="http://schemas.microsoft.com/office/powerpoint/2010/main" val="3503167418"/>
              </p:ext>
            </p:extLst>
          </p:nvPr>
        </p:nvGraphicFramePr>
        <p:xfrm>
          <a:off x="1922890" y="4363760"/>
          <a:ext cx="8346218" cy="2162690"/>
        </p:xfrm>
        <a:graphic>
          <a:graphicData uri="http://schemas.openxmlformats.org/drawingml/2006/table">
            <a:tbl>
              <a:tblPr firstRow="1" bandRow="1">
                <a:tableStyleId>{2D5ABB26-0587-4C30-8999-92F81FD0307C}</a:tableStyleId>
              </a:tblPr>
              <a:tblGrid>
                <a:gridCol w="1942349">
                  <a:extLst>
                    <a:ext uri="{9D8B030D-6E8A-4147-A177-3AD203B41FA5}">
                      <a16:colId xmlns:a16="http://schemas.microsoft.com/office/drawing/2014/main" val="20000"/>
                    </a:ext>
                  </a:extLst>
                </a:gridCol>
                <a:gridCol w="1942349">
                  <a:extLst>
                    <a:ext uri="{9D8B030D-6E8A-4147-A177-3AD203B41FA5}">
                      <a16:colId xmlns:a16="http://schemas.microsoft.com/office/drawing/2014/main" val="2882625272"/>
                    </a:ext>
                  </a:extLst>
                </a:gridCol>
                <a:gridCol w="1777838">
                  <a:extLst>
                    <a:ext uri="{9D8B030D-6E8A-4147-A177-3AD203B41FA5}">
                      <a16:colId xmlns:a16="http://schemas.microsoft.com/office/drawing/2014/main" val="20001"/>
                    </a:ext>
                  </a:extLst>
                </a:gridCol>
                <a:gridCol w="2683682">
                  <a:extLst>
                    <a:ext uri="{9D8B030D-6E8A-4147-A177-3AD203B41FA5}">
                      <a16:colId xmlns:a16="http://schemas.microsoft.com/office/drawing/2014/main" val="20002"/>
                    </a:ext>
                  </a:extLst>
                </a:gridCol>
              </a:tblGrid>
              <a:tr h="571864">
                <a:tc>
                  <a:txBody>
                    <a:bodyPr/>
                    <a:lstStyle/>
                    <a:p>
                      <a:pPr algn="ctr"/>
                      <a:r>
                        <a:rPr lang="zh-CN" altLang="en-US" sz="1100" b="1">
                          <a:solidFill>
                            <a:schemeClr val="bg1"/>
                          </a:solidFill>
                          <a:latin typeface="Arial" panose="020B0604020202020204" pitchFamily="34" charset="0"/>
                          <a:ea typeface="STKaiti" panose="02010600040101010101" pitchFamily="2" charset="-122"/>
                          <a:cs typeface="Arial" panose="020B0604020202020204" pitchFamily="34" charset="0"/>
                        </a:rPr>
                        <a:t>国内同行业民办教育集团</a:t>
                      </a:r>
                      <a:endParaRPr lang="zh-CN" altLang="en-US" sz="1100" b="1" i="0">
                        <a:solidFill>
                          <a:schemeClr val="bg1"/>
                        </a:solidFill>
                        <a:latin typeface="Arial" panose="020B0604020202020204" pitchFamily="34" charset="0"/>
                        <a:ea typeface="STKaiti" panose="02010600040101010101" pitchFamily="2" charset="-122"/>
                        <a:cs typeface="Arial" panose="020B0604020202020204" pitchFamily="34" charset="0"/>
                      </a:endParaRPr>
                    </a:p>
                  </a:txBody>
                  <a:tcPr anchor="ctr">
                    <a:solidFill>
                      <a:srgbClr val="003965"/>
                    </a:solidFill>
                  </a:tcPr>
                </a:tc>
                <a:tc>
                  <a:txBody>
                    <a:bodyPr/>
                    <a:lstStyle/>
                    <a:p>
                      <a:pPr algn="ctr"/>
                      <a:r>
                        <a:rPr lang="zh-CN" altLang="en-US" sz="1100" b="1" i="0">
                          <a:solidFill>
                            <a:schemeClr val="bg1"/>
                          </a:solidFill>
                          <a:latin typeface="Arial" panose="020B0604020202020204" pitchFamily="34" charset="0"/>
                          <a:ea typeface="STKaiti" panose="02010600040101010101" pitchFamily="2" charset="-122"/>
                          <a:cs typeface="Arial" panose="020B0604020202020204" pitchFamily="34" charset="0"/>
                        </a:rPr>
                        <a:t>总部所在区域</a:t>
                      </a:r>
                    </a:p>
                  </a:txBody>
                  <a:tcPr anchor="ctr">
                    <a:solidFill>
                      <a:srgbClr val="003965"/>
                    </a:solidFill>
                  </a:tcPr>
                </a:tc>
                <a:tc>
                  <a:txBody>
                    <a:bodyPr/>
                    <a:lstStyle/>
                    <a:p>
                      <a:pPr algn="ctr"/>
                      <a:r>
                        <a:rPr lang="zh-CN" altLang="en-US" sz="1100" b="1">
                          <a:solidFill>
                            <a:schemeClr val="bg1"/>
                          </a:solidFill>
                          <a:latin typeface="Arial" panose="020B0604020202020204" pitchFamily="34" charset="0"/>
                          <a:ea typeface="STKaiti" panose="02010600040101010101" pitchFamily="2" charset="-122"/>
                          <a:cs typeface="Arial" panose="020B0604020202020204" pitchFamily="34" charset="0"/>
                        </a:rPr>
                        <a:t>在校生人数</a:t>
                      </a:r>
                      <a:r>
                        <a:rPr lang="en-US" altLang="zh-CN" sz="1100" b="1" baseline="30000">
                          <a:solidFill>
                            <a:schemeClr val="bg1"/>
                          </a:solidFill>
                          <a:latin typeface="Arial" panose="020B0604020202020204" pitchFamily="34" charset="0"/>
                          <a:ea typeface="STKaiti" panose="02010600040101010101" pitchFamily="2" charset="-122"/>
                          <a:cs typeface="Arial" panose="020B0604020202020204" pitchFamily="34" charset="0"/>
                        </a:rPr>
                        <a:t>(1)</a:t>
                      </a:r>
                      <a:endParaRPr lang="zh-CN" altLang="en-US" sz="1100" b="1" i="0" baseline="30000">
                        <a:solidFill>
                          <a:schemeClr val="bg1"/>
                        </a:solidFill>
                        <a:latin typeface="Arial" panose="020B0604020202020204" pitchFamily="34" charset="0"/>
                        <a:ea typeface="STKaiti" panose="02010600040101010101" pitchFamily="2" charset="-122"/>
                        <a:cs typeface="Arial" panose="020B0604020202020204" pitchFamily="34" charset="0"/>
                      </a:endParaRPr>
                    </a:p>
                  </a:txBody>
                  <a:tcPr anchor="ctr">
                    <a:solidFill>
                      <a:srgbClr val="003965"/>
                    </a:solidFill>
                  </a:tcPr>
                </a:tc>
                <a:tc>
                  <a:txBody>
                    <a:bodyPr/>
                    <a:lstStyle/>
                    <a:p>
                      <a:pPr algn="ctr"/>
                      <a:r>
                        <a:rPr lang="zh-CN" altLang="en-US" sz="1100" b="1" i="0">
                          <a:solidFill>
                            <a:schemeClr val="bg1"/>
                          </a:solidFill>
                          <a:latin typeface="Arial" panose="020B0604020202020204" pitchFamily="34" charset="0"/>
                          <a:ea typeface="STKaiti" panose="02010600040101010101" pitchFamily="2" charset="-122"/>
                          <a:cs typeface="Arial" panose="020B0604020202020204" pitchFamily="34" charset="0"/>
                        </a:rPr>
                        <a:t>在校生人数</a:t>
                      </a:r>
                      <a:endParaRPr lang="en-US" altLang="zh-CN" sz="1100" b="1" i="0">
                        <a:solidFill>
                          <a:schemeClr val="bg1"/>
                        </a:solidFill>
                        <a:latin typeface="Arial" panose="020B0604020202020204" pitchFamily="34" charset="0"/>
                        <a:ea typeface="STKaiti" panose="02010600040101010101" pitchFamily="2" charset="-122"/>
                        <a:cs typeface="Arial" panose="020B0604020202020204" pitchFamily="34" charset="0"/>
                      </a:endParaRPr>
                    </a:p>
                    <a:p>
                      <a:pPr algn="ctr"/>
                      <a:r>
                        <a:rPr lang="zh-CN" altLang="en-US" sz="1100" b="1" i="0">
                          <a:solidFill>
                            <a:schemeClr val="bg1"/>
                          </a:solidFill>
                          <a:latin typeface="Arial" panose="020B0604020202020204" pitchFamily="34" charset="0"/>
                          <a:ea typeface="STKaiti" panose="02010600040101010101" pitchFamily="2" charset="-122"/>
                          <a:cs typeface="Arial" panose="020B0604020202020204" pitchFamily="34" charset="0"/>
                        </a:rPr>
                        <a:t>国内同行业民办教育集团占市场总量的比例</a:t>
                      </a:r>
                      <a:r>
                        <a:rPr lang="en-US" altLang="zh-CN" sz="1100" b="1" baseline="30000">
                          <a:solidFill>
                            <a:schemeClr val="bg1"/>
                          </a:solidFill>
                          <a:latin typeface="Arial" panose="020B0604020202020204" pitchFamily="34" charset="0"/>
                          <a:ea typeface="STKaiti" panose="02010600040101010101" pitchFamily="2" charset="-122"/>
                          <a:cs typeface="Arial" panose="020B0604020202020204" pitchFamily="34" charset="0"/>
                        </a:rPr>
                        <a:t>(1)</a:t>
                      </a:r>
                      <a:endParaRPr lang="zh-CN" altLang="en-US" sz="1100" b="1" i="0">
                        <a:solidFill>
                          <a:schemeClr val="bg1"/>
                        </a:solidFill>
                        <a:latin typeface="Arial" panose="020B0604020202020204" pitchFamily="34" charset="0"/>
                        <a:ea typeface="STKaiti" panose="02010600040101010101" pitchFamily="2" charset="-122"/>
                        <a:cs typeface="Arial" panose="020B0604020202020204" pitchFamily="34" charset="0"/>
                      </a:endParaRPr>
                    </a:p>
                  </a:txBody>
                  <a:tcPr anchor="ctr">
                    <a:solidFill>
                      <a:srgbClr val="003965"/>
                    </a:solidFill>
                  </a:tcPr>
                </a:tc>
                <a:extLst>
                  <a:ext uri="{0D108BD9-81ED-4DB2-BD59-A6C34878D82A}">
                    <a16:rowId xmlns:a16="http://schemas.microsoft.com/office/drawing/2014/main" val="10000"/>
                  </a:ext>
                </a:extLst>
              </a:tr>
              <a:tr h="272930">
                <a:tc>
                  <a:txBody>
                    <a:bodyPr/>
                    <a:lstStyle/>
                    <a:p>
                      <a:pPr algn="ctr"/>
                      <a:r>
                        <a:rPr lang="zh-CN" altLang="en-US" sz="1100">
                          <a:latin typeface="Arial" panose="020B0604020202020204" pitchFamily="34" charset="0"/>
                          <a:ea typeface="STKaiti" panose="02010600040101010101" pitchFamily="2" charset="-122"/>
                          <a:cs typeface="Arial" panose="020B0604020202020204" pitchFamily="34" charset="0"/>
                        </a:rPr>
                        <a:t>海亮教育 </a:t>
                      </a:r>
                      <a:endParaRPr lang="zh-CN" altLang="en-US" sz="1100" b="0" i="0">
                        <a:latin typeface="Arial" panose="020B0604020202020204" pitchFamily="34" charset="0"/>
                        <a:ea typeface="STKaiti" panose="02010600040101010101" pitchFamily="2" charset="-122"/>
                        <a:cs typeface="Arial" panose="020B0604020202020204" pitchFamily="34" charset="0"/>
                      </a:endParaRPr>
                    </a:p>
                  </a:txBody>
                  <a:tcPr/>
                </a:tc>
                <a:tc>
                  <a:txBody>
                    <a:bodyPr/>
                    <a:lstStyle/>
                    <a:p>
                      <a:pPr algn="ctr"/>
                      <a:r>
                        <a:rPr lang="zh-CN" altLang="en-US" sz="1100" b="0" i="0">
                          <a:latin typeface="Arial" panose="020B0604020202020204" pitchFamily="34" charset="0"/>
                          <a:ea typeface="STKaiti" panose="02010600040101010101" pitchFamily="2" charset="-122"/>
                          <a:cs typeface="Arial" panose="020B0604020202020204" pitchFamily="34" charset="0"/>
                        </a:rPr>
                        <a:t>华东区域</a:t>
                      </a:r>
                    </a:p>
                  </a:txBody>
                  <a:tcPr/>
                </a:tc>
                <a:tc>
                  <a:txBody>
                    <a:bodyPr/>
                    <a:lstStyle/>
                    <a:p>
                      <a:pPr algn="ctr"/>
                      <a:r>
                        <a:rPr lang="en-US" altLang="zh-CN" sz="1100" kern="1200">
                          <a:effectLst/>
                          <a:latin typeface="Arial" panose="020B0604020202020204" pitchFamily="34" charset="0"/>
                          <a:ea typeface="STKaiti" panose="02010600040101010101" pitchFamily="2" charset="-122"/>
                          <a:cs typeface="Arial" panose="020B0604020202020204" pitchFamily="34" charset="0"/>
                        </a:rPr>
                        <a:t>72,893</a:t>
                      </a:r>
                      <a:r>
                        <a:rPr lang="zh-CN" altLang="zh-CN" sz="1100" kern="1200">
                          <a:effectLst/>
                          <a:latin typeface="Arial" panose="020B0604020202020204" pitchFamily="34" charset="0"/>
                          <a:ea typeface="STKaiti" panose="02010600040101010101" pitchFamily="2" charset="-122"/>
                          <a:cs typeface="Arial" panose="020B0604020202020204" pitchFamily="34" charset="0"/>
                        </a:rPr>
                        <a:t>（</a:t>
                      </a:r>
                      <a:r>
                        <a:rPr lang="en-US" altLang="zh-CN" sz="1100" kern="1200">
                          <a:effectLst/>
                          <a:latin typeface="Arial" panose="020B0604020202020204" pitchFamily="34" charset="0"/>
                          <a:ea typeface="STKaiti" panose="02010600040101010101" pitchFamily="2" charset="-122"/>
                          <a:cs typeface="Arial" panose="020B0604020202020204" pitchFamily="34" charset="0"/>
                        </a:rPr>
                        <a:t>2020.12.31</a:t>
                      </a:r>
                      <a:r>
                        <a:rPr lang="zh-CN" altLang="zh-CN" sz="1100" kern="1200">
                          <a:effectLst/>
                          <a:latin typeface="Arial" panose="020B0604020202020204" pitchFamily="34" charset="0"/>
                          <a:ea typeface="STKaiti" panose="02010600040101010101" pitchFamily="2" charset="-122"/>
                          <a:cs typeface="Arial" panose="020B0604020202020204" pitchFamily="34" charset="0"/>
                        </a:rPr>
                        <a:t>）</a:t>
                      </a:r>
                      <a:endParaRPr lang="zh-CN" altLang="en-US" sz="1100" b="0" i="0">
                        <a:solidFill>
                          <a:schemeClr val="tx1"/>
                        </a:solidFill>
                        <a:latin typeface="Arial" panose="020B0604020202020204" pitchFamily="34" charset="0"/>
                        <a:ea typeface="STKaiti" panose="02010600040101010101" pitchFamily="2" charset="-122"/>
                        <a:cs typeface="Arial" panose="020B0604020202020204" pitchFamily="34" charset="0"/>
                      </a:endParaRPr>
                    </a:p>
                  </a:txBody>
                  <a:tcPr/>
                </a:tc>
                <a:tc rowSpan="6">
                  <a:txBody>
                    <a:bodyPr/>
                    <a:lstStyle/>
                    <a:p>
                      <a:pPr marL="0" algn="ctr" defTabSz="914400" rtl="0" eaLnBrk="1" latinLnBrk="0" hangingPunct="1"/>
                      <a:endParaRPr lang="en-US" altLang="zh-CN" sz="1100" kern="1200">
                        <a:solidFill>
                          <a:schemeClr val="tx1"/>
                        </a:solidFill>
                        <a:effectLst/>
                        <a:latin typeface="Arial" panose="020B0604020202020204" pitchFamily="34" charset="0"/>
                        <a:ea typeface="STKaiti" panose="02010600040101010101" pitchFamily="2" charset="-122"/>
                        <a:cs typeface="Arial" panose="020B0604020202020204" pitchFamily="34" charset="0"/>
                      </a:endParaRPr>
                    </a:p>
                    <a:p>
                      <a:pPr marL="0" algn="ctr" defTabSz="914400" rtl="0" eaLnBrk="1" latinLnBrk="0" hangingPunct="1"/>
                      <a:endParaRPr lang="en-US" altLang="zh-CN" sz="1100" kern="1200">
                        <a:solidFill>
                          <a:schemeClr val="tx1"/>
                        </a:solidFill>
                        <a:effectLst/>
                        <a:latin typeface="Arial" panose="020B0604020202020204" pitchFamily="34" charset="0"/>
                        <a:ea typeface="STKaiti" panose="02010600040101010101" pitchFamily="2" charset="-122"/>
                        <a:cs typeface="Arial" panose="020B0604020202020204" pitchFamily="34" charset="0"/>
                      </a:endParaRPr>
                    </a:p>
                    <a:p>
                      <a:pPr marL="0" algn="ctr" defTabSz="914400" rtl="0" eaLnBrk="1" latinLnBrk="0" hangingPunct="1"/>
                      <a:r>
                        <a:rPr lang="zh-CN" altLang="en-US" sz="1100" kern="1200">
                          <a:solidFill>
                            <a:schemeClr val="tx1"/>
                          </a:solidFill>
                          <a:effectLst/>
                          <a:latin typeface="Arial" panose="020B0604020202020204" pitchFamily="34" charset="0"/>
                          <a:ea typeface="STKaiti" panose="02010600040101010101" pitchFamily="2" charset="-122"/>
                          <a:cs typeface="Arial" panose="020B0604020202020204" pitchFamily="34" charset="0"/>
                        </a:rPr>
                        <a:t>六家头部民办教育集团总在校生人数</a:t>
                      </a:r>
                      <a:r>
                        <a:rPr lang="en-US" altLang="zh-CN" sz="1100" kern="1200">
                          <a:solidFill>
                            <a:schemeClr val="tx1"/>
                          </a:solidFill>
                          <a:effectLst/>
                          <a:latin typeface="Arial" panose="020B0604020202020204" pitchFamily="34" charset="0"/>
                          <a:ea typeface="STKaiti" panose="02010600040101010101" pitchFamily="2" charset="-122"/>
                          <a:cs typeface="Arial" panose="020B0604020202020204" pitchFamily="34" charset="0"/>
                        </a:rPr>
                        <a:t>(</a:t>
                      </a:r>
                      <a:r>
                        <a:rPr lang="zh-CN" altLang="en-US" sz="1100" kern="1200">
                          <a:solidFill>
                            <a:schemeClr val="tx1"/>
                          </a:solidFill>
                          <a:effectLst/>
                          <a:latin typeface="Arial" panose="020B0604020202020204" pitchFamily="34" charset="0"/>
                          <a:ea typeface="STKaiti" panose="02010600040101010101" pitchFamily="2" charset="-122"/>
                          <a:cs typeface="Arial" panose="020B0604020202020204" pitchFamily="34" charset="0"/>
                        </a:rPr>
                        <a:t>约</a:t>
                      </a:r>
                      <a:r>
                        <a:rPr lang="en-US" altLang="zh-CN" sz="1100" kern="1200">
                          <a:solidFill>
                            <a:schemeClr val="tx1"/>
                          </a:solidFill>
                          <a:effectLst/>
                          <a:latin typeface="Arial" panose="020B0604020202020204" pitchFamily="34" charset="0"/>
                          <a:ea typeface="STKaiti" panose="02010600040101010101" pitchFamily="2" charset="-122"/>
                          <a:cs typeface="Arial" panose="020B0604020202020204" pitchFamily="34" charset="0"/>
                        </a:rPr>
                        <a:t>33.32</a:t>
                      </a:r>
                      <a:r>
                        <a:rPr lang="zh-CN" altLang="en-US" sz="1100" kern="1200">
                          <a:solidFill>
                            <a:schemeClr val="tx1"/>
                          </a:solidFill>
                          <a:effectLst/>
                          <a:latin typeface="Arial" panose="020B0604020202020204" pitchFamily="34" charset="0"/>
                          <a:ea typeface="STKaiti" panose="02010600040101010101" pitchFamily="2" charset="-122"/>
                          <a:cs typeface="Arial" panose="020B0604020202020204" pitchFamily="34" charset="0"/>
                        </a:rPr>
                        <a:t>万</a:t>
                      </a:r>
                      <a:r>
                        <a:rPr lang="en-US" altLang="zh-CN" sz="1100" kern="1200">
                          <a:solidFill>
                            <a:schemeClr val="tx1"/>
                          </a:solidFill>
                          <a:effectLst/>
                          <a:latin typeface="Arial" panose="020B0604020202020204" pitchFamily="34" charset="0"/>
                          <a:ea typeface="STKaiti" panose="02010600040101010101" pitchFamily="2" charset="-122"/>
                          <a:cs typeface="Arial" panose="020B0604020202020204" pitchFamily="34" charset="0"/>
                        </a:rPr>
                        <a:t>)</a:t>
                      </a:r>
                      <a:r>
                        <a:rPr lang="zh-CN" altLang="en-US" sz="1100" kern="1200">
                          <a:solidFill>
                            <a:schemeClr val="tx1"/>
                          </a:solidFill>
                          <a:effectLst/>
                          <a:latin typeface="Arial" panose="020B0604020202020204" pitchFamily="34" charset="0"/>
                          <a:ea typeface="STKaiti" panose="02010600040101010101" pitchFamily="2" charset="-122"/>
                          <a:cs typeface="Arial" panose="020B0604020202020204" pitchFamily="34" charset="0"/>
                        </a:rPr>
                        <a:t>占国内全部小学、初中、高中的总在校生人数</a:t>
                      </a:r>
                      <a:r>
                        <a:rPr lang="en-US" altLang="zh-CN" sz="1100" kern="1200">
                          <a:solidFill>
                            <a:schemeClr val="tx1"/>
                          </a:solidFill>
                          <a:effectLst/>
                          <a:latin typeface="Arial" panose="020B0604020202020204" pitchFamily="34" charset="0"/>
                          <a:ea typeface="STKaiti" panose="02010600040101010101" pitchFamily="2" charset="-122"/>
                          <a:cs typeface="Arial" panose="020B0604020202020204" pitchFamily="34" charset="0"/>
                        </a:rPr>
                        <a:t>(</a:t>
                      </a:r>
                      <a:r>
                        <a:rPr lang="zh-CN" altLang="en-US" sz="1100" kern="1200">
                          <a:solidFill>
                            <a:schemeClr val="tx1"/>
                          </a:solidFill>
                          <a:effectLst/>
                          <a:latin typeface="Arial" panose="020B0604020202020204" pitchFamily="34" charset="0"/>
                          <a:ea typeface="STKaiti" panose="02010600040101010101" pitchFamily="2" charset="-122"/>
                          <a:cs typeface="Arial" panose="020B0604020202020204" pitchFamily="34" charset="0"/>
                        </a:rPr>
                        <a:t>约</a:t>
                      </a:r>
                      <a:r>
                        <a:rPr lang="en-US" altLang="zh-CN" sz="1100" kern="1200">
                          <a:solidFill>
                            <a:schemeClr val="tx1"/>
                          </a:solidFill>
                          <a:effectLst/>
                          <a:latin typeface="Arial" panose="020B0604020202020204" pitchFamily="34" charset="0"/>
                          <a:ea typeface="STKaiti" panose="02010600040101010101" pitchFamily="2" charset="-122"/>
                          <a:cs typeface="Arial" panose="020B0604020202020204" pitchFamily="34" charset="0"/>
                        </a:rPr>
                        <a:t>1.78</a:t>
                      </a:r>
                      <a:r>
                        <a:rPr lang="zh-CN" altLang="en-US" sz="1100" kern="1200">
                          <a:solidFill>
                            <a:schemeClr val="tx1"/>
                          </a:solidFill>
                          <a:effectLst/>
                          <a:latin typeface="Arial" panose="020B0604020202020204" pitchFamily="34" charset="0"/>
                          <a:ea typeface="STKaiti" panose="02010600040101010101" pitchFamily="2" charset="-122"/>
                          <a:cs typeface="Arial" panose="020B0604020202020204" pitchFamily="34" charset="0"/>
                        </a:rPr>
                        <a:t>亿</a:t>
                      </a:r>
                      <a:r>
                        <a:rPr lang="en-US" altLang="zh-CN" sz="1100" kern="1200">
                          <a:solidFill>
                            <a:schemeClr val="tx1"/>
                          </a:solidFill>
                          <a:effectLst/>
                          <a:latin typeface="Arial" panose="020B0604020202020204" pitchFamily="34" charset="0"/>
                          <a:ea typeface="STKaiti" panose="02010600040101010101" pitchFamily="2" charset="-122"/>
                          <a:cs typeface="Arial" panose="020B0604020202020204" pitchFamily="34" charset="0"/>
                        </a:rPr>
                        <a:t>)</a:t>
                      </a:r>
                    </a:p>
                    <a:p>
                      <a:pPr marL="0" algn="ctr" defTabSz="914400" rtl="0" eaLnBrk="1" latinLnBrk="0" hangingPunct="1"/>
                      <a:endParaRPr lang="en-US" altLang="zh-CN" sz="1100" kern="1200">
                        <a:solidFill>
                          <a:schemeClr val="tx1"/>
                        </a:solidFill>
                        <a:effectLst/>
                        <a:latin typeface="Arial" panose="020B0604020202020204" pitchFamily="34" charset="0"/>
                        <a:ea typeface="STKaiti" panose="02010600040101010101" pitchFamily="2" charset="-122"/>
                        <a:cs typeface="Arial" panose="020B0604020202020204" pitchFamily="34" charset="0"/>
                      </a:endParaRPr>
                    </a:p>
                    <a:p>
                      <a:pPr marL="0" algn="ctr" defTabSz="914400" rtl="0" eaLnBrk="1" latinLnBrk="0" hangingPunct="1"/>
                      <a:r>
                        <a:rPr lang="zh-CN" altLang="en-US" sz="1100" kern="1200">
                          <a:solidFill>
                            <a:schemeClr val="tx1"/>
                          </a:solidFill>
                          <a:effectLst/>
                          <a:latin typeface="Arial" panose="020B0604020202020204" pitchFamily="34" charset="0"/>
                          <a:ea typeface="STKaiti" panose="02010600040101010101" pitchFamily="2" charset="-122"/>
                          <a:cs typeface="Arial" panose="020B0604020202020204" pitchFamily="34" charset="0"/>
                        </a:rPr>
                        <a:t>比例</a:t>
                      </a:r>
                      <a:r>
                        <a:rPr lang="en-US" altLang="zh-CN" sz="1100" kern="1200">
                          <a:solidFill>
                            <a:schemeClr val="tx1"/>
                          </a:solidFill>
                          <a:effectLst/>
                          <a:latin typeface="Arial" panose="020B0604020202020204" pitchFamily="34" charset="0"/>
                          <a:ea typeface="STKaiti" panose="02010600040101010101" pitchFamily="2" charset="-122"/>
                          <a:cs typeface="Arial" panose="020B0604020202020204" pitchFamily="34" charset="0"/>
                        </a:rPr>
                        <a:t>: 1.87%</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57536">
                <a:tc>
                  <a:txBody>
                    <a:bodyPr/>
                    <a:lstStyle/>
                    <a:p>
                      <a:pPr algn="ctr"/>
                      <a:r>
                        <a:rPr lang="zh-CN" altLang="en-US" sz="1100">
                          <a:latin typeface="Arial" panose="020B0604020202020204" pitchFamily="34" charset="0"/>
                          <a:ea typeface="STKaiti" panose="02010600040101010101" pitchFamily="2" charset="-122"/>
                          <a:cs typeface="Arial" panose="020B0604020202020204" pitchFamily="34" charset="0"/>
                        </a:rPr>
                        <a:t>枫叶教育</a:t>
                      </a:r>
                      <a:endParaRPr lang="zh-CN" altLang="en-US" sz="1100" b="0" i="0">
                        <a:latin typeface="Arial" panose="020B0604020202020204" pitchFamily="34" charset="0"/>
                        <a:ea typeface="STKaiti" panose="02010600040101010101" pitchFamily="2" charset="-122"/>
                        <a:cs typeface="Arial" panose="020B0604020202020204" pitchFamily="34" charset="0"/>
                      </a:endParaRPr>
                    </a:p>
                  </a:txBody>
                  <a:tcPr/>
                </a:tc>
                <a:tc>
                  <a:txBody>
                    <a:bodyPr/>
                    <a:lstStyle/>
                    <a:p>
                      <a:pPr algn="ctr"/>
                      <a:r>
                        <a:rPr lang="zh-CN" altLang="en-US" sz="1100" b="0" i="0">
                          <a:latin typeface="Arial" panose="020B0604020202020204" pitchFamily="34" charset="0"/>
                          <a:ea typeface="STKaiti" panose="02010600040101010101" pitchFamily="2" charset="-122"/>
                          <a:cs typeface="Arial" panose="020B0604020202020204" pitchFamily="34" charset="0"/>
                        </a:rPr>
                        <a:t>东北区域</a:t>
                      </a:r>
                    </a:p>
                  </a:txBody>
                  <a:tcPr/>
                </a:tc>
                <a:tc>
                  <a:txBody>
                    <a:bodyPr/>
                    <a:lstStyle/>
                    <a:p>
                      <a:pPr algn="ctr"/>
                      <a:r>
                        <a:rPr lang="en-US" altLang="zh-CN" sz="1100" kern="1200">
                          <a:effectLst/>
                          <a:latin typeface="Arial" panose="020B0604020202020204" pitchFamily="34" charset="0"/>
                          <a:ea typeface="STKaiti" panose="02010600040101010101" pitchFamily="2" charset="-122"/>
                          <a:cs typeface="Arial" panose="020B0604020202020204" pitchFamily="34" charset="0"/>
                        </a:rPr>
                        <a:t>44,338</a:t>
                      </a:r>
                      <a:r>
                        <a:rPr lang="zh-CN" altLang="zh-CN" sz="1100" kern="1200">
                          <a:effectLst/>
                          <a:latin typeface="Arial" panose="020B0604020202020204" pitchFamily="34" charset="0"/>
                          <a:ea typeface="STKaiti" panose="02010600040101010101" pitchFamily="2" charset="-122"/>
                          <a:cs typeface="Arial" panose="020B0604020202020204" pitchFamily="34" charset="0"/>
                        </a:rPr>
                        <a:t>（</a:t>
                      </a:r>
                      <a:r>
                        <a:rPr lang="en-US" altLang="zh-CN" sz="1100" kern="1200">
                          <a:effectLst/>
                          <a:latin typeface="Arial" panose="020B0604020202020204" pitchFamily="34" charset="0"/>
                          <a:ea typeface="STKaiti" panose="02010600040101010101" pitchFamily="2" charset="-122"/>
                          <a:cs typeface="Arial" panose="020B0604020202020204" pitchFamily="34" charset="0"/>
                        </a:rPr>
                        <a:t>2020.10.15</a:t>
                      </a:r>
                      <a:r>
                        <a:rPr lang="zh-CN" altLang="zh-CN" sz="1100" kern="1200">
                          <a:effectLst/>
                          <a:latin typeface="Arial" panose="020B0604020202020204" pitchFamily="34" charset="0"/>
                          <a:ea typeface="STKaiti" panose="02010600040101010101" pitchFamily="2" charset="-122"/>
                          <a:cs typeface="Arial" panose="020B0604020202020204" pitchFamily="34" charset="0"/>
                        </a:rPr>
                        <a:t>）</a:t>
                      </a:r>
                      <a:endParaRPr lang="zh-CN" altLang="en-US" sz="1100" b="0" i="0" kern="1200">
                        <a:solidFill>
                          <a:schemeClr val="tx1"/>
                        </a:solidFill>
                        <a:effectLst/>
                        <a:latin typeface="Arial" panose="020B0604020202020204" pitchFamily="34" charset="0"/>
                        <a:ea typeface="STKaiti" panose="02010600040101010101" pitchFamily="2" charset="-122"/>
                        <a:cs typeface="Arial" panose="020B0604020202020204" pitchFamily="34" charset="0"/>
                      </a:endParaRPr>
                    </a:p>
                  </a:txBody>
                  <a:tcPr/>
                </a:tc>
                <a:tc vMerge="1">
                  <a:txBody>
                    <a:bodyPr/>
                    <a:lstStyle/>
                    <a:p>
                      <a:endParaRPr lang="zh-CN" altLang="en-US"/>
                    </a:p>
                  </a:txBody>
                  <a:tcPr/>
                </a:tc>
                <a:extLst>
                  <a:ext uri="{0D108BD9-81ED-4DB2-BD59-A6C34878D82A}">
                    <a16:rowId xmlns:a16="http://schemas.microsoft.com/office/drawing/2014/main" val="10002"/>
                  </a:ext>
                </a:extLst>
              </a:tr>
              <a:tr h="249274">
                <a:tc>
                  <a:txBody>
                    <a:bodyPr/>
                    <a:lstStyle/>
                    <a:p>
                      <a:pPr algn="ctr"/>
                      <a:r>
                        <a:rPr lang="zh-CN" altLang="en-US" sz="1100">
                          <a:latin typeface="Arial" panose="020B0604020202020204" pitchFamily="34" charset="0"/>
                          <a:ea typeface="STKaiti" panose="02010600040101010101" pitchFamily="2" charset="-122"/>
                          <a:cs typeface="Arial" panose="020B0604020202020204" pitchFamily="34" charset="0"/>
                        </a:rPr>
                        <a:t>博实乐</a:t>
                      </a:r>
                      <a:endParaRPr lang="zh-CN" altLang="en-US" sz="1100" b="0" i="0">
                        <a:latin typeface="Arial" panose="020B0604020202020204" pitchFamily="34" charset="0"/>
                        <a:ea typeface="STKaiti" panose="02010600040101010101" pitchFamily="2" charset="-122"/>
                        <a:cs typeface="Arial" panose="020B0604020202020204" pitchFamily="34" charset="0"/>
                      </a:endParaRPr>
                    </a:p>
                  </a:txBody>
                  <a:tcPr/>
                </a:tc>
                <a:tc>
                  <a:txBody>
                    <a:bodyPr/>
                    <a:lstStyle/>
                    <a:p>
                      <a:pPr algn="ctr"/>
                      <a:r>
                        <a:rPr lang="zh-CN" altLang="en-US" sz="1100" b="0" i="0">
                          <a:latin typeface="Arial" panose="020B0604020202020204" pitchFamily="34" charset="0"/>
                          <a:ea typeface="STKaiti" panose="02010600040101010101" pitchFamily="2" charset="-122"/>
                          <a:cs typeface="Arial" panose="020B0604020202020204" pitchFamily="34" charset="0"/>
                        </a:rPr>
                        <a:t>西南区域</a:t>
                      </a:r>
                    </a:p>
                  </a:txBody>
                  <a:tcPr/>
                </a:tc>
                <a:tc>
                  <a:txBody>
                    <a:bodyPr/>
                    <a:lstStyle/>
                    <a:p>
                      <a:pPr algn="ctr"/>
                      <a:r>
                        <a:rPr lang="en-US" altLang="zh-CN" sz="1100">
                          <a:latin typeface="Arial" panose="020B0604020202020204" pitchFamily="34" charset="0"/>
                          <a:ea typeface="STKaiti" panose="02010600040101010101" pitchFamily="2" charset="-122"/>
                          <a:cs typeface="Arial" panose="020B0604020202020204" pitchFamily="34" charset="0"/>
                        </a:rPr>
                        <a:t>54,318</a:t>
                      </a:r>
                      <a:r>
                        <a:rPr lang="zh-CN" altLang="zh-CN" sz="1100" kern="1200">
                          <a:effectLst/>
                          <a:latin typeface="Arial" panose="020B0604020202020204" pitchFamily="34" charset="0"/>
                          <a:ea typeface="STKaiti" panose="02010600040101010101" pitchFamily="2" charset="-122"/>
                          <a:cs typeface="Arial" panose="020B0604020202020204" pitchFamily="34" charset="0"/>
                        </a:rPr>
                        <a:t>（</a:t>
                      </a:r>
                      <a:r>
                        <a:rPr lang="en-US" altLang="zh-CN" sz="1100" kern="1200">
                          <a:effectLst/>
                          <a:latin typeface="Arial" panose="020B0604020202020204" pitchFamily="34" charset="0"/>
                          <a:ea typeface="STKaiti" panose="02010600040101010101" pitchFamily="2" charset="-122"/>
                          <a:cs typeface="Arial" panose="020B0604020202020204" pitchFamily="34" charset="0"/>
                        </a:rPr>
                        <a:t>2020.11.30</a:t>
                      </a:r>
                      <a:r>
                        <a:rPr lang="zh-CN" altLang="zh-CN" sz="1100" kern="1200">
                          <a:effectLst/>
                          <a:latin typeface="Arial" panose="020B0604020202020204" pitchFamily="34" charset="0"/>
                          <a:ea typeface="STKaiti" panose="02010600040101010101" pitchFamily="2" charset="-122"/>
                          <a:cs typeface="Arial" panose="020B0604020202020204" pitchFamily="34" charset="0"/>
                        </a:rPr>
                        <a:t>）</a:t>
                      </a:r>
                      <a:endParaRPr lang="zh-CN" altLang="en-US" sz="1100" b="0" i="0" kern="1200">
                        <a:solidFill>
                          <a:schemeClr val="tx1"/>
                        </a:solidFill>
                        <a:effectLst/>
                        <a:latin typeface="Arial" panose="020B0604020202020204" pitchFamily="34" charset="0"/>
                        <a:ea typeface="STKaiti" panose="02010600040101010101" pitchFamily="2" charset="-122"/>
                        <a:cs typeface="Arial" panose="020B0604020202020204" pitchFamily="34" charset="0"/>
                      </a:endParaRPr>
                    </a:p>
                  </a:txBody>
                  <a:tcPr/>
                </a:tc>
                <a:tc vMerge="1">
                  <a:txBody>
                    <a:bodyPr/>
                    <a:lstStyle/>
                    <a:p>
                      <a:endParaRPr lang="zh-CN" altLang="en-US"/>
                    </a:p>
                  </a:txBody>
                  <a:tcPr/>
                </a:tc>
                <a:extLst>
                  <a:ext uri="{0D108BD9-81ED-4DB2-BD59-A6C34878D82A}">
                    <a16:rowId xmlns:a16="http://schemas.microsoft.com/office/drawing/2014/main" val="10003"/>
                  </a:ext>
                </a:extLst>
              </a:tr>
              <a:tr h="249274">
                <a:tc>
                  <a:txBody>
                    <a:bodyPr/>
                    <a:lstStyle/>
                    <a:p>
                      <a:pPr algn="ctr"/>
                      <a:r>
                        <a:rPr lang="zh-CN" altLang="en-US" sz="1100">
                          <a:latin typeface="Arial" panose="020B0604020202020204" pitchFamily="34" charset="0"/>
                          <a:ea typeface="STKaiti" panose="02010600040101010101" pitchFamily="2" charset="-122"/>
                          <a:cs typeface="Arial" panose="020B0604020202020204" pitchFamily="34" charset="0"/>
                        </a:rPr>
                        <a:t>成实外教育</a:t>
                      </a:r>
                      <a:endParaRPr lang="zh-CN" altLang="en-US" sz="1100" b="0" i="0">
                        <a:latin typeface="Arial" panose="020B0604020202020204" pitchFamily="34" charset="0"/>
                        <a:ea typeface="STKaiti" panose="02010600040101010101" pitchFamily="2" charset="-122"/>
                        <a:cs typeface="Arial" panose="020B0604020202020204" pitchFamily="34" charset="0"/>
                      </a:endParaRPr>
                    </a:p>
                  </a:txBody>
                  <a:tcPr/>
                </a:tc>
                <a:tc>
                  <a:txBody>
                    <a:bodyPr/>
                    <a:lstStyle/>
                    <a:p>
                      <a:pPr algn="ctr"/>
                      <a:r>
                        <a:rPr lang="zh-CN" altLang="en-US" sz="1100" b="0" i="0">
                          <a:latin typeface="Arial" panose="020B0604020202020204" pitchFamily="34" charset="0"/>
                          <a:ea typeface="STKaiti" panose="02010600040101010101" pitchFamily="2" charset="-122"/>
                          <a:cs typeface="Arial" panose="020B0604020202020204" pitchFamily="34" charset="0"/>
                        </a:rPr>
                        <a:t>西南区域</a:t>
                      </a:r>
                    </a:p>
                  </a:txBody>
                  <a:tcPr/>
                </a:tc>
                <a:tc>
                  <a:txBody>
                    <a:bodyPr/>
                    <a:lstStyle/>
                    <a:p>
                      <a:pPr algn="ctr"/>
                      <a:r>
                        <a:rPr lang="en-US" altLang="zh-CN" sz="1100" kern="1200">
                          <a:effectLst/>
                          <a:latin typeface="Arial" panose="020B0604020202020204" pitchFamily="34" charset="0"/>
                          <a:ea typeface="STKaiti" panose="02010600040101010101" pitchFamily="2" charset="-122"/>
                          <a:cs typeface="Arial" panose="020B0604020202020204" pitchFamily="34" charset="0"/>
                        </a:rPr>
                        <a:t>49,459</a:t>
                      </a:r>
                      <a:r>
                        <a:rPr lang="zh-CN" altLang="zh-CN" sz="1100" kern="1200">
                          <a:effectLst/>
                          <a:latin typeface="Arial" panose="020B0604020202020204" pitchFamily="34" charset="0"/>
                          <a:ea typeface="STKaiti" panose="02010600040101010101" pitchFamily="2" charset="-122"/>
                          <a:cs typeface="Arial" panose="020B0604020202020204" pitchFamily="34" charset="0"/>
                        </a:rPr>
                        <a:t>（</a:t>
                      </a:r>
                      <a:r>
                        <a:rPr lang="en-US" altLang="zh-CN" sz="1100" kern="1200">
                          <a:effectLst/>
                          <a:latin typeface="Arial" panose="020B0604020202020204" pitchFamily="34" charset="0"/>
                          <a:ea typeface="STKaiti" panose="02010600040101010101" pitchFamily="2" charset="-122"/>
                          <a:cs typeface="Arial" panose="020B0604020202020204" pitchFamily="34" charset="0"/>
                        </a:rPr>
                        <a:t>2020.06.30</a:t>
                      </a:r>
                      <a:r>
                        <a:rPr lang="zh-CN" altLang="zh-CN" sz="1100" kern="1200">
                          <a:effectLst/>
                          <a:latin typeface="Arial" panose="020B0604020202020204" pitchFamily="34" charset="0"/>
                          <a:ea typeface="STKaiti" panose="02010600040101010101" pitchFamily="2" charset="-122"/>
                          <a:cs typeface="Arial" panose="020B0604020202020204" pitchFamily="34" charset="0"/>
                        </a:rPr>
                        <a:t>）</a:t>
                      </a:r>
                      <a:endParaRPr lang="zh-CN" altLang="en-US" sz="1100" b="0" i="0">
                        <a:solidFill>
                          <a:schemeClr val="tx1"/>
                        </a:solidFill>
                        <a:latin typeface="Arial" panose="020B0604020202020204" pitchFamily="34" charset="0"/>
                        <a:ea typeface="STKaiti" panose="02010600040101010101" pitchFamily="2" charset="-122"/>
                        <a:cs typeface="Arial" panose="020B0604020202020204" pitchFamily="34" charset="0"/>
                      </a:endParaRPr>
                    </a:p>
                  </a:txBody>
                  <a:tcPr/>
                </a:tc>
                <a:tc vMerge="1">
                  <a:txBody>
                    <a:bodyPr/>
                    <a:lstStyle/>
                    <a:p>
                      <a:endParaRPr lang="zh-CN" altLang="en-US"/>
                    </a:p>
                  </a:txBody>
                  <a:tcPr/>
                </a:tc>
                <a:extLst>
                  <a:ext uri="{0D108BD9-81ED-4DB2-BD59-A6C34878D82A}">
                    <a16:rowId xmlns:a16="http://schemas.microsoft.com/office/drawing/2014/main" val="10004"/>
                  </a:ext>
                </a:extLst>
              </a:tr>
              <a:tr h="249274">
                <a:tc>
                  <a:txBody>
                    <a:bodyPr/>
                    <a:lstStyle/>
                    <a:p>
                      <a:pPr algn="ctr"/>
                      <a:r>
                        <a:rPr lang="zh-CN" altLang="en-US" sz="1100">
                          <a:latin typeface="Arial" panose="020B0604020202020204" pitchFamily="34" charset="0"/>
                          <a:ea typeface="STKaiti" panose="02010600040101010101" pitchFamily="2" charset="-122"/>
                          <a:cs typeface="Arial" panose="020B0604020202020204" pitchFamily="34" charset="0"/>
                        </a:rPr>
                        <a:t>睿见教育</a:t>
                      </a:r>
                      <a:endParaRPr lang="zh-CN" altLang="en-US" sz="1100" b="0" i="0">
                        <a:latin typeface="Arial" panose="020B0604020202020204" pitchFamily="34" charset="0"/>
                        <a:ea typeface="STKaiti" panose="02010600040101010101" pitchFamily="2" charset="-122"/>
                        <a:cs typeface="Arial" panose="020B0604020202020204" pitchFamily="34" charset="0"/>
                      </a:endParaRPr>
                    </a:p>
                  </a:txBody>
                  <a:tcPr/>
                </a:tc>
                <a:tc>
                  <a:txBody>
                    <a:bodyPr/>
                    <a:lstStyle/>
                    <a:p>
                      <a:pPr algn="ctr"/>
                      <a:r>
                        <a:rPr lang="zh-CN" altLang="en-US" sz="1100" b="0" i="0">
                          <a:latin typeface="Arial" panose="020B0604020202020204" pitchFamily="34" charset="0"/>
                          <a:ea typeface="STKaiti" panose="02010600040101010101" pitchFamily="2" charset="-122"/>
                          <a:cs typeface="Arial" panose="020B0604020202020204" pitchFamily="34" charset="0"/>
                        </a:rPr>
                        <a:t>华南区域</a:t>
                      </a:r>
                    </a:p>
                  </a:txBody>
                  <a:tcPr/>
                </a:tc>
                <a:tc>
                  <a:txBody>
                    <a:bodyPr/>
                    <a:lstStyle/>
                    <a:p>
                      <a:pPr algn="ctr"/>
                      <a:r>
                        <a:rPr lang="en-US" altLang="zh-CN" sz="1100" kern="1200">
                          <a:solidFill>
                            <a:schemeClr val="tx1"/>
                          </a:solidFill>
                          <a:effectLst/>
                          <a:latin typeface="Arial" panose="020B0604020202020204" pitchFamily="34" charset="0"/>
                          <a:ea typeface="STKaiti" panose="02010600040101010101" pitchFamily="2" charset="-122"/>
                          <a:cs typeface="Arial" panose="020B0604020202020204" pitchFamily="34" charset="0"/>
                        </a:rPr>
                        <a:t>71,362</a:t>
                      </a:r>
                      <a:r>
                        <a:rPr lang="zh-CN" altLang="zh-CN" sz="1100" kern="1200">
                          <a:effectLst/>
                          <a:latin typeface="Arial" panose="020B0604020202020204" pitchFamily="34" charset="0"/>
                          <a:ea typeface="STKaiti" panose="02010600040101010101" pitchFamily="2" charset="-122"/>
                          <a:cs typeface="Arial" panose="020B0604020202020204" pitchFamily="34" charset="0"/>
                        </a:rPr>
                        <a:t>（</a:t>
                      </a:r>
                      <a:r>
                        <a:rPr lang="en-US" altLang="zh-CN" sz="1100" kern="1200">
                          <a:effectLst/>
                          <a:latin typeface="Arial" panose="020B0604020202020204" pitchFamily="34" charset="0"/>
                          <a:ea typeface="STKaiti" panose="02010600040101010101" pitchFamily="2" charset="-122"/>
                          <a:cs typeface="Arial" panose="020B0604020202020204" pitchFamily="34" charset="0"/>
                        </a:rPr>
                        <a:t>2020.09.01</a:t>
                      </a:r>
                      <a:r>
                        <a:rPr lang="zh-CN" altLang="zh-CN" sz="1100" kern="1200">
                          <a:effectLst/>
                          <a:latin typeface="Arial" panose="020B0604020202020204" pitchFamily="34" charset="0"/>
                          <a:ea typeface="STKaiti" panose="02010600040101010101" pitchFamily="2" charset="-122"/>
                          <a:cs typeface="Arial" panose="020B0604020202020204" pitchFamily="34" charset="0"/>
                        </a:rPr>
                        <a:t>）</a:t>
                      </a:r>
                      <a:endParaRPr lang="zh-CN" altLang="en-US" sz="1100" b="0" i="0">
                        <a:solidFill>
                          <a:schemeClr val="tx1"/>
                        </a:solidFill>
                        <a:latin typeface="Arial" panose="020B0604020202020204" pitchFamily="34" charset="0"/>
                        <a:ea typeface="STKaiti" panose="02010600040101010101" pitchFamily="2" charset="-122"/>
                        <a:cs typeface="Arial" panose="020B0604020202020204" pitchFamily="34" charset="0"/>
                      </a:endParaRPr>
                    </a:p>
                  </a:txBody>
                  <a:tcPr/>
                </a:tc>
                <a:tc vMerge="1">
                  <a:txBody>
                    <a:bodyPr/>
                    <a:lstStyle/>
                    <a:p>
                      <a:endParaRPr lang="zh-CN" alt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5"/>
                  </a:ext>
                </a:extLst>
              </a:tr>
              <a:tr h="249274">
                <a:tc>
                  <a:txBody>
                    <a:bodyPr/>
                    <a:lstStyle/>
                    <a:p>
                      <a:pPr algn="ctr"/>
                      <a:r>
                        <a:rPr lang="zh-CN" altLang="en-US" sz="1100">
                          <a:latin typeface="Arial" panose="020B0604020202020204" pitchFamily="34" charset="0"/>
                          <a:ea typeface="STKaiti" panose="02010600040101010101" pitchFamily="2" charset="-122"/>
                          <a:cs typeface="Arial" panose="020B0604020202020204" pitchFamily="34" charset="0"/>
                        </a:rPr>
                        <a:t>天立教育</a:t>
                      </a:r>
                      <a:endParaRPr lang="zh-CN" altLang="en-US" sz="1100" b="0" i="0">
                        <a:latin typeface="Arial" panose="020B0604020202020204" pitchFamily="34" charset="0"/>
                        <a:ea typeface="STKaiti" panose="02010600040101010101" pitchFamily="2" charset="-122"/>
                        <a:cs typeface="Arial" panose="020B0604020202020204" pitchFamily="34" charset="0"/>
                      </a:endParaRPr>
                    </a:p>
                  </a:txBody>
                  <a:tcPr/>
                </a:tc>
                <a:tc>
                  <a:txBody>
                    <a:bodyPr/>
                    <a:lstStyle/>
                    <a:p>
                      <a:pPr algn="ctr"/>
                      <a:r>
                        <a:rPr lang="zh-CN" altLang="en-US" sz="1100" b="0" i="0">
                          <a:latin typeface="Arial" panose="020B0604020202020204" pitchFamily="34" charset="0"/>
                          <a:ea typeface="STKaiti" panose="02010600040101010101" pitchFamily="2" charset="-122"/>
                          <a:cs typeface="Arial" panose="020B0604020202020204" pitchFamily="34" charset="0"/>
                        </a:rPr>
                        <a:t>西南区域</a:t>
                      </a:r>
                    </a:p>
                  </a:txBody>
                  <a:tcPr/>
                </a:tc>
                <a:tc>
                  <a:txBody>
                    <a:bodyPr/>
                    <a:lstStyle/>
                    <a:p>
                      <a:pPr algn="ctr"/>
                      <a:r>
                        <a:rPr lang="en-US" altLang="zh-CN" sz="1100" kern="1200" dirty="0">
                          <a:effectLst/>
                          <a:latin typeface="Arial" panose="020B0604020202020204" pitchFamily="34" charset="0"/>
                          <a:ea typeface="STKaiti" panose="02010600040101010101" pitchFamily="2" charset="-122"/>
                          <a:cs typeface="Arial" panose="020B0604020202020204" pitchFamily="34" charset="0"/>
                        </a:rPr>
                        <a:t>40,833</a:t>
                      </a:r>
                      <a:r>
                        <a:rPr lang="zh-CN" altLang="en-US" sz="1100" kern="1200" dirty="0">
                          <a:effectLst/>
                          <a:latin typeface="Arial" panose="020B0604020202020204" pitchFamily="34" charset="0"/>
                          <a:ea typeface="STKaiti" panose="02010600040101010101" pitchFamily="2" charset="-122"/>
                          <a:cs typeface="Arial" panose="020B0604020202020204" pitchFamily="34" charset="0"/>
                        </a:rPr>
                        <a:t>（</a:t>
                      </a:r>
                      <a:r>
                        <a:rPr lang="en-US" altLang="zh-CN" sz="1100" kern="1200" dirty="0">
                          <a:effectLst/>
                          <a:latin typeface="Arial" panose="020B0604020202020204" pitchFamily="34" charset="0"/>
                          <a:ea typeface="STKaiti" panose="02010600040101010101" pitchFamily="2" charset="-122"/>
                          <a:cs typeface="Arial" panose="020B0604020202020204" pitchFamily="34" charset="0"/>
                        </a:rPr>
                        <a:t>2020.06.30</a:t>
                      </a:r>
                      <a:r>
                        <a:rPr lang="zh-CN" altLang="en-US" sz="1100" kern="1200" dirty="0">
                          <a:effectLst/>
                          <a:latin typeface="Arial" panose="020B0604020202020204" pitchFamily="34" charset="0"/>
                          <a:ea typeface="STKaiti" panose="02010600040101010101" pitchFamily="2" charset="-122"/>
                          <a:cs typeface="Arial" panose="020B0604020202020204" pitchFamily="34" charset="0"/>
                        </a:rPr>
                        <a:t>）</a:t>
                      </a:r>
                      <a:endParaRPr lang="zh-CN" altLang="en-US" sz="1100" b="0" i="0" kern="1200" dirty="0">
                        <a:solidFill>
                          <a:schemeClr val="tx1"/>
                        </a:solidFill>
                        <a:effectLst/>
                        <a:latin typeface="Arial" panose="020B0604020202020204" pitchFamily="34" charset="0"/>
                        <a:ea typeface="STKaiti" panose="02010600040101010101" pitchFamily="2" charset="-122"/>
                        <a:cs typeface="Arial" panose="020B0604020202020204" pitchFamily="34" charset="0"/>
                      </a:endParaRPr>
                    </a:p>
                  </a:txBody>
                  <a:tcPr/>
                </a:tc>
                <a:tc vMerge="1">
                  <a:txBody>
                    <a:bodyPr/>
                    <a:lstStyle/>
                    <a:p>
                      <a:endParaRPr lang="zh-CN" alt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7"/>
                  </a:ext>
                </a:extLst>
              </a:tr>
            </a:tbl>
          </a:graphicData>
        </a:graphic>
      </p:graphicFrame>
      <p:graphicFrame>
        <p:nvGraphicFramePr>
          <p:cNvPr id="10" name="图表 9">
            <a:extLst>
              <a:ext uri="{FF2B5EF4-FFF2-40B4-BE49-F238E27FC236}">
                <a16:creationId xmlns:a16="http://schemas.microsoft.com/office/drawing/2014/main" id="{6332A43A-16AC-41AD-8094-6A10E6D222D4}"/>
              </a:ext>
            </a:extLst>
          </p:cNvPr>
          <p:cNvGraphicFramePr/>
          <p:nvPr>
            <p:extLst>
              <p:ext uri="{D42A27DB-BD31-4B8C-83A1-F6EECF244321}">
                <p14:modId xmlns:p14="http://schemas.microsoft.com/office/powerpoint/2010/main" val="4153881218"/>
              </p:ext>
            </p:extLst>
          </p:nvPr>
        </p:nvGraphicFramePr>
        <p:xfrm>
          <a:off x="1825235" y="765200"/>
          <a:ext cx="8346218" cy="353458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90">
            <a:extLst>
              <a:ext uri="{FF2B5EF4-FFF2-40B4-BE49-F238E27FC236}">
                <a16:creationId xmlns:a16="http://schemas.microsoft.com/office/drawing/2014/main" id="{E9735B5F-C7E7-4C69-A6E1-C971F2C80F19}"/>
              </a:ext>
            </a:extLst>
          </p:cNvPr>
          <p:cNvSpPr txBox="1"/>
          <p:nvPr/>
        </p:nvSpPr>
        <p:spPr>
          <a:xfrm>
            <a:off x="326274" y="6526450"/>
            <a:ext cx="2459006" cy="138499"/>
          </a:xfrm>
          <a:prstGeom prst="rect">
            <a:avLst/>
          </a:prstGeom>
          <a:noFill/>
        </p:spPr>
        <p:txBody>
          <a:bodyPr wrap="none" lIns="0" tIns="0" rIns="0" bIns="0" rtlCol="0">
            <a:spAutoFit/>
          </a:bodyPr>
          <a:lstStyle/>
          <a:p>
            <a:r>
              <a:rPr lang="en-US" altLang="zh-CN" sz="900" i="1">
                <a:latin typeface="Arial" panose="020B0604020202020204" pitchFamily="34" charset="0"/>
                <a:ea typeface="STKaiti" panose="02010600040101010101" pitchFamily="2" charset="-122"/>
                <a:cs typeface="Arial" panose="020B0604020202020204" pitchFamily="34" charset="0"/>
              </a:rPr>
              <a:t>(1) </a:t>
            </a:r>
            <a:r>
              <a:rPr lang="zh-CN" altLang="en-US" sz="900" i="1">
                <a:latin typeface="Arial" panose="020B0604020202020204" pitchFamily="34" charset="0"/>
                <a:ea typeface="STKaiti" panose="02010600040101010101" pitchFamily="2" charset="-122"/>
                <a:cs typeface="Arial" panose="020B0604020202020204" pitchFamily="34" charset="0"/>
              </a:rPr>
              <a:t>数据来自教育部公开数据和上市公司披露数据</a:t>
            </a:r>
          </a:p>
        </p:txBody>
      </p:sp>
    </p:spTree>
    <p:extLst>
      <p:ext uri="{BB962C8B-B14F-4D97-AF65-F5344CB8AC3E}">
        <p14:creationId xmlns:p14="http://schemas.microsoft.com/office/powerpoint/2010/main" val="1701433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目录11">
            <a:extLst>
              <a:ext uri="{FF2B5EF4-FFF2-40B4-BE49-F238E27FC236}">
                <a16:creationId xmlns:a16="http://schemas.microsoft.com/office/drawing/2014/main" id="{50C9FCEF-C091-47CB-A6EC-BAC3A1AB82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64564" y="2826983"/>
            <a:ext cx="706984" cy="734426"/>
          </a:xfrm>
          <a:prstGeom prst="rect">
            <a:avLst/>
          </a:prstGeom>
        </p:spPr>
      </p:pic>
      <p:sp>
        <p:nvSpPr>
          <p:cNvPr id="5" name="文本框 4">
            <a:extLst>
              <a:ext uri="{FF2B5EF4-FFF2-40B4-BE49-F238E27FC236}">
                <a16:creationId xmlns:a16="http://schemas.microsoft.com/office/drawing/2014/main" id="{7707E5AF-6CD9-4649-90A8-AE4BAFBD5CCF}"/>
              </a:ext>
            </a:extLst>
          </p:cNvPr>
          <p:cNvSpPr txBox="1"/>
          <p:nvPr/>
        </p:nvSpPr>
        <p:spPr>
          <a:xfrm>
            <a:off x="4257248" y="2588848"/>
            <a:ext cx="4617194" cy="1096397"/>
          </a:xfrm>
          <a:prstGeom prst="rect">
            <a:avLst/>
          </a:prstGeom>
          <a:noFill/>
        </p:spPr>
        <p:txBody>
          <a:bodyPr wrap="square" lIns="79956" tIns="39977" rIns="79956" bIns="39977" rtlCol="0">
            <a:spAutoFit/>
          </a:bodyPr>
          <a:lstStyle/>
          <a:p>
            <a:pPr algn="ctr"/>
            <a:r>
              <a:rPr lang="zh-CN" altLang="en-US" sz="6600" b="1">
                <a:solidFill>
                  <a:srgbClr val="0671B9"/>
                </a:solidFill>
                <a:latin typeface="STKaiti" panose="02010600040101010101" pitchFamily="2" charset="-122"/>
                <a:ea typeface="STKaiti" panose="02010600040101010101" pitchFamily="2" charset="-122"/>
                <a:sym typeface="+mn-ea"/>
              </a:rPr>
              <a:t>公司概览</a:t>
            </a:r>
            <a:endParaRPr lang="en-US" altLang="zh-CN" sz="6600" b="1">
              <a:solidFill>
                <a:srgbClr val="0671B9"/>
              </a:solidFill>
              <a:latin typeface="STKaiti" panose="02010600040101010101" pitchFamily="2" charset="-122"/>
              <a:ea typeface="STKaiti" panose="02010600040101010101" pitchFamily="2" charset="-122"/>
              <a:sym typeface="+mn-ea"/>
            </a:endParaRPr>
          </a:p>
        </p:txBody>
      </p:sp>
    </p:spTree>
    <p:extLst>
      <p:ext uri="{BB962C8B-B14F-4D97-AF65-F5344CB8AC3E}">
        <p14:creationId xmlns:p14="http://schemas.microsoft.com/office/powerpoint/2010/main" val="1960328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B63B52-EE01-4FB6-B14F-FB683BD36DE6}"/>
              </a:ext>
            </a:extLst>
          </p:cNvPr>
          <p:cNvSpPr>
            <a:spLocks noGrp="1"/>
          </p:cNvSpPr>
          <p:nvPr>
            <p:ph type="title"/>
          </p:nvPr>
        </p:nvSpPr>
        <p:spPr/>
        <p:txBody>
          <a:bodyPr/>
          <a:lstStyle/>
          <a:p>
            <a:r>
              <a:rPr lang="zh-CN" altLang="en-US"/>
              <a:t>附录</a:t>
            </a:r>
            <a:r>
              <a:rPr lang="en-US" altLang="zh-CN"/>
              <a:t>1.2 – </a:t>
            </a:r>
            <a:r>
              <a:rPr lang="zh-CN" altLang="en-US"/>
              <a:t>国内的国际和双语教育行业分析</a:t>
            </a:r>
          </a:p>
        </p:txBody>
      </p:sp>
      <p:sp>
        <p:nvSpPr>
          <p:cNvPr id="6" name="TextBox 60">
            <a:extLst>
              <a:ext uri="{FF2B5EF4-FFF2-40B4-BE49-F238E27FC236}">
                <a16:creationId xmlns:a16="http://schemas.microsoft.com/office/drawing/2014/main" id="{2BD0F5FC-7417-46C6-9C60-45C2AE1D0678}"/>
              </a:ext>
            </a:extLst>
          </p:cNvPr>
          <p:cNvSpPr txBox="1"/>
          <p:nvPr/>
        </p:nvSpPr>
        <p:spPr>
          <a:xfrm>
            <a:off x="1546091" y="7544075"/>
            <a:ext cx="7590742" cy="189417"/>
          </a:xfrm>
          <a:prstGeom prst="rect">
            <a:avLst/>
          </a:prstGeom>
          <a:noFill/>
        </p:spPr>
        <p:txBody>
          <a:bodyPr wrap="none" lIns="71985" tIns="17996" rIns="71985" bIns="17996" rtlCol="0">
            <a:noAutofit/>
          </a:bodyPr>
          <a:lstStyle/>
          <a:p>
            <a:r>
              <a:rPr lang="zh-CN" altLang="en-US" sz="900" i="1">
                <a:latin typeface="Times New Roman" panose="02020603050405020304" pitchFamily="18" charset="0"/>
                <a:cs typeface="Times New Roman" panose="02020603050405020304" pitchFamily="18" charset="0"/>
              </a:rPr>
              <a:t>注：以上数据来自于弗若斯特沙利文</a:t>
            </a:r>
            <a:r>
              <a:rPr lang="en-US" altLang="zh-CN" sz="900" i="1">
                <a:latin typeface="Times New Roman" panose="02020603050405020304" pitchFamily="18" charset="0"/>
                <a:cs typeface="Times New Roman" panose="02020603050405020304" pitchFamily="18" charset="0"/>
              </a:rPr>
              <a:t>2018</a:t>
            </a:r>
            <a:r>
              <a:rPr lang="zh-CN" altLang="en-US" sz="900" i="1">
                <a:latin typeface="Times New Roman" panose="02020603050405020304" pitchFamily="18" charset="0"/>
                <a:cs typeface="Times New Roman" panose="02020603050405020304" pitchFamily="18" charset="0"/>
              </a:rPr>
              <a:t>年报告</a:t>
            </a:r>
            <a:endParaRPr lang="en-US" sz="900" i="1">
              <a:latin typeface="Times New Roman" panose="02020603050405020304" pitchFamily="18" charset="0"/>
              <a:cs typeface="Times New Roman" panose="02020603050405020304" pitchFamily="18" charset="0"/>
            </a:endParaRPr>
          </a:p>
        </p:txBody>
      </p:sp>
      <p:graphicFrame>
        <p:nvGraphicFramePr>
          <p:cNvPr id="80" name="图表 79">
            <a:extLst>
              <a:ext uri="{FF2B5EF4-FFF2-40B4-BE49-F238E27FC236}">
                <a16:creationId xmlns:a16="http://schemas.microsoft.com/office/drawing/2014/main" id="{33F21C5E-893C-477D-B588-5C92A0ECBBCF}"/>
              </a:ext>
            </a:extLst>
          </p:cNvPr>
          <p:cNvGraphicFramePr/>
          <p:nvPr>
            <p:extLst>
              <p:ext uri="{D42A27DB-BD31-4B8C-83A1-F6EECF244321}">
                <p14:modId xmlns:p14="http://schemas.microsoft.com/office/powerpoint/2010/main" val="3635252049"/>
              </p:ext>
            </p:extLst>
          </p:nvPr>
        </p:nvGraphicFramePr>
        <p:xfrm>
          <a:off x="2148823" y="800712"/>
          <a:ext cx="7928935" cy="31372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3" name="图表 82">
            <a:extLst>
              <a:ext uri="{FF2B5EF4-FFF2-40B4-BE49-F238E27FC236}">
                <a16:creationId xmlns:a16="http://schemas.microsoft.com/office/drawing/2014/main" id="{F4DC9C09-FC8C-4BDE-9743-D41D2B953233}"/>
              </a:ext>
            </a:extLst>
          </p:cNvPr>
          <p:cNvGraphicFramePr/>
          <p:nvPr>
            <p:extLst>
              <p:ext uri="{D42A27DB-BD31-4B8C-83A1-F6EECF244321}">
                <p14:modId xmlns:p14="http://schemas.microsoft.com/office/powerpoint/2010/main" val="42310257"/>
              </p:ext>
            </p:extLst>
          </p:nvPr>
        </p:nvGraphicFramePr>
        <p:xfrm>
          <a:off x="2148822" y="3968937"/>
          <a:ext cx="7928934" cy="2656314"/>
        </p:xfrm>
        <a:graphic>
          <a:graphicData uri="http://schemas.openxmlformats.org/drawingml/2006/chart">
            <c:chart xmlns:c="http://schemas.openxmlformats.org/drawingml/2006/chart" xmlns:r="http://schemas.openxmlformats.org/officeDocument/2006/relationships" r:id="rId3"/>
          </a:graphicData>
        </a:graphic>
      </p:graphicFrame>
      <p:sp>
        <p:nvSpPr>
          <p:cNvPr id="84" name="TextBox 90">
            <a:extLst>
              <a:ext uri="{FF2B5EF4-FFF2-40B4-BE49-F238E27FC236}">
                <a16:creationId xmlns:a16="http://schemas.microsoft.com/office/drawing/2014/main" id="{28BAE703-6935-48DC-9CA1-B3B1640B357C}"/>
              </a:ext>
            </a:extLst>
          </p:cNvPr>
          <p:cNvSpPr txBox="1"/>
          <p:nvPr/>
        </p:nvSpPr>
        <p:spPr>
          <a:xfrm>
            <a:off x="715888" y="6517680"/>
            <a:ext cx="2459006" cy="138499"/>
          </a:xfrm>
          <a:prstGeom prst="rect">
            <a:avLst/>
          </a:prstGeom>
          <a:noFill/>
        </p:spPr>
        <p:txBody>
          <a:bodyPr wrap="none" lIns="0" tIns="0" rIns="0" bIns="0" rtlCol="0">
            <a:spAutoFit/>
          </a:bodyPr>
          <a:lstStyle/>
          <a:p>
            <a:r>
              <a:rPr lang="en-US" altLang="zh-CN" sz="900" i="1" dirty="0">
                <a:latin typeface="华文楷体" panose="02010600040101010101" pitchFamily="2" charset="-122"/>
                <a:ea typeface="华文楷体" panose="02010600040101010101" pitchFamily="2" charset="-122"/>
                <a:cs typeface="Arial" panose="020B0604020202020204" pitchFamily="34" charset="0"/>
              </a:rPr>
              <a:t>(1) </a:t>
            </a:r>
            <a:r>
              <a:rPr lang="zh-CN" altLang="en-US" sz="900" i="1" dirty="0">
                <a:latin typeface="华文楷体" panose="02010600040101010101" pitchFamily="2" charset="-122"/>
                <a:ea typeface="华文楷体" panose="02010600040101010101" pitchFamily="2" charset="-122"/>
                <a:cs typeface="Arial" panose="020B0604020202020204" pitchFamily="34" charset="0"/>
              </a:rPr>
              <a:t>数据来自教育部公开数据和三胜咨询报告数据</a:t>
            </a:r>
            <a:endParaRPr lang="zh-CN" altLang="en-US" sz="900" i="1" dirty="0">
              <a:latin typeface="华文楷体" panose="02010600040101010101" pitchFamily="2" charset="-122"/>
              <a:ea typeface="华文楷体" panose="02010600040101010101" pitchFamily="2" charset="-122"/>
              <a:cs typeface="Times New Roman" panose="02020603050405020304" charset="0"/>
            </a:endParaRPr>
          </a:p>
        </p:txBody>
      </p:sp>
    </p:spTree>
    <p:extLst>
      <p:ext uri="{BB962C8B-B14F-4D97-AF65-F5344CB8AC3E}">
        <p14:creationId xmlns:p14="http://schemas.microsoft.com/office/powerpoint/2010/main" val="2900433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B63B52-EE01-4FB6-B14F-FB683BD36DE6}"/>
              </a:ext>
            </a:extLst>
          </p:cNvPr>
          <p:cNvSpPr>
            <a:spLocks noGrp="1"/>
          </p:cNvSpPr>
          <p:nvPr>
            <p:ph type="title"/>
          </p:nvPr>
        </p:nvSpPr>
        <p:spPr/>
        <p:txBody>
          <a:bodyPr/>
          <a:lstStyle/>
          <a:p>
            <a:r>
              <a:rPr lang="zh-CN" altLang="en-US"/>
              <a:t>附录</a:t>
            </a:r>
            <a:r>
              <a:rPr lang="en-US" altLang="zh-CN"/>
              <a:t>2.1 – </a:t>
            </a:r>
            <a:r>
              <a:rPr lang="zh-CN" altLang="en-US"/>
              <a:t>资产负债表</a:t>
            </a:r>
          </a:p>
        </p:txBody>
      </p:sp>
      <p:graphicFrame>
        <p:nvGraphicFramePr>
          <p:cNvPr id="5" name="表格 4">
            <a:extLst>
              <a:ext uri="{FF2B5EF4-FFF2-40B4-BE49-F238E27FC236}">
                <a16:creationId xmlns:a16="http://schemas.microsoft.com/office/drawing/2014/main" id="{9DFF8283-5BC4-44C5-84C2-CC110A4D1A6A}"/>
              </a:ext>
            </a:extLst>
          </p:cNvPr>
          <p:cNvGraphicFramePr>
            <a:graphicFrameLocks noGrp="1"/>
          </p:cNvGraphicFramePr>
          <p:nvPr>
            <p:extLst>
              <p:ext uri="{D42A27DB-BD31-4B8C-83A1-F6EECF244321}">
                <p14:modId xmlns:p14="http://schemas.microsoft.com/office/powerpoint/2010/main" val="2675673599"/>
              </p:ext>
            </p:extLst>
          </p:nvPr>
        </p:nvGraphicFramePr>
        <p:xfrm>
          <a:off x="1524740" y="743980"/>
          <a:ext cx="9163250" cy="5836150"/>
        </p:xfrm>
        <a:graphic>
          <a:graphicData uri="http://schemas.openxmlformats.org/drawingml/2006/table">
            <a:tbl>
              <a:tblPr/>
              <a:tblGrid>
                <a:gridCol w="3890267">
                  <a:extLst>
                    <a:ext uri="{9D8B030D-6E8A-4147-A177-3AD203B41FA5}">
                      <a16:colId xmlns:a16="http://schemas.microsoft.com/office/drawing/2014/main" val="20000"/>
                    </a:ext>
                  </a:extLst>
                </a:gridCol>
                <a:gridCol w="1757661">
                  <a:extLst>
                    <a:ext uri="{9D8B030D-6E8A-4147-A177-3AD203B41FA5}">
                      <a16:colId xmlns:a16="http://schemas.microsoft.com/office/drawing/2014/main" val="20002"/>
                    </a:ext>
                  </a:extLst>
                </a:gridCol>
                <a:gridCol w="1757661">
                  <a:extLst>
                    <a:ext uri="{9D8B030D-6E8A-4147-A177-3AD203B41FA5}">
                      <a16:colId xmlns:a16="http://schemas.microsoft.com/office/drawing/2014/main" val="20003"/>
                    </a:ext>
                  </a:extLst>
                </a:gridCol>
                <a:gridCol w="1757661">
                  <a:extLst>
                    <a:ext uri="{9D8B030D-6E8A-4147-A177-3AD203B41FA5}">
                      <a16:colId xmlns:a16="http://schemas.microsoft.com/office/drawing/2014/main" val="3870917693"/>
                    </a:ext>
                  </a:extLst>
                </a:gridCol>
              </a:tblGrid>
              <a:tr h="0">
                <a:tc>
                  <a:txBody>
                    <a:bodyPr/>
                    <a:lstStyle/>
                    <a:p>
                      <a:pPr algn="r" fontAlgn="b"/>
                      <a:endParaRPr lang="zh-CN" altLang="en-US" sz="1000" b="1" i="0" u="none" strike="noStrike">
                        <a:solidFill>
                          <a:schemeClr val="accent1"/>
                        </a:solidFill>
                        <a:effectLst/>
                        <a:latin typeface="Arial" panose="020B0604020202020204" pitchFamily="34" charset="0"/>
                        <a:ea typeface="华文楷体" panose="02010600040101010101" pitchFamily="2" charset="-122"/>
                        <a:cs typeface="Arial" panose="020B0604020202020204" pitchFamily="34" charset="0"/>
                      </a:endParaRPr>
                    </a:p>
                  </a:txBody>
                  <a:tcPr marL="2702" marR="2702" marT="2702" marB="0" anchor="ctr">
                    <a:lnL>
                      <a:noFill/>
                    </a:lnL>
                    <a:lnR>
                      <a:noFill/>
                    </a:lnR>
                    <a:lnT>
                      <a:noFill/>
                    </a:lnT>
                    <a:lnB>
                      <a:noFill/>
                    </a:lnB>
                  </a:tcPr>
                </a:tc>
                <a:tc gridSpan="2">
                  <a:txBody>
                    <a:bodyPr/>
                    <a:lstStyle/>
                    <a:p>
                      <a:pPr marL="0" marR="0" lvl="0" indent="0" algn="ctr" defTabSz="1005840" rtl="0" eaLnBrk="1" fontAlgn="ctr" latinLnBrk="0" hangingPunct="1">
                        <a:lnSpc>
                          <a:spcPct val="100000"/>
                        </a:lnSpc>
                        <a:spcBef>
                          <a:spcPts val="0"/>
                        </a:spcBef>
                        <a:spcAft>
                          <a:spcPts val="0"/>
                        </a:spcAft>
                        <a:buClrTx/>
                        <a:buSzTx/>
                        <a:buFontTx/>
                        <a:buNone/>
                        <a:tabLst/>
                        <a:defRPr/>
                      </a:pPr>
                      <a:r>
                        <a:rPr lang="zh-CN" altLang="en-US" sz="1000" b="1" i="0" u="none" strike="noStrike" kern="1200">
                          <a:solidFill>
                            <a:schemeClr val="accent1"/>
                          </a:solidFill>
                          <a:effectLst/>
                          <a:latin typeface="Arial" panose="020B0604020202020204" pitchFamily="34" charset="0"/>
                          <a:ea typeface="华文楷体" panose="02010600040101010101" pitchFamily="2" charset="-122"/>
                          <a:cs typeface="Arial" panose="020B0604020202020204" pitchFamily="34" charset="0"/>
                        </a:rPr>
                        <a:t>截至</a:t>
                      </a:r>
                      <a:r>
                        <a:rPr lang="en-US" altLang="zh-CN" sz="1000" b="1" i="0" u="none" strike="noStrike" kern="1200">
                          <a:solidFill>
                            <a:schemeClr val="accent1"/>
                          </a:solidFill>
                          <a:effectLst/>
                          <a:latin typeface="Arial" panose="020B0604020202020204" pitchFamily="34" charset="0"/>
                          <a:ea typeface="华文楷体" panose="02010600040101010101" pitchFamily="2" charset="-122"/>
                          <a:cs typeface="Arial" panose="020B0604020202020204" pitchFamily="34" charset="0"/>
                        </a:rPr>
                        <a:t>6</a:t>
                      </a:r>
                      <a:r>
                        <a:rPr lang="zh-CN" altLang="en-US" sz="1000" b="1" i="0" u="none" strike="noStrike" kern="1200">
                          <a:solidFill>
                            <a:schemeClr val="accent1"/>
                          </a:solidFill>
                          <a:effectLst/>
                          <a:latin typeface="Arial" panose="020B0604020202020204" pitchFamily="34" charset="0"/>
                          <a:ea typeface="华文楷体" panose="02010600040101010101" pitchFamily="2" charset="-122"/>
                          <a:cs typeface="Arial" panose="020B0604020202020204" pitchFamily="34" charset="0"/>
                        </a:rPr>
                        <a:t>月</a:t>
                      </a:r>
                      <a:r>
                        <a:rPr lang="en-US" altLang="zh-CN" sz="1000" b="1" i="0" u="none" strike="noStrike" kern="1200">
                          <a:solidFill>
                            <a:schemeClr val="accent1"/>
                          </a:solidFill>
                          <a:effectLst/>
                          <a:latin typeface="Arial" panose="020B0604020202020204" pitchFamily="34" charset="0"/>
                          <a:ea typeface="华文楷体" panose="02010600040101010101" pitchFamily="2" charset="-122"/>
                          <a:cs typeface="Arial" panose="020B0604020202020204" pitchFamily="34" charset="0"/>
                        </a:rPr>
                        <a:t>30</a:t>
                      </a:r>
                      <a:r>
                        <a:rPr lang="zh-CN" altLang="en-US" sz="1000" b="1" i="0" u="none" strike="noStrike" kern="1200">
                          <a:solidFill>
                            <a:schemeClr val="accent1"/>
                          </a:solidFill>
                          <a:effectLst/>
                          <a:latin typeface="Arial" panose="020B0604020202020204" pitchFamily="34" charset="0"/>
                          <a:ea typeface="华文楷体" panose="02010600040101010101" pitchFamily="2" charset="-122"/>
                          <a:cs typeface="Arial" panose="020B0604020202020204" pitchFamily="34" charset="0"/>
                        </a:rPr>
                        <a:t>日</a:t>
                      </a:r>
                      <a:endParaRPr lang="en-US" sz="1000" b="1" i="0" u="none" strike="noStrike" kern="1200">
                        <a:solidFill>
                          <a:schemeClr val="accent1"/>
                        </a:solidFill>
                        <a:effectLst/>
                        <a:latin typeface="Arial" panose="020B0604020202020204" pitchFamily="34" charset="0"/>
                        <a:ea typeface="华文楷体" panose="02010600040101010101" pitchFamily="2" charset="-122"/>
                        <a:cs typeface="Arial" panose="020B0604020202020204" pitchFamily="34" charset="0"/>
                      </a:endParaRPr>
                    </a:p>
                  </a:txBody>
                  <a:tcPr marL="80682" marR="80682" marT="40341" marB="40341" anchor="ctr">
                    <a:lnL w="12700" cmpd="sng">
                      <a:noFill/>
                      <a:prstDash val="solid"/>
                    </a:lnL>
                    <a:lnR w="12700" cmpd="sng">
                      <a:noFill/>
                      <a:prstDash val="solid"/>
                    </a:lnR>
                    <a:lnT w="12700" cmpd="sng">
                      <a:noFill/>
                      <a:prstDash val="soli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1005840" rtl="0" eaLnBrk="1" fontAlgn="ctr" latinLnBrk="0" hangingPunct="1">
                        <a:lnSpc>
                          <a:spcPct val="100000"/>
                        </a:lnSpc>
                        <a:spcBef>
                          <a:spcPts val="0"/>
                        </a:spcBef>
                        <a:spcAft>
                          <a:spcPts val="0"/>
                        </a:spcAft>
                        <a:buClrTx/>
                        <a:buSzTx/>
                        <a:buFontTx/>
                        <a:buNone/>
                        <a:tabLst/>
                        <a:defRPr/>
                      </a:pPr>
                      <a:endParaRPr lang="en-US" sz="1000" b="1" i="0" u="none" strike="noStrike" kern="1200">
                        <a:solidFill>
                          <a:schemeClr val="accent1"/>
                        </a:solidFill>
                        <a:effectLst/>
                        <a:latin typeface="Arial" panose="020B0604020202020204" pitchFamily="34" charset="0"/>
                        <a:ea typeface="华文楷体" panose="02010600040101010101" pitchFamily="2" charset="-122"/>
                        <a:cs typeface="Arial" panose="020B0604020202020204" pitchFamily="34" charset="0"/>
                      </a:endParaRPr>
                    </a:p>
                  </a:txBody>
                  <a:tcPr marL="80682" marR="80682" marT="40341" marB="40341" anchor="ctr">
                    <a:lnL w="12700" cmpd="sng">
                      <a:noFill/>
                      <a:prstDash val="solid"/>
                    </a:lnL>
                    <a:lnR w="12700" cmpd="sng">
                      <a:noFill/>
                      <a:prstDash val="solid"/>
                    </a:lnR>
                    <a:lnT w="12700" cmpd="sng">
                      <a:noFill/>
                      <a:prstDash val="soli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005840" rtl="0" eaLnBrk="1" fontAlgn="ctr" latinLnBrk="0" hangingPunct="1">
                        <a:lnSpc>
                          <a:spcPct val="100000"/>
                        </a:lnSpc>
                        <a:spcBef>
                          <a:spcPts val="0"/>
                        </a:spcBef>
                        <a:spcAft>
                          <a:spcPts val="0"/>
                        </a:spcAft>
                        <a:buClrTx/>
                        <a:buSzTx/>
                        <a:buFontTx/>
                        <a:buNone/>
                        <a:tabLst/>
                        <a:defRPr/>
                      </a:pPr>
                      <a:r>
                        <a:rPr lang="zh-CN" altLang="en-US" sz="1000" b="1" i="0" u="none" strike="noStrike" kern="1200">
                          <a:solidFill>
                            <a:schemeClr val="accent1"/>
                          </a:solidFill>
                          <a:effectLst/>
                          <a:latin typeface="Arial" panose="020B0604020202020204" pitchFamily="34" charset="0"/>
                          <a:ea typeface="华文楷体" panose="02010600040101010101" pitchFamily="2" charset="-122"/>
                          <a:cs typeface="Arial" panose="020B0604020202020204" pitchFamily="34" charset="0"/>
                        </a:rPr>
                        <a:t>截至</a:t>
                      </a:r>
                      <a:r>
                        <a:rPr lang="en-US" altLang="zh-CN" sz="1000" b="1" i="0" u="none" strike="noStrike" kern="1200">
                          <a:solidFill>
                            <a:schemeClr val="accent1"/>
                          </a:solidFill>
                          <a:effectLst/>
                          <a:latin typeface="Arial" panose="020B0604020202020204" pitchFamily="34" charset="0"/>
                          <a:ea typeface="华文楷体" panose="02010600040101010101" pitchFamily="2" charset="-122"/>
                          <a:cs typeface="Arial" panose="020B0604020202020204" pitchFamily="34" charset="0"/>
                        </a:rPr>
                        <a:t>03</a:t>
                      </a:r>
                      <a:r>
                        <a:rPr lang="zh-CN" altLang="en-US" sz="1000" b="1" i="0" u="none" strike="noStrike" kern="1200">
                          <a:solidFill>
                            <a:schemeClr val="accent1"/>
                          </a:solidFill>
                          <a:effectLst/>
                          <a:latin typeface="Arial" panose="020B0604020202020204" pitchFamily="34" charset="0"/>
                          <a:ea typeface="华文楷体" panose="02010600040101010101" pitchFamily="2" charset="-122"/>
                          <a:cs typeface="Arial" panose="020B0604020202020204" pitchFamily="34" charset="0"/>
                        </a:rPr>
                        <a:t>月</a:t>
                      </a:r>
                      <a:r>
                        <a:rPr lang="en-US" altLang="zh-CN" sz="1000" b="1" i="0" u="none" strike="noStrike" kern="1200">
                          <a:solidFill>
                            <a:schemeClr val="accent1"/>
                          </a:solidFill>
                          <a:effectLst/>
                          <a:latin typeface="Arial" panose="020B0604020202020204" pitchFamily="34" charset="0"/>
                          <a:ea typeface="华文楷体" panose="02010600040101010101" pitchFamily="2" charset="-122"/>
                          <a:cs typeface="Arial" panose="020B0604020202020204" pitchFamily="34" charset="0"/>
                        </a:rPr>
                        <a:t>31</a:t>
                      </a:r>
                      <a:r>
                        <a:rPr lang="zh-CN" altLang="en-US" sz="1000" b="1" i="0" u="none" strike="noStrike" kern="1200">
                          <a:solidFill>
                            <a:schemeClr val="accent1"/>
                          </a:solidFill>
                          <a:effectLst/>
                          <a:latin typeface="Arial" panose="020B0604020202020204" pitchFamily="34" charset="0"/>
                          <a:ea typeface="华文楷体" panose="02010600040101010101" pitchFamily="2" charset="-122"/>
                          <a:cs typeface="Arial" panose="020B0604020202020204" pitchFamily="34" charset="0"/>
                        </a:rPr>
                        <a:t>日</a:t>
                      </a:r>
                      <a:endParaRPr lang="en-US" altLang="zh-CN" sz="1000" b="1" i="0" u="none" strike="noStrike" kern="1200">
                        <a:solidFill>
                          <a:schemeClr val="accent1"/>
                        </a:solidFill>
                        <a:effectLst/>
                        <a:latin typeface="Arial" panose="020B0604020202020204" pitchFamily="34" charset="0"/>
                        <a:ea typeface="华文楷体" panose="02010600040101010101" pitchFamily="2" charset="-122"/>
                        <a:cs typeface="Arial" panose="020B0604020202020204" pitchFamily="34" charset="0"/>
                      </a:endParaRPr>
                    </a:p>
                  </a:txBody>
                  <a:tcPr marL="80682" marR="80682" marT="40341" marB="40341" anchor="ctr">
                    <a:lnL w="12700" cmpd="sng">
                      <a:noFill/>
                      <a:prstDash val="solid"/>
                    </a:lnL>
                    <a:lnR w="12700" cmpd="sng">
                      <a:noFill/>
                      <a:prstDash val="solid"/>
                    </a:lnR>
                    <a:lnT w="12700" cmpd="sng">
                      <a:noFill/>
                      <a:prstDash val="soli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36083">
                <a:tc>
                  <a:txBody>
                    <a:bodyPr/>
                    <a:lstStyle/>
                    <a:p>
                      <a:pPr algn="l" fontAlgn="ctr"/>
                      <a:r>
                        <a:rPr lang="en-US" sz="1000" b="0" i="1" u="none" strike="noStrike">
                          <a:solidFill>
                            <a:schemeClr val="accent1"/>
                          </a:solidFill>
                          <a:effectLst/>
                          <a:latin typeface="Arial" panose="020B0604020202020204" pitchFamily="34" charset="0"/>
                          <a:ea typeface="华文楷体" panose="02010600040101010101" pitchFamily="2" charset="-122"/>
                          <a:cs typeface="Arial" panose="020B0604020202020204" pitchFamily="34" charset="0"/>
                        </a:rPr>
                        <a:t>(</a:t>
                      </a:r>
                      <a:r>
                        <a:rPr lang="zh-CN" altLang="en-US" sz="1000" b="0" i="1" u="none" strike="noStrike">
                          <a:solidFill>
                            <a:schemeClr val="accent1"/>
                          </a:solidFill>
                          <a:effectLst/>
                          <a:latin typeface="Arial" panose="020B0604020202020204" pitchFamily="34" charset="0"/>
                          <a:ea typeface="华文楷体" panose="02010600040101010101" pitchFamily="2" charset="-122"/>
                          <a:cs typeface="Arial" panose="020B0604020202020204" pitchFamily="34" charset="0"/>
                        </a:rPr>
                        <a:t>数据单位千元</a:t>
                      </a:r>
                      <a:r>
                        <a:rPr lang="en-US" sz="1000" b="0" i="1" u="none" strike="noStrike">
                          <a:solidFill>
                            <a:schemeClr val="accent1"/>
                          </a:solidFill>
                          <a:effectLst/>
                          <a:latin typeface="Arial" panose="020B0604020202020204" pitchFamily="34" charset="0"/>
                          <a:ea typeface="华文楷体" panose="02010600040101010101" pitchFamily="2" charset="-122"/>
                          <a:cs typeface="Arial" panose="020B0604020202020204" pitchFamily="34" charset="0"/>
                        </a:rPr>
                        <a:t>)</a:t>
                      </a:r>
                    </a:p>
                  </a:txBody>
                  <a:tcPr marL="2702" marR="2702" marT="2702" marB="0" anchor="ctr">
                    <a:lnL>
                      <a:noFill/>
                    </a:lnL>
                    <a:lnR>
                      <a:noFill/>
                    </a:lnR>
                    <a:lnT>
                      <a:noFill/>
                    </a:lnT>
                    <a:lnB w="12700" cap="flat" cmpd="sng" algn="ctr">
                      <a:solidFill>
                        <a:schemeClr val="accent1"/>
                      </a:solidFill>
                      <a:prstDash val="solid"/>
                      <a:round/>
                      <a:headEnd type="none" w="med" len="med"/>
                      <a:tailEnd type="none" w="med" len="med"/>
                    </a:lnB>
                  </a:tcPr>
                </a:tc>
                <a:tc>
                  <a:txBody>
                    <a:bodyPr/>
                    <a:lstStyle/>
                    <a:p>
                      <a:pPr algn="ctr" fontAlgn="ctr"/>
                      <a:r>
                        <a:rPr lang="en-US" altLang="zh-CN" sz="1000" b="1" i="0" u="none" strike="noStrike">
                          <a:solidFill>
                            <a:schemeClr val="accent1"/>
                          </a:solidFill>
                          <a:effectLst/>
                          <a:latin typeface="Arial" panose="020B0604020202020204" pitchFamily="34" charset="0"/>
                          <a:ea typeface="华文楷体" panose="02010600040101010101" pitchFamily="2" charset="-122"/>
                          <a:cs typeface="Arial" panose="020B0604020202020204" pitchFamily="34" charset="0"/>
                        </a:rPr>
                        <a:t>2019</a:t>
                      </a:r>
                    </a:p>
                  </a:txBody>
                  <a:tcPr marL="2702" marR="2702" marT="2702"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altLang="zh-CN" sz="1000" b="1" i="0" u="none" strike="noStrike">
                          <a:solidFill>
                            <a:schemeClr val="accent1"/>
                          </a:solidFill>
                          <a:effectLst/>
                          <a:latin typeface="Arial" panose="020B0604020202020204" pitchFamily="34" charset="0"/>
                          <a:ea typeface="华文楷体" panose="02010600040101010101" pitchFamily="2" charset="-122"/>
                          <a:cs typeface="Arial" panose="020B0604020202020204" pitchFamily="34" charset="0"/>
                        </a:rPr>
                        <a:t>2020</a:t>
                      </a:r>
                    </a:p>
                  </a:txBody>
                  <a:tcPr marL="2702" marR="2702" marT="2702"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altLang="zh-CN" sz="1000" b="1" i="0" u="none" strike="noStrike">
                          <a:solidFill>
                            <a:schemeClr val="accent1"/>
                          </a:solidFill>
                          <a:effectLst/>
                          <a:latin typeface="Arial" panose="020B0604020202020204" pitchFamily="34" charset="0"/>
                          <a:ea typeface="华文楷体" panose="02010600040101010101" pitchFamily="2" charset="-122"/>
                          <a:cs typeface="Arial" panose="020B0604020202020204" pitchFamily="34" charset="0"/>
                        </a:rPr>
                        <a:t>2021</a:t>
                      </a:r>
                    </a:p>
                  </a:txBody>
                  <a:tcPr marL="2702" marR="2702" marT="2702"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indent="-111760" algn="l" defTabSz="1005840" rtl="0" eaLnBrk="1" fontAlgn="b" latinLnBrk="0" hangingPunct="1">
                        <a:spcAft>
                          <a:spcPts val="0"/>
                        </a:spcAft>
                      </a:pPr>
                      <a:r>
                        <a:rPr lang="zh-CN" alt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固定资产</a:t>
                      </a:r>
                      <a:r>
                        <a:rPr lang="en-GB" altLang="zh-CN"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r>
                        <a:rPr lang="zh-CN" alt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净值</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98612" marR="0" marT="0" marB="0" anchor="ctr">
                    <a:lnL>
                      <a:noFill/>
                    </a:lnL>
                    <a:lnR>
                      <a:noFill/>
                    </a:lnR>
                    <a:lnT w="12700" cap="flat" cmpd="sng" algn="ctr">
                      <a:solidFill>
                        <a:schemeClr val="accent1"/>
                      </a:solidFill>
                      <a:prstDash val="solid"/>
                      <a:round/>
                      <a:headEnd type="none" w="med" len="med"/>
                      <a:tailEnd type="none" w="med" len="med"/>
                    </a:lnT>
                    <a:lnB>
                      <a:noFill/>
                    </a:lnB>
                  </a:tcPr>
                </a:tc>
                <a:tc>
                  <a:txBody>
                    <a:bodyPr/>
                    <a:lstStyle/>
                    <a:p>
                      <a:pPr marL="0" algn="r" defTabSz="1005840" rtl="0" eaLnBrk="1" fontAlgn="b" latinLnBrk="0" hangingPunct="1">
                        <a:spcAft>
                          <a:spcPts val="0"/>
                        </a:spcAft>
                      </a:pPr>
                      <a:r>
                        <a:rPr 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620,623</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w="12700" cap="flat" cmpd="sng" algn="ctr">
                      <a:solidFill>
                        <a:schemeClr val="accent1"/>
                      </a:solidFill>
                      <a:prstDash val="solid"/>
                      <a:round/>
                      <a:headEnd type="none" w="med" len="med"/>
                      <a:tailEnd type="none" w="med" len="med"/>
                    </a:lnT>
                    <a:lnB>
                      <a:noFill/>
                    </a:lnB>
                  </a:tcPr>
                </a:tc>
                <a:tc>
                  <a:txBody>
                    <a:bodyPr/>
                    <a:lstStyle/>
                    <a:p>
                      <a:pPr marL="0" algn="r" defTabSz="1005840" rtl="0" eaLnBrk="1" fontAlgn="b" latinLnBrk="0" hangingPunct="1">
                        <a:spcAft>
                          <a:spcPts val="0"/>
                        </a:spcAft>
                      </a:pPr>
                      <a:r>
                        <a:rPr 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652,726</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w="12700" cap="flat" cmpd="sng" algn="ctr">
                      <a:solidFill>
                        <a:schemeClr val="accent1"/>
                      </a:solidFill>
                      <a:prstDash val="solid"/>
                      <a:round/>
                      <a:headEnd type="none" w="med" len="med"/>
                      <a:tailEnd type="none" w="med" len="med"/>
                    </a:lnT>
                    <a:lnB>
                      <a:noFill/>
                    </a:lnB>
                  </a:tcPr>
                </a:tc>
                <a:tc>
                  <a:txBody>
                    <a:bodyPr/>
                    <a:lstStyle/>
                    <a:p>
                      <a:pPr marL="0" algn="r" defTabSz="1005840" rtl="0" eaLnBrk="1" fontAlgn="b" latinLnBrk="0" hangingPunct="1">
                        <a:spcAft>
                          <a:spcPts val="0"/>
                        </a:spcAft>
                      </a:pPr>
                      <a:r>
                        <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655,212</a:t>
                      </a:r>
                    </a:p>
                  </a:txBody>
                  <a:tcPr marL="0" marR="548640" marT="0" marB="0" anchor="ctr">
                    <a:lnL>
                      <a:noFill/>
                    </a:lnL>
                    <a:lnR>
                      <a:noFill/>
                    </a:lnR>
                    <a:lnT w="12700" cap="flat" cmpd="sng" algn="ctr">
                      <a:solidFill>
                        <a:schemeClr val="accent1"/>
                      </a:solidFill>
                      <a:prstDash val="solid"/>
                      <a:round/>
                      <a:headEnd type="none" w="med" len="med"/>
                      <a:tailEnd type="none" w="med" len="med"/>
                    </a:lnT>
                    <a:lnB>
                      <a:noFill/>
                    </a:lnB>
                  </a:tcPr>
                </a:tc>
                <a:extLst>
                  <a:ext uri="{0D108BD9-81ED-4DB2-BD59-A6C34878D82A}">
                    <a16:rowId xmlns:a16="http://schemas.microsoft.com/office/drawing/2014/main" val="10002"/>
                  </a:ext>
                </a:extLst>
              </a:tr>
              <a:tr h="136083">
                <a:tc>
                  <a:txBody>
                    <a:bodyPr/>
                    <a:lstStyle/>
                    <a:p>
                      <a:pPr marL="0" indent="-111760" algn="l" defTabSz="1005840" rtl="0" eaLnBrk="1" fontAlgn="b" latinLnBrk="0" hangingPunct="1">
                        <a:spcAft>
                          <a:spcPts val="0"/>
                        </a:spcAft>
                      </a:pPr>
                      <a:r>
                        <a:rPr lang="zh-CN" alt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无形资产及商誉，净值</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98612" marR="0" marT="0" marB="0" anchor="ctr">
                    <a:lnL>
                      <a:noFill/>
                    </a:lnL>
                    <a:lnR>
                      <a:noFill/>
                    </a:lnR>
                    <a:lnT>
                      <a:noFill/>
                    </a:lnT>
                    <a:lnB>
                      <a:noFill/>
                    </a:lnB>
                  </a:tcPr>
                </a:tc>
                <a:tc>
                  <a:txBody>
                    <a:bodyPr/>
                    <a:lstStyle/>
                    <a:p>
                      <a:pPr marL="0" algn="r" defTabSz="1005840" rtl="0" eaLnBrk="1" fontAlgn="b" latinLnBrk="0" hangingPunct="1">
                        <a:spcAft>
                          <a:spcPts val="0"/>
                        </a:spcAft>
                      </a:pPr>
                      <a:r>
                        <a:rPr 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99,525</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algn="r" defTabSz="1005840" rtl="0" eaLnBrk="1" fontAlgn="b" latinLnBrk="0" hangingPunct="1">
                        <a:spcAft>
                          <a:spcPts val="0"/>
                        </a:spcAft>
                      </a:pPr>
                      <a:r>
                        <a:rPr 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97,806</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algn="r" defTabSz="1005840" rtl="0" eaLnBrk="1" fontAlgn="b" latinLnBrk="0" hangingPunct="1">
                        <a:spcAft>
                          <a:spcPts val="0"/>
                        </a:spcAft>
                      </a:pPr>
                      <a:r>
                        <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96,041</a:t>
                      </a:r>
                    </a:p>
                  </a:txBody>
                  <a:tcPr marL="0" marR="548640" marT="0" marB="0" anchor="ctr">
                    <a:lnL>
                      <a:noFill/>
                    </a:lnL>
                    <a:lnR>
                      <a:noFill/>
                    </a:lnR>
                    <a:lnT>
                      <a:noFill/>
                    </a:lnT>
                    <a:lnB>
                      <a:noFill/>
                    </a:lnB>
                  </a:tcPr>
                </a:tc>
                <a:extLst>
                  <a:ext uri="{0D108BD9-81ED-4DB2-BD59-A6C34878D82A}">
                    <a16:rowId xmlns:a16="http://schemas.microsoft.com/office/drawing/2014/main" val="10003"/>
                  </a:ext>
                </a:extLst>
              </a:tr>
              <a:tr h="136083">
                <a:tc>
                  <a:txBody>
                    <a:bodyPr/>
                    <a:lstStyle/>
                    <a:p>
                      <a:pPr marL="0" indent="-111760" algn="l" defTabSz="1005840" rtl="0" eaLnBrk="1" fontAlgn="b" latinLnBrk="0" hangingPunct="1">
                        <a:spcAft>
                          <a:spcPts val="0"/>
                        </a:spcAft>
                      </a:pPr>
                      <a:r>
                        <a:rPr lang="zh-CN" alt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使用权资产</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98612" marR="0" marT="0" marB="0" anchor="ctr">
                    <a:lnL>
                      <a:noFill/>
                    </a:lnL>
                    <a:lnR>
                      <a:noFill/>
                    </a:lnR>
                    <a:lnT>
                      <a:noFill/>
                    </a:lnT>
                    <a:lnB>
                      <a:noFill/>
                    </a:lnB>
                  </a:tcPr>
                </a:tc>
                <a:tc>
                  <a:txBody>
                    <a:bodyPr/>
                    <a:lstStyle/>
                    <a:p>
                      <a:pPr marL="0" marR="0" lvl="0" indent="0" algn="r" defTabSz="1005840" rtl="0" eaLnBrk="1" fontAlgn="b" latinLnBrk="0" hangingPunct="1">
                        <a:lnSpc>
                          <a:spcPct val="100000"/>
                        </a:lnSpc>
                        <a:spcBef>
                          <a:spcPts val="0"/>
                        </a:spcBef>
                        <a:spcAft>
                          <a:spcPts val="0"/>
                        </a:spcAft>
                        <a:buClrTx/>
                        <a:buSzTx/>
                        <a:buFontTx/>
                        <a:buNone/>
                        <a:tabLst/>
                        <a:defRPr/>
                      </a:pPr>
                      <a:r>
                        <a:rPr lang="en-US" altLang="zh-CN"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p>
                  </a:txBody>
                  <a:tcPr marL="0" marR="548640" marT="0" marB="0" anchor="ctr">
                    <a:lnL>
                      <a:noFill/>
                    </a:lnL>
                    <a:lnR>
                      <a:noFill/>
                    </a:lnR>
                    <a:lnT>
                      <a:noFill/>
                    </a:lnT>
                    <a:lnB>
                      <a:noFill/>
                    </a:lnB>
                  </a:tcPr>
                </a:tc>
                <a:tc>
                  <a:txBody>
                    <a:bodyPr/>
                    <a:lstStyle/>
                    <a:p>
                      <a:pPr marL="0" marR="0" lvl="0" indent="0" algn="r" defTabSz="1005840" rtl="0" eaLnBrk="1" fontAlgn="b" latinLnBrk="0" hangingPunct="1">
                        <a:lnSpc>
                          <a:spcPct val="100000"/>
                        </a:lnSpc>
                        <a:spcBef>
                          <a:spcPts val="0"/>
                        </a:spcBef>
                        <a:spcAft>
                          <a:spcPts val="0"/>
                        </a:spcAft>
                        <a:buClrTx/>
                        <a:buSzTx/>
                        <a:buFontTx/>
                        <a:buNone/>
                        <a:tabLst/>
                        <a:defRPr/>
                      </a:pPr>
                      <a:r>
                        <a:rPr lang="en-US" altLang="zh-CN"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517,609</a:t>
                      </a:r>
                    </a:p>
                  </a:txBody>
                  <a:tcPr marL="0" marR="548640" marT="0" marB="0" anchor="ctr">
                    <a:lnL>
                      <a:noFill/>
                    </a:lnL>
                    <a:lnR>
                      <a:noFill/>
                    </a:lnR>
                    <a:lnT>
                      <a:noFill/>
                    </a:lnT>
                    <a:lnB>
                      <a:noFill/>
                    </a:lnB>
                  </a:tcPr>
                </a:tc>
                <a:tc>
                  <a:txBody>
                    <a:bodyPr/>
                    <a:lstStyle/>
                    <a:p>
                      <a:pPr marL="0" marR="0" lvl="0" indent="0" algn="r" defTabSz="1005840" rtl="0" eaLnBrk="1" fontAlgn="b" latinLnBrk="0" hangingPunct="1">
                        <a:lnSpc>
                          <a:spcPct val="100000"/>
                        </a:lnSpc>
                        <a:spcBef>
                          <a:spcPts val="0"/>
                        </a:spcBef>
                        <a:spcAft>
                          <a:spcPts val="0"/>
                        </a:spcAft>
                        <a:buClrTx/>
                        <a:buSzTx/>
                        <a:buFontTx/>
                        <a:buNone/>
                        <a:tabLst/>
                        <a:defRPr/>
                      </a:pPr>
                      <a:r>
                        <a:rPr lang="en-US" altLang="zh-CN"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509,778</a:t>
                      </a:r>
                    </a:p>
                  </a:txBody>
                  <a:tcPr marL="0" marR="548640" marT="0" marB="0" anchor="ctr">
                    <a:lnL>
                      <a:noFill/>
                    </a:lnL>
                    <a:lnR>
                      <a:noFill/>
                    </a:lnR>
                    <a:lnT>
                      <a:noFill/>
                    </a:lnT>
                    <a:lnB>
                      <a:noFill/>
                    </a:lnB>
                  </a:tcPr>
                </a:tc>
                <a:extLst>
                  <a:ext uri="{0D108BD9-81ED-4DB2-BD59-A6C34878D82A}">
                    <a16:rowId xmlns:a16="http://schemas.microsoft.com/office/drawing/2014/main" val="2318067432"/>
                  </a:ext>
                </a:extLst>
              </a:tr>
              <a:tr h="136083">
                <a:tc>
                  <a:txBody>
                    <a:bodyPr/>
                    <a:lstStyle/>
                    <a:p>
                      <a:pPr marL="0" indent="-111760" algn="l" defTabSz="1005840" rtl="0" eaLnBrk="1" fontAlgn="b" latinLnBrk="0" hangingPunct="1">
                        <a:spcAft>
                          <a:spcPts val="0"/>
                        </a:spcAft>
                      </a:pPr>
                      <a:r>
                        <a:rPr lang="zh-CN" alt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合同成本</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98612" marR="0" marT="0" marB="0" anchor="ctr">
                    <a:lnL>
                      <a:noFill/>
                    </a:lnL>
                    <a:lnR>
                      <a:noFill/>
                    </a:lnR>
                    <a:lnT>
                      <a:noFill/>
                    </a:lnT>
                    <a:lnB>
                      <a:noFill/>
                    </a:lnB>
                  </a:tcPr>
                </a:tc>
                <a:tc>
                  <a:txBody>
                    <a:bodyPr/>
                    <a:lstStyle/>
                    <a:p>
                      <a:pPr marL="0" algn="r" defTabSz="1005840" rtl="0" eaLnBrk="1" fontAlgn="b" latinLnBrk="0" hangingPunct="1">
                        <a:spcAft>
                          <a:spcPts val="0"/>
                        </a:spcAft>
                      </a:pPr>
                      <a:r>
                        <a:rPr 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9,899</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algn="r" defTabSz="1005840" rtl="0" eaLnBrk="1" fontAlgn="b" latinLnBrk="0" hangingPunct="1">
                        <a:spcAft>
                          <a:spcPts val="0"/>
                        </a:spcAft>
                      </a:pPr>
                      <a:r>
                        <a:rPr 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10,924</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algn="r" defTabSz="1005840" rtl="0" eaLnBrk="1" fontAlgn="b" latinLnBrk="0" hangingPunct="1">
                        <a:spcAft>
                          <a:spcPts val="0"/>
                        </a:spcAft>
                      </a:pPr>
                      <a:r>
                        <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14,014</a:t>
                      </a:r>
                    </a:p>
                  </a:txBody>
                  <a:tcPr marL="0" marR="548640" marT="0" marB="0" anchor="ctr">
                    <a:lnL>
                      <a:noFill/>
                    </a:lnL>
                    <a:lnR>
                      <a:noFill/>
                    </a:lnR>
                    <a:lnT>
                      <a:noFill/>
                    </a:lnT>
                    <a:lnB>
                      <a:noFill/>
                    </a:lnB>
                  </a:tcPr>
                </a:tc>
                <a:extLst>
                  <a:ext uri="{0D108BD9-81ED-4DB2-BD59-A6C34878D82A}">
                    <a16:rowId xmlns:a16="http://schemas.microsoft.com/office/drawing/2014/main" val="2535592878"/>
                  </a:ext>
                </a:extLst>
              </a:tr>
              <a:tr h="81803">
                <a:tc>
                  <a:txBody>
                    <a:bodyPr/>
                    <a:lstStyle/>
                    <a:p>
                      <a:pPr marL="0" indent="-111760" algn="l" defTabSz="1005840" rtl="0" eaLnBrk="1" fontAlgn="b" latinLnBrk="0" hangingPunct="1">
                        <a:spcAft>
                          <a:spcPts val="0"/>
                        </a:spcAft>
                      </a:pPr>
                      <a:r>
                        <a:rPr lang="zh-CN" alt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预付账款</a:t>
                      </a:r>
                      <a:r>
                        <a:rPr lang="en-US" altLang="zh-CN"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r>
                        <a:rPr lang="zh-CN" alt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第三方</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98612" marR="0" marT="0" marB="11206" anchor="ctr">
                    <a:lnL>
                      <a:noFill/>
                    </a:lnL>
                    <a:lnR>
                      <a:noFill/>
                    </a:lnR>
                    <a:lnT>
                      <a:noFill/>
                    </a:lnT>
                    <a:lnB>
                      <a:noFill/>
                    </a:lnB>
                  </a:tcPr>
                </a:tc>
                <a:tc>
                  <a:txBody>
                    <a:bodyPr/>
                    <a:lstStyle/>
                    <a:p>
                      <a:pPr marL="0" algn="r" defTabSz="1005840" rtl="0" eaLnBrk="1" fontAlgn="b" latinLnBrk="0" hangingPunct="1">
                        <a:spcAft>
                          <a:spcPts val="0"/>
                        </a:spcAft>
                      </a:pPr>
                      <a:r>
                        <a:rPr 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94</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algn="r" defTabSz="1005840" rtl="0" eaLnBrk="1" fontAlgn="b" latinLnBrk="0" hangingPunct="1">
                        <a:spcAft>
                          <a:spcPts val="0"/>
                        </a:spcAft>
                      </a:pPr>
                      <a:r>
                        <a:rPr 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75</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algn="r" defTabSz="1005840" rtl="0" eaLnBrk="1" fontAlgn="b" latinLnBrk="0" hangingPunct="1">
                        <a:spcAft>
                          <a:spcPts val="0"/>
                        </a:spcAft>
                      </a:pPr>
                      <a:r>
                        <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47</a:t>
                      </a:r>
                    </a:p>
                  </a:txBody>
                  <a:tcPr marL="0" marR="548640" marT="0" marB="0" anchor="ctr">
                    <a:lnL>
                      <a:noFill/>
                    </a:lnL>
                    <a:lnR>
                      <a:noFill/>
                    </a:lnR>
                    <a:lnT>
                      <a:noFill/>
                    </a:lnT>
                    <a:lnB>
                      <a:noFill/>
                    </a:lnB>
                  </a:tcPr>
                </a:tc>
                <a:extLst>
                  <a:ext uri="{0D108BD9-81ED-4DB2-BD59-A6C34878D82A}">
                    <a16:rowId xmlns:a16="http://schemas.microsoft.com/office/drawing/2014/main" val="10005"/>
                  </a:ext>
                </a:extLst>
              </a:tr>
              <a:tr h="0">
                <a:tc>
                  <a:txBody>
                    <a:bodyPr/>
                    <a:lstStyle/>
                    <a:p>
                      <a:pPr marL="0" indent="-111760" algn="l" defTabSz="1005840" rtl="0" eaLnBrk="1" fontAlgn="b" latinLnBrk="0" hangingPunct="1">
                        <a:spcAft>
                          <a:spcPts val="0"/>
                        </a:spcAft>
                      </a:pPr>
                      <a:r>
                        <a:rPr lang="zh-CN" alt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存放于关联方财务公司的定期存款</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98612" marR="0" marT="0" marB="11206" anchor="ctr">
                    <a:lnL>
                      <a:noFill/>
                    </a:lnL>
                    <a:lnR>
                      <a:noFill/>
                    </a:lnR>
                    <a:lnT>
                      <a:noFill/>
                    </a:lnT>
                    <a:lnB>
                      <a:noFill/>
                    </a:lnB>
                  </a:tcPr>
                </a:tc>
                <a:tc>
                  <a:txBody>
                    <a:bodyPr/>
                    <a:lstStyle/>
                    <a:p>
                      <a:pPr marL="0" marR="0" lvl="0" indent="0" algn="r" defTabSz="1005840" rtl="0" eaLnBrk="1" fontAlgn="b" latinLnBrk="0" hangingPunct="1">
                        <a:lnSpc>
                          <a:spcPct val="100000"/>
                        </a:lnSpc>
                        <a:spcBef>
                          <a:spcPts val="0"/>
                        </a:spcBef>
                        <a:spcAft>
                          <a:spcPts val="0"/>
                        </a:spcAft>
                        <a:buClrTx/>
                        <a:buSzTx/>
                        <a:buFontTx/>
                        <a:buNone/>
                        <a:tabLst/>
                        <a:defRPr/>
                      </a:pPr>
                      <a:r>
                        <a:rPr lang="en-US" altLang="zh-CN"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p>
                  </a:txBody>
                  <a:tcPr marL="0" marR="548640" marT="0" marB="0" anchor="ctr">
                    <a:lnL>
                      <a:noFill/>
                    </a:lnL>
                    <a:lnR>
                      <a:noFill/>
                    </a:lnR>
                    <a:lnT>
                      <a:noFill/>
                    </a:lnT>
                    <a:lnB>
                      <a:noFill/>
                    </a:lnB>
                  </a:tcPr>
                </a:tc>
                <a:tc>
                  <a:txBody>
                    <a:bodyPr/>
                    <a:lstStyle/>
                    <a:p>
                      <a:pPr marL="0" marR="0" lvl="0" indent="0" algn="r" defTabSz="1005840" rtl="0" eaLnBrk="1" fontAlgn="b" latinLnBrk="0" hangingPunct="1">
                        <a:lnSpc>
                          <a:spcPct val="100000"/>
                        </a:lnSpc>
                        <a:spcBef>
                          <a:spcPts val="0"/>
                        </a:spcBef>
                        <a:spcAft>
                          <a:spcPts val="0"/>
                        </a:spcAft>
                        <a:buClrTx/>
                        <a:buSzTx/>
                        <a:buFontTx/>
                        <a:buNone/>
                        <a:tabLst/>
                        <a:defRPr/>
                      </a:pPr>
                      <a:r>
                        <a:rPr lang="en-US" altLang="zh-CN"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p>
                  </a:txBody>
                  <a:tcPr marL="0" marR="548640" marT="0" marB="0" anchor="ctr">
                    <a:lnL>
                      <a:noFill/>
                    </a:lnL>
                    <a:lnR>
                      <a:noFill/>
                    </a:lnR>
                    <a:lnT>
                      <a:noFill/>
                    </a:lnT>
                    <a:lnB>
                      <a:noFill/>
                    </a:lnB>
                  </a:tcPr>
                </a:tc>
                <a:tc>
                  <a:txBody>
                    <a:bodyPr/>
                    <a:lstStyle/>
                    <a:p>
                      <a:pPr marL="0" marR="0" lvl="0" indent="0" algn="r" defTabSz="1005840" rtl="0" eaLnBrk="1" fontAlgn="b" latinLnBrk="0" hangingPunct="1">
                        <a:lnSpc>
                          <a:spcPct val="100000"/>
                        </a:lnSpc>
                        <a:spcBef>
                          <a:spcPts val="0"/>
                        </a:spcBef>
                        <a:spcAft>
                          <a:spcPts val="0"/>
                        </a:spcAft>
                        <a:buClrTx/>
                        <a:buSzTx/>
                        <a:buFontTx/>
                        <a:buNone/>
                        <a:tabLst/>
                        <a:defRPr/>
                      </a:pPr>
                      <a:r>
                        <a:rPr lang="en-US" altLang="zh-CN"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519,213</a:t>
                      </a:r>
                    </a:p>
                  </a:txBody>
                  <a:tcPr marL="0" marR="548640" marT="0" marB="0" anchor="ctr">
                    <a:lnL>
                      <a:noFill/>
                    </a:lnL>
                    <a:lnR>
                      <a:noFill/>
                    </a:lnR>
                    <a:lnT>
                      <a:noFill/>
                    </a:lnT>
                    <a:lnB>
                      <a:noFill/>
                    </a:lnB>
                  </a:tcPr>
                </a:tc>
                <a:extLst>
                  <a:ext uri="{0D108BD9-81ED-4DB2-BD59-A6C34878D82A}">
                    <a16:rowId xmlns:a16="http://schemas.microsoft.com/office/drawing/2014/main" val="3266413943"/>
                  </a:ext>
                </a:extLst>
              </a:tr>
              <a:tr h="81803">
                <a:tc>
                  <a:txBody>
                    <a:bodyPr/>
                    <a:lstStyle/>
                    <a:p>
                      <a:pPr marL="0" indent="-111760" algn="l" defTabSz="1005840" rtl="0" eaLnBrk="1" fontAlgn="b" latinLnBrk="0" hangingPunct="1">
                        <a:spcAft>
                          <a:spcPts val="0"/>
                        </a:spcAft>
                      </a:pPr>
                      <a:r>
                        <a:rPr lang="zh-CN" alt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递延所得税资产</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98612" marR="0" marT="0" marB="11206" anchor="ctr">
                    <a:lnL>
                      <a:noFill/>
                    </a:lnL>
                    <a:lnR>
                      <a:noFill/>
                    </a:lnR>
                    <a:lnT>
                      <a:noFill/>
                    </a:lnT>
                    <a:lnB>
                      <a:noFill/>
                    </a:lnB>
                  </a:tcPr>
                </a:tc>
                <a:tc>
                  <a:txBody>
                    <a:bodyPr/>
                    <a:lstStyle/>
                    <a:p>
                      <a:pPr marL="0" marR="0" lvl="0" indent="0" algn="r" defTabSz="1005840" rtl="0" eaLnBrk="1" fontAlgn="b" latinLnBrk="0" hangingPunct="1">
                        <a:lnSpc>
                          <a:spcPct val="100000"/>
                        </a:lnSpc>
                        <a:spcBef>
                          <a:spcPts val="0"/>
                        </a:spcBef>
                        <a:spcAft>
                          <a:spcPts val="0"/>
                        </a:spcAft>
                        <a:buClrTx/>
                        <a:buSzTx/>
                        <a:buFontTx/>
                        <a:buNone/>
                        <a:tabLst/>
                        <a:defRPr/>
                      </a:pPr>
                      <a:r>
                        <a:rPr lang="en-US" altLang="zh-CN"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p>
                  </a:txBody>
                  <a:tcPr marL="0" marR="548640" marT="0" marB="0" anchor="ctr">
                    <a:lnL>
                      <a:noFill/>
                    </a:lnL>
                    <a:lnR>
                      <a:noFill/>
                    </a:lnR>
                    <a:lnT>
                      <a:noFill/>
                    </a:lnT>
                    <a:lnB>
                      <a:noFill/>
                    </a:lnB>
                  </a:tcPr>
                </a:tc>
                <a:tc>
                  <a:txBody>
                    <a:bodyPr/>
                    <a:lstStyle/>
                    <a:p>
                      <a:pPr marL="0" marR="0" lvl="0" indent="0" algn="r" defTabSz="1005840" rtl="0" eaLnBrk="1" fontAlgn="b" latinLnBrk="0" hangingPunct="1">
                        <a:lnSpc>
                          <a:spcPct val="100000"/>
                        </a:lnSpc>
                        <a:spcBef>
                          <a:spcPts val="0"/>
                        </a:spcBef>
                        <a:spcAft>
                          <a:spcPts val="0"/>
                        </a:spcAft>
                        <a:buClrTx/>
                        <a:buSzTx/>
                        <a:buFontTx/>
                        <a:buNone/>
                        <a:tabLst/>
                        <a:defRPr/>
                      </a:pPr>
                      <a:r>
                        <a:rPr lang="en-US" altLang="zh-CN"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568</a:t>
                      </a:r>
                    </a:p>
                  </a:txBody>
                  <a:tcPr marL="0" marR="548640" marT="0" marB="0" anchor="ctr">
                    <a:lnL>
                      <a:noFill/>
                    </a:lnL>
                    <a:lnR>
                      <a:noFill/>
                    </a:lnR>
                    <a:lnT>
                      <a:noFill/>
                    </a:lnT>
                    <a:lnB>
                      <a:noFill/>
                    </a:lnB>
                  </a:tcPr>
                </a:tc>
                <a:tc>
                  <a:txBody>
                    <a:bodyPr/>
                    <a:lstStyle/>
                    <a:p>
                      <a:pPr marL="0" marR="0" lvl="0" indent="0" algn="r" defTabSz="1005840" rtl="0" eaLnBrk="1" fontAlgn="b" latinLnBrk="0" hangingPunct="1">
                        <a:lnSpc>
                          <a:spcPct val="100000"/>
                        </a:lnSpc>
                        <a:spcBef>
                          <a:spcPts val="0"/>
                        </a:spcBef>
                        <a:spcAft>
                          <a:spcPts val="0"/>
                        </a:spcAft>
                        <a:buClrTx/>
                        <a:buSzTx/>
                        <a:buFontTx/>
                        <a:buNone/>
                        <a:tabLst/>
                        <a:defRPr/>
                      </a:pPr>
                      <a:r>
                        <a:rPr lang="en-US" altLang="zh-CN"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684</a:t>
                      </a:r>
                    </a:p>
                  </a:txBody>
                  <a:tcPr marL="0" marR="548640" marT="0" marB="0" anchor="ctr">
                    <a:lnL>
                      <a:noFill/>
                    </a:lnL>
                    <a:lnR>
                      <a:noFill/>
                    </a:lnR>
                    <a:lnT>
                      <a:noFill/>
                    </a:lnT>
                    <a:lnB>
                      <a:noFill/>
                    </a:lnB>
                  </a:tcPr>
                </a:tc>
                <a:extLst>
                  <a:ext uri="{0D108BD9-81ED-4DB2-BD59-A6C34878D82A}">
                    <a16:rowId xmlns:a16="http://schemas.microsoft.com/office/drawing/2014/main" val="4218777317"/>
                  </a:ext>
                </a:extLst>
              </a:tr>
              <a:tr h="136083">
                <a:tc>
                  <a:txBody>
                    <a:bodyPr/>
                    <a:lstStyle/>
                    <a:p>
                      <a:pPr algn="l" fontAlgn="b"/>
                      <a:r>
                        <a:rPr lang="zh-CN" altLang="en-US" sz="1000" b="1"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rPr>
                        <a:t>非流动资产小计</a:t>
                      </a:r>
                      <a:endParaRPr lang="en-US" sz="1000" b="1"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2702" marR="2702" marT="2702" marB="0" anchor="ctr">
                    <a:lnL>
                      <a:noFill/>
                    </a:lnL>
                    <a:lnR>
                      <a:noFill/>
                    </a:lnR>
                    <a:lnT>
                      <a:noFill/>
                    </a:lnT>
                    <a:lnB>
                      <a:noFill/>
                    </a:lnB>
                  </a:tcPr>
                </a:tc>
                <a:tc>
                  <a:txBody>
                    <a:bodyPr/>
                    <a:lstStyle/>
                    <a:p>
                      <a:pPr marL="0" algn="r" defTabSz="1005840" rtl="0" eaLnBrk="1" fontAlgn="b" latinLnBrk="0" hangingPunct="1">
                        <a:spcAft>
                          <a:spcPts val="0"/>
                        </a:spcAft>
                      </a:pPr>
                      <a:r>
                        <a:rPr lang="en-US" sz="1000" b="1" i="0" u="none" strike="noStrike" kern="1200" baseline="0">
                          <a:solidFill>
                            <a:schemeClr val="tx1"/>
                          </a:solidFill>
                          <a:latin typeface="Arial" panose="020B0604020202020204" pitchFamily="34" charset="0"/>
                          <a:ea typeface="华文楷体" panose="02010600040101010101" pitchFamily="2" charset="-122"/>
                          <a:cs typeface="Arial" panose="020B0604020202020204" pitchFamily="34" charset="0"/>
                        </a:rPr>
                        <a:t>730,141</a:t>
                      </a:r>
                      <a:endParaRPr lang="en-GB" sz="1000" b="1" i="0" u="none" strike="noStrike" kern="1200" baseline="0">
                        <a:solidFill>
                          <a:schemeClr val="tx1"/>
                        </a:solidFill>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algn="r" defTabSz="1005840" rtl="0" eaLnBrk="1" fontAlgn="b" latinLnBrk="0" hangingPunct="1">
                        <a:spcAft>
                          <a:spcPts val="0"/>
                        </a:spcAft>
                      </a:pPr>
                      <a:r>
                        <a:rPr lang="en-US" sz="1000" b="1" i="0" u="none" strike="noStrike" kern="1200" baseline="0">
                          <a:solidFill>
                            <a:schemeClr val="tx1"/>
                          </a:solidFill>
                          <a:latin typeface="Arial" panose="020B0604020202020204" pitchFamily="34" charset="0"/>
                          <a:ea typeface="华文楷体" panose="02010600040101010101" pitchFamily="2" charset="-122"/>
                          <a:cs typeface="Arial" panose="020B0604020202020204" pitchFamily="34" charset="0"/>
                        </a:rPr>
                        <a:t>1,279,708</a:t>
                      </a:r>
                      <a:endParaRPr lang="en-GB" sz="1000" b="1" i="0" u="none" strike="noStrike" kern="1200" baseline="0">
                        <a:solidFill>
                          <a:schemeClr val="tx1"/>
                        </a:solidFill>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algn="r" defTabSz="1005840" rtl="0" eaLnBrk="1" fontAlgn="b" latinLnBrk="0" hangingPunct="1">
                        <a:spcAft>
                          <a:spcPts val="0"/>
                        </a:spcAft>
                      </a:pPr>
                      <a:r>
                        <a:rPr lang="en-GB" sz="1000" b="1" i="0" u="none" strike="noStrike" kern="1200" baseline="0">
                          <a:solidFill>
                            <a:schemeClr val="tx1"/>
                          </a:solidFill>
                          <a:latin typeface="Arial" panose="020B0604020202020204" pitchFamily="34" charset="0"/>
                          <a:ea typeface="华文楷体" panose="02010600040101010101" pitchFamily="2" charset="-122"/>
                          <a:cs typeface="Arial" panose="020B0604020202020204" pitchFamily="34" charset="0"/>
                        </a:rPr>
                        <a:t>1,794,989</a:t>
                      </a:r>
                    </a:p>
                  </a:txBody>
                  <a:tcPr marL="0" marR="548640" marT="0" marB="0" anchor="ctr">
                    <a:lnL>
                      <a:noFill/>
                    </a:lnL>
                    <a:lnR>
                      <a:noFill/>
                    </a:lnR>
                    <a:lnT>
                      <a:noFill/>
                    </a:lnT>
                    <a:lnB>
                      <a:noFill/>
                    </a:lnB>
                  </a:tcPr>
                </a:tc>
                <a:extLst>
                  <a:ext uri="{0D108BD9-81ED-4DB2-BD59-A6C34878D82A}">
                    <a16:rowId xmlns:a16="http://schemas.microsoft.com/office/drawing/2014/main" val="10006"/>
                  </a:ext>
                </a:extLst>
              </a:tr>
              <a:tr h="133712">
                <a:tc>
                  <a:txBody>
                    <a:bodyPr/>
                    <a:lstStyle/>
                    <a:p>
                      <a:pPr marL="0" indent="-111760" algn="l" defTabSz="1005840" rtl="0" eaLnBrk="1" fontAlgn="b" latinLnBrk="0" hangingPunct="1">
                        <a:spcAft>
                          <a:spcPts val="0"/>
                        </a:spcAft>
                      </a:pPr>
                      <a:r>
                        <a:rPr lang="zh-CN" alt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其他应收款</a:t>
                      </a:r>
                      <a:r>
                        <a:rPr lang="en-US" altLang="zh-CN"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r>
                        <a:rPr lang="zh-CN" alt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关联方</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98612" marR="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91,674</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76,646</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55,212</a:t>
                      </a:r>
                    </a:p>
                  </a:txBody>
                  <a:tcPr marL="0" marR="548640" marT="0" marB="0" anchor="ctr">
                    <a:lnL>
                      <a:noFill/>
                    </a:lnL>
                    <a:lnR>
                      <a:noFill/>
                    </a:lnR>
                    <a:lnT>
                      <a:noFill/>
                    </a:lnT>
                    <a:lnB>
                      <a:noFill/>
                    </a:lnB>
                  </a:tcPr>
                </a:tc>
                <a:extLst>
                  <a:ext uri="{0D108BD9-81ED-4DB2-BD59-A6C34878D82A}">
                    <a16:rowId xmlns:a16="http://schemas.microsoft.com/office/drawing/2014/main" val="10007"/>
                  </a:ext>
                </a:extLst>
              </a:tr>
              <a:tr h="133712">
                <a:tc>
                  <a:txBody>
                    <a:bodyPr/>
                    <a:lstStyle/>
                    <a:p>
                      <a:pPr marL="0" indent="-111760" algn="l" defTabSz="1005840" rtl="0" eaLnBrk="1" fontAlgn="b" latinLnBrk="0" hangingPunct="1">
                        <a:spcAft>
                          <a:spcPts val="0"/>
                        </a:spcAft>
                      </a:pPr>
                      <a:r>
                        <a:rPr lang="zh-CN" alt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其他流动资产</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98612" marR="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31,706</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37,259</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51,312</a:t>
                      </a:r>
                    </a:p>
                  </a:txBody>
                  <a:tcPr marL="0" marR="548640" marT="0" marB="0" anchor="ctr">
                    <a:lnL>
                      <a:noFill/>
                    </a:lnL>
                    <a:lnR>
                      <a:noFill/>
                    </a:lnR>
                    <a:lnT>
                      <a:noFill/>
                    </a:lnT>
                    <a:lnB>
                      <a:noFill/>
                    </a:lnB>
                  </a:tcPr>
                </a:tc>
                <a:extLst>
                  <a:ext uri="{0D108BD9-81ED-4DB2-BD59-A6C34878D82A}">
                    <a16:rowId xmlns:a16="http://schemas.microsoft.com/office/drawing/2014/main" val="10008"/>
                  </a:ext>
                </a:extLst>
              </a:tr>
              <a:tr h="60274">
                <a:tc>
                  <a:txBody>
                    <a:bodyPr/>
                    <a:lstStyle/>
                    <a:p>
                      <a:pPr marL="0" indent="-111760" algn="l" defTabSz="1005840" rtl="0" eaLnBrk="1" fontAlgn="b" latinLnBrk="0" hangingPunct="1">
                        <a:spcAft>
                          <a:spcPts val="0"/>
                        </a:spcAft>
                      </a:pPr>
                      <a:r>
                        <a:rPr lang="zh-CN" alt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存放于关联方财务公司的定期存款</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98612" marR="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1,387,094</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921,601</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1,335,290</a:t>
                      </a:r>
                    </a:p>
                  </a:txBody>
                  <a:tcPr marL="0" marR="548640" marT="0" marB="0" anchor="ctr">
                    <a:lnL>
                      <a:noFill/>
                    </a:lnL>
                    <a:lnR>
                      <a:noFill/>
                    </a:lnR>
                    <a:lnT>
                      <a:noFill/>
                    </a:lnT>
                    <a:lnB>
                      <a:noFill/>
                    </a:lnB>
                  </a:tcPr>
                </a:tc>
                <a:extLst>
                  <a:ext uri="{0D108BD9-81ED-4DB2-BD59-A6C34878D82A}">
                    <a16:rowId xmlns:a16="http://schemas.microsoft.com/office/drawing/2014/main" val="10009"/>
                  </a:ext>
                </a:extLst>
              </a:tr>
              <a:tr h="138122">
                <a:tc>
                  <a:txBody>
                    <a:bodyPr/>
                    <a:lstStyle/>
                    <a:p>
                      <a:pPr marL="0" indent="-111760" algn="l" defTabSz="1005840" rtl="0" eaLnBrk="1" fontAlgn="b" latinLnBrk="0" hangingPunct="1">
                        <a:spcAft>
                          <a:spcPts val="0"/>
                        </a:spcAft>
                      </a:pPr>
                      <a:r>
                        <a:rPr lang="zh-CN" alt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限制性货币资金</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98612" marR="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1,613</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324</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824</a:t>
                      </a:r>
                    </a:p>
                  </a:txBody>
                  <a:tcPr marL="0" marR="548640" marT="0" marB="0" anchor="ctr">
                    <a:lnL>
                      <a:noFill/>
                    </a:lnL>
                    <a:lnR>
                      <a:noFill/>
                    </a:lnR>
                    <a:lnT>
                      <a:noFill/>
                    </a:lnT>
                    <a:lnB>
                      <a:noFill/>
                    </a:lnB>
                  </a:tcPr>
                </a:tc>
                <a:extLst>
                  <a:ext uri="{0D108BD9-81ED-4DB2-BD59-A6C34878D82A}">
                    <a16:rowId xmlns:a16="http://schemas.microsoft.com/office/drawing/2014/main" val="10010"/>
                  </a:ext>
                </a:extLst>
              </a:tr>
              <a:tr h="143544">
                <a:tc>
                  <a:txBody>
                    <a:bodyPr/>
                    <a:lstStyle/>
                    <a:p>
                      <a:pPr marL="0" indent="-111760" algn="l" defTabSz="1005840" rtl="0" eaLnBrk="1" fontAlgn="b" latinLnBrk="0" hangingPunct="1">
                        <a:spcAft>
                          <a:spcPts val="0"/>
                        </a:spcAft>
                      </a:pPr>
                      <a:r>
                        <a:rPr lang="zh-CN" alt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现金及现金等价物</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98612" marR="0" marT="0" marB="11206" anchor="ctr">
                    <a:lnL>
                      <a:noFill/>
                    </a:lnL>
                    <a:lnR>
                      <a:noFill/>
                    </a:lnR>
                    <a:lnT>
                      <a:noFill/>
                    </a:lnT>
                    <a:lnB>
                      <a:noFill/>
                    </a:lnB>
                  </a:tcPr>
                </a:tc>
                <a:tc>
                  <a:txBody>
                    <a:bodyPr/>
                    <a:lstStyle/>
                    <a:p>
                      <a:pPr marL="0" indent="-111760" algn="r" defTabSz="1005840" rtl="0" eaLnBrk="1" fontAlgn="b" latinLnBrk="0" hangingPunct="1">
                        <a:spcAft>
                          <a:spcPts val="0"/>
                        </a:spcAft>
                      </a:pPr>
                      <a:r>
                        <a:rPr 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260,684</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515,297</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193,459</a:t>
                      </a:r>
                    </a:p>
                  </a:txBody>
                  <a:tcPr marL="0" marR="548640" marT="0" marB="0" anchor="ctr">
                    <a:lnL>
                      <a:noFill/>
                    </a:lnL>
                    <a:lnR>
                      <a:noFill/>
                    </a:lnR>
                    <a:lnT>
                      <a:noFill/>
                    </a:lnT>
                    <a:lnB>
                      <a:noFill/>
                    </a:lnB>
                  </a:tcPr>
                </a:tc>
                <a:extLst>
                  <a:ext uri="{0D108BD9-81ED-4DB2-BD59-A6C34878D82A}">
                    <a16:rowId xmlns:a16="http://schemas.microsoft.com/office/drawing/2014/main" val="2577620267"/>
                  </a:ext>
                </a:extLst>
              </a:tr>
              <a:tr h="136083">
                <a:tc>
                  <a:txBody>
                    <a:bodyPr/>
                    <a:lstStyle/>
                    <a:p>
                      <a:pPr algn="l" fontAlgn="b"/>
                      <a:r>
                        <a:rPr lang="zh-CN" altLang="en-US" sz="1000" b="1"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rPr>
                        <a:t>流动资产小计</a:t>
                      </a:r>
                      <a:endParaRPr lang="en-US" sz="1000" b="1"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2702" marR="2702" marT="2702" marB="0" anchor="ctr">
                    <a:lnL>
                      <a:noFill/>
                    </a:lnL>
                    <a:lnR>
                      <a:noFill/>
                    </a:lnR>
                    <a:lnT>
                      <a:noFill/>
                    </a:lnT>
                    <a:lnB>
                      <a:noFill/>
                    </a:lnB>
                  </a:tcPr>
                </a:tc>
                <a:tc>
                  <a:txBody>
                    <a:bodyPr/>
                    <a:lstStyle/>
                    <a:p>
                      <a:pPr algn="r" fontAlgn="b"/>
                      <a:r>
                        <a:rPr lang="en-US" sz="1000" b="1" i="0" u="none" strike="noStrike" kern="1200" baseline="0">
                          <a:solidFill>
                            <a:schemeClr val="tx1"/>
                          </a:solidFill>
                          <a:latin typeface="Arial" panose="020B0604020202020204" pitchFamily="34" charset="0"/>
                          <a:ea typeface="华文楷体" panose="02010600040101010101" pitchFamily="2" charset="-122"/>
                          <a:cs typeface="Arial" panose="020B0604020202020204" pitchFamily="34" charset="0"/>
                        </a:rPr>
                        <a:t>1,772,771</a:t>
                      </a:r>
                      <a:endParaRPr lang="en-US" altLang="zh-CN" sz="1000" b="1" i="0" u="none" strike="noStrike" kern="1200" baseline="0">
                        <a:solidFill>
                          <a:schemeClr val="tx1"/>
                        </a:solidFill>
                        <a:latin typeface="Arial" panose="020B0604020202020204" pitchFamily="34" charset="0"/>
                        <a:ea typeface="华文楷体" panose="02010600040101010101" pitchFamily="2" charset="-122"/>
                        <a:cs typeface="Arial" panose="020B0604020202020204" pitchFamily="34" charset="0"/>
                      </a:endParaRPr>
                    </a:p>
                  </a:txBody>
                  <a:tcPr marL="2702" marR="548640" marT="2702" marB="0" anchor="ctr">
                    <a:lnL>
                      <a:noFill/>
                    </a:lnL>
                    <a:lnR>
                      <a:noFill/>
                    </a:lnR>
                    <a:lnT>
                      <a:noFill/>
                    </a:lnT>
                    <a:lnB>
                      <a:noFill/>
                    </a:lnB>
                  </a:tcPr>
                </a:tc>
                <a:tc>
                  <a:txBody>
                    <a:bodyPr/>
                    <a:lstStyle/>
                    <a:p>
                      <a:pPr algn="r" fontAlgn="b"/>
                      <a:r>
                        <a:rPr lang="en-US" sz="1000" b="1" i="0" u="none" strike="noStrike" kern="1200" baseline="0">
                          <a:solidFill>
                            <a:schemeClr val="tx1"/>
                          </a:solidFill>
                          <a:latin typeface="Arial" panose="020B0604020202020204" pitchFamily="34" charset="0"/>
                          <a:ea typeface="华文楷体" panose="02010600040101010101" pitchFamily="2" charset="-122"/>
                          <a:cs typeface="Arial" panose="020B0604020202020204" pitchFamily="34" charset="0"/>
                        </a:rPr>
                        <a:t>1,551,127</a:t>
                      </a:r>
                      <a:endParaRPr lang="en-US" altLang="zh-CN" sz="1000" b="1" i="0" u="none" strike="noStrike" kern="1200" baseline="0">
                        <a:solidFill>
                          <a:schemeClr val="tx1"/>
                        </a:solidFill>
                        <a:latin typeface="Arial" panose="020B0604020202020204" pitchFamily="34" charset="0"/>
                        <a:ea typeface="华文楷体" panose="02010600040101010101" pitchFamily="2" charset="-122"/>
                        <a:cs typeface="Arial" panose="020B0604020202020204" pitchFamily="34" charset="0"/>
                      </a:endParaRPr>
                    </a:p>
                  </a:txBody>
                  <a:tcPr marL="2702" marR="548640" marT="2702" marB="0" anchor="ctr">
                    <a:lnL>
                      <a:noFill/>
                    </a:lnL>
                    <a:lnR>
                      <a:noFill/>
                    </a:lnR>
                    <a:lnT>
                      <a:noFill/>
                    </a:lnT>
                    <a:lnB>
                      <a:noFill/>
                    </a:lnB>
                  </a:tcPr>
                </a:tc>
                <a:tc>
                  <a:txBody>
                    <a:bodyPr/>
                    <a:lstStyle/>
                    <a:p>
                      <a:pPr algn="r" fontAlgn="b"/>
                      <a:r>
                        <a:rPr lang="en-US" altLang="zh-CN" sz="1000" b="1" i="0" u="none" strike="noStrike" kern="1200" baseline="0">
                          <a:solidFill>
                            <a:schemeClr val="tx1"/>
                          </a:solidFill>
                          <a:latin typeface="Arial" panose="020B0604020202020204" pitchFamily="34" charset="0"/>
                          <a:ea typeface="华文楷体" panose="02010600040101010101" pitchFamily="2" charset="-122"/>
                          <a:cs typeface="Arial" panose="020B0604020202020204" pitchFamily="34" charset="0"/>
                        </a:rPr>
                        <a:t>1,636,097</a:t>
                      </a:r>
                    </a:p>
                  </a:txBody>
                  <a:tcPr marL="2702" marR="548640" marT="2702" marB="0" anchor="ctr">
                    <a:lnL>
                      <a:noFill/>
                    </a:lnL>
                    <a:lnR>
                      <a:noFill/>
                    </a:lnR>
                    <a:lnT>
                      <a:noFill/>
                    </a:lnT>
                    <a:lnB>
                      <a:noFill/>
                    </a:lnB>
                  </a:tcPr>
                </a:tc>
                <a:extLst>
                  <a:ext uri="{0D108BD9-81ED-4DB2-BD59-A6C34878D82A}">
                    <a16:rowId xmlns:a16="http://schemas.microsoft.com/office/drawing/2014/main" val="10011"/>
                  </a:ext>
                </a:extLst>
              </a:tr>
              <a:tr h="136083">
                <a:tc>
                  <a:txBody>
                    <a:bodyPr/>
                    <a:lstStyle/>
                    <a:p>
                      <a:pPr algn="l" fontAlgn="b"/>
                      <a:r>
                        <a:rPr lang="zh-CN" altLang="en-US" sz="1000" b="1" i="1"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rPr>
                        <a:t>资产合计</a:t>
                      </a:r>
                      <a:endParaRPr lang="en-US" sz="1000" b="1" i="1"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2702" marR="2702" marT="2702" marB="0" anchor="ctr">
                    <a:lnL>
                      <a:noFill/>
                    </a:lnL>
                    <a:lnR>
                      <a:noFill/>
                    </a:lnR>
                    <a:lnT>
                      <a:noFill/>
                    </a:lnT>
                    <a:lnB>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r>
                        <a:rPr lang="en-US" altLang="zh-CN" sz="1000" b="1" i="0" u="none" strike="noStrike" kern="1200" baseline="0">
                          <a:solidFill>
                            <a:schemeClr val="tx1"/>
                          </a:solidFill>
                          <a:latin typeface="Arial" panose="020B0604020202020204" pitchFamily="34" charset="0"/>
                          <a:ea typeface="华文楷体" panose="02010600040101010101" pitchFamily="2" charset="-122"/>
                          <a:cs typeface="Arial" panose="020B0604020202020204" pitchFamily="34" charset="0"/>
                        </a:rPr>
                        <a:t>2,502,912</a:t>
                      </a:r>
                      <a:endParaRPr lang="en-US" altLang="zh-CN" sz="1000" b="1" i="1"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2702" marR="548640" marT="2702" marB="0" anchor="ctr">
                    <a:lnL>
                      <a:noFill/>
                    </a:lnL>
                    <a:lnR>
                      <a:noFill/>
                    </a:lnR>
                    <a:lnT>
                      <a:noFill/>
                    </a:lnT>
                    <a:lnB>
                      <a:noFill/>
                    </a:lnB>
                    <a:solidFill>
                      <a:schemeClr val="accent6">
                        <a:lumMod val="20000"/>
                        <a:lumOff val="80000"/>
                      </a:schemeClr>
                    </a:solidFill>
                  </a:tcPr>
                </a:tc>
                <a:tc>
                  <a:txBody>
                    <a:bodyPr/>
                    <a:lstStyle/>
                    <a:p>
                      <a:pPr algn="r" fontAlgn="b"/>
                      <a:r>
                        <a:rPr lang="en-US" altLang="zh-CN" sz="1000" b="1" i="0" u="none" strike="noStrike" kern="1200" baseline="0">
                          <a:solidFill>
                            <a:schemeClr val="tx1"/>
                          </a:solidFill>
                          <a:latin typeface="Arial" panose="020B0604020202020204" pitchFamily="34" charset="0"/>
                          <a:ea typeface="华文楷体" panose="02010600040101010101" pitchFamily="2" charset="-122"/>
                          <a:cs typeface="Arial" panose="020B0604020202020204" pitchFamily="34" charset="0"/>
                        </a:rPr>
                        <a:t>2,830,835</a:t>
                      </a:r>
                      <a:endParaRPr lang="en-US" altLang="zh-CN" sz="1000" b="1" i="1"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2702" marR="548640" marT="2702" marB="0" anchor="ctr">
                    <a:lnL>
                      <a:noFill/>
                    </a:lnL>
                    <a:lnR>
                      <a:noFill/>
                    </a:lnR>
                    <a:lnT>
                      <a:noFill/>
                    </a:lnT>
                    <a:lnB>
                      <a:noFill/>
                    </a:lnB>
                    <a:solidFill>
                      <a:schemeClr val="accent6">
                        <a:lumMod val="20000"/>
                        <a:lumOff val="80000"/>
                      </a:schemeClr>
                    </a:solidFill>
                  </a:tcPr>
                </a:tc>
                <a:tc>
                  <a:txBody>
                    <a:bodyPr/>
                    <a:lstStyle/>
                    <a:p>
                      <a:pPr algn="r" fontAlgn="b"/>
                      <a:r>
                        <a:rPr lang="en-US" altLang="zh-CN" sz="1000" b="1" i="1"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rPr>
                        <a:t>3,431,086</a:t>
                      </a:r>
                    </a:p>
                  </a:txBody>
                  <a:tcPr marL="2702" marR="548640" marT="2702" marB="0"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12"/>
                  </a:ext>
                </a:extLst>
              </a:tr>
              <a:tr h="136083">
                <a:tc>
                  <a:txBody>
                    <a:bodyPr/>
                    <a:lstStyle/>
                    <a:p>
                      <a:pPr marL="0" lvl="0" indent="-111760" algn="l" defTabSz="1005840" rtl="0" eaLnBrk="1" fontAlgn="b" latinLnBrk="0" hangingPunct="1">
                        <a:spcAft>
                          <a:spcPts val="0"/>
                        </a:spcAft>
                      </a:pPr>
                      <a:r>
                        <a:rPr lang="zh-CN" alt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实收股本</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98612" marR="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268</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268</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268</a:t>
                      </a:r>
                    </a:p>
                  </a:txBody>
                  <a:tcPr marL="0" marR="548640" marT="0" marB="0" anchor="ctr">
                    <a:lnL>
                      <a:noFill/>
                    </a:lnL>
                    <a:lnR>
                      <a:noFill/>
                    </a:lnR>
                    <a:lnT>
                      <a:noFill/>
                    </a:lnT>
                    <a:lnB>
                      <a:noFill/>
                    </a:lnB>
                  </a:tcPr>
                </a:tc>
                <a:extLst>
                  <a:ext uri="{0D108BD9-81ED-4DB2-BD59-A6C34878D82A}">
                    <a16:rowId xmlns:a16="http://schemas.microsoft.com/office/drawing/2014/main" val="679674864"/>
                  </a:ext>
                </a:extLst>
              </a:tr>
              <a:tr h="136083">
                <a:tc>
                  <a:txBody>
                    <a:bodyPr/>
                    <a:lstStyle/>
                    <a:p>
                      <a:pPr marL="0" indent="-111760" algn="l" defTabSz="1005840" rtl="0" eaLnBrk="1" fontAlgn="b" latinLnBrk="0" hangingPunct="1">
                        <a:spcAft>
                          <a:spcPts val="0"/>
                        </a:spcAft>
                      </a:pPr>
                      <a:r>
                        <a:rPr lang="zh-CN" alt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股本溢价</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98612" marR="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134,583</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134,583</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134,583</a:t>
                      </a:r>
                    </a:p>
                  </a:txBody>
                  <a:tcPr marL="0" marR="548640" marT="0" marB="0" anchor="ctr">
                    <a:lnL>
                      <a:noFill/>
                    </a:lnL>
                    <a:lnR>
                      <a:noFill/>
                    </a:lnR>
                    <a:lnT>
                      <a:noFill/>
                    </a:lnT>
                    <a:lnB>
                      <a:noFill/>
                    </a:lnB>
                  </a:tcPr>
                </a:tc>
                <a:extLst>
                  <a:ext uri="{0D108BD9-81ED-4DB2-BD59-A6C34878D82A}">
                    <a16:rowId xmlns:a16="http://schemas.microsoft.com/office/drawing/2014/main" val="1150732327"/>
                  </a:ext>
                </a:extLst>
              </a:tr>
              <a:tr h="136083">
                <a:tc>
                  <a:txBody>
                    <a:bodyPr/>
                    <a:lstStyle/>
                    <a:p>
                      <a:pPr marL="0" indent="-111760" algn="l" defTabSz="1005840" rtl="0" eaLnBrk="1" fontAlgn="b" latinLnBrk="0" hangingPunct="1">
                        <a:spcAft>
                          <a:spcPts val="0"/>
                        </a:spcAft>
                      </a:pPr>
                      <a:r>
                        <a:rPr lang="zh-CN" alt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资本投入</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98612" marR="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251,034</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252,034</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218,034</a:t>
                      </a:r>
                    </a:p>
                  </a:txBody>
                  <a:tcPr marL="0" marR="548640" marT="0" marB="0" anchor="ctr">
                    <a:lnL>
                      <a:noFill/>
                    </a:lnL>
                    <a:lnR>
                      <a:noFill/>
                    </a:lnR>
                    <a:lnT>
                      <a:noFill/>
                    </a:lnT>
                    <a:lnB>
                      <a:noFill/>
                    </a:lnB>
                  </a:tcPr>
                </a:tc>
                <a:extLst>
                  <a:ext uri="{0D108BD9-81ED-4DB2-BD59-A6C34878D82A}">
                    <a16:rowId xmlns:a16="http://schemas.microsoft.com/office/drawing/2014/main" val="656007087"/>
                  </a:ext>
                </a:extLst>
              </a:tr>
              <a:tr h="136083">
                <a:tc>
                  <a:txBody>
                    <a:bodyPr/>
                    <a:lstStyle/>
                    <a:p>
                      <a:pPr marL="0" indent="-111760" algn="l" defTabSz="1005840" rtl="0" eaLnBrk="1" fontAlgn="b" latinLnBrk="0" hangingPunct="1">
                        <a:spcAft>
                          <a:spcPts val="0"/>
                        </a:spcAft>
                      </a:pPr>
                      <a:r>
                        <a:rPr lang="zh-CN" alt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盈余公积</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98612" marR="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360,914</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396,053</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443,687</a:t>
                      </a:r>
                    </a:p>
                  </a:txBody>
                  <a:tcPr marL="0" marR="548640" marT="0" marB="0" anchor="ctr">
                    <a:lnL>
                      <a:noFill/>
                    </a:lnL>
                    <a:lnR>
                      <a:noFill/>
                    </a:lnR>
                    <a:lnT>
                      <a:noFill/>
                    </a:lnT>
                    <a:lnB>
                      <a:noFill/>
                    </a:lnB>
                  </a:tcPr>
                </a:tc>
                <a:extLst>
                  <a:ext uri="{0D108BD9-81ED-4DB2-BD59-A6C34878D82A}">
                    <a16:rowId xmlns:a16="http://schemas.microsoft.com/office/drawing/2014/main" val="269704606"/>
                  </a:ext>
                </a:extLst>
              </a:tr>
              <a:tr h="136083">
                <a:tc>
                  <a:txBody>
                    <a:bodyPr/>
                    <a:lstStyle/>
                    <a:p>
                      <a:pPr marL="0" indent="-111760" algn="l" defTabSz="1005840" rtl="0" eaLnBrk="1" fontAlgn="b" latinLnBrk="0" hangingPunct="1">
                        <a:spcAft>
                          <a:spcPts val="0"/>
                        </a:spcAft>
                      </a:pPr>
                      <a:r>
                        <a:rPr lang="zh-CN" alt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未分配利润</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98612" marR="0" marT="0" marB="11206" anchor="ctr">
                    <a:lnL>
                      <a:noFill/>
                    </a:lnL>
                    <a:lnR>
                      <a:noFill/>
                    </a:lnR>
                    <a:lnT>
                      <a:noFill/>
                    </a:lnT>
                    <a:lnB>
                      <a:noFill/>
                    </a:lnB>
                  </a:tcPr>
                </a:tc>
                <a:tc>
                  <a:txBody>
                    <a:bodyPr/>
                    <a:lstStyle/>
                    <a:p>
                      <a:pPr marL="0" indent="-111760" algn="r" defTabSz="1005840" rtl="0" eaLnBrk="1" fontAlgn="b" latinLnBrk="0" hangingPunct="1">
                        <a:spcAft>
                          <a:spcPts val="0"/>
                        </a:spcAft>
                      </a:pPr>
                      <a:r>
                        <a:rPr 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905,009</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1,247,762</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1,562,744</a:t>
                      </a:r>
                    </a:p>
                  </a:txBody>
                  <a:tcPr marL="0" marR="548640" marT="0" marB="0" anchor="ctr">
                    <a:lnL>
                      <a:noFill/>
                    </a:lnL>
                    <a:lnR>
                      <a:noFill/>
                    </a:lnR>
                    <a:lnT>
                      <a:noFill/>
                    </a:lnT>
                    <a:lnB>
                      <a:noFill/>
                    </a:lnB>
                  </a:tcPr>
                </a:tc>
                <a:extLst>
                  <a:ext uri="{0D108BD9-81ED-4DB2-BD59-A6C34878D82A}">
                    <a16:rowId xmlns:a16="http://schemas.microsoft.com/office/drawing/2014/main" val="2683066493"/>
                  </a:ext>
                </a:extLst>
              </a:tr>
              <a:tr h="136083">
                <a:tc>
                  <a:txBody>
                    <a:bodyPr/>
                    <a:lstStyle/>
                    <a:p>
                      <a:pPr marL="0" marR="0" lvl="0" indent="-111760" algn="l" defTabSz="1005840" rtl="0" eaLnBrk="1" fontAlgn="b" latinLnBrk="0" hangingPunct="1">
                        <a:lnSpc>
                          <a:spcPct val="100000"/>
                        </a:lnSpc>
                        <a:spcBef>
                          <a:spcPts val="0"/>
                        </a:spcBef>
                        <a:spcAft>
                          <a:spcPts val="0"/>
                        </a:spcAft>
                        <a:buClrTx/>
                        <a:buSzTx/>
                        <a:buFontTx/>
                        <a:buNone/>
                        <a:tabLst/>
                        <a:defRPr/>
                      </a:pPr>
                      <a:r>
                        <a:rPr lang="zh-CN" altLang="en-US" sz="10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归属于母公司所有者权益合计</a:t>
                      </a:r>
                      <a:endParaRPr lang="en-US" altLang="zh-CN" sz="10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98612" marR="0" marT="0" marB="11206" anchor="ctr">
                    <a:lnL>
                      <a:noFill/>
                    </a:lnL>
                    <a:lnR>
                      <a:noFill/>
                    </a:lnR>
                    <a:lnT>
                      <a:noFill/>
                    </a:lnT>
                    <a:lnB>
                      <a:noFill/>
                    </a:lnB>
                  </a:tcPr>
                </a:tc>
                <a:tc>
                  <a:txBody>
                    <a:bodyPr/>
                    <a:lstStyle/>
                    <a:p>
                      <a:pPr marL="0" indent="-111760" algn="r" defTabSz="1005840" rtl="0" eaLnBrk="1" fontAlgn="b" latinLnBrk="0" hangingPunct="1">
                        <a:spcAft>
                          <a:spcPts val="0"/>
                        </a:spcAft>
                      </a:pPr>
                      <a:r>
                        <a:rPr lang="en-GB" sz="10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1</a:t>
                      </a:r>
                      <a:r>
                        <a:rPr lang="en-US" sz="10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,651,808</a:t>
                      </a:r>
                      <a:endParaRPr lang="en-GB" sz="10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GB" sz="10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2</a:t>
                      </a:r>
                      <a:r>
                        <a:rPr lang="en-US" sz="10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,030,700</a:t>
                      </a:r>
                      <a:endParaRPr lang="en-GB" sz="10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GB" sz="10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2,359,316</a:t>
                      </a:r>
                    </a:p>
                  </a:txBody>
                  <a:tcPr marL="0" marR="548640" marT="0" marB="0" anchor="ctr">
                    <a:lnL>
                      <a:noFill/>
                    </a:lnL>
                    <a:lnR>
                      <a:noFill/>
                    </a:lnR>
                    <a:lnT>
                      <a:noFill/>
                    </a:lnT>
                    <a:lnB>
                      <a:noFill/>
                    </a:lnB>
                  </a:tcPr>
                </a:tc>
                <a:extLst>
                  <a:ext uri="{0D108BD9-81ED-4DB2-BD59-A6C34878D82A}">
                    <a16:rowId xmlns:a16="http://schemas.microsoft.com/office/drawing/2014/main" val="3678858749"/>
                  </a:ext>
                </a:extLst>
              </a:tr>
              <a:tr h="136083">
                <a:tc>
                  <a:txBody>
                    <a:bodyPr/>
                    <a:lstStyle/>
                    <a:p>
                      <a:pPr marL="0" indent="111125" algn="l" defTabSz="1005840" rtl="0" eaLnBrk="1" fontAlgn="b" latinLnBrk="0" hangingPunct="1">
                        <a:spcAft>
                          <a:spcPts val="0"/>
                        </a:spcAft>
                      </a:pPr>
                      <a:r>
                        <a:rPr lang="zh-CN" alt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少数股东权益</a:t>
                      </a:r>
                      <a:endParaRPr 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2702" marR="2702" marT="2702" marB="0" anchor="ctr">
                    <a:lnL>
                      <a:noFill/>
                    </a:lnL>
                    <a:lnR>
                      <a:noFill/>
                    </a:lnR>
                    <a:lnT>
                      <a:noFill/>
                    </a:lnT>
                    <a:lnB>
                      <a:noFill/>
                    </a:lnB>
                  </a:tcPr>
                </a:tc>
                <a:tc>
                  <a:txBody>
                    <a:bodyPr/>
                    <a:lstStyle/>
                    <a:p>
                      <a:pPr marL="0" indent="-111760" algn="r" defTabSz="1005840" rtl="0" eaLnBrk="1" fontAlgn="b" latinLnBrk="0" hangingPunct="1">
                        <a:spcAft>
                          <a:spcPts val="0"/>
                        </a:spcAft>
                      </a:pPr>
                      <a:r>
                        <a:rPr lang="en-US" altLang="zh-CN"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37,439</a:t>
                      </a:r>
                    </a:p>
                  </a:txBody>
                  <a:tcPr marL="2702" marR="548640" marT="2702" marB="0" anchor="ctr">
                    <a:lnL>
                      <a:noFill/>
                    </a:lnL>
                    <a:lnR>
                      <a:noFill/>
                    </a:lnR>
                    <a:lnT>
                      <a:noFill/>
                    </a:lnT>
                    <a:lnB>
                      <a:noFill/>
                    </a:lnB>
                  </a:tcPr>
                </a:tc>
                <a:tc>
                  <a:txBody>
                    <a:bodyPr/>
                    <a:lstStyle/>
                    <a:p>
                      <a:pPr marL="0" indent="-111760" algn="r" defTabSz="1005840" rtl="0" eaLnBrk="1" fontAlgn="b" latinLnBrk="0" hangingPunct="1">
                        <a:spcAft>
                          <a:spcPts val="0"/>
                        </a:spcAft>
                      </a:pPr>
                      <a:r>
                        <a:rPr lang="en-US" altLang="zh-CN"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10,797</a:t>
                      </a:r>
                    </a:p>
                  </a:txBody>
                  <a:tcPr marL="2702" marR="548640" marT="2702" marB="0" anchor="ctr">
                    <a:lnL>
                      <a:noFill/>
                    </a:lnL>
                    <a:lnR>
                      <a:noFill/>
                    </a:lnR>
                    <a:lnT>
                      <a:noFill/>
                    </a:lnT>
                    <a:lnB>
                      <a:noFill/>
                    </a:lnB>
                  </a:tcPr>
                </a:tc>
                <a:tc>
                  <a:txBody>
                    <a:bodyPr/>
                    <a:lstStyle/>
                    <a:p>
                      <a:pPr marL="0" indent="-111760" algn="r" defTabSz="1005840" rtl="0" eaLnBrk="1" fontAlgn="b" latinLnBrk="0" hangingPunct="1">
                        <a:spcAft>
                          <a:spcPts val="0"/>
                        </a:spcAft>
                      </a:pPr>
                      <a:r>
                        <a:rPr lang="en-US" altLang="zh-CN"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14,586</a:t>
                      </a:r>
                    </a:p>
                  </a:txBody>
                  <a:tcPr marL="2702" marR="548640" marT="2702" marB="0" anchor="ctr">
                    <a:lnL>
                      <a:noFill/>
                    </a:lnL>
                    <a:lnR>
                      <a:noFill/>
                    </a:lnR>
                    <a:lnT>
                      <a:noFill/>
                    </a:lnT>
                    <a:lnB>
                      <a:noFill/>
                    </a:lnB>
                  </a:tcPr>
                </a:tc>
                <a:extLst>
                  <a:ext uri="{0D108BD9-81ED-4DB2-BD59-A6C34878D82A}">
                    <a16:rowId xmlns:a16="http://schemas.microsoft.com/office/drawing/2014/main" val="3439299663"/>
                  </a:ext>
                </a:extLst>
              </a:tr>
              <a:tr h="136083">
                <a:tc>
                  <a:txBody>
                    <a:bodyPr/>
                    <a:lstStyle/>
                    <a:p>
                      <a:pPr algn="l" fontAlgn="b"/>
                      <a:r>
                        <a:rPr lang="zh-CN" altLang="en-US" sz="1000" b="1" i="1"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rPr>
                        <a:t>所有者权益合计</a:t>
                      </a:r>
                      <a:endParaRPr lang="en-US" altLang="zh-CN" sz="1000" b="1" i="1"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2702" marR="2702" marT="2702" marB="0" anchor="ctr">
                    <a:lnL>
                      <a:noFill/>
                    </a:lnL>
                    <a:lnR>
                      <a:noFill/>
                    </a:lnR>
                    <a:lnT>
                      <a:noFill/>
                    </a:lnT>
                    <a:lnB>
                      <a:noFill/>
                    </a:lnB>
                    <a:solidFill>
                      <a:schemeClr val="accent6">
                        <a:lumMod val="20000"/>
                        <a:lumOff val="80000"/>
                      </a:schemeClr>
                    </a:solidFill>
                  </a:tcPr>
                </a:tc>
                <a:tc>
                  <a:txBody>
                    <a:bodyPr/>
                    <a:lstStyle/>
                    <a:p>
                      <a:pPr algn="r" fontAlgn="b"/>
                      <a:r>
                        <a:rPr lang="en-US" altLang="zh-CN" sz="1000" b="1" i="0" u="none" strike="noStrike" kern="1200" baseline="0">
                          <a:solidFill>
                            <a:schemeClr val="tx1"/>
                          </a:solidFill>
                          <a:latin typeface="Arial" panose="020B0604020202020204" pitchFamily="34" charset="0"/>
                          <a:ea typeface="华文楷体" panose="02010600040101010101" pitchFamily="2" charset="-122"/>
                          <a:cs typeface="Arial" panose="020B0604020202020204" pitchFamily="34" charset="0"/>
                        </a:rPr>
                        <a:t>1,689,247</a:t>
                      </a:r>
                      <a:endParaRPr lang="en-US" altLang="zh-CN" sz="1000" b="1" i="1"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2702" marR="548640" marT="2702" marB="0" anchor="ctr">
                    <a:lnL>
                      <a:noFill/>
                    </a:lnL>
                    <a:lnR>
                      <a:noFill/>
                    </a:lnR>
                    <a:lnT>
                      <a:noFill/>
                    </a:lnT>
                    <a:lnB>
                      <a:noFill/>
                    </a:lnB>
                    <a:solidFill>
                      <a:schemeClr val="accent6">
                        <a:lumMod val="20000"/>
                        <a:lumOff val="80000"/>
                      </a:schemeClr>
                    </a:solidFill>
                  </a:tcPr>
                </a:tc>
                <a:tc>
                  <a:txBody>
                    <a:bodyPr/>
                    <a:lstStyle/>
                    <a:p>
                      <a:pPr algn="r" fontAlgn="b"/>
                      <a:r>
                        <a:rPr lang="en-US" altLang="zh-CN" sz="1000" b="1" i="0" u="none" strike="noStrike" kern="1200" baseline="0">
                          <a:solidFill>
                            <a:schemeClr val="tx1"/>
                          </a:solidFill>
                          <a:latin typeface="Arial" panose="020B0604020202020204" pitchFamily="34" charset="0"/>
                          <a:ea typeface="华文楷体" panose="02010600040101010101" pitchFamily="2" charset="-122"/>
                          <a:cs typeface="Arial" panose="020B0604020202020204" pitchFamily="34" charset="0"/>
                        </a:rPr>
                        <a:t>2,041,497</a:t>
                      </a:r>
                      <a:endParaRPr lang="en-US" altLang="zh-CN" sz="1000" b="1" i="1"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2702" marR="548640" marT="2702" marB="0" anchor="ctr">
                    <a:lnL>
                      <a:noFill/>
                    </a:lnL>
                    <a:lnR>
                      <a:noFill/>
                    </a:lnR>
                    <a:lnT>
                      <a:noFill/>
                    </a:lnT>
                    <a:lnB>
                      <a:noFill/>
                    </a:lnB>
                    <a:solidFill>
                      <a:schemeClr val="accent6">
                        <a:lumMod val="20000"/>
                        <a:lumOff val="80000"/>
                      </a:schemeClr>
                    </a:solidFill>
                  </a:tcPr>
                </a:tc>
                <a:tc>
                  <a:txBody>
                    <a:bodyPr/>
                    <a:lstStyle/>
                    <a:p>
                      <a:pPr algn="r" fontAlgn="b"/>
                      <a:r>
                        <a:rPr lang="en-US" altLang="zh-CN" sz="1000" b="1" i="1"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rPr>
                        <a:t>2,373,902</a:t>
                      </a:r>
                    </a:p>
                  </a:txBody>
                  <a:tcPr marL="2702" marR="548640" marT="2702" marB="0"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945676850"/>
                  </a:ext>
                </a:extLst>
              </a:tr>
              <a:tr h="136083">
                <a:tc>
                  <a:txBody>
                    <a:bodyPr/>
                    <a:lstStyle/>
                    <a:p>
                      <a:pPr marL="0" indent="-111760" algn="l" defTabSz="1005840" rtl="0" eaLnBrk="1" fontAlgn="b" latinLnBrk="0" hangingPunct="1">
                        <a:spcAft>
                          <a:spcPts val="0"/>
                        </a:spcAft>
                      </a:pPr>
                      <a:r>
                        <a:rPr lang="zh-CN" alt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一年以上到期的合同负债</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98612" marR="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2,579</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3,159</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marR="0" lvl="0" indent="-111760" algn="r" defTabSz="1005840" rtl="0" eaLnBrk="1" fontAlgn="b" latinLnBrk="0" hangingPunct="1">
                        <a:lnSpc>
                          <a:spcPct val="100000"/>
                        </a:lnSpc>
                        <a:spcBef>
                          <a:spcPts val="0"/>
                        </a:spcBef>
                        <a:spcAft>
                          <a:spcPts val="0"/>
                        </a:spcAft>
                        <a:buClrTx/>
                        <a:buSzTx/>
                        <a:buFontTx/>
                        <a:buNone/>
                        <a:tabLst/>
                        <a:defRPr/>
                      </a:pPr>
                      <a:r>
                        <a:rPr lang="en-US" altLang="zh-CN"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1,653</a:t>
                      </a:r>
                    </a:p>
                  </a:txBody>
                  <a:tcPr marL="0" marR="548640" marT="0" marB="0" anchor="ctr">
                    <a:lnL>
                      <a:noFill/>
                    </a:lnL>
                    <a:lnR>
                      <a:noFill/>
                    </a:lnR>
                    <a:lnT>
                      <a:noFill/>
                    </a:lnT>
                    <a:lnB>
                      <a:noFill/>
                    </a:lnB>
                  </a:tcPr>
                </a:tc>
                <a:extLst>
                  <a:ext uri="{0D108BD9-81ED-4DB2-BD59-A6C34878D82A}">
                    <a16:rowId xmlns:a16="http://schemas.microsoft.com/office/drawing/2014/main" val="10013"/>
                  </a:ext>
                </a:extLst>
              </a:tr>
              <a:tr h="143544">
                <a:tc>
                  <a:txBody>
                    <a:bodyPr/>
                    <a:lstStyle/>
                    <a:p>
                      <a:pPr marL="0" indent="-111760" algn="l" defTabSz="1005840" rtl="0" eaLnBrk="1" fontAlgn="b" latinLnBrk="0" hangingPunct="1">
                        <a:spcAft>
                          <a:spcPts val="0"/>
                        </a:spcAft>
                      </a:pPr>
                      <a:r>
                        <a:rPr lang="zh-CN" alt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递延所得税负债</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98612" marR="0" marT="0" marB="11206" anchor="ctr">
                    <a:lnL>
                      <a:noFill/>
                    </a:lnL>
                    <a:lnR>
                      <a:noFill/>
                    </a:lnR>
                    <a:lnT>
                      <a:noFill/>
                    </a:lnT>
                    <a:lnB>
                      <a:noFill/>
                    </a:lnB>
                  </a:tcPr>
                </a:tc>
                <a:tc>
                  <a:txBody>
                    <a:bodyPr/>
                    <a:lstStyle/>
                    <a:p>
                      <a:pPr marL="0" indent="-111760" algn="r" defTabSz="1005840" rtl="0" eaLnBrk="1" fontAlgn="b" latinLnBrk="0" hangingPunct="1">
                        <a:spcAft>
                          <a:spcPts val="0"/>
                        </a:spcAft>
                      </a:pPr>
                      <a:r>
                        <a:rPr 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4,691</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4,607</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4,915</a:t>
                      </a:r>
                    </a:p>
                  </a:txBody>
                  <a:tcPr marL="0" marR="548640" marT="0" marB="0" anchor="ctr">
                    <a:lnL>
                      <a:noFill/>
                    </a:lnL>
                    <a:lnR>
                      <a:noFill/>
                    </a:lnR>
                    <a:lnT>
                      <a:noFill/>
                    </a:lnT>
                    <a:lnB>
                      <a:noFill/>
                    </a:lnB>
                  </a:tcPr>
                </a:tc>
                <a:extLst>
                  <a:ext uri="{0D108BD9-81ED-4DB2-BD59-A6C34878D82A}">
                    <a16:rowId xmlns:a16="http://schemas.microsoft.com/office/drawing/2014/main" val="10014"/>
                  </a:ext>
                </a:extLst>
              </a:tr>
              <a:tr h="143544">
                <a:tc>
                  <a:txBody>
                    <a:bodyPr/>
                    <a:lstStyle/>
                    <a:p>
                      <a:pPr marL="0" indent="-111760" algn="l" defTabSz="1005840" rtl="0" eaLnBrk="1" fontAlgn="b" latinLnBrk="0" hangingPunct="1">
                        <a:spcAft>
                          <a:spcPts val="0"/>
                        </a:spcAft>
                      </a:pPr>
                      <a:r>
                        <a:rPr lang="zh-CN" alt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一年以上到期的租赁负债</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98612" marR="0" marT="0" marB="11206" anchor="ctr">
                    <a:lnL>
                      <a:noFill/>
                    </a:lnL>
                    <a:lnR>
                      <a:noFill/>
                    </a:lnR>
                    <a:lnT>
                      <a:noFill/>
                    </a:lnT>
                    <a:lnB>
                      <a:noFill/>
                    </a:lnB>
                  </a:tcPr>
                </a:tc>
                <a:tc>
                  <a:txBody>
                    <a:bodyPr/>
                    <a:lstStyle/>
                    <a:p>
                      <a:pPr marL="0" marR="0" lvl="0" indent="-111760" algn="r" defTabSz="1005840" rtl="0" eaLnBrk="1" fontAlgn="b" latinLnBrk="0" hangingPunct="1">
                        <a:lnSpc>
                          <a:spcPct val="100000"/>
                        </a:lnSpc>
                        <a:spcBef>
                          <a:spcPts val="0"/>
                        </a:spcBef>
                        <a:spcAft>
                          <a:spcPts val="0"/>
                        </a:spcAft>
                        <a:buClrTx/>
                        <a:buSzTx/>
                        <a:buFontTx/>
                        <a:buNone/>
                        <a:tabLst/>
                        <a:defRPr/>
                      </a:pPr>
                      <a:r>
                        <a:rPr lang="en-US" sz="1000" b="0" i="0" u="none" strike="noStrike" kern="1200" noProof="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endParaRPr lang="en-GB" sz="1000" b="0" i="0" u="none" strike="noStrike" kern="1200" noProof="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marR="0" lvl="0" indent="-111760" algn="r" defTabSz="1005840" rtl="0" eaLnBrk="1" fontAlgn="b" latinLnBrk="0" hangingPunct="1">
                        <a:lnSpc>
                          <a:spcPct val="100000"/>
                        </a:lnSpc>
                        <a:spcBef>
                          <a:spcPts val="0"/>
                        </a:spcBef>
                        <a:spcAft>
                          <a:spcPts val="0"/>
                        </a:spcAft>
                        <a:buClrTx/>
                        <a:buSzTx/>
                        <a:buFontTx/>
                        <a:buNone/>
                        <a:tabLst/>
                        <a:defRPr/>
                      </a:pPr>
                      <a:r>
                        <a:rPr lang="en-US" sz="1000" b="0" i="0" u="none" strike="noStrike" kern="1200" noProof="0">
                          <a:solidFill>
                            <a:srgbClr val="000000"/>
                          </a:solidFill>
                          <a:effectLst/>
                          <a:latin typeface="Arial" panose="020B0604020202020204" pitchFamily="34" charset="0"/>
                          <a:ea typeface="华文楷体" panose="02010600040101010101" pitchFamily="2" charset="-122"/>
                          <a:cs typeface="Arial" panose="020B0604020202020204" pitchFamily="34" charset="0"/>
                        </a:rPr>
                        <a:t>18,749</a:t>
                      </a:r>
                      <a:endParaRPr lang="en-GB" sz="1000" b="0" i="0" u="none" strike="noStrike" kern="1200" noProof="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marR="0" lvl="0" indent="-111760" algn="r" defTabSz="1005840" rtl="0" eaLnBrk="1" fontAlgn="b" latinLnBrk="0" hangingPunct="1">
                        <a:lnSpc>
                          <a:spcPct val="100000"/>
                        </a:lnSpc>
                        <a:spcBef>
                          <a:spcPts val="0"/>
                        </a:spcBef>
                        <a:spcAft>
                          <a:spcPts val="0"/>
                        </a:spcAft>
                        <a:buClrTx/>
                        <a:buSzTx/>
                        <a:buFontTx/>
                        <a:buNone/>
                        <a:tabLst/>
                        <a:defRPr/>
                      </a:pPr>
                      <a:r>
                        <a:rPr lang="en-GB" sz="1000" b="0" i="0" u="none" strike="noStrike" kern="1200" noProof="0">
                          <a:solidFill>
                            <a:srgbClr val="000000"/>
                          </a:solidFill>
                          <a:effectLst/>
                          <a:latin typeface="Arial" panose="020B0604020202020204" pitchFamily="34" charset="0"/>
                          <a:ea typeface="华文楷体" panose="02010600040101010101" pitchFamily="2" charset="-122"/>
                          <a:cs typeface="Arial" panose="020B0604020202020204" pitchFamily="34" charset="0"/>
                        </a:rPr>
                        <a:t>30,437</a:t>
                      </a:r>
                    </a:p>
                  </a:txBody>
                  <a:tcPr marL="0" marR="548640" marT="0" marB="0" anchor="ctr">
                    <a:lnL>
                      <a:noFill/>
                    </a:lnL>
                    <a:lnR>
                      <a:noFill/>
                    </a:lnR>
                    <a:lnT>
                      <a:noFill/>
                    </a:lnT>
                    <a:lnB>
                      <a:noFill/>
                    </a:lnB>
                  </a:tcPr>
                </a:tc>
                <a:extLst>
                  <a:ext uri="{0D108BD9-81ED-4DB2-BD59-A6C34878D82A}">
                    <a16:rowId xmlns:a16="http://schemas.microsoft.com/office/drawing/2014/main" val="2489540757"/>
                  </a:ext>
                </a:extLst>
              </a:tr>
              <a:tr h="136083">
                <a:tc>
                  <a:txBody>
                    <a:bodyPr/>
                    <a:lstStyle/>
                    <a:p>
                      <a:pPr marL="0" algn="l" defTabSz="1005840" rtl="0" eaLnBrk="1" fontAlgn="b" latinLnBrk="0" hangingPunct="1"/>
                      <a:r>
                        <a:rPr lang="zh-CN" altLang="en-US" sz="10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非流动负债小计</a:t>
                      </a:r>
                      <a:endParaRPr lang="en-US" sz="10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2702" marR="2702" marT="2702" marB="0" anchor="ctr">
                    <a:lnL>
                      <a:noFill/>
                    </a:lnL>
                    <a:lnR>
                      <a:noFill/>
                    </a:lnR>
                    <a:lnT>
                      <a:noFill/>
                    </a:lnT>
                    <a:lnB>
                      <a:noFill/>
                    </a:lnB>
                  </a:tcPr>
                </a:tc>
                <a:tc>
                  <a:txBody>
                    <a:bodyPr/>
                    <a:lstStyle/>
                    <a:p>
                      <a:pPr marL="0" algn="r" defTabSz="1005840" rtl="0" eaLnBrk="1" fontAlgn="b" latinLnBrk="0" hangingPunct="1"/>
                      <a:r>
                        <a:rPr lang="en-US" sz="10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7,270</a:t>
                      </a:r>
                      <a:endParaRPr lang="en-US" altLang="zh-CN" sz="10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2702" marR="548640" marT="2702" marB="0" anchor="ctr">
                    <a:lnL>
                      <a:noFill/>
                    </a:lnL>
                    <a:lnR>
                      <a:noFill/>
                    </a:lnR>
                    <a:lnT>
                      <a:noFill/>
                    </a:lnT>
                    <a:lnB>
                      <a:noFill/>
                    </a:lnB>
                  </a:tcPr>
                </a:tc>
                <a:tc>
                  <a:txBody>
                    <a:bodyPr/>
                    <a:lstStyle/>
                    <a:p>
                      <a:pPr marL="0" algn="r" defTabSz="1005840" rtl="0" eaLnBrk="1" fontAlgn="b" latinLnBrk="0" hangingPunct="1"/>
                      <a:r>
                        <a:rPr lang="en-US" sz="10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26,515</a:t>
                      </a:r>
                      <a:endParaRPr lang="en-US" altLang="zh-CN" sz="10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2702" marR="548640" marT="2702" marB="0" anchor="ctr">
                    <a:lnL>
                      <a:noFill/>
                    </a:lnL>
                    <a:lnR>
                      <a:noFill/>
                    </a:lnR>
                    <a:lnT>
                      <a:noFill/>
                    </a:lnT>
                    <a:lnB>
                      <a:noFill/>
                    </a:lnB>
                  </a:tcPr>
                </a:tc>
                <a:tc>
                  <a:txBody>
                    <a:bodyPr/>
                    <a:lstStyle/>
                    <a:p>
                      <a:pPr marL="0" algn="r" defTabSz="1005840" rtl="0" eaLnBrk="1" fontAlgn="b" latinLnBrk="0" hangingPunct="1"/>
                      <a:r>
                        <a:rPr lang="en-US" altLang="zh-CN" sz="10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37,005</a:t>
                      </a:r>
                    </a:p>
                  </a:txBody>
                  <a:tcPr marL="2702" marR="548640" marT="2702" marB="0" anchor="ctr">
                    <a:lnL>
                      <a:noFill/>
                    </a:lnL>
                    <a:lnR>
                      <a:noFill/>
                    </a:lnR>
                    <a:lnT>
                      <a:noFill/>
                    </a:lnT>
                    <a:lnB>
                      <a:noFill/>
                    </a:lnB>
                  </a:tcPr>
                </a:tc>
                <a:extLst>
                  <a:ext uri="{0D108BD9-81ED-4DB2-BD59-A6C34878D82A}">
                    <a16:rowId xmlns:a16="http://schemas.microsoft.com/office/drawing/2014/main" val="10015"/>
                  </a:ext>
                </a:extLst>
              </a:tr>
              <a:tr h="133712">
                <a:tc>
                  <a:txBody>
                    <a:bodyPr/>
                    <a:lstStyle/>
                    <a:p>
                      <a:pPr marL="0" indent="-111760" algn="l" defTabSz="1005840" rtl="0" eaLnBrk="1" fontAlgn="b" latinLnBrk="0" hangingPunct="1">
                        <a:spcAft>
                          <a:spcPts val="0"/>
                        </a:spcAft>
                      </a:pPr>
                      <a:r>
                        <a:rPr lang="zh-CN" alt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应付及其他应付款</a:t>
                      </a:r>
                      <a:r>
                        <a:rPr lang="en-US" altLang="zh-CN"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r>
                        <a:rPr lang="zh-CN" alt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第三方</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98612" marR="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218,122</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270,207</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232,866</a:t>
                      </a:r>
                    </a:p>
                  </a:txBody>
                  <a:tcPr marL="0" marR="548640" marT="0" marB="0" anchor="ctr">
                    <a:lnL>
                      <a:noFill/>
                    </a:lnL>
                    <a:lnR>
                      <a:noFill/>
                    </a:lnR>
                    <a:lnT>
                      <a:noFill/>
                    </a:lnT>
                    <a:lnB>
                      <a:noFill/>
                    </a:lnB>
                  </a:tcPr>
                </a:tc>
                <a:extLst>
                  <a:ext uri="{0D108BD9-81ED-4DB2-BD59-A6C34878D82A}">
                    <a16:rowId xmlns:a16="http://schemas.microsoft.com/office/drawing/2014/main" val="1272290466"/>
                  </a:ext>
                </a:extLst>
              </a:tr>
              <a:tr h="133712">
                <a:tc>
                  <a:txBody>
                    <a:bodyPr/>
                    <a:lstStyle/>
                    <a:p>
                      <a:pPr marL="0" indent="-111760" algn="l" defTabSz="1005840" rtl="0" eaLnBrk="1" fontAlgn="b" latinLnBrk="0" hangingPunct="1">
                        <a:spcAft>
                          <a:spcPts val="0"/>
                        </a:spcAft>
                      </a:pPr>
                      <a:r>
                        <a:rPr lang="zh-CN" alt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其他应付款</a:t>
                      </a:r>
                      <a:r>
                        <a:rPr lang="en-US" altLang="zh-CN"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r>
                        <a:rPr lang="zh-CN" alt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关联方</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98612" marR="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134,745</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148,363</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124,616</a:t>
                      </a:r>
                    </a:p>
                  </a:txBody>
                  <a:tcPr marL="0" marR="548640" marT="0" marB="0" anchor="ctr">
                    <a:lnL>
                      <a:noFill/>
                    </a:lnL>
                    <a:lnR>
                      <a:noFill/>
                    </a:lnR>
                    <a:lnT>
                      <a:noFill/>
                    </a:lnT>
                    <a:lnB>
                      <a:noFill/>
                    </a:lnB>
                  </a:tcPr>
                </a:tc>
                <a:extLst>
                  <a:ext uri="{0D108BD9-81ED-4DB2-BD59-A6C34878D82A}">
                    <a16:rowId xmlns:a16="http://schemas.microsoft.com/office/drawing/2014/main" val="2843110581"/>
                  </a:ext>
                </a:extLst>
              </a:tr>
              <a:tr h="133712">
                <a:tc>
                  <a:txBody>
                    <a:bodyPr/>
                    <a:lstStyle/>
                    <a:p>
                      <a:pPr marL="0" indent="-111760" algn="l" defTabSz="1005840" rtl="0" eaLnBrk="1" fontAlgn="b" latinLnBrk="0" hangingPunct="1">
                        <a:spcAft>
                          <a:spcPts val="0"/>
                        </a:spcAft>
                      </a:pPr>
                      <a:r>
                        <a:rPr lang="zh-CN" alt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一年以内到期的合同负债</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98612" marR="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398,951</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293,643</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606,657</a:t>
                      </a:r>
                    </a:p>
                  </a:txBody>
                  <a:tcPr marL="0" marR="548640" marT="0" marB="0" anchor="ctr">
                    <a:lnL>
                      <a:noFill/>
                    </a:lnL>
                    <a:lnR>
                      <a:noFill/>
                    </a:lnR>
                    <a:lnT>
                      <a:noFill/>
                    </a:lnT>
                    <a:lnB>
                      <a:noFill/>
                    </a:lnB>
                  </a:tcPr>
                </a:tc>
                <a:extLst>
                  <a:ext uri="{0D108BD9-81ED-4DB2-BD59-A6C34878D82A}">
                    <a16:rowId xmlns:a16="http://schemas.microsoft.com/office/drawing/2014/main" val="91557471"/>
                  </a:ext>
                </a:extLst>
              </a:tr>
              <a:tr h="133712">
                <a:tc>
                  <a:txBody>
                    <a:bodyPr/>
                    <a:lstStyle/>
                    <a:p>
                      <a:pPr marL="0" indent="-111760" algn="l" defTabSz="1005840" rtl="0" eaLnBrk="1" fontAlgn="b" latinLnBrk="0" hangingPunct="1">
                        <a:spcAft>
                          <a:spcPts val="0"/>
                        </a:spcAft>
                      </a:pPr>
                      <a:r>
                        <a:rPr lang="zh-CN" alt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应交所得税</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98612" marR="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54,577</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48,857</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indent="-111760" algn="r" defTabSz="1005840" rtl="0" eaLnBrk="1" fontAlgn="b" latinLnBrk="0" hangingPunct="1">
                        <a:spcAft>
                          <a:spcPts val="0"/>
                        </a:spcAft>
                      </a:pPr>
                      <a:r>
                        <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51,592</a:t>
                      </a:r>
                    </a:p>
                  </a:txBody>
                  <a:tcPr marL="0" marR="548640" marT="0" marB="0" anchor="ctr">
                    <a:lnL>
                      <a:noFill/>
                    </a:lnL>
                    <a:lnR>
                      <a:noFill/>
                    </a:lnR>
                    <a:lnT>
                      <a:noFill/>
                    </a:lnT>
                    <a:lnB>
                      <a:noFill/>
                    </a:lnB>
                  </a:tcPr>
                </a:tc>
                <a:extLst>
                  <a:ext uri="{0D108BD9-81ED-4DB2-BD59-A6C34878D82A}">
                    <a16:rowId xmlns:a16="http://schemas.microsoft.com/office/drawing/2014/main" val="3964994830"/>
                  </a:ext>
                </a:extLst>
              </a:tr>
              <a:tr h="133712">
                <a:tc>
                  <a:txBody>
                    <a:bodyPr/>
                    <a:lstStyle/>
                    <a:p>
                      <a:pPr marL="0" indent="-111760" algn="l" defTabSz="1005840" rtl="0" eaLnBrk="1" fontAlgn="b" latinLnBrk="0" hangingPunct="1">
                        <a:spcAft>
                          <a:spcPts val="0"/>
                        </a:spcAft>
                      </a:pPr>
                      <a:r>
                        <a:rPr lang="zh-CN" alt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一年以内到期的租赁负债</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98612" marR="0" marT="0" marB="0" anchor="ctr">
                    <a:lnL>
                      <a:noFill/>
                    </a:lnL>
                    <a:lnR>
                      <a:noFill/>
                    </a:lnR>
                    <a:lnT>
                      <a:noFill/>
                    </a:lnT>
                    <a:lnB>
                      <a:noFill/>
                    </a:lnB>
                  </a:tcPr>
                </a:tc>
                <a:tc>
                  <a:txBody>
                    <a:bodyPr/>
                    <a:lstStyle/>
                    <a:p>
                      <a:pPr marL="0" marR="0" lvl="0" indent="-111760" algn="r" defTabSz="1005840" rtl="0" eaLnBrk="1" fontAlgn="b" latinLnBrk="0" hangingPunct="1">
                        <a:lnSpc>
                          <a:spcPct val="100000"/>
                        </a:lnSpc>
                        <a:spcBef>
                          <a:spcPts val="0"/>
                        </a:spcBef>
                        <a:spcAft>
                          <a:spcPts val="0"/>
                        </a:spcAft>
                        <a:buClrTx/>
                        <a:buSzTx/>
                        <a:buFontTx/>
                        <a:buNone/>
                        <a:tabLst/>
                        <a:defRPr/>
                      </a:pPr>
                      <a:r>
                        <a:rPr 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marR="0" lvl="0" indent="-111760" algn="r" defTabSz="1005840" rtl="0" eaLnBrk="1" fontAlgn="b" latinLnBrk="0" hangingPunct="1">
                        <a:lnSpc>
                          <a:spcPct val="100000"/>
                        </a:lnSpc>
                        <a:spcBef>
                          <a:spcPts val="0"/>
                        </a:spcBef>
                        <a:spcAft>
                          <a:spcPts val="0"/>
                        </a:spcAft>
                        <a:buClrTx/>
                        <a:buSzTx/>
                        <a:buFontTx/>
                        <a:buNone/>
                        <a:tabLst/>
                        <a:defRPr/>
                      </a:pPr>
                      <a:r>
                        <a:rPr lang="en-US"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1,753</a:t>
                      </a:r>
                      <a:endPar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548640" marT="0" marB="0" anchor="ctr">
                    <a:lnL>
                      <a:noFill/>
                    </a:lnL>
                    <a:lnR>
                      <a:noFill/>
                    </a:lnR>
                    <a:lnT>
                      <a:noFill/>
                    </a:lnT>
                    <a:lnB>
                      <a:noFill/>
                    </a:lnB>
                  </a:tcPr>
                </a:tc>
                <a:tc>
                  <a:txBody>
                    <a:bodyPr/>
                    <a:lstStyle/>
                    <a:p>
                      <a:pPr marL="0" marR="0" lvl="0" indent="-111760" algn="r" defTabSz="1005840" rtl="0" eaLnBrk="1" fontAlgn="b" latinLnBrk="0" hangingPunct="1">
                        <a:lnSpc>
                          <a:spcPct val="100000"/>
                        </a:lnSpc>
                        <a:spcBef>
                          <a:spcPts val="0"/>
                        </a:spcBef>
                        <a:spcAft>
                          <a:spcPts val="0"/>
                        </a:spcAft>
                        <a:buClrTx/>
                        <a:buSzTx/>
                        <a:buFontTx/>
                        <a:buNone/>
                        <a:tabLst/>
                        <a:defRPr/>
                      </a:pPr>
                      <a:r>
                        <a:rPr lang="en-GB" sz="10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4,448</a:t>
                      </a:r>
                    </a:p>
                  </a:txBody>
                  <a:tcPr marL="0" marR="548640" marT="0" marB="0" anchor="ctr">
                    <a:lnL>
                      <a:noFill/>
                    </a:lnL>
                    <a:lnR>
                      <a:noFill/>
                    </a:lnR>
                    <a:lnT>
                      <a:noFill/>
                    </a:lnT>
                    <a:lnB>
                      <a:noFill/>
                    </a:lnB>
                  </a:tcPr>
                </a:tc>
                <a:extLst>
                  <a:ext uri="{0D108BD9-81ED-4DB2-BD59-A6C34878D82A}">
                    <a16:rowId xmlns:a16="http://schemas.microsoft.com/office/drawing/2014/main" val="3353631249"/>
                  </a:ext>
                </a:extLst>
              </a:tr>
              <a:tr h="136083">
                <a:tc>
                  <a:txBody>
                    <a:bodyPr/>
                    <a:lstStyle/>
                    <a:p>
                      <a:pPr marL="0" algn="l" defTabSz="1005840" rtl="0" eaLnBrk="1" fontAlgn="b" latinLnBrk="0" hangingPunct="1"/>
                      <a:r>
                        <a:rPr lang="zh-CN" altLang="en-US" sz="10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流动负债小计</a:t>
                      </a:r>
                      <a:endParaRPr lang="en-US" sz="10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2702" marR="2702" marT="2702" marB="0" anchor="ctr">
                    <a:lnL>
                      <a:noFill/>
                    </a:lnL>
                    <a:lnR>
                      <a:noFill/>
                    </a:lnR>
                    <a:lnT>
                      <a:noFill/>
                    </a:lnT>
                    <a:lnB>
                      <a:noFill/>
                    </a:lnB>
                  </a:tcPr>
                </a:tc>
                <a:tc>
                  <a:txBody>
                    <a:bodyPr/>
                    <a:lstStyle/>
                    <a:p>
                      <a:pPr marL="0" algn="r" defTabSz="1005840" rtl="0" eaLnBrk="1" fontAlgn="b" latinLnBrk="0" hangingPunct="1"/>
                      <a:r>
                        <a:rPr lang="en-US" sz="10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806,395</a:t>
                      </a:r>
                      <a:endParaRPr lang="en-US" altLang="zh-CN" sz="10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2702" marR="548640" marT="2702" marB="0" anchor="ctr">
                    <a:lnL>
                      <a:noFill/>
                    </a:lnL>
                    <a:lnR>
                      <a:noFill/>
                    </a:lnR>
                    <a:lnT>
                      <a:noFill/>
                    </a:lnT>
                    <a:lnB>
                      <a:noFill/>
                    </a:lnB>
                  </a:tcPr>
                </a:tc>
                <a:tc>
                  <a:txBody>
                    <a:bodyPr/>
                    <a:lstStyle/>
                    <a:p>
                      <a:pPr marL="0" algn="r" defTabSz="1005840" rtl="0" eaLnBrk="1" fontAlgn="b" latinLnBrk="0" hangingPunct="1"/>
                      <a:r>
                        <a:rPr lang="en-US" sz="10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762,823</a:t>
                      </a:r>
                      <a:endParaRPr lang="en-US" altLang="zh-CN" sz="10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2702" marR="548640" marT="2702" marB="0" anchor="ctr">
                    <a:lnL>
                      <a:noFill/>
                    </a:lnL>
                    <a:lnR>
                      <a:noFill/>
                    </a:lnR>
                    <a:lnT>
                      <a:noFill/>
                    </a:lnT>
                    <a:lnB>
                      <a:noFill/>
                    </a:lnB>
                  </a:tcPr>
                </a:tc>
                <a:tc>
                  <a:txBody>
                    <a:bodyPr/>
                    <a:lstStyle/>
                    <a:p>
                      <a:pPr marL="0" algn="r" defTabSz="1005840" rtl="0" eaLnBrk="1" fontAlgn="b" latinLnBrk="0" hangingPunct="1"/>
                      <a:r>
                        <a:rPr lang="en-US" altLang="zh-CN" sz="10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1,020,179</a:t>
                      </a:r>
                    </a:p>
                  </a:txBody>
                  <a:tcPr marL="2702" marR="548640" marT="2702" marB="0" anchor="ctr">
                    <a:lnL>
                      <a:noFill/>
                    </a:lnL>
                    <a:lnR>
                      <a:noFill/>
                    </a:lnR>
                    <a:lnT>
                      <a:noFill/>
                    </a:lnT>
                    <a:lnB>
                      <a:noFill/>
                    </a:lnB>
                  </a:tcPr>
                </a:tc>
                <a:extLst>
                  <a:ext uri="{0D108BD9-81ED-4DB2-BD59-A6C34878D82A}">
                    <a16:rowId xmlns:a16="http://schemas.microsoft.com/office/drawing/2014/main" val="2670813438"/>
                  </a:ext>
                </a:extLst>
              </a:tr>
              <a:tr h="136083">
                <a:tc>
                  <a:txBody>
                    <a:bodyPr/>
                    <a:lstStyle/>
                    <a:p>
                      <a:pPr algn="l" fontAlgn="b"/>
                      <a:r>
                        <a:rPr lang="zh-CN" altLang="en-US" sz="1000" b="1" i="1"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rPr>
                        <a:t>负债合计</a:t>
                      </a:r>
                      <a:endParaRPr lang="en-US" sz="1000" b="1" i="1"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2702" marR="2702" marT="2702" marB="0" anchor="ctr">
                    <a:lnL>
                      <a:noFill/>
                    </a:lnL>
                    <a:lnR>
                      <a:noFill/>
                    </a:lnR>
                    <a:lnT>
                      <a:noFill/>
                    </a:lnT>
                    <a:lnB>
                      <a:noFill/>
                    </a:lnB>
                    <a:solidFill>
                      <a:schemeClr val="accent6">
                        <a:lumMod val="20000"/>
                        <a:lumOff val="80000"/>
                      </a:schemeClr>
                    </a:solidFill>
                  </a:tcPr>
                </a:tc>
                <a:tc>
                  <a:txBody>
                    <a:bodyPr/>
                    <a:lstStyle/>
                    <a:p>
                      <a:pPr algn="r" fontAlgn="b"/>
                      <a:r>
                        <a:rPr lang="en-US" altLang="zh-CN" sz="1000" b="1" i="0" u="none" strike="noStrike" kern="1200" baseline="0">
                          <a:solidFill>
                            <a:schemeClr val="tx1"/>
                          </a:solidFill>
                          <a:latin typeface="Arial" panose="020B0604020202020204" pitchFamily="34" charset="0"/>
                          <a:ea typeface="华文楷体" panose="02010600040101010101" pitchFamily="2" charset="-122"/>
                          <a:cs typeface="Arial" panose="020B0604020202020204" pitchFamily="34" charset="0"/>
                        </a:rPr>
                        <a:t>813,665</a:t>
                      </a:r>
                      <a:endParaRPr lang="en-US" altLang="zh-CN" sz="1000" b="1" i="1"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2702" marR="548640" marT="2702" marB="0" anchor="ctr">
                    <a:lnL>
                      <a:noFill/>
                    </a:lnL>
                    <a:lnR>
                      <a:noFill/>
                    </a:lnR>
                    <a:lnT>
                      <a:noFill/>
                    </a:lnT>
                    <a:lnB>
                      <a:noFill/>
                    </a:lnB>
                    <a:solidFill>
                      <a:schemeClr val="accent6">
                        <a:lumMod val="20000"/>
                        <a:lumOff val="80000"/>
                      </a:schemeClr>
                    </a:solidFill>
                  </a:tcPr>
                </a:tc>
                <a:tc>
                  <a:txBody>
                    <a:bodyPr/>
                    <a:lstStyle/>
                    <a:p>
                      <a:pPr algn="r" fontAlgn="b"/>
                      <a:r>
                        <a:rPr lang="en-US" altLang="zh-CN" sz="1000" b="1" i="0" u="none" strike="noStrike" kern="1200" baseline="0">
                          <a:solidFill>
                            <a:schemeClr val="tx1"/>
                          </a:solidFill>
                          <a:latin typeface="Arial" panose="020B0604020202020204" pitchFamily="34" charset="0"/>
                          <a:ea typeface="华文楷体" panose="02010600040101010101" pitchFamily="2" charset="-122"/>
                          <a:cs typeface="Arial" panose="020B0604020202020204" pitchFamily="34" charset="0"/>
                        </a:rPr>
                        <a:t>789,338</a:t>
                      </a:r>
                      <a:endParaRPr lang="en-US" altLang="zh-CN" sz="1000" b="1" i="1"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2702" marR="548640" marT="2702" marB="0" anchor="ctr">
                    <a:lnL>
                      <a:noFill/>
                    </a:lnL>
                    <a:lnR>
                      <a:noFill/>
                    </a:lnR>
                    <a:lnT>
                      <a:noFill/>
                    </a:lnT>
                    <a:lnB>
                      <a:noFill/>
                    </a:lnB>
                    <a:solidFill>
                      <a:schemeClr val="accent6">
                        <a:lumMod val="20000"/>
                        <a:lumOff val="80000"/>
                      </a:schemeClr>
                    </a:solidFill>
                  </a:tcPr>
                </a:tc>
                <a:tc>
                  <a:txBody>
                    <a:bodyPr/>
                    <a:lstStyle/>
                    <a:p>
                      <a:pPr algn="r" fontAlgn="b"/>
                      <a:r>
                        <a:rPr lang="en-US" altLang="zh-CN" sz="1000" b="1" i="1"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rPr>
                        <a:t>1,057,184</a:t>
                      </a:r>
                    </a:p>
                  </a:txBody>
                  <a:tcPr marL="2702" marR="548640" marT="2702" marB="0"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16"/>
                  </a:ext>
                </a:extLst>
              </a:tr>
              <a:tr h="0">
                <a:tc>
                  <a:txBody>
                    <a:bodyPr/>
                    <a:lstStyle/>
                    <a:p>
                      <a:pPr algn="l" fontAlgn="b"/>
                      <a:r>
                        <a:rPr lang="zh-CN" altLang="en-US" sz="1000" b="1" i="1"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rPr>
                        <a:t>负债和所有者权益合计</a:t>
                      </a:r>
                      <a:endParaRPr lang="en-US" sz="1000" b="1" i="1"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2702" marR="2702" marT="2702" marB="0" anchor="ctr">
                    <a:lnL>
                      <a:noFill/>
                    </a:lnL>
                    <a:lnR>
                      <a:noFill/>
                    </a:lnR>
                    <a:lnT>
                      <a:noFill/>
                    </a:lnT>
                    <a:lnB>
                      <a:noFill/>
                    </a:lnB>
                    <a:solidFill>
                      <a:schemeClr val="accent6">
                        <a:lumMod val="20000"/>
                        <a:lumOff val="80000"/>
                      </a:schemeClr>
                    </a:solidFill>
                  </a:tcPr>
                </a:tc>
                <a:tc>
                  <a:txBody>
                    <a:bodyPr/>
                    <a:lstStyle/>
                    <a:p>
                      <a:pPr algn="r" fontAlgn="b"/>
                      <a:r>
                        <a:rPr lang="en-US" altLang="zh-CN" sz="1000" b="1" i="0" u="none" strike="noStrike" kern="1200" baseline="0">
                          <a:solidFill>
                            <a:schemeClr val="tx1"/>
                          </a:solidFill>
                          <a:latin typeface="Arial" panose="020B0604020202020204" pitchFamily="34" charset="0"/>
                          <a:ea typeface="华文楷体" panose="02010600040101010101" pitchFamily="2" charset="-122"/>
                          <a:cs typeface="Arial" panose="020B0604020202020204" pitchFamily="34" charset="0"/>
                        </a:rPr>
                        <a:t>2,502,912</a:t>
                      </a:r>
                      <a:endParaRPr lang="en-US" altLang="zh-CN" sz="1000" b="1" i="1"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2702" marR="548640" marT="2702" marB="0" anchor="ctr">
                    <a:lnL>
                      <a:noFill/>
                    </a:lnL>
                    <a:lnR>
                      <a:noFill/>
                    </a:lnR>
                    <a:lnT>
                      <a:noFill/>
                    </a:lnT>
                    <a:lnB>
                      <a:noFill/>
                    </a:lnB>
                    <a:solidFill>
                      <a:schemeClr val="accent6">
                        <a:lumMod val="20000"/>
                        <a:lumOff val="80000"/>
                      </a:schemeClr>
                    </a:solidFill>
                  </a:tcPr>
                </a:tc>
                <a:tc>
                  <a:txBody>
                    <a:bodyPr/>
                    <a:lstStyle/>
                    <a:p>
                      <a:pPr algn="r" fontAlgn="b"/>
                      <a:r>
                        <a:rPr lang="en-US" altLang="zh-CN" sz="1000" b="1" i="0" u="none" strike="noStrike" kern="1200" baseline="0">
                          <a:solidFill>
                            <a:schemeClr val="tx1"/>
                          </a:solidFill>
                          <a:latin typeface="Arial" panose="020B0604020202020204" pitchFamily="34" charset="0"/>
                          <a:ea typeface="华文楷体" panose="02010600040101010101" pitchFamily="2" charset="-122"/>
                          <a:cs typeface="Arial" panose="020B0604020202020204" pitchFamily="34" charset="0"/>
                        </a:rPr>
                        <a:t>2,830,835</a:t>
                      </a:r>
                      <a:endParaRPr lang="en-US" altLang="zh-CN" sz="1000" b="1" i="1"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2702" marR="548640" marT="2702" marB="0" anchor="ctr">
                    <a:lnL>
                      <a:noFill/>
                    </a:lnL>
                    <a:lnR>
                      <a:noFill/>
                    </a:lnR>
                    <a:lnT>
                      <a:noFill/>
                    </a:lnT>
                    <a:lnB>
                      <a:noFill/>
                    </a:lnB>
                    <a:solidFill>
                      <a:schemeClr val="accent6">
                        <a:lumMod val="20000"/>
                        <a:lumOff val="80000"/>
                      </a:schemeClr>
                    </a:solidFill>
                  </a:tcPr>
                </a:tc>
                <a:tc>
                  <a:txBody>
                    <a:bodyPr/>
                    <a:lstStyle/>
                    <a:p>
                      <a:pPr algn="r" fontAlgn="b"/>
                      <a:r>
                        <a:rPr lang="en-US" altLang="zh-CN" sz="1000" b="1" i="1"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rPr>
                        <a:t>3,431,086</a:t>
                      </a:r>
                    </a:p>
                  </a:txBody>
                  <a:tcPr marL="2702" marR="548640" marT="2702" marB="0"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24"/>
                  </a:ext>
                </a:extLst>
              </a:tr>
            </a:tbl>
          </a:graphicData>
        </a:graphic>
      </p:graphicFrame>
    </p:spTree>
    <p:extLst>
      <p:ext uri="{BB962C8B-B14F-4D97-AF65-F5344CB8AC3E}">
        <p14:creationId xmlns:p14="http://schemas.microsoft.com/office/powerpoint/2010/main" val="507680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B63B52-EE01-4FB6-B14F-FB683BD36DE6}"/>
              </a:ext>
            </a:extLst>
          </p:cNvPr>
          <p:cNvSpPr>
            <a:spLocks noGrp="1"/>
          </p:cNvSpPr>
          <p:nvPr>
            <p:ph type="title"/>
          </p:nvPr>
        </p:nvSpPr>
        <p:spPr/>
        <p:txBody>
          <a:bodyPr/>
          <a:lstStyle/>
          <a:p>
            <a:r>
              <a:rPr lang="zh-CN" altLang="en-US"/>
              <a:t>附录</a:t>
            </a:r>
            <a:r>
              <a:rPr lang="en-US" altLang="zh-CN"/>
              <a:t>2.2 – </a:t>
            </a:r>
            <a:r>
              <a:rPr lang="zh-CN" altLang="en-US"/>
              <a:t>利润表</a:t>
            </a:r>
          </a:p>
        </p:txBody>
      </p:sp>
      <p:graphicFrame>
        <p:nvGraphicFramePr>
          <p:cNvPr id="3" name="表格 2">
            <a:extLst>
              <a:ext uri="{FF2B5EF4-FFF2-40B4-BE49-F238E27FC236}">
                <a16:creationId xmlns:a16="http://schemas.microsoft.com/office/drawing/2014/main" id="{2CC071AF-85E1-44D3-ADB2-93840CE025C4}"/>
              </a:ext>
            </a:extLst>
          </p:cNvPr>
          <p:cNvGraphicFramePr>
            <a:graphicFrameLocks noGrp="1"/>
          </p:cNvGraphicFramePr>
          <p:nvPr>
            <p:extLst>
              <p:ext uri="{D42A27DB-BD31-4B8C-83A1-F6EECF244321}">
                <p14:modId xmlns:p14="http://schemas.microsoft.com/office/powerpoint/2010/main" val="3974541094"/>
              </p:ext>
            </p:extLst>
          </p:nvPr>
        </p:nvGraphicFramePr>
        <p:xfrm>
          <a:off x="1533526" y="668192"/>
          <a:ext cx="9147177" cy="5905512"/>
        </p:xfrm>
        <a:graphic>
          <a:graphicData uri="http://schemas.openxmlformats.org/drawingml/2006/table">
            <a:tbl>
              <a:tblPr/>
              <a:tblGrid>
                <a:gridCol w="3268161">
                  <a:extLst>
                    <a:ext uri="{9D8B030D-6E8A-4147-A177-3AD203B41FA5}">
                      <a16:colId xmlns:a16="http://schemas.microsoft.com/office/drawing/2014/main" val="20000"/>
                    </a:ext>
                  </a:extLst>
                </a:gridCol>
                <a:gridCol w="1469754">
                  <a:extLst>
                    <a:ext uri="{9D8B030D-6E8A-4147-A177-3AD203B41FA5}">
                      <a16:colId xmlns:a16="http://schemas.microsoft.com/office/drawing/2014/main" val="20001"/>
                    </a:ext>
                  </a:extLst>
                </a:gridCol>
                <a:gridCol w="1469754">
                  <a:extLst>
                    <a:ext uri="{9D8B030D-6E8A-4147-A177-3AD203B41FA5}">
                      <a16:colId xmlns:a16="http://schemas.microsoft.com/office/drawing/2014/main" val="20002"/>
                    </a:ext>
                  </a:extLst>
                </a:gridCol>
                <a:gridCol w="1469754">
                  <a:extLst>
                    <a:ext uri="{9D8B030D-6E8A-4147-A177-3AD203B41FA5}">
                      <a16:colId xmlns:a16="http://schemas.microsoft.com/office/drawing/2014/main" val="20003"/>
                    </a:ext>
                  </a:extLst>
                </a:gridCol>
                <a:gridCol w="1469754">
                  <a:extLst>
                    <a:ext uri="{9D8B030D-6E8A-4147-A177-3AD203B41FA5}">
                      <a16:colId xmlns:a16="http://schemas.microsoft.com/office/drawing/2014/main" val="1074756249"/>
                    </a:ext>
                  </a:extLst>
                </a:gridCol>
              </a:tblGrid>
              <a:tr h="246063">
                <a:tc>
                  <a:txBody>
                    <a:bodyPr/>
                    <a:lstStyle/>
                    <a:p>
                      <a:pPr algn="l" fontAlgn="ctr"/>
                      <a:endParaRPr lang="zh-CN" altLang="en-US" sz="1200" b="0" i="0" u="none" strike="noStrike">
                        <a:solidFill>
                          <a:schemeClr val="accent1"/>
                        </a:solidFill>
                        <a:effectLst/>
                        <a:latin typeface="Arial" panose="020B0604020202020204" pitchFamily="34" charset="0"/>
                        <a:ea typeface="华文楷体" panose="02010600040101010101" pitchFamily="2" charset="-122"/>
                        <a:cs typeface="Arial" panose="020B0604020202020204" pitchFamily="34" charset="0"/>
                      </a:endParaRPr>
                    </a:p>
                  </a:txBody>
                  <a:tcPr marL="3259" marR="3259" marT="3259" marB="0" anchor="ctr">
                    <a:lnL>
                      <a:noFill/>
                    </a:lnL>
                    <a:lnR>
                      <a:noFill/>
                    </a:lnR>
                    <a:lnT>
                      <a:noFill/>
                    </a:lnT>
                    <a:lnB>
                      <a:noFill/>
                    </a:lnB>
                    <a:noFill/>
                  </a:tcPr>
                </a:tc>
                <a:tc gridSpan="2">
                  <a:txBody>
                    <a:bodyPr/>
                    <a:lstStyle/>
                    <a:p>
                      <a:pPr algn="ctr" fontAlgn="ctr"/>
                      <a:r>
                        <a:rPr lang="zh-CN" altLang="en-US" sz="1200" b="1" i="0" u="none" strike="noStrike">
                          <a:solidFill>
                            <a:schemeClr val="accent1"/>
                          </a:solidFill>
                          <a:effectLst/>
                          <a:latin typeface="Arial" panose="020B0604020202020204" pitchFamily="34" charset="0"/>
                          <a:ea typeface="华文楷体" panose="02010600040101010101" pitchFamily="2" charset="-122"/>
                          <a:cs typeface="Arial" panose="020B0604020202020204" pitchFamily="34" charset="0"/>
                        </a:rPr>
                        <a:t>截至</a:t>
                      </a:r>
                      <a:r>
                        <a:rPr lang="en-US" altLang="zh-CN" sz="1200" b="1" i="0" u="none" strike="noStrike">
                          <a:solidFill>
                            <a:schemeClr val="accent1"/>
                          </a:solidFill>
                          <a:effectLst/>
                          <a:latin typeface="Arial" panose="020B0604020202020204" pitchFamily="34" charset="0"/>
                          <a:ea typeface="华文楷体" panose="02010600040101010101" pitchFamily="2" charset="-122"/>
                          <a:cs typeface="Arial" panose="020B0604020202020204" pitchFamily="34" charset="0"/>
                        </a:rPr>
                        <a:t>03</a:t>
                      </a:r>
                      <a:r>
                        <a:rPr lang="zh-CN" altLang="en-US" sz="1200" b="1" i="0" u="none" strike="noStrike">
                          <a:solidFill>
                            <a:schemeClr val="accent1"/>
                          </a:solidFill>
                          <a:effectLst/>
                          <a:latin typeface="Arial" panose="020B0604020202020204" pitchFamily="34" charset="0"/>
                          <a:ea typeface="华文楷体" panose="02010600040101010101" pitchFamily="2" charset="-122"/>
                          <a:cs typeface="Arial" panose="020B0604020202020204" pitchFamily="34" charset="0"/>
                        </a:rPr>
                        <a:t>月</a:t>
                      </a:r>
                      <a:r>
                        <a:rPr lang="en-US" altLang="zh-CN" sz="1200" b="1" i="0" u="none" strike="noStrike">
                          <a:solidFill>
                            <a:schemeClr val="accent1"/>
                          </a:solidFill>
                          <a:effectLst/>
                          <a:latin typeface="Arial" panose="020B0604020202020204" pitchFamily="34" charset="0"/>
                          <a:ea typeface="华文楷体" panose="02010600040101010101" pitchFamily="2" charset="-122"/>
                          <a:cs typeface="Arial" panose="020B0604020202020204" pitchFamily="34" charset="0"/>
                        </a:rPr>
                        <a:t>31</a:t>
                      </a:r>
                      <a:r>
                        <a:rPr lang="zh-CN" altLang="en-US" sz="1200" b="1" i="0" u="none" strike="noStrike">
                          <a:solidFill>
                            <a:schemeClr val="accent1"/>
                          </a:solidFill>
                          <a:effectLst/>
                          <a:latin typeface="Arial" panose="020B0604020202020204" pitchFamily="34" charset="0"/>
                          <a:ea typeface="华文楷体" panose="02010600040101010101" pitchFamily="2" charset="-122"/>
                          <a:cs typeface="Arial" panose="020B0604020202020204" pitchFamily="34" charset="0"/>
                        </a:rPr>
                        <a:t>日止三季度的财务期间</a:t>
                      </a:r>
                      <a:endParaRPr lang="en-US" sz="1200" b="1" i="0" u="none" strike="noStrike">
                        <a:solidFill>
                          <a:schemeClr val="accent1"/>
                        </a:solidFill>
                        <a:effectLst/>
                        <a:latin typeface="Arial" panose="020B0604020202020204" pitchFamily="34" charset="0"/>
                        <a:ea typeface="华文楷体" panose="02010600040101010101" pitchFamily="2" charset="-122"/>
                        <a:cs typeface="Arial" panose="020B0604020202020204" pitchFamily="34" charset="0"/>
                      </a:endParaRPr>
                    </a:p>
                  </a:txBody>
                  <a:tcPr marL="3259" marR="3259" marT="3259" marB="0" anchor="ctr">
                    <a:lnL>
                      <a:noFill/>
                    </a:lnL>
                    <a:lnR>
                      <a:noFill/>
                    </a:lnR>
                    <a:lnT w="6350" cap="flat" cmpd="sng" algn="ctr">
                      <a:solidFill>
                        <a:srgbClr val="808080"/>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algn="ctr" fontAlgn="ctr"/>
                      <a:endParaRPr lang="en-US" sz="1200" b="1" i="0" u="none" strike="noStrike">
                        <a:solidFill>
                          <a:schemeClr val="accent1"/>
                        </a:solidFill>
                        <a:effectLst/>
                        <a:latin typeface="Arial" panose="020B0604020202020204" pitchFamily="34" charset="0"/>
                        <a:ea typeface="华文楷体" panose="02010600040101010101" pitchFamily="2" charset="-122"/>
                        <a:cs typeface="Arial" panose="020B0604020202020204" pitchFamily="34" charset="0"/>
                      </a:endParaRPr>
                    </a:p>
                  </a:txBody>
                  <a:tcPr marL="3259" marR="3259" marT="3259" marB="0" anchor="ctr">
                    <a:lnL>
                      <a:noFill/>
                    </a:lnL>
                    <a:lnR>
                      <a:noFill/>
                    </a:lnR>
                    <a:lnT w="6350" cap="flat" cmpd="sng" algn="ctr">
                      <a:solidFill>
                        <a:srgbClr val="808080"/>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gridSpan="2">
                  <a:txBody>
                    <a:bodyPr/>
                    <a:lstStyle/>
                    <a:p>
                      <a:pPr algn="ctr" fontAlgn="ctr"/>
                      <a:r>
                        <a:rPr lang="zh-CN" altLang="en-US" sz="1200" b="1" i="0" u="none" strike="noStrike">
                          <a:solidFill>
                            <a:schemeClr val="accent1"/>
                          </a:solidFill>
                          <a:effectLst/>
                          <a:latin typeface="Arial" panose="020B0604020202020204" pitchFamily="34" charset="0"/>
                          <a:ea typeface="华文楷体" panose="02010600040101010101" pitchFamily="2" charset="-122"/>
                          <a:cs typeface="Arial" panose="020B0604020202020204" pitchFamily="34" charset="0"/>
                        </a:rPr>
                        <a:t>截至</a:t>
                      </a:r>
                      <a:r>
                        <a:rPr lang="en-US" altLang="zh-CN" sz="1200" b="1" i="0" u="none" strike="noStrike">
                          <a:solidFill>
                            <a:schemeClr val="accent1"/>
                          </a:solidFill>
                          <a:effectLst/>
                          <a:latin typeface="Arial" panose="020B0604020202020204" pitchFamily="34" charset="0"/>
                          <a:ea typeface="华文楷体" panose="02010600040101010101" pitchFamily="2" charset="-122"/>
                          <a:cs typeface="Arial" panose="020B0604020202020204" pitchFamily="34" charset="0"/>
                        </a:rPr>
                        <a:t>03</a:t>
                      </a:r>
                      <a:r>
                        <a:rPr lang="zh-CN" altLang="en-US" sz="1200" b="1" i="0" u="none" strike="noStrike">
                          <a:solidFill>
                            <a:schemeClr val="accent1"/>
                          </a:solidFill>
                          <a:effectLst/>
                          <a:latin typeface="Arial" panose="020B0604020202020204" pitchFamily="34" charset="0"/>
                          <a:ea typeface="华文楷体" panose="02010600040101010101" pitchFamily="2" charset="-122"/>
                          <a:cs typeface="Arial" panose="020B0604020202020204" pitchFamily="34" charset="0"/>
                        </a:rPr>
                        <a:t>月</a:t>
                      </a:r>
                      <a:r>
                        <a:rPr lang="en-US" altLang="zh-CN" sz="1200" b="1" i="0" u="none" strike="noStrike">
                          <a:solidFill>
                            <a:schemeClr val="accent1"/>
                          </a:solidFill>
                          <a:effectLst/>
                          <a:latin typeface="Arial" panose="020B0604020202020204" pitchFamily="34" charset="0"/>
                          <a:ea typeface="华文楷体" panose="02010600040101010101" pitchFamily="2" charset="-122"/>
                          <a:cs typeface="Arial" panose="020B0604020202020204" pitchFamily="34" charset="0"/>
                        </a:rPr>
                        <a:t>31</a:t>
                      </a:r>
                      <a:r>
                        <a:rPr lang="zh-CN" altLang="en-US" sz="1200" b="1" i="0" u="none" strike="noStrike">
                          <a:solidFill>
                            <a:schemeClr val="accent1"/>
                          </a:solidFill>
                          <a:effectLst/>
                          <a:latin typeface="Arial" panose="020B0604020202020204" pitchFamily="34" charset="0"/>
                          <a:ea typeface="华文楷体" panose="02010600040101010101" pitchFamily="2" charset="-122"/>
                          <a:cs typeface="Arial" panose="020B0604020202020204" pitchFamily="34" charset="0"/>
                        </a:rPr>
                        <a:t>日止九个月的财务期间</a:t>
                      </a:r>
                      <a:endParaRPr lang="en-US" sz="1200" b="1" i="0" u="none" strike="noStrike">
                        <a:solidFill>
                          <a:schemeClr val="accent1"/>
                        </a:solidFill>
                        <a:effectLst/>
                        <a:latin typeface="Arial" panose="020B0604020202020204" pitchFamily="34" charset="0"/>
                        <a:ea typeface="华文楷体" panose="02010600040101010101" pitchFamily="2" charset="-122"/>
                        <a:cs typeface="Arial" panose="020B0604020202020204" pitchFamily="34" charset="0"/>
                      </a:endParaRPr>
                    </a:p>
                  </a:txBody>
                  <a:tcPr marL="3259" marR="3259" marT="3259" marB="0" anchor="ctr">
                    <a:lnL>
                      <a:noFill/>
                    </a:lnL>
                    <a:lnR>
                      <a:noFill/>
                    </a:lnR>
                    <a:lnT w="6350" cap="flat" cmpd="sng" algn="ctr">
                      <a:solidFill>
                        <a:srgbClr val="808080"/>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algn="ctr" fontAlgn="ctr"/>
                      <a:endParaRPr lang="en-US" sz="1200" b="1" i="0" u="none" strike="noStrike">
                        <a:solidFill>
                          <a:schemeClr val="accent1"/>
                        </a:solidFill>
                        <a:effectLst/>
                        <a:latin typeface="Arial" panose="020B0604020202020204" pitchFamily="34" charset="0"/>
                        <a:ea typeface="华文楷体" panose="02010600040101010101" pitchFamily="2" charset="-122"/>
                        <a:cs typeface="Arial" panose="020B0604020202020204" pitchFamily="34" charset="0"/>
                      </a:endParaRPr>
                    </a:p>
                  </a:txBody>
                  <a:tcPr marL="3259" marR="3259" marT="3259" marB="0" anchor="ctr">
                    <a:lnL>
                      <a:noFill/>
                    </a:lnL>
                    <a:lnR>
                      <a:noFill/>
                    </a:lnR>
                    <a:lnT w="6350" cap="flat" cmpd="sng" algn="ctr">
                      <a:solidFill>
                        <a:srgbClr val="808080"/>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0"/>
                  </a:ext>
                </a:extLst>
              </a:tr>
              <a:tr h="246063">
                <a:tc>
                  <a:txBody>
                    <a:bodyPr/>
                    <a:lstStyle/>
                    <a:p>
                      <a:pPr algn="l" fontAlgn="ctr"/>
                      <a:r>
                        <a:rPr lang="en-US" sz="1000" b="0" i="1" u="none" strike="noStrike">
                          <a:solidFill>
                            <a:schemeClr val="accent1"/>
                          </a:solidFill>
                          <a:effectLst/>
                          <a:latin typeface="Arial" panose="020B0604020202020204" pitchFamily="34" charset="0"/>
                          <a:ea typeface="华文楷体" panose="02010600040101010101" pitchFamily="2" charset="-122"/>
                          <a:cs typeface="Arial" panose="020B0604020202020204" pitchFamily="34" charset="0"/>
                        </a:rPr>
                        <a:t>(</a:t>
                      </a:r>
                      <a:r>
                        <a:rPr lang="zh-CN" altLang="en-US" sz="1000" b="0" i="1" u="none" strike="noStrike">
                          <a:solidFill>
                            <a:schemeClr val="accent1"/>
                          </a:solidFill>
                          <a:effectLst/>
                          <a:latin typeface="Arial" panose="020B0604020202020204" pitchFamily="34" charset="0"/>
                          <a:ea typeface="华文楷体" panose="02010600040101010101" pitchFamily="2" charset="-122"/>
                          <a:cs typeface="Arial" panose="020B0604020202020204" pitchFamily="34" charset="0"/>
                        </a:rPr>
                        <a:t>除每股收益外，数据单位为千元</a:t>
                      </a:r>
                      <a:r>
                        <a:rPr lang="en-US" sz="1000" b="0" i="1" u="none" strike="noStrike">
                          <a:solidFill>
                            <a:schemeClr val="accent1"/>
                          </a:solidFill>
                          <a:effectLst/>
                          <a:latin typeface="Arial" panose="020B0604020202020204" pitchFamily="34" charset="0"/>
                          <a:ea typeface="华文楷体" panose="02010600040101010101" pitchFamily="2" charset="-122"/>
                          <a:cs typeface="Arial" panose="020B0604020202020204" pitchFamily="34" charset="0"/>
                        </a:rPr>
                        <a:t>)</a:t>
                      </a:r>
                    </a:p>
                  </a:txBody>
                  <a:tcPr marL="3259" marR="3259" marT="3259" marB="0" anchor="ctr">
                    <a:lnL>
                      <a:noFill/>
                    </a:lnL>
                    <a:lnR>
                      <a:noFill/>
                    </a:lnR>
                    <a:lnT>
                      <a:noFill/>
                    </a:lnT>
                    <a:lnB w="12700" cap="flat" cmpd="sng" algn="ctr">
                      <a:solidFill>
                        <a:schemeClr val="accent1"/>
                      </a:solidFill>
                      <a:prstDash val="solid"/>
                      <a:round/>
                      <a:headEnd type="none" w="med" len="med"/>
                      <a:tailEnd type="none" w="med" len="med"/>
                    </a:lnB>
                    <a:noFill/>
                  </a:tcPr>
                </a:tc>
                <a:tc>
                  <a:txBody>
                    <a:bodyPr/>
                    <a:lstStyle/>
                    <a:p>
                      <a:pPr algn="ctr" fontAlgn="ctr"/>
                      <a:r>
                        <a:rPr lang="en-US" altLang="zh-CN" sz="1200" b="1" i="0" u="none" strike="noStrike">
                          <a:solidFill>
                            <a:schemeClr val="accent1"/>
                          </a:solidFill>
                          <a:effectLst/>
                          <a:latin typeface="Arial" panose="020B0604020202020204" pitchFamily="34" charset="0"/>
                          <a:ea typeface="华文楷体" panose="02010600040101010101" pitchFamily="2" charset="-122"/>
                          <a:cs typeface="Arial" panose="020B0604020202020204" pitchFamily="34" charset="0"/>
                        </a:rPr>
                        <a:t>2020</a:t>
                      </a:r>
                    </a:p>
                  </a:txBody>
                  <a:tcPr marL="3259" marR="3259" marT="3259"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altLang="zh-CN" sz="1200" b="1" i="0" u="none" strike="noStrike">
                          <a:solidFill>
                            <a:schemeClr val="accent1"/>
                          </a:solidFill>
                          <a:effectLst/>
                          <a:latin typeface="Arial" panose="020B0604020202020204" pitchFamily="34" charset="0"/>
                          <a:ea typeface="华文楷体" panose="02010600040101010101" pitchFamily="2" charset="-122"/>
                          <a:cs typeface="Arial" panose="020B0604020202020204" pitchFamily="34" charset="0"/>
                        </a:rPr>
                        <a:t>2021</a:t>
                      </a:r>
                    </a:p>
                  </a:txBody>
                  <a:tcPr marL="3259" marR="3259" marT="3259"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altLang="zh-CN" sz="1200" b="1" i="0" u="none" strike="noStrike">
                          <a:solidFill>
                            <a:schemeClr val="accent1"/>
                          </a:solidFill>
                          <a:effectLst/>
                          <a:latin typeface="Arial" panose="020B0604020202020204" pitchFamily="34" charset="0"/>
                          <a:ea typeface="华文楷体" panose="02010600040101010101" pitchFamily="2" charset="-122"/>
                          <a:cs typeface="Arial" panose="020B0604020202020204" pitchFamily="34" charset="0"/>
                        </a:rPr>
                        <a:t>2020</a:t>
                      </a:r>
                    </a:p>
                  </a:txBody>
                  <a:tcPr marL="3259" marR="3259" marT="3259"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altLang="zh-CN" sz="1200" b="1" i="0" u="none" strike="noStrike">
                          <a:solidFill>
                            <a:schemeClr val="accent1"/>
                          </a:solidFill>
                          <a:effectLst/>
                          <a:latin typeface="Arial" panose="020B0604020202020204" pitchFamily="34" charset="0"/>
                          <a:ea typeface="华文楷体" panose="02010600040101010101" pitchFamily="2" charset="-122"/>
                          <a:cs typeface="Arial" panose="020B0604020202020204" pitchFamily="34" charset="0"/>
                        </a:rPr>
                        <a:t>2021</a:t>
                      </a:r>
                    </a:p>
                  </a:txBody>
                  <a:tcPr marL="3259" marR="3259" marT="3259"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1"/>
                  </a:ext>
                </a:extLst>
              </a:tr>
              <a:tr h="246063">
                <a:tc>
                  <a:txBody>
                    <a:bodyPr/>
                    <a:lstStyle/>
                    <a:p>
                      <a:pPr algn="l" fontAlgn="ctr"/>
                      <a:r>
                        <a:rPr lang="zh-CN" altLang="en-US" sz="1200" b="1"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rPr>
                        <a:t>营业收入</a:t>
                      </a:r>
                      <a:endParaRPr lang="en-US" sz="1200" b="1"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3259" marR="3259" marT="3259" marB="0" anchor="ctr">
                    <a:lnL>
                      <a:noFill/>
                    </a:lnL>
                    <a:lnR>
                      <a:noFill/>
                    </a:lnR>
                    <a:lnT w="12700" cap="flat" cmpd="sng" algn="ctr">
                      <a:solidFill>
                        <a:schemeClr val="accent1"/>
                      </a:solidFill>
                      <a:prstDash val="solid"/>
                      <a:round/>
                      <a:headEnd type="none" w="med" len="med"/>
                      <a:tailEnd type="none" w="med" len="med"/>
                    </a:lnT>
                    <a:lnB>
                      <a:noFill/>
                    </a:lnB>
                    <a:noFill/>
                  </a:tcPr>
                </a:tc>
                <a:tc>
                  <a:txBody>
                    <a:bodyPr/>
                    <a:lstStyle/>
                    <a:p>
                      <a:pPr algn="r">
                        <a:spcAft>
                          <a:spcPts val="0"/>
                        </a:spcAft>
                      </a:pPr>
                      <a:r>
                        <a:rPr lang="en-GB" sz="12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298,536</a:t>
                      </a:r>
                    </a:p>
                  </a:txBody>
                  <a:tcPr marL="0" marR="594360" marT="0" marB="0" anchor="ctr">
                    <a:lnL>
                      <a:noFill/>
                    </a:lnL>
                    <a:lnR>
                      <a:noFill/>
                    </a:lnR>
                    <a:lnT w="12700" cap="flat" cmpd="sng" algn="ctr">
                      <a:solidFill>
                        <a:schemeClr val="accent1"/>
                      </a:solidFill>
                      <a:prstDash val="solid"/>
                      <a:round/>
                      <a:headEnd type="none" w="med" len="med"/>
                      <a:tailEnd type="none" w="med" len="med"/>
                    </a:lnT>
                    <a:lnB>
                      <a:noFill/>
                    </a:lnB>
                    <a:noFill/>
                  </a:tcPr>
                </a:tc>
                <a:tc>
                  <a:txBody>
                    <a:bodyPr/>
                    <a:lstStyle/>
                    <a:p>
                      <a:pPr algn="r">
                        <a:spcAft>
                          <a:spcPts val="0"/>
                        </a:spcAft>
                      </a:pPr>
                      <a:r>
                        <a:rPr lang="en-GB" sz="12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434,773</a:t>
                      </a:r>
                    </a:p>
                  </a:txBody>
                  <a:tcPr marL="0" marR="594360" marT="0" marB="0" anchor="ctr">
                    <a:lnL>
                      <a:noFill/>
                    </a:lnL>
                    <a:lnR>
                      <a:noFill/>
                    </a:lnR>
                    <a:lnT w="12700" cap="flat" cmpd="sng" algn="ctr">
                      <a:solidFill>
                        <a:schemeClr val="accent1"/>
                      </a:solidFill>
                      <a:prstDash val="solid"/>
                      <a:round/>
                      <a:headEnd type="none" w="med" len="med"/>
                      <a:tailEnd type="none" w="med" len="med"/>
                    </a:lnT>
                    <a:lnB>
                      <a:noFill/>
                    </a:lnB>
                    <a:noFill/>
                  </a:tcPr>
                </a:tc>
                <a:tc>
                  <a:txBody>
                    <a:bodyPr/>
                    <a:lstStyle/>
                    <a:p>
                      <a:pPr algn="r">
                        <a:spcAft>
                          <a:spcPts val="0"/>
                        </a:spcAft>
                      </a:pPr>
                      <a:r>
                        <a:rPr lang="en-US" sz="12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1,047,937</a:t>
                      </a:r>
                    </a:p>
                  </a:txBody>
                  <a:tcPr marL="0" marR="594360" marT="0" marB="0" anchor="ctr">
                    <a:lnL>
                      <a:noFill/>
                    </a:lnL>
                    <a:lnR>
                      <a:noFill/>
                    </a:lnR>
                    <a:lnT w="12700" cap="flat" cmpd="sng" algn="ctr">
                      <a:solidFill>
                        <a:schemeClr val="accent1"/>
                      </a:solidFill>
                      <a:prstDash val="solid"/>
                      <a:round/>
                      <a:headEnd type="none" w="med" len="med"/>
                      <a:tailEnd type="none" w="med" len="med"/>
                    </a:lnT>
                    <a:lnB>
                      <a:noFill/>
                    </a:lnB>
                    <a:noFill/>
                  </a:tcPr>
                </a:tc>
                <a:tc>
                  <a:txBody>
                    <a:bodyPr/>
                    <a:lstStyle/>
                    <a:p>
                      <a:pPr algn="r">
                        <a:spcAft>
                          <a:spcPts val="0"/>
                        </a:spcAft>
                      </a:pPr>
                      <a:r>
                        <a:rPr lang="en-US" sz="12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1,371,770</a:t>
                      </a:r>
                    </a:p>
                  </a:txBody>
                  <a:tcPr marL="0" marR="594360" marT="0" marB="0" anchor="ctr">
                    <a:lnL>
                      <a:noFill/>
                    </a:lnL>
                    <a:lnR>
                      <a:noFill/>
                    </a:lnR>
                    <a:lnT w="12700" cap="flat" cmpd="sng" algn="ctr">
                      <a:solidFill>
                        <a:schemeClr val="accent1"/>
                      </a:solidFill>
                      <a:prstDash val="solid"/>
                      <a:round/>
                      <a:headEnd type="none" w="med" len="med"/>
                      <a:tailEnd type="none" w="med" len="med"/>
                    </a:lnT>
                    <a:lnB>
                      <a:noFill/>
                    </a:lnB>
                    <a:noFill/>
                  </a:tcPr>
                </a:tc>
                <a:extLst>
                  <a:ext uri="{0D108BD9-81ED-4DB2-BD59-A6C34878D82A}">
                    <a16:rowId xmlns:a16="http://schemas.microsoft.com/office/drawing/2014/main" val="10002"/>
                  </a:ext>
                </a:extLst>
              </a:tr>
              <a:tr h="246063">
                <a:tc>
                  <a:txBody>
                    <a:bodyPr/>
                    <a:lstStyle/>
                    <a:p>
                      <a:pPr algn="l" fontAlgn="ctr"/>
                      <a:r>
                        <a:rPr lang="zh-CN" altLang="en-US" sz="1200" b="0"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rPr>
                        <a:t>营业成本</a:t>
                      </a:r>
                      <a:endParaRPr lang="en-US" sz="1200" b="0"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3259" marR="3259" marT="3259" marB="0" anchor="ctr">
                    <a:lnL>
                      <a:noFill/>
                    </a:lnL>
                    <a:lnR>
                      <a:noFill/>
                    </a:lnR>
                    <a:lnT>
                      <a:noFill/>
                    </a:lnT>
                    <a:lnB>
                      <a:noFill/>
                    </a:lnB>
                    <a:noFill/>
                  </a:tcPr>
                </a:tc>
                <a:tc>
                  <a:txBody>
                    <a:bodyPr/>
                    <a:lstStyle/>
                    <a:p>
                      <a:pPr marL="0" algn="r" defTabSz="1001327" rtl="0" eaLnBrk="1" fontAlgn="ctr" latinLnBrk="0" hangingPunct="1">
                        <a:spcAft>
                          <a:spcPts val="0"/>
                        </a:spcAft>
                      </a:pPr>
                      <a:r>
                        <a:rPr lang="en-GB"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(207,595)</a:t>
                      </a:r>
                    </a:p>
                  </a:txBody>
                  <a:tcPr marL="0" marR="594360" marT="0" marB="0" anchor="ctr">
                    <a:lnL>
                      <a:noFill/>
                    </a:lnL>
                    <a:lnR>
                      <a:noFill/>
                    </a:lnR>
                    <a:lnT>
                      <a:noFill/>
                    </a:lnT>
                    <a:lnB>
                      <a:noFill/>
                    </a:lnB>
                    <a:noFill/>
                  </a:tcPr>
                </a:tc>
                <a:tc>
                  <a:txBody>
                    <a:bodyPr/>
                    <a:lstStyle/>
                    <a:p>
                      <a:pPr marL="0" algn="r" defTabSz="1001327" rtl="0" eaLnBrk="1" fontAlgn="ctr" latinLnBrk="0" hangingPunct="1">
                        <a:spcAft>
                          <a:spcPts val="0"/>
                        </a:spcAft>
                      </a:pPr>
                      <a:r>
                        <a:rPr lang="en-GB"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(28</a:t>
                      </a:r>
                      <a:r>
                        <a:rPr lang="en-US" altLang="zh-CN"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3</a:t>
                      </a:r>
                      <a:r>
                        <a:rPr lang="en-GB"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,977)</a:t>
                      </a:r>
                    </a:p>
                  </a:txBody>
                  <a:tcPr marL="0" marR="594360" marT="0" marB="0" anchor="ctr">
                    <a:lnL>
                      <a:noFill/>
                    </a:lnL>
                    <a:lnR>
                      <a:noFill/>
                    </a:lnR>
                    <a:lnT>
                      <a:noFill/>
                    </a:lnT>
                    <a:lnB>
                      <a:noFill/>
                    </a:lnB>
                    <a:noFill/>
                  </a:tcPr>
                </a:tc>
                <a:tc>
                  <a:txBody>
                    <a:bodyPr/>
                    <a:lstStyle/>
                    <a:p>
                      <a:pPr marL="0" algn="r" defTabSz="1001327" rtl="0" eaLnBrk="1" fontAlgn="ctr" latinLnBrk="0" hangingPunct="1">
                        <a:spcAft>
                          <a:spcPts val="0"/>
                        </a:spcAft>
                      </a:pPr>
                      <a:r>
                        <a:rPr lang="en-GB"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(716,424)</a:t>
                      </a:r>
                    </a:p>
                  </a:txBody>
                  <a:tcPr marL="0" marR="594360" marT="0" marB="0" anchor="ctr">
                    <a:lnL>
                      <a:noFill/>
                    </a:lnL>
                    <a:lnR>
                      <a:noFill/>
                    </a:lnR>
                    <a:lnT>
                      <a:noFill/>
                    </a:lnT>
                    <a:lnB>
                      <a:noFill/>
                    </a:lnB>
                    <a:noFill/>
                  </a:tcPr>
                </a:tc>
                <a:tc>
                  <a:txBody>
                    <a:bodyPr/>
                    <a:lstStyle/>
                    <a:p>
                      <a:pPr marL="0" algn="r" defTabSz="1001327" rtl="0" eaLnBrk="1" fontAlgn="ctr" latinLnBrk="0" hangingPunct="1">
                        <a:spcAft>
                          <a:spcPts val="0"/>
                        </a:spcAft>
                      </a:pPr>
                      <a:r>
                        <a:rPr lang="en-GB"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(859,527)</a:t>
                      </a:r>
                    </a:p>
                  </a:txBody>
                  <a:tcPr marL="0" marR="594360" marT="0" marB="0" anchor="ctr">
                    <a:lnL>
                      <a:noFill/>
                    </a:lnL>
                    <a:lnR>
                      <a:noFill/>
                    </a:lnR>
                    <a:lnT>
                      <a:noFill/>
                    </a:lnT>
                    <a:lnB>
                      <a:noFill/>
                    </a:lnB>
                    <a:noFill/>
                  </a:tcPr>
                </a:tc>
                <a:extLst>
                  <a:ext uri="{0D108BD9-81ED-4DB2-BD59-A6C34878D82A}">
                    <a16:rowId xmlns:a16="http://schemas.microsoft.com/office/drawing/2014/main" val="10003"/>
                  </a:ext>
                </a:extLst>
              </a:tr>
              <a:tr h="246063">
                <a:tc>
                  <a:txBody>
                    <a:bodyPr/>
                    <a:lstStyle/>
                    <a:p>
                      <a:pPr algn="l" fontAlgn="ctr"/>
                      <a:r>
                        <a:rPr lang="zh-CN" altLang="en-US" sz="1200" b="1"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rPr>
                        <a:t>毛利润</a:t>
                      </a:r>
                      <a:endParaRPr lang="en-US" sz="1200" b="1"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3259" marR="3259" marT="3259" marB="0" anchor="ctr">
                    <a:lnL>
                      <a:noFill/>
                    </a:lnL>
                    <a:lnR>
                      <a:noFill/>
                    </a:lnR>
                    <a:lnT>
                      <a:noFill/>
                    </a:lnT>
                    <a:lnB>
                      <a:noFill/>
                    </a:lnB>
                    <a:noFill/>
                  </a:tcPr>
                </a:tc>
                <a:tc>
                  <a:txBody>
                    <a:bodyPr/>
                    <a:lstStyle/>
                    <a:p>
                      <a:pPr algn="r">
                        <a:spcAft>
                          <a:spcPts val="0"/>
                        </a:spcAft>
                      </a:pPr>
                      <a:r>
                        <a:rPr lang="en-GB" sz="12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90,941</a:t>
                      </a:r>
                    </a:p>
                  </a:txBody>
                  <a:tcPr marL="0" marR="594360" marT="0" marB="0" anchor="ctr">
                    <a:lnL>
                      <a:noFill/>
                    </a:lnL>
                    <a:lnR>
                      <a:noFill/>
                    </a:lnR>
                    <a:lnT>
                      <a:noFill/>
                    </a:lnT>
                    <a:lnB>
                      <a:noFill/>
                    </a:lnB>
                    <a:noFill/>
                  </a:tcPr>
                </a:tc>
                <a:tc>
                  <a:txBody>
                    <a:bodyPr/>
                    <a:lstStyle/>
                    <a:p>
                      <a:pPr algn="r">
                        <a:spcAft>
                          <a:spcPts val="0"/>
                        </a:spcAft>
                      </a:pPr>
                      <a:r>
                        <a:rPr lang="en-GB" sz="12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150,796</a:t>
                      </a:r>
                    </a:p>
                  </a:txBody>
                  <a:tcPr marL="0" marR="594360" marT="0" marB="0" anchor="ctr">
                    <a:lnL>
                      <a:noFill/>
                    </a:lnL>
                    <a:lnR>
                      <a:noFill/>
                    </a:lnR>
                    <a:lnT>
                      <a:noFill/>
                    </a:lnT>
                    <a:lnB>
                      <a:noFill/>
                    </a:lnB>
                    <a:noFill/>
                  </a:tcPr>
                </a:tc>
                <a:tc>
                  <a:txBody>
                    <a:bodyPr/>
                    <a:lstStyle/>
                    <a:p>
                      <a:pPr algn="r">
                        <a:spcAft>
                          <a:spcPts val="0"/>
                        </a:spcAft>
                      </a:pPr>
                      <a:r>
                        <a:rPr lang="en-GB" sz="12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331,513</a:t>
                      </a:r>
                    </a:p>
                  </a:txBody>
                  <a:tcPr marL="0" marR="594360" marT="0" marB="0" anchor="ctr">
                    <a:lnL>
                      <a:noFill/>
                    </a:lnL>
                    <a:lnR>
                      <a:noFill/>
                    </a:lnR>
                    <a:lnT>
                      <a:noFill/>
                    </a:lnT>
                    <a:lnB>
                      <a:noFill/>
                    </a:lnB>
                    <a:noFill/>
                  </a:tcPr>
                </a:tc>
                <a:tc>
                  <a:txBody>
                    <a:bodyPr/>
                    <a:lstStyle/>
                    <a:p>
                      <a:pPr algn="r">
                        <a:spcAft>
                          <a:spcPts val="0"/>
                        </a:spcAft>
                      </a:pPr>
                      <a:r>
                        <a:rPr lang="en-GB" sz="12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512,243</a:t>
                      </a:r>
                    </a:p>
                  </a:txBody>
                  <a:tcPr marL="0" marR="594360" marT="0" marB="0" anchor="ctr">
                    <a:lnL>
                      <a:noFill/>
                    </a:lnL>
                    <a:lnR>
                      <a:noFill/>
                    </a:lnR>
                    <a:lnT>
                      <a:noFill/>
                    </a:lnT>
                    <a:lnB>
                      <a:noFill/>
                    </a:lnB>
                    <a:noFill/>
                  </a:tcPr>
                </a:tc>
                <a:extLst>
                  <a:ext uri="{0D108BD9-81ED-4DB2-BD59-A6C34878D82A}">
                    <a16:rowId xmlns:a16="http://schemas.microsoft.com/office/drawing/2014/main" val="10004"/>
                  </a:ext>
                </a:extLst>
              </a:tr>
              <a:tr h="246063">
                <a:tc>
                  <a:txBody>
                    <a:bodyPr/>
                    <a:lstStyle/>
                    <a:p>
                      <a:pPr algn="l" fontAlgn="ctr"/>
                      <a:r>
                        <a:rPr lang="zh-CN" altLang="en-US" sz="1200" b="0"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rPr>
                        <a:t>其他净收益</a:t>
                      </a:r>
                      <a:endParaRPr lang="en-US" sz="1200" b="0"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3259" marR="3259" marT="3259" marB="0" anchor="ctr">
                    <a:lnL>
                      <a:noFill/>
                    </a:lnL>
                    <a:lnR>
                      <a:noFill/>
                    </a:lnR>
                    <a:lnT>
                      <a:noFill/>
                    </a:lnT>
                    <a:lnB>
                      <a:noFill/>
                    </a:lnB>
                    <a:noFill/>
                  </a:tcPr>
                </a:tc>
                <a:tc>
                  <a:txBody>
                    <a:bodyPr/>
                    <a:lstStyle/>
                    <a:p>
                      <a:pPr marL="0" algn="r" defTabSz="1001327" rtl="0" eaLnBrk="1" fontAlgn="ctr" latinLnBrk="0" hangingPunct="1">
                        <a:spcAft>
                          <a:spcPts val="0"/>
                        </a:spcAft>
                      </a:pPr>
                      <a:r>
                        <a:rPr lang="en-GB"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7,957</a:t>
                      </a:r>
                    </a:p>
                  </a:txBody>
                  <a:tcPr marL="0" marR="594360" marT="0" marB="0" anchor="ctr">
                    <a:lnL>
                      <a:noFill/>
                    </a:lnL>
                    <a:lnR>
                      <a:noFill/>
                    </a:lnR>
                    <a:lnT>
                      <a:noFill/>
                    </a:lnT>
                    <a:lnB>
                      <a:noFill/>
                    </a:lnB>
                    <a:noFill/>
                  </a:tcPr>
                </a:tc>
                <a:tc>
                  <a:txBody>
                    <a:bodyPr/>
                    <a:lstStyle/>
                    <a:p>
                      <a:pPr marL="0" algn="r" defTabSz="1001327" rtl="0" eaLnBrk="1" fontAlgn="ctr" latinLnBrk="0" hangingPunct="1">
                        <a:spcAft>
                          <a:spcPts val="0"/>
                        </a:spcAft>
                      </a:pPr>
                      <a:r>
                        <a:rPr lang="en-GB"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1,263</a:t>
                      </a:r>
                    </a:p>
                  </a:txBody>
                  <a:tcPr marL="0" marR="594360" marT="0" marB="0" anchor="ctr">
                    <a:lnL>
                      <a:noFill/>
                    </a:lnL>
                    <a:lnR>
                      <a:noFill/>
                    </a:lnR>
                    <a:lnT>
                      <a:noFill/>
                    </a:lnT>
                    <a:lnB>
                      <a:noFill/>
                    </a:lnB>
                    <a:noFill/>
                  </a:tcPr>
                </a:tc>
                <a:tc>
                  <a:txBody>
                    <a:bodyPr/>
                    <a:lstStyle/>
                    <a:p>
                      <a:pPr marL="0" algn="r" defTabSz="1001327" rtl="0" eaLnBrk="1" fontAlgn="ctr" latinLnBrk="0" hangingPunct="1">
                        <a:spcAft>
                          <a:spcPts val="0"/>
                        </a:spcAft>
                      </a:pPr>
                      <a:r>
                        <a:rPr lang="en-GB"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57,758</a:t>
                      </a:r>
                    </a:p>
                  </a:txBody>
                  <a:tcPr marL="0" marR="594360" marT="0" marB="0" anchor="ctr">
                    <a:lnL>
                      <a:noFill/>
                    </a:lnL>
                    <a:lnR>
                      <a:noFill/>
                    </a:lnR>
                    <a:lnT>
                      <a:noFill/>
                    </a:lnT>
                    <a:lnB>
                      <a:noFill/>
                    </a:lnB>
                    <a:noFill/>
                  </a:tcPr>
                </a:tc>
                <a:tc>
                  <a:txBody>
                    <a:bodyPr/>
                    <a:lstStyle/>
                    <a:p>
                      <a:pPr marL="0" algn="r" defTabSz="1001327" rtl="0" eaLnBrk="1" fontAlgn="ctr" latinLnBrk="0" hangingPunct="1">
                        <a:spcAft>
                          <a:spcPts val="0"/>
                        </a:spcAft>
                      </a:pPr>
                      <a:r>
                        <a:rPr lang="en-GB"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29,657</a:t>
                      </a:r>
                    </a:p>
                  </a:txBody>
                  <a:tcPr marL="0" marR="594360" marT="0" marB="0" anchor="ctr">
                    <a:lnL>
                      <a:noFill/>
                    </a:lnL>
                    <a:lnR>
                      <a:noFill/>
                    </a:lnR>
                    <a:lnT>
                      <a:noFill/>
                    </a:lnT>
                    <a:lnB>
                      <a:noFill/>
                    </a:lnB>
                    <a:noFill/>
                  </a:tcPr>
                </a:tc>
                <a:extLst>
                  <a:ext uri="{0D108BD9-81ED-4DB2-BD59-A6C34878D82A}">
                    <a16:rowId xmlns:a16="http://schemas.microsoft.com/office/drawing/2014/main" val="10005"/>
                  </a:ext>
                </a:extLst>
              </a:tr>
              <a:tr h="246063">
                <a:tc>
                  <a:txBody>
                    <a:bodyPr/>
                    <a:lstStyle/>
                    <a:p>
                      <a:pPr algn="l" fontAlgn="ctr"/>
                      <a:r>
                        <a:rPr lang="zh-CN" altLang="en-US" sz="1200" b="0"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rPr>
                        <a:t>销售费用</a:t>
                      </a:r>
                      <a:endParaRPr lang="en-US" sz="1200" b="0"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3259" marR="3259" marT="3259" marB="0" anchor="ctr">
                    <a:lnL>
                      <a:noFill/>
                    </a:lnL>
                    <a:lnR>
                      <a:noFill/>
                    </a:lnR>
                    <a:lnT>
                      <a:noFill/>
                    </a:lnT>
                    <a:lnB>
                      <a:noFill/>
                    </a:lnB>
                    <a:noFill/>
                  </a:tcPr>
                </a:tc>
                <a:tc>
                  <a:txBody>
                    <a:bodyPr/>
                    <a:lstStyle/>
                    <a:p>
                      <a:pPr marL="0" algn="r" defTabSz="1001327" rtl="0" eaLnBrk="1" fontAlgn="ctr" latinLnBrk="0" hangingPunct="1">
                        <a:spcAft>
                          <a:spcPts val="0"/>
                        </a:spcAft>
                      </a:pPr>
                      <a:r>
                        <a:rPr lang="en-GB" sz="1200" b="0" i="0" u="none" strike="noStrike" kern="1200" dirty="0">
                          <a:solidFill>
                            <a:srgbClr val="000000"/>
                          </a:solidFill>
                          <a:effectLst/>
                          <a:latin typeface="Arial" panose="020B0604020202020204" pitchFamily="34" charset="0"/>
                          <a:ea typeface="华文楷体" panose="02010600040101010101" pitchFamily="2" charset="-122"/>
                          <a:cs typeface="Arial" panose="020B0604020202020204" pitchFamily="34" charset="0"/>
                        </a:rPr>
                        <a:t>(5,109)</a:t>
                      </a:r>
                    </a:p>
                  </a:txBody>
                  <a:tcPr marL="0" marR="594360" marT="0" marB="0" anchor="ctr">
                    <a:lnL>
                      <a:noFill/>
                    </a:lnL>
                    <a:lnR>
                      <a:noFill/>
                    </a:lnR>
                    <a:lnT>
                      <a:noFill/>
                    </a:lnT>
                    <a:lnB>
                      <a:noFill/>
                    </a:lnB>
                    <a:noFill/>
                  </a:tcPr>
                </a:tc>
                <a:tc>
                  <a:txBody>
                    <a:bodyPr/>
                    <a:lstStyle/>
                    <a:p>
                      <a:pPr marL="0" algn="r" defTabSz="1001327" rtl="0" eaLnBrk="1" fontAlgn="ctr" latinLnBrk="0" hangingPunct="1">
                        <a:spcAft>
                          <a:spcPts val="0"/>
                        </a:spcAft>
                      </a:pPr>
                      <a:r>
                        <a:rPr lang="en-GB"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(10,391)</a:t>
                      </a:r>
                    </a:p>
                  </a:txBody>
                  <a:tcPr marL="0" marR="594360" marT="0" marB="0" anchor="ctr">
                    <a:lnL>
                      <a:noFill/>
                    </a:lnL>
                    <a:lnR>
                      <a:noFill/>
                    </a:lnR>
                    <a:lnT>
                      <a:noFill/>
                    </a:lnT>
                    <a:lnB>
                      <a:noFill/>
                    </a:lnB>
                    <a:noFill/>
                  </a:tcPr>
                </a:tc>
                <a:tc>
                  <a:txBody>
                    <a:bodyPr/>
                    <a:lstStyle/>
                    <a:p>
                      <a:pPr marL="0" algn="r" defTabSz="1001327" rtl="0" eaLnBrk="1" fontAlgn="ctr" latinLnBrk="0" hangingPunct="1">
                        <a:spcAft>
                          <a:spcPts val="0"/>
                        </a:spcAft>
                      </a:pPr>
                      <a:r>
                        <a:rPr lang="en-GB" sz="1200" b="0" i="0" u="none" strike="noStrike" kern="1200" dirty="0">
                          <a:solidFill>
                            <a:srgbClr val="000000"/>
                          </a:solidFill>
                          <a:effectLst/>
                          <a:latin typeface="Arial" panose="020B0604020202020204" pitchFamily="34" charset="0"/>
                          <a:ea typeface="华文楷体" panose="02010600040101010101" pitchFamily="2" charset="-122"/>
                          <a:cs typeface="Arial" panose="020B0604020202020204" pitchFamily="34" charset="0"/>
                        </a:rPr>
                        <a:t>(20,720)</a:t>
                      </a:r>
                    </a:p>
                  </a:txBody>
                  <a:tcPr marL="0" marR="594360" marT="0" marB="0" anchor="ctr">
                    <a:lnL>
                      <a:noFill/>
                    </a:lnL>
                    <a:lnR>
                      <a:noFill/>
                    </a:lnR>
                    <a:lnT>
                      <a:noFill/>
                    </a:lnT>
                    <a:lnB>
                      <a:noFill/>
                    </a:lnB>
                    <a:noFill/>
                  </a:tcPr>
                </a:tc>
                <a:tc>
                  <a:txBody>
                    <a:bodyPr/>
                    <a:lstStyle/>
                    <a:p>
                      <a:pPr marL="0" algn="r" defTabSz="1001327" rtl="0" eaLnBrk="1" fontAlgn="ctr" latinLnBrk="0" hangingPunct="1">
                        <a:spcAft>
                          <a:spcPts val="0"/>
                        </a:spcAft>
                      </a:pPr>
                      <a:r>
                        <a:rPr lang="en-GB"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(30,684)</a:t>
                      </a:r>
                    </a:p>
                  </a:txBody>
                  <a:tcPr marL="0" marR="594360" marT="0" marB="0" anchor="ctr">
                    <a:lnL>
                      <a:noFill/>
                    </a:lnL>
                    <a:lnR>
                      <a:noFill/>
                    </a:lnR>
                    <a:lnT>
                      <a:noFill/>
                    </a:lnT>
                    <a:lnB>
                      <a:noFill/>
                    </a:lnB>
                    <a:noFill/>
                  </a:tcPr>
                </a:tc>
                <a:extLst>
                  <a:ext uri="{0D108BD9-81ED-4DB2-BD59-A6C34878D82A}">
                    <a16:rowId xmlns:a16="http://schemas.microsoft.com/office/drawing/2014/main" val="10006"/>
                  </a:ext>
                </a:extLst>
              </a:tr>
              <a:tr h="246063">
                <a:tc>
                  <a:txBody>
                    <a:bodyPr/>
                    <a:lstStyle/>
                    <a:p>
                      <a:pPr algn="l" fontAlgn="ctr"/>
                      <a:r>
                        <a:rPr lang="zh-CN" altLang="en-US" sz="1200" b="0"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rPr>
                        <a:t>管理费用</a:t>
                      </a:r>
                      <a:endParaRPr lang="en-US" sz="1200" b="0"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3259" marR="3259" marT="3259" marB="0" anchor="ctr">
                    <a:lnL>
                      <a:noFill/>
                    </a:lnL>
                    <a:lnR>
                      <a:noFill/>
                    </a:lnR>
                    <a:lnT>
                      <a:noFill/>
                    </a:lnT>
                    <a:lnB>
                      <a:noFill/>
                    </a:lnB>
                    <a:noFill/>
                  </a:tcPr>
                </a:tc>
                <a:tc>
                  <a:txBody>
                    <a:bodyPr/>
                    <a:lstStyle/>
                    <a:p>
                      <a:pPr marL="0" algn="r" defTabSz="1001327" rtl="0" eaLnBrk="1" fontAlgn="ctr" latinLnBrk="0" hangingPunct="1">
                        <a:spcAft>
                          <a:spcPts val="0"/>
                        </a:spcAft>
                      </a:pPr>
                      <a:r>
                        <a:rPr lang="en-GB" sz="1200" b="0" i="0" u="none" strike="noStrike" kern="1200" dirty="0">
                          <a:solidFill>
                            <a:srgbClr val="000000"/>
                          </a:solidFill>
                          <a:effectLst/>
                          <a:latin typeface="Arial" panose="020B0604020202020204" pitchFamily="34" charset="0"/>
                          <a:ea typeface="华文楷体" panose="02010600040101010101" pitchFamily="2" charset="-122"/>
                          <a:cs typeface="Arial" panose="020B0604020202020204" pitchFamily="34" charset="0"/>
                        </a:rPr>
                        <a:t>(16,967)</a:t>
                      </a:r>
                    </a:p>
                  </a:txBody>
                  <a:tcPr marL="0" marR="594360" marT="0" marB="0" anchor="ctr">
                    <a:lnL>
                      <a:noFill/>
                    </a:lnL>
                    <a:lnR>
                      <a:noFill/>
                    </a:lnR>
                    <a:lnT>
                      <a:noFill/>
                    </a:lnT>
                    <a:lnB>
                      <a:noFill/>
                    </a:lnB>
                    <a:noFill/>
                  </a:tcPr>
                </a:tc>
                <a:tc>
                  <a:txBody>
                    <a:bodyPr/>
                    <a:lstStyle/>
                    <a:p>
                      <a:pPr marL="0" algn="r" defTabSz="1001327" rtl="0" eaLnBrk="1" fontAlgn="ctr" latinLnBrk="0" hangingPunct="1">
                        <a:spcAft>
                          <a:spcPts val="0"/>
                        </a:spcAft>
                      </a:pPr>
                      <a:r>
                        <a:rPr lang="en-GB"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(20,975)</a:t>
                      </a:r>
                    </a:p>
                  </a:txBody>
                  <a:tcPr marL="0" marR="594360" marT="0" marB="0" anchor="ctr">
                    <a:lnL>
                      <a:noFill/>
                    </a:lnL>
                    <a:lnR>
                      <a:noFill/>
                    </a:lnR>
                    <a:lnT>
                      <a:noFill/>
                    </a:lnT>
                    <a:lnB>
                      <a:noFill/>
                    </a:lnB>
                    <a:noFill/>
                  </a:tcPr>
                </a:tc>
                <a:tc>
                  <a:txBody>
                    <a:bodyPr/>
                    <a:lstStyle/>
                    <a:p>
                      <a:pPr marL="0" algn="r" defTabSz="1001327" rtl="0" eaLnBrk="1" fontAlgn="ctr" latinLnBrk="0" hangingPunct="1">
                        <a:spcAft>
                          <a:spcPts val="0"/>
                        </a:spcAft>
                      </a:pPr>
                      <a:r>
                        <a:rPr lang="en-GB" sz="1200" b="0" i="0" u="none" strike="noStrike" kern="1200" dirty="0">
                          <a:solidFill>
                            <a:srgbClr val="000000"/>
                          </a:solidFill>
                          <a:effectLst/>
                          <a:latin typeface="Arial" panose="020B0604020202020204" pitchFamily="34" charset="0"/>
                          <a:ea typeface="华文楷体" panose="02010600040101010101" pitchFamily="2" charset="-122"/>
                          <a:cs typeface="Arial" panose="020B0604020202020204" pitchFamily="34" charset="0"/>
                        </a:rPr>
                        <a:t>(48,750)</a:t>
                      </a:r>
                    </a:p>
                  </a:txBody>
                  <a:tcPr marL="0" marR="594360" marT="0" marB="0" anchor="ctr">
                    <a:lnL>
                      <a:noFill/>
                    </a:lnL>
                    <a:lnR>
                      <a:noFill/>
                    </a:lnR>
                    <a:lnT>
                      <a:noFill/>
                    </a:lnT>
                    <a:lnB>
                      <a:noFill/>
                    </a:lnB>
                    <a:noFill/>
                  </a:tcPr>
                </a:tc>
                <a:tc>
                  <a:txBody>
                    <a:bodyPr/>
                    <a:lstStyle/>
                    <a:p>
                      <a:pPr marL="0" algn="r" defTabSz="1001327" rtl="0" eaLnBrk="1" fontAlgn="ctr" latinLnBrk="0" hangingPunct="1">
                        <a:spcAft>
                          <a:spcPts val="0"/>
                        </a:spcAft>
                      </a:pPr>
                      <a:r>
                        <a:rPr lang="en-GB"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(53,686)</a:t>
                      </a:r>
                    </a:p>
                  </a:txBody>
                  <a:tcPr marL="0" marR="594360" marT="0" marB="0" anchor="ctr">
                    <a:lnL>
                      <a:noFill/>
                    </a:lnL>
                    <a:lnR>
                      <a:noFill/>
                    </a:lnR>
                    <a:lnT>
                      <a:noFill/>
                    </a:lnT>
                    <a:lnB>
                      <a:noFill/>
                    </a:lnB>
                    <a:noFill/>
                  </a:tcPr>
                </a:tc>
                <a:extLst>
                  <a:ext uri="{0D108BD9-81ED-4DB2-BD59-A6C34878D82A}">
                    <a16:rowId xmlns:a16="http://schemas.microsoft.com/office/drawing/2014/main" val="10007"/>
                  </a:ext>
                </a:extLst>
              </a:tr>
              <a:tr h="246063">
                <a:tc>
                  <a:txBody>
                    <a:bodyPr/>
                    <a:lstStyle/>
                    <a:p>
                      <a:pPr algn="l" fontAlgn="ctr"/>
                      <a:r>
                        <a:rPr lang="zh-CN" altLang="en-US" sz="1200" b="1" i="1"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rPr>
                        <a:t>营业利润</a:t>
                      </a:r>
                      <a:endParaRPr lang="en-US" sz="1200" b="1" i="1"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3259" marR="3259" marT="3259" marB="0" anchor="ctr">
                    <a:lnL>
                      <a:noFill/>
                    </a:lnL>
                    <a:lnR>
                      <a:noFill/>
                    </a:lnR>
                    <a:lnT>
                      <a:noFill/>
                    </a:lnT>
                    <a:lnB>
                      <a:noFill/>
                    </a:lnB>
                    <a:noFill/>
                  </a:tcPr>
                </a:tc>
                <a:tc>
                  <a:txBody>
                    <a:bodyPr/>
                    <a:lstStyle/>
                    <a:p>
                      <a:pPr marL="0" algn="r" defTabSz="1001327" rtl="0" eaLnBrk="1" fontAlgn="ctr" latinLnBrk="0" hangingPunct="1"/>
                      <a:r>
                        <a:rPr lang="en-US" altLang="zh-CN" sz="12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76,822</a:t>
                      </a:r>
                    </a:p>
                  </a:txBody>
                  <a:tcPr marL="3259" marR="594360" marT="3259" marB="0" anchor="ctr">
                    <a:lnL>
                      <a:noFill/>
                    </a:lnL>
                    <a:lnR>
                      <a:noFill/>
                    </a:lnR>
                    <a:lnT>
                      <a:noFill/>
                    </a:lnT>
                    <a:lnB>
                      <a:noFill/>
                    </a:lnB>
                    <a:noFill/>
                  </a:tcPr>
                </a:tc>
                <a:tc>
                  <a:txBody>
                    <a:bodyPr/>
                    <a:lstStyle/>
                    <a:p>
                      <a:pPr marL="0" algn="r" defTabSz="1001327" rtl="0" eaLnBrk="1" fontAlgn="ctr" latinLnBrk="0" hangingPunct="1"/>
                      <a:r>
                        <a:rPr lang="en-US" altLang="zh-CN" sz="12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120,693</a:t>
                      </a:r>
                    </a:p>
                  </a:txBody>
                  <a:tcPr marL="3259" marR="594360" marT="3259" marB="0" anchor="ctr">
                    <a:lnL>
                      <a:noFill/>
                    </a:lnL>
                    <a:lnR>
                      <a:noFill/>
                    </a:lnR>
                    <a:lnT>
                      <a:noFill/>
                    </a:lnT>
                    <a:lnB>
                      <a:noFill/>
                    </a:lnB>
                    <a:noFill/>
                  </a:tcPr>
                </a:tc>
                <a:tc>
                  <a:txBody>
                    <a:bodyPr/>
                    <a:lstStyle/>
                    <a:p>
                      <a:pPr marL="0" algn="r" defTabSz="1001327" rtl="0" eaLnBrk="1" fontAlgn="ctr" latinLnBrk="0" hangingPunct="1"/>
                      <a:r>
                        <a:rPr lang="en-US" altLang="zh-CN" sz="12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319,801</a:t>
                      </a:r>
                    </a:p>
                  </a:txBody>
                  <a:tcPr marL="3259" marR="594360" marT="3259" marB="0" anchor="ctr">
                    <a:lnL>
                      <a:noFill/>
                    </a:lnL>
                    <a:lnR>
                      <a:noFill/>
                    </a:lnR>
                    <a:lnT>
                      <a:noFill/>
                    </a:lnT>
                    <a:lnB>
                      <a:noFill/>
                    </a:lnB>
                    <a:noFill/>
                  </a:tcPr>
                </a:tc>
                <a:tc>
                  <a:txBody>
                    <a:bodyPr/>
                    <a:lstStyle/>
                    <a:p>
                      <a:pPr marL="0" algn="r" defTabSz="1001327" rtl="0" eaLnBrk="1" fontAlgn="ctr" latinLnBrk="0" hangingPunct="1"/>
                      <a:r>
                        <a:rPr lang="en-US" altLang="zh-CN" sz="12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457,530</a:t>
                      </a:r>
                    </a:p>
                  </a:txBody>
                  <a:tcPr marL="3259" marR="594360" marT="3259" marB="0" anchor="ctr">
                    <a:lnL>
                      <a:noFill/>
                    </a:lnL>
                    <a:lnR>
                      <a:noFill/>
                    </a:lnR>
                    <a:lnT>
                      <a:noFill/>
                    </a:lnT>
                    <a:lnB>
                      <a:noFill/>
                    </a:lnB>
                    <a:noFill/>
                  </a:tcPr>
                </a:tc>
                <a:extLst>
                  <a:ext uri="{0D108BD9-81ED-4DB2-BD59-A6C34878D82A}">
                    <a16:rowId xmlns:a16="http://schemas.microsoft.com/office/drawing/2014/main" val="10009"/>
                  </a:ext>
                </a:extLst>
              </a:tr>
              <a:tr h="246063">
                <a:tc>
                  <a:txBody>
                    <a:bodyPr/>
                    <a:lstStyle/>
                    <a:p>
                      <a:pPr algn="l" fontAlgn="ctr"/>
                      <a:r>
                        <a:rPr lang="zh-CN" altLang="en-US" sz="1200" b="0"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rPr>
                        <a:t>财务收入</a:t>
                      </a:r>
                      <a:endParaRPr lang="en-US" sz="1200" b="0"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3259" marR="3259" marT="3259" marB="0" anchor="ctr">
                    <a:lnL>
                      <a:noFill/>
                    </a:lnL>
                    <a:lnR>
                      <a:noFill/>
                    </a:lnR>
                    <a:lnT>
                      <a:noFill/>
                    </a:lnT>
                    <a:lnB>
                      <a:noFill/>
                    </a:lnB>
                    <a:noFill/>
                  </a:tcPr>
                </a:tc>
                <a:tc>
                  <a:txBody>
                    <a:bodyPr/>
                    <a:lstStyle/>
                    <a:p>
                      <a:pPr marL="0" algn="r" defTabSz="1001327" rtl="0" eaLnBrk="1" fontAlgn="ctr" latinLnBrk="0" hangingPunct="1">
                        <a:spcAft>
                          <a:spcPts val="0"/>
                        </a:spcAft>
                      </a:pPr>
                      <a:r>
                        <a:rPr lang="en-US" altLang="zh-CN"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5,789</a:t>
                      </a:r>
                    </a:p>
                  </a:txBody>
                  <a:tcPr marL="3259" marR="594360" marT="3259" marB="0" anchor="ctr">
                    <a:lnL>
                      <a:noFill/>
                    </a:lnL>
                    <a:lnR>
                      <a:noFill/>
                    </a:lnR>
                    <a:lnT>
                      <a:noFill/>
                    </a:lnT>
                    <a:lnB>
                      <a:noFill/>
                    </a:lnB>
                    <a:noFill/>
                  </a:tcPr>
                </a:tc>
                <a:tc>
                  <a:txBody>
                    <a:bodyPr/>
                    <a:lstStyle/>
                    <a:p>
                      <a:pPr marL="0" algn="r" defTabSz="1001327" rtl="0" eaLnBrk="1" fontAlgn="ctr" latinLnBrk="0" hangingPunct="1">
                        <a:spcAft>
                          <a:spcPts val="0"/>
                        </a:spcAft>
                      </a:pPr>
                      <a:r>
                        <a:rPr lang="en-US" altLang="zh-CN"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10,062</a:t>
                      </a:r>
                    </a:p>
                  </a:txBody>
                  <a:tcPr marL="3259" marR="594360" marT="3259" marB="0" anchor="ctr">
                    <a:lnL>
                      <a:noFill/>
                    </a:lnL>
                    <a:lnR>
                      <a:noFill/>
                    </a:lnR>
                    <a:lnT>
                      <a:noFill/>
                    </a:lnT>
                    <a:lnB>
                      <a:noFill/>
                    </a:lnB>
                    <a:noFill/>
                  </a:tcPr>
                </a:tc>
                <a:tc>
                  <a:txBody>
                    <a:bodyPr/>
                    <a:lstStyle/>
                    <a:p>
                      <a:pPr marL="0" algn="r" defTabSz="1001327" rtl="0" eaLnBrk="1" fontAlgn="ctr" latinLnBrk="0" hangingPunct="1">
                        <a:spcAft>
                          <a:spcPts val="0"/>
                        </a:spcAft>
                      </a:pPr>
                      <a:r>
                        <a:rPr lang="en-US" altLang="zh-CN"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19,689</a:t>
                      </a:r>
                    </a:p>
                  </a:txBody>
                  <a:tcPr marL="3259" marR="594360" marT="3259" marB="0" anchor="ctr">
                    <a:lnL>
                      <a:noFill/>
                    </a:lnL>
                    <a:lnR>
                      <a:noFill/>
                    </a:lnR>
                    <a:lnT>
                      <a:noFill/>
                    </a:lnT>
                    <a:lnB>
                      <a:noFill/>
                    </a:lnB>
                    <a:noFill/>
                  </a:tcPr>
                </a:tc>
                <a:tc>
                  <a:txBody>
                    <a:bodyPr/>
                    <a:lstStyle/>
                    <a:p>
                      <a:pPr marL="0" algn="r" defTabSz="1001327" rtl="0" eaLnBrk="1" fontAlgn="ctr" latinLnBrk="0" hangingPunct="1">
                        <a:spcAft>
                          <a:spcPts val="0"/>
                        </a:spcAft>
                      </a:pPr>
                      <a:r>
                        <a:rPr lang="en-US" altLang="zh-CN"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28,402</a:t>
                      </a:r>
                    </a:p>
                  </a:txBody>
                  <a:tcPr marL="3259" marR="594360" marT="3259" marB="0" anchor="ctr">
                    <a:lnL>
                      <a:noFill/>
                    </a:lnL>
                    <a:lnR>
                      <a:noFill/>
                    </a:lnR>
                    <a:lnT>
                      <a:noFill/>
                    </a:lnT>
                    <a:lnB>
                      <a:noFill/>
                    </a:lnB>
                    <a:noFill/>
                  </a:tcPr>
                </a:tc>
                <a:extLst>
                  <a:ext uri="{0D108BD9-81ED-4DB2-BD59-A6C34878D82A}">
                    <a16:rowId xmlns:a16="http://schemas.microsoft.com/office/drawing/2014/main" val="10010"/>
                  </a:ext>
                </a:extLst>
              </a:tr>
              <a:tr h="246063">
                <a:tc>
                  <a:txBody>
                    <a:bodyPr/>
                    <a:lstStyle/>
                    <a:p>
                      <a:pPr marL="0" algn="l" defTabSz="1005840" rtl="0" eaLnBrk="1" fontAlgn="ctr" latinLnBrk="0" hangingPunct="1"/>
                      <a:r>
                        <a:rPr lang="zh-CN" altLang="en-US"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财务成本</a:t>
                      </a:r>
                      <a:endParaRPr lang="en-US"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3259" marR="3259" marT="3259" marB="0" anchor="ctr">
                    <a:lnL>
                      <a:noFill/>
                    </a:lnL>
                    <a:lnR>
                      <a:noFill/>
                    </a:lnR>
                    <a:lnT>
                      <a:noFill/>
                    </a:lnT>
                    <a:lnB>
                      <a:noFill/>
                    </a:lnB>
                    <a:noFill/>
                  </a:tcPr>
                </a:tc>
                <a:tc>
                  <a:txBody>
                    <a:bodyPr/>
                    <a:lstStyle/>
                    <a:p>
                      <a:pPr marL="0" marR="0" lvl="0" indent="0" algn="r" defTabSz="1005840" rtl="0" eaLnBrk="1" fontAlgn="auto" latinLnBrk="0" hangingPunct="1">
                        <a:lnSpc>
                          <a:spcPct val="100000"/>
                        </a:lnSpc>
                        <a:spcBef>
                          <a:spcPts val="0"/>
                        </a:spcBef>
                        <a:spcAft>
                          <a:spcPts val="0"/>
                        </a:spcAft>
                        <a:buClrTx/>
                        <a:buSzTx/>
                        <a:buFontTx/>
                        <a:buNone/>
                        <a:tabLst/>
                        <a:defRPr/>
                      </a:pPr>
                      <a:r>
                        <a:rPr lang="en-US" altLang="zh-CN" sz="1200" b="0"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rPr>
                        <a:t>(236)</a:t>
                      </a:r>
                    </a:p>
                  </a:txBody>
                  <a:tcPr marL="0" marR="594360" marT="0" marB="0" anchor="ctr">
                    <a:lnL>
                      <a:noFill/>
                    </a:lnL>
                    <a:lnR>
                      <a:noFill/>
                    </a:lnR>
                    <a:lnT>
                      <a:noFill/>
                    </a:lnT>
                    <a:lnB>
                      <a:noFill/>
                    </a:lnB>
                    <a:noFill/>
                  </a:tcPr>
                </a:tc>
                <a:tc>
                  <a:txBody>
                    <a:bodyPr/>
                    <a:lstStyle/>
                    <a:p>
                      <a:pPr marL="0" marR="0" lvl="0" indent="0" algn="r" defTabSz="1005840" rtl="0" eaLnBrk="1" fontAlgn="auto" latinLnBrk="0" hangingPunct="1">
                        <a:lnSpc>
                          <a:spcPct val="100000"/>
                        </a:lnSpc>
                        <a:spcBef>
                          <a:spcPts val="0"/>
                        </a:spcBef>
                        <a:spcAft>
                          <a:spcPts val="0"/>
                        </a:spcAft>
                        <a:buClrTx/>
                        <a:buSzTx/>
                        <a:buFontTx/>
                        <a:buNone/>
                        <a:tabLst/>
                        <a:defRPr/>
                      </a:pPr>
                      <a:r>
                        <a:rPr lang="en-US" altLang="zh-CN" sz="1200" b="0"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rPr>
                        <a:t>(300)</a:t>
                      </a:r>
                    </a:p>
                  </a:txBody>
                  <a:tcPr marL="0" marR="594360" marT="0" marB="0" anchor="ctr">
                    <a:lnL>
                      <a:noFill/>
                    </a:lnL>
                    <a:lnR>
                      <a:noFill/>
                    </a:lnR>
                    <a:lnT>
                      <a:noFill/>
                    </a:lnT>
                    <a:lnB>
                      <a:noFill/>
                    </a:lnB>
                    <a:noFill/>
                  </a:tcPr>
                </a:tc>
                <a:tc>
                  <a:txBody>
                    <a:bodyPr/>
                    <a:lstStyle/>
                    <a:p>
                      <a:pPr marL="0" marR="0" lvl="0" indent="0" algn="r" defTabSz="1005840" rtl="0" eaLnBrk="1" fontAlgn="auto" latinLnBrk="0" hangingPunct="1">
                        <a:lnSpc>
                          <a:spcPct val="100000"/>
                        </a:lnSpc>
                        <a:spcBef>
                          <a:spcPts val="0"/>
                        </a:spcBef>
                        <a:spcAft>
                          <a:spcPts val="0"/>
                        </a:spcAft>
                        <a:buClrTx/>
                        <a:buSzTx/>
                        <a:buFontTx/>
                        <a:buNone/>
                        <a:tabLst/>
                        <a:defRPr/>
                      </a:pPr>
                      <a:r>
                        <a:rPr lang="en-US" altLang="zh-CN" sz="1200" b="0"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rPr>
                        <a:t>(4,146)</a:t>
                      </a:r>
                    </a:p>
                  </a:txBody>
                  <a:tcPr marL="0" marR="594360" marT="0" marB="0" anchor="ctr">
                    <a:lnL>
                      <a:noFill/>
                    </a:lnL>
                    <a:lnR>
                      <a:noFill/>
                    </a:lnR>
                    <a:lnT>
                      <a:noFill/>
                    </a:lnT>
                    <a:lnB>
                      <a:noFill/>
                    </a:lnB>
                    <a:noFill/>
                  </a:tcPr>
                </a:tc>
                <a:tc>
                  <a:txBody>
                    <a:bodyPr/>
                    <a:lstStyle/>
                    <a:p>
                      <a:pPr marL="0" marR="0" lvl="0" indent="0" algn="r" defTabSz="1005840" rtl="0" eaLnBrk="1" fontAlgn="auto" latinLnBrk="0" hangingPunct="1">
                        <a:lnSpc>
                          <a:spcPct val="100000"/>
                        </a:lnSpc>
                        <a:spcBef>
                          <a:spcPts val="0"/>
                        </a:spcBef>
                        <a:spcAft>
                          <a:spcPts val="0"/>
                        </a:spcAft>
                        <a:buClrTx/>
                        <a:buSzTx/>
                        <a:buFontTx/>
                        <a:buNone/>
                        <a:tabLst/>
                        <a:defRPr/>
                      </a:pPr>
                      <a:r>
                        <a:rPr lang="en-US" altLang="zh-CN" sz="1200" b="0"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rPr>
                        <a:t>(974)</a:t>
                      </a:r>
                    </a:p>
                  </a:txBody>
                  <a:tcPr marL="0" marR="594360" marT="0" marB="0" anchor="ctr">
                    <a:lnL>
                      <a:noFill/>
                    </a:lnL>
                    <a:lnR>
                      <a:noFill/>
                    </a:lnR>
                    <a:lnT>
                      <a:noFill/>
                    </a:lnT>
                    <a:lnB>
                      <a:noFill/>
                    </a:lnB>
                    <a:noFill/>
                  </a:tcPr>
                </a:tc>
                <a:extLst>
                  <a:ext uri="{0D108BD9-81ED-4DB2-BD59-A6C34878D82A}">
                    <a16:rowId xmlns:a16="http://schemas.microsoft.com/office/drawing/2014/main" val="3690874683"/>
                  </a:ext>
                </a:extLst>
              </a:tr>
              <a:tr h="246063">
                <a:tc>
                  <a:txBody>
                    <a:bodyPr/>
                    <a:lstStyle/>
                    <a:p>
                      <a:pPr algn="l" fontAlgn="ctr"/>
                      <a:r>
                        <a:rPr lang="zh-CN" altLang="en-US" sz="1200" b="1"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rPr>
                        <a:t>税前利润</a:t>
                      </a:r>
                      <a:endParaRPr lang="en-US" sz="1200" b="1"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3259" marR="3259" marT="3259" marB="0" anchor="ctr">
                    <a:lnL>
                      <a:noFill/>
                    </a:lnL>
                    <a:lnR>
                      <a:noFill/>
                    </a:lnR>
                    <a:lnT>
                      <a:noFill/>
                    </a:lnT>
                    <a:lnB>
                      <a:noFill/>
                    </a:lnB>
                    <a:noFill/>
                  </a:tcPr>
                </a:tc>
                <a:tc>
                  <a:txBody>
                    <a:bodyPr/>
                    <a:lstStyle/>
                    <a:p>
                      <a:pPr algn="r">
                        <a:spcAft>
                          <a:spcPts val="0"/>
                        </a:spcAft>
                      </a:pPr>
                      <a:r>
                        <a:rPr lang="en-GB" sz="12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82,375</a:t>
                      </a:r>
                    </a:p>
                  </a:txBody>
                  <a:tcPr marL="0" marR="594360" marT="0" marB="0" anchor="ctr">
                    <a:lnL>
                      <a:noFill/>
                    </a:lnL>
                    <a:lnR>
                      <a:noFill/>
                    </a:lnR>
                    <a:lnT>
                      <a:noFill/>
                    </a:lnT>
                    <a:lnB>
                      <a:noFill/>
                    </a:lnB>
                    <a:noFill/>
                  </a:tcPr>
                </a:tc>
                <a:tc>
                  <a:txBody>
                    <a:bodyPr/>
                    <a:lstStyle/>
                    <a:p>
                      <a:pPr algn="r">
                        <a:spcAft>
                          <a:spcPts val="0"/>
                        </a:spcAft>
                      </a:pPr>
                      <a:r>
                        <a:rPr lang="en-GB" sz="12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130,455</a:t>
                      </a:r>
                    </a:p>
                  </a:txBody>
                  <a:tcPr marL="0" marR="594360" marT="0" marB="0" anchor="ctr">
                    <a:lnL>
                      <a:noFill/>
                    </a:lnL>
                    <a:lnR>
                      <a:noFill/>
                    </a:lnR>
                    <a:lnT>
                      <a:noFill/>
                    </a:lnT>
                    <a:lnB>
                      <a:noFill/>
                    </a:lnB>
                    <a:noFill/>
                  </a:tcPr>
                </a:tc>
                <a:tc>
                  <a:txBody>
                    <a:bodyPr/>
                    <a:lstStyle/>
                    <a:p>
                      <a:pPr algn="r">
                        <a:spcAft>
                          <a:spcPts val="0"/>
                        </a:spcAft>
                      </a:pPr>
                      <a:r>
                        <a:rPr lang="en-US" sz="12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335,344</a:t>
                      </a:r>
                    </a:p>
                  </a:txBody>
                  <a:tcPr marL="0" marR="594360" marT="0" marB="0" anchor="ctr">
                    <a:lnL>
                      <a:noFill/>
                    </a:lnL>
                    <a:lnR>
                      <a:noFill/>
                    </a:lnR>
                    <a:lnT>
                      <a:noFill/>
                    </a:lnT>
                    <a:lnB>
                      <a:noFill/>
                    </a:lnB>
                    <a:noFill/>
                  </a:tcPr>
                </a:tc>
                <a:tc>
                  <a:txBody>
                    <a:bodyPr/>
                    <a:lstStyle/>
                    <a:p>
                      <a:pPr algn="r">
                        <a:spcAft>
                          <a:spcPts val="0"/>
                        </a:spcAft>
                      </a:pPr>
                      <a:r>
                        <a:rPr lang="en-US" sz="12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484,958</a:t>
                      </a:r>
                    </a:p>
                  </a:txBody>
                  <a:tcPr marL="0" marR="594360" marT="0" marB="0" anchor="ctr">
                    <a:lnL>
                      <a:noFill/>
                    </a:lnL>
                    <a:lnR>
                      <a:noFill/>
                    </a:lnR>
                    <a:lnT>
                      <a:noFill/>
                    </a:lnT>
                    <a:lnB>
                      <a:noFill/>
                    </a:lnB>
                    <a:noFill/>
                  </a:tcPr>
                </a:tc>
                <a:extLst>
                  <a:ext uri="{0D108BD9-81ED-4DB2-BD59-A6C34878D82A}">
                    <a16:rowId xmlns:a16="http://schemas.microsoft.com/office/drawing/2014/main" val="10011"/>
                  </a:ext>
                </a:extLst>
              </a:tr>
              <a:tr h="246063">
                <a:tc>
                  <a:txBody>
                    <a:bodyPr/>
                    <a:lstStyle/>
                    <a:p>
                      <a:pPr algn="l" fontAlgn="ctr"/>
                      <a:r>
                        <a:rPr lang="zh-CN" altLang="en-US" sz="1200" b="0"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rPr>
                        <a:t>所得税费用</a:t>
                      </a:r>
                      <a:endParaRPr lang="en-US" sz="1200" b="0"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3259" marR="3259" marT="3259" marB="0" anchor="ctr">
                    <a:lnL>
                      <a:noFill/>
                    </a:lnL>
                    <a:lnR>
                      <a:noFill/>
                    </a:lnR>
                    <a:lnT>
                      <a:noFill/>
                    </a:lnT>
                    <a:lnB>
                      <a:noFill/>
                    </a:lnB>
                    <a:noFill/>
                  </a:tcPr>
                </a:tc>
                <a:tc>
                  <a:txBody>
                    <a:bodyPr/>
                    <a:lstStyle/>
                    <a:p>
                      <a:pPr marL="0" algn="r" defTabSz="1001327" rtl="0" eaLnBrk="1" fontAlgn="ctr" latinLnBrk="0" hangingPunct="1">
                        <a:spcAft>
                          <a:spcPts val="0"/>
                        </a:spcAft>
                      </a:pPr>
                      <a:r>
                        <a:rPr lang="en-GB"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(21,778)</a:t>
                      </a:r>
                    </a:p>
                  </a:txBody>
                  <a:tcPr marL="0" marR="594360" marT="0" marB="0" anchor="ctr">
                    <a:lnL>
                      <a:noFill/>
                    </a:lnL>
                    <a:lnR>
                      <a:noFill/>
                    </a:lnR>
                    <a:lnT>
                      <a:noFill/>
                    </a:lnT>
                    <a:lnB>
                      <a:noFill/>
                    </a:lnB>
                    <a:noFill/>
                  </a:tcPr>
                </a:tc>
                <a:tc>
                  <a:txBody>
                    <a:bodyPr/>
                    <a:lstStyle/>
                    <a:p>
                      <a:pPr marL="0" algn="r" defTabSz="1001327" rtl="0" eaLnBrk="1" fontAlgn="ctr" latinLnBrk="0" hangingPunct="1">
                        <a:spcAft>
                          <a:spcPts val="0"/>
                        </a:spcAft>
                      </a:pPr>
                      <a:r>
                        <a:rPr lang="en-GB"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(29,680)</a:t>
                      </a:r>
                    </a:p>
                  </a:txBody>
                  <a:tcPr marL="0" marR="594360" marT="0" marB="0" anchor="ctr">
                    <a:lnL>
                      <a:noFill/>
                    </a:lnL>
                    <a:lnR>
                      <a:noFill/>
                    </a:lnR>
                    <a:lnT>
                      <a:noFill/>
                    </a:lnT>
                    <a:lnB>
                      <a:noFill/>
                    </a:lnB>
                    <a:noFill/>
                  </a:tcPr>
                </a:tc>
                <a:tc>
                  <a:txBody>
                    <a:bodyPr/>
                    <a:lstStyle/>
                    <a:p>
                      <a:pPr marL="0" algn="r" defTabSz="1001327" rtl="0" eaLnBrk="1" fontAlgn="ctr" latinLnBrk="0" hangingPunct="1">
                        <a:spcAft>
                          <a:spcPts val="0"/>
                        </a:spcAft>
                      </a:pPr>
                      <a:r>
                        <a:rPr lang="en-US"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(74,923)</a:t>
                      </a:r>
                    </a:p>
                  </a:txBody>
                  <a:tcPr marL="0" marR="594360" marT="0" marB="0" anchor="ctr">
                    <a:lnL>
                      <a:noFill/>
                    </a:lnL>
                    <a:lnR>
                      <a:noFill/>
                    </a:lnR>
                    <a:lnT>
                      <a:noFill/>
                    </a:lnT>
                    <a:lnB>
                      <a:noFill/>
                    </a:lnB>
                    <a:noFill/>
                  </a:tcPr>
                </a:tc>
                <a:tc>
                  <a:txBody>
                    <a:bodyPr/>
                    <a:lstStyle/>
                    <a:p>
                      <a:pPr marL="0" algn="r" defTabSz="1001327" rtl="0" eaLnBrk="1" fontAlgn="ctr" latinLnBrk="0" hangingPunct="1">
                        <a:spcAft>
                          <a:spcPts val="0"/>
                        </a:spcAft>
                      </a:pPr>
                      <a:r>
                        <a:rPr lang="en-US"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(113,326)</a:t>
                      </a:r>
                    </a:p>
                  </a:txBody>
                  <a:tcPr marL="0" marR="594360" marT="0" marB="0" anchor="ctr">
                    <a:lnL>
                      <a:noFill/>
                    </a:lnL>
                    <a:lnR>
                      <a:noFill/>
                    </a:lnR>
                    <a:lnT>
                      <a:noFill/>
                    </a:lnT>
                    <a:lnB>
                      <a:noFill/>
                    </a:lnB>
                    <a:noFill/>
                  </a:tcPr>
                </a:tc>
                <a:extLst>
                  <a:ext uri="{0D108BD9-81ED-4DB2-BD59-A6C34878D82A}">
                    <a16:rowId xmlns:a16="http://schemas.microsoft.com/office/drawing/2014/main" val="10012"/>
                  </a:ext>
                </a:extLst>
              </a:tr>
              <a:tr h="246063">
                <a:tc>
                  <a:txBody>
                    <a:bodyPr/>
                    <a:lstStyle/>
                    <a:p>
                      <a:pPr algn="l" fontAlgn="ctr"/>
                      <a:r>
                        <a:rPr lang="zh-CN" altLang="en-US" sz="1200" b="1" i="0" u="none" strike="noStrike" kern="1200" baseline="0">
                          <a:solidFill>
                            <a:schemeClr val="tx1"/>
                          </a:solidFill>
                          <a:effectLst/>
                          <a:latin typeface="Arial" panose="020B0604020202020204" pitchFamily="34" charset="0"/>
                          <a:ea typeface="华文楷体" panose="02010600040101010101" pitchFamily="2" charset="-122"/>
                          <a:cs typeface="Arial" panose="020B0604020202020204" pitchFamily="34" charset="0"/>
                        </a:rPr>
                        <a:t>净利润</a:t>
                      </a:r>
                      <a:endParaRPr lang="en-US" sz="1200" b="1"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3259" marR="3259" marT="3259" marB="0" anchor="ctr">
                    <a:lnL>
                      <a:noFill/>
                    </a:lnL>
                    <a:lnR>
                      <a:noFill/>
                    </a:lnR>
                    <a:lnT>
                      <a:noFill/>
                    </a:lnT>
                    <a:lnB>
                      <a:noFill/>
                    </a:lnB>
                    <a:noFill/>
                  </a:tcPr>
                </a:tc>
                <a:tc>
                  <a:txBody>
                    <a:bodyPr/>
                    <a:lstStyle/>
                    <a:p>
                      <a:pPr marL="0" algn="r" defTabSz="1001327" rtl="0" eaLnBrk="1" fontAlgn="ctr" latinLnBrk="0" hangingPunct="1"/>
                      <a:r>
                        <a:rPr lang="en-US" altLang="zh-CN"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60,597 </a:t>
                      </a:r>
                    </a:p>
                  </a:txBody>
                  <a:tcPr marL="3259" marR="594360" marT="3259" marB="0" anchor="ctr">
                    <a:lnL>
                      <a:noFill/>
                    </a:lnL>
                    <a:lnR>
                      <a:noFill/>
                    </a:lnR>
                    <a:lnT>
                      <a:noFill/>
                    </a:lnT>
                    <a:lnB>
                      <a:noFill/>
                    </a:lnB>
                    <a:noFill/>
                  </a:tcPr>
                </a:tc>
                <a:tc>
                  <a:txBody>
                    <a:bodyPr/>
                    <a:lstStyle/>
                    <a:p>
                      <a:pPr marL="0" algn="r" defTabSz="1001327" rtl="0" eaLnBrk="1" fontAlgn="ctr" latinLnBrk="0" hangingPunct="1"/>
                      <a:r>
                        <a:rPr lang="en-US" altLang="zh-CN"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100,775</a:t>
                      </a:r>
                    </a:p>
                  </a:txBody>
                  <a:tcPr marL="3259" marR="594360" marT="3259" marB="0" anchor="ctr">
                    <a:lnL>
                      <a:noFill/>
                    </a:lnL>
                    <a:lnR>
                      <a:noFill/>
                    </a:lnR>
                    <a:lnT>
                      <a:noFill/>
                    </a:lnT>
                    <a:lnB>
                      <a:noFill/>
                    </a:lnB>
                    <a:noFill/>
                  </a:tcPr>
                </a:tc>
                <a:tc>
                  <a:txBody>
                    <a:bodyPr/>
                    <a:lstStyle/>
                    <a:p>
                      <a:pPr marL="0" algn="r" defTabSz="1001327" rtl="0" eaLnBrk="1" fontAlgn="ctr" latinLnBrk="0" hangingPunct="1"/>
                      <a:r>
                        <a:rPr lang="en-US" altLang="zh-CN"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260,421</a:t>
                      </a:r>
                    </a:p>
                  </a:txBody>
                  <a:tcPr marL="3259" marR="594360" marT="3259" marB="0" anchor="ctr">
                    <a:lnL>
                      <a:noFill/>
                    </a:lnL>
                    <a:lnR>
                      <a:noFill/>
                    </a:lnR>
                    <a:lnT>
                      <a:noFill/>
                    </a:lnT>
                    <a:lnB>
                      <a:noFill/>
                    </a:lnB>
                    <a:noFill/>
                  </a:tcPr>
                </a:tc>
                <a:tc>
                  <a:txBody>
                    <a:bodyPr/>
                    <a:lstStyle/>
                    <a:p>
                      <a:pPr marL="0" algn="r" defTabSz="1001327" rtl="0" eaLnBrk="1" fontAlgn="ctr" latinLnBrk="0" hangingPunct="1"/>
                      <a:r>
                        <a:rPr lang="en-US" altLang="zh-CN"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371,632</a:t>
                      </a:r>
                    </a:p>
                  </a:txBody>
                  <a:tcPr marL="3259" marR="594360" marT="3259" marB="0" anchor="ctr">
                    <a:lnL>
                      <a:noFill/>
                    </a:lnL>
                    <a:lnR>
                      <a:noFill/>
                    </a:lnR>
                    <a:lnT>
                      <a:noFill/>
                    </a:lnT>
                    <a:lnB>
                      <a:noFill/>
                    </a:lnB>
                    <a:noFill/>
                  </a:tcPr>
                </a:tc>
                <a:extLst>
                  <a:ext uri="{0D108BD9-81ED-4DB2-BD59-A6C34878D82A}">
                    <a16:rowId xmlns:a16="http://schemas.microsoft.com/office/drawing/2014/main" val="10013"/>
                  </a:ext>
                </a:extLst>
              </a:tr>
              <a:tr h="246063">
                <a:tc>
                  <a:txBody>
                    <a:bodyPr/>
                    <a:lstStyle/>
                    <a:p>
                      <a:pPr algn="l" fontAlgn="ctr"/>
                      <a:r>
                        <a:rPr lang="zh-CN" altLang="en-US" sz="1200" b="1" i="0" u="none" strike="noStrike" kern="1200" baseline="0">
                          <a:solidFill>
                            <a:schemeClr val="tx1"/>
                          </a:solidFill>
                          <a:effectLst/>
                          <a:latin typeface="Arial" panose="020B0604020202020204" pitchFamily="34" charset="0"/>
                          <a:ea typeface="华文楷体" panose="02010600040101010101" pitchFamily="2" charset="-122"/>
                          <a:cs typeface="Arial" panose="020B0604020202020204" pitchFamily="34" charset="0"/>
                        </a:rPr>
                        <a:t>净利润</a:t>
                      </a:r>
                      <a:r>
                        <a:rPr lang="zh-CN" altLang="en-US" sz="1200" b="1"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rPr>
                        <a:t>归属于：</a:t>
                      </a:r>
                      <a:endParaRPr lang="en-US" sz="1200" b="1"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3259" marR="3259" marT="3259" marB="0" anchor="ctr">
                    <a:lnL>
                      <a:noFill/>
                    </a:lnL>
                    <a:lnR>
                      <a:noFill/>
                    </a:lnR>
                    <a:lnT>
                      <a:noFill/>
                    </a:lnT>
                    <a:lnB>
                      <a:noFill/>
                    </a:lnB>
                    <a:noFill/>
                  </a:tcPr>
                </a:tc>
                <a:tc>
                  <a:txBody>
                    <a:bodyPr/>
                    <a:lstStyle/>
                    <a:p>
                      <a:pPr marL="0" algn="r" defTabSz="1001327" rtl="0" eaLnBrk="1" fontAlgn="ctr" latinLnBrk="0" hangingPunct="1"/>
                      <a:endParaRPr lang="en-US" altLang="zh-CN"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3259" marR="594360" marT="3259" marB="0" anchor="ctr">
                    <a:lnL>
                      <a:noFill/>
                    </a:lnL>
                    <a:lnR>
                      <a:noFill/>
                    </a:lnR>
                    <a:lnT>
                      <a:noFill/>
                    </a:lnT>
                    <a:lnB>
                      <a:noFill/>
                    </a:lnB>
                    <a:noFill/>
                  </a:tcPr>
                </a:tc>
                <a:tc>
                  <a:txBody>
                    <a:bodyPr/>
                    <a:lstStyle/>
                    <a:p>
                      <a:pPr marL="0" algn="r" defTabSz="1001327" rtl="0" eaLnBrk="1" fontAlgn="ctr" latinLnBrk="0" hangingPunct="1"/>
                      <a:endParaRPr lang="en-US" altLang="zh-CN"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3259" marR="594360" marT="3259" marB="0" anchor="ctr">
                    <a:lnL>
                      <a:noFill/>
                    </a:lnL>
                    <a:lnR>
                      <a:noFill/>
                    </a:lnR>
                    <a:lnT>
                      <a:noFill/>
                    </a:lnT>
                    <a:lnB>
                      <a:noFill/>
                    </a:lnB>
                    <a:noFill/>
                  </a:tcPr>
                </a:tc>
                <a:tc>
                  <a:txBody>
                    <a:bodyPr/>
                    <a:lstStyle/>
                    <a:p>
                      <a:pPr marL="0" algn="r" defTabSz="1001327" rtl="0" eaLnBrk="1" fontAlgn="ctr" latinLnBrk="0" hangingPunct="1"/>
                      <a:endParaRPr lang="en-US" altLang="zh-CN"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3259" marR="594360" marT="3259" marB="0" anchor="ctr">
                    <a:lnL>
                      <a:noFill/>
                    </a:lnL>
                    <a:lnR>
                      <a:noFill/>
                    </a:lnR>
                    <a:lnT>
                      <a:noFill/>
                    </a:lnT>
                    <a:lnB>
                      <a:noFill/>
                    </a:lnB>
                    <a:noFill/>
                  </a:tcPr>
                </a:tc>
                <a:tc>
                  <a:txBody>
                    <a:bodyPr/>
                    <a:lstStyle/>
                    <a:p>
                      <a:pPr marL="0" algn="r" defTabSz="1001327" rtl="0" eaLnBrk="1" fontAlgn="ctr" latinLnBrk="0" hangingPunct="1"/>
                      <a:endParaRPr lang="en-US" altLang="zh-CN"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3259" marR="594360" marT="3259" marB="0" anchor="ctr">
                    <a:lnL>
                      <a:noFill/>
                    </a:lnL>
                    <a:lnR>
                      <a:noFill/>
                    </a:lnR>
                    <a:lnT>
                      <a:noFill/>
                    </a:lnT>
                    <a:lnB>
                      <a:noFill/>
                    </a:lnB>
                    <a:noFill/>
                  </a:tcPr>
                </a:tc>
                <a:extLst>
                  <a:ext uri="{0D108BD9-81ED-4DB2-BD59-A6C34878D82A}">
                    <a16:rowId xmlns:a16="http://schemas.microsoft.com/office/drawing/2014/main" val="3896535594"/>
                  </a:ext>
                </a:extLst>
              </a:tr>
              <a:tr h="246063">
                <a:tc>
                  <a:txBody>
                    <a:bodyPr/>
                    <a:lstStyle/>
                    <a:p>
                      <a:pPr algn="l" fontAlgn="ctr"/>
                      <a:r>
                        <a:rPr lang="zh-CN" altLang="en-US" sz="1200" b="0"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rPr>
                        <a:t>归属于公司股东的净利润</a:t>
                      </a:r>
                      <a:endParaRPr lang="en-US" sz="1200" b="0"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3259" marR="3259" marT="3259" marB="0" anchor="ctr">
                    <a:lnL>
                      <a:noFill/>
                    </a:lnL>
                    <a:lnR>
                      <a:noFill/>
                    </a:lnR>
                    <a:lnT>
                      <a:noFill/>
                    </a:lnT>
                    <a:lnB>
                      <a:noFill/>
                    </a:lnB>
                    <a:noFill/>
                  </a:tcPr>
                </a:tc>
                <a:tc>
                  <a:txBody>
                    <a:bodyPr/>
                    <a:lstStyle/>
                    <a:p>
                      <a:pPr marL="0" algn="r" defTabSz="1001327" rtl="0" eaLnBrk="1" fontAlgn="ctr" latinLnBrk="0" hangingPunct="1"/>
                      <a:r>
                        <a:rPr lang="en-US" altLang="zh-CN"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59,727</a:t>
                      </a:r>
                    </a:p>
                  </a:txBody>
                  <a:tcPr marL="3259" marR="594360" marT="3259" marB="0" anchor="ctr">
                    <a:lnL>
                      <a:noFill/>
                    </a:lnL>
                    <a:lnR>
                      <a:noFill/>
                    </a:lnR>
                    <a:lnT>
                      <a:noFill/>
                    </a:lnT>
                    <a:lnB>
                      <a:noFill/>
                    </a:lnB>
                    <a:noFill/>
                  </a:tcPr>
                </a:tc>
                <a:tc>
                  <a:txBody>
                    <a:bodyPr/>
                    <a:lstStyle/>
                    <a:p>
                      <a:pPr marL="0" algn="r" defTabSz="1001327" rtl="0" eaLnBrk="1" fontAlgn="ctr" latinLnBrk="0" hangingPunct="1"/>
                      <a:r>
                        <a:rPr lang="en-US" altLang="zh-CN"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99,866</a:t>
                      </a:r>
                    </a:p>
                  </a:txBody>
                  <a:tcPr marL="3259" marR="594360" marT="3259" marB="0" anchor="ctr">
                    <a:lnL>
                      <a:noFill/>
                    </a:lnL>
                    <a:lnR>
                      <a:noFill/>
                    </a:lnR>
                    <a:lnT>
                      <a:noFill/>
                    </a:lnT>
                    <a:lnB>
                      <a:noFill/>
                    </a:lnB>
                    <a:noFill/>
                  </a:tcPr>
                </a:tc>
                <a:tc>
                  <a:txBody>
                    <a:bodyPr/>
                    <a:lstStyle/>
                    <a:p>
                      <a:pPr marL="0" algn="r" defTabSz="1001327" rtl="0" eaLnBrk="1" fontAlgn="ctr" latinLnBrk="0" hangingPunct="1"/>
                      <a:r>
                        <a:rPr lang="en-US" altLang="zh-CN"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263,858</a:t>
                      </a:r>
                    </a:p>
                  </a:txBody>
                  <a:tcPr marL="3259" marR="594360" marT="3259" marB="0" anchor="ctr">
                    <a:lnL>
                      <a:noFill/>
                    </a:lnL>
                    <a:lnR>
                      <a:noFill/>
                    </a:lnR>
                    <a:lnT>
                      <a:noFill/>
                    </a:lnT>
                    <a:lnB>
                      <a:noFill/>
                    </a:lnB>
                    <a:noFill/>
                  </a:tcPr>
                </a:tc>
                <a:tc>
                  <a:txBody>
                    <a:bodyPr/>
                    <a:lstStyle/>
                    <a:p>
                      <a:pPr marL="0" algn="r" defTabSz="1001327" rtl="0" eaLnBrk="1" fontAlgn="ctr" latinLnBrk="0" hangingPunct="1"/>
                      <a:r>
                        <a:rPr lang="en-US" altLang="zh-CN"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367,843</a:t>
                      </a:r>
                    </a:p>
                  </a:txBody>
                  <a:tcPr marL="3259" marR="594360" marT="3259" marB="0" anchor="ctr">
                    <a:lnL>
                      <a:noFill/>
                    </a:lnL>
                    <a:lnR>
                      <a:noFill/>
                    </a:lnR>
                    <a:lnT>
                      <a:noFill/>
                    </a:lnT>
                    <a:lnB>
                      <a:noFill/>
                    </a:lnB>
                    <a:noFill/>
                  </a:tcPr>
                </a:tc>
                <a:extLst>
                  <a:ext uri="{0D108BD9-81ED-4DB2-BD59-A6C34878D82A}">
                    <a16:rowId xmlns:a16="http://schemas.microsoft.com/office/drawing/2014/main" val="2909437900"/>
                  </a:ext>
                </a:extLst>
              </a:tr>
              <a:tr h="246063">
                <a:tc>
                  <a:txBody>
                    <a:bodyPr/>
                    <a:lstStyle/>
                    <a:p>
                      <a:pPr algn="l" fontAlgn="ctr"/>
                      <a:r>
                        <a:rPr lang="zh-CN" altLang="en-US" sz="1200" b="0"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rPr>
                        <a:t>归属于少数股东的净</a:t>
                      </a:r>
                      <a:r>
                        <a:rPr lang="en-US" altLang="zh-CN" sz="1200" b="0"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r>
                        <a:rPr lang="zh-CN" altLang="en-US" sz="1200" b="0"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rPr>
                        <a:t>亏损）</a:t>
                      </a:r>
                      <a:r>
                        <a:rPr lang="en-US" altLang="zh-CN" sz="1200" b="0"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r>
                        <a:rPr lang="zh-CN" altLang="en-US" sz="1200" b="0"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rPr>
                        <a:t>利润</a:t>
                      </a:r>
                      <a:endParaRPr lang="en-US" sz="1200" b="0"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3259" marR="3259" marT="3259" marB="0" anchor="ctr">
                    <a:lnL>
                      <a:noFill/>
                    </a:lnL>
                    <a:lnR>
                      <a:noFill/>
                    </a:lnR>
                    <a:lnT>
                      <a:noFill/>
                    </a:lnT>
                    <a:lnB>
                      <a:noFill/>
                    </a:lnB>
                    <a:noFill/>
                  </a:tcPr>
                </a:tc>
                <a:tc>
                  <a:txBody>
                    <a:bodyPr/>
                    <a:lstStyle/>
                    <a:p>
                      <a:pPr marL="0" algn="r" defTabSz="1001327" rtl="0" eaLnBrk="1" fontAlgn="ctr" latinLnBrk="0" hangingPunct="1"/>
                      <a:r>
                        <a:rPr lang="en-US" altLang="zh-CN"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870</a:t>
                      </a:r>
                    </a:p>
                  </a:txBody>
                  <a:tcPr marL="3259" marR="594360" marT="3259" marB="0" anchor="ctr">
                    <a:lnL>
                      <a:noFill/>
                    </a:lnL>
                    <a:lnR>
                      <a:noFill/>
                    </a:lnR>
                    <a:lnT>
                      <a:noFill/>
                    </a:lnT>
                    <a:lnB>
                      <a:noFill/>
                    </a:lnB>
                    <a:noFill/>
                  </a:tcPr>
                </a:tc>
                <a:tc>
                  <a:txBody>
                    <a:bodyPr/>
                    <a:lstStyle/>
                    <a:p>
                      <a:pPr marL="0" algn="r" defTabSz="1001327" rtl="0" eaLnBrk="1" fontAlgn="ctr" latinLnBrk="0" hangingPunct="1"/>
                      <a:r>
                        <a:rPr lang="en-US" altLang="zh-CN"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909</a:t>
                      </a:r>
                    </a:p>
                  </a:txBody>
                  <a:tcPr marL="3259" marR="594360" marT="3259" marB="0" anchor="ctr">
                    <a:lnL>
                      <a:noFill/>
                    </a:lnL>
                    <a:lnR>
                      <a:noFill/>
                    </a:lnR>
                    <a:lnT>
                      <a:noFill/>
                    </a:lnT>
                    <a:lnB>
                      <a:noFill/>
                    </a:lnB>
                    <a:noFill/>
                  </a:tcPr>
                </a:tc>
                <a:tc>
                  <a:txBody>
                    <a:bodyPr/>
                    <a:lstStyle/>
                    <a:p>
                      <a:pPr marL="0" algn="r" defTabSz="1001327" rtl="0" eaLnBrk="1" fontAlgn="ctr" latinLnBrk="0" hangingPunct="1"/>
                      <a:r>
                        <a:rPr lang="en-US" altLang="zh-CN"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(3,437)</a:t>
                      </a:r>
                    </a:p>
                  </a:txBody>
                  <a:tcPr marL="3259" marR="594360" marT="3259" marB="0" anchor="ctr">
                    <a:lnL>
                      <a:noFill/>
                    </a:lnL>
                    <a:lnR>
                      <a:noFill/>
                    </a:lnR>
                    <a:lnT>
                      <a:noFill/>
                    </a:lnT>
                    <a:lnB>
                      <a:noFill/>
                    </a:lnB>
                    <a:noFill/>
                  </a:tcPr>
                </a:tc>
                <a:tc>
                  <a:txBody>
                    <a:bodyPr/>
                    <a:lstStyle/>
                    <a:p>
                      <a:pPr marL="0" algn="r" defTabSz="1001327" rtl="0" eaLnBrk="1" fontAlgn="ctr" latinLnBrk="0" hangingPunct="1"/>
                      <a:r>
                        <a:rPr lang="en-US" altLang="zh-CN"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3,789</a:t>
                      </a:r>
                    </a:p>
                  </a:txBody>
                  <a:tcPr marL="3259" marR="594360" marT="3259" marB="0" anchor="ctr">
                    <a:lnL>
                      <a:noFill/>
                    </a:lnL>
                    <a:lnR>
                      <a:noFill/>
                    </a:lnR>
                    <a:lnT>
                      <a:noFill/>
                    </a:lnT>
                    <a:lnB>
                      <a:noFill/>
                    </a:lnB>
                    <a:noFill/>
                  </a:tcPr>
                </a:tc>
                <a:extLst>
                  <a:ext uri="{0D108BD9-81ED-4DB2-BD59-A6C34878D82A}">
                    <a16:rowId xmlns:a16="http://schemas.microsoft.com/office/drawing/2014/main" val="100180364"/>
                  </a:ext>
                </a:extLst>
              </a:tr>
              <a:tr h="246063">
                <a:tc>
                  <a:txBody>
                    <a:bodyPr/>
                    <a:lstStyle/>
                    <a:p>
                      <a:pPr algn="l" fontAlgn="ctr"/>
                      <a:r>
                        <a:rPr lang="zh-CN" altLang="en-US" sz="1200" b="1"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rPr>
                        <a:t>基本及稀释每股收益</a:t>
                      </a:r>
                      <a:endParaRPr lang="en-US" sz="1200" b="1"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3259" marR="3259" marT="3259" marB="0" anchor="ctr">
                    <a:lnL>
                      <a:noFill/>
                    </a:lnL>
                    <a:lnR>
                      <a:noFill/>
                    </a:lnR>
                    <a:lnT>
                      <a:noFill/>
                    </a:lnT>
                    <a:lnB>
                      <a:noFill/>
                    </a:lnB>
                    <a:noFill/>
                  </a:tcPr>
                </a:tc>
                <a:tc>
                  <a:txBody>
                    <a:bodyPr/>
                    <a:lstStyle/>
                    <a:p>
                      <a:pPr marL="0" algn="r" defTabSz="1001327" rtl="0" eaLnBrk="1" fontAlgn="ctr" latinLnBrk="0" hangingPunct="1"/>
                      <a:r>
                        <a:rPr lang="en-US" altLang="zh-CN" sz="12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0.14</a:t>
                      </a:r>
                    </a:p>
                  </a:txBody>
                  <a:tcPr marL="3259" marR="594360" marT="3259" marB="0" anchor="ctr">
                    <a:lnL>
                      <a:noFill/>
                    </a:lnL>
                    <a:lnR>
                      <a:noFill/>
                    </a:lnR>
                    <a:lnT>
                      <a:noFill/>
                    </a:lnT>
                    <a:lnB>
                      <a:noFill/>
                    </a:lnB>
                    <a:noFill/>
                  </a:tcPr>
                </a:tc>
                <a:tc>
                  <a:txBody>
                    <a:bodyPr/>
                    <a:lstStyle/>
                    <a:p>
                      <a:pPr marL="0" algn="r" defTabSz="1001327" rtl="0" eaLnBrk="1" fontAlgn="ctr" latinLnBrk="0" hangingPunct="1"/>
                      <a:r>
                        <a:rPr lang="en-US" altLang="zh-CN" sz="12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0.24</a:t>
                      </a:r>
                    </a:p>
                  </a:txBody>
                  <a:tcPr marL="3259" marR="594360" marT="3259" marB="0" anchor="ctr">
                    <a:lnL>
                      <a:noFill/>
                    </a:lnL>
                    <a:lnR>
                      <a:noFill/>
                    </a:lnR>
                    <a:lnT>
                      <a:noFill/>
                    </a:lnT>
                    <a:lnB>
                      <a:noFill/>
                    </a:lnB>
                    <a:noFill/>
                  </a:tcPr>
                </a:tc>
                <a:tc>
                  <a:txBody>
                    <a:bodyPr/>
                    <a:lstStyle/>
                    <a:p>
                      <a:pPr marL="0" algn="r" defTabSz="1001327" rtl="0" eaLnBrk="1" fontAlgn="ctr" latinLnBrk="0" hangingPunct="1"/>
                      <a:r>
                        <a:rPr lang="en-US" altLang="zh-CN" sz="12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0.64</a:t>
                      </a:r>
                    </a:p>
                  </a:txBody>
                  <a:tcPr marL="3259" marR="594360" marT="3259" marB="0" anchor="ctr">
                    <a:lnL>
                      <a:noFill/>
                    </a:lnL>
                    <a:lnR>
                      <a:noFill/>
                    </a:lnR>
                    <a:lnT>
                      <a:noFill/>
                    </a:lnT>
                    <a:lnB>
                      <a:noFill/>
                    </a:lnB>
                    <a:noFill/>
                  </a:tcPr>
                </a:tc>
                <a:tc>
                  <a:txBody>
                    <a:bodyPr/>
                    <a:lstStyle/>
                    <a:p>
                      <a:pPr marL="0" algn="r" defTabSz="1001327" rtl="0" eaLnBrk="1" fontAlgn="ctr" latinLnBrk="0" hangingPunct="1"/>
                      <a:r>
                        <a:rPr lang="en-US" altLang="zh-CN" sz="12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0.89</a:t>
                      </a:r>
                    </a:p>
                  </a:txBody>
                  <a:tcPr marL="3259" marR="594360" marT="3259" marB="0" anchor="ctr">
                    <a:lnL>
                      <a:noFill/>
                    </a:lnL>
                    <a:lnR>
                      <a:noFill/>
                    </a:lnR>
                    <a:lnT>
                      <a:noFill/>
                    </a:lnT>
                    <a:lnB>
                      <a:noFill/>
                    </a:lnB>
                    <a:noFill/>
                  </a:tcPr>
                </a:tc>
                <a:extLst>
                  <a:ext uri="{0D108BD9-81ED-4DB2-BD59-A6C34878D82A}">
                    <a16:rowId xmlns:a16="http://schemas.microsoft.com/office/drawing/2014/main" val="983311644"/>
                  </a:ext>
                </a:extLst>
              </a:tr>
              <a:tr h="246063">
                <a:tc>
                  <a:txBody>
                    <a:bodyPr/>
                    <a:lstStyle/>
                    <a:p>
                      <a:pPr algn="l" fontAlgn="ctr"/>
                      <a:endParaRPr lang="en-US" sz="1200" b="1"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3259" marR="3259" marT="3259" marB="0" anchor="ctr">
                    <a:lnL>
                      <a:noFill/>
                    </a:lnL>
                    <a:lnR>
                      <a:noFill/>
                    </a:lnR>
                    <a:lnT>
                      <a:noFill/>
                    </a:lnT>
                    <a:lnB>
                      <a:noFill/>
                    </a:lnB>
                    <a:noFill/>
                  </a:tcPr>
                </a:tc>
                <a:tc>
                  <a:txBody>
                    <a:bodyPr/>
                    <a:lstStyle/>
                    <a:p>
                      <a:pPr marL="0" algn="r" defTabSz="1001327" rtl="0" eaLnBrk="1" fontAlgn="ctr" latinLnBrk="0" hangingPunct="1"/>
                      <a:endParaRPr lang="en-US" altLang="zh-CN" sz="12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3259" marR="594360" marT="3259" marB="0" anchor="ctr">
                    <a:lnL>
                      <a:noFill/>
                    </a:lnL>
                    <a:lnR>
                      <a:noFill/>
                    </a:lnR>
                    <a:lnT>
                      <a:noFill/>
                    </a:lnT>
                    <a:lnB>
                      <a:noFill/>
                    </a:lnB>
                    <a:noFill/>
                  </a:tcPr>
                </a:tc>
                <a:tc>
                  <a:txBody>
                    <a:bodyPr/>
                    <a:lstStyle/>
                    <a:p>
                      <a:pPr marL="0" algn="r" defTabSz="1001327" rtl="0" eaLnBrk="1" fontAlgn="ctr" latinLnBrk="0" hangingPunct="1"/>
                      <a:endParaRPr lang="en-US" altLang="zh-CN" sz="12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3259" marR="594360" marT="3259" marB="0" anchor="ctr">
                    <a:lnL>
                      <a:noFill/>
                    </a:lnL>
                    <a:lnR>
                      <a:noFill/>
                    </a:lnR>
                    <a:lnT>
                      <a:noFill/>
                    </a:lnT>
                    <a:lnB>
                      <a:noFill/>
                    </a:lnB>
                    <a:noFill/>
                  </a:tcPr>
                </a:tc>
                <a:tc>
                  <a:txBody>
                    <a:bodyPr/>
                    <a:lstStyle/>
                    <a:p>
                      <a:pPr marL="0" algn="r" defTabSz="1001327" rtl="0" eaLnBrk="1" fontAlgn="ctr" latinLnBrk="0" hangingPunct="1"/>
                      <a:endParaRPr lang="en-US" altLang="zh-CN" sz="12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3259" marR="594360" marT="3259" marB="0" anchor="ctr">
                    <a:lnL>
                      <a:noFill/>
                    </a:lnL>
                    <a:lnR>
                      <a:noFill/>
                    </a:lnR>
                    <a:lnT>
                      <a:noFill/>
                    </a:lnT>
                    <a:lnB>
                      <a:noFill/>
                    </a:lnB>
                    <a:noFill/>
                  </a:tcPr>
                </a:tc>
                <a:tc>
                  <a:txBody>
                    <a:bodyPr/>
                    <a:lstStyle/>
                    <a:p>
                      <a:pPr marL="0" algn="r" defTabSz="1001327" rtl="0" eaLnBrk="1" fontAlgn="ctr" latinLnBrk="0" hangingPunct="1"/>
                      <a:endParaRPr lang="en-US" altLang="zh-CN" sz="1200" b="1"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3259" marR="594360" marT="3259" marB="0" anchor="ctr">
                    <a:lnL>
                      <a:noFill/>
                    </a:lnL>
                    <a:lnR>
                      <a:noFill/>
                    </a:lnR>
                    <a:lnT>
                      <a:noFill/>
                    </a:lnT>
                    <a:lnB>
                      <a:noFill/>
                    </a:lnB>
                    <a:noFill/>
                  </a:tcPr>
                </a:tc>
                <a:extLst>
                  <a:ext uri="{0D108BD9-81ED-4DB2-BD59-A6C34878D82A}">
                    <a16:rowId xmlns:a16="http://schemas.microsoft.com/office/drawing/2014/main" val="1206252939"/>
                  </a:ext>
                </a:extLst>
              </a:tr>
              <a:tr h="246063">
                <a:tc>
                  <a:txBody>
                    <a:bodyPr/>
                    <a:lstStyle/>
                    <a:p>
                      <a:pPr algn="l" fontAlgn="ctr"/>
                      <a:r>
                        <a:rPr lang="zh-CN" altLang="en-US" sz="1200" b="0"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rPr>
                        <a:t>其他综合（亏损）</a:t>
                      </a:r>
                      <a:r>
                        <a:rPr lang="en-US" altLang="zh-CN" sz="1200" b="0"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r>
                        <a:rPr lang="zh-CN" altLang="en-US" sz="1200" b="0"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rPr>
                        <a:t>收益</a:t>
                      </a:r>
                      <a:endParaRPr lang="en-US" sz="1200" b="0"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3259" marR="3259" marT="3259" marB="0" anchor="ctr">
                    <a:lnL>
                      <a:noFill/>
                    </a:lnL>
                    <a:lnR>
                      <a:noFill/>
                    </a:lnR>
                    <a:lnT>
                      <a:noFill/>
                    </a:lnT>
                    <a:lnB w="12700" cap="flat" cmpd="sng" algn="ctr">
                      <a:noFill/>
                      <a:prstDash val="solid"/>
                      <a:round/>
                      <a:headEnd type="none" w="med" len="med"/>
                      <a:tailEnd type="none" w="med" len="med"/>
                    </a:lnB>
                    <a:noFill/>
                  </a:tcPr>
                </a:tc>
                <a:tc>
                  <a:txBody>
                    <a:bodyPr/>
                    <a:lstStyle/>
                    <a:p>
                      <a:pPr marL="0" algn="r" defTabSz="1001327" rtl="0" eaLnBrk="1" fontAlgn="ctr" latinLnBrk="0" hangingPunct="1">
                        <a:spcAft>
                          <a:spcPts val="0"/>
                        </a:spcAft>
                      </a:pPr>
                      <a:r>
                        <a:rPr lang="en-US" altLang="zh-CN"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1,184</a:t>
                      </a:r>
                    </a:p>
                  </a:txBody>
                  <a:tcPr marL="3259" marR="594360" marT="3259" marB="0" anchor="ctr">
                    <a:lnL>
                      <a:noFill/>
                    </a:lnL>
                    <a:lnR>
                      <a:noFill/>
                    </a:lnR>
                    <a:lnT>
                      <a:noFill/>
                    </a:lnT>
                    <a:lnB w="12700" cap="flat" cmpd="sng" algn="ctr">
                      <a:noFill/>
                      <a:prstDash val="solid"/>
                      <a:round/>
                      <a:headEnd type="none" w="med" len="med"/>
                      <a:tailEnd type="none" w="med" len="med"/>
                    </a:lnB>
                    <a:noFill/>
                  </a:tcPr>
                </a:tc>
                <a:tc>
                  <a:txBody>
                    <a:bodyPr/>
                    <a:lstStyle/>
                    <a:p>
                      <a:pPr marL="0" algn="r" defTabSz="1001327" rtl="0" eaLnBrk="1" fontAlgn="ctr" latinLnBrk="0" hangingPunct="1">
                        <a:spcAft>
                          <a:spcPts val="0"/>
                        </a:spcAft>
                      </a:pPr>
                      <a:r>
                        <a:rPr lang="en-US" altLang="zh-CN"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294</a:t>
                      </a:r>
                    </a:p>
                  </a:txBody>
                  <a:tcPr marL="3259" marR="594360" marT="3259" marB="0" anchor="ctr">
                    <a:lnL>
                      <a:noFill/>
                    </a:lnL>
                    <a:lnR>
                      <a:noFill/>
                    </a:lnR>
                    <a:lnT>
                      <a:noFill/>
                    </a:lnT>
                    <a:lnB w="12700" cap="flat" cmpd="sng" algn="ctr">
                      <a:noFill/>
                      <a:prstDash val="solid"/>
                      <a:round/>
                      <a:headEnd type="none" w="med" len="med"/>
                      <a:tailEnd type="none" w="med" len="med"/>
                    </a:lnB>
                    <a:noFill/>
                  </a:tcPr>
                </a:tc>
                <a:tc>
                  <a:txBody>
                    <a:bodyPr/>
                    <a:lstStyle/>
                    <a:p>
                      <a:pPr marL="0" algn="r" defTabSz="1001327" rtl="0" eaLnBrk="1" fontAlgn="ctr" latinLnBrk="0" hangingPunct="1">
                        <a:spcAft>
                          <a:spcPts val="0"/>
                        </a:spcAft>
                      </a:pPr>
                      <a:r>
                        <a:rPr lang="en-US" altLang="zh-CN"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2,407</a:t>
                      </a:r>
                    </a:p>
                  </a:txBody>
                  <a:tcPr marL="3259" marR="594360" marT="3259" marB="0" anchor="ctr">
                    <a:lnL>
                      <a:noFill/>
                    </a:lnL>
                    <a:lnR>
                      <a:noFill/>
                    </a:lnR>
                    <a:lnT>
                      <a:noFill/>
                    </a:lnT>
                    <a:lnB w="12700" cap="flat" cmpd="sng" algn="ctr">
                      <a:noFill/>
                      <a:prstDash val="solid"/>
                      <a:round/>
                      <a:headEnd type="none" w="med" len="med"/>
                      <a:tailEnd type="none" w="med" len="med"/>
                    </a:lnB>
                    <a:noFill/>
                  </a:tcPr>
                </a:tc>
                <a:tc>
                  <a:txBody>
                    <a:bodyPr/>
                    <a:lstStyle/>
                    <a:p>
                      <a:pPr marL="0" algn="r" defTabSz="1001327" rtl="0" eaLnBrk="1" fontAlgn="ctr" latinLnBrk="0" hangingPunct="1">
                        <a:spcAft>
                          <a:spcPts val="0"/>
                        </a:spcAft>
                      </a:pPr>
                      <a:r>
                        <a:rPr lang="en-US" altLang="zh-CN"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(5,227)</a:t>
                      </a:r>
                    </a:p>
                  </a:txBody>
                  <a:tcPr marL="3259" marR="594360" marT="3259" marB="0" anchor="ctr">
                    <a:lnL>
                      <a:noFill/>
                    </a:lnL>
                    <a:lnR>
                      <a:noFill/>
                    </a:lnR>
                    <a:lnT>
                      <a:noFill/>
                    </a:lnT>
                    <a:lnB w="12700" cap="flat" cmpd="sng" algn="ctr">
                      <a:noFill/>
                      <a:prstDash val="solid"/>
                      <a:round/>
                      <a:headEnd type="none" w="med" len="med"/>
                      <a:tailEnd type="none" w="med" len="med"/>
                    </a:lnB>
                    <a:noFill/>
                  </a:tcPr>
                </a:tc>
                <a:extLst>
                  <a:ext uri="{0D108BD9-81ED-4DB2-BD59-A6C34878D82A}">
                    <a16:rowId xmlns:a16="http://schemas.microsoft.com/office/drawing/2014/main" val="10014"/>
                  </a:ext>
                </a:extLst>
              </a:tr>
              <a:tr h="246063">
                <a:tc>
                  <a:txBody>
                    <a:bodyPr/>
                    <a:lstStyle/>
                    <a:p>
                      <a:pPr algn="l" fontAlgn="ctr"/>
                      <a:r>
                        <a:rPr lang="zh-CN" altLang="en-US" sz="1200" b="1" i="1"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rPr>
                        <a:t>综合收益合计</a:t>
                      </a:r>
                      <a:endParaRPr lang="en-US" sz="1200" b="1" i="1"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3259" marR="3259" marT="3259"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1001327" rtl="0" eaLnBrk="1" fontAlgn="ctr" latinLnBrk="0" hangingPunct="1"/>
                      <a:r>
                        <a:rPr lang="en-US" altLang="zh-CN"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61,781</a:t>
                      </a:r>
                    </a:p>
                  </a:txBody>
                  <a:tcPr marL="3259" marR="594360" marT="3259"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1001327" rtl="0" eaLnBrk="1" fontAlgn="ctr" latinLnBrk="0" hangingPunct="1"/>
                      <a:r>
                        <a:rPr lang="en-US" altLang="zh-CN"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101,069</a:t>
                      </a:r>
                    </a:p>
                  </a:txBody>
                  <a:tcPr marL="3259" marR="594360" marT="3259"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1001327" rtl="0" eaLnBrk="1" fontAlgn="ctr" latinLnBrk="0" hangingPunct="1"/>
                      <a:r>
                        <a:rPr lang="en-US" altLang="zh-CN"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262,828</a:t>
                      </a:r>
                    </a:p>
                  </a:txBody>
                  <a:tcPr marL="3259" marR="594360" marT="3259"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1001327" rtl="0" eaLnBrk="1" fontAlgn="ctr" latinLnBrk="0" hangingPunct="1"/>
                      <a:r>
                        <a:rPr lang="en-US" altLang="zh-CN"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366,405</a:t>
                      </a:r>
                    </a:p>
                  </a:txBody>
                  <a:tcPr marL="3259" marR="594360" marT="3259"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46063">
                <a:tc>
                  <a:txBody>
                    <a:bodyPr/>
                    <a:lstStyle/>
                    <a:p>
                      <a:pPr marL="0" algn="l" defTabSz="1005840" rtl="0" eaLnBrk="1" fontAlgn="ctr" latinLnBrk="0" hangingPunct="1">
                        <a:spcAft>
                          <a:spcPts val="0"/>
                        </a:spcAft>
                      </a:pPr>
                      <a:r>
                        <a:rPr lang="zh-CN" altLang="en-US" sz="1200" b="1" i="0" u="none" strike="noStrike" kern="1200" baseline="0">
                          <a:solidFill>
                            <a:schemeClr val="tx1"/>
                          </a:solidFill>
                          <a:latin typeface="Arial" panose="020B0604020202020204" pitchFamily="34" charset="0"/>
                          <a:ea typeface="华文楷体" panose="02010600040101010101" pitchFamily="2" charset="-122"/>
                          <a:cs typeface="Arial" panose="020B0604020202020204" pitchFamily="34" charset="0"/>
                        </a:rPr>
                        <a:t>综合收益归属于：</a:t>
                      </a:r>
                      <a:endParaRPr lang="en-GB" sz="1200" b="1" i="0" u="none" strike="noStrike" kern="1200" baseline="0">
                        <a:solidFill>
                          <a:schemeClr val="tx1"/>
                        </a:solidFill>
                        <a:latin typeface="Arial" panose="020B0604020202020204" pitchFamily="34" charset="0"/>
                        <a:ea typeface="华文楷体" panose="02010600040101010101" pitchFamily="2" charset="-122"/>
                        <a:cs typeface="Arial" panose="020B0604020202020204" pitchFamily="34" charset="0"/>
                      </a:endParaRPr>
                    </a:p>
                  </a:txBody>
                  <a:tcPr marL="0" marR="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1005840" rtl="0" eaLnBrk="1" fontAlgn="ctr" latinLnBrk="0" hangingPunct="1">
                        <a:spcAft>
                          <a:spcPts val="0"/>
                        </a:spcAft>
                      </a:pPr>
                      <a:r>
                        <a:rPr lang="en-US" sz="1200" b="1" i="0" u="none" strike="noStrike" kern="1200" baseline="0">
                          <a:solidFill>
                            <a:schemeClr val="tx1"/>
                          </a:solidFill>
                          <a:latin typeface="Arial" panose="020B0604020202020204" pitchFamily="34" charset="0"/>
                          <a:ea typeface="华文楷体" panose="02010600040101010101" pitchFamily="2" charset="-122"/>
                          <a:cs typeface="Arial" panose="020B0604020202020204" pitchFamily="34" charset="0"/>
                        </a:rPr>
                        <a:t> </a:t>
                      </a:r>
                      <a:endParaRPr lang="en-GB" sz="1200" b="1" i="0" u="none" strike="noStrike" kern="1200" baseline="0">
                        <a:solidFill>
                          <a:schemeClr val="tx1"/>
                        </a:solidFill>
                        <a:latin typeface="Arial" panose="020B0604020202020204" pitchFamily="34" charset="0"/>
                        <a:ea typeface="华文楷体" panose="02010600040101010101" pitchFamily="2" charset="-122"/>
                        <a:cs typeface="Arial" panose="020B0604020202020204" pitchFamily="34" charset="0"/>
                      </a:endParaRPr>
                    </a:p>
                  </a:txBody>
                  <a:tcPr marL="0" marR="59436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1005840" rtl="0" eaLnBrk="1" fontAlgn="ctr" latinLnBrk="0" hangingPunct="1">
                        <a:spcAft>
                          <a:spcPts val="0"/>
                        </a:spcAft>
                      </a:pPr>
                      <a:endParaRPr lang="en-GB" sz="1200" b="1" i="0" u="none" strike="noStrike" kern="1200" baseline="0">
                        <a:solidFill>
                          <a:schemeClr val="tx1"/>
                        </a:solidFill>
                        <a:latin typeface="Arial" panose="020B0604020202020204" pitchFamily="34" charset="0"/>
                        <a:ea typeface="华文楷体" panose="02010600040101010101" pitchFamily="2" charset="-122"/>
                        <a:cs typeface="Arial" panose="020B0604020202020204" pitchFamily="34" charset="0"/>
                      </a:endParaRPr>
                    </a:p>
                  </a:txBody>
                  <a:tcPr marL="0" marR="59436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1005840" rtl="0" eaLnBrk="1" fontAlgn="ctr" latinLnBrk="0" hangingPunct="1">
                        <a:spcAft>
                          <a:spcPts val="0"/>
                        </a:spcAft>
                      </a:pPr>
                      <a:endParaRPr lang="en-GB" sz="1200" b="1" i="0" u="none" strike="noStrike" kern="1200" baseline="0">
                        <a:solidFill>
                          <a:schemeClr val="tx1"/>
                        </a:solidFill>
                        <a:latin typeface="Arial" panose="020B0604020202020204" pitchFamily="34" charset="0"/>
                        <a:ea typeface="华文楷体" panose="02010600040101010101" pitchFamily="2" charset="-122"/>
                        <a:cs typeface="Arial" panose="020B0604020202020204" pitchFamily="34" charset="0"/>
                      </a:endParaRPr>
                    </a:p>
                  </a:txBody>
                  <a:tcPr marL="0" marR="59436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1005840" rtl="0" eaLnBrk="1" fontAlgn="ctr" latinLnBrk="0" hangingPunct="1">
                        <a:spcAft>
                          <a:spcPts val="0"/>
                        </a:spcAft>
                      </a:pPr>
                      <a:endParaRPr lang="en-GB" sz="1200" b="1" i="0" u="none" strike="noStrike" kern="1200" baseline="0">
                        <a:solidFill>
                          <a:schemeClr val="tx1"/>
                        </a:solidFill>
                        <a:latin typeface="Arial" panose="020B0604020202020204" pitchFamily="34" charset="0"/>
                        <a:ea typeface="华文楷体" panose="02010600040101010101" pitchFamily="2" charset="-122"/>
                        <a:cs typeface="Arial" panose="020B0604020202020204" pitchFamily="34" charset="0"/>
                      </a:endParaRPr>
                    </a:p>
                  </a:txBody>
                  <a:tcPr marL="0" marR="59436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2504848"/>
                  </a:ext>
                </a:extLst>
              </a:tr>
              <a:tr h="246063">
                <a:tc>
                  <a:txBody>
                    <a:bodyPr/>
                    <a:lstStyle/>
                    <a:p>
                      <a:pPr algn="l" fontAlgn="ctr"/>
                      <a:r>
                        <a:rPr lang="zh-CN" altLang="en-US" sz="1200" b="0"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rPr>
                        <a:t>归属于公司所有者的综合收益</a:t>
                      </a:r>
                      <a:endParaRPr lang="en-US" sz="1200" b="0"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3259" marR="3259" marT="3259"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1005840" rtl="0" eaLnBrk="1" fontAlgn="ctr" latinLnBrk="0" hangingPunct="1">
                        <a:spcAft>
                          <a:spcPts val="0"/>
                        </a:spcAft>
                      </a:pPr>
                      <a:r>
                        <a:rPr lang="en-GB"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60,911</a:t>
                      </a:r>
                    </a:p>
                  </a:txBody>
                  <a:tcPr marL="0" marR="59436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1005840" rtl="0" eaLnBrk="1" fontAlgn="ctr" latinLnBrk="0" hangingPunct="1">
                        <a:spcAft>
                          <a:spcPts val="0"/>
                        </a:spcAft>
                      </a:pPr>
                      <a:r>
                        <a:rPr lang="en-GB"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100,160</a:t>
                      </a:r>
                    </a:p>
                  </a:txBody>
                  <a:tcPr marL="0" marR="59436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1005840" rtl="0" eaLnBrk="1" fontAlgn="ctr" latinLnBrk="0" hangingPunct="1">
                        <a:spcAft>
                          <a:spcPts val="0"/>
                        </a:spcAft>
                      </a:pPr>
                      <a:r>
                        <a:rPr lang="en-US"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266,265</a:t>
                      </a:r>
                    </a:p>
                  </a:txBody>
                  <a:tcPr marL="0" marR="59436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1005840" rtl="0" eaLnBrk="1" fontAlgn="ctr" latinLnBrk="0" hangingPunct="1">
                        <a:spcAft>
                          <a:spcPts val="0"/>
                        </a:spcAft>
                      </a:pPr>
                      <a:r>
                        <a:rPr lang="en-US"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362,616</a:t>
                      </a:r>
                    </a:p>
                  </a:txBody>
                  <a:tcPr marL="0" marR="59436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685218"/>
                  </a:ext>
                </a:extLst>
              </a:tr>
              <a:tr h="24606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CN" altLang="en-US" sz="1200" b="0"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rPr>
                        <a:t>归属于少数股东的综合（亏损）</a:t>
                      </a:r>
                      <a:r>
                        <a:rPr lang="en-US" altLang="zh-CN" sz="1200" b="0"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r>
                        <a:rPr lang="zh-CN" altLang="en-US" sz="1200" b="0"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rPr>
                        <a:t>收益</a:t>
                      </a:r>
                      <a:endParaRPr lang="en-US" altLang="zh-CN" sz="1200" b="0" i="0" u="none" strike="noStrike">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3259" marR="3259" marT="3259"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1005840" rtl="0" eaLnBrk="1" fontAlgn="ctr" latinLnBrk="0" hangingPunct="1">
                        <a:spcAft>
                          <a:spcPts val="0"/>
                        </a:spcAft>
                      </a:pPr>
                      <a:r>
                        <a:rPr lang="en-GB"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870</a:t>
                      </a:r>
                    </a:p>
                  </a:txBody>
                  <a:tcPr marL="0" marR="59436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1005840" rtl="0" eaLnBrk="1" fontAlgn="ctr" latinLnBrk="0" hangingPunct="1">
                        <a:spcAft>
                          <a:spcPts val="0"/>
                        </a:spcAft>
                      </a:pPr>
                      <a:r>
                        <a:rPr lang="en-GB"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909</a:t>
                      </a:r>
                    </a:p>
                  </a:txBody>
                  <a:tcPr marL="0" marR="59436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1005840" rtl="0" eaLnBrk="1" fontAlgn="ctr" latinLnBrk="0" hangingPunct="1">
                        <a:spcAft>
                          <a:spcPts val="0"/>
                        </a:spcAft>
                      </a:pPr>
                      <a:r>
                        <a:rPr lang="en-US" sz="1200" b="0" i="0" u="none" strike="noStrike"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(3,437)</a:t>
                      </a:r>
                    </a:p>
                  </a:txBody>
                  <a:tcPr marL="0" marR="59436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1005840" rtl="0" eaLnBrk="1" fontAlgn="ctr" latinLnBrk="0" hangingPunct="1">
                        <a:spcAft>
                          <a:spcPts val="0"/>
                        </a:spcAft>
                      </a:pPr>
                      <a:r>
                        <a:rPr lang="en-US" sz="1200" b="0" i="0" u="none" strike="noStrike" kern="1200" dirty="0">
                          <a:solidFill>
                            <a:srgbClr val="000000"/>
                          </a:solidFill>
                          <a:effectLst/>
                          <a:latin typeface="Arial" panose="020B0604020202020204" pitchFamily="34" charset="0"/>
                          <a:ea typeface="华文楷体" panose="02010600040101010101" pitchFamily="2" charset="-122"/>
                          <a:cs typeface="Arial" panose="020B0604020202020204" pitchFamily="34" charset="0"/>
                        </a:rPr>
                        <a:t>3,789</a:t>
                      </a:r>
                    </a:p>
                  </a:txBody>
                  <a:tcPr marL="0" marR="59436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7071185"/>
                  </a:ext>
                </a:extLst>
              </a:tr>
            </a:tbl>
          </a:graphicData>
        </a:graphic>
      </p:graphicFrame>
    </p:spTree>
    <p:extLst>
      <p:ext uri="{BB962C8B-B14F-4D97-AF65-F5344CB8AC3E}">
        <p14:creationId xmlns:p14="http://schemas.microsoft.com/office/powerpoint/2010/main" val="108414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B63B52-EE01-4FB6-B14F-FB683BD36DE6}"/>
              </a:ext>
            </a:extLst>
          </p:cNvPr>
          <p:cNvSpPr>
            <a:spLocks noGrp="1"/>
          </p:cNvSpPr>
          <p:nvPr>
            <p:ph type="title"/>
          </p:nvPr>
        </p:nvSpPr>
        <p:spPr/>
        <p:txBody>
          <a:bodyPr/>
          <a:lstStyle/>
          <a:p>
            <a:r>
              <a:rPr lang="zh-CN" altLang="en-US"/>
              <a:t>附录</a:t>
            </a:r>
            <a:r>
              <a:rPr lang="en-US" altLang="zh-CN"/>
              <a:t>2.3 – </a:t>
            </a:r>
            <a:r>
              <a:rPr lang="zh-CN" altLang="en-US"/>
              <a:t>现金流量表</a:t>
            </a:r>
          </a:p>
        </p:txBody>
      </p:sp>
      <p:graphicFrame>
        <p:nvGraphicFramePr>
          <p:cNvPr id="6" name="表格 5">
            <a:extLst>
              <a:ext uri="{FF2B5EF4-FFF2-40B4-BE49-F238E27FC236}">
                <a16:creationId xmlns:a16="http://schemas.microsoft.com/office/drawing/2014/main" id="{FFCDCB8B-E254-4FFB-8E00-65BED586A7F5}"/>
              </a:ext>
            </a:extLst>
          </p:cNvPr>
          <p:cNvGraphicFramePr>
            <a:graphicFrameLocks noGrp="1"/>
          </p:cNvGraphicFramePr>
          <p:nvPr/>
        </p:nvGraphicFramePr>
        <p:xfrm>
          <a:off x="1531938" y="806451"/>
          <a:ext cx="9147176" cy="5665497"/>
        </p:xfrm>
        <a:graphic>
          <a:graphicData uri="http://schemas.openxmlformats.org/drawingml/2006/table">
            <a:tbl>
              <a:tblPr/>
              <a:tblGrid>
                <a:gridCol w="3840223">
                  <a:extLst>
                    <a:ext uri="{9D8B030D-6E8A-4147-A177-3AD203B41FA5}">
                      <a16:colId xmlns:a16="http://schemas.microsoft.com/office/drawing/2014/main" val="20000"/>
                    </a:ext>
                  </a:extLst>
                </a:gridCol>
                <a:gridCol w="1657277">
                  <a:extLst>
                    <a:ext uri="{9D8B030D-6E8A-4147-A177-3AD203B41FA5}">
                      <a16:colId xmlns:a16="http://schemas.microsoft.com/office/drawing/2014/main" val="3355972108"/>
                    </a:ext>
                  </a:extLst>
                </a:gridCol>
                <a:gridCol w="1837557">
                  <a:extLst>
                    <a:ext uri="{9D8B030D-6E8A-4147-A177-3AD203B41FA5}">
                      <a16:colId xmlns:a16="http://schemas.microsoft.com/office/drawing/2014/main" val="521423303"/>
                    </a:ext>
                  </a:extLst>
                </a:gridCol>
                <a:gridCol w="1812119">
                  <a:extLst>
                    <a:ext uri="{9D8B030D-6E8A-4147-A177-3AD203B41FA5}">
                      <a16:colId xmlns:a16="http://schemas.microsoft.com/office/drawing/2014/main" val="20003"/>
                    </a:ext>
                  </a:extLst>
                </a:gridCol>
              </a:tblGrid>
              <a:tr h="97827">
                <a:tc>
                  <a:txBody>
                    <a:bodyPr/>
                    <a:lstStyle/>
                    <a:p>
                      <a:pPr algn="l" fontAlgn="b"/>
                      <a:endParaRPr lang="zh-CN" altLang="en-US" sz="800" b="1" i="0" u="none" strike="noStrike">
                        <a:solidFill>
                          <a:schemeClr val="accent1"/>
                        </a:solidFill>
                        <a:effectLst/>
                        <a:latin typeface="Arial" panose="020B0604020202020204" pitchFamily="34" charset="0"/>
                        <a:ea typeface="华文楷体" panose="02010600040101010101" pitchFamily="2" charset="-122"/>
                        <a:cs typeface="Arial" panose="020B0604020202020204" pitchFamily="34" charset="0"/>
                      </a:endParaRPr>
                    </a:p>
                  </a:txBody>
                  <a:tcPr marL="2702" marR="2702" marT="2702" marB="0" anchor="ctr">
                    <a:lnL>
                      <a:noFill/>
                    </a:lnL>
                    <a:lnR>
                      <a:noFill/>
                    </a:lnR>
                    <a:lnT>
                      <a:noFill/>
                    </a:lnT>
                    <a:lnB>
                      <a:noFill/>
                    </a:lnB>
                  </a:tcPr>
                </a:tc>
                <a:tc gridSpan="3">
                  <a:txBody>
                    <a:bodyPr/>
                    <a:lstStyle/>
                    <a:p>
                      <a:pPr algn="ctr" fontAlgn="ctr"/>
                      <a:r>
                        <a:rPr lang="zh-CN" altLang="en-US" sz="800" b="1" i="0" u="none" strike="noStrike">
                          <a:solidFill>
                            <a:schemeClr val="accent1"/>
                          </a:solidFill>
                          <a:effectLst/>
                          <a:latin typeface="Arial" panose="020B0604020202020204" pitchFamily="34" charset="0"/>
                          <a:ea typeface="华文楷体" panose="02010600040101010101" pitchFamily="2" charset="-122"/>
                          <a:cs typeface="Arial" panose="020B0604020202020204" pitchFamily="34" charset="0"/>
                        </a:rPr>
                        <a:t>截至</a:t>
                      </a:r>
                      <a:r>
                        <a:rPr lang="en-US" altLang="zh-CN" sz="800" b="1" i="0" u="none" strike="noStrike">
                          <a:solidFill>
                            <a:schemeClr val="accent1"/>
                          </a:solidFill>
                          <a:effectLst/>
                          <a:latin typeface="Arial" panose="020B0604020202020204" pitchFamily="34" charset="0"/>
                          <a:ea typeface="华文楷体" panose="02010600040101010101" pitchFamily="2" charset="-122"/>
                          <a:cs typeface="Arial" panose="020B0604020202020204" pitchFamily="34" charset="0"/>
                        </a:rPr>
                        <a:t>6</a:t>
                      </a:r>
                      <a:r>
                        <a:rPr lang="zh-CN" altLang="en-US" sz="800" b="1" i="0" u="none" strike="noStrike">
                          <a:solidFill>
                            <a:schemeClr val="accent1"/>
                          </a:solidFill>
                          <a:effectLst/>
                          <a:latin typeface="Arial" panose="020B0604020202020204" pitchFamily="34" charset="0"/>
                          <a:ea typeface="华文楷体" panose="02010600040101010101" pitchFamily="2" charset="-122"/>
                          <a:cs typeface="Arial" panose="020B0604020202020204" pitchFamily="34" charset="0"/>
                        </a:rPr>
                        <a:t>月</a:t>
                      </a:r>
                      <a:r>
                        <a:rPr lang="en-US" altLang="zh-CN" sz="800" b="1" i="0" u="none" strike="noStrike">
                          <a:solidFill>
                            <a:schemeClr val="accent1"/>
                          </a:solidFill>
                          <a:effectLst/>
                          <a:latin typeface="Arial" panose="020B0604020202020204" pitchFamily="34" charset="0"/>
                          <a:ea typeface="华文楷体" panose="02010600040101010101" pitchFamily="2" charset="-122"/>
                          <a:cs typeface="Arial" panose="020B0604020202020204" pitchFamily="34" charset="0"/>
                        </a:rPr>
                        <a:t>30</a:t>
                      </a:r>
                      <a:r>
                        <a:rPr lang="zh-CN" altLang="en-US" sz="800" b="1" i="0" u="none" strike="noStrike">
                          <a:solidFill>
                            <a:schemeClr val="accent1"/>
                          </a:solidFill>
                          <a:effectLst/>
                          <a:latin typeface="Arial" panose="020B0604020202020204" pitchFamily="34" charset="0"/>
                          <a:ea typeface="华文楷体" panose="02010600040101010101" pitchFamily="2" charset="-122"/>
                          <a:cs typeface="Arial" panose="020B0604020202020204" pitchFamily="34" charset="0"/>
                        </a:rPr>
                        <a:t>日的财务期间</a:t>
                      </a:r>
                      <a:endParaRPr lang="en-US" sz="800" b="1" i="0" u="none" strike="noStrike">
                        <a:solidFill>
                          <a:schemeClr val="accent1"/>
                        </a:solidFill>
                        <a:effectLst/>
                        <a:latin typeface="Arial" panose="020B0604020202020204" pitchFamily="34" charset="0"/>
                        <a:ea typeface="华文楷体" panose="02010600040101010101" pitchFamily="2" charset="-122"/>
                        <a:cs typeface="Arial" panose="020B0604020202020204" pitchFamily="34" charset="0"/>
                      </a:endParaRPr>
                    </a:p>
                  </a:txBody>
                  <a:tcPr marL="2702" marR="2702" marT="2702" marB="0" anchor="ctr">
                    <a:lnL>
                      <a:noFill/>
                    </a:lnL>
                    <a:lnR>
                      <a:noFill/>
                    </a:lnR>
                    <a:lnT>
                      <a:noFill/>
                    </a:lnT>
                    <a:lnB w="12700" cap="flat" cmpd="sng" algn="ctr">
                      <a:solidFill>
                        <a:schemeClr val="accent1"/>
                      </a:solidFill>
                      <a:prstDash val="solid"/>
                      <a:round/>
                      <a:headEnd type="none" w="med" len="med"/>
                      <a:tailEnd type="none" w="med" len="med"/>
                    </a:lnB>
                  </a:tcPr>
                </a:tc>
                <a:tc hMerge="1">
                  <a:txBody>
                    <a:bodyPr/>
                    <a:lstStyle/>
                    <a:p>
                      <a:endParaRPr lang="zh-CN" altLang="en-US"/>
                    </a:p>
                  </a:txBody>
                  <a:tcPr>
                    <a:lnL>
                      <a:noFill/>
                    </a:lnL>
                    <a:lnR>
                      <a:noFill/>
                    </a:lnR>
                    <a:lnT>
                      <a:noFill/>
                    </a:lnT>
                    <a:lnB>
                      <a:noFill/>
                    </a:lnB>
                  </a:tcPr>
                </a:tc>
                <a:tc hMerge="1">
                  <a:txBody>
                    <a:bodyPr/>
                    <a:lstStyle/>
                    <a:p>
                      <a:endParaRPr lang="zh-CN" altLang="en-US"/>
                    </a:p>
                  </a:txBody>
                  <a:tcPr>
                    <a:lnL w="12700" cmpd="sng">
                      <a:noFill/>
                      <a:prstDash val="solid"/>
                    </a:lnL>
                  </a:tcPr>
                </a:tc>
                <a:extLst>
                  <a:ext uri="{0D108BD9-81ED-4DB2-BD59-A6C34878D82A}">
                    <a16:rowId xmlns:a16="http://schemas.microsoft.com/office/drawing/2014/main" val="10000"/>
                  </a:ext>
                </a:extLst>
              </a:tr>
              <a:tr h="94204">
                <a:tc>
                  <a:txBody>
                    <a:bodyPr/>
                    <a:lstStyle/>
                    <a:p>
                      <a:pPr algn="l" fontAlgn="ctr"/>
                      <a:r>
                        <a:rPr lang="en-US" sz="800" b="0" i="1" u="none" strike="noStrike">
                          <a:solidFill>
                            <a:schemeClr val="accent1"/>
                          </a:solidFill>
                          <a:effectLst/>
                          <a:latin typeface="Arial" panose="020B0604020202020204" pitchFamily="34" charset="0"/>
                          <a:ea typeface="华文楷体" panose="02010600040101010101" pitchFamily="2" charset="-122"/>
                          <a:cs typeface="Arial" panose="020B0604020202020204" pitchFamily="34" charset="0"/>
                        </a:rPr>
                        <a:t>(</a:t>
                      </a:r>
                      <a:r>
                        <a:rPr lang="zh-CN" altLang="en-US" sz="800" b="0" i="1" u="none" strike="noStrike">
                          <a:solidFill>
                            <a:schemeClr val="accent1"/>
                          </a:solidFill>
                          <a:effectLst/>
                          <a:latin typeface="Arial" panose="020B0604020202020204" pitchFamily="34" charset="0"/>
                          <a:ea typeface="华文楷体" panose="02010600040101010101" pitchFamily="2" charset="-122"/>
                          <a:cs typeface="Arial" panose="020B0604020202020204" pitchFamily="34" charset="0"/>
                        </a:rPr>
                        <a:t>数据单位千元</a:t>
                      </a:r>
                      <a:r>
                        <a:rPr lang="en-US" sz="800" b="0" i="1" u="none" strike="noStrike">
                          <a:solidFill>
                            <a:schemeClr val="accent1"/>
                          </a:solidFill>
                          <a:effectLst/>
                          <a:latin typeface="Arial" panose="020B0604020202020204" pitchFamily="34" charset="0"/>
                          <a:ea typeface="华文楷体" panose="02010600040101010101" pitchFamily="2" charset="-122"/>
                          <a:cs typeface="Arial" panose="020B0604020202020204" pitchFamily="34" charset="0"/>
                        </a:rPr>
                        <a:t>)</a:t>
                      </a:r>
                    </a:p>
                  </a:txBody>
                  <a:tcPr marL="2702" marR="2702" marT="2702" marB="0" anchor="ctr">
                    <a:lnL>
                      <a:noFill/>
                    </a:lnL>
                    <a:lnR>
                      <a:noFill/>
                    </a:lnR>
                    <a:lnT>
                      <a:noFill/>
                    </a:lnT>
                    <a:lnB w="12700" cap="flat" cmpd="sng" algn="ctr">
                      <a:solidFill>
                        <a:schemeClr val="accent1"/>
                      </a:solidFill>
                      <a:prstDash val="solid"/>
                      <a:round/>
                      <a:headEnd type="none" w="med" len="med"/>
                      <a:tailEnd type="none" w="med" len="med"/>
                    </a:lnB>
                  </a:tcPr>
                </a:tc>
                <a:tc>
                  <a:txBody>
                    <a:bodyPr/>
                    <a:lstStyle/>
                    <a:p>
                      <a:pPr algn="ctr" fontAlgn="ctr"/>
                      <a:r>
                        <a:rPr lang="en-US" altLang="zh-CN" sz="800" b="1" i="0" u="none" strike="noStrike">
                          <a:solidFill>
                            <a:schemeClr val="accent1"/>
                          </a:solidFill>
                          <a:effectLst/>
                          <a:latin typeface="Arial" panose="020B0604020202020204" pitchFamily="34" charset="0"/>
                          <a:ea typeface="华文楷体" panose="02010600040101010101" pitchFamily="2" charset="-122"/>
                          <a:cs typeface="Arial" panose="020B0604020202020204" pitchFamily="34" charset="0"/>
                        </a:rPr>
                        <a:t>2018</a:t>
                      </a:r>
                    </a:p>
                  </a:txBody>
                  <a:tcPr marL="2702" marR="2702" marT="2702"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altLang="zh-CN" sz="800" b="1" i="0" u="none" strike="noStrike">
                          <a:solidFill>
                            <a:schemeClr val="accent1"/>
                          </a:solidFill>
                          <a:effectLst/>
                          <a:latin typeface="Arial" panose="020B0604020202020204" pitchFamily="34" charset="0"/>
                          <a:ea typeface="华文楷体" panose="02010600040101010101" pitchFamily="2" charset="-122"/>
                          <a:cs typeface="Arial" panose="020B0604020202020204" pitchFamily="34" charset="0"/>
                        </a:rPr>
                        <a:t>2019</a:t>
                      </a:r>
                    </a:p>
                  </a:txBody>
                  <a:tcPr marL="2702" marR="2702" marT="2702"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altLang="zh-CN" sz="800" b="1" i="0" u="none" strike="noStrike">
                          <a:solidFill>
                            <a:schemeClr val="accent1"/>
                          </a:solidFill>
                          <a:effectLst/>
                          <a:latin typeface="Arial" panose="020B0604020202020204" pitchFamily="34" charset="0"/>
                          <a:ea typeface="华文楷体" panose="02010600040101010101" pitchFamily="2" charset="-122"/>
                          <a:cs typeface="Arial" panose="020B0604020202020204" pitchFamily="34" charset="0"/>
                        </a:rPr>
                        <a:t>2020</a:t>
                      </a:r>
                    </a:p>
                  </a:txBody>
                  <a:tcPr marL="2702" marR="2702" marT="2702"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86965">
                <a:tc>
                  <a:txBody>
                    <a:bodyPr/>
                    <a:lstStyle/>
                    <a:p>
                      <a:pPr>
                        <a:spcAft>
                          <a:spcPts val="0"/>
                        </a:spcAft>
                      </a:pPr>
                      <a:r>
                        <a:rPr lang="zh-CN" altLang="en-US" sz="800">
                          <a:effectLst/>
                          <a:latin typeface="Arial" panose="020B0604020202020204" pitchFamily="34" charset="0"/>
                          <a:ea typeface="华文楷体" panose="02010600040101010101" pitchFamily="2" charset="-122"/>
                          <a:cs typeface="Arial" panose="020B0604020202020204" pitchFamily="34" charset="0"/>
                        </a:rPr>
                        <a:t>本年净利润</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0" marT="0" marB="0" anchor="b">
                    <a:lnL>
                      <a:noFill/>
                    </a:lnL>
                    <a:lnR>
                      <a:noFill/>
                    </a:lnR>
                    <a:lnT w="12700" cap="flat" cmpd="sng" algn="ctr">
                      <a:solidFill>
                        <a:schemeClr val="accent1"/>
                      </a:solidFill>
                      <a:prstDash val="solid"/>
                      <a:round/>
                      <a:headEnd type="none" w="med" len="med"/>
                      <a:tailEnd type="none" w="med" len="med"/>
                    </a:lnT>
                    <a:lnB>
                      <a:noFill/>
                    </a:lnB>
                  </a:tcPr>
                </a:tc>
                <a:tc>
                  <a:txBody>
                    <a:bodyPr/>
                    <a:lstStyle/>
                    <a:p>
                      <a:pPr algn="r">
                        <a:spcAft>
                          <a:spcPts val="0"/>
                        </a:spcAft>
                      </a:pPr>
                      <a:r>
                        <a:rPr lang="en-US" sz="800">
                          <a:effectLst/>
                          <a:latin typeface="Arial" panose="020B0604020202020204" pitchFamily="34" charset="0"/>
                          <a:ea typeface="华文楷体" panose="02010600040101010101" pitchFamily="2" charset="-122"/>
                          <a:cs typeface="Arial" panose="020B0604020202020204" pitchFamily="34" charset="0"/>
                        </a:rPr>
                        <a:t>230,902</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w="12700" cap="flat" cmpd="sng" algn="ctr">
                      <a:solidFill>
                        <a:schemeClr val="accent1"/>
                      </a:solidFill>
                      <a:prstDash val="solid"/>
                      <a:round/>
                      <a:headEnd type="none" w="med" len="med"/>
                      <a:tailEnd type="none" w="med" len="med"/>
                    </a:lnT>
                    <a:lnB>
                      <a:noFill/>
                    </a:lnB>
                  </a:tcPr>
                </a:tc>
                <a:tc>
                  <a:txBody>
                    <a:bodyPr/>
                    <a:lstStyle/>
                    <a:p>
                      <a:pPr algn="r">
                        <a:spcAft>
                          <a:spcPts val="0"/>
                        </a:spcAft>
                      </a:pPr>
                      <a:r>
                        <a:rPr lang="en-US" sz="800">
                          <a:effectLst/>
                          <a:latin typeface="Arial" panose="020B0604020202020204" pitchFamily="34" charset="0"/>
                          <a:ea typeface="华文楷体" panose="02010600040101010101" pitchFamily="2" charset="-122"/>
                          <a:cs typeface="Arial" panose="020B0604020202020204" pitchFamily="34" charset="0"/>
                        </a:rPr>
                        <a:t>315,780</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w="12700" cap="flat" cmpd="sng" algn="ctr">
                      <a:solidFill>
                        <a:schemeClr val="accent1"/>
                      </a:solidFill>
                      <a:prstDash val="solid"/>
                      <a:round/>
                      <a:headEnd type="none" w="med" len="med"/>
                      <a:tailEnd type="none" w="med" len="med"/>
                    </a:lnT>
                    <a:lnB>
                      <a:noFill/>
                    </a:lnB>
                  </a:tcPr>
                </a:tc>
                <a:tc>
                  <a:txBody>
                    <a:bodyPr/>
                    <a:lstStyle/>
                    <a:p>
                      <a:pPr algn="r">
                        <a:spcAft>
                          <a:spcPts val="0"/>
                        </a:spcAft>
                      </a:pPr>
                      <a:r>
                        <a:rPr lang="en-US" sz="800">
                          <a:effectLst/>
                          <a:latin typeface="Arial" panose="020B0604020202020204" pitchFamily="34" charset="0"/>
                          <a:ea typeface="华文楷体" panose="02010600040101010101" pitchFamily="2" charset="-122"/>
                          <a:cs typeface="Arial" panose="020B0604020202020204" pitchFamily="34" charset="0"/>
                        </a:rPr>
                        <a:t>366,598</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w="12700" cap="flat" cmpd="sng" algn="ctr">
                      <a:solidFill>
                        <a:schemeClr val="accent1"/>
                      </a:solidFill>
                      <a:prstDash val="solid"/>
                      <a:round/>
                      <a:headEnd type="none" w="med" len="med"/>
                      <a:tailEnd type="none" w="med" len="med"/>
                    </a:lnT>
                    <a:lnB>
                      <a:noFill/>
                    </a:lnB>
                  </a:tcPr>
                </a:tc>
                <a:extLst>
                  <a:ext uri="{0D108BD9-81ED-4DB2-BD59-A6C34878D82A}">
                    <a16:rowId xmlns:a16="http://schemas.microsoft.com/office/drawing/2014/main" val="3588332018"/>
                  </a:ext>
                </a:extLst>
              </a:tr>
              <a:tr h="86965">
                <a:tc>
                  <a:txBody>
                    <a:bodyPr/>
                    <a:lstStyle/>
                    <a:p>
                      <a:pPr>
                        <a:spcAft>
                          <a:spcPts val="0"/>
                        </a:spcAft>
                      </a:pPr>
                      <a:r>
                        <a:rPr lang="zh-CN" alt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调整项</a:t>
                      </a: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0" marT="0" marB="0" anchor="b">
                    <a:lnL>
                      <a:noFill/>
                    </a:lnL>
                    <a:lnR>
                      <a:noFill/>
                    </a:lnR>
                    <a:lnT w="6350" cap="flat" cmpd="sng" algn="ctr">
                      <a:noFill/>
                      <a:prstDash val="solid"/>
                      <a:round/>
                      <a:headEnd type="none" w="med" len="med"/>
                      <a:tailEnd type="none" w="med" len="med"/>
                    </a:lnT>
                    <a:lnB>
                      <a:noFill/>
                    </a:lnB>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 </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w="6350" cap="flat" cmpd="sng" algn="ctr">
                      <a:noFill/>
                      <a:prstDash val="solid"/>
                      <a:round/>
                      <a:headEnd type="none" w="med" len="med"/>
                      <a:tailEnd type="none" w="med" len="med"/>
                    </a:lnT>
                    <a:lnB>
                      <a:noFill/>
                    </a:lnB>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 </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w="6350" cap="flat" cmpd="sng" algn="ctr">
                      <a:noFill/>
                      <a:prstDash val="solid"/>
                      <a:round/>
                      <a:headEnd type="none" w="med" len="med"/>
                      <a:tailEnd type="none" w="med" len="med"/>
                    </a:lnT>
                    <a:lnB>
                      <a:noFill/>
                    </a:lnB>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 </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w="6350" cap="flat" cmpd="sng" algn="ctr">
                      <a:noFill/>
                      <a:prstDash val="solid"/>
                      <a:round/>
                      <a:headEnd type="none" w="med" len="med"/>
                      <a:tailEnd type="none" w="med" len="med"/>
                    </a:lnT>
                    <a:lnB>
                      <a:noFill/>
                    </a:lnB>
                  </a:tcPr>
                </a:tc>
                <a:extLst>
                  <a:ext uri="{0D108BD9-81ED-4DB2-BD59-A6C34878D82A}">
                    <a16:rowId xmlns:a16="http://schemas.microsoft.com/office/drawing/2014/main" val="530347840"/>
                  </a:ext>
                </a:extLst>
              </a:tr>
              <a:tr h="86965">
                <a:tc>
                  <a:txBody>
                    <a:bodyPr/>
                    <a:lstStyle/>
                    <a:p>
                      <a:pPr>
                        <a:spcAft>
                          <a:spcPts val="0"/>
                        </a:spcAft>
                      </a:pPr>
                      <a:r>
                        <a:rPr lang="zh-CN" alt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折旧</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0" marT="0" marB="0" anchor="b">
                    <a:lnL>
                      <a:noFill/>
                    </a:lnL>
                    <a:lnR>
                      <a:noFill/>
                    </a:lnR>
                    <a:lnT w="6350" cap="flat" cmpd="sng" algn="ctr">
                      <a:noFill/>
                      <a:prstDash val="solid"/>
                      <a:round/>
                      <a:headEnd type="none" w="med" len="med"/>
                      <a:tailEnd type="none" w="med" len="med"/>
                    </a:lnT>
                    <a:lnB>
                      <a:noFill/>
                    </a:lnB>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113,128</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w="6350" cap="flat" cmpd="sng" algn="ctr">
                      <a:noFill/>
                      <a:prstDash val="solid"/>
                      <a:round/>
                      <a:headEnd type="none" w="med" len="med"/>
                      <a:tailEnd type="none" w="med" len="med"/>
                    </a:lnT>
                    <a:lnB>
                      <a:noFill/>
                    </a:lnB>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132,026</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w="6350" cap="flat" cmpd="sng" algn="ctr">
                      <a:noFill/>
                      <a:prstDash val="solid"/>
                      <a:round/>
                      <a:headEnd type="none" w="med" len="med"/>
                      <a:tailEnd type="none" w="med" len="med"/>
                    </a:lnT>
                    <a:lnB>
                      <a:noFill/>
                    </a:lnB>
                  </a:tcPr>
                </a:tc>
                <a:tc>
                  <a:txBody>
                    <a:bodyPr/>
                    <a:lstStyle/>
                    <a:p>
                      <a:pPr marL="0" marR="37465" algn="r" defTabSz="914400" rtl="0" eaLnBrk="1" latinLnBrk="0" hangingPunct="1">
                        <a:spcBef>
                          <a:spcPts val="15"/>
                        </a:spcBef>
                        <a:spcAft>
                          <a:spcPts val="0"/>
                        </a:spcAft>
                      </a:pPr>
                      <a:r>
                        <a:rPr 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132,654</a:t>
                      </a:r>
                      <a:endParaRPr lang="zh-CN" alt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w="6350" cap="flat" cmpd="sng" algn="ctr">
                      <a:noFill/>
                      <a:prstDash val="solid"/>
                      <a:round/>
                      <a:headEnd type="none" w="med" len="med"/>
                      <a:tailEnd type="none" w="med" len="med"/>
                    </a:lnT>
                    <a:lnB>
                      <a:noFill/>
                    </a:lnB>
                  </a:tcPr>
                </a:tc>
                <a:extLst>
                  <a:ext uri="{0D108BD9-81ED-4DB2-BD59-A6C34878D82A}">
                    <a16:rowId xmlns:a16="http://schemas.microsoft.com/office/drawing/2014/main" val="2347686003"/>
                  </a:ext>
                </a:extLst>
              </a:tr>
              <a:tr h="86965">
                <a:tc>
                  <a:txBody>
                    <a:bodyPr/>
                    <a:lstStyle/>
                    <a:p>
                      <a:pPr>
                        <a:spcAft>
                          <a:spcPts val="0"/>
                        </a:spcAft>
                      </a:pPr>
                      <a:r>
                        <a:rPr lang="zh-CN" altLang="en-US" sz="800">
                          <a:effectLst/>
                          <a:latin typeface="Arial" panose="020B0604020202020204" pitchFamily="34" charset="0"/>
                          <a:ea typeface="华文楷体" panose="02010600040101010101" pitchFamily="2" charset="-122"/>
                          <a:cs typeface="Arial" panose="020B0604020202020204" pitchFamily="34" charset="0"/>
                        </a:rPr>
                        <a:t>租赁使用权摊销</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0" marT="0" marB="0" anchor="b">
                    <a:lnL>
                      <a:noFill/>
                    </a:lnL>
                    <a:lnR>
                      <a:noFill/>
                    </a:lnR>
                    <a:lnT w="6350" cap="flat" cmpd="sng" algn="ctr">
                      <a:noFill/>
                      <a:prstDash val="solid"/>
                      <a:round/>
                      <a:headEnd type="none" w="med" len="med"/>
                      <a:tailEnd type="none" w="med" len="med"/>
                    </a:lnT>
                    <a:lnB>
                      <a:noFill/>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CN"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endParaRPr lang="en-GB" altLang="zh-CN"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w="6350" cap="flat" cmpd="sng" algn="ctr">
                      <a:noFill/>
                      <a:prstDash val="solid"/>
                      <a:round/>
                      <a:headEnd type="none" w="med" len="med"/>
                      <a:tailEnd type="none" w="med" len="med"/>
                    </a:lnT>
                    <a:lnB>
                      <a:noFill/>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CN"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endParaRPr lang="en-GB" altLang="zh-CN"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w="6350" cap="flat" cmpd="sng" algn="ctr">
                      <a:noFill/>
                      <a:prstDash val="solid"/>
                      <a:round/>
                      <a:headEnd type="none" w="med" len="med"/>
                      <a:tailEnd type="none" w="med" len="med"/>
                    </a:lnT>
                    <a:lnB>
                      <a:noFill/>
                    </a:lnB>
                  </a:tcPr>
                </a:tc>
                <a:tc>
                  <a:txBody>
                    <a:bodyPr/>
                    <a:lstStyle/>
                    <a:p>
                      <a:pPr marL="0" marR="37465" algn="r" defTabSz="914400" rtl="0" eaLnBrk="1" latinLnBrk="0" hangingPunct="1">
                        <a:spcBef>
                          <a:spcPts val="15"/>
                        </a:spcBef>
                        <a:spcAft>
                          <a:spcPts val="0"/>
                        </a:spcAft>
                      </a:pPr>
                      <a:r>
                        <a:rPr 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30,485</a:t>
                      </a:r>
                      <a:endParaRPr lang="zh-CN" alt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w="6350" cap="flat" cmpd="sng" algn="ctr">
                      <a:noFill/>
                      <a:prstDash val="solid"/>
                      <a:round/>
                      <a:headEnd type="none" w="med" len="med"/>
                      <a:tailEnd type="none" w="med" len="med"/>
                    </a:lnT>
                    <a:lnB>
                      <a:noFill/>
                    </a:lnB>
                  </a:tcPr>
                </a:tc>
                <a:extLst>
                  <a:ext uri="{0D108BD9-81ED-4DB2-BD59-A6C34878D82A}">
                    <a16:rowId xmlns:a16="http://schemas.microsoft.com/office/drawing/2014/main" val="2602338032"/>
                  </a:ext>
                </a:extLst>
              </a:tr>
              <a:tr h="86965">
                <a:tc>
                  <a:txBody>
                    <a:bodyPr/>
                    <a:lstStyle/>
                    <a:p>
                      <a:pPr>
                        <a:spcAft>
                          <a:spcPts val="0"/>
                        </a:spcAft>
                      </a:pPr>
                      <a:r>
                        <a:rPr lang="zh-CN" alt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处置子公司损益</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0" marT="0" marB="0" anchor="b">
                    <a:lnL>
                      <a:noFill/>
                    </a:lnL>
                    <a:lnR>
                      <a:noFill/>
                    </a:lnR>
                    <a:lnT w="6350" cap="flat" cmpd="sng" algn="ctr">
                      <a:noFill/>
                      <a:prstDash val="solid"/>
                      <a:round/>
                      <a:headEnd type="none" w="med" len="med"/>
                      <a:tailEnd type="none" w="med" len="med"/>
                    </a:lnT>
                    <a:lnB>
                      <a:noFill/>
                    </a:lnB>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(5,349</a:t>
                      </a:r>
                      <a:r>
                        <a:rPr lang="en-GB"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w="6350" cap="flat" cmpd="sng" algn="ctr">
                      <a:noFill/>
                      <a:prstDash val="solid"/>
                      <a:round/>
                      <a:headEnd type="none" w="med" len="med"/>
                      <a:tailEnd type="none" w="med" len="med"/>
                    </a:lnT>
                    <a:lnB>
                      <a:noFill/>
                    </a:lnB>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w="6350" cap="flat" cmpd="sng" algn="ctr">
                      <a:noFill/>
                      <a:prstDash val="solid"/>
                      <a:round/>
                      <a:headEnd type="none" w="med" len="med"/>
                      <a:tailEnd type="none" w="med" len="med"/>
                    </a:lnT>
                    <a:lnB>
                      <a:noFill/>
                    </a:lnB>
                  </a:tcPr>
                </a:tc>
                <a:tc>
                  <a:txBody>
                    <a:bodyPr/>
                    <a:lstStyle/>
                    <a:p>
                      <a:pPr marL="0" marR="37465" algn="r" defTabSz="914400" rtl="0" eaLnBrk="1" latinLnBrk="0" hangingPunct="1">
                        <a:spcBef>
                          <a:spcPts val="15"/>
                        </a:spcBef>
                        <a:spcAft>
                          <a:spcPts val="0"/>
                        </a:spcAft>
                      </a:pPr>
                      <a:r>
                        <a:rPr 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endParaRPr lang="zh-CN" alt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w="6350" cap="flat" cmpd="sng" algn="ctr">
                      <a:noFill/>
                      <a:prstDash val="solid"/>
                      <a:round/>
                      <a:headEnd type="none" w="med" len="med"/>
                      <a:tailEnd type="none" w="med" len="med"/>
                    </a:lnT>
                    <a:lnB>
                      <a:noFill/>
                    </a:lnB>
                  </a:tcPr>
                </a:tc>
                <a:extLst>
                  <a:ext uri="{0D108BD9-81ED-4DB2-BD59-A6C34878D82A}">
                    <a16:rowId xmlns:a16="http://schemas.microsoft.com/office/drawing/2014/main" val="124716857"/>
                  </a:ext>
                </a:extLst>
              </a:tr>
              <a:tr h="86965">
                <a:tc>
                  <a:txBody>
                    <a:bodyPr/>
                    <a:lstStyle/>
                    <a:p>
                      <a:pPr>
                        <a:spcAft>
                          <a:spcPts val="0"/>
                        </a:spcAft>
                      </a:pPr>
                      <a:r>
                        <a:rPr lang="zh-CN" altLang="en-US" sz="800">
                          <a:effectLst/>
                          <a:latin typeface="Arial" panose="020B0604020202020204" pitchFamily="34" charset="0"/>
                          <a:ea typeface="华文楷体" panose="02010600040101010101" pitchFamily="2" charset="-122"/>
                          <a:cs typeface="Arial" panose="020B0604020202020204" pitchFamily="34" charset="0"/>
                        </a:rPr>
                        <a:t>租赁合同重新识别损益</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0" marT="0" marB="0" anchor="b">
                    <a:lnL>
                      <a:noFill/>
                    </a:lnL>
                    <a:lnR>
                      <a:noFill/>
                    </a:lnR>
                    <a:lnT w="6350" cap="flat" cmpd="sng" algn="ctr">
                      <a:noFill/>
                      <a:prstDash val="solid"/>
                      <a:round/>
                      <a:headEnd type="none" w="med" len="med"/>
                      <a:tailEnd type="none" w="med" len="med"/>
                    </a:lnT>
                    <a:lnB>
                      <a:noFill/>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CN"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endParaRPr lang="en-GB" altLang="zh-CN"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w="6350" cap="flat" cmpd="sng" algn="ctr">
                      <a:noFill/>
                      <a:prstDash val="solid"/>
                      <a:round/>
                      <a:headEnd type="none" w="med" len="med"/>
                      <a:tailEnd type="none" w="med" len="med"/>
                    </a:lnT>
                    <a:lnB>
                      <a:noFill/>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CN"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endParaRPr lang="en-GB" altLang="zh-CN"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w="6350" cap="flat" cmpd="sng" algn="ctr">
                      <a:noFill/>
                      <a:prstDash val="solid"/>
                      <a:round/>
                      <a:headEnd type="none" w="med" len="med"/>
                      <a:tailEnd type="none" w="med" len="med"/>
                    </a:lnT>
                    <a:lnB>
                      <a:noFill/>
                    </a:lnB>
                  </a:tcPr>
                </a:tc>
                <a:tc>
                  <a:txBody>
                    <a:bodyPr/>
                    <a:lstStyle/>
                    <a:p>
                      <a:pPr marL="0" marR="37465" algn="r" defTabSz="914400" rtl="0" eaLnBrk="1" latinLnBrk="0" hangingPunct="1">
                        <a:spcBef>
                          <a:spcPts val="15"/>
                        </a:spcBef>
                        <a:spcAft>
                          <a:spcPts val="0"/>
                        </a:spcAft>
                      </a:pPr>
                      <a:r>
                        <a:rPr 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(39) </a:t>
                      </a:r>
                      <a:endParaRPr lang="zh-CN" alt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w="6350" cap="flat" cmpd="sng" algn="ctr">
                      <a:noFill/>
                      <a:prstDash val="solid"/>
                      <a:round/>
                      <a:headEnd type="none" w="med" len="med"/>
                      <a:tailEnd type="none" w="med" len="med"/>
                    </a:lnT>
                    <a:lnB>
                      <a:noFill/>
                    </a:lnB>
                  </a:tcPr>
                </a:tc>
                <a:extLst>
                  <a:ext uri="{0D108BD9-81ED-4DB2-BD59-A6C34878D82A}">
                    <a16:rowId xmlns:a16="http://schemas.microsoft.com/office/drawing/2014/main" val="2752935520"/>
                  </a:ext>
                </a:extLst>
              </a:tr>
              <a:tr h="86965">
                <a:tc>
                  <a:txBody>
                    <a:bodyPr/>
                    <a:lstStyle/>
                    <a:p>
                      <a:pPr>
                        <a:spcAft>
                          <a:spcPts val="0"/>
                        </a:spcAft>
                      </a:pPr>
                      <a:r>
                        <a:rPr lang="zh-CN" alt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固定资产处置损益</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0" marT="0" marB="0" anchor="b">
                    <a:lnL>
                      <a:noFill/>
                    </a:lnL>
                    <a:lnR>
                      <a:noFill/>
                    </a:lnR>
                    <a:lnT w="6350" cap="flat" cmpd="sng" algn="ctr">
                      <a:noFill/>
                      <a:prstDash val="solid"/>
                      <a:round/>
                      <a:headEnd type="none" w="med" len="med"/>
                      <a:tailEnd type="none" w="med" len="med"/>
                    </a:lnT>
                    <a:lnB>
                      <a:noFill/>
                    </a:lnB>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371</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w="6350" cap="flat" cmpd="sng" algn="ctr">
                      <a:noFill/>
                      <a:prstDash val="solid"/>
                      <a:round/>
                      <a:headEnd type="none" w="med" len="med"/>
                      <a:tailEnd type="none" w="med" len="med"/>
                    </a:lnT>
                    <a:lnB>
                      <a:noFill/>
                    </a:lnB>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342</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w="6350" cap="flat" cmpd="sng" algn="ctr">
                      <a:noFill/>
                      <a:prstDash val="solid"/>
                      <a:round/>
                      <a:headEnd type="none" w="med" len="med"/>
                      <a:tailEnd type="none" w="med" len="med"/>
                    </a:lnT>
                    <a:lnB>
                      <a:noFill/>
                    </a:lnB>
                  </a:tcPr>
                </a:tc>
                <a:tc>
                  <a:txBody>
                    <a:bodyPr/>
                    <a:lstStyle/>
                    <a:p>
                      <a:pPr marL="0" marR="37465" algn="r" defTabSz="914400" rtl="0" eaLnBrk="1" latinLnBrk="0" hangingPunct="1">
                        <a:spcBef>
                          <a:spcPts val="15"/>
                        </a:spcBef>
                        <a:spcAft>
                          <a:spcPts val="0"/>
                        </a:spcAft>
                      </a:pPr>
                      <a:r>
                        <a:rPr 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691</a:t>
                      </a:r>
                      <a:endParaRPr lang="zh-CN" alt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w="6350" cap="flat" cmpd="sng" algn="ctr">
                      <a:noFill/>
                      <a:prstDash val="solid"/>
                      <a:round/>
                      <a:headEnd type="none" w="med" len="med"/>
                      <a:tailEnd type="none" w="med" len="med"/>
                    </a:lnT>
                    <a:lnB>
                      <a:noFill/>
                    </a:lnB>
                  </a:tcPr>
                </a:tc>
                <a:extLst>
                  <a:ext uri="{0D108BD9-81ED-4DB2-BD59-A6C34878D82A}">
                    <a16:rowId xmlns:a16="http://schemas.microsoft.com/office/drawing/2014/main" val="3887340098"/>
                  </a:ext>
                </a:extLst>
              </a:tr>
              <a:tr h="86965">
                <a:tc>
                  <a:txBody>
                    <a:bodyPr/>
                    <a:lstStyle/>
                    <a:p>
                      <a:pPr>
                        <a:spcAft>
                          <a:spcPts val="0"/>
                        </a:spcAft>
                      </a:pPr>
                      <a:r>
                        <a:rPr lang="zh-CN" alt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无形资产摊销</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0" marT="0" marB="0" anchor="b">
                    <a:lnL>
                      <a:noFill/>
                    </a:lnL>
                    <a:lnR>
                      <a:noFill/>
                    </a:lnR>
                    <a:lnT w="6350" cap="flat" cmpd="sng" algn="ctr">
                      <a:noFill/>
                      <a:prstDash val="solid"/>
                      <a:round/>
                      <a:headEnd type="none" w="med" len="med"/>
                      <a:tailEnd type="none" w="med" len="med"/>
                    </a:lnT>
                    <a:lnB>
                      <a:noFill/>
                    </a:lnB>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446</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w="6350" cap="flat" cmpd="sng" algn="ctr">
                      <a:noFill/>
                      <a:prstDash val="solid"/>
                      <a:round/>
                      <a:headEnd type="none" w="med" len="med"/>
                      <a:tailEnd type="none" w="med" len="med"/>
                    </a:lnT>
                    <a:lnB>
                      <a:noFill/>
                    </a:lnB>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1,494</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w="6350" cap="flat" cmpd="sng" algn="ctr">
                      <a:noFill/>
                      <a:prstDash val="solid"/>
                      <a:round/>
                      <a:headEnd type="none" w="med" len="med"/>
                      <a:tailEnd type="none" w="med" len="med"/>
                    </a:lnT>
                    <a:lnB>
                      <a:noFill/>
                    </a:lnB>
                  </a:tcPr>
                </a:tc>
                <a:tc>
                  <a:txBody>
                    <a:bodyPr/>
                    <a:lstStyle/>
                    <a:p>
                      <a:pPr marL="0" marR="37465" algn="r" defTabSz="914400" rtl="0" eaLnBrk="1" latinLnBrk="0" hangingPunct="1">
                        <a:spcBef>
                          <a:spcPts val="15"/>
                        </a:spcBef>
                        <a:spcAft>
                          <a:spcPts val="0"/>
                        </a:spcAft>
                      </a:pPr>
                      <a:r>
                        <a:rPr 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2,694</a:t>
                      </a:r>
                      <a:endParaRPr lang="zh-CN" alt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w="6350" cap="flat" cmpd="sng" algn="ctr">
                      <a:noFill/>
                      <a:prstDash val="solid"/>
                      <a:round/>
                      <a:headEnd type="none" w="med" len="med"/>
                      <a:tailEnd type="none" w="med" len="med"/>
                    </a:lnT>
                    <a:lnB>
                      <a:noFill/>
                    </a:lnB>
                  </a:tcPr>
                </a:tc>
                <a:extLst>
                  <a:ext uri="{0D108BD9-81ED-4DB2-BD59-A6C34878D82A}">
                    <a16:rowId xmlns:a16="http://schemas.microsoft.com/office/drawing/2014/main" val="2442007258"/>
                  </a:ext>
                </a:extLst>
              </a:tr>
              <a:tr h="86965">
                <a:tc>
                  <a:txBody>
                    <a:bodyPr/>
                    <a:lstStyle/>
                    <a:p>
                      <a:pPr>
                        <a:spcAft>
                          <a:spcPts val="0"/>
                        </a:spcAft>
                      </a:pPr>
                      <a:r>
                        <a:rPr lang="zh-CN" alt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汇兑损益</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0" marT="0" marB="0" anchor="b">
                    <a:lnL>
                      <a:noFill/>
                    </a:lnL>
                    <a:lnR>
                      <a:noFill/>
                    </a:lnR>
                    <a:lnT w="6350" cap="flat" cmpd="sng" algn="ctr">
                      <a:noFill/>
                      <a:prstDash val="solid"/>
                      <a:round/>
                      <a:headEnd type="none" w="med" len="med"/>
                      <a:tailEnd type="none" w="med" len="med"/>
                    </a:lnT>
                    <a:lnB>
                      <a:noFill/>
                    </a:lnB>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324</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w="6350" cap="flat" cmpd="sng" algn="ctr">
                      <a:noFill/>
                      <a:prstDash val="solid"/>
                      <a:round/>
                      <a:headEnd type="none" w="med" len="med"/>
                      <a:tailEnd type="none" w="med" len="med"/>
                    </a:lnT>
                    <a:lnB>
                      <a:noFill/>
                    </a:lnB>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(465)</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w="6350" cap="flat" cmpd="sng" algn="ctr">
                      <a:noFill/>
                      <a:prstDash val="solid"/>
                      <a:round/>
                      <a:headEnd type="none" w="med" len="med"/>
                      <a:tailEnd type="none" w="med" len="med"/>
                    </a:lnT>
                    <a:lnB>
                      <a:noFill/>
                    </a:lnB>
                  </a:tcPr>
                </a:tc>
                <a:tc>
                  <a:txBody>
                    <a:bodyPr/>
                    <a:lstStyle/>
                    <a:p>
                      <a:pPr marL="0" marR="37465" algn="r" defTabSz="914400" rtl="0" eaLnBrk="1" latinLnBrk="0" hangingPunct="1">
                        <a:spcBef>
                          <a:spcPts val="15"/>
                        </a:spcBef>
                        <a:spcAft>
                          <a:spcPts val="0"/>
                        </a:spcAft>
                      </a:pPr>
                      <a:r>
                        <a:rPr 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(287)</a:t>
                      </a:r>
                      <a:endParaRPr lang="zh-CN" alt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w="6350" cap="flat" cmpd="sng" algn="ctr">
                      <a:noFill/>
                      <a:prstDash val="solid"/>
                      <a:round/>
                      <a:headEnd type="none" w="med" len="med"/>
                      <a:tailEnd type="none" w="med" len="med"/>
                    </a:lnT>
                    <a:lnB>
                      <a:noFill/>
                    </a:lnB>
                  </a:tcPr>
                </a:tc>
                <a:extLst>
                  <a:ext uri="{0D108BD9-81ED-4DB2-BD59-A6C34878D82A}">
                    <a16:rowId xmlns:a16="http://schemas.microsoft.com/office/drawing/2014/main" val="1429728096"/>
                  </a:ext>
                </a:extLst>
              </a:tr>
              <a:tr h="86965">
                <a:tc>
                  <a:txBody>
                    <a:bodyPr/>
                    <a:lstStyle/>
                    <a:p>
                      <a:pPr>
                        <a:spcAft>
                          <a:spcPts val="0"/>
                        </a:spcAft>
                      </a:pPr>
                      <a:r>
                        <a:rPr lang="zh-CN" alt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利息收入</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0" marT="0" marB="0" anchor="b">
                    <a:lnL>
                      <a:noFill/>
                    </a:lnL>
                    <a:lnR>
                      <a:noFill/>
                    </a:lnR>
                    <a:lnT w="6350" cap="flat" cmpd="sng" algn="ctr">
                      <a:noFill/>
                      <a:prstDash val="solid"/>
                      <a:round/>
                      <a:headEnd type="none" w="med" len="med"/>
                      <a:tailEnd type="none" w="med" len="med"/>
                    </a:lnT>
                    <a:lnB>
                      <a:noFill/>
                    </a:lnB>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(11,715)</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w="6350" cap="flat" cmpd="sng" algn="ctr">
                      <a:noFill/>
                      <a:prstDash val="solid"/>
                      <a:round/>
                      <a:headEnd type="none" w="med" len="med"/>
                      <a:tailEnd type="none" w="med" len="med"/>
                    </a:lnT>
                    <a:lnB>
                      <a:noFill/>
                    </a:lnB>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(24,470)</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w="6350" cap="flat" cmpd="sng" algn="ctr">
                      <a:noFill/>
                      <a:prstDash val="solid"/>
                      <a:round/>
                      <a:headEnd type="none" w="med" len="med"/>
                      <a:tailEnd type="none" w="med" len="med"/>
                    </a:lnT>
                    <a:lnB>
                      <a:noFill/>
                    </a:lnB>
                  </a:tcPr>
                </a:tc>
                <a:tc>
                  <a:txBody>
                    <a:bodyPr/>
                    <a:lstStyle/>
                    <a:p>
                      <a:pPr marL="0" marR="37465" algn="r" defTabSz="914400" rtl="0" eaLnBrk="1" latinLnBrk="0" hangingPunct="1">
                        <a:spcBef>
                          <a:spcPts val="15"/>
                        </a:spcBef>
                        <a:spcAft>
                          <a:spcPts val="0"/>
                        </a:spcAft>
                      </a:pPr>
                      <a:r>
                        <a:rPr 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(24,833)</a:t>
                      </a:r>
                      <a:endParaRPr lang="zh-CN" alt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w="6350" cap="flat" cmpd="sng" algn="ctr">
                      <a:noFill/>
                      <a:prstDash val="solid"/>
                      <a:round/>
                      <a:headEnd type="none" w="med" len="med"/>
                      <a:tailEnd type="none" w="med" len="med"/>
                    </a:lnT>
                    <a:lnB>
                      <a:noFill/>
                    </a:lnB>
                  </a:tcPr>
                </a:tc>
                <a:extLst>
                  <a:ext uri="{0D108BD9-81ED-4DB2-BD59-A6C34878D82A}">
                    <a16:rowId xmlns:a16="http://schemas.microsoft.com/office/drawing/2014/main" val="7570775"/>
                  </a:ext>
                </a:extLst>
              </a:tr>
              <a:tr h="94958">
                <a:tc>
                  <a:txBody>
                    <a:bodyPr/>
                    <a:lstStyle/>
                    <a:p>
                      <a:pPr>
                        <a:spcAft>
                          <a:spcPts val="0"/>
                        </a:spcAft>
                      </a:pPr>
                      <a:r>
                        <a:rPr lang="zh-CN" altLang="en-US" sz="800">
                          <a:effectLst/>
                          <a:latin typeface="Arial" panose="020B0604020202020204" pitchFamily="34" charset="0"/>
                          <a:ea typeface="华文楷体" panose="02010600040101010101" pitchFamily="2" charset="-122"/>
                          <a:cs typeface="Arial" panose="020B0604020202020204" pitchFamily="34" charset="0"/>
                        </a:rPr>
                        <a:t>租赁合同相关利息支出</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0" marT="0" marB="11206" anchor="b">
                    <a:lnL>
                      <a:noFill/>
                    </a:lnL>
                    <a:lnR>
                      <a:noFill/>
                    </a:lnR>
                    <a:lnT w="6350" cap="flat" cmpd="sng" algn="ctr">
                      <a:noFill/>
                      <a:prstDash val="solid"/>
                      <a:round/>
                      <a:headEnd type="none" w="med" len="med"/>
                      <a:tailEnd type="none" w="med" len="med"/>
                    </a:lnT>
                    <a:lnB>
                      <a:noFill/>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CN"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endParaRPr lang="en-GB" altLang="zh-CN"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w="6350" cap="flat" cmpd="sng" algn="ctr">
                      <a:noFill/>
                      <a:prstDash val="solid"/>
                      <a:round/>
                      <a:headEnd type="none" w="med" len="med"/>
                      <a:tailEnd type="none" w="med" len="med"/>
                    </a:lnT>
                    <a:lnB>
                      <a:noFill/>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CN"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endParaRPr lang="en-GB" altLang="zh-CN"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w="6350" cap="flat" cmpd="sng" algn="ctr">
                      <a:noFill/>
                      <a:prstDash val="solid"/>
                      <a:round/>
                      <a:headEnd type="none" w="med" len="med"/>
                      <a:tailEnd type="none" w="med" len="med"/>
                    </a:lnT>
                    <a:lnB>
                      <a:noFill/>
                    </a:lnB>
                  </a:tcPr>
                </a:tc>
                <a:tc>
                  <a:txBody>
                    <a:bodyPr/>
                    <a:lstStyle/>
                    <a:p>
                      <a:pPr marL="0" marR="37465" algn="r" defTabSz="914400" rtl="0" eaLnBrk="1" latinLnBrk="0" hangingPunct="1">
                        <a:spcBef>
                          <a:spcPts val="15"/>
                        </a:spcBef>
                        <a:spcAft>
                          <a:spcPts val="0"/>
                        </a:spcAft>
                      </a:pPr>
                      <a:r>
                        <a:rPr 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4,363</a:t>
                      </a:r>
                      <a:endParaRPr lang="zh-CN" alt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w="6350" cap="flat" cmpd="sng" algn="ctr">
                      <a:noFill/>
                      <a:prstDash val="solid"/>
                      <a:round/>
                      <a:headEnd type="none" w="med" len="med"/>
                      <a:tailEnd type="none" w="med" len="med"/>
                    </a:lnT>
                    <a:lnB>
                      <a:noFill/>
                    </a:lnB>
                  </a:tcPr>
                </a:tc>
                <a:extLst>
                  <a:ext uri="{0D108BD9-81ED-4DB2-BD59-A6C34878D82A}">
                    <a16:rowId xmlns:a16="http://schemas.microsoft.com/office/drawing/2014/main" val="3197293308"/>
                  </a:ext>
                </a:extLst>
              </a:tr>
              <a:tr h="94958">
                <a:tc>
                  <a:txBody>
                    <a:bodyPr/>
                    <a:lstStyle/>
                    <a:p>
                      <a:pPr>
                        <a:spcAft>
                          <a:spcPts val="0"/>
                        </a:spcAft>
                      </a:pPr>
                      <a:r>
                        <a:rPr lang="zh-CN" alt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所得税费用</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0" marT="0" marB="11206" anchor="b">
                    <a:lnL>
                      <a:noFill/>
                    </a:lnL>
                    <a:lnR>
                      <a:noFill/>
                    </a:lnR>
                    <a:lnT w="6350" cap="flat" cmpd="sng" algn="ctr">
                      <a:noFill/>
                      <a:prstDash val="solid"/>
                      <a:round/>
                      <a:headEnd type="none" w="med" len="med"/>
                      <a:tailEnd type="none" w="med" len="med"/>
                    </a:lnT>
                    <a:lnB>
                      <a:noFill/>
                    </a:lnB>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66,288</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w="6350" cap="flat" cmpd="sng" algn="ctr">
                      <a:noFill/>
                      <a:prstDash val="solid"/>
                      <a:round/>
                      <a:headEnd type="none" w="med" len="med"/>
                      <a:tailEnd type="none" w="med" len="med"/>
                    </a:lnT>
                    <a:lnB>
                      <a:noFill/>
                    </a:lnB>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108,713</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w="6350" cap="flat" cmpd="sng" algn="ctr">
                      <a:noFill/>
                      <a:prstDash val="solid"/>
                      <a:round/>
                      <a:headEnd type="none" w="med" len="med"/>
                      <a:tailEnd type="none" w="med" len="med"/>
                    </a:lnT>
                    <a:lnB>
                      <a:noFill/>
                    </a:lnB>
                  </a:tcPr>
                </a:tc>
                <a:tc>
                  <a:txBody>
                    <a:bodyPr/>
                    <a:lstStyle/>
                    <a:p>
                      <a:pPr marL="0" marR="37465" algn="r" defTabSz="914400" rtl="0" eaLnBrk="1" latinLnBrk="0" hangingPunct="1">
                        <a:spcBef>
                          <a:spcPts val="15"/>
                        </a:spcBef>
                        <a:spcAft>
                          <a:spcPts val="0"/>
                        </a:spcAft>
                      </a:pPr>
                      <a:r>
                        <a:rPr 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                121,924</a:t>
                      </a:r>
                      <a:endParaRPr lang="zh-CN" alt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w="6350" cap="flat" cmpd="sng" algn="ctr">
                      <a:noFill/>
                      <a:prstDash val="solid"/>
                      <a:round/>
                      <a:headEnd type="none" w="med" len="med"/>
                      <a:tailEnd type="none" w="med" len="med"/>
                    </a:lnT>
                    <a:lnB>
                      <a:noFill/>
                    </a:lnB>
                  </a:tcPr>
                </a:tc>
                <a:extLst>
                  <a:ext uri="{0D108BD9-81ED-4DB2-BD59-A6C34878D82A}">
                    <a16:rowId xmlns:a16="http://schemas.microsoft.com/office/drawing/2014/main" val="1090965840"/>
                  </a:ext>
                </a:extLst>
              </a:tr>
              <a:tr h="86965">
                <a:tc>
                  <a:txBody>
                    <a:bodyPr/>
                    <a:lstStyle/>
                    <a:p>
                      <a:pPr>
                        <a:spcAft>
                          <a:spcPts val="0"/>
                        </a:spcAft>
                      </a:pPr>
                      <a:r>
                        <a:rPr lang="zh-CN" alt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其他流动资产及合同负债</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0" marT="0" marB="0" anchor="b">
                    <a:lnL>
                      <a:noFill/>
                    </a:lnL>
                    <a:lnR>
                      <a:noFill/>
                    </a:lnR>
                    <a:lnT>
                      <a:noFill/>
                    </a:lnT>
                    <a:lnB>
                      <a:noFill/>
                    </a:lnB>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(13,681)</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(8,127)</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tcPr>
                </a:tc>
                <a:tc>
                  <a:txBody>
                    <a:bodyPr/>
                    <a:lstStyle/>
                    <a:p>
                      <a:pPr marL="0" algn="r" defTabSz="914400" rtl="0" eaLnBrk="1" latinLnBrk="0" hangingPunct="1">
                        <a:spcBef>
                          <a:spcPts val="15"/>
                        </a:spcBef>
                        <a:spcAft>
                          <a:spcPts val="0"/>
                        </a:spcAft>
                      </a:pPr>
                      <a:r>
                        <a:rPr 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1,415</a:t>
                      </a:r>
                      <a:endParaRPr lang="zh-CN" alt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tcPr>
                </a:tc>
                <a:extLst>
                  <a:ext uri="{0D108BD9-81ED-4DB2-BD59-A6C34878D82A}">
                    <a16:rowId xmlns:a16="http://schemas.microsoft.com/office/drawing/2014/main" val="10008"/>
                  </a:ext>
                </a:extLst>
              </a:tr>
              <a:tr h="86965">
                <a:tc>
                  <a:txBody>
                    <a:bodyPr/>
                    <a:lstStyle/>
                    <a:p>
                      <a:pPr>
                        <a:spcAft>
                          <a:spcPts val="0"/>
                        </a:spcAft>
                      </a:pPr>
                      <a:r>
                        <a:rPr lang="zh-CN" alt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预付账款</a:t>
                      </a:r>
                      <a:r>
                        <a:rPr lang="en-US" altLang="zh-CN"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r>
                        <a:rPr lang="zh-CN" alt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第三方</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0" marT="0" marB="0" anchor="b">
                    <a:lnL>
                      <a:noFill/>
                    </a:lnL>
                    <a:lnR>
                      <a:noFill/>
                    </a:lnR>
                    <a:lnT>
                      <a:noFill/>
                    </a:lnT>
                    <a:lnB>
                      <a:noFill/>
                    </a:lnB>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2,157</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tcPr>
                </a:tc>
                <a:tc>
                  <a:txBody>
                    <a:bodyPr/>
                    <a:lstStyle/>
                    <a:p>
                      <a:pPr marL="0" marR="51435" algn="r" defTabSz="914400" rtl="0" eaLnBrk="1" latinLnBrk="0" hangingPunct="1">
                        <a:spcBef>
                          <a:spcPts val="15"/>
                        </a:spcBef>
                        <a:spcAft>
                          <a:spcPts val="0"/>
                        </a:spcAft>
                      </a:pPr>
                      <a:r>
                        <a:rPr 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endParaRPr lang="zh-CN" alt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tcPr>
                </a:tc>
                <a:extLst>
                  <a:ext uri="{0D108BD9-81ED-4DB2-BD59-A6C34878D82A}">
                    <a16:rowId xmlns:a16="http://schemas.microsoft.com/office/drawing/2014/main" val="10009"/>
                  </a:ext>
                </a:extLst>
              </a:tr>
              <a:tr h="86965">
                <a:tc>
                  <a:txBody>
                    <a:bodyPr/>
                    <a:lstStyle/>
                    <a:p>
                      <a:pPr>
                        <a:spcAft>
                          <a:spcPts val="0"/>
                        </a:spcAft>
                      </a:pPr>
                      <a:r>
                        <a:rPr lang="zh-CN" alt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应付与其他应付款</a:t>
                      </a:r>
                      <a:r>
                        <a:rPr lang="en-US" altLang="zh-CN"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r>
                        <a:rPr lang="zh-CN" alt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第三方</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0" marT="0" marB="0" anchor="b">
                    <a:lnL>
                      <a:noFill/>
                    </a:lnL>
                    <a:lnR>
                      <a:noFill/>
                    </a:lnR>
                    <a:lnT>
                      <a:noFill/>
                    </a:lnT>
                    <a:lnB>
                      <a:noFill/>
                    </a:lnB>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30,416</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94,885</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tcPr>
                </a:tc>
                <a:tc>
                  <a:txBody>
                    <a:bodyPr/>
                    <a:lstStyle/>
                    <a:p>
                      <a:pPr marL="0" indent="52070" algn="r" defTabSz="914400" rtl="0" eaLnBrk="1" latinLnBrk="0" hangingPunct="1">
                        <a:spcBef>
                          <a:spcPts val="15"/>
                        </a:spcBef>
                        <a:spcAft>
                          <a:spcPts val="0"/>
                        </a:spcAft>
                      </a:pPr>
                      <a:r>
                        <a:rPr 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46,771</a:t>
                      </a:r>
                      <a:endParaRPr lang="zh-CN" alt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tcPr>
                </a:tc>
                <a:extLst>
                  <a:ext uri="{0D108BD9-81ED-4DB2-BD59-A6C34878D82A}">
                    <a16:rowId xmlns:a16="http://schemas.microsoft.com/office/drawing/2014/main" val="10010"/>
                  </a:ext>
                </a:extLst>
              </a:tr>
              <a:tr h="86965">
                <a:tc>
                  <a:txBody>
                    <a:bodyPr/>
                    <a:lstStyle/>
                    <a:p>
                      <a:pPr>
                        <a:spcAft>
                          <a:spcPts val="0"/>
                        </a:spcAft>
                      </a:pPr>
                      <a:r>
                        <a:rPr lang="zh-CN" alt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其他应付款</a:t>
                      </a:r>
                      <a:r>
                        <a:rPr lang="en-US" altLang="zh-CN"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r>
                        <a:rPr lang="zh-CN" alt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关联方</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0" marT="0" marB="0" anchor="b">
                    <a:lnL>
                      <a:noFill/>
                    </a:lnL>
                    <a:lnR>
                      <a:noFill/>
                    </a:lnR>
                    <a:lnT>
                      <a:noFill/>
                    </a:lnT>
                    <a:lnB>
                      <a:noFill/>
                    </a:lnB>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18,000</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(5,275)</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tcPr>
                </a:tc>
                <a:tc>
                  <a:txBody>
                    <a:bodyPr/>
                    <a:lstStyle/>
                    <a:p>
                      <a:pPr marL="0" indent="104140" algn="r" defTabSz="914400" rtl="0" eaLnBrk="1" latinLnBrk="0" hangingPunct="1">
                        <a:spcBef>
                          <a:spcPts val="15"/>
                        </a:spcBef>
                        <a:spcAft>
                          <a:spcPts val="0"/>
                        </a:spcAft>
                      </a:pPr>
                      <a:r>
                        <a:rPr 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7,699</a:t>
                      </a:r>
                      <a:endParaRPr lang="zh-CN" alt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tcPr>
                </a:tc>
                <a:extLst>
                  <a:ext uri="{0D108BD9-81ED-4DB2-BD59-A6C34878D82A}">
                    <a16:rowId xmlns:a16="http://schemas.microsoft.com/office/drawing/2014/main" val="10012"/>
                  </a:ext>
                </a:extLst>
              </a:tr>
              <a:tr h="94958">
                <a:tc>
                  <a:txBody>
                    <a:bodyPr/>
                    <a:lstStyle/>
                    <a:p>
                      <a:pPr>
                        <a:spcAft>
                          <a:spcPts val="0"/>
                        </a:spcAft>
                      </a:pPr>
                      <a:r>
                        <a:rPr lang="zh-CN" alt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递延收入以及合同负债</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0" marT="0" marB="11206" anchor="b">
                    <a:lnL>
                      <a:noFill/>
                    </a:lnL>
                    <a:lnR>
                      <a:noFill/>
                    </a:lnR>
                    <a:lnT>
                      <a:noFill/>
                    </a:lnT>
                    <a:lnB>
                      <a:noFill/>
                    </a:lnB>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165,583</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186,731</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tcPr>
                </a:tc>
                <a:tc>
                  <a:txBody>
                    <a:bodyPr/>
                    <a:lstStyle/>
                    <a:p>
                      <a:pPr marL="0" algn="r" defTabSz="914400" rtl="0" eaLnBrk="1" latinLnBrk="0" hangingPunct="1">
                        <a:spcBef>
                          <a:spcPts val="15"/>
                        </a:spcBef>
                        <a:spcAft>
                          <a:spcPts val="0"/>
                        </a:spcAft>
                      </a:pPr>
                      <a:r>
                        <a:rPr 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                (123,497)</a:t>
                      </a:r>
                      <a:endParaRPr lang="zh-CN" alt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tcPr>
                </a:tc>
                <a:extLst>
                  <a:ext uri="{0D108BD9-81ED-4DB2-BD59-A6C34878D82A}">
                    <a16:rowId xmlns:a16="http://schemas.microsoft.com/office/drawing/2014/main" val="10013"/>
                  </a:ext>
                </a:extLst>
              </a:tr>
              <a:tr h="94958">
                <a:tc>
                  <a:txBody>
                    <a:bodyPr/>
                    <a:lstStyle/>
                    <a:p>
                      <a:pPr>
                        <a:spcAft>
                          <a:spcPts val="0"/>
                        </a:spcAft>
                      </a:pPr>
                      <a:r>
                        <a:rPr lang="zh-CN" alt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支付得所得税</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0" marT="0" marB="11206" anchor="b">
                    <a:lnL>
                      <a:noFill/>
                    </a:lnL>
                    <a:lnR>
                      <a:noFill/>
                    </a:lnR>
                    <a:lnT>
                      <a:noFill/>
                    </a:lnT>
                    <a:lnB>
                      <a:noFill/>
                    </a:lnB>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(8,939)</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(111,317)</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tcPr>
                </a:tc>
                <a:tc>
                  <a:txBody>
                    <a:bodyPr/>
                    <a:lstStyle/>
                    <a:p>
                      <a:pPr marL="0" algn="r" defTabSz="914400" rtl="0" eaLnBrk="1" latinLnBrk="0" hangingPunct="1">
                        <a:spcAft>
                          <a:spcPts val="0"/>
                        </a:spcAft>
                      </a:pPr>
                      <a:r>
                        <a:rPr 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 (135,596)</a:t>
                      </a:r>
                      <a:endParaRPr lang="en-GB"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tcPr>
                </a:tc>
                <a:extLst>
                  <a:ext uri="{0D108BD9-81ED-4DB2-BD59-A6C34878D82A}">
                    <a16:rowId xmlns:a16="http://schemas.microsoft.com/office/drawing/2014/main" val="10019"/>
                  </a:ext>
                </a:extLst>
              </a:tr>
              <a:tr h="94958">
                <a:tc>
                  <a:txBody>
                    <a:bodyPr/>
                    <a:lstStyle/>
                    <a:p>
                      <a:pPr>
                        <a:spcAft>
                          <a:spcPts val="0"/>
                        </a:spcAft>
                      </a:pPr>
                      <a:r>
                        <a:rPr lang="zh-CN" altLang="en-US" sz="800" b="1">
                          <a:solidFill>
                            <a:srgbClr val="000000"/>
                          </a:solidFill>
                          <a:effectLst/>
                          <a:latin typeface="Arial" panose="020B0604020202020204" pitchFamily="34" charset="0"/>
                          <a:ea typeface="华文楷体" panose="02010600040101010101" pitchFamily="2" charset="-122"/>
                          <a:cs typeface="Arial" panose="020B0604020202020204" pitchFamily="34" charset="0"/>
                        </a:rPr>
                        <a:t>经营活动现金流入</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0" marT="0" marB="11206" anchor="b">
                    <a:lnL>
                      <a:noFill/>
                    </a:lnL>
                    <a:lnR>
                      <a:noFill/>
                    </a:lnR>
                    <a:lnT>
                      <a:noFill/>
                    </a:lnT>
                    <a:lnB>
                      <a:noFill/>
                    </a:lnB>
                    <a:solidFill>
                      <a:srgbClr val="CCE9FF"/>
                    </a:solidFill>
                  </a:tcPr>
                </a:tc>
                <a:tc>
                  <a:txBody>
                    <a:bodyPr/>
                    <a:lstStyle/>
                    <a:p>
                      <a:pPr algn="r">
                        <a:spcAft>
                          <a:spcPts val="0"/>
                        </a:spcAft>
                      </a:pPr>
                      <a:r>
                        <a:rPr lang="en-US" sz="800" b="1">
                          <a:solidFill>
                            <a:srgbClr val="000000"/>
                          </a:solidFill>
                          <a:effectLst/>
                          <a:latin typeface="Arial" panose="020B0604020202020204" pitchFamily="34" charset="0"/>
                          <a:ea typeface="华文楷体" panose="02010600040101010101" pitchFamily="2" charset="-122"/>
                          <a:cs typeface="Arial" panose="020B0604020202020204" pitchFamily="34" charset="0"/>
                        </a:rPr>
                        <a:t>587,931</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solidFill>
                      <a:srgbClr val="CCE9FF"/>
                    </a:solidFill>
                  </a:tcPr>
                </a:tc>
                <a:tc>
                  <a:txBody>
                    <a:bodyPr/>
                    <a:lstStyle/>
                    <a:p>
                      <a:pPr algn="r">
                        <a:spcAft>
                          <a:spcPts val="0"/>
                        </a:spcAft>
                      </a:pPr>
                      <a:r>
                        <a:rPr lang="en-US" sz="800" b="1">
                          <a:solidFill>
                            <a:srgbClr val="000000"/>
                          </a:solidFill>
                          <a:effectLst/>
                          <a:latin typeface="Arial" panose="020B0604020202020204" pitchFamily="34" charset="0"/>
                          <a:ea typeface="华文楷体" panose="02010600040101010101" pitchFamily="2" charset="-122"/>
                          <a:cs typeface="Arial" panose="020B0604020202020204" pitchFamily="34" charset="0"/>
                        </a:rPr>
                        <a:t>690,317</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solidFill>
                      <a:srgbClr val="CCE9FF"/>
                    </a:solidFill>
                  </a:tcPr>
                </a:tc>
                <a:tc>
                  <a:txBody>
                    <a:bodyPr/>
                    <a:lstStyle/>
                    <a:p>
                      <a:pPr algn="r">
                        <a:spcAft>
                          <a:spcPts val="0"/>
                        </a:spcAft>
                      </a:pPr>
                      <a:r>
                        <a:rPr lang="en-US" sz="800" b="1">
                          <a:solidFill>
                            <a:srgbClr val="000000"/>
                          </a:solidFill>
                          <a:effectLst/>
                          <a:latin typeface="Arial" panose="020B0604020202020204" pitchFamily="34" charset="0"/>
                          <a:ea typeface="华文楷体" panose="02010600040101010101" pitchFamily="2" charset="-122"/>
                          <a:cs typeface="Arial" panose="020B0604020202020204" pitchFamily="34" charset="0"/>
                        </a:rPr>
                        <a:t> 431,042</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solidFill>
                      <a:srgbClr val="CCE9FF"/>
                    </a:solidFill>
                  </a:tcPr>
                </a:tc>
                <a:extLst>
                  <a:ext uri="{0D108BD9-81ED-4DB2-BD59-A6C34878D82A}">
                    <a16:rowId xmlns:a16="http://schemas.microsoft.com/office/drawing/2014/main" val="10024"/>
                  </a:ext>
                </a:extLst>
              </a:tr>
              <a:tr h="86965">
                <a:tc>
                  <a:txBody>
                    <a:bodyPr/>
                    <a:lstStyle/>
                    <a:p>
                      <a:pPr>
                        <a:spcAft>
                          <a:spcPts val="0"/>
                        </a:spcAft>
                      </a:pPr>
                      <a:r>
                        <a:rPr lang="zh-CN" alt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收到的利息</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0" marT="0" marB="0" anchor="b">
                    <a:lnL>
                      <a:noFill/>
                    </a:lnL>
                    <a:lnR>
                      <a:noFill/>
                    </a:lnR>
                    <a:lnT>
                      <a:noFill/>
                    </a:lnT>
                    <a:lnB>
                      <a:noFill/>
                    </a:lnB>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10,677</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20,592</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tcPr>
                </a:tc>
                <a:tc>
                  <a:txBody>
                    <a:bodyPr/>
                    <a:lstStyle/>
                    <a:p>
                      <a:pPr marL="0" marR="37465" indent="50800" algn="r" defTabSz="914400" rtl="0" eaLnBrk="1" latinLnBrk="0" hangingPunct="1">
                        <a:spcBef>
                          <a:spcPts val="15"/>
                        </a:spcBef>
                        <a:spcAft>
                          <a:spcPts val="0"/>
                        </a:spcAft>
                      </a:pPr>
                      <a:r>
                        <a:rPr 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25,271</a:t>
                      </a:r>
                      <a:endParaRPr lang="zh-CN" alt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tcPr>
                </a:tc>
                <a:extLst>
                  <a:ext uri="{0D108BD9-81ED-4DB2-BD59-A6C34878D82A}">
                    <a16:rowId xmlns:a16="http://schemas.microsoft.com/office/drawing/2014/main" val="10029"/>
                  </a:ext>
                </a:extLst>
              </a:tr>
              <a:tr h="86965">
                <a:tc>
                  <a:txBody>
                    <a:bodyPr/>
                    <a:lstStyle/>
                    <a:p>
                      <a:pPr>
                        <a:spcAft>
                          <a:spcPts val="0"/>
                        </a:spcAft>
                      </a:pPr>
                      <a:r>
                        <a:rPr lang="zh-CN" alt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出售固定资产所得</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0" marT="0" marB="0" anchor="b">
                    <a:lnL>
                      <a:noFill/>
                    </a:lnL>
                    <a:lnR>
                      <a:noFill/>
                    </a:lnR>
                    <a:lnT>
                      <a:noFill/>
                    </a:lnT>
                    <a:lnB>
                      <a:noFill/>
                    </a:lnB>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1,015</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tcPr>
                </a:tc>
                <a:tc>
                  <a:txBody>
                    <a:bodyPr/>
                    <a:lstStyle/>
                    <a:p>
                      <a:pPr marL="0" marR="37465" algn="r" defTabSz="914400" rtl="0" eaLnBrk="1" latinLnBrk="0" hangingPunct="1">
                        <a:spcBef>
                          <a:spcPts val="15"/>
                        </a:spcBef>
                        <a:spcAft>
                          <a:spcPts val="0"/>
                        </a:spcAft>
                      </a:pPr>
                      <a:r>
                        <a:rPr 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737</a:t>
                      </a:r>
                      <a:endParaRPr lang="zh-CN" alt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tcPr>
                </a:tc>
                <a:extLst>
                  <a:ext uri="{0D108BD9-81ED-4DB2-BD59-A6C34878D82A}">
                    <a16:rowId xmlns:a16="http://schemas.microsoft.com/office/drawing/2014/main" val="10030"/>
                  </a:ext>
                </a:extLst>
              </a:tr>
              <a:tr h="86965">
                <a:tc>
                  <a:txBody>
                    <a:bodyPr/>
                    <a:lstStyle/>
                    <a:p>
                      <a:pPr>
                        <a:spcAft>
                          <a:spcPts val="0"/>
                        </a:spcAft>
                      </a:pPr>
                      <a:r>
                        <a:rPr lang="zh-CN" alt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购买固定资产支出</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0" marT="0" marB="0" anchor="b">
                    <a:lnL>
                      <a:noFill/>
                    </a:lnL>
                    <a:lnR>
                      <a:noFill/>
                    </a:lnR>
                    <a:lnT>
                      <a:noFill/>
                    </a:lnT>
                    <a:lnB>
                      <a:noFill/>
                    </a:lnB>
                    <a:noFill/>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(89,369)</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(80,133)</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tc>
                  <a:txBody>
                    <a:bodyPr/>
                    <a:lstStyle/>
                    <a:p>
                      <a:pPr marL="0" marR="37465" algn="r" defTabSz="914400" rtl="0" eaLnBrk="1" latinLnBrk="0" hangingPunct="1">
                        <a:spcBef>
                          <a:spcPts val="15"/>
                        </a:spcBef>
                        <a:spcAft>
                          <a:spcPts val="0"/>
                        </a:spcAft>
                      </a:pPr>
                      <a:r>
                        <a:rPr 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(111,469)</a:t>
                      </a:r>
                      <a:endParaRPr lang="en-GB"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extLst>
                  <a:ext uri="{0D108BD9-81ED-4DB2-BD59-A6C34878D82A}">
                    <a16:rowId xmlns:a16="http://schemas.microsoft.com/office/drawing/2014/main" val="10032"/>
                  </a:ext>
                </a:extLst>
              </a:tr>
              <a:tr h="86965">
                <a:tc>
                  <a:txBody>
                    <a:bodyPr/>
                    <a:lstStyle/>
                    <a:p>
                      <a:pPr>
                        <a:spcAft>
                          <a:spcPts val="0"/>
                        </a:spcAft>
                      </a:pPr>
                      <a:r>
                        <a:rPr lang="zh-CN" alt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购买无形资产支出</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0" marT="0" marB="0" anchor="b">
                    <a:lnL>
                      <a:noFill/>
                    </a:lnL>
                    <a:lnR>
                      <a:noFill/>
                    </a:lnR>
                    <a:lnT>
                      <a:noFill/>
                    </a:lnT>
                    <a:lnB>
                      <a:noFill/>
                    </a:lnB>
                    <a:noFill/>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(1,743)</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tc>
                  <a:txBody>
                    <a:bodyPr/>
                    <a:lstStyle/>
                    <a:p>
                      <a:pPr marL="0" marR="37465" algn="r" defTabSz="914400" rtl="0" eaLnBrk="1" latinLnBrk="0" hangingPunct="1">
                        <a:spcBef>
                          <a:spcPts val="15"/>
                        </a:spcBef>
                        <a:spcAft>
                          <a:spcPts val="0"/>
                        </a:spcAft>
                      </a:pPr>
                      <a:r>
                        <a:rPr 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(935)</a:t>
                      </a:r>
                      <a:endParaRPr lang="zh-CN" alt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extLst>
                  <a:ext uri="{0D108BD9-81ED-4DB2-BD59-A6C34878D82A}">
                    <a16:rowId xmlns:a16="http://schemas.microsoft.com/office/drawing/2014/main" val="10035"/>
                  </a:ext>
                </a:extLst>
              </a:tr>
              <a:tr h="86965">
                <a:tc>
                  <a:txBody>
                    <a:bodyPr/>
                    <a:lstStyle/>
                    <a:p>
                      <a:pPr>
                        <a:spcAft>
                          <a:spcPts val="0"/>
                        </a:spcAft>
                      </a:pPr>
                      <a:r>
                        <a:rPr lang="zh-CN" altLang="en-US" sz="800">
                          <a:effectLst/>
                          <a:latin typeface="Arial" panose="020B0604020202020204" pitchFamily="34" charset="0"/>
                          <a:ea typeface="华文楷体" panose="02010600040101010101" pitchFamily="2" charset="-122"/>
                          <a:cs typeface="Arial" panose="020B0604020202020204" pitchFamily="34" charset="0"/>
                        </a:rPr>
                        <a:t>购买租赁使用权支出</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0" marT="0" marB="0" anchor="b">
                    <a:lnL>
                      <a:noFill/>
                    </a:lnL>
                    <a:lnR>
                      <a:noFill/>
                    </a:lnR>
                    <a:lnT>
                      <a:noFill/>
                    </a:lnT>
                    <a:lnB>
                      <a:noFill/>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CN"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endParaRPr lang="en-GB" altLang="zh-CN"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CN"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endParaRPr lang="en-GB" altLang="zh-CN"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tc>
                  <a:txBody>
                    <a:bodyPr/>
                    <a:lstStyle/>
                    <a:p>
                      <a:pPr marL="0" marR="37465" algn="r" defTabSz="914400" rtl="0" eaLnBrk="1" latinLnBrk="0" hangingPunct="1">
                        <a:spcBef>
                          <a:spcPts val="15"/>
                        </a:spcBef>
                        <a:spcAft>
                          <a:spcPts val="0"/>
                        </a:spcAft>
                      </a:pPr>
                      <a:r>
                        <a:rPr 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(524,996) </a:t>
                      </a:r>
                      <a:endParaRPr lang="zh-CN" alt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extLst>
                  <a:ext uri="{0D108BD9-81ED-4DB2-BD59-A6C34878D82A}">
                    <a16:rowId xmlns:a16="http://schemas.microsoft.com/office/drawing/2014/main" val="3701329792"/>
                  </a:ext>
                </a:extLst>
              </a:tr>
              <a:tr h="86965">
                <a:tc>
                  <a:txBody>
                    <a:bodyPr/>
                    <a:lstStyle/>
                    <a:p>
                      <a:pPr>
                        <a:spcAft>
                          <a:spcPts val="0"/>
                        </a:spcAft>
                      </a:pPr>
                      <a:r>
                        <a:rPr lang="zh-CN" alt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受限资金</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0" marT="0" marB="0" anchor="b">
                    <a:lnL>
                      <a:noFill/>
                    </a:lnL>
                    <a:lnR>
                      <a:noFill/>
                    </a:lnR>
                    <a:lnT>
                      <a:noFill/>
                    </a:lnT>
                    <a:lnB>
                      <a:noFill/>
                    </a:lnB>
                    <a:noFill/>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(1,613)</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tc>
                  <a:txBody>
                    <a:bodyPr/>
                    <a:lstStyle/>
                    <a:p>
                      <a:pPr marL="0" marR="37465" algn="r" defTabSz="914400" rtl="0" eaLnBrk="1" latinLnBrk="0" hangingPunct="1">
                        <a:spcBef>
                          <a:spcPts val="15"/>
                        </a:spcBef>
                        <a:spcAft>
                          <a:spcPts val="0"/>
                        </a:spcAft>
                      </a:pPr>
                      <a:r>
                        <a:rPr 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endParaRPr lang="zh-CN" alt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extLst>
                  <a:ext uri="{0D108BD9-81ED-4DB2-BD59-A6C34878D82A}">
                    <a16:rowId xmlns:a16="http://schemas.microsoft.com/office/drawing/2014/main" val="10036"/>
                  </a:ext>
                </a:extLst>
              </a:tr>
              <a:tr h="86965">
                <a:tc>
                  <a:txBody>
                    <a:bodyPr/>
                    <a:lstStyle/>
                    <a:p>
                      <a:pPr>
                        <a:spcAft>
                          <a:spcPts val="0"/>
                        </a:spcAft>
                      </a:pPr>
                      <a:r>
                        <a:rPr lang="zh-CN" alt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存放于关联方财务公司的存款</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0" marT="0" marB="0" anchor="b">
                    <a:lnL>
                      <a:noFill/>
                    </a:lnL>
                    <a:lnR>
                      <a:noFill/>
                    </a:lnR>
                    <a:lnT>
                      <a:noFill/>
                    </a:lnT>
                    <a:lnB>
                      <a:noFill/>
                    </a:lnB>
                    <a:noFill/>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(204,000)</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(4,709,697)</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tc>
                  <a:txBody>
                    <a:bodyPr/>
                    <a:lstStyle/>
                    <a:p>
                      <a:pPr marL="0" marR="37465" algn="r" defTabSz="914400" rtl="0" eaLnBrk="1" latinLnBrk="0" hangingPunct="1">
                        <a:spcBef>
                          <a:spcPts val="15"/>
                        </a:spcBef>
                        <a:spcAft>
                          <a:spcPts val="0"/>
                        </a:spcAft>
                      </a:pPr>
                      <a:r>
                        <a:rPr 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1,289</a:t>
                      </a:r>
                      <a:endParaRPr lang="zh-CN" alt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extLst>
                  <a:ext uri="{0D108BD9-81ED-4DB2-BD59-A6C34878D82A}">
                    <a16:rowId xmlns:a16="http://schemas.microsoft.com/office/drawing/2014/main" val="10037"/>
                  </a:ext>
                </a:extLst>
              </a:tr>
              <a:tr h="86965">
                <a:tc>
                  <a:txBody>
                    <a:bodyPr/>
                    <a:lstStyle/>
                    <a:p>
                      <a:pPr>
                        <a:spcAft>
                          <a:spcPts val="0"/>
                        </a:spcAft>
                      </a:pPr>
                      <a:r>
                        <a:rPr lang="zh-CN" alt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支取存放于关联方财务公司的存款</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0" marT="0" marB="0" anchor="b">
                    <a:lnL>
                      <a:noFill/>
                    </a:lnL>
                    <a:lnR>
                      <a:noFill/>
                    </a:lnR>
                    <a:lnT>
                      <a:noFill/>
                    </a:lnT>
                    <a:lnB>
                      <a:noFill/>
                    </a:lnB>
                    <a:noFill/>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401,000</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3,526,603</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tc>
                  <a:txBody>
                    <a:bodyPr/>
                    <a:lstStyle/>
                    <a:p>
                      <a:pPr marL="0" marR="37465" algn="r" defTabSz="914400" rtl="0" eaLnBrk="1" latinLnBrk="0" hangingPunct="1">
                        <a:spcBef>
                          <a:spcPts val="15"/>
                        </a:spcBef>
                        <a:spcAft>
                          <a:spcPts val="0"/>
                        </a:spcAft>
                      </a:pPr>
                      <a:r>
                        <a:rPr 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(3,808,762)</a:t>
                      </a:r>
                      <a:endParaRPr lang="zh-CN" alt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extLst>
                  <a:ext uri="{0D108BD9-81ED-4DB2-BD59-A6C34878D82A}">
                    <a16:rowId xmlns:a16="http://schemas.microsoft.com/office/drawing/2014/main" val="10038"/>
                  </a:ext>
                </a:extLst>
              </a:tr>
              <a:tr h="98832">
                <a:tc>
                  <a:txBody>
                    <a:bodyPr/>
                    <a:lstStyle/>
                    <a:p>
                      <a:pPr>
                        <a:spcAft>
                          <a:spcPts val="0"/>
                        </a:spcAft>
                      </a:pPr>
                      <a:r>
                        <a:rPr lang="zh-CN" alt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偿还关联方借款</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0" marT="0" marB="0" anchor="b">
                    <a:lnL>
                      <a:noFill/>
                    </a:lnL>
                    <a:lnR>
                      <a:noFill/>
                    </a:lnR>
                    <a:lnT>
                      <a:noFill/>
                    </a:lnT>
                    <a:lnB>
                      <a:noFill/>
                    </a:lnB>
                    <a:noFill/>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12,412</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tc>
                  <a:txBody>
                    <a:bodyPr/>
                    <a:lstStyle/>
                    <a:p>
                      <a:pPr marL="0" marR="37465" algn="r" defTabSz="914400" rtl="0" eaLnBrk="1" latinLnBrk="0" hangingPunct="1">
                        <a:spcBef>
                          <a:spcPts val="15"/>
                        </a:spcBef>
                        <a:spcAft>
                          <a:spcPts val="0"/>
                        </a:spcAft>
                      </a:pPr>
                      <a:r>
                        <a:rPr 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4,279,255</a:t>
                      </a:r>
                      <a:endParaRPr lang="zh-CN" alt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extLst>
                  <a:ext uri="{0D108BD9-81ED-4DB2-BD59-A6C34878D82A}">
                    <a16:rowId xmlns:a16="http://schemas.microsoft.com/office/drawing/2014/main" val="1833333112"/>
                  </a:ext>
                </a:extLst>
              </a:tr>
              <a:tr h="86965">
                <a:tc>
                  <a:txBody>
                    <a:bodyPr/>
                    <a:lstStyle/>
                    <a:p>
                      <a:pPr>
                        <a:spcAft>
                          <a:spcPts val="0"/>
                        </a:spcAft>
                      </a:pPr>
                      <a:r>
                        <a:rPr lang="zh-CN" alt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收购子公司支出，剔除现金部分</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0" marT="0" marB="0" anchor="b">
                    <a:lnL>
                      <a:noFill/>
                    </a:lnL>
                    <a:lnR>
                      <a:noFill/>
                    </a:lnR>
                    <a:lnT>
                      <a:noFill/>
                    </a:lnT>
                    <a:lnB>
                      <a:noFill/>
                    </a:lnB>
                    <a:noFill/>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(6,160</a:t>
                      </a:r>
                      <a:r>
                        <a:rPr lang="en-GB"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(627)</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tc>
                  <a:txBody>
                    <a:bodyPr/>
                    <a:lstStyle/>
                    <a:p>
                      <a:pPr marL="0" marR="37465" algn="r" defTabSz="914400" rtl="0" eaLnBrk="1" latinLnBrk="0" hangingPunct="1">
                        <a:spcBef>
                          <a:spcPts val="15"/>
                        </a:spcBef>
                        <a:spcAft>
                          <a:spcPts val="0"/>
                        </a:spcAft>
                      </a:pPr>
                      <a:r>
                        <a:rPr 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11,850</a:t>
                      </a:r>
                      <a:endParaRPr lang="zh-CN" alt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extLst>
                  <a:ext uri="{0D108BD9-81ED-4DB2-BD59-A6C34878D82A}">
                    <a16:rowId xmlns:a16="http://schemas.microsoft.com/office/drawing/2014/main" val="2005932093"/>
                  </a:ext>
                </a:extLst>
              </a:tr>
              <a:tr h="94958">
                <a:tc>
                  <a:txBody>
                    <a:bodyPr/>
                    <a:lstStyle/>
                    <a:p>
                      <a:pPr>
                        <a:spcAft>
                          <a:spcPts val="0"/>
                        </a:spcAft>
                      </a:pPr>
                      <a:r>
                        <a:rPr lang="zh-CN" alt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处置子公司收入，剔除现金部分</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0" marT="0" marB="11206" anchor="b">
                    <a:lnL>
                      <a:noFill/>
                    </a:lnL>
                    <a:lnR>
                      <a:noFill/>
                    </a:lnR>
                    <a:lnT>
                      <a:noFill/>
                    </a:lnT>
                    <a:lnB>
                      <a:noFill/>
                    </a:lnB>
                    <a:noFill/>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17,982</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tc>
                  <a:txBody>
                    <a:bodyPr/>
                    <a:lstStyle/>
                    <a:p>
                      <a:pPr marL="0" marR="37465" algn="r" defTabSz="914400" rtl="0" eaLnBrk="1" latinLnBrk="0" hangingPunct="1">
                        <a:spcBef>
                          <a:spcPts val="15"/>
                        </a:spcBef>
                        <a:spcAft>
                          <a:spcPts val="0"/>
                        </a:spcAft>
                      </a:pPr>
                      <a:r>
                        <a:rPr 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endParaRPr lang="zh-CN" alt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extLst>
                  <a:ext uri="{0D108BD9-81ED-4DB2-BD59-A6C34878D82A}">
                    <a16:rowId xmlns:a16="http://schemas.microsoft.com/office/drawing/2014/main" val="4129900282"/>
                  </a:ext>
                </a:extLst>
              </a:tr>
              <a:tr h="94958">
                <a:tc>
                  <a:txBody>
                    <a:bodyPr/>
                    <a:lstStyle/>
                    <a:p>
                      <a:pPr>
                        <a:spcAft>
                          <a:spcPts val="0"/>
                        </a:spcAft>
                      </a:pPr>
                      <a:r>
                        <a:rPr lang="zh-CN" altLang="en-US" sz="800" b="1">
                          <a:solidFill>
                            <a:srgbClr val="000000"/>
                          </a:solidFill>
                          <a:effectLst/>
                          <a:latin typeface="Arial" panose="020B0604020202020204" pitchFamily="34" charset="0"/>
                          <a:ea typeface="华文楷体" panose="02010600040101010101" pitchFamily="2" charset="-122"/>
                          <a:cs typeface="Arial" panose="020B0604020202020204" pitchFamily="34" charset="0"/>
                        </a:rPr>
                        <a:t>投资活动现金流（出）</a:t>
                      </a:r>
                      <a:r>
                        <a:rPr lang="en-US" altLang="zh-CN" sz="800" b="1">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r>
                        <a:rPr lang="zh-CN" altLang="en-US" sz="800" b="1">
                          <a:solidFill>
                            <a:srgbClr val="000000"/>
                          </a:solidFill>
                          <a:effectLst/>
                          <a:latin typeface="Arial" panose="020B0604020202020204" pitchFamily="34" charset="0"/>
                          <a:ea typeface="华文楷体" panose="02010600040101010101" pitchFamily="2" charset="-122"/>
                          <a:cs typeface="Arial" panose="020B0604020202020204" pitchFamily="34" charset="0"/>
                        </a:rPr>
                        <a:t>入</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0" marT="0" marB="11206" anchor="b">
                    <a:lnL>
                      <a:noFill/>
                    </a:lnL>
                    <a:lnR>
                      <a:noFill/>
                    </a:lnR>
                    <a:lnT>
                      <a:noFill/>
                    </a:lnT>
                    <a:lnB>
                      <a:noFill/>
                    </a:lnB>
                    <a:solidFill>
                      <a:srgbClr val="CCE9FF"/>
                    </a:solidFill>
                  </a:tcPr>
                </a:tc>
                <a:tc>
                  <a:txBody>
                    <a:bodyPr/>
                    <a:lstStyle/>
                    <a:p>
                      <a:pPr algn="r">
                        <a:spcAft>
                          <a:spcPts val="0"/>
                        </a:spcAft>
                      </a:pPr>
                      <a:r>
                        <a:rPr lang="en-US" sz="800" b="1">
                          <a:solidFill>
                            <a:srgbClr val="000000"/>
                          </a:solidFill>
                          <a:effectLst/>
                          <a:latin typeface="Arial" panose="020B0604020202020204" pitchFamily="34" charset="0"/>
                          <a:ea typeface="华文楷体" panose="02010600040101010101" pitchFamily="2" charset="-122"/>
                          <a:cs typeface="Arial" panose="020B0604020202020204" pitchFamily="34" charset="0"/>
                        </a:rPr>
                        <a:t>131,145</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solidFill>
                      <a:srgbClr val="CCE9FF"/>
                    </a:solidFill>
                  </a:tcPr>
                </a:tc>
                <a:tc>
                  <a:txBody>
                    <a:bodyPr/>
                    <a:lstStyle/>
                    <a:p>
                      <a:pPr algn="r">
                        <a:spcAft>
                          <a:spcPts val="0"/>
                        </a:spcAft>
                      </a:pPr>
                      <a:r>
                        <a:rPr lang="en-US" sz="800" b="1">
                          <a:solidFill>
                            <a:srgbClr val="000000"/>
                          </a:solidFill>
                          <a:effectLst/>
                          <a:latin typeface="Arial" panose="020B0604020202020204" pitchFamily="34" charset="0"/>
                          <a:ea typeface="华文楷体" panose="02010600040101010101" pitchFamily="2" charset="-122"/>
                          <a:cs typeface="Arial" panose="020B0604020202020204" pitchFamily="34" charset="0"/>
                        </a:rPr>
                        <a:t>(1,234,206)</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solidFill>
                      <a:srgbClr val="CCE9FF"/>
                    </a:solidFill>
                  </a:tcPr>
                </a:tc>
                <a:tc>
                  <a:txBody>
                    <a:bodyPr/>
                    <a:lstStyle/>
                    <a:p>
                      <a:pPr algn="r">
                        <a:spcAft>
                          <a:spcPts val="0"/>
                        </a:spcAft>
                      </a:pPr>
                      <a:r>
                        <a:rPr lang="en-US" sz="800" b="1">
                          <a:solidFill>
                            <a:srgbClr val="000000"/>
                          </a:solidFill>
                          <a:effectLst/>
                          <a:latin typeface="Arial" panose="020B0604020202020204" pitchFamily="34" charset="0"/>
                          <a:ea typeface="华文楷体" panose="02010600040101010101" pitchFamily="2" charset="-122"/>
                          <a:cs typeface="Arial" panose="020B0604020202020204" pitchFamily="34" charset="0"/>
                        </a:rPr>
                        <a:t>(127,760)</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solidFill>
                      <a:srgbClr val="CCE9FF"/>
                    </a:solidFill>
                  </a:tcPr>
                </a:tc>
                <a:extLst>
                  <a:ext uri="{0D108BD9-81ED-4DB2-BD59-A6C34878D82A}">
                    <a16:rowId xmlns:a16="http://schemas.microsoft.com/office/drawing/2014/main" val="2004061445"/>
                  </a:ext>
                </a:extLst>
              </a:tr>
              <a:tr h="93296">
                <a:tc>
                  <a:txBody>
                    <a:bodyPr/>
                    <a:lstStyle/>
                    <a:p>
                      <a:pPr>
                        <a:spcAft>
                          <a:spcPts val="0"/>
                        </a:spcAft>
                      </a:pPr>
                      <a:r>
                        <a:rPr lang="zh-CN" altLang="en-US" sz="800">
                          <a:effectLst/>
                          <a:latin typeface="Arial" panose="020B0604020202020204" pitchFamily="34" charset="0"/>
                          <a:ea typeface="华文楷体" panose="02010600040101010101" pitchFamily="2" charset="-122"/>
                          <a:cs typeface="Arial" panose="020B0604020202020204" pitchFamily="34" charset="0"/>
                        </a:rPr>
                        <a:t>从关联方处借款</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0" marT="0" marB="0" anchor="b">
                    <a:lnL>
                      <a:noFill/>
                    </a:lnL>
                    <a:lnR>
                      <a:noFill/>
                    </a:lnR>
                    <a:lnT>
                      <a:noFill/>
                    </a:lnT>
                    <a:lnB>
                      <a:noFill/>
                    </a:lnB>
                    <a:noFill/>
                  </a:tcPr>
                </a:tc>
                <a:tc>
                  <a:txBody>
                    <a:bodyPr/>
                    <a:lstStyle/>
                    <a:p>
                      <a:pPr algn="r">
                        <a:spcAft>
                          <a:spcPts val="0"/>
                        </a:spcAft>
                      </a:pPr>
                      <a:r>
                        <a:rPr lang="en-US" sz="800">
                          <a:effectLst/>
                          <a:latin typeface="Arial" panose="020B0604020202020204" pitchFamily="34" charset="0"/>
                          <a:ea typeface="华文楷体" panose="02010600040101010101" pitchFamily="2" charset="-122"/>
                          <a:cs typeface="Arial" panose="020B0604020202020204" pitchFamily="34" charset="0"/>
                        </a:rPr>
                        <a:t>7,609</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tc>
                  <a:txBody>
                    <a:bodyPr/>
                    <a:lstStyle/>
                    <a:p>
                      <a:pPr algn="r">
                        <a:spcAft>
                          <a:spcPts val="0"/>
                        </a:spcAft>
                      </a:pPr>
                      <a:r>
                        <a:rPr lang="en-US" sz="800">
                          <a:effectLst/>
                          <a:latin typeface="Arial" panose="020B0604020202020204" pitchFamily="34" charset="0"/>
                          <a:ea typeface="华文楷体" panose="02010600040101010101" pitchFamily="2" charset="-122"/>
                          <a:cs typeface="Arial" panose="020B0604020202020204" pitchFamily="34" charset="0"/>
                        </a:rPr>
                        <a:t>—</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tc>
                  <a:txBody>
                    <a:bodyPr/>
                    <a:lstStyle/>
                    <a:p>
                      <a:pPr marL="0" marR="37465" indent="50800" algn="r" defTabSz="914400" rtl="0" eaLnBrk="1" latinLnBrk="0" hangingPunct="1">
                        <a:spcBef>
                          <a:spcPts val="15"/>
                        </a:spcBef>
                        <a:spcAft>
                          <a:spcPts val="0"/>
                        </a:spcAft>
                      </a:pPr>
                      <a:r>
                        <a:rPr 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endParaRPr lang="zh-CN" alt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extLst>
                  <a:ext uri="{0D108BD9-81ED-4DB2-BD59-A6C34878D82A}">
                    <a16:rowId xmlns:a16="http://schemas.microsoft.com/office/drawing/2014/main" val="2389951547"/>
                  </a:ext>
                </a:extLst>
              </a:tr>
              <a:tr h="93296">
                <a:tc>
                  <a:txBody>
                    <a:bodyPr/>
                    <a:lstStyle/>
                    <a:p>
                      <a:pPr>
                        <a:spcAft>
                          <a:spcPts val="0"/>
                        </a:spcAft>
                      </a:pPr>
                      <a:r>
                        <a:rPr lang="zh-CN" altLang="en-US" sz="800">
                          <a:effectLst/>
                          <a:latin typeface="Arial" panose="020B0604020202020204" pitchFamily="34" charset="0"/>
                          <a:ea typeface="华文楷体" panose="02010600040101010101" pitchFamily="2" charset="-122"/>
                          <a:cs typeface="Arial" panose="020B0604020202020204" pitchFamily="34" charset="0"/>
                        </a:rPr>
                        <a:t>向关联方归还借款</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0" marT="0" marB="0" anchor="b">
                    <a:lnL>
                      <a:noFill/>
                    </a:lnL>
                    <a:lnR>
                      <a:noFill/>
                    </a:lnR>
                    <a:lnT>
                      <a:noFill/>
                    </a:lnT>
                    <a:lnB>
                      <a:noFill/>
                    </a:lnB>
                    <a:noFill/>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tc>
                  <a:txBody>
                    <a:bodyPr/>
                    <a:lstStyle/>
                    <a:p>
                      <a:pPr marL="0" marR="37465" indent="50800" algn="r" defTabSz="914400" rtl="0" eaLnBrk="1" latinLnBrk="0" hangingPunct="1">
                        <a:spcBef>
                          <a:spcPts val="15"/>
                        </a:spcBef>
                        <a:spcAft>
                          <a:spcPts val="0"/>
                        </a:spcAft>
                      </a:pPr>
                      <a:r>
                        <a:rPr 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(32,079)</a:t>
                      </a:r>
                      <a:endParaRPr lang="zh-CN" alt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extLst>
                  <a:ext uri="{0D108BD9-81ED-4DB2-BD59-A6C34878D82A}">
                    <a16:rowId xmlns:a16="http://schemas.microsoft.com/office/drawing/2014/main" val="3184475703"/>
                  </a:ext>
                </a:extLst>
              </a:tr>
              <a:tr h="93296">
                <a:tc>
                  <a:txBody>
                    <a:bodyPr/>
                    <a:lstStyle/>
                    <a:p>
                      <a:pPr>
                        <a:spcAft>
                          <a:spcPts val="0"/>
                        </a:spcAft>
                      </a:pPr>
                      <a:r>
                        <a:rPr lang="zh-CN" alt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资本投入</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0" marT="0" marB="0" anchor="b">
                    <a:lnL>
                      <a:noFill/>
                    </a:lnL>
                    <a:lnR>
                      <a:noFill/>
                    </a:lnR>
                    <a:lnT>
                      <a:noFill/>
                    </a:lnT>
                    <a:lnB>
                      <a:noFill/>
                    </a:lnB>
                    <a:noFill/>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11,000</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139</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tc>
                  <a:txBody>
                    <a:bodyPr/>
                    <a:lstStyle/>
                    <a:p>
                      <a:pPr marL="0" marR="37465" indent="50800" algn="r" defTabSz="914400" rtl="0" eaLnBrk="1" latinLnBrk="0" hangingPunct="1">
                        <a:spcBef>
                          <a:spcPts val="15"/>
                        </a:spcBef>
                        <a:spcAft>
                          <a:spcPts val="0"/>
                        </a:spcAft>
                      </a:pPr>
                      <a:r>
                        <a:rPr 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2,450</a:t>
                      </a:r>
                      <a:endParaRPr lang="zh-CN" alt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extLst>
                  <a:ext uri="{0D108BD9-81ED-4DB2-BD59-A6C34878D82A}">
                    <a16:rowId xmlns:a16="http://schemas.microsoft.com/office/drawing/2014/main" val="899416896"/>
                  </a:ext>
                </a:extLst>
              </a:tr>
              <a:tr h="94958">
                <a:tc>
                  <a:txBody>
                    <a:bodyPr/>
                    <a:lstStyle/>
                    <a:p>
                      <a:pPr>
                        <a:spcAft>
                          <a:spcPts val="0"/>
                        </a:spcAft>
                      </a:pPr>
                      <a:r>
                        <a:rPr lang="zh-CN" alt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子公司清算时支付给少数股股东款项</a:t>
                      </a:r>
                      <a:endParaRPr lang="en-GB"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0" marT="0" marB="11206" anchor="b">
                    <a:lnL>
                      <a:noFill/>
                    </a:lnL>
                    <a:lnR>
                      <a:noFill/>
                    </a:lnR>
                    <a:lnT>
                      <a:noFill/>
                    </a:lnT>
                    <a:lnB>
                      <a:noFill/>
                    </a:lnB>
                    <a:noFill/>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tc>
                  <a:txBody>
                    <a:bodyPr/>
                    <a:lstStyle/>
                    <a:p>
                      <a:pPr marL="0" marR="37465" indent="50800" algn="r" defTabSz="914400" rtl="0" eaLnBrk="1" latinLnBrk="0" hangingPunct="1">
                        <a:spcBef>
                          <a:spcPts val="15"/>
                        </a:spcBef>
                        <a:spcAft>
                          <a:spcPts val="0"/>
                        </a:spcAft>
                      </a:pPr>
                      <a:r>
                        <a:rPr 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(3,713)</a:t>
                      </a:r>
                      <a:endParaRPr lang="zh-CN" alt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extLst>
                  <a:ext uri="{0D108BD9-81ED-4DB2-BD59-A6C34878D82A}">
                    <a16:rowId xmlns:a16="http://schemas.microsoft.com/office/drawing/2014/main" val="1133874007"/>
                  </a:ext>
                </a:extLst>
              </a:tr>
              <a:tr h="94958">
                <a:tc>
                  <a:txBody>
                    <a:bodyPr/>
                    <a:lstStyle/>
                    <a:p>
                      <a:pPr>
                        <a:spcAft>
                          <a:spcPts val="0"/>
                        </a:spcAft>
                      </a:pPr>
                      <a:r>
                        <a:rPr lang="zh-CN" alt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已支付租金的资本部分</a:t>
                      </a:r>
                      <a:endParaRPr lang="en-GB"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0" marT="0" marB="11206" anchor="b">
                    <a:lnL>
                      <a:noFill/>
                    </a:lnL>
                    <a:lnR>
                      <a:noFill/>
                    </a:lnR>
                    <a:lnT>
                      <a:noFill/>
                    </a:lnT>
                    <a:lnB>
                      <a:noFill/>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CN"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endParaRPr lang="en-GB" altLang="zh-CN"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CN"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endParaRPr lang="en-GB" altLang="zh-CN"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tc>
                  <a:txBody>
                    <a:bodyPr/>
                    <a:lstStyle/>
                    <a:p>
                      <a:pPr marL="0" marR="37465" indent="50800" algn="r" defTabSz="914400" rtl="0" eaLnBrk="1" latinLnBrk="0" hangingPunct="1">
                        <a:spcBef>
                          <a:spcPts val="15"/>
                        </a:spcBef>
                        <a:spcAft>
                          <a:spcPts val="0"/>
                        </a:spcAft>
                      </a:pPr>
                      <a:r>
                        <a:rPr 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(2,721) </a:t>
                      </a:r>
                      <a:endParaRPr lang="zh-CN" alt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extLst>
                  <a:ext uri="{0D108BD9-81ED-4DB2-BD59-A6C34878D82A}">
                    <a16:rowId xmlns:a16="http://schemas.microsoft.com/office/drawing/2014/main" val="3869187274"/>
                  </a:ext>
                </a:extLst>
              </a:tr>
              <a:tr h="94958">
                <a:tc>
                  <a:txBody>
                    <a:bodyPr/>
                    <a:lstStyle/>
                    <a:p>
                      <a:pPr>
                        <a:spcAft>
                          <a:spcPts val="0"/>
                        </a:spcAft>
                      </a:pPr>
                      <a:r>
                        <a:rPr lang="zh-CN" alt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已支付租金的利息部分</a:t>
                      </a:r>
                      <a:endParaRPr lang="en-GB"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0" marT="0" marB="11206" anchor="b">
                    <a:lnL>
                      <a:noFill/>
                    </a:lnL>
                    <a:lnR>
                      <a:noFill/>
                    </a:lnR>
                    <a:lnT>
                      <a:noFill/>
                    </a:lnT>
                    <a:lnB>
                      <a:noFill/>
                    </a:lnB>
                    <a:noFill/>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tc>
                  <a:txBody>
                    <a:bodyPr/>
                    <a:lstStyle/>
                    <a:p>
                      <a:pPr marL="0" marR="37465" indent="50800" algn="r" defTabSz="914400" rtl="0" eaLnBrk="1" latinLnBrk="0" hangingPunct="1">
                        <a:spcBef>
                          <a:spcPts val="15"/>
                        </a:spcBef>
                        <a:spcAft>
                          <a:spcPts val="0"/>
                        </a:spcAft>
                      </a:pPr>
                      <a:r>
                        <a:rPr 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(4,174) </a:t>
                      </a:r>
                      <a:endParaRPr lang="zh-CN" alt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extLst>
                  <a:ext uri="{0D108BD9-81ED-4DB2-BD59-A6C34878D82A}">
                    <a16:rowId xmlns:a16="http://schemas.microsoft.com/office/drawing/2014/main" val="1267170124"/>
                  </a:ext>
                </a:extLst>
              </a:tr>
              <a:tr h="94958">
                <a:tc>
                  <a:txBody>
                    <a:bodyPr/>
                    <a:lstStyle/>
                    <a:p>
                      <a:pPr>
                        <a:spcAft>
                          <a:spcPts val="0"/>
                        </a:spcAft>
                      </a:pPr>
                      <a:r>
                        <a:rPr lang="zh-CN" alt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向少数股东支付股利</a:t>
                      </a:r>
                      <a:endParaRPr lang="en-GB"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0" marT="0" marB="11206" anchor="b">
                    <a:lnL>
                      <a:noFill/>
                    </a:lnL>
                    <a:lnR>
                      <a:noFill/>
                    </a:lnR>
                    <a:lnT>
                      <a:noFill/>
                    </a:lnT>
                    <a:lnB>
                      <a:noFill/>
                    </a:lnB>
                    <a:noFill/>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(7,482)</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tc>
                  <a:txBody>
                    <a:bodyPr/>
                    <a:lstStyle/>
                    <a:p>
                      <a:pPr marL="0" marR="37465" indent="50800" algn="r" defTabSz="914400" rtl="0" eaLnBrk="1" latinLnBrk="0" hangingPunct="1">
                        <a:spcBef>
                          <a:spcPts val="15"/>
                        </a:spcBef>
                        <a:spcAft>
                          <a:spcPts val="0"/>
                        </a:spcAft>
                        <a:tabLst>
                          <a:tab pos="467360" algn="l"/>
                        </a:tabLst>
                      </a:pPr>
                      <a:r>
                        <a:rPr 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               (21,145)</a:t>
                      </a:r>
                      <a:endParaRPr lang="zh-CN" alt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extLst>
                  <a:ext uri="{0D108BD9-81ED-4DB2-BD59-A6C34878D82A}">
                    <a16:rowId xmlns:a16="http://schemas.microsoft.com/office/drawing/2014/main" val="655255040"/>
                  </a:ext>
                </a:extLst>
              </a:tr>
              <a:tr h="94958">
                <a:tc>
                  <a:txBody>
                    <a:bodyPr/>
                    <a:lstStyle/>
                    <a:p>
                      <a:pPr>
                        <a:spcAft>
                          <a:spcPts val="0"/>
                        </a:spcAft>
                      </a:pPr>
                      <a:r>
                        <a:rPr lang="zh-CN" altLang="en-US" sz="800" b="1">
                          <a:solidFill>
                            <a:srgbClr val="000000"/>
                          </a:solidFill>
                          <a:effectLst/>
                          <a:latin typeface="Arial" panose="020B0604020202020204" pitchFamily="34" charset="0"/>
                          <a:ea typeface="华文楷体" panose="02010600040101010101" pitchFamily="2" charset="-122"/>
                          <a:cs typeface="Arial" panose="020B0604020202020204" pitchFamily="34" charset="0"/>
                        </a:rPr>
                        <a:t>筹资活动现金流入</a:t>
                      </a:r>
                      <a:r>
                        <a:rPr lang="en-US" altLang="zh-CN" sz="800" b="1">
                          <a:solidFill>
                            <a:srgbClr val="000000"/>
                          </a:solidFill>
                          <a:effectLst/>
                          <a:latin typeface="Arial" panose="020B0604020202020204" pitchFamily="34" charset="0"/>
                          <a:ea typeface="华文楷体" panose="02010600040101010101" pitchFamily="2" charset="-122"/>
                          <a:cs typeface="Arial" panose="020B0604020202020204" pitchFamily="34" charset="0"/>
                        </a:rPr>
                        <a:t>/</a:t>
                      </a:r>
                      <a:r>
                        <a:rPr lang="zh-CN" altLang="en-US" sz="800" b="1">
                          <a:solidFill>
                            <a:srgbClr val="000000"/>
                          </a:solidFill>
                          <a:effectLst/>
                          <a:latin typeface="Arial" panose="020B0604020202020204" pitchFamily="34" charset="0"/>
                          <a:ea typeface="华文楷体" panose="02010600040101010101" pitchFamily="2" charset="-122"/>
                          <a:cs typeface="Arial" panose="020B0604020202020204" pitchFamily="34" charset="0"/>
                        </a:rPr>
                        <a:t>（出）</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0" marT="0" marB="11206" anchor="b">
                    <a:lnL>
                      <a:noFill/>
                    </a:lnL>
                    <a:lnR>
                      <a:noFill/>
                    </a:lnR>
                    <a:lnT>
                      <a:noFill/>
                    </a:lnT>
                    <a:lnB>
                      <a:noFill/>
                    </a:lnB>
                    <a:solidFill>
                      <a:srgbClr val="CCE9FF"/>
                    </a:solidFill>
                  </a:tcPr>
                </a:tc>
                <a:tc>
                  <a:txBody>
                    <a:bodyPr/>
                    <a:lstStyle/>
                    <a:p>
                      <a:pPr algn="r">
                        <a:spcAft>
                          <a:spcPts val="0"/>
                        </a:spcAft>
                      </a:pPr>
                      <a:r>
                        <a:rPr lang="en-US" sz="800" b="1">
                          <a:solidFill>
                            <a:srgbClr val="000000"/>
                          </a:solidFill>
                          <a:effectLst/>
                          <a:latin typeface="Arial" panose="020B0604020202020204" pitchFamily="34" charset="0"/>
                          <a:ea typeface="华文楷体" panose="02010600040101010101" pitchFamily="2" charset="-122"/>
                          <a:cs typeface="Arial" panose="020B0604020202020204" pitchFamily="34" charset="0"/>
                        </a:rPr>
                        <a:t>18,609</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solidFill>
                      <a:srgbClr val="CCE9FF"/>
                    </a:solidFill>
                  </a:tcPr>
                </a:tc>
                <a:tc>
                  <a:txBody>
                    <a:bodyPr/>
                    <a:lstStyle/>
                    <a:p>
                      <a:pPr algn="r">
                        <a:spcAft>
                          <a:spcPts val="0"/>
                        </a:spcAft>
                      </a:pPr>
                      <a:r>
                        <a:rPr lang="en-US" sz="800" b="1">
                          <a:solidFill>
                            <a:srgbClr val="000000"/>
                          </a:solidFill>
                          <a:effectLst/>
                          <a:latin typeface="Arial" panose="020B0604020202020204" pitchFamily="34" charset="0"/>
                          <a:ea typeface="华文楷体" panose="02010600040101010101" pitchFamily="2" charset="-122"/>
                          <a:cs typeface="Arial" panose="020B0604020202020204" pitchFamily="34" charset="0"/>
                        </a:rPr>
                        <a:t>(7,343)</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solidFill>
                      <a:srgbClr val="CCE9FF"/>
                    </a:solidFill>
                  </a:tcPr>
                </a:tc>
                <a:tc>
                  <a:txBody>
                    <a:bodyPr/>
                    <a:lstStyle/>
                    <a:p>
                      <a:pPr marL="0" algn="r" defTabSz="914400" rtl="0" eaLnBrk="1" latinLnBrk="0" hangingPunct="1">
                        <a:spcAft>
                          <a:spcPts val="0"/>
                        </a:spcAft>
                      </a:pPr>
                      <a:r>
                        <a:rPr lang="en-US" sz="800" b="1"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 (61,382)</a:t>
                      </a:r>
                      <a:endParaRPr lang="en-GB" sz="800" b="1"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solidFill>
                      <a:srgbClr val="CCE9FF"/>
                    </a:solidFill>
                  </a:tcPr>
                </a:tc>
                <a:extLst>
                  <a:ext uri="{0D108BD9-81ED-4DB2-BD59-A6C34878D82A}">
                    <a16:rowId xmlns:a16="http://schemas.microsoft.com/office/drawing/2014/main" val="41068868"/>
                  </a:ext>
                </a:extLst>
              </a:tr>
              <a:tr h="93296">
                <a:tc>
                  <a:txBody>
                    <a:bodyPr/>
                    <a:lstStyle/>
                    <a:p>
                      <a:pPr>
                        <a:spcAft>
                          <a:spcPts val="0"/>
                        </a:spcAft>
                      </a:pPr>
                      <a:r>
                        <a:rPr lang="zh-CN" altLang="en-US" sz="800" b="1">
                          <a:effectLst/>
                          <a:latin typeface="Arial" panose="020B0604020202020204" pitchFamily="34" charset="0"/>
                          <a:ea typeface="华文楷体" panose="02010600040101010101" pitchFamily="2" charset="-122"/>
                          <a:cs typeface="Arial" panose="020B0604020202020204" pitchFamily="34" charset="0"/>
                        </a:rPr>
                        <a:t>现金及现金等价物净（减少）</a:t>
                      </a:r>
                      <a:r>
                        <a:rPr lang="en-US" altLang="zh-CN" sz="800" b="1">
                          <a:effectLst/>
                          <a:latin typeface="Arial" panose="020B0604020202020204" pitchFamily="34" charset="0"/>
                          <a:ea typeface="华文楷体" panose="02010600040101010101" pitchFamily="2" charset="-122"/>
                          <a:cs typeface="Arial" panose="020B0604020202020204" pitchFamily="34" charset="0"/>
                        </a:rPr>
                        <a:t>/</a:t>
                      </a:r>
                      <a:r>
                        <a:rPr lang="zh-CN" altLang="en-US" sz="800" b="1">
                          <a:effectLst/>
                          <a:latin typeface="Arial" panose="020B0604020202020204" pitchFamily="34" charset="0"/>
                          <a:ea typeface="华文楷体" panose="02010600040101010101" pitchFamily="2" charset="-122"/>
                          <a:cs typeface="Arial" panose="020B0604020202020204" pitchFamily="34" charset="0"/>
                        </a:rPr>
                        <a:t>增加</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0" marT="0" marB="0" anchor="b">
                    <a:lnL>
                      <a:noFill/>
                    </a:lnL>
                    <a:lnR>
                      <a:noFill/>
                    </a:lnR>
                    <a:lnT>
                      <a:noFill/>
                    </a:lnT>
                    <a:lnB>
                      <a:noFill/>
                    </a:lnB>
                    <a:solidFill>
                      <a:srgbClr val="CCE9FF"/>
                    </a:solidFill>
                  </a:tcPr>
                </a:tc>
                <a:tc>
                  <a:txBody>
                    <a:bodyPr/>
                    <a:lstStyle/>
                    <a:p>
                      <a:pPr algn="r">
                        <a:spcAft>
                          <a:spcPts val="0"/>
                        </a:spcAft>
                      </a:pPr>
                      <a:r>
                        <a:rPr lang="en-US" sz="800" b="1">
                          <a:effectLst/>
                          <a:latin typeface="Arial" panose="020B0604020202020204" pitchFamily="34" charset="0"/>
                          <a:ea typeface="华文楷体" panose="02010600040101010101" pitchFamily="2" charset="-122"/>
                          <a:cs typeface="Arial" panose="020B0604020202020204" pitchFamily="34" charset="0"/>
                        </a:rPr>
                        <a:t>737,685</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solidFill>
                      <a:srgbClr val="CCE9FF"/>
                    </a:solidFill>
                  </a:tcPr>
                </a:tc>
                <a:tc>
                  <a:txBody>
                    <a:bodyPr/>
                    <a:lstStyle/>
                    <a:p>
                      <a:pPr algn="r">
                        <a:spcAft>
                          <a:spcPts val="0"/>
                        </a:spcAft>
                      </a:pPr>
                      <a:r>
                        <a:rPr lang="en-US" sz="800" b="1">
                          <a:effectLst/>
                          <a:latin typeface="Arial" panose="020B0604020202020204" pitchFamily="34" charset="0"/>
                          <a:ea typeface="华文楷体" panose="02010600040101010101" pitchFamily="2" charset="-122"/>
                          <a:cs typeface="Arial" panose="020B0604020202020204" pitchFamily="34" charset="0"/>
                        </a:rPr>
                        <a:t>(551,232)</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solidFill>
                      <a:srgbClr val="CCE9FF"/>
                    </a:solidFill>
                  </a:tcPr>
                </a:tc>
                <a:tc>
                  <a:txBody>
                    <a:bodyPr/>
                    <a:lstStyle/>
                    <a:p>
                      <a:pPr marR="37465" algn="r">
                        <a:spcBef>
                          <a:spcPts val="15"/>
                        </a:spcBef>
                        <a:spcAft>
                          <a:spcPts val="0"/>
                        </a:spcAft>
                      </a:pPr>
                      <a:r>
                        <a:rPr lang="en-US" sz="800" b="1" spc="15">
                          <a:effectLst/>
                          <a:latin typeface="Arial" panose="020B0604020202020204" pitchFamily="34" charset="0"/>
                          <a:ea typeface="宋体" panose="02010600030101010101" pitchFamily="2" charset="-122"/>
                          <a:cs typeface="Arial" panose="020B0604020202020204" pitchFamily="34" charset="0"/>
                        </a:rPr>
                        <a:t>241,900</a:t>
                      </a:r>
                      <a:endParaRPr lang="zh-CN" sz="800">
                        <a:effectLst/>
                        <a:latin typeface="Arial" panose="020B0604020202020204" pitchFamily="34" charset="0"/>
                        <a:ea typeface="宋体" panose="02010600030101010101" pitchFamily="2" charset="-122"/>
                        <a:cs typeface="Arial" panose="020B0604020202020204" pitchFamily="34" charset="0"/>
                      </a:endParaRPr>
                    </a:p>
                  </a:txBody>
                  <a:tcPr marL="0" marR="640080" marT="0" marB="0" anchor="b">
                    <a:lnL>
                      <a:noFill/>
                    </a:lnL>
                    <a:lnR>
                      <a:noFill/>
                    </a:lnR>
                    <a:lnT>
                      <a:noFill/>
                    </a:lnT>
                    <a:lnB>
                      <a:noFill/>
                    </a:lnB>
                    <a:solidFill>
                      <a:srgbClr val="CCE9FF"/>
                    </a:solidFill>
                  </a:tcPr>
                </a:tc>
                <a:extLst>
                  <a:ext uri="{0D108BD9-81ED-4DB2-BD59-A6C34878D82A}">
                    <a16:rowId xmlns:a16="http://schemas.microsoft.com/office/drawing/2014/main" val="3376242160"/>
                  </a:ext>
                </a:extLst>
              </a:tr>
              <a:tr h="93296">
                <a:tc>
                  <a:txBody>
                    <a:bodyPr/>
                    <a:lstStyle/>
                    <a:p>
                      <a:pPr>
                        <a:spcAft>
                          <a:spcPts val="0"/>
                        </a:spcAft>
                      </a:pPr>
                      <a:r>
                        <a:rPr lang="zh-CN" alt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年初现金及现金等价物</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0" marT="0" marB="0" anchor="b">
                    <a:lnL>
                      <a:noFill/>
                    </a:lnL>
                    <a:lnR>
                      <a:noFill/>
                    </a:lnR>
                    <a:lnT>
                      <a:noFill/>
                    </a:lnT>
                    <a:lnB>
                      <a:noFill/>
                    </a:lnB>
                    <a:noFill/>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77,801</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812,620</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tc>
                  <a:txBody>
                    <a:bodyPr/>
                    <a:lstStyle/>
                    <a:p>
                      <a:pPr marL="0" marR="37465" algn="r" defTabSz="914400" rtl="0" eaLnBrk="1" latinLnBrk="0" hangingPunct="1">
                        <a:spcBef>
                          <a:spcPts val="15"/>
                        </a:spcBef>
                        <a:spcAft>
                          <a:spcPts val="0"/>
                        </a:spcAft>
                      </a:pPr>
                      <a:r>
                        <a:rPr 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260,684</a:t>
                      </a:r>
                      <a:endParaRPr lang="zh-CN" alt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extLst>
                  <a:ext uri="{0D108BD9-81ED-4DB2-BD59-A6C34878D82A}">
                    <a16:rowId xmlns:a16="http://schemas.microsoft.com/office/drawing/2014/main" val="1006779930"/>
                  </a:ext>
                </a:extLst>
              </a:tr>
              <a:tr h="94958">
                <a:tc>
                  <a:txBody>
                    <a:bodyPr/>
                    <a:lstStyle/>
                    <a:p>
                      <a:pPr>
                        <a:spcAft>
                          <a:spcPts val="0"/>
                        </a:spcAft>
                      </a:pPr>
                      <a:r>
                        <a:rPr lang="zh-CN" alt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汇率变动影响</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0" marT="0" marB="11206" anchor="b">
                    <a:lnL>
                      <a:noFill/>
                    </a:lnL>
                    <a:lnR>
                      <a:noFill/>
                    </a:lnR>
                    <a:lnT>
                      <a:noFill/>
                    </a:lnT>
                    <a:lnB>
                      <a:noFill/>
                    </a:lnB>
                    <a:noFill/>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(2,866)</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tc>
                  <a:txBody>
                    <a:bodyPr/>
                    <a:lstStyle/>
                    <a:p>
                      <a:pPr algn="r">
                        <a:spcAft>
                          <a:spcPts val="0"/>
                        </a:spcAft>
                      </a:pPr>
                      <a:r>
                        <a:rPr lang="en-US" sz="800">
                          <a:solidFill>
                            <a:srgbClr val="000000"/>
                          </a:solidFill>
                          <a:effectLst/>
                          <a:latin typeface="Arial" panose="020B0604020202020204" pitchFamily="34" charset="0"/>
                          <a:ea typeface="华文楷体" panose="02010600040101010101" pitchFamily="2" charset="-122"/>
                          <a:cs typeface="Arial" panose="020B0604020202020204" pitchFamily="34" charset="0"/>
                        </a:rPr>
                        <a:t>(704)</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tc>
                  <a:txBody>
                    <a:bodyPr/>
                    <a:lstStyle/>
                    <a:p>
                      <a:pPr marL="0" marR="37465" algn="r" defTabSz="914400" rtl="0" eaLnBrk="1" latinLnBrk="0" hangingPunct="1">
                        <a:spcBef>
                          <a:spcPts val="15"/>
                        </a:spcBef>
                        <a:spcAft>
                          <a:spcPts val="0"/>
                        </a:spcAft>
                      </a:pPr>
                      <a:r>
                        <a:rPr 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rPr>
                        <a:t>                     437</a:t>
                      </a:r>
                      <a:endParaRPr lang="zh-CN" altLang="en-US" sz="800" kern="1200">
                        <a:solidFill>
                          <a:srgbClr val="000000"/>
                        </a:solidFill>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noFill/>
                  </a:tcPr>
                </a:tc>
                <a:extLst>
                  <a:ext uri="{0D108BD9-81ED-4DB2-BD59-A6C34878D82A}">
                    <a16:rowId xmlns:a16="http://schemas.microsoft.com/office/drawing/2014/main" val="1867081695"/>
                  </a:ext>
                </a:extLst>
              </a:tr>
              <a:tr h="106947">
                <a:tc>
                  <a:txBody>
                    <a:bodyPr/>
                    <a:lstStyle/>
                    <a:p>
                      <a:pPr>
                        <a:spcAft>
                          <a:spcPts val="0"/>
                        </a:spcAft>
                      </a:pPr>
                      <a:r>
                        <a:rPr lang="zh-CN" altLang="en-US" sz="800" b="1">
                          <a:solidFill>
                            <a:srgbClr val="000000"/>
                          </a:solidFill>
                          <a:effectLst/>
                          <a:latin typeface="Arial" panose="020B0604020202020204" pitchFamily="34" charset="0"/>
                          <a:ea typeface="华文楷体" panose="02010600040101010101" pitchFamily="2" charset="-122"/>
                          <a:cs typeface="Arial" panose="020B0604020202020204" pitchFamily="34" charset="0"/>
                        </a:rPr>
                        <a:t>年末现金及现金等价物</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0" marT="0" marB="28015" anchor="b">
                    <a:lnL>
                      <a:noFill/>
                    </a:lnL>
                    <a:lnR>
                      <a:noFill/>
                    </a:lnR>
                    <a:lnT>
                      <a:noFill/>
                    </a:lnT>
                    <a:lnB>
                      <a:noFill/>
                    </a:lnB>
                    <a:solidFill>
                      <a:srgbClr val="CCE9FF"/>
                    </a:solidFill>
                  </a:tcPr>
                </a:tc>
                <a:tc>
                  <a:txBody>
                    <a:bodyPr/>
                    <a:lstStyle/>
                    <a:p>
                      <a:pPr algn="r">
                        <a:spcAft>
                          <a:spcPts val="0"/>
                        </a:spcAft>
                      </a:pPr>
                      <a:r>
                        <a:rPr lang="en-US" sz="800" b="1">
                          <a:solidFill>
                            <a:srgbClr val="000000"/>
                          </a:solidFill>
                          <a:effectLst/>
                          <a:latin typeface="Arial" panose="020B0604020202020204" pitchFamily="34" charset="0"/>
                          <a:ea typeface="华文楷体" panose="02010600040101010101" pitchFamily="2" charset="-122"/>
                          <a:cs typeface="Arial" panose="020B0604020202020204" pitchFamily="34" charset="0"/>
                        </a:rPr>
                        <a:t>812,620</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solidFill>
                      <a:srgbClr val="CCE9FF"/>
                    </a:solidFill>
                  </a:tcPr>
                </a:tc>
                <a:tc>
                  <a:txBody>
                    <a:bodyPr/>
                    <a:lstStyle/>
                    <a:p>
                      <a:pPr algn="r">
                        <a:spcAft>
                          <a:spcPts val="0"/>
                        </a:spcAft>
                      </a:pPr>
                      <a:r>
                        <a:rPr lang="en-US" sz="800" b="1">
                          <a:solidFill>
                            <a:srgbClr val="000000"/>
                          </a:solidFill>
                          <a:effectLst/>
                          <a:latin typeface="Arial" panose="020B0604020202020204" pitchFamily="34" charset="0"/>
                          <a:ea typeface="华文楷体" panose="02010600040101010101" pitchFamily="2" charset="-122"/>
                          <a:cs typeface="Arial" panose="020B0604020202020204" pitchFamily="34" charset="0"/>
                        </a:rPr>
                        <a:t>260,684</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solidFill>
                      <a:srgbClr val="CCE9FF"/>
                    </a:solidFill>
                  </a:tcPr>
                </a:tc>
                <a:tc>
                  <a:txBody>
                    <a:bodyPr/>
                    <a:lstStyle/>
                    <a:p>
                      <a:pPr algn="r">
                        <a:spcAft>
                          <a:spcPts val="0"/>
                        </a:spcAft>
                      </a:pPr>
                      <a:r>
                        <a:rPr lang="en-US" sz="800" b="1">
                          <a:solidFill>
                            <a:srgbClr val="000000"/>
                          </a:solidFill>
                          <a:effectLst/>
                          <a:latin typeface="Arial" panose="020B0604020202020204" pitchFamily="34" charset="0"/>
                          <a:ea typeface="华文楷体" panose="02010600040101010101" pitchFamily="2" charset="-122"/>
                          <a:cs typeface="Arial" panose="020B0604020202020204" pitchFamily="34" charset="0"/>
                        </a:rPr>
                        <a:t>503,021</a:t>
                      </a:r>
                      <a:endParaRPr lang="en-GB" sz="800">
                        <a:effectLst/>
                        <a:latin typeface="Arial" panose="020B0604020202020204" pitchFamily="34" charset="0"/>
                        <a:ea typeface="华文楷体" panose="02010600040101010101" pitchFamily="2" charset="-122"/>
                        <a:cs typeface="Arial" panose="020B0604020202020204" pitchFamily="34" charset="0"/>
                      </a:endParaRPr>
                    </a:p>
                  </a:txBody>
                  <a:tcPr marL="0" marR="640080" marT="0" marB="0" anchor="b">
                    <a:lnL>
                      <a:noFill/>
                    </a:lnL>
                    <a:lnR>
                      <a:noFill/>
                    </a:lnR>
                    <a:lnT>
                      <a:noFill/>
                    </a:lnT>
                    <a:lnB>
                      <a:noFill/>
                    </a:lnB>
                    <a:solidFill>
                      <a:srgbClr val="CCE9FF"/>
                    </a:solidFill>
                  </a:tcPr>
                </a:tc>
                <a:extLst>
                  <a:ext uri="{0D108BD9-81ED-4DB2-BD59-A6C34878D82A}">
                    <a16:rowId xmlns:a16="http://schemas.microsoft.com/office/drawing/2014/main" val="2446457867"/>
                  </a:ext>
                </a:extLst>
              </a:tr>
            </a:tbl>
          </a:graphicData>
        </a:graphic>
      </p:graphicFrame>
    </p:spTree>
    <p:extLst>
      <p:ext uri="{BB962C8B-B14F-4D97-AF65-F5344CB8AC3E}">
        <p14:creationId xmlns:p14="http://schemas.microsoft.com/office/powerpoint/2010/main" val="3932925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B63B52-EE01-4FB6-B14F-FB683BD36DE6}"/>
              </a:ext>
            </a:extLst>
          </p:cNvPr>
          <p:cNvSpPr>
            <a:spLocks noGrp="1"/>
          </p:cNvSpPr>
          <p:nvPr>
            <p:ph type="title"/>
          </p:nvPr>
        </p:nvSpPr>
        <p:spPr/>
        <p:txBody>
          <a:bodyPr/>
          <a:lstStyle/>
          <a:p>
            <a:r>
              <a:rPr lang="zh-CN" altLang="en-US" dirty="0"/>
              <a:t>免责声明</a:t>
            </a:r>
          </a:p>
        </p:txBody>
      </p:sp>
      <p:sp>
        <p:nvSpPr>
          <p:cNvPr id="6" name="文本框 4"/>
          <p:cNvSpPr txBox="1"/>
          <p:nvPr/>
        </p:nvSpPr>
        <p:spPr>
          <a:xfrm>
            <a:off x="1533527" y="1659285"/>
            <a:ext cx="9144000" cy="3539430"/>
          </a:xfrm>
          <a:prstGeom prst="rect">
            <a:avLst/>
          </a:prstGeom>
          <a:noFill/>
          <a:ln w="19050">
            <a:solidFill>
              <a:srgbClr val="0070C0"/>
            </a:solidFill>
          </a:ln>
        </p:spPr>
        <p:txBody>
          <a:bodyPr wrap="square">
            <a:spAutoFit/>
          </a:bodyPr>
          <a:lstStyle/>
          <a:p>
            <a:pPr algn="just">
              <a:lnSpc>
                <a:spcPct val="100000"/>
              </a:lnSpc>
            </a:pPr>
            <a:r>
              <a:rPr lang="zh-CN" altLang="en-US" sz="1600" dirty="0">
                <a:solidFill>
                  <a:srgbClr val="000000"/>
                </a:solidFill>
                <a:latin typeface="Arial" panose="020B0604020202020204" pitchFamily="34" charset="0"/>
                <a:ea typeface="华文楷体" panose="02010600040101010101" pitchFamily="2" charset="-122"/>
                <a:cs typeface="Arial" panose="020B0604020202020204" pitchFamily="34" charset="0"/>
                <a:sym typeface="+mn-ea"/>
              </a:rPr>
              <a:t>本演示文稿是由海亮教育（纳斯达克股票代码：</a:t>
            </a:r>
            <a:r>
              <a:rPr lang="en-US" altLang="zh-CN" sz="1600" dirty="0">
                <a:solidFill>
                  <a:srgbClr val="000000"/>
                </a:solidFill>
                <a:latin typeface="Arial" panose="020B0604020202020204" pitchFamily="34" charset="0"/>
                <a:ea typeface="华文楷体" panose="02010600040101010101" pitchFamily="2" charset="-122"/>
                <a:cs typeface="Arial" panose="020B0604020202020204" pitchFamily="34" charset="0"/>
                <a:sym typeface="+mn-ea"/>
              </a:rPr>
              <a:t>HLG</a:t>
            </a:r>
            <a:r>
              <a:rPr lang="zh-CN" altLang="en-US" sz="1600" dirty="0">
                <a:solidFill>
                  <a:srgbClr val="000000"/>
                </a:solidFill>
                <a:latin typeface="Arial" panose="020B0604020202020204" pitchFamily="34" charset="0"/>
                <a:ea typeface="华文楷体" panose="02010600040101010101" pitchFamily="2" charset="-122"/>
                <a:cs typeface="Arial" panose="020B0604020202020204" pitchFamily="34" charset="0"/>
                <a:sym typeface="+mn-ea"/>
              </a:rPr>
              <a:t>）（“ 海亮”或“公司”）准备的，目的只是为了帮助理解公司的业务模式和增长策略。本演示文稿中包含的信息尚未经过独立验证。对于本文档中包含的信息或观点的公平性，准确性，完整性或正确性，不做任何明示或暗示的陈述，保证或承诺，也不应依赖这些内容。本公司或其任何关联公司，顾问或代表均不对因使用本演示文稿或其内容或与本演示文稿有关而引起的任何损失负责（疏忽或其他方式）。</a:t>
            </a:r>
          </a:p>
          <a:p>
            <a:pPr algn="just">
              <a:lnSpc>
                <a:spcPct val="100000"/>
              </a:lnSpc>
            </a:pPr>
            <a:endParaRPr lang="zh-CN" altLang="en-US" sz="1600" dirty="0">
              <a:solidFill>
                <a:srgbClr val="000000"/>
              </a:solidFill>
              <a:latin typeface="Arial" panose="020B0604020202020204" pitchFamily="34" charset="0"/>
              <a:ea typeface="华文楷体" panose="02010600040101010101" pitchFamily="2" charset="-122"/>
              <a:cs typeface="Arial" panose="020B0604020202020204" pitchFamily="34" charset="0"/>
              <a:sym typeface="+mn-ea"/>
            </a:endParaRPr>
          </a:p>
          <a:p>
            <a:pPr algn="just">
              <a:lnSpc>
                <a:spcPct val="100000"/>
              </a:lnSpc>
            </a:pPr>
            <a:r>
              <a:rPr lang="zh-CN" altLang="en-US" sz="1600" dirty="0">
                <a:solidFill>
                  <a:srgbClr val="000000"/>
                </a:solidFill>
                <a:latin typeface="Arial" panose="020B0604020202020204" pitchFamily="34" charset="0"/>
                <a:ea typeface="华文楷体" panose="02010600040101010101" pitchFamily="2" charset="-122"/>
                <a:cs typeface="Arial" panose="020B0604020202020204" pitchFamily="34" charset="0"/>
                <a:sym typeface="+mn-ea"/>
              </a:rPr>
              <a:t>本演示文稿包含前瞻性陈述，管理层可能会针对您的问题做出其他前瞻性陈述。此类书面和口头披露是根据</a:t>
            </a:r>
            <a:r>
              <a:rPr lang="en-US" altLang="zh-CN" sz="1600" dirty="0">
                <a:solidFill>
                  <a:srgbClr val="000000"/>
                </a:solidFill>
                <a:latin typeface="Arial" panose="020B0604020202020204" pitchFamily="34" charset="0"/>
                <a:ea typeface="华文楷体" panose="02010600040101010101" pitchFamily="2" charset="-122"/>
                <a:cs typeface="Arial" panose="020B0604020202020204" pitchFamily="34" charset="0"/>
                <a:sym typeface="+mn-ea"/>
              </a:rPr>
              <a:t>《 1995</a:t>
            </a:r>
            <a:r>
              <a:rPr lang="zh-CN" altLang="en-US" sz="1600" dirty="0">
                <a:solidFill>
                  <a:srgbClr val="000000"/>
                </a:solidFill>
                <a:latin typeface="Arial" panose="020B0604020202020204" pitchFamily="34" charset="0"/>
                <a:ea typeface="华文楷体" panose="02010600040101010101" pitchFamily="2" charset="-122"/>
                <a:cs typeface="Arial" panose="020B0604020202020204" pitchFamily="34" charset="0"/>
                <a:sym typeface="+mn-ea"/>
              </a:rPr>
              <a:t>年美国私人证券诉讼改革法案</a:t>
            </a:r>
            <a:r>
              <a:rPr lang="en-US" altLang="zh-CN" sz="1600" dirty="0">
                <a:solidFill>
                  <a:srgbClr val="000000"/>
                </a:solidFill>
                <a:latin typeface="Arial" panose="020B0604020202020204" pitchFamily="34" charset="0"/>
                <a:ea typeface="华文楷体" panose="02010600040101010101" pitchFamily="2" charset="-122"/>
                <a:cs typeface="Arial" panose="020B0604020202020204" pitchFamily="34" charset="0"/>
                <a:sym typeface="+mn-ea"/>
              </a:rPr>
              <a:t>》</a:t>
            </a:r>
            <a:r>
              <a:rPr lang="zh-CN" altLang="en-US" sz="1600" dirty="0">
                <a:solidFill>
                  <a:srgbClr val="000000"/>
                </a:solidFill>
                <a:latin typeface="Arial" panose="020B0604020202020204" pitchFamily="34" charset="0"/>
                <a:ea typeface="华文楷体" panose="02010600040101010101" pitchFamily="2" charset="-122"/>
                <a:cs typeface="Arial" panose="020B0604020202020204" pitchFamily="34" charset="0"/>
                <a:sym typeface="+mn-ea"/>
              </a:rPr>
              <a:t>的安全港条款进行的。这些前瞻性陈述包括有关公司或其管理人员对未来的意图，信念或当前期望的描述。业绩，合并经营业绩和财务状况。这些陈述可以通过使用“期望”，“计划”，“将”，“估计”，“项目”或类似含义的词来识别。由于各种因素和假设，实际结果可能与这些前瞻性陈述所隐含的预期存在重大差异；尽管我们认为此类前瞻性陈述中表达的预期是合理的，但我们不能向您保证它们会实现，因此，我们建议您应详细地研究公司</a:t>
            </a:r>
            <a:r>
              <a:rPr lang="en-US" altLang="zh-CN" sz="1600" dirty="0">
                <a:solidFill>
                  <a:srgbClr val="000000"/>
                </a:solidFill>
                <a:latin typeface="Arial" panose="020B0604020202020204" pitchFamily="34" charset="0"/>
                <a:ea typeface="华文楷体" panose="02010600040101010101" pitchFamily="2" charset="-122"/>
                <a:cs typeface="Arial" panose="020B0604020202020204" pitchFamily="34" charset="0"/>
                <a:sym typeface="+mn-ea"/>
              </a:rPr>
              <a:t>20-F</a:t>
            </a:r>
            <a:r>
              <a:rPr lang="zh-CN" altLang="en-US" sz="1600" dirty="0">
                <a:solidFill>
                  <a:srgbClr val="000000"/>
                </a:solidFill>
                <a:latin typeface="Arial" panose="020B0604020202020204" pitchFamily="34" charset="0"/>
                <a:ea typeface="华文楷体" panose="02010600040101010101" pitchFamily="2" charset="-122"/>
                <a:cs typeface="Arial" panose="020B0604020202020204" pitchFamily="34" charset="0"/>
                <a:sym typeface="+mn-ea"/>
              </a:rPr>
              <a:t>年度报告以及提交给美国证券交易委员会的其他文件中所包含的风险和不确定性。除非法律另有要求，否则公司不承担更新前瞻性陈述以反映未来事件或情况的责任。</a:t>
            </a:r>
          </a:p>
        </p:txBody>
      </p:sp>
    </p:spTree>
    <p:extLst>
      <p:ext uri="{BB962C8B-B14F-4D97-AF65-F5344CB8AC3E}">
        <p14:creationId xmlns:p14="http://schemas.microsoft.com/office/powerpoint/2010/main" val="1302566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B63B52-EE01-4FB6-B14F-FB683BD36DE6}"/>
              </a:ext>
            </a:extLst>
          </p:cNvPr>
          <p:cNvSpPr>
            <a:spLocks noGrp="1"/>
          </p:cNvSpPr>
          <p:nvPr>
            <p:ph type="title"/>
          </p:nvPr>
        </p:nvSpPr>
        <p:spPr/>
        <p:txBody>
          <a:bodyPr/>
          <a:lstStyle/>
          <a:p>
            <a:r>
              <a:rPr lang="zh-CN" altLang="en-US"/>
              <a:t>联系方式</a:t>
            </a:r>
          </a:p>
        </p:txBody>
      </p:sp>
      <p:grpSp>
        <p:nvGrpSpPr>
          <p:cNvPr id="8" name="Group 7"/>
          <p:cNvGrpSpPr/>
          <p:nvPr/>
        </p:nvGrpSpPr>
        <p:grpSpPr>
          <a:xfrm>
            <a:off x="1533525" y="1181438"/>
            <a:ext cx="9144000" cy="4808813"/>
            <a:chOff x="390525" y="1181437"/>
            <a:chExt cx="9144000" cy="4808813"/>
          </a:xfrm>
        </p:grpSpPr>
        <p:sp>
          <p:nvSpPr>
            <p:cNvPr id="9" name="流程图: 过程 6"/>
            <p:cNvSpPr/>
            <p:nvPr/>
          </p:nvSpPr>
          <p:spPr>
            <a:xfrm>
              <a:off x="390525" y="1181437"/>
              <a:ext cx="9144000" cy="4808813"/>
            </a:xfrm>
            <a:prstGeom prst="flowChartProcess">
              <a:avLst/>
            </a:prstGeom>
            <a:noFill/>
            <a:ln w="19050">
              <a:solidFill>
                <a:srgbClr val="0070C0"/>
              </a:solidFill>
            </a:ln>
          </p:spPr>
          <p:style>
            <a:lnRef idx="3">
              <a:schemeClr val="lt1"/>
            </a:lnRef>
            <a:fillRef idx="1">
              <a:schemeClr val="accent4"/>
            </a:fillRef>
            <a:effectRef idx="1">
              <a:schemeClr val="accent4"/>
            </a:effectRef>
            <a:fontRef idx="minor">
              <a:schemeClr val="lt1"/>
            </a:fontRef>
          </p:style>
          <p:txBody>
            <a:bodyPr wrap="square" lIns="71985" tIns="17996" rIns="71985" bIns="17996" rtlCol="0" anchor="ctr">
              <a:noAutofit/>
            </a:bodyPr>
            <a:lstStyle/>
            <a:p>
              <a:pPr>
                <a:lnSpc>
                  <a:spcPct val="150000"/>
                </a:lnSpc>
              </a:pPr>
              <a:endParaRPr lang="en-US" altLang="zh-CN" sz="1400">
                <a:solidFill>
                  <a:schemeClr val="tx1"/>
                </a:solidFill>
                <a:latin typeface="华文楷体" panose="02010600040101010101" pitchFamily="2" charset="-122"/>
                <a:ea typeface="华文楷体" panose="02010600040101010101" pitchFamily="2" charset="-122"/>
                <a:cs typeface="Arial" panose="020B0604020202020204" pitchFamily="34" charset="0"/>
              </a:endParaRPr>
            </a:p>
          </p:txBody>
        </p:sp>
        <p:grpSp>
          <p:nvGrpSpPr>
            <p:cNvPr id="11" name="Group 10"/>
            <p:cNvGrpSpPr/>
            <p:nvPr/>
          </p:nvGrpSpPr>
          <p:grpSpPr>
            <a:xfrm>
              <a:off x="1298622" y="2006531"/>
              <a:ext cx="7327806" cy="3005392"/>
              <a:chOff x="1452003" y="2006531"/>
              <a:chExt cx="7327806" cy="3005392"/>
            </a:xfrm>
          </p:grpSpPr>
          <p:sp>
            <p:nvSpPr>
              <p:cNvPr id="13" name="矩形 17"/>
              <p:cNvSpPr>
                <a:spLocks noChangeArrowheads="1"/>
              </p:cNvSpPr>
              <p:nvPr/>
            </p:nvSpPr>
            <p:spPr bwMode="auto">
              <a:xfrm>
                <a:off x="5398018" y="2893427"/>
                <a:ext cx="3381791" cy="2118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80674" tIns="40338" rIns="80674" bIns="40338">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spcBef>
                    <a:spcPts val="1060"/>
                  </a:spcBef>
                  <a:buNone/>
                </a:pPr>
                <a:r>
                  <a:rPr lang="en-US" altLang="zh-CN" sz="1590" b="1">
                    <a:latin typeface="Arial" panose="020B0604020202020204" pitchFamily="34" charset="0"/>
                    <a:cs typeface="Arial" panose="020B0604020202020204" pitchFamily="34" charset="0"/>
                  </a:rPr>
                  <a:t>Ascent Investor Relations</a:t>
                </a:r>
                <a:r>
                  <a:rPr lang="zh-CN" altLang="en-US" sz="1590" b="1">
                    <a:latin typeface="Arial" panose="020B0604020202020204" pitchFamily="34" charset="0"/>
                    <a:cs typeface="Arial" panose="020B0604020202020204" pitchFamily="34" charset="0"/>
                  </a:rPr>
                  <a:t> </a:t>
                </a:r>
                <a:r>
                  <a:rPr lang="en-US" altLang="zh-CN" sz="1590" b="1">
                    <a:latin typeface="Arial" panose="020B0604020202020204" pitchFamily="34" charset="0"/>
                    <a:cs typeface="Arial" panose="020B0604020202020204" pitchFamily="34" charset="0"/>
                  </a:rPr>
                  <a:t>LLC</a:t>
                </a:r>
                <a:r>
                  <a:rPr lang="en-US" altLang="zh-CN" sz="795" b="1">
                    <a:latin typeface="Arial" panose="020B0604020202020204" pitchFamily="34" charset="0"/>
                    <a:cs typeface="Arial" panose="020B0604020202020204" pitchFamily="34" charset="0"/>
                  </a:rPr>
                  <a:t> </a:t>
                </a:r>
              </a:p>
              <a:p>
                <a:pPr>
                  <a:spcBef>
                    <a:spcPts val="1060"/>
                  </a:spcBef>
                  <a:buNone/>
                </a:pPr>
                <a:endParaRPr lang="en-US" sz="795"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spcBef>
                    <a:spcPts val="1060"/>
                  </a:spcBef>
                  <a:buNone/>
                </a:pPr>
                <a:r>
                  <a:rPr lang="en-US" sz="159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Tina Xiao</a:t>
                </a:r>
                <a:endParaRPr lang="en-US" sz="1410">
                  <a:latin typeface="Arial" panose="020B0604020202020204" pitchFamily="34" charset="0"/>
                  <a:cs typeface="Arial" panose="020B0604020202020204" pitchFamily="34" charset="0"/>
                </a:endParaRPr>
              </a:p>
              <a:p>
                <a:pPr>
                  <a:spcBef>
                    <a:spcPts val="1060"/>
                  </a:spcBef>
                  <a:buNone/>
                </a:pPr>
                <a:r>
                  <a:rPr lang="en-US" sz="1410">
                    <a:latin typeface="Arial" panose="020B0604020202020204" pitchFamily="34" charset="0"/>
                    <a:cs typeface="Arial" panose="020B0604020202020204" pitchFamily="34" charset="0"/>
                  </a:rPr>
                  <a:t>Email: </a:t>
                </a:r>
                <a:r>
                  <a:rPr lang="en-US" sz="1410">
                    <a:latin typeface="Arial" panose="020B0604020202020204" pitchFamily="34" charset="0"/>
                    <a:cs typeface="Arial" panose="020B0604020202020204" pitchFamily="34" charset="0"/>
                    <a:hlinkClick r:id="rId2"/>
                  </a:rPr>
                  <a:t>tina.xiao@ascent-ir.com</a:t>
                </a:r>
                <a:endParaRPr lang="en-US" sz="1410">
                  <a:latin typeface="Arial" panose="020B0604020202020204" pitchFamily="34" charset="0"/>
                  <a:cs typeface="Arial" panose="020B0604020202020204" pitchFamily="34" charset="0"/>
                </a:endParaRPr>
              </a:p>
              <a:p>
                <a:pPr>
                  <a:spcBef>
                    <a:spcPts val="1060"/>
                  </a:spcBef>
                  <a:buNone/>
                </a:pPr>
                <a:r>
                  <a:rPr lang="en-US" sz="1410">
                    <a:latin typeface="Arial" panose="020B0604020202020204" pitchFamily="34" charset="0"/>
                    <a:cs typeface="Arial" panose="020B0604020202020204" pitchFamily="34" charset="0"/>
                  </a:rPr>
                  <a:t>Tel: +1-917-609-0333</a:t>
                </a:r>
              </a:p>
              <a:p>
                <a:pPr>
                  <a:spcBef>
                    <a:spcPts val="1060"/>
                  </a:spcBef>
                  <a:buNone/>
                </a:pPr>
                <a:r>
                  <a:rPr lang="en-US" sz="1410">
                    <a:latin typeface="Arial" panose="020B0604020202020204" pitchFamily="34" charset="0"/>
                    <a:cs typeface="Arial" panose="020B0604020202020204" pitchFamily="34" charset="0"/>
                  </a:rPr>
                  <a:t>Address: 733 3rd Avenue 16th Floor, New York, NY 10017, USA</a:t>
                </a:r>
                <a:r>
                  <a:rPr lang="zh-CN" altLang="en-US" sz="1410">
                    <a:latin typeface="Arial" panose="020B0604020202020204" pitchFamily="34" charset="0"/>
                    <a:cs typeface="Arial" panose="020B0604020202020204" pitchFamily="34" charset="0"/>
                  </a:rPr>
                  <a:t> </a:t>
                </a:r>
                <a:r>
                  <a:rPr lang="en-US" altLang="zh-CN" sz="1410" b="1">
                    <a:latin typeface="Times" pitchFamily="2" charset="0"/>
                  </a:rPr>
                  <a:t> </a:t>
                </a:r>
                <a:endParaRPr lang="en-US" sz="1410" b="1">
                  <a:latin typeface="Times" pitchFamily="2" charset="0"/>
                </a:endParaRPr>
              </a:p>
            </p:txBody>
          </p:sp>
          <p:sp>
            <p:nvSpPr>
              <p:cNvPr id="14" name="矩形 17"/>
              <p:cNvSpPr>
                <a:spLocks noChangeArrowheads="1"/>
              </p:cNvSpPr>
              <p:nvPr/>
            </p:nvSpPr>
            <p:spPr bwMode="auto">
              <a:xfrm>
                <a:off x="1452003" y="2893427"/>
                <a:ext cx="3451874" cy="2118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80674" tIns="40338" rIns="80674" bIns="40338">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spcBef>
                    <a:spcPts val="1060"/>
                  </a:spcBef>
                  <a:buNone/>
                </a:pPr>
                <a:r>
                  <a:rPr lang="en-US" sz="1590" b="1" err="1">
                    <a:latin typeface="Arial" panose="020B0604020202020204" pitchFamily="34" charset="0"/>
                    <a:cs typeface="Arial" panose="020B0604020202020204" pitchFamily="34" charset="0"/>
                  </a:rPr>
                  <a:t>Hailiang</a:t>
                </a:r>
                <a:r>
                  <a:rPr lang="en-US" sz="1590" b="1">
                    <a:latin typeface="Arial" panose="020B0604020202020204" pitchFamily="34" charset="0"/>
                    <a:cs typeface="Arial" panose="020B0604020202020204" pitchFamily="34" charset="0"/>
                  </a:rPr>
                  <a:t> Education Group Inc.</a:t>
                </a:r>
              </a:p>
              <a:p>
                <a:pPr>
                  <a:spcBef>
                    <a:spcPts val="1060"/>
                  </a:spcBef>
                  <a:buNone/>
                </a:pPr>
                <a:endParaRPr lang="en-US" sz="795"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spcBef>
                    <a:spcPts val="1060"/>
                  </a:spcBef>
                  <a:buNone/>
                </a:pPr>
                <a:r>
                  <a:rPr lang="en-US" altLang="zh-CN" sz="159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Marcus Zihao Su</a:t>
                </a:r>
                <a:endParaRPr lang="zh-CN" altLang="en-US" sz="159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spcBef>
                    <a:spcPts val="1060"/>
                  </a:spcBef>
                  <a:buNone/>
                </a:pPr>
                <a:r>
                  <a:rPr lang="en-US" sz="1410">
                    <a:latin typeface="Arial" panose="020B0604020202020204" pitchFamily="34" charset="0"/>
                    <a:cs typeface="Arial" panose="020B0604020202020204" pitchFamily="34" charset="0"/>
                  </a:rPr>
                  <a:t>Email: </a:t>
                </a:r>
                <a:r>
                  <a:rPr lang="en-US" sz="1410">
                    <a:latin typeface="Arial" panose="020B0604020202020204" pitchFamily="34" charset="0"/>
                    <a:cs typeface="Arial" panose="020B0604020202020204" pitchFamily="34" charset="0"/>
                    <a:hlinkClick r:id="rId3"/>
                  </a:rPr>
                  <a:t>ir@hailiangeducation.com</a:t>
                </a:r>
                <a:endParaRPr lang="en-US" sz="1410">
                  <a:latin typeface="Arial" panose="020B0604020202020204" pitchFamily="34" charset="0"/>
                  <a:cs typeface="Arial" panose="020B0604020202020204" pitchFamily="34" charset="0"/>
                </a:endParaRPr>
              </a:p>
              <a:p>
                <a:pPr>
                  <a:spcBef>
                    <a:spcPts val="1060"/>
                  </a:spcBef>
                  <a:buNone/>
                </a:pPr>
                <a:r>
                  <a:rPr lang="en-US" sz="1410">
                    <a:latin typeface="Arial" panose="020B0604020202020204" pitchFamily="34" charset="0"/>
                    <a:cs typeface="Arial" panose="020B0604020202020204" pitchFamily="34" charset="0"/>
                  </a:rPr>
                  <a:t>Tel:</a:t>
                </a:r>
                <a:r>
                  <a:rPr lang="zh-CN" altLang="en-US" sz="1410">
                    <a:latin typeface="Arial" panose="020B0604020202020204" pitchFamily="34" charset="0"/>
                    <a:cs typeface="Arial" panose="020B0604020202020204" pitchFamily="34" charset="0"/>
                  </a:rPr>
                  <a:t> </a:t>
                </a:r>
                <a:r>
                  <a:rPr lang="en-US" altLang="zh-CN" sz="1410">
                    <a:latin typeface="Arial" panose="020B0604020202020204" pitchFamily="34" charset="0"/>
                    <a:cs typeface="Arial" panose="020B0604020202020204" pitchFamily="34" charset="0"/>
                  </a:rPr>
                  <a:t>+86 571 5812-1974</a:t>
                </a:r>
                <a:r>
                  <a:rPr lang="zh-CN" altLang="en-US" sz="1410">
                    <a:latin typeface="Arial" panose="020B0604020202020204" pitchFamily="34" charset="0"/>
                    <a:cs typeface="Arial" panose="020B0604020202020204" pitchFamily="34" charset="0"/>
                  </a:rPr>
                  <a:t> </a:t>
                </a:r>
                <a:r>
                  <a:rPr lang="en-US" sz="1410">
                    <a:latin typeface="Arial" panose="020B0604020202020204" pitchFamily="34" charset="0"/>
                    <a:cs typeface="Arial" panose="020B0604020202020204" pitchFamily="34" charset="0"/>
                  </a:rPr>
                  <a:t> </a:t>
                </a:r>
              </a:p>
              <a:p>
                <a:pPr>
                  <a:spcBef>
                    <a:spcPts val="1060"/>
                  </a:spcBef>
                  <a:buNone/>
                </a:pPr>
                <a:r>
                  <a:rPr lang="en-US" sz="1410">
                    <a:latin typeface="Arial" panose="020B0604020202020204" pitchFamily="34" charset="0"/>
                    <a:cs typeface="Arial" panose="020B0604020202020204" pitchFamily="34" charset="0"/>
                  </a:rPr>
                  <a:t>Address: 1508 </a:t>
                </a:r>
                <a:r>
                  <a:rPr lang="en-US" sz="1410" err="1">
                    <a:latin typeface="Arial" panose="020B0604020202020204" pitchFamily="34" charset="0"/>
                    <a:cs typeface="Arial" panose="020B0604020202020204" pitchFamily="34" charset="0"/>
                  </a:rPr>
                  <a:t>Binsheng</a:t>
                </a:r>
                <a:r>
                  <a:rPr lang="en-US" sz="1410">
                    <a:latin typeface="Arial" panose="020B0604020202020204" pitchFamily="34" charset="0"/>
                    <a:cs typeface="Arial" panose="020B0604020202020204" pitchFamily="34" charset="0"/>
                  </a:rPr>
                  <a:t> RD, </a:t>
                </a:r>
                <a:r>
                  <a:rPr lang="en-US" sz="1410" err="1">
                    <a:latin typeface="Arial" panose="020B0604020202020204" pitchFamily="34" charset="0"/>
                    <a:cs typeface="Arial" panose="020B0604020202020204" pitchFamily="34" charset="0"/>
                  </a:rPr>
                  <a:t>Binjiang</a:t>
                </a:r>
                <a:r>
                  <a:rPr lang="en-US" sz="1410">
                    <a:latin typeface="Arial" panose="020B0604020202020204" pitchFamily="34" charset="0"/>
                    <a:cs typeface="Arial" panose="020B0604020202020204" pitchFamily="34" charset="0"/>
                  </a:rPr>
                  <a:t> District, Hangzhou City, Zhejiang, China</a:t>
                </a:r>
              </a:p>
            </p:txBody>
          </p:sp>
          <p:pic>
            <p:nvPicPr>
              <p:cNvPr id="15"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3729" y="2006531"/>
                <a:ext cx="970026" cy="766440"/>
              </a:xfrm>
              <a:prstGeom prst="rect">
                <a:avLst/>
              </a:prstGeom>
            </p:spPr>
          </p:pic>
          <p:pic>
            <p:nvPicPr>
              <p:cNvPr id="16" name="Picture 6"/>
              <p:cNvPicPr>
                <a:picLocks noChangeAspect="1"/>
              </p:cNvPicPr>
              <p:nvPr/>
            </p:nvPicPr>
            <p:blipFill>
              <a:blip r:embed="rId5"/>
              <a:stretch>
                <a:fillRect/>
              </a:stretch>
            </p:blipFill>
            <p:spPr>
              <a:xfrm>
                <a:off x="1538386" y="2179308"/>
                <a:ext cx="1722904" cy="504265"/>
              </a:xfrm>
              <a:prstGeom prst="rect">
                <a:avLst/>
              </a:prstGeom>
            </p:spPr>
          </p:pic>
        </p:grpSp>
      </p:grpSp>
    </p:spTree>
    <p:extLst>
      <p:ext uri="{BB962C8B-B14F-4D97-AF65-F5344CB8AC3E}">
        <p14:creationId xmlns:p14="http://schemas.microsoft.com/office/powerpoint/2010/main" val="4102262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0" y="1037590"/>
            <a:ext cx="12192001" cy="3779520"/>
            <a:chOff x="0" y="1080950"/>
            <a:chExt cx="11614356" cy="3600450"/>
          </a:xfrm>
        </p:grpSpPr>
        <p:pic>
          <p:nvPicPr>
            <p:cNvPr id="2" name="图片 1"/>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10000"/>
                      </a14:imgEffect>
                    </a14:imgLayer>
                  </a14:imgProps>
                </a:ext>
                <a:ext uri="{28A0092B-C50C-407E-A947-70E740481C1C}">
                  <a14:useLocalDpi xmlns:a14="http://schemas.microsoft.com/office/drawing/2010/main"/>
                </a:ext>
              </a:extLst>
            </a:blip>
            <a:srcRect/>
            <a:stretch>
              <a:fillRect/>
            </a:stretch>
          </p:blipFill>
          <p:spPr>
            <a:xfrm>
              <a:off x="2644422" y="1080950"/>
              <a:ext cx="8969934" cy="3600450"/>
            </a:xfrm>
            <a:prstGeom prst="rect">
              <a:avLst/>
            </a:prstGeom>
          </p:spPr>
        </p:pic>
        <p:pic>
          <p:nvPicPr>
            <p:cNvPr id="32" name="图片 31"/>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10000"/>
                      </a14:imgEffect>
                    </a14:imgLayer>
                  </a14:imgProps>
                </a:ext>
                <a:ext uri="{28A0092B-C50C-407E-A947-70E740481C1C}">
                  <a14:useLocalDpi xmlns:a14="http://schemas.microsoft.com/office/drawing/2010/main"/>
                </a:ext>
              </a:extLst>
            </a:blip>
            <a:srcRect l="-4"/>
            <a:stretch>
              <a:fillRect/>
            </a:stretch>
          </p:blipFill>
          <p:spPr>
            <a:xfrm flipH="1">
              <a:off x="0" y="1080950"/>
              <a:ext cx="2681289" cy="3600450"/>
            </a:xfrm>
            <a:prstGeom prst="rect">
              <a:avLst/>
            </a:prstGeom>
          </p:spPr>
        </p:pic>
      </p:grpSp>
      <p:sp>
        <p:nvSpPr>
          <p:cNvPr id="7" name="文本框 6"/>
          <p:cNvSpPr txBox="1"/>
          <p:nvPr/>
        </p:nvSpPr>
        <p:spPr>
          <a:xfrm>
            <a:off x="353695" y="3115886"/>
            <a:ext cx="11247120" cy="1446550"/>
          </a:xfrm>
          <a:prstGeom prst="rect">
            <a:avLst/>
          </a:prstGeom>
          <a:noFill/>
        </p:spPr>
        <p:txBody>
          <a:bodyPr wrap="square">
            <a:spAutoFit/>
          </a:bodyPr>
          <a:lstStyle/>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zh-CN" altLang="en-US" sz="3600" b="1" i="0" u="none" strike="noStrike" kern="1200" cap="none" spc="0" normalizeH="0" baseline="0" noProof="0" dirty="0">
                <a:ln>
                  <a:noFill/>
                </a:ln>
                <a:solidFill>
                  <a:srgbClr val="FFFFFF"/>
                </a:solidFill>
                <a:effectLst/>
                <a:uLnTx/>
                <a:uFillTx/>
                <a:latin typeface="华文楷体" panose="02010600040101010101" pitchFamily="2" charset="-122"/>
                <a:ea typeface="华文楷体" panose="02010600040101010101" pitchFamily="2" charset="-122"/>
              </a:rPr>
              <a:t>海亮教育</a:t>
            </a:r>
            <a:endParaRPr kumimoji="0" lang="en-US" altLang="zh-CN" sz="2400" b="1" i="0" u="none" strike="noStrike" kern="1200" cap="none" spc="0" normalizeH="0" baseline="0" noProof="0" dirty="0">
              <a:ln>
                <a:noFill/>
              </a:ln>
              <a:solidFill>
                <a:srgbClr val="FFFFFF"/>
              </a:solidFill>
              <a:effectLst/>
              <a:uLnTx/>
              <a:uFillTx/>
              <a:latin typeface="华文楷体" panose="02010600040101010101" pitchFamily="2" charset="-122"/>
              <a:ea typeface="华文楷体" panose="02010600040101010101" pitchFamily="2" charset="-122"/>
            </a:endParaRPr>
          </a:p>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zh-CN" altLang="en-US" sz="1600" b="0" i="0" u="none" strike="noStrike" kern="1200" cap="none" spc="0" normalizeH="0" baseline="0" noProof="0" dirty="0">
                <a:ln>
                  <a:noFill/>
                </a:ln>
                <a:solidFill>
                  <a:srgbClr val="FFFFFF"/>
                </a:solidFill>
                <a:effectLst/>
                <a:uLnTx/>
                <a:uFillTx/>
                <a:latin typeface="华文楷体" panose="02010600040101010101" pitchFamily="2" charset="-122"/>
                <a:ea typeface="华文楷体" panose="02010600040101010101" pitchFamily="2" charset="-122"/>
              </a:rPr>
              <a:t>创办于</a:t>
            </a:r>
            <a:r>
              <a:rPr kumimoji="0" lang="en-US" altLang="zh-CN" sz="1600" b="0" i="0" u="none" strike="noStrike" kern="1200" cap="none" spc="0" normalizeH="0" baseline="0" noProof="0" dirty="0">
                <a:ln>
                  <a:noFill/>
                </a:ln>
                <a:solidFill>
                  <a:srgbClr val="FFFFFF"/>
                </a:solidFill>
                <a:effectLst/>
                <a:uLnTx/>
                <a:uFillTx/>
                <a:latin typeface="华文楷体" panose="02010600040101010101" pitchFamily="2" charset="-122"/>
                <a:ea typeface="华文楷体" panose="02010600040101010101" pitchFamily="2" charset="-122"/>
              </a:rPr>
              <a:t>1995</a:t>
            </a:r>
            <a:r>
              <a:rPr kumimoji="0" lang="zh-CN" altLang="en-US" sz="1600" b="0" i="0" u="none" strike="noStrike" kern="1200" cap="none" spc="0" normalizeH="0" baseline="0" noProof="0" dirty="0">
                <a:ln>
                  <a:noFill/>
                </a:ln>
                <a:solidFill>
                  <a:srgbClr val="FFFFFF"/>
                </a:solidFill>
                <a:effectLst/>
                <a:uLnTx/>
                <a:uFillTx/>
                <a:latin typeface="华文楷体" panose="02010600040101010101" pitchFamily="2" charset="-122"/>
                <a:ea typeface="华文楷体" panose="02010600040101010101" pitchFamily="2" charset="-122"/>
              </a:rPr>
              <a:t>年，具有</a:t>
            </a:r>
            <a:r>
              <a:rPr kumimoji="0" lang="en-US" altLang="zh-CN" sz="1600" b="1" i="0" u="none" strike="noStrike" kern="1200" cap="none" spc="0" normalizeH="0" baseline="0" noProof="0" dirty="0">
                <a:ln>
                  <a:noFill/>
                </a:ln>
                <a:solidFill>
                  <a:srgbClr val="FFFFFF"/>
                </a:solidFill>
                <a:effectLst/>
                <a:uLnTx/>
                <a:uFillTx/>
                <a:latin typeface="华文楷体" panose="02010600040101010101" pitchFamily="2" charset="-122"/>
                <a:ea typeface="华文楷体" panose="02010600040101010101" pitchFamily="2" charset="-122"/>
              </a:rPr>
              <a:t>26</a:t>
            </a:r>
            <a:r>
              <a:rPr kumimoji="0" lang="zh-CN" altLang="en-US" sz="1600" b="1" i="0" u="none" strike="noStrike" kern="1200" cap="none" spc="0" normalizeH="0" baseline="0" noProof="0" dirty="0">
                <a:ln>
                  <a:noFill/>
                </a:ln>
                <a:solidFill>
                  <a:srgbClr val="FFFFFF"/>
                </a:solidFill>
                <a:effectLst/>
                <a:uLnTx/>
                <a:uFillTx/>
                <a:latin typeface="华文楷体" panose="02010600040101010101" pitchFamily="2" charset="-122"/>
                <a:ea typeface="华文楷体" panose="02010600040101010101" pitchFamily="2" charset="-122"/>
              </a:rPr>
              <a:t>年</a:t>
            </a:r>
            <a:r>
              <a:rPr kumimoji="0" lang="zh-CN" altLang="en-US" sz="1600" b="0" i="0" u="none" strike="noStrike" kern="1200" cap="none" spc="0" normalizeH="0" baseline="0" noProof="0" dirty="0">
                <a:ln>
                  <a:noFill/>
                </a:ln>
                <a:solidFill>
                  <a:srgbClr val="FFFFFF"/>
                </a:solidFill>
                <a:effectLst/>
                <a:uLnTx/>
                <a:uFillTx/>
                <a:latin typeface="华文楷体" panose="02010600040101010101" pitchFamily="2" charset="-122"/>
                <a:ea typeface="华文楷体" panose="02010600040101010101" pitchFamily="2" charset="-122"/>
              </a:rPr>
              <a:t>基础教育、</a:t>
            </a:r>
            <a:r>
              <a:rPr kumimoji="0" lang="en-US" altLang="zh-CN" sz="1600" b="1" i="0" u="none" strike="noStrike" kern="1200" cap="none" spc="0" normalizeH="0" baseline="0" noProof="0" dirty="0">
                <a:ln>
                  <a:noFill/>
                </a:ln>
                <a:solidFill>
                  <a:srgbClr val="FFFFFF"/>
                </a:solidFill>
                <a:effectLst/>
                <a:uLnTx/>
                <a:uFillTx/>
                <a:latin typeface="华文楷体" panose="02010600040101010101" pitchFamily="2" charset="-122"/>
                <a:ea typeface="华文楷体" panose="02010600040101010101" pitchFamily="2" charset="-122"/>
              </a:rPr>
              <a:t>19</a:t>
            </a:r>
            <a:r>
              <a:rPr kumimoji="0" lang="zh-CN" altLang="en-US" sz="1600" b="1" i="0" u="none" strike="noStrike" kern="1200" cap="none" spc="0" normalizeH="0" baseline="0" noProof="0" dirty="0">
                <a:ln>
                  <a:noFill/>
                </a:ln>
                <a:solidFill>
                  <a:srgbClr val="FFFFFF"/>
                </a:solidFill>
                <a:effectLst/>
                <a:uLnTx/>
                <a:uFillTx/>
                <a:latin typeface="华文楷体" panose="02010600040101010101" pitchFamily="2" charset="-122"/>
                <a:ea typeface="华文楷体" panose="02010600040101010101" pitchFamily="2" charset="-122"/>
              </a:rPr>
              <a:t>年</a:t>
            </a:r>
            <a:r>
              <a:rPr kumimoji="0" lang="zh-CN" altLang="en-US" sz="1600" b="0" i="0" u="none" strike="noStrike" kern="1200" cap="none" spc="0" normalizeH="0" baseline="0" noProof="0" dirty="0">
                <a:ln>
                  <a:noFill/>
                </a:ln>
                <a:solidFill>
                  <a:srgbClr val="FFFFFF"/>
                </a:solidFill>
                <a:effectLst/>
                <a:uLnTx/>
                <a:uFillTx/>
                <a:latin typeface="华文楷体" panose="02010600040101010101" pitchFamily="2" charset="-122"/>
                <a:ea typeface="华文楷体" panose="02010600040101010101" pitchFamily="2" charset="-122"/>
              </a:rPr>
              <a:t>国际教育办学历史</a:t>
            </a:r>
            <a:endParaRPr kumimoji="0" lang="en-US" altLang="zh-CN" sz="1600" b="0" i="0" u="none" strike="noStrike" kern="1200" cap="none" spc="0" normalizeH="0" baseline="0" noProof="0" dirty="0">
              <a:ln>
                <a:noFill/>
              </a:ln>
              <a:solidFill>
                <a:srgbClr val="FFFFFF"/>
              </a:solidFill>
              <a:effectLst/>
              <a:uLnTx/>
              <a:uFillTx/>
              <a:latin typeface="华文楷体" panose="02010600040101010101" pitchFamily="2" charset="-122"/>
              <a:ea typeface="华文楷体" panose="02010600040101010101" pitchFamily="2" charset="-122"/>
            </a:endParaRPr>
          </a:p>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zh-CN" altLang="en-US" sz="1600" b="0" i="0" u="none" strike="noStrike" kern="1200" cap="none" spc="0" normalizeH="0" baseline="0" noProof="0" dirty="0">
                <a:ln>
                  <a:noFill/>
                </a:ln>
                <a:solidFill>
                  <a:srgbClr val="FFFFFF"/>
                </a:solidFill>
                <a:effectLst/>
                <a:uLnTx/>
                <a:uFillTx/>
                <a:latin typeface="华文楷体" panose="02010600040101010101" pitchFamily="2" charset="-122"/>
                <a:ea typeface="华文楷体" panose="02010600040101010101" pitchFamily="2" charset="-122"/>
              </a:rPr>
              <a:t>是中国第一家在美国上市的民办中小学教育集团</a:t>
            </a:r>
          </a:p>
        </p:txBody>
      </p:sp>
      <p:sp>
        <p:nvSpPr>
          <p:cNvPr id="22" name="文本框 21"/>
          <p:cNvSpPr txBox="1"/>
          <p:nvPr/>
        </p:nvSpPr>
        <p:spPr>
          <a:xfrm>
            <a:off x="6501514" y="5232373"/>
            <a:ext cx="2387600" cy="87934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rPr>
              <a:t>校园网络分布在</a:t>
            </a:r>
            <a:endParaRPr kumimoji="0" lang="en-US" altLang="zh-CN" sz="1600" b="0" i="0" u="none" strike="noStrike" kern="120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6CB8"/>
                </a:solidFill>
                <a:effectLst/>
                <a:uLnTx/>
                <a:uFillTx/>
                <a:latin typeface="华文楷体" panose="02010600040101010101" pitchFamily="2" charset="-122"/>
                <a:ea typeface="华文楷体" panose="02010600040101010101" pitchFamily="2" charset="-122"/>
              </a:rPr>
              <a:t>7</a:t>
            </a:r>
            <a:r>
              <a:rPr kumimoji="0" lang="zh-CN" altLang="en-US" sz="2000" b="1" i="0" u="none" strike="noStrike" kern="1200" cap="none" spc="0" normalizeH="0" baseline="0" noProof="0" dirty="0">
                <a:ln>
                  <a:noFill/>
                </a:ln>
                <a:solidFill>
                  <a:srgbClr val="006CB8"/>
                </a:solidFill>
                <a:effectLst/>
                <a:uLnTx/>
                <a:uFillTx/>
                <a:latin typeface="华文楷体" panose="02010600040101010101" pitchFamily="2" charset="-122"/>
                <a:ea typeface="华文楷体" panose="02010600040101010101" pitchFamily="2" charset="-122"/>
              </a:rPr>
              <a:t>个省份</a:t>
            </a:r>
          </a:p>
        </p:txBody>
      </p:sp>
      <p:sp>
        <p:nvSpPr>
          <p:cNvPr id="4" name="文本框 3"/>
          <p:cNvSpPr txBox="1"/>
          <p:nvPr/>
        </p:nvSpPr>
        <p:spPr>
          <a:xfrm>
            <a:off x="425835" y="5143118"/>
            <a:ext cx="2179320" cy="968598"/>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rPr>
              <a:t>自主举办学校</a:t>
            </a:r>
            <a:r>
              <a:rPr lang="en-US" altLang="zh-CN" sz="2000" b="1" dirty="0">
                <a:solidFill>
                  <a:srgbClr val="02579A"/>
                </a:solidFill>
                <a:latin typeface="华文楷体" panose="02010600040101010101" pitchFamily="2" charset="-122"/>
                <a:ea typeface="华文楷体" panose="02010600040101010101" pitchFamily="2" charset="-122"/>
              </a:rPr>
              <a:t>13</a:t>
            </a:r>
            <a:r>
              <a:rPr lang="zh-CN" altLang="en-US" sz="2000" b="1" dirty="0">
                <a:solidFill>
                  <a:srgbClr val="02579A"/>
                </a:solidFill>
                <a:latin typeface="华文楷体" panose="02010600040101010101" pitchFamily="2" charset="-122"/>
                <a:ea typeface="华文楷体" panose="02010600040101010101" pitchFamily="2" charset="-122"/>
              </a:rPr>
              <a:t>所</a:t>
            </a:r>
            <a:endParaRPr lang="en-US" altLang="zh-CN" sz="2000" b="1" dirty="0">
              <a:solidFill>
                <a:srgbClr val="02579A"/>
              </a:solidFill>
              <a:latin typeface="华文楷体" panose="02010600040101010101" pitchFamily="2" charset="-122"/>
              <a:ea typeface="华文楷体" panose="02010600040101010101" pitchFamily="2" charset="-122"/>
            </a:endParaRPr>
          </a:p>
          <a:p>
            <a:pPr algn="ctr" defTabSz="914400">
              <a:lnSpc>
                <a:spcPct val="150000"/>
              </a:lnSpc>
            </a:pPr>
            <a:r>
              <a:rPr lang="en-US" altLang="zh-CN" sz="2000" b="1" dirty="0">
                <a:solidFill>
                  <a:srgbClr val="02579A"/>
                </a:solidFill>
                <a:latin typeface="华文楷体" panose="02010600040101010101" pitchFamily="2" charset="-122"/>
                <a:ea typeface="华文楷体" panose="02010600040101010101" pitchFamily="2" charset="-122"/>
              </a:rPr>
              <a:t>27,310</a:t>
            </a:r>
            <a:r>
              <a:rPr lang="zh-CN" altLang="en-US" sz="1600" dirty="0">
                <a:solidFill>
                  <a:srgbClr val="000000"/>
                </a:solidFill>
                <a:latin typeface="华文楷体" panose="02010600040101010101" pitchFamily="2" charset="-122"/>
                <a:ea typeface="华文楷体" panose="02010600040101010101" pitchFamily="2" charset="-122"/>
              </a:rPr>
              <a:t>名学生</a:t>
            </a:r>
            <a:r>
              <a:rPr lang="en-US" altLang="zh-CN" sz="1600" baseline="30000" dirty="0">
                <a:solidFill>
                  <a:srgbClr val="000000"/>
                </a:solidFill>
                <a:latin typeface="华文楷体" panose="02010600040101010101" pitchFamily="2" charset="-122"/>
                <a:ea typeface="华文楷体" panose="02010600040101010101" pitchFamily="2" charset="-122"/>
              </a:rPr>
              <a:t>(1)</a:t>
            </a:r>
          </a:p>
        </p:txBody>
      </p:sp>
      <p:cxnSp>
        <p:nvCxnSpPr>
          <p:cNvPr id="11" name="直接连接符 10"/>
          <p:cNvCxnSpPr/>
          <p:nvPr/>
        </p:nvCxnSpPr>
        <p:spPr>
          <a:xfrm rot="900000">
            <a:off x="2748166" y="5477496"/>
            <a:ext cx="0" cy="490673"/>
          </a:xfrm>
          <a:prstGeom prst="line">
            <a:avLst/>
          </a:prstGeom>
          <a:ln>
            <a:solidFill>
              <a:srgbClr val="006CB8"/>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rot="900000">
            <a:off x="6548864" y="5477494"/>
            <a:ext cx="0" cy="490673"/>
          </a:xfrm>
          <a:prstGeom prst="line">
            <a:avLst/>
          </a:prstGeom>
          <a:ln>
            <a:solidFill>
              <a:srgbClr val="006CB8"/>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3B762349-6A2D-4E4C-BBF1-29112A35309A}"/>
              </a:ext>
            </a:extLst>
          </p:cNvPr>
          <p:cNvSpPr txBox="1"/>
          <p:nvPr/>
        </p:nvSpPr>
        <p:spPr>
          <a:xfrm>
            <a:off x="3082008" y="5140040"/>
            <a:ext cx="3056399" cy="97167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rPr>
              <a:t>自主举办及运营管理学校</a:t>
            </a:r>
            <a:r>
              <a:rPr lang="en-US" altLang="zh-CN" sz="2000" b="1" dirty="0">
                <a:solidFill>
                  <a:srgbClr val="02579A"/>
                </a:solidFill>
                <a:latin typeface="华文楷体" panose="02010600040101010101" pitchFamily="2" charset="-122"/>
                <a:ea typeface="华文楷体" panose="02010600040101010101" pitchFamily="2" charset="-122"/>
              </a:rPr>
              <a:t>41</a:t>
            </a:r>
            <a:r>
              <a:rPr lang="zh-CN" altLang="en-US" sz="2000" b="1" dirty="0">
                <a:solidFill>
                  <a:srgbClr val="02579A"/>
                </a:solidFill>
                <a:latin typeface="华文楷体" panose="02010600040101010101" pitchFamily="2" charset="-122"/>
                <a:ea typeface="华文楷体" panose="02010600040101010101" pitchFamily="2" charset="-122"/>
              </a:rPr>
              <a:t>所</a:t>
            </a:r>
            <a:endParaRPr lang="en-US" altLang="zh-CN" sz="2000" b="1" dirty="0">
              <a:solidFill>
                <a:srgbClr val="02579A"/>
              </a:solidFill>
              <a:latin typeface="华文楷体" panose="02010600040101010101" pitchFamily="2" charset="-122"/>
              <a:ea typeface="华文楷体" panose="02010600040101010101" pitchFamily="2" charset="-122"/>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2000" b="1" dirty="0">
                <a:solidFill>
                  <a:srgbClr val="02579A"/>
                </a:solidFill>
                <a:latin typeface="华文楷体" panose="02010600040101010101" pitchFamily="2" charset="-122"/>
                <a:ea typeface="华文楷体" panose="02010600040101010101" pitchFamily="2" charset="-122"/>
              </a:rPr>
              <a:t>73,629</a:t>
            </a:r>
            <a:r>
              <a:rPr lang="zh-CN" altLang="en-US" sz="1600" dirty="0">
                <a:solidFill>
                  <a:srgbClr val="000000"/>
                </a:solidFill>
                <a:latin typeface="华文楷体" panose="02010600040101010101" pitchFamily="2" charset="-122"/>
                <a:ea typeface="华文楷体" panose="02010600040101010101" pitchFamily="2" charset="-122"/>
              </a:rPr>
              <a:t>名学生</a:t>
            </a:r>
          </a:p>
        </p:txBody>
      </p:sp>
      <p:sp>
        <p:nvSpPr>
          <p:cNvPr id="16" name="文本框 15">
            <a:extLst>
              <a:ext uri="{FF2B5EF4-FFF2-40B4-BE49-F238E27FC236}">
                <a16:creationId xmlns:a16="http://schemas.microsoft.com/office/drawing/2014/main" id="{76A1BE68-7E8E-4A45-B5D0-89969E36CDCF}"/>
              </a:ext>
            </a:extLst>
          </p:cNvPr>
          <p:cNvSpPr txBox="1"/>
          <p:nvPr/>
        </p:nvSpPr>
        <p:spPr>
          <a:xfrm>
            <a:off x="9378565" y="5274146"/>
            <a:ext cx="2387600" cy="79579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rPr>
              <a:t>华东地区最大的民办</a:t>
            </a:r>
            <a:r>
              <a:rPr kumimoji="0" lang="en-US" altLang="zh-CN" sz="1600" b="0" i="0" u="none" strike="noStrike" kern="120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rPr>
              <a:t>K12</a:t>
            </a:r>
            <a:r>
              <a:rPr kumimoji="0" lang="zh-CN" altLang="en-US" sz="1600" b="0" i="0" u="none" strike="noStrike" kern="120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rPr>
              <a:t>教育服务提供商</a:t>
            </a:r>
            <a:endParaRPr kumimoji="0" lang="zh-CN" altLang="en-US" sz="2000" b="1" i="0" u="none" strike="noStrike" kern="1200" cap="none" spc="0" normalizeH="0" baseline="0" noProof="0" dirty="0">
              <a:ln>
                <a:noFill/>
              </a:ln>
              <a:solidFill>
                <a:srgbClr val="006CB8"/>
              </a:solidFill>
              <a:effectLst/>
              <a:uLnTx/>
              <a:uFillTx/>
              <a:latin typeface="华文楷体" panose="02010600040101010101" pitchFamily="2" charset="-122"/>
              <a:ea typeface="华文楷体" panose="02010600040101010101" pitchFamily="2" charset="-122"/>
            </a:endParaRPr>
          </a:p>
        </p:txBody>
      </p:sp>
      <p:cxnSp>
        <p:nvCxnSpPr>
          <p:cNvPr id="17" name="直接连接符 16">
            <a:extLst>
              <a:ext uri="{FF2B5EF4-FFF2-40B4-BE49-F238E27FC236}">
                <a16:creationId xmlns:a16="http://schemas.microsoft.com/office/drawing/2014/main" id="{9D02BE96-5102-4853-8C1E-C7BFA3E9EE92}"/>
              </a:ext>
            </a:extLst>
          </p:cNvPr>
          <p:cNvCxnSpPr/>
          <p:nvPr/>
        </p:nvCxnSpPr>
        <p:spPr>
          <a:xfrm rot="900000">
            <a:off x="8952612" y="5477986"/>
            <a:ext cx="0" cy="490673"/>
          </a:xfrm>
          <a:prstGeom prst="line">
            <a:avLst/>
          </a:prstGeom>
          <a:ln>
            <a:solidFill>
              <a:srgbClr val="006CB8"/>
            </a:solidFill>
          </a:ln>
        </p:spPr>
        <p:style>
          <a:lnRef idx="1">
            <a:schemeClr val="accent1"/>
          </a:lnRef>
          <a:fillRef idx="0">
            <a:schemeClr val="accent1"/>
          </a:fillRef>
          <a:effectRef idx="0">
            <a:schemeClr val="accent1"/>
          </a:effectRef>
          <a:fontRef idx="minor">
            <a:schemeClr val="tx1"/>
          </a:fontRef>
        </p:style>
      </p:cxnSp>
      <p:sp>
        <p:nvSpPr>
          <p:cNvPr id="24" name="标题 1">
            <a:extLst>
              <a:ext uri="{FF2B5EF4-FFF2-40B4-BE49-F238E27FC236}">
                <a16:creationId xmlns:a16="http://schemas.microsoft.com/office/drawing/2014/main" id="{08470730-1211-4CFA-B8B1-11B1AC478BBC}"/>
              </a:ext>
            </a:extLst>
          </p:cNvPr>
          <p:cNvSpPr>
            <a:spLocks noGrp="1"/>
          </p:cNvSpPr>
          <p:nvPr>
            <p:ph type="title"/>
          </p:nvPr>
        </p:nvSpPr>
        <p:spPr>
          <a:xfrm>
            <a:off x="274686" y="169163"/>
            <a:ext cx="7400155" cy="532450"/>
          </a:xfrm>
        </p:spPr>
        <p:txBody>
          <a:bodyPr/>
          <a:lstStyle/>
          <a:p>
            <a:r>
              <a:rPr lang="zh-CN" altLang="en-US" dirty="0"/>
              <a:t>公司简介</a:t>
            </a:r>
          </a:p>
        </p:txBody>
      </p:sp>
      <p:sp>
        <p:nvSpPr>
          <p:cNvPr id="14" name="文本框 3">
            <a:extLst>
              <a:ext uri="{FF2B5EF4-FFF2-40B4-BE49-F238E27FC236}">
                <a16:creationId xmlns:a16="http://schemas.microsoft.com/office/drawing/2014/main" id="{C7857D76-FB60-D94F-AC1C-EF9EDEF6D593}"/>
              </a:ext>
            </a:extLst>
          </p:cNvPr>
          <p:cNvSpPr txBox="1"/>
          <p:nvPr/>
        </p:nvSpPr>
        <p:spPr>
          <a:xfrm>
            <a:off x="70887" y="6473967"/>
            <a:ext cx="2672869" cy="306494"/>
          </a:xfrm>
          <a:prstGeom prst="rect">
            <a:avLst/>
          </a:prstGeom>
          <a:noFill/>
        </p:spPr>
        <p:txBody>
          <a:bodyPr wrap="square">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rPr>
              <a:t>1. </a:t>
            </a:r>
            <a:r>
              <a:rPr kumimoji="0" lang="zh-CN" altLang="en-US" sz="1100" b="0" i="0" u="none" strike="noStrike" kern="120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rPr>
              <a:t>截至</a:t>
            </a:r>
            <a:r>
              <a:rPr lang="en-US" altLang="zh-CN" sz="1100" dirty="0">
                <a:solidFill>
                  <a:srgbClr val="000000"/>
                </a:solidFill>
                <a:latin typeface="华文楷体" panose="02010600040101010101" pitchFamily="2" charset="-122"/>
                <a:ea typeface="华文楷体" panose="02010600040101010101" pitchFamily="2" charset="-122"/>
              </a:rPr>
              <a:t>2021</a:t>
            </a:r>
            <a:r>
              <a:rPr lang="zh-CN" altLang="en-US" sz="1100" dirty="0">
                <a:solidFill>
                  <a:srgbClr val="000000"/>
                </a:solidFill>
                <a:latin typeface="华文楷体" panose="02010600040101010101" pitchFamily="2" charset="-122"/>
                <a:ea typeface="华文楷体" panose="02010600040101010101" pitchFamily="2" charset="-122"/>
              </a:rPr>
              <a:t>年</a:t>
            </a:r>
            <a:r>
              <a:rPr lang="en-US" altLang="zh-CN" sz="1100" dirty="0">
                <a:solidFill>
                  <a:srgbClr val="000000"/>
                </a:solidFill>
                <a:latin typeface="华文楷体" panose="02010600040101010101" pitchFamily="2" charset="-122"/>
                <a:ea typeface="华文楷体" panose="02010600040101010101" pitchFamily="2" charset="-122"/>
              </a:rPr>
              <a:t>3</a:t>
            </a:r>
            <a:r>
              <a:rPr lang="zh-CN" altLang="en-US" sz="1100" dirty="0">
                <a:solidFill>
                  <a:srgbClr val="000000"/>
                </a:solidFill>
                <a:latin typeface="华文楷体" panose="02010600040101010101" pitchFamily="2" charset="-122"/>
                <a:ea typeface="华文楷体" panose="02010600040101010101" pitchFamily="2" charset="-122"/>
              </a:rPr>
              <a:t>月</a:t>
            </a:r>
            <a:r>
              <a:rPr lang="en-US" altLang="zh-CN" sz="1100" dirty="0">
                <a:solidFill>
                  <a:srgbClr val="000000"/>
                </a:solidFill>
                <a:latin typeface="华文楷体" panose="02010600040101010101" pitchFamily="2" charset="-122"/>
                <a:ea typeface="华文楷体" panose="02010600040101010101" pitchFamily="2" charset="-122"/>
              </a:rPr>
              <a:t>31</a:t>
            </a:r>
            <a:r>
              <a:rPr lang="zh-CN" altLang="en-US" sz="1100" dirty="0">
                <a:solidFill>
                  <a:srgbClr val="000000"/>
                </a:solidFill>
                <a:latin typeface="华文楷体" panose="02010600040101010101" pitchFamily="2" charset="-122"/>
                <a:ea typeface="华文楷体" panose="02010600040101010101" pitchFamily="2" charset="-122"/>
              </a:rPr>
              <a:t>日</a:t>
            </a:r>
            <a:endParaRPr lang="en-US" altLang="zh-CN" sz="1100" baseline="30000" dirty="0">
              <a:solidFill>
                <a:srgbClr val="000000"/>
              </a:solidFill>
              <a:latin typeface="华文楷体" panose="02010600040101010101" pitchFamily="2" charset="-122"/>
              <a:ea typeface="华文楷体" panose="02010600040101010101" pitchFamily="2" charset="-122"/>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spect="1"/>
          </p:cNvSpPr>
          <p:nvPr/>
        </p:nvSpPr>
        <p:spPr>
          <a:xfrm flipH="1">
            <a:off x="0" y="-1"/>
            <a:ext cx="12192000" cy="6858001"/>
          </a:xfrm>
          <a:prstGeom prst="rect">
            <a:avLst/>
          </a:prstGeom>
          <a:blipFill dpi="0" rotWithShape="1">
            <a:blip r:embed="rId4" cstate="print">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44" name="矩形 43"/>
          <p:cNvSpPr>
            <a:spLocks noChangeAspect="1"/>
          </p:cNvSpPr>
          <p:nvPr/>
        </p:nvSpPr>
        <p:spPr>
          <a:xfrm flipH="1">
            <a:off x="0" y="0"/>
            <a:ext cx="12192000" cy="6858001"/>
          </a:xfrm>
          <a:prstGeom prst="rect">
            <a:avLst/>
          </a:prstGeom>
          <a:solidFill>
            <a:srgbClr val="00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indent="-182880" algn="just" defTabSz="914400">
              <a:lnSpc>
                <a:spcPct val="170000"/>
              </a:lnSpc>
              <a:buFont typeface="Arial" panose="020B0604020202020204" pitchFamily="34" charset="0"/>
              <a:buChar char="•"/>
            </a:pPr>
            <a:endParaRPr lang="zh-CN" altLang="en-US">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pic>
        <p:nvPicPr>
          <p:cNvPr id="10" name="图片 9"/>
          <p:cNvPicPr>
            <a:picLocks noChangeAspect="1"/>
          </p:cNvPicPr>
          <p:nvPr/>
        </p:nvPicPr>
        <p:blipFill>
          <a:blip r:embed="rId5">
            <a:alphaModFix amt="10000"/>
            <a:extLst>
              <a:ext uri="{28A0092B-C50C-407E-A947-70E740481C1C}">
                <a14:useLocalDpi xmlns:a14="http://schemas.microsoft.com/office/drawing/2010/main"/>
              </a:ext>
            </a:extLst>
          </a:blip>
          <a:stretch>
            <a:fillRect/>
          </a:stretch>
        </p:blipFill>
        <p:spPr>
          <a:xfrm>
            <a:off x="-243840" y="873504"/>
            <a:ext cx="12557760" cy="5903512"/>
          </a:xfrm>
          <a:prstGeom prst="rect">
            <a:avLst/>
          </a:prstGeom>
        </p:spPr>
      </p:pic>
      <p:pic>
        <p:nvPicPr>
          <p:cNvPr id="7" name="图形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03700" y="310382"/>
            <a:ext cx="1357681" cy="394165"/>
          </a:xfrm>
          <a:prstGeom prst="rect">
            <a:avLst/>
          </a:prstGeom>
        </p:spPr>
      </p:pic>
      <p:grpSp>
        <p:nvGrpSpPr>
          <p:cNvPr id="8" name="组合 7"/>
          <p:cNvGrpSpPr/>
          <p:nvPr/>
        </p:nvGrpSpPr>
        <p:grpSpPr>
          <a:xfrm>
            <a:off x="1584326" y="1505778"/>
            <a:ext cx="8975888" cy="4107404"/>
            <a:chOff x="1584326" y="1505778"/>
            <a:chExt cx="8975888" cy="4107404"/>
          </a:xfrm>
        </p:grpSpPr>
        <p:sp>
          <p:nvSpPr>
            <p:cNvPr id="60" name="TextBox 59"/>
            <p:cNvSpPr txBox="1"/>
            <p:nvPr/>
          </p:nvSpPr>
          <p:spPr>
            <a:xfrm>
              <a:off x="1809400" y="3650389"/>
              <a:ext cx="2236510" cy="400110"/>
            </a:xfrm>
            <a:prstGeom prst="rect">
              <a:avLst/>
            </a:prstGeom>
            <a:noFill/>
          </p:spPr>
          <p:txBody>
            <a:bodyPr wrap="none" rtlCol="0">
              <a:spAutoFit/>
            </a:bodyPr>
            <a:lstStyle/>
            <a:p>
              <a:pPr algn="ctr"/>
              <a:r>
                <a:rPr lang="zh-CN" altLang="en-US" sz="2000" b="1" dirty="0">
                  <a:solidFill>
                    <a:schemeClr val="bg1"/>
                  </a:solidFill>
                  <a:cs typeface="+mn-ea"/>
                  <a:sym typeface="+mn-lt"/>
                </a:rPr>
                <a:t>全国优秀民办学校</a:t>
              </a:r>
            </a:p>
          </p:txBody>
        </p:sp>
        <p:sp>
          <p:nvSpPr>
            <p:cNvPr id="61" name="TextBox 60"/>
            <p:cNvSpPr txBox="1"/>
            <p:nvPr/>
          </p:nvSpPr>
          <p:spPr>
            <a:xfrm>
              <a:off x="6534337" y="3543272"/>
              <a:ext cx="2522141" cy="338554"/>
            </a:xfrm>
            <a:prstGeom prst="rect">
              <a:avLst/>
            </a:prstGeom>
            <a:noFill/>
          </p:spPr>
          <p:txBody>
            <a:bodyPr wrap="square" rtlCol="0">
              <a:spAutoFit/>
            </a:bodyPr>
            <a:lstStyle/>
            <a:p>
              <a:pPr algn="ctr"/>
              <a:r>
                <a:rPr lang="zh-CN" altLang="en-US" sz="1600" b="1" dirty="0">
                  <a:solidFill>
                    <a:schemeClr val="bg1"/>
                  </a:solidFill>
                  <a:cs typeface="+mn-ea"/>
                  <a:sym typeface="+mn-lt"/>
                </a:rPr>
                <a:t>浙江省一级民办高中</a:t>
              </a:r>
            </a:p>
          </p:txBody>
        </p:sp>
        <p:sp>
          <p:nvSpPr>
            <p:cNvPr id="62" name="TextBox 61"/>
            <p:cNvSpPr txBox="1"/>
            <p:nvPr/>
          </p:nvSpPr>
          <p:spPr>
            <a:xfrm>
              <a:off x="4485899" y="3610263"/>
              <a:ext cx="2048437" cy="307777"/>
            </a:xfrm>
            <a:prstGeom prst="rect">
              <a:avLst/>
            </a:prstGeom>
            <a:noFill/>
          </p:spPr>
          <p:txBody>
            <a:bodyPr wrap="square" rtlCol="0">
              <a:spAutoFit/>
            </a:bodyPr>
            <a:lstStyle/>
            <a:p>
              <a:pPr algn="ctr"/>
              <a:r>
                <a:rPr lang="zh-CN" altLang="en-US" sz="1400" b="1" dirty="0">
                  <a:solidFill>
                    <a:schemeClr val="bg1"/>
                  </a:solidFill>
                  <a:cs typeface="+mn-ea"/>
                  <a:sym typeface="+mn-lt"/>
                </a:rPr>
                <a:t>浙江省优秀民办学校</a:t>
              </a:r>
            </a:p>
          </p:txBody>
        </p:sp>
        <p:sp>
          <p:nvSpPr>
            <p:cNvPr id="63" name="TextBox 62"/>
            <p:cNvSpPr txBox="1"/>
            <p:nvPr/>
          </p:nvSpPr>
          <p:spPr>
            <a:xfrm>
              <a:off x="2052248" y="5305405"/>
              <a:ext cx="1620072" cy="307777"/>
            </a:xfrm>
            <a:prstGeom prst="rect">
              <a:avLst/>
            </a:prstGeom>
            <a:noFill/>
          </p:spPr>
          <p:txBody>
            <a:bodyPr wrap="square" rtlCol="0">
              <a:spAutoFit/>
            </a:bodyPr>
            <a:lstStyle/>
            <a:p>
              <a:pPr algn="ctr"/>
              <a:r>
                <a:rPr lang="zh-CN" altLang="en-US" sz="1400" b="1" dirty="0">
                  <a:solidFill>
                    <a:schemeClr val="bg1"/>
                  </a:solidFill>
                  <a:cs typeface="+mn-ea"/>
                  <a:sym typeface="+mn-lt"/>
                </a:rPr>
                <a:t>浙江省绿色学校</a:t>
              </a:r>
            </a:p>
          </p:txBody>
        </p:sp>
        <p:sp>
          <p:nvSpPr>
            <p:cNvPr id="64" name="TextBox 63"/>
            <p:cNvSpPr txBox="1"/>
            <p:nvPr/>
          </p:nvSpPr>
          <p:spPr>
            <a:xfrm>
              <a:off x="1945463" y="4389817"/>
              <a:ext cx="1976297" cy="276999"/>
            </a:xfrm>
            <a:prstGeom prst="rect">
              <a:avLst/>
            </a:prstGeom>
            <a:noFill/>
          </p:spPr>
          <p:txBody>
            <a:bodyPr wrap="square" rtlCol="0">
              <a:spAutoFit/>
            </a:bodyPr>
            <a:lstStyle/>
            <a:p>
              <a:pPr algn="ctr"/>
              <a:r>
                <a:rPr lang="zh-CN" altLang="en-US" sz="1200" b="1" dirty="0">
                  <a:solidFill>
                    <a:schemeClr val="bg1"/>
                  </a:solidFill>
                  <a:cs typeface="+mn-ea"/>
                  <a:sym typeface="+mn-lt"/>
                </a:rPr>
                <a:t>浙江省卫生先进单位</a:t>
              </a:r>
            </a:p>
          </p:txBody>
        </p:sp>
        <p:sp>
          <p:nvSpPr>
            <p:cNvPr id="65" name="TextBox 64"/>
            <p:cNvSpPr txBox="1"/>
            <p:nvPr/>
          </p:nvSpPr>
          <p:spPr>
            <a:xfrm>
              <a:off x="3610294" y="5288782"/>
              <a:ext cx="1884473" cy="276999"/>
            </a:xfrm>
            <a:prstGeom prst="rect">
              <a:avLst/>
            </a:prstGeom>
            <a:noFill/>
          </p:spPr>
          <p:txBody>
            <a:bodyPr wrap="square" rtlCol="0">
              <a:spAutoFit/>
            </a:bodyPr>
            <a:lstStyle/>
            <a:p>
              <a:pPr algn="ctr"/>
              <a:r>
                <a:rPr lang="zh-CN" altLang="en-US" sz="1200" b="1" dirty="0">
                  <a:solidFill>
                    <a:schemeClr val="bg1"/>
                  </a:solidFill>
                  <a:cs typeface="+mn-ea"/>
                  <a:sym typeface="+mn-lt"/>
                </a:rPr>
                <a:t>浙江省文明单位</a:t>
              </a:r>
            </a:p>
          </p:txBody>
        </p:sp>
        <p:sp>
          <p:nvSpPr>
            <p:cNvPr id="66" name="TextBox 65"/>
            <p:cNvSpPr txBox="1"/>
            <p:nvPr/>
          </p:nvSpPr>
          <p:spPr>
            <a:xfrm>
              <a:off x="1584326" y="4874752"/>
              <a:ext cx="2387512" cy="400110"/>
            </a:xfrm>
            <a:prstGeom prst="rect">
              <a:avLst/>
            </a:prstGeom>
            <a:noFill/>
          </p:spPr>
          <p:txBody>
            <a:bodyPr wrap="square" rtlCol="0">
              <a:spAutoFit/>
            </a:bodyPr>
            <a:lstStyle/>
            <a:p>
              <a:pPr algn="ctr"/>
              <a:r>
                <a:rPr lang="zh-CN" altLang="en-US" sz="2000" b="1" dirty="0">
                  <a:solidFill>
                    <a:schemeClr val="bg1"/>
                  </a:solidFill>
                  <a:cs typeface="+mn-ea"/>
                  <a:sym typeface="+mn-lt"/>
                </a:rPr>
                <a:t>浙江省重点中学</a:t>
              </a:r>
            </a:p>
          </p:txBody>
        </p:sp>
        <p:sp>
          <p:nvSpPr>
            <p:cNvPr id="67" name="TextBox 66"/>
            <p:cNvSpPr txBox="1"/>
            <p:nvPr/>
          </p:nvSpPr>
          <p:spPr>
            <a:xfrm>
              <a:off x="8659865" y="3830815"/>
              <a:ext cx="1900349" cy="276999"/>
            </a:xfrm>
            <a:prstGeom prst="rect">
              <a:avLst/>
            </a:prstGeom>
            <a:noFill/>
          </p:spPr>
          <p:txBody>
            <a:bodyPr wrap="square" rtlCol="0">
              <a:spAutoFit/>
            </a:bodyPr>
            <a:lstStyle/>
            <a:p>
              <a:pPr algn="ctr"/>
              <a:r>
                <a:rPr lang="zh-CN" altLang="en-US" sz="1200" b="1" dirty="0">
                  <a:solidFill>
                    <a:schemeClr val="bg1"/>
                  </a:solidFill>
                  <a:cs typeface="+mn-ea"/>
                  <a:sym typeface="+mn-lt"/>
                </a:rPr>
                <a:t>浙江省五四红旗团委</a:t>
              </a:r>
            </a:p>
          </p:txBody>
        </p:sp>
        <p:sp>
          <p:nvSpPr>
            <p:cNvPr id="68" name="TextBox 67"/>
            <p:cNvSpPr txBox="1"/>
            <p:nvPr/>
          </p:nvSpPr>
          <p:spPr>
            <a:xfrm>
              <a:off x="5341467" y="5265178"/>
              <a:ext cx="2202854" cy="276999"/>
            </a:xfrm>
            <a:prstGeom prst="rect">
              <a:avLst/>
            </a:prstGeom>
            <a:noFill/>
          </p:spPr>
          <p:txBody>
            <a:bodyPr wrap="square" rtlCol="0">
              <a:spAutoFit/>
            </a:bodyPr>
            <a:lstStyle/>
            <a:p>
              <a:pPr algn="ctr"/>
              <a:r>
                <a:rPr lang="zh-CN" altLang="en-US" sz="1200" b="1" dirty="0">
                  <a:solidFill>
                    <a:schemeClr val="bg1"/>
                  </a:solidFill>
                  <a:cs typeface="+mn-ea"/>
                  <a:sym typeface="+mn-lt"/>
                </a:rPr>
                <a:t>浙江省治安安全示范单位</a:t>
              </a:r>
            </a:p>
          </p:txBody>
        </p:sp>
        <p:sp>
          <p:nvSpPr>
            <p:cNvPr id="69" name="TextBox 68"/>
            <p:cNvSpPr txBox="1"/>
            <p:nvPr/>
          </p:nvSpPr>
          <p:spPr>
            <a:xfrm>
              <a:off x="7781152" y="4205340"/>
              <a:ext cx="2236510" cy="338554"/>
            </a:xfrm>
            <a:prstGeom prst="rect">
              <a:avLst/>
            </a:prstGeom>
            <a:noFill/>
          </p:spPr>
          <p:txBody>
            <a:bodyPr wrap="none" rtlCol="0">
              <a:spAutoFit/>
            </a:bodyPr>
            <a:lstStyle/>
            <a:p>
              <a:pPr algn="ctr"/>
              <a:r>
                <a:rPr lang="zh-CN" altLang="en-US" sz="1600" b="1" dirty="0">
                  <a:solidFill>
                    <a:schemeClr val="bg1"/>
                  </a:solidFill>
                  <a:cs typeface="+mn-ea"/>
                  <a:sym typeface="+mn-lt"/>
                </a:rPr>
                <a:t>全国民办学校先进集体</a:t>
              </a:r>
            </a:p>
          </p:txBody>
        </p:sp>
        <p:sp>
          <p:nvSpPr>
            <p:cNvPr id="70" name="TextBox 69"/>
            <p:cNvSpPr txBox="1"/>
            <p:nvPr/>
          </p:nvSpPr>
          <p:spPr>
            <a:xfrm>
              <a:off x="7778629" y="2988935"/>
              <a:ext cx="2492990" cy="369332"/>
            </a:xfrm>
            <a:prstGeom prst="rect">
              <a:avLst/>
            </a:prstGeom>
            <a:noFill/>
          </p:spPr>
          <p:txBody>
            <a:bodyPr wrap="none" rtlCol="0">
              <a:spAutoFit/>
            </a:bodyPr>
            <a:lstStyle/>
            <a:p>
              <a:pPr algn="ctr"/>
              <a:r>
                <a:rPr lang="zh-CN" altLang="en-US" b="1" dirty="0">
                  <a:solidFill>
                    <a:schemeClr val="bg1"/>
                  </a:solidFill>
                  <a:cs typeface="+mn-ea"/>
                  <a:sym typeface="+mn-lt"/>
                </a:rPr>
                <a:t>全国优秀外语实验学校</a:t>
              </a:r>
            </a:p>
          </p:txBody>
        </p:sp>
        <p:sp>
          <p:nvSpPr>
            <p:cNvPr id="71" name="TextBox 70"/>
            <p:cNvSpPr txBox="1"/>
            <p:nvPr/>
          </p:nvSpPr>
          <p:spPr>
            <a:xfrm>
              <a:off x="4849568" y="4634500"/>
              <a:ext cx="3262432" cy="400110"/>
            </a:xfrm>
            <a:prstGeom prst="rect">
              <a:avLst/>
            </a:prstGeom>
            <a:noFill/>
          </p:spPr>
          <p:txBody>
            <a:bodyPr wrap="none" rtlCol="0">
              <a:spAutoFit/>
            </a:bodyPr>
            <a:lstStyle/>
            <a:p>
              <a:pPr algn="ctr"/>
              <a:r>
                <a:rPr lang="zh-CN" altLang="en-US" sz="2000" b="1" dirty="0">
                  <a:solidFill>
                    <a:schemeClr val="bg1"/>
                  </a:solidFill>
                  <a:cs typeface="+mn-ea"/>
                  <a:sym typeface="+mn-lt"/>
                </a:rPr>
                <a:t>中国民办教育十大品牌学校</a:t>
              </a:r>
            </a:p>
          </p:txBody>
        </p:sp>
        <p:sp>
          <p:nvSpPr>
            <p:cNvPr id="72" name="TextBox 71"/>
            <p:cNvSpPr txBox="1"/>
            <p:nvPr/>
          </p:nvSpPr>
          <p:spPr>
            <a:xfrm>
              <a:off x="7618186" y="5131237"/>
              <a:ext cx="2492990" cy="369332"/>
            </a:xfrm>
            <a:prstGeom prst="rect">
              <a:avLst/>
            </a:prstGeom>
            <a:noFill/>
          </p:spPr>
          <p:txBody>
            <a:bodyPr wrap="none" rtlCol="0">
              <a:spAutoFit/>
            </a:bodyPr>
            <a:lstStyle/>
            <a:p>
              <a:pPr algn="ctr"/>
              <a:r>
                <a:rPr lang="zh-CN" altLang="en-US" b="1" dirty="0">
                  <a:solidFill>
                    <a:schemeClr val="bg1"/>
                  </a:solidFill>
                  <a:cs typeface="+mn-ea"/>
                  <a:sym typeface="+mn-lt"/>
                </a:rPr>
                <a:t>全国特色办学示范学校</a:t>
              </a:r>
            </a:p>
          </p:txBody>
        </p:sp>
        <p:sp>
          <p:nvSpPr>
            <p:cNvPr id="73" name="TextBox 72"/>
            <p:cNvSpPr txBox="1"/>
            <p:nvPr/>
          </p:nvSpPr>
          <p:spPr>
            <a:xfrm>
              <a:off x="4053145" y="4140053"/>
              <a:ext cx="3262432" cy="400110"/>
            </a:xfrm>
            <a:prstGeom prst="rect">
              <a:avLst/>
            </a:prstGeom>
            <a:noFill/>
          </p:spPr>
          <p:txBody>
            <a:bodyPr wrap="none" rtlCol="0">
              <a:spAutoFit/>
            </a:bodyPr>
            <a:lstStyle/>
            <a:p>
              <a:pPr algn="ctr"/>
              <a:r>
                <a:rPr lang="zh-CN" altLang="en-US" sz="2000" b="1" dirty="0">
                  <a:solidFill>
                    <a:schemeClr val="bg1"/>
                  </a:solidFill>
                  <a:cs typeface="+mn-ea"/>
                  <a:sym typeface="+mn-lt"/>
                </a:rPr>
                <a:t>中国最具综合实力教育集团</a:t>
              </a:r>
            </a:p>
          </p:txBody>
        </p:sp>
        <p:sp>
          <p:nvSpPr>
            <p:cNvPr id="74" name="TextBox 73"/>
            <p:cNvSpPr txBox="1"/>
            <p:nvPr/>
          </p:nvSpPr>
          <p:spPr>
            <a:xfrm>
              <a:off x="5032703" y="2999401"/>
              <a:ext cx="2262158" cy="369332"/>
            </a:xfrm>
            <a:prstGeom prst="rect">
              <a:avLst/>
            </a:prstGeom>
            <a:noFill/>
          </p:spPr>
          <p:txBody>
            <a:bodyPr wrap="none" rtlCol="0">
              <a:spAutoFit/>
            </a:bodyPr>
            <a:lstStyle/>
            <a:p>
              <a:pPr algn="ctr"/>
              <a:r>
                <a:rPr lang="zh-TW" altLang="en-US" b="1" dirty="0">
                  <a:solidFill>
                    <a:schemeClr val="bg1"/>
                  </a:solidFill>
                  <a:cs typeface="+mn-ea"/>
                  <a:sym typeface="+mn-lt"/>
                </a:rPr>
                <a:t>年度影响力</a:t>
              </a:r>
              <a:r>
                <a:rPr lang="zh-CN" altLang="en-US" b="1" dirty="0">
                  <a:solidFill>
                    <a:schemeClr val="bg1"/>
                  </a:solidFill>
                  <a:cs typeface="+mn-ea"/>
                  <a:sym typeface="+mn-lt"/>
                </a:rPr>
                <a:t>教育集团</a:t>
              </a:r>
            </a:p>
          </p:txBody>
        </p:sp>
        <p:sp>
          <p:nvSpPr>
            <p:cNvPr id="75" name="TextBox 74"/>
            <p:cNvSpPr txBox="1">
              <a:spLocks noChangeArrowheads="1"/>
            </p:cNvSpPr>
            <p:nvPr/>
          </p:nvSpPr>
          <p:spPr bwMode="auto">
            <a:xfrm>
              <a:off x="3009133" y="2516432"/>
              <a:ext cx="2492990" cy="369332"/>
            </a:xfrm>
            <a:prstGeom prst="rect">
              <a:avLst/>
            </a:prstGeom>
            <a:noFill/>
            <a:ln w="9525">
              <a:noFill/>
              <a:miter lim="800000"/>
            </a:ln>
          </p:spPr>
          <p:txBody>
            <a:bodyPr wrap="none">
              <a:spAutoFit/>
            </a:bodyPr>
            <a:lstStyle/>
            <a:p>
              <a:pPr algn="ctr"/>
              <a:r>
                <a:rPr lang="zh-TW" altLang="en-US" b="1" dirty="0">
                  <a:solidFill>
                    <a:schemeClr val="bg1"/>
                  </a:solidFill>
                  <a:cs typeface="+mn-ea"/>
                  <a:sym typeface="+mn-lt"/>
                </a:rPr>
                <a:t>中国品牌实力</a:t>
              </a:r>
              <a:r>
                <a:rPr lang="zh-CN" altLang="en-US" b="1" dirty="0">
                  <a:solidFill>
                    <a:schemeClr val="bg1"/>
                  </a:solidFill>
                  <a:cs typeface="+mn-ea"/>
                  <a:sym typeface="+mn-lt"/>
                </a:rPr>
                <a:t>教育集团</a:t>
              </a:r>
            </a:p>
          </p:txBody>
        </p:sp>
        <p:sp>
          <p:nvSpPr>
            <p:cNvPr id="76" name="TextBox 75"/>
            <p:cNvSpPr txBox="1">
              <a:spLocks noChangeArrowheads="1"/>
            </p:cNvSpPr>
            <p:nvPr/>
          </p:nvSpPr>
          <p:spPr bwMode="auto">
            <a:xfrm>
              <a:off x="2008971" y="3002369"/>
              <a:ext cx="2262158" cy="369332"/>
            </a:xfrm>
            <a:prstGeom prst="rect">
              <a:avLst/>
            </a:prstGeom>
            <a:noFill/>
            <a:ln w="9525">
              <a:noFill/>
              <a:miter lim="800000"/>
            </a:ln>
          </p:spPr>
          <p:txBody>
            <a:bodyPr wrap="none">
              <a:spAutoFit/>
            </a:bodyPr>
            <a:lstStyle/>
            <a:p>
              <a:pPr algn="ctr"/>
              <a:r>
                <a:rPr lang="zh-CN" altLang="en-US" b="1" dirty="0">
                  <a:solidFill>
                    <a:schemeClr val="bg1"/>
                  </a:solidFill>
                  <a:cs typeface="+mn-ea"/>
                  <a:sym typeface="+mn-lt"/>
                </a:rPr>
                <a:t>年</a:t>
              </a:r>
              <a:r>
                <a:rPr lang="zh-TW" altLang="en-US" b="1" dirty="0">
                  <a:solidFill>
                    <a:schemeClr val="bg1"/>
                  </a:solidFill>
                  <a:cs typeface="+mn-ea"/>
                  <a:sym typeface="+mn-lt"/>
                </a:rPr>
                <a:t>度最具投资价值奖</a:t>
              </a:r>
              <a:endParaRPr lang="zh-CN" altLang="en-US" b="1" dirty="0">
                <a:solidFill>
                  <a:schemeClr val="bg1"/>
                </a:solidFill>
                <a:cs typeface="+mn-ea"/>
                <a:sym typeface="+mn-lt"/>
              </a:endParaRPr>
            </a:p>
          </p:txBody>
        </p:sp>
        <p:sp>
          <p:nvSpPr>
            <p:cNvPr id="59" name="TextBox 58"/>
            <p:cNvSpPr txBox="1">
              <a:spLocks noChangeArrowheads="1"/>
            </p:cNvSpPr>
            <p:nvPr/>
          </p:nvSpPr>
          <p:spPr bwMode="auto">
            <a:xfrm>
              <a:off x="6493005" y="2533723"/>
              <a:ext cx="2954655" cy="369332"/>
            </a:xfrm>
            <a:prstGeom prst="rect">
              <a:avLst/>
            </a:prstGeom>
            <a:noFill/>
            <a:ln w="9525">
              <a:noFill/>
              <a:miter lim="800000"/>
            </a:ln>
          </p:spPr>
          <p:txBody>
            <a:bodyPr wrap="none">
              <a:spAutoFit/>
            </a:bodyPr>
            <a:lstStyle/>
            <a:p>
              <a:pPr algn="ctr"/>
              <a:r>
                <a:rPr lang="zh-CN" altLang="en-US" b="1" dirty="0">
                  <a:solidFill>
                    <a:schemeClr val="bg1"/>
                  </a:solidFill>
                  <a:cs typeface="+mn-ea"/>
                  <a:sym typeface="+mn-lt"/>
                </a:rPr>
                <a:t>年度最具投资价值创新企业</a:t>
              </a:r>
            </a:p>
          </p:txBody>
        </p:sp>
        <p:sp>
          <p:nvSpPr>
            <p:cNvPr id="77" name="TextBox 76"/>
            <p:cNvSpPr txBox="1">
              <a:spLocks noChangeArrowheads="1"/>
            </p:cNvSpPr>
            <p:nvPr/>
          </p:nvSpPr>
          <p:spPr bwMode="auto">
            <a:xfrm>
              <a:off x="2437315" y="1505778"/>
              <a:ext cx="7502375" cy="461665"/>
            </a:xfrm>
            <a:prstGeom prst="rect">
              <a:avLst/>
            </a:prstGeom>
            <a:noFill/>
            <a:ln w="9525">
              <a:noFill/>
              <a:miter lim="800000"/>
            </a:ln>
          </p:spPr>
          <p:txBody>
            <a:bodyPr wrap="none">
              <a:spAutoFit/>
            </a:bodyPr>
            <a:lstStyle/>
            <a:p>
              <a:pPr algn="ctr"/>
              <a:r>
                <a:rPr lang="zh-CN" altLang="en-US" sz="2400" b="1" dirty="0">
                  <a:solidFill>
                    <a:schemeClr val="bg1"/>
                  </a:solidFill>
                  <a:cs typeface="+mn-ea"/>
                  <a:sym typeface="+mn-lt"/>
                </a:rPr>
                <a:t>中国国际学校数字品牌百强榜    中国品牌影响力</a:t>
              </a:r>
              <a:r>
                <a:rPr lang="en-US" altLang="zh-CN" sz="2400" b="1" dirty="0">
                  <a:solidFill>
                    <a:schemeClr val="bg1"/>
                  </a:solidFill>
                  <a:cs typeface="+mn-ea"/>
                  <a:sym typeface="+mn-lt"/>
                </a:rPr>
                <a:t>100</a:t>
              </a:r>
              <a:r>
                <a:rPr lang="zh-CN" altLang="en-US" sz="2400" b="1" dirty="0">
                  <a:solidFill>
                    <a:schemeClr val="bg1"/>
                  </a:solidFill>
                  <a:cs typeface="+mn-ea"/>
                  <a:sym typeface="+mn-lt"/>
                </a:rPr>
                <a:t>强</a:t>
              </a:r>
            </a:p>
          </p:txBody>
        </p:sp>
        <p:sp>
          <p:nvSpPr>
            <p:cNvPr id="78" name="TextBox 77"/>
            <p:cNvSpPr txBox="1">
              <a:spLocks noChangeArrowheads="1"/>
            </p:cNvSpPr>
            <p:nvPr/>
          </p:nvSpPr>
          <p:spPr bwMode="auto">
            <a:xfrm>
              <a:off x="7411912" y="2086383"/>
              <a:ext cx="3005951" cy="400110"/>
            </a:xfrm>
            <a:prstGeom prst="rect">
              <a:avLst/>
            </a:prstGeom>
            <a:noFill/>
            <a:ln w="9525">
              <a:noFill/>
              <a:miter lim="800000"/>
            </a:ln>
          </p:spPr>
          <p:txBody>
            <a:bodyPr wrap="none">
              <a:spAutoFit/>
            </a:bodyPr>
            <a:lstStyle/>
            <a:p>
              <a:pPr algn="ctr"/>
              <a:r>
                <a:rPr lang="zh-CN" altLang="en-US" sz="2000" b="1" dirty="0">
                  <a:solidFill>
                    <a:schemeClr val="bg1"/>
                  </a:solidFill>
                  <a:cs typeface="+mn-ea"/>
                  <a:sym typeface="+mn-lt"/>
                </a:rPr>
                <a:t>首届中国教育“金知奖”</a:t>
              </a:r>
            </a:p>
          </p:txBody>
        </p:sp>
        <p:sp>
          <p:nvSpPr>
            <p:cNvPr id="79" name="TextBox 78"/>
            <p:cNvSpPr txBox="1">
              <a:spLocks noChangeArrowheads="1"/>
            </p:cNvSpPr>
            <p:nvPr/>
          </p:nvSpPr>
          <p:spPr bwMode="auto">
            <a:xfrm>
              <a:off x="1971386" y="2086383"/>
              <a:ext cx="3903633" cy="400110"/>
            </a:xfrm>
            <a:prstGeom prst="rect">
              <a:avLst/>
            </a:prstGeom>
            <a:noFill/>
            <a:ln w="9525">
              <a:noFill/>
              <a:miter lim="800000"/>
            </a:ln>
          </p:spPr>
          <p:txBody>
            <a:bodyPr wrap="none">
              <a:spAutoFit/>
            </a:bodyPr>
            <a:lstStyle/>
            <a:p>
              <a:pPr algn="ctr"/>
              <a:r>
                <a:rPr lang="en-US" altLang="zh-CN" sz="2000" b="1" dirty="0">
                  <a:solidFill>
                    <a:schemeClr val="bg1"/>
                  </a:solidFill>
                  <a:cs typeface="+mn-ea"/>
                  <a:sym typeface="+mn-lt"/>
                </a:rPr>
                <a:t>“</a:t>
              </a:r>
              <a:r>
                <a:rPr lang="zh-CN" altLang="en-US" sz="2000" b="1" dirty="0">
                  <a:solidFill>
                    <a:schemeClr val="bg1"/>
                  </a:solidFill>
                  <a:cs typeface="+mn-ea"/>
                  <a:sym typeface="+mn-lt"/>
                </a:rPr>
                <a:t>太阳奖”中国名校长教育精神奖</a:t>
              </a:r>
            </a:p>
          </p:txBody>
        </p:sp>
      </p:grpSp>
      <p:sp>
        <p:nvSpPr>
          <p:cNvPr id="2" name="标题 1">
            <a:extLst>
              <a:ext uri="{FF2B5EF4-FFF2-40B4-BE49-F238E27FC236}">
                <a16:creationId xmlns:a16="http://schemas.microsoft.com/office/drawing/2014/main" id="{4BB5E458-1630-4682-B1E6-1FD1EAF942C2}"/>
              </a:ext>
            </a:extLst>
          </p:cNvPr>
          <p:cNvSpPr>
            <a:spLocks noGrp="1"/>
          </p:cNvSpPr>
          <p:nvPr>
            <p:ph type="title"/>
          </p:nvPr>
        </p:nvSpPr>
        <p:spPr/>
        <p:txBody>
          <a:bodyPr/>
          <a:lstStyle/>
          <a:p>
            <a:r>
              <a:rPr lang="zh-CN" altLang="en-US" dirty="0">
                <a:solidFill>
                  <a:schemeClr val="bg1"/>
                </a:solidFill>
              </a:rPr>
              <a:t>学校荣誉</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6390760" y="0"/>
            <a:ext cx="5801240" cy="6858000"/>
          </a:xfrm>
          <a:prstGeom prst="rect">
            <a:avLst/>
          </a:prstGeom>
          <a:solidFill>
            <a:srgbClr val="267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57" name="矩形 56"/>
          <p:cNvSpPr>
            <a:spLocks noChangeAspect="1"/>
          </p:cNvSpPr>
          <p:nvPr/>
        </p:nvSpPr>
        <p:spPr>
          <a:xfrm>
            <a:off x="6390759" y="0"/>
            <a:ext cx="5801241" cy="6858000"/>
          </a:xfrm>
          <a:prstGeom prst="rect">
            <a:avLst/>
          </a:prstGeom>
          <a:solidFill>
            <a:srgbClr val="005698"/>
          </a:solidFill>
          <a:ln w="12700" cap="flat" cmpd="sng" algn="ctr">
            <a:noFill/>
            <a:prstDash val="solid"/>
            <a:miter lim="800000"/>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6" name="任意多边形 2"/>
          <p:cNvSpPr/>
          <p:nvPr/>
        </p:nvSpPr>
        <p:spPr bwMode="gray">
          <a:xfrm>
            <a:off x="2190115" y="3521075"/>
            <a:ext cx="1118235" cy="919480"/>
          </a:xfrm>
          <a:custGeom>
            <a:avLst/>
            <a:gdLst>
              <a:gd name="T0" fmla="*/ 1597670 w 5621432"/>
              <a:gd name="T1" fmla="*/ 4315196 h 4315196"/>
              <a:gd name="T2" fmla="*/ 1482764 w 5621432"/>
              <a:gd name="T3" fmla="*/ 4207538 h 4315196"/>
              <a:gd name="T4" fmla="*/ 3727897 w 5621432"/>
              <a:gd name="T5" fmla="*/ 3386610 h 4315196"/>
              <a:gd name="T6" fmla="*/ 1005046 w 5621432"/>
              <a:gd name="T7" fmla="*/ 3223568 h 4315196"/>
              <a:gd name="T8" fmla="*/ 1005046 w 5621432"/>
              <a:gd name="T9" fmla="*/ 3223568 h 4315196"/>
              <a:gd name="T10" fmla="*/ 2899475 w 5621432"/>
              <a:gd name="T11" fmla="*/ 3441233 h 4315196"/>
              <a:gd name="T12" fmla="*/ 477156 w 5621432"/>
              <a:gd name="T13" fmla="*/ 3221001 h 4315196"/>
              <a:gd name="T14" fmla="*/ 535997 w 5621432"/>
              <a:gd name="T15" fmla="*/ 1481642 h 4315196"/>
              <a:gd name="T16" fmla="*/ 295865 w 5621432"/>
              <a:gd name="T17" fmla="*/ 932240 h 4315196"/>
              <a:gd name="T18" fmla="*/ 295865 w 5621432"/>
              <a:gd name="T19" fmla="*/ 932240 h 4315196"/>
              <a:gd name="T20" fmla="*/ 4082934 w 5621432"/>
              <a:gd name="T21" fmla="*/ 983209 h 4315196"/>
              <a:gd name="T22" fmla="*/ 5207221 w 5621432"/>
              <a:gd name="T23" fmla="*/ 1529437 h 4315196"/>
              <a:gd name="T24" fmla="*/ 5503086 w 5621432"/>
              <a:gd name="T25" fmla="*/ 2021041 h 4315196"/>
              <a:gd name="T26" fmla="*/ 4793010 w 5621432"/>
              <a:gd name="T27" fmla="*/ 2294155 h 4315196"/>
              <a:gd name="T28" fmla="*/ 4852183 w 5621432"/>
              <a:gd name="T29" fmla="*/ 2567269 h 4315196"/>
              <a:gd name="T30" fmla="*/ 5148048 w 5621432"/>
              <a:gd name="T31" fmla="*/ 3331987 h 4315196"/>
              <a:gd name="T32" fmla="*/ 4852183 w 5621432"/>
              <a:gd name="T33" fmla="*/ 3331987 h 4315196"/>
              <a:gd name="T34" fmla="*/ 4319626 w 5621432"/>
              <a:gd name="T35" fmla="*/ 2895005 h 4315196"/>
              <a:gd name="T36" fmla="*/ 3964589 w 5621432"/>
              <a:gd name="T37" fmla="*/ 3222742 h 4315196"/>
              <a:gd name="T38" fmla="*/ 3723828 w 5621432"/>
              <a:gd name="T39" fmla="*/ 3131027 h 4315196"/>
              <a:gd name="T40" fmla="*/ 3438078 w 5621432"/>
              <a:gd name="T41" fmla="*/ 2892902 h 4315196"/>
              <a:gd name="T42" fmla="*/ 3342828 w 5621432"/>
              <a:gd name="T43" fmla="*/ 2607152 h 4315196"/>
              <a:gd name="T44" fmla="*/ 3466653 w 5621432"/>
              <a:gd name="T45" fmla="*/ 2302352 h 4315196"/>
              <a:gd name="T46" fmla="*/ 3800028 w 5621432"/>
              <a:gd name="T47" fmla="*/ 2330927 h 4315196"/>
              <a:gd name="T48" fmla="*/ 4123878 w 5621432"/>
              <a:gd name="T49" fmla="*/ 2407127 h 4315196"/>
              <a:gd name="T50" fmla="*/ 4257228 w 5621432"/>
              <a:gd name="T51" fmla="*/ 2092802 h 4315196"/>
              <a:gd name="T52" fmla="*/ 4495353 w 5621432"/>
              <a:gd name="T53" fmla="*/ 2035652 h 4315196"/>
              <a:gd name="T54" fmla="*/ 4562028 w 5621432"/>
              <a:gd name="T55" fmla="*/ 1835627 h 4315196"/>
              <a:gd name="T56" fmla="*/ 4666803 w 5621432"/>
              <a:gd name="T57" fmla="*/ 1673702 h 4315196"/>
              <a:gd name="T58" fmla="*/ 4800153 w 5621432"/>
              <a:gd name="T59" fmla="*/ 1559402 h 4315196"/>
              <a:gd name="T60" fmla="*/ 4733478 w 5621432"/>
              <a:gd name="T61" fmla="*/ 1378427 h 4315196"/>
              <a:gd name="T62" fmla="*/ 4618931 w 5621432"/>
              <a:gd name="T63" fmla="*/ 1263151 h 4315196"/>
              <a:gd name="T64" fmla="*/ 3790510 w 5621432"/>
              <a:gd name="T65" fmla="*/ 935415 h 4315196"/>
              <a:gd name="T66" fmla="*/ 3080434 w 5621432"/>
              <a:gd name="T67" fmla="*/ 935415 h 4315196"/>
              <a:gd name="T68" fmla="*/ 3668724 w 5621432"/>
              <a:gd name="T69" fmla="*/ 873964 h 4315196"/>
              <a:gd name="T70" fmla="*/ 2958648 w 5621432"/>
              <a:gd name="T71" fmla="*/ 498433 h 4315196"/>
              <a:gd name="T72" fmla="*/ 177347 w 5621432"/>
              <a:gd name="T73" fmla="*/ 327896 h 4315196"/>
              <a:gd name="T74" fmla="*/ 3440 w 5621432"/>
              <a:gd name="T75" fmla="*/ 711683 h 4315196"/>
              <a:gd name="T76" fmla="*/ 177347 w 5621432"/>
              <a:gd name="T77" fmla="*/ 327896 h 4315196"/>
              <a:gd name="T78" fmla="*/ 2192840 w 5621432"/>
              <a:gd name="T79" fmla="*/ 225319 h 4315196"/>
              <a:gd name="T80" fmla="*/ 1896975 w 5621432"/>
              <a:gd name="T81" fmla="*/ 607678 h 4315196"/>
              <a:gd name="T82" fmla="*/ 1186899 w 5621432"/>
              <a:gd name="T83" fmla="*/ 771546 h 4315196"/>
              <a:gd name="T84" fmla="*/ 772689 w 5621432"/>
              <a:gd name="T85" fmla="*/ 553056 h 4315196"/>
              <a:gd name="T86" fmla="*/ 946768 w 5621432"/>
              <a:gd name="T87" fmla="*/ 819341 h 4315196"/>
              <a:gd name="T88" fmla="*/ 1301805 w 5621432"/>
              <a:gd name="T89" fmla="*/ 873964 h 4315196"/>
              <a:gd name="T90" fmla="*/ 2130227 w 5621432"/>
              <a:gd name="T91" fmla="*/ 655473 h 4315196"/>
              <a:gd name="T92" fmla="*/ 2366919 w 5621432"/>
              <a:gd name="T93" fmla="*/ 218491 h 4315196"/>
              <a:gd name="T94" fmla="*/ 295865 w 5621432"/>
              <a:gd name="T95" fmla="*/ 109246 h 4315196"/>
              <a:gd name="T96" fmla="*/ 476824 w 5621432"/>
              <a:gd name="T97" fmla="*/ 116074 h 4315196"/>
              <a:gd name="T98" fmla="*/ 121786 w 5621432"/>
              <a:gd name="T99" fmla="*/ 224842 h 4315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21432" h="4315196">
                <a:moveTo>
                  <a:pt x="1597670" y="4265814"/>
                </a:moveTo>
                <a:lnTo>
                  <a:pt x="1601110" y="4267402"/>
                </a:lnTo>
                <a:lnTo>
                  <a:pt x="1601110" y="4315196"/>
                </a:lnTo>
                <a:lnTo>
                  <a:pt x="1597670" y="4315196"/>
                </a:lnTo>
                <a:lnTo>
                  <a:pt x="1597670" y="4265814"/>
                </a:lnTo>
                <a:close/>
                <a:moveTo>
                  <a:pt x="1479324" y="3933314"/>
                </a:moveTo>
                <a:lnTo>
                  <a:pt x="1482764" y="3939665"/>
                </a:lnTo>
                <a:lnTo>
                  <a:pt x="1482764" y="4207538"/>
                </a:lnTo>
                <a:lnTo>
                  <a:pt x="1479324" y="4205951"/>
                </a:lnTo>
                <a:lnTo>
                  <a:pt x="1479324" y="3933314"/>
                </a:lnTo>
                <a:close/>
                <a:moveTo>
                  <a:pt x="3551353" y="3386610"/>
                </a:moveTo>
                <a:lnTo>
                  <a:pt x="3727897" y="3386610"/>
                </a:lnTo>
                <a:lnTo>
                  <a:pt x="3729746" y="3393438"/>
                </a:lnTo>
                <a:lnTo>
                  <a:pt x="3553818" y="3393438"/>
                </a:lnTo>
                <a:lnTo>
                  <a:pt x="3551353" y="3386610"/>
                </a:lnTo>
                <a:close/>
                <a:moveTo>
                  <a:pt x="1005046" y="3223568"/>
                </a:moveTo>
                <a:lnTo>
                  <a:pt x="1009381" y="3229570"/>
                </a:lnTo>
                <a:lnTo>
                  <a:pt x="951103" y="3283367"/>
                </a:lnTo>
                <a:lnTo>
                  <a:pt x="946768" y="3277364"/>
                </a:lnTo>
                <a:lnTo>
                  <a:pt x="1005046" y="3223568"/>
                </a:lnTo>
                <a:close/>
                <a:moveTo>
                  <a:pt x="2899475" y="3120324"/>
                </a:moveTo>
                <a:lnTo>
                  <a:pt x="2902915" y="3120324"/>
                </a:lnTo>
                <a:lnTo>
                  <a:pt x="2902915" y="3443350"/>
                </a:lnTo>
                <a:lnTo>
                  <a:pt x="2899475" y="3441233"/>
                </a:lnTo>
                <a:lnTo>
                  <a:pt x="2899475" y="3120324"/>
                </a:lnTo>
                <a:close/>
                <a:moveTo>
                  <a:pt x="532481" y="1695265"/>
                </a:moveTo>
                <a:lnTo>
                  <a:pt x="535997" y="1700133"/>
                </a:lnTo>
                <a:lnTo>
                  <a:pt x="477156" y="3221001"/>
                </a:lnTo>
                <a:lnTo>
                  <a:pt x="473384" y="3222742"/>
                </a:lnTo>
                <a:lnTo>
                  <a:pt x="532481" y="1695265"/>
                </a:lnTo>
                <a:close/>
                <a:moveTo>
                  <a:pt x="531945" y="1475097"/>
                </a:moveTo>
                <a:lnTo>
                  <a:pt x="535997" y="1481642"/>
                </a:lnTo>
                <a:lnTo>
                  <a:pt x="418770" y="1535749"/>
                </a:lnTo>
                <a:lnTo>
                  <a:pt x="414211" y="1529437"/>
                </a:lnTo>
                <a:lnTo>
                  <a:pt x="531945" y="1475097"/>
                </a:lnTo>
                <a:close/>
                <a:moveTo>
                  <a:pt x="295865" y="932240"/>
                </a:moveTo>
                <a:lnTo>
                  <a:pt x="299305" y="935415"/>
                </a:lnTo>
                <a:lnTo>
                  <a:pt x="299305" y="1098012"/>
                </a:lnTo>
                <a:lnTo>
                  <a:pt x="295865" y="1092455"/>
                </a:lnTo>
                <a:lnTo>
                  <a:pt x="295865" y="932240"/>
                </a:lnTo>
                <a:close/>
                <a:moveTo>
                  <a:pt x="3668724" y="873964"/>
                </a:moveTo>
                <a:lnTo>
                  <a:pt x="3787070" y="928587"/>
                </a:lnTo>
                <a:lnTo>
                  <a:pt x="3846243" y="1037832"/>
                </a:lnTo>
                <a:lnTo>
                  <a:pt x="4082934" y="983209"/>
                </a:lnTo>
                <a:lnTo>
                  <a:pt x="4378799" y="1201700"/>
                </a:lnTo>
                <a:lnTo>
                  <a:pt x="4615491" y="1256323"/>
                </a:lnTo>
                <a:lnTo>
                  <a:pt x="4852183" y="1310946"/>
                </a:lnTo>
                <a:lnTo>
                  <a:pt x="5207221" y="1529437"/>
                </a:lnTo>
                <a:lnTo>
                  <a:pt x="5384740" y="1584060"/>
                </a:lnTo>
                <a:lnTo>
                  <a:pt x="5621432" y="1747928"/>
                </a:lnTo>
                <a:lnTo>
                  <a:pt x="5621432" y="2021041"/>
                </a:lnTo>
                <a:lnTo>
                  <a:pt x="5503086" y="2021041"/>
                </a:lnTo>
                <a:lnTo>
                  <a:pt x="5266394" y="2130287"/>
                </a:lnTo>
                <a:lnTo>
                  <a:pt x="4911356" y="2130287"/>
                </a:lnTo>
                <a:lnTo>
                  <a:pt x="4793010" y="2239532"/>
                </a:lnTo>
                <a:lnTo>
                  <a:pt x="4793010" y="2294155"/>
                </a:lnTo>
                <a:lnTo>
                  <a:pt x="4852183" y="2403401"/>
                </a:lnTo>
                <a:lnTo>
                  <a:pt x="4852183" y="2458023"/>
                </a:lnTo>
                <a:lnTo>
                  <a:pt x="4793010" y="2567269"/>
                </a:lnTo>
                <a:lnTo>
                  <a:pt x="4852183" y="2567269"/>
                </a:lnTo>
                <a:lnTo>
                  <a:pt x="5148048" y="2895005"/>
                </a:lnTo>
                <a:lnTo>
                  <a:pt x="5207221" y="3113496"/>
                </a:lnTo>
                <a:lnTo>
                  <a:pt x="5148048" y="3277364"/>
                </a:lnTo>
                <a:lnTo>
                  <a:pt x="5148048" y="3331987"/>
                </a:lnTo>
                <a:lnTo>
                  <a:pt x="5088875" y="3441233"/>
                </a:lnTo>
                <a:lnTo>
                  <a:pt x="4970529" y="3441233"/>
                </a:lnTo>
                <a:lnTo>
                  <a:pt x="4911356" y="3331987"/>
                </a:lnTo>
                <a:lnTo>
                  <a:pt x="4852183" y="3331987"/>
                </a:lnTo>
                <a:lnTo>
                  <a:pt x="4674664" y="2949628"/>
                </a:lnTo>
                <a:lnTo>
                  <a:pt x="4497145" y="2949628"/>
                </a:lnTo>
                <a:lnTo>
                  <a:pt x="4378799" y="2840382"/>
                </a:lnTo>
                <a:lnTo>
                  <a:pt x="4319626" y="2895005"/>
                </a:lnTo>
                <a:lnTo>
                  <a:pt x="4260454" y="3113496"/>
                </a:lnTo>
                <a:lnTo>
                  <a:pt x="4082934" y="3004251"/>
                </a:lnTo>
                <a:lnTo>
                  <a:pt x="4082934" y="3168119"/>
                </a:lnTo>
                <a:lnTo>
                  <a:pt x="3964589" y="3222742"/>
                </a:lnTo>
                <a:lnTo>
                  <a:pt x="3905416" y="3168119"/>
                </a:lnTo>
                <a:lnTo>
                  <a:pt x="3787070" y="3168119"/>
                </a:lnTo>
                <a:lnTo>
                  <a:pt x="3734248" y="3151866"/>
                </a:lnTo>
                <a:lnTo>
                  <a:pt x="3723828" y="3131027"/>
                </a:lnTo>
                <a:lnTo>
                  <a:pt x="3638103" y="3035777"/>
                </a:lnTo>
                <a:lnTo>
                  <a:pt x="3561903" y="3073877"/>
                </a:lnTo>
                <a:lnTo>
                  <a:pt x="3495228" y="2997677"/>
                </a:lnTo>
                <a:lnTo>
                  <a:pt x="3438078" y="2892902"/>
                </a:lnTo>
                <a:lnTo>
                  <a:pt x="3323778" y="2854802"/>
                </a:lnTo>
                <a:lnTo>
                  <a:pt x="3285678" y="2778602"/>
                </a:lnTo>
                <a:lnTo>
                  <a:pt x="3266628" y="2673827"/>
                </a:lnTo>
                <a:lnTo>
                  <a:pt x="3342828" y="2607152"/>
                </a:lnTo>
                <a:lnTo>
                  <a:pt x="3457128" y="2530952"/>
                </a:lnTo>
                <a:lnTo>
                  <a:pt x="3428553" y="2435702"/>
                </a:lnTo>
                <a:lnTo>
                  <a:pt x="3352353" y="2349977"/>
                </a:lnTo>
                <a:lnTo>
                  <a:pt x="3466653" y="2302352"/>
                </a:lnTo>
                <a:lnTo>
                  <a:pt x="3466653" y="2254727"/>
                </a:lnTo>
                <a:lnTo>
                  <a:pt x="3580953" y="2235677"/>
                </a:lnTo>
                <a:lnTo>
                  <a:pt x="3733353" y="2340452"/>
                </a:lnTo>
                <a:lnTo>
                  <a:pt x="3800028" y="2330927"/>
                </a:lnTo>
                <a:lnTo>
                  <a:pt x="3923853" y="2283302"/>
                </a:lnTo>
                <a:lnTo>
                  <a:pt x="3961953" y="2369027"/>
                </a:lnTo>
                <a:lnTo>
                  <a:pt x="4038153" y="2426177"/>
                </a:lnTo>
                <a:lnTo>
                  <a:pt x="4123878" y="2407127"/>
                </a:lnTo>
                <a:lnTo>
                  <a:pt x="4200078" y="2340452"/>
                </a:lnTo>
                <a:lnTo>
                  <a:pt x="4247703" y="2216627"/>
                </a:lnTo>
                <a:lnTo>
                  <a:pt x="4285803" y="2149952"/>
                </a:lnTo>
                <a:lnTo>
                  <a:pt x="4257228" y="2092802"/>
                </a:lnTo>
                <a:lnTo>
                  <a:pt x="4304853" y="2016602"/>
                </a:lnTo>
                <a:lnTo>
                  <a:pt x="4371528" y="2026127"/>
                </a:lnTo>
                <a:lnTo>
                  <a:pt x="4447728" y="1988027"/>
                </a:lnTo>
                <a:lnTo>
                  <a:pt x="4495353" y="2035652"/>
                </a:lnTo>
                <a:lnTo>
                  <a:pt x="4533453" y="2016602"/>
                </a:lnTo>
                <a:lnTo>
                  <a:pt x="4523928" y="1959452"/>
                </a:lnTo>
                <a:lnTo>
                  <a:pt x="4562028" y="1911827"/>
                </a:lnTo>
                <a:lnTo>
                  <a:pt x="4562028" y="1835627"/>
                </a:lnTo>
                <a:lnTo>
                  <a:pt x="4619178" y="1788002"/>
                </a:lnTo>
                <a:lnTo>
                  <a:pt x="4600128" y="1759427"/>
                </a:lnTo>
                <a:lnTo>
                  <a:pt x="4657278" y="1711802"/>
                </a:lnTo>
                <a:lnTo>
                  <a:pt x="4666803" y="1673702"/>
                </a:lnTo>
                <a:lnTo>
                  <a:pt x="4733478" y="1664177"/>
                </a:lnTo>
                <a:lnTo>
                  <a:pt x="4771578" y="1635602"/>
                </a:lnTo>
                <a:lnTo>
                  <a:pt x="4819203" y="1587977"/>
                </a:lnTo>
                <a:lnTo>
                  <a:pt x="4800153" y="1559402"/>
                </a:lnTo>
                <a:lnTo>
                  <a:pt x="4723953" y="1483202"/>
                </a:lnTo>
                <a:lnTo>
                  <a:pt x="4685853" y="1435577"/>
                </a:lnTo>
                <a:lnTo>
                  <a:pt x="4723953" y="1416527"/>
                </a:lnTo>
                <a:lnTo>
                  <a:pt x="4733478" y="1378427"/>
                </a:lnTo>
                <a:lnTo>
                  <a:pt x="4762053" y="1321277"/>
                </a:lnTo>
                <a:lnTo>
                  <a:pt x="4883954" y="1335209"/>
                </a:lnTo>
                <a:lnTo>
                  <a:pt x="4855623" y="1317774"/>
                </a:lnTo>
                <a:lnTo>
                  <a:pt x="4618931" y="1263151"/>
                </a:lnTo>
                <a:lnTo>
                  <a:pt x="4382239" y="1208528"/>
                </a:lnTo>
                <a:lnTo>
                  <a:pt x="4086374" y="990037"/>
                </a:lnTo>
                <a:lnTo>
                  <a:pt x="3849683" y="1044660"/>
                </a:lnTo>
                <a:lnTo>
                  <a:pt x="3790510" y="935415"/>
                </a:lnTo>
                <a:lnTo>
                  <a:pt x="3672164" y="880792"/>
                </a:lnTo>
                <a:lnTo>
                  <a:pt x="3494645" y="1099283"/>
                </a:lnTo>
                <a:lnTo>
                  <a:pt x="3198780" y="1044660"/>
                </a:lnTo>
                <a:lnTo>
                  <a:pt x="3080434" y="935415"/>
                </a:lnTo>
                <a:lnTo>
                  <a:pt x="3078456" y="929936"/>
                </a:lnTo>
                <a:lnTo>
                  <a:pt x="3195340" y="1037832"/>
                </a:lnTo>
                <a:lnTo>
                  <a:pt x="3491205" y="1092455"/>
                </a:lnTo>
                <a:lnTo>
                  <a:pt x="3668724" y="873964"/>
                </a:lnTo>
                <a:close/>
                <a:moveTo>
                  <a:pt x="2545655" y="328411"/>
                </a:moveTo>
                <a:lnTo>
                  <a:pt x="2840302" y="491605"/>
                </a:lnTo>
                <a:lnTo>
                  <a:pt x="2958648" y="491605"/>
                </a:lnTo>
                <a:lnTo>
                  <a:pt x="2958648" y="498433"/>
                </a:lnTo>
                <a:lnTo>
                  <a:pt x="2843742" y="498433"/>
                </a:lnTo>
                <a:lnTo>
                  <a:pt x="2547877" y="334565"/>
                </a:lnTo>
                <a:lnTo>
                  <a:pt x="2545655" y="328411"/>
                </a:lnTo>
                <a:close/>
                <a:moveTo>
                  <a:pt x="177347" y="327896"/>
                </a:moveTo>
                <a:lnTo>
                  <a:pt x="180959" y="334565"/>
                </a:lnTo>
                <a:lnTo>
                  <a:pt x="62613" y="443810"/>
                </a:lnTo>
                <a:lnTo>
                  <a:pt x="3440" y="662301"/>
                </a:lnTo>
                <a:lnTo>
                  <a:pt x="3440" y="711683"/>
                </a:lnTo>
                <a:lnTo>
                  <a:pt x="0" y="710096"/>
                </a:lnTo>
                <a:lnTo>
                  <a:pt x="0" y="655473"/>
                </a:lnTo>
                <a:lnTo>
                  <a:pt x="59173" y="436982"/>
                </a:lnTo>
                <a:lnTo>
                  <a:pt x="177347" y="327896"/>
                </a:lnTo>
                <a:close/>
                <a:moveTo>
                  <a:pt x="2485265" y="163868"/>
                </a:moveTo>
                <a:lnTo>
                  <a:pt x="2487869" y="171082"/>
                </a:lnTo>
                <a:lnTo>
                  <a:pt x="2370359" y="225319"/>
                </a:lnTo>
                <a:lnTo>
                  <a:pt x="2192840" y="225319"/>
                </a:lnTo>
                <a:lnTo>
                  <a:pt x="2192840" y="279942"/>
                </a:lnTo>
                <a:lnTo>
                  <a:pt x="2252013" y="498433"/>
                </a:lnTo>
                <a:lnTo>
                  <a:pt x="2133667" y="662301"/>
                </a:lnTo>
                <a:lnTo>
                  <a:pt x="1896975" y="607678"/>
                </a:lnTo>
                <a:lnTo>
                  <a:pt x="1660283" y="662301"/>
                </a:lnTo>
                <a:lnTo>
                  <a:pt x="1601110" y="880792"/>
                </a:lnTo>
                <a:lnTo>
                  <a:pt x="1305245" y="880792"/>
                </a:lnTo>
                <a:lnTo>
                  <a:pt x="1186899" y="771546"/>
                </a:lnTo>
                <a:lnTo>
                  <a:pt x="1127727" y="716924"/>
                </a:lnTo>
                <a:lnTo>
                  <a:pt x="1127727" y="771546"/>
                </a:lnTo>
                <a:lnTo>
                  <a:pt x="950208" y="826169"/>
                </a:lnTo>
                <a:lnTo>
                  <a:pt x="772689" y="553056"/>
                </a:lnTo>
                <a:lnTo>
                  <a:pt x="654343" y="553056"/>
                </a:lnTo>
                <a:lnTo>
                  <a:pt x="654343" y="546228"/>
                </a:lnTo>
                <a:lnTo>
                  <a:pt x="769249" y="546228"/>
                </a:lnTo>
                <a:lnTo>
                  <a:pt x="946768" y="819341"/>
                </a:lnTo>
                <a:lnTo>
                  <a:pt x="1124286" y="764718"/>
                </a:lnTo>
                <a:lnTo>
                  <a:pt x="1124286" y="710096"/>
                </a:lnTo>
                <a:lnTo>
                  <a:pt x="1183459" y="764718"/>
                </a:lnTo>
                <a:lnTo>
                  <a:pt x="1301805" y="873964"/>
                </a:lnTo>
                <a:lnTo>
                  <a:pt x="1597670" y="873964"/>
                </a:lnTo>
                <a:lnTo>
                  <a:pt x="1656843" y="655473"/>
                </a:lnTo>
                <a:lnTo>
                  <a:pt x="1893535" y="600850"/>
                </a:lnTo>
                <a:lnTo>
                  <a:pt x="2130227" y="655473"/>
                </a:lnTo>
                <a:lnTo>
                  <a:pt x="2248573" y="491605"/>
                </a:lnTo>
                <a:lnTo>
                  <a:pt x="2189400" y="273114"/>
                </a:lnTo>
                <a:lnTo>
                  <a:pt x="2189400" y="218491"/>
                </a:lnTo>
                <a:lnTo>
                  <a:pt x="2366919" y="218491"/>
                </a:lnTo>
                <a:lnTo>
                  <a:pt x="2485265" y="163868"/>
                </a:lnTo>
                <a:close/>
                <a:moveTo>
                  <a:pt x="118346" y="0"/>
                </a:moveTo>
                <a:lnTo>
                  <a:pt x="236692" y="0"/>
                </a:lnTo>
                <a:lnTo>
                  <a:pt x="295865" y="109246"/>
                </a:lnTo>
                <a:lnTo>
                  <a:pt x="473384" y="109246"/>
                </a:lnTo>
                <a:lnTo>
                  <a:pt x="650903" y="273114"/>
                </a:lnTo>
                <a:lnTo>
                  <a:pt x="650903" y="276766"/>
                </a:lnTo>
                <a:lnTo>
                  <a:pt x="476824" y="116074"/>
                </a:lnTo>
                <a:lnTo>
                  <a:pt x="299305" y="116074"/>
                </a:lnTo>
                <a:lnTo>
                  <a:pt x="240132" y="6828"/>
                </a:lnTo>
                <a:lnTo>
                  <a:pt x="121786" y="6828"/>
                </a:lnTo>
                <a:lnTo>
                  <a:pt x="121786" y="224842"/>
                </a:lnTo>
                <a:lnTo>
                  <a:pt x="118346" y="218491"/>
                </a:lnTo>
                <a:lnTo>
                  <a:pt x="118346" y="0"/>
                </a:lnTo>
                <a:close/>
              </a:path>
            </a:pathLst>
          </a:custGeom>
          <a:solidFill>
            <a:srgbClr val="005698"/>
          </a:solidFill>
          <a:ln w="12700" cap="rnd" cmpd="sng">
            <a:solidFill>
              <a:schemeClr val="bg1"/>
            </a:solidFill>
            <a:prstDash val="solid"/>
            <a:round/>
          </a:ln>
        </p:spPr>
        <p:txBody>
          <a:bodyPr lIns="91440" tIns="45720" rIns="91440" bIns="45720"/>
          <a:lstStyle/>
          <a:p>
            <a:endParaRPr lang="zh-CN" altLang="en-US" sz="2400" dirty="0">
              <a:latin typeface="华文楷体" panose="02010600040101010101" pitchFamily="2" charset="-122"/>
              <a:ea typeface="华文楷体" panose="02010600040101010101" pitchFamily="2" charset="-122"/>
              <a:cs typeface="+mn-ea"/>
              <a:sym typeface="+mn-lt"/>
            </a:endParaRPr>
          </a:p>
        </p:txBody>
      </p:sp>
      <p:sp>
        <p:nvSpPr>
          <p:cNvPr id="7" name="任意多边形 3"/>
          <p:cNvSpPr/>
          <p:nvPr/>
        </p:nvSpPr>
        <p:spPr bwMode="gray">
          <a:xfrm>
            <a:off x="2188845" y="3514725"/>
            <a:ext cx="970915" cy="919480"/>
          </a:xfrm>
          <a:custGeom>
            <a:avLst/>
            <a:gdLst>
              <a:gd name="T0" fmla="*/ 295865 w 4880514"/>
              <a:gd name="T1" fmla="*/ 109246 h 4315196"/>
              <a:gd name="T2" fmla="*/ 650903 w 4880514"/>
              <a:gd name="T3" fmla="*/ 546228 h 4315196"/>
              <a:gd name="T4" fmla="*/ 1124287 w 4880514"/>
              <a:gd name="T5" fmla="*/ 764718 h 4315196"/>
              <a:gd name="T6" fmla="*/ 1301805 w 4880514"/>
              <a:gd name="T7" fmla="*/ 873964 h 4315196"/>
              <a:gd name="T8" fmla="*/ 1893535 w 4880514"/>
              <a:gd name="T9" fmla="*/ 600850 h 4315196"/>
              <a:gd name="T10" fmla="*/ 2189400 w 4880514"/>
              <a:gd name="T11" fmla="*/ 273114 h 4315196"/>
              <a:gd name="T12" fmla="*/ 2485265 w 4880514"/>
              <a:gd name="T13" fmla="*/ 163868 h 4315196"/>
              <a:gd name="T14" fmla="*/ 2958648 w 4880514"/>
              <a:gd name="T15" fmla="*/ 491605 h 4315196"/>
              <a:gd name="T16" fmla="*/ 3195340 w 4880514"/>
              <a:gd name="T17" fmla="*/ 1037832 h 4315196"/>
              <a:gd name="T18" fmla="*/ 3787070 w 4880514"/>
              <a:gd name="T19" fmla="*/ 928587 h 4315196"/>
              <a:gd name="T20" fmla="*/ 4378799 w 4880514"/>
              <a:gd name="T21" fmla="*/ 1201700 h 4315196"/>
              <a:gd name="T22" fmla="*/ 4880514 w 4880514"/>
              <a:gd name="T23" fmla="*/ 1328381 h 4315196"/>
              <a:gd name="T24" fmla="*/ 4720513 w 4880514"/>
              <a:gd name="T25" fmla="*/ 1409699 h 4315196"/>
              <a:gd name="T26" fmla="*/ 4796713 w 4880514"/>
              <a:gd name="T27" fmla="*/ 1552574 h 4315196"/>
              <a:gd name="T28" fmla="*/ 4730038 w 4880514"/>
              <a:gd name="T29" fmla="*/ 1657349 h 4315196"/>
              <a:gd name="T30" fmla="*/ 4596688 w 4880514"/>
              <a:gd name="T31" fmla="*/ 1752599 h 4315196"/>
              <a:gd name="T32" fmla="*/ 4558588 w 4880514"/>
              <a:gd name="T33" fmla="*/ 1904999 h 4315196"/>
              <a:gd name="T34" fmla="*/ 4491913 w 4880514"/>
              <a:gd name="T35" fmla="*/ 2028824 h 4315196"/>
              <a:gd name="T36" fmla="*/ 4301413 w 4880514"/>
              <a:gd name="T37" fmla="*/ 2009774 h 4315196"/>
              <a:gd name="T38" fmla="*/ 4244263 w 4880514"/>
              <a:gd name="T39" fmla="*/ 2209799 h 4315196"/>
              <a:gd name="T40" fmla="*/ 4034713 w 4880514"/>
              <a:gd name="T41" fmla="*/ 2419349 h 4315196"/>
              <a:gd name="T42" fmla="*/ 3796588 w 4880514"/>
              <a:gd name="T43" fmla="*/ 2324099 h 4315196"/>
              <a:gd name="T44" fmla="*/ 3463213 w 4880514"/>
              <a:gd name="T45" fmla="*/ 2247899 h 4315196"/>
              <a:gd name="T46" fmla="*/ 3425113 w 4880514"/>
              <a:gd name="T47" fmla="*/ 2428874 h 4315196"/>
              <a:gd name="T48" fmla="*/ 3263188 w 4880514"/>
              <a:gd name="T49" fmla="*/ 2666999 h 4315196"/>
              <a:gd name="T50" fmla="*/ 3434638 w 4880514"/>
              <a:gd name="T51" fmla="*/ 2886074 h 4315196"/>
              <a:gd name="T52" fmla="*/ 3634663 w 4880514"/>
              <a:gd name="T53" fmla="*/ 3028949 h 4315196"/>
              <a:gd name="T54" fmla="*/ 3609551 w 4880514"/>
              <a:gd name="T55" fmla="*/ 3113496 h 4315196"/>
              <a:gd name="T56" fmla="*/ 3727897 w 4880514"/>
              <a:gd name="T57" fmla="*/ 3386610 h 4315196"/>
              <a:gd name="T58" fmla="*/ 3254513 w 4880514"/>
              <a:gd name="T59" fmla="*/ 3441233 h 4315196"/>
              <a:gd name="T60" fmla="*/ 2899475 w 4880514"/>
              <a:gd name="T61" fmla="*/ 3113496 h 4315196"/>
              <a:gd name="T62" fmla="*/ 2485265 w 4880514"/>
              <a:gd name="T63" fmla="*/ 3386610 h 4315196"/>
              <a:gd name="T64" fmla="*/ 2189400 w 4880514"/>
              <a:gd name="T65" fmla="*/ 3659723 h 4315196"/>
              <a:gd name="T66" fmla="*/ 1952708 w 4880514"/>
              <a:gd name="T67" fmla="*/ 4205951 h 4315196"/>
              <a:gd name="T68" fmla="*/ 1597670 w 4880514"/>
              <a:gd name="T69" fmla="*/ 4260574 h 4315196"/>
              <a:gd name="T70" fmla="*/ 1183459 w 4880514"/>
              <a:gd name="T71" fmla="*/ 3386610 h 4315196"/>
              <a:gd name="T72" fmla="*/ 946768 w 4880514"/>
              <a:gd name="T73" fmla="*/ 3277364 h 4315196"/>
              <a:gd name="T74" fmla="*/ 650903 w 4880514"/>
              <a:gd name="T75" fmla="*/ 2949628 h 4315196"/>
              <a:gd name="T76" fmla="*/ 532557 w 4880514"/>
              <a:gd name="T77" fmla="*/ 1693305 h 4315196"/>
              <a:gd name="T78" fmla="*/ 295865 w 4880514"/>
              <a:gd name="T79" fmla="*/ 1092455 h 4315196"/>
              <a:gd name="T80" fmla="*/ 0 w 4880514"/>
              <a:gd name="T81" fmla="*/ 710096 h 4315196"/>
              <a:gd name="T82" fmla="*/ 177519 w 4880514"/>
              <a:gd name="T83" fmla="*/ 327737 h 4315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80514" h="4315196">
                <a:moveTo>
                  <a:pt x="118346" y="0"/>
                </a:moveTo>
                <a:lnTo>
                  <a:pt x="236692" y="0"/>
                </a:lnTo>
                <a:lnTo>
                  <a:pt x="295865" y="109246"/>
                </a:lnTo>
                <a:lnTo>
                  <a:pt x="473384" y="109246"/>
                </a:lnTo>
                <a:lnTo>
                  <a:pt x="650903" y="273114"/>
                </a:lnTo>
                <a:lnTo>
                  <a:pt x="650903" y="546228"/>
                </a:lnTo>
                <a:lnTo>
                  <a:pt x="769249" y="546228"/>
                </a:lnTo>
                <a:lnTo>
                  <a:pt x="946768" y="819341"/>
                </a:lnTo>
                <a:lnTo>
                  <a:pt x="1124287" y="764718"/>
                </a:lnTo>
                <a:lnTo>
                  <a:pt x="1124287" y="710096"/>
                </a:lnTo>
                <a:lnTo>
                  <a:pt x="1183459" y="764718"/>
                </a:lnTo>
                <a:lnTo>
                  <a:pt x="1301805" y="873964"/>
                </a:lnTo>
                <a:lnTo>
                  <a:pt x="1597670" y="873964"/>
                </a:lnTo>
                <a:lnTo>
                  <a:pt x="1656843" y="655473"/>
                </a:lnTo>
                <a:lnTo>
                  <a:pt x="1893535" y="600850"/>
                </a:lnTo>
                <a:lnTo>
                  <a:pt x="2130227" y="655473"/>
                </a:lnTo>
                <a:lnTo>
                  <a:pt x="2248573" y="491605"/>
                </a:lnTo>
                <a:lnTo>
                  <a:pt x="2189400" y="273114"/>
                </a:lnTo>
                <a:lnTo>
                  <a:pt x="2189400" y="218491"/>
                </a:lnTo>
                <a:lnTo>
                  <a:pt x="2366919" y="218491"/>
                </a:lnTo>
                <a:lnTo>
                  <a:pt x="2485265" y="163868"/>
                </a:lnTo>
                <a:lnTo>
                  <a:pt x="2544437" y="327737"/>
                </a:lnTo>
                <a:lnTo>
                  <a:pt x="2840302" y="491605"/>
                </a:lnTo>
                <a:lnTo>
                  <a:pt x="2958648" y="491605"/>
                </a:lnTo>
                <a:lnTo>
                  <a:pt x="2958648" y="600850"/>
                </a:lnTo>
                <a:lnTo>
                  <a:pt x="3076994" y="928587"/>
                </a:lnTo>
                <a:lnTo>
                  <a:pt x="3195340" y="1037832"/>
                </a:lnTo>
                <a:lnTo>
                  <a:pt x="3491205" y="1092455"/>
                </a:lnTo>
                <a:lnTo>
                  <a:pt x="3668724" y="873964"/>
                </a:lnTo>
                <a:lnTo>
                  <a:pt x="3787070" y="928587"/>
                </a:lnTo>
                <a:lnTo>
                  <a:pt x="3846243" y="1037832"/>
                </a:lnTo>
                <a:lnTo>
                  <a:pt x="4082934" y="983209"/>
                </a:lnTo>
                <a:lnTo>
                  <a:pt x="4378799" y="1201700"/>
                </a:lnTo>
                <a:lnTo>
                  <a:pt x="4615491" y="1256323"/>
                </a:lnTo>
                <a:lnTo>
                  <a:pt x="4852183" y="1310946"/>
                </a:lnTo>
                <a:lnTo>
                  <a:pt x="4880514" y="1328381"/>
                </a:lnTo>
                <a:lnTo>
                  <a:pt x="4758613" y="1314449"/>
                </a:lnTo>
                <a:lnTo>
                  <a:pt x="4730038" y="1371599"/>
                </a:lnTo>
                <a:lnTo>
                  <a:pt x="4720513" y="1409699"/>
                </a:lnTo>
                <a:lnTo>
                  <a:pt x="4682413" y="1428749"/>
                </a:lnTo>
                <a:lnTo>
                  <a:pt x="4720513" y="1476374"/>
                </a:lnTo>
                <a:lnTo>
                  <a:pt x="4796713" y="1552574"/>
                </a:lnTo>
                <a:lnTo>
                  <a:pt x="4815763" y="1581149"/>
                </a:lnTo>
                <a:lnTo>
                  <a:pt x="4768138" y="1628774"/>
                </a:lnTo>
                <a:lnTo>
                  <a:pt x="4730038" y="1657349"/>
                </a:lnTo>
                <a:lnTo>
                  <a:pt x="4663363" y="1666874"/>
                </a:lnTo>
                <a:lnTo>
                  <a:pt x="4653838" y="1704974"/>
                </a:lnTo>
                <a:lnTo>
                  <a:pt x="4596688" y="1752599"/>
                </a:lnTo>
                <a:lnTo>
                  <a:pt x="4615738" y="1781174"/>
                </a:lnTo>
                <a:lnTo>
                  <a:pt x="4558588" y="1828799"/>
                </a:lnTo>
                <a:lnTo>
                  <a:pt x="4558588" y="1904999"/>
                </a:lnTo>
                <a:lnTo>
                  <a:pt x="4520488" y="1952624"/>
                </a:lnTo>
                <a:lnTo>
                  <a:pt x="4530013" y="2009774"/>
                </a:lnTo>
                <a:lnTo>
                  <a:pt x="4491913" y="2028824"/>
                </a:lnTo>
                <a:lnTo>
                  <a:pt x="4444288" y="1981199"/>
                </a:lnTo>
                <a:lnTo>
                  <a:pt x="4368088" y="2019299"/>
                </a:lnTo>
                <a:lnTo>
                  <a:pt x="4301413" y="2009774"/>
                </a:lnTo>
                <a:lnTo>
                  <a:pt x="4253788" y="2085974"/>
                </a:lnTo>
                <a:lnTo>
                  <a:pt x="4282363" y="2143124"/>
                </a:lnTo>
                <a:lnTo>
                  <a:pt x="4244263" y="2209799"/>
                </a:lnTo>
                <a:lnTo>
                  <a:pt x="4196638" y="2333624"/>
                </a:lnTo>
                <a:lnTo>
                  <a:pt x="4120438" y="2400299"/>
                </a:lnTo>
                <a:lnTo>
                  <a:pt x="4034713" y="2419349"/>
                </a:lnTo>
                <a:lnTo>
                  <a:pt x="3958513" y="2362199"/>
                </a:lnTo>
                <a:lnTo>
                  <a:pt x="3920413" y="2276474"/>
                </a:lnTo>
                <a:lnTo>
                  <a:pt x="3796588" y="2324099"/>
                </a:lnTo>
                <a:lnTo>
                  <a:pt x="3729913" y="2333624"/>
                </a:lnTo>
                <a:lnTo>
                  <a:pt x="3577513" y="2228849"/>
                </a:lnTo>
                <a:lnTo>
                  <a:pt x="3463213" y="2247899"/>
                </a:lnTo>
                <a:lnTo>
                  <a:pt x="3463213" y="2295524"/>
                </a:lnTo>
                <a:lnTo>
                  <a:pt x="3348913" y="2343149"/>
                </a:lnTo>
                <a:lnTo>
                  <a:pt x="3425113" y="2428874"/>
                </a:lnTo>
                <a:lnTo>
                  <a:pt x="3453688" y="2524124"/>
                </a:lnTo>
                <a:lnTo>
                  <a:pt x="3339388" y="2600324"/>
                </a:lnTo>
                <a:lnTo>
                  <a:pt x="3263188" y="2666999"/>
                </a:lnTo>
                <a:lnTo>
                  <a:pt x="3282238" y="2771774"/>
                </a:lnTo>
                <a:lnTo>
                  <a:pt x="3320338" y="2847974"/>
                </a:lnTo>
                <a:lnTo>
                  <a:pt x="3434638" y="2886074"/>
                </a:lnTo>
                <a:lnTo>
                  <a:pt x="3491788" y="2990849"/>
                </a:lnTo>
                <a:lnTo>
                  <a:pt x="3558463" y="3067049"/>
                </a:lnTo>
                <a:lnTo>
                  <a:pt x="3634663" y="3028949"/>
                </a:lnTo>
                <a:lnTo>
                  <a:pt x="3720388" y="3124199"/>
                </a:lnTo>
                <a:lnTo>
                  <a:pt x="3734217" y="3151856"/>
                </a:lnTo>
                <a:lnTo>
                  <a:pt x="3609551" y="3113496"/>
                </a:lnTo>
                <a:lnTo>
                  <a:pt x="3491205" y="3222742"/>
                </a:lnTo>
                <a:lnTo>
                  <a:pt x="3550378" y="3386610"/>
                </a:lnTo>
                <a:lnTo>
                  <a:pt x="3727897" y="3386610"/>
                </a:lnTo>
                <a:lnTo>
                  <a:pt x="3787070" y="3605101"/>
                </a:lnTo>
                <a:lnTo>
                  <a:pt x="3372859" y="3605101"/>
                </a:lnTo>
                <a:lnTo>
                  <a:pt x="3254513" y="3441233"/>
                </a:lnTo>
                <a:lnTo>
                  <a:pt x="3076994" y="3550478"/>
                </a:lnTo>
                <a:lnTo>
                  <a:pt x="2899475" y="3441233"/>
                </a:lnTo>
                <a:lnTo>
                  <a:pt x="2899475" y="3113496"/>
                </a:lnTo>
                <a:lnTo>
                  <a:pt x="2662783" y="3113496"/>
                </a:lnTo>
                <a:lnTo>
                  <a:pt x="2662783" y="3331987"/>
                </a:lnTo>
                <a:lnTo>
                  <a:pt x="2485265" y="3386610"/>
                </a:lnTo>
                <a:lnTo>
                  <a:pt x="2485265" y="3441233"/>
                </a:lnTo>
                <a:lnTo>
                  <a:pt x="2307746" y="3659723"/>
                </a:lnTo>
                <a:lnTo>
                  <a:pt x="2189400" y="3659723"/>
                </a:lnTo>
                <a:lnTo>
                  <a:pt x="2189400" y="4315196"/>
                </a:lnTo>
                <a:lnTo>
                  <a:pt x="2011881" y="4315196"/>
                </a:lnTo>
                <a:lnTo>
                  <a:pt x="1952708" y="4205951"/>
                </a:lnTo>
                <a:lnTo>
                  <a:pt x="1834362" y="4315196"/>
                </a:lnTo>
                <a:lnTo>
                  <a:pt x="1597670" y="4315196"/>
                </a:lnTo>
                <a:lnTo>
                  <a:pt x="1597670" y="4260574"/>
                </a:lnTo>
                <a:lnTo>
                  <a:pt x="1479324" y="4205951"/>
                </a:lnTo>
                <a:lnTo>
                  <a:pt x="1479324" y="3932837"/>
                </a:lnTo>
                <a:lnTo>
                  <a:pt x="1183459" y="3386610"/>
                </a:lnTo>
                <a:lnTo>
                  <a:pt x="1065114" y="3386610"/>
                </a:lnTo>
                <a:lnTo>
                  <a:pt x="1065114" y="3441233"/>
                </a:lnTo>
                <a:lnTo>
                  <a:pt x="946768" y="3277364"/>
                </a:lnTo>
                <a:lnTo>
                  <a:pt x="1005941" y="3222742"/>
                </a:lnTo>
                <a:lnTo>
                  <a:pt x="769249" y="2895005"/>
                </a:lnTo>
                <a:lnTo>
                  <a:pt x="650903" y="2949628"/>
                </a:lnTo>
                <a:lnTo>
                  <a:pt x="591730" y="3168119"/>
                </a:lnTo>
                <a:lnTo>
                  <a:pt x="473384" y="3222742"/>
                </a:lnTo>
                <a:lnTo>
                  <a:pt x="532557" y="1693305"/>
                </a:lnTo>
                <a:lnTo>
                  <a:pt x="414211" y="1529437"/>
                </a:lnTo>
                <a:lnTo>
                  <a:pt x="532557" y="1474814"/>
                </a:lnTo>
                <a:lnTo>
                  <a:pt x="295865" y="1092455"/>
                </a:lnTo>
                <a:lnTo>
                  <a:pt x="295865" y="928587"/>
                </a:lnTo>
                <a:lnTo>
                  <a:pt x="118346" y="764718"/>
                </a:lnTo>
                <a:lnTo>
                  <a:pt x="0" y="710096"/>
                </a:lnTo>
                <a:lnTo>
                  <a:pt x="0" y="655473"/>
                </a:lnTo>
                <a:lnTo>
                  <a:pt x="59173" y="436982"/>
                </a:lnTo>
                <a:lnTo>
                  <a:pt x="177519" y="327737"/>
                </a:lnTo>
                <a:lnTo>
                  <a:pt x="118346" y="218491"/>
                </a:lnTo>
                <a:lnTo>
                  <a:pt x="118346" y="0"/>
                </a:lnTo>
                <a:close/>
              </a:path>
            </a:pathLst>
          </a:custGeom>
          <a:solidFill>
            <a:srgbClr val="005698"/>
          </a:solidFill>
          <a:ln w="12700" cap="rnd" cmpd="sng">
            <a:solidFill>
              <a:schemeClr val="bg1"/>
            </a:solidFill>
            <a:prstDash val="solid"/>
            <a:round/>
          </a:ln>
        </p:spPr>
        <p:txBody>
          <a:bodyPr lIns="91440" tIns="45720" rIns="91440" bIns="45720"/>
          <a:lstStyle/>
          <a:p>
            <a:endParaRPr lang="zh-CN" altLang="en-US" sz="2400">
              <a:latin typeface="华文楷体" panose="02010600040101010101" pitchFamily="2" charset="-122"/>
              <a:ea typeface="华文楷体" panose="02010600040101010101" pitchFamily="2" charset="-122"/>
              <a:cs typeface="+mn-ea"/>
              <a:sym typeface="+mn-lt"/>
            </a:endParaRPr>
          </a:p>
        </p:txBody>
      </p:sp>
      <p:sp>
        <p:nvSpPr>
          <p:cNvPr id="8" name="Freeform 5"/>
          <p:cNvSpPr/>
          <p:nvPr/>
        </p:nvSpPr>
        <p:spPr bwMode="invGray">
          <a:xfrm>
            <a:off x="3135630" y="5182870"/>
            <a:ext cx="261620" cy="234950"/>
          </a:xfrm>
          <a:custGeom>
            <a:avLst/>
            <a:gdLst>
              <a:gd name="T0" fmla="*/ 2147483647 w 177"/>
              <a:gd name="T1" fmla="*/ 2147483647 h 161"/>
              <a:gd name="T2" fmla="*/ 2147483647 w 177"/>
              <a:gd name="T3" fmla="*/ 2147483647 h 161"/>
              <a:gd name="T4" fmla="*/ 2147483647 w 177"/>
              <a:gd name="T5" fmla="*/ 2147483647 h 161"/>
              <a:gd name="T6" fmla="*/ 2147483647 w 177"/>
              <a:gd name="T7" fmla="*/ 2147483647 h 161"/>
              <a:gd name="T8" fmla="*/ 2147483647 w 177"/>
              <a:gd name="T9" fmla="*/ 0 h 161"/>
              <a:gd name="T10" fmla="*/ 2147483647 w 177"/>
              <a:gd name="T11" fmla="*/ 2147483647 h 161"/>
              <a:gd name="T12" fmla="*/ 2147483647 w 177"/>
              <a:gd name="T13" fmla="*/ 0 h 161"/>
              <a:gd name="T14" fmla="*/ 2147483647 w 177"/>
              <a:gd name="T15" fmla="*/ 2147483647 h 161"/>
              <a:gd name="T16" fmla="*/ 2147483647 w 177"/>
              <a:gd name="T17" fmla="*/ 2147483647 h 161"/>
              <a:gd name="T18" fmla="*/ 2147483647 w 177"/>
              <a:gd name="T19" fmla="*/ 2147483647 h 161"/>
              <a:gd name="T20" fmla="*/ 2147483647 w 177"/>
              <a:gd name="T21" fmla="*/ 2147483647 h 161"/>
              <a:gd name="T22" fmla="*/ 2147483647 w 177"/>
              <a:gd name="T23" fmla="*/ 2147483647 h 161"/>
              <a:gd name="T24" fmla="*/ 2147483647 w 177"/>
              <a:gd name="T25" fmla="*/ 2147483647 h 161"/>
              <a:gd name="T26" fmla="*/ 2147483647 w 177"/>
              <a:gd name="T27" fmla="*/ 2147483647 h 161"/>
              <a:gd name="T28" fmla="*/ 2147483647 w 177"/>
              <a:gd name="T29" fmla="*/ 2147483647 h 161"/>
              <a:gd name="T30" fmla="*/ 2147483647 w 177"/>
              <a:gd name="T31" fmla="*/ 2147483647 h 161"/>
              <a:gd name="T32" fmla="*/ 2147483647 w 177"/>
              <a:gd name="T33" fmla="*/ 2147483647 h 161"/>
              <a:gd name="T34" fmla="*/ 2147483647 w 177"/>
              <a:gd name="T35" fmla="*/ 2147483647 h 161"/>
              <a:gd name="T36" fmla="*/ 0 w 177"/>
              <a:gd name="T37" fmla="*/ 2147483647 h 161"/>
              <a:gd name="T38" fmla="*/ 0 w 177"/>
              <a:gd name="T39" fmla="*/ 2147483647 h 161"/>
              <a:gd name="T40" fmla="*/ 2147483647 w 177"/>
              <a:gd name="T41" fmla="*/ 2147483647 h 161"/>
              <a:gd name="T42" fmla="*/ 2147483647 w 177"/>
              <a:gd name="T43" fmla="*/ 2147483647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solidFill>
            <a:srgbClr val="005698"/>
          </a:solidFill>
          <a:ln w="12700" cap="rnd" cmpd="sng">
            <a:solidFill>
              <a:schemeClr val="bg1"/>
            </a:solidFill>
            <a:prstDash val="solid"/>
            <a:round/>
          </a:ln>
        </p:spPr>
        <p:txBody>
          <a:bodyPr lIns="91440" tIns="45720" rIns="91440" bIns="45720"/>
          <a:lstStyle/>
          <a:p>
            <a:endParaRPr lang="zh-CN" altLang="en-US" sz="2400">
              <a:latin typeface="华文楷体" panose="02010600040101010101" pitchFamily="2" charset="-122"/>
              <a:ea typeface="华文楷体" panose="02010600040101010101" pitchFamily="2" charset="-122"/>
              <a:cs typeface="+mn-ea"/>
              <a:sym typeface="+mn-lt"/>
            </a:endParaRPr>
          </a:p>
        </p:txBody>
      </p:sp>
      <p:sp>
        <p:nvSpPr>
          <p:cNvPr id="9" name="Freeform 7"/>
          <p:cNvSpPr/>
          <p:nvPr/>
        </p:nvSpPr>
        <p:spPr bwMode="invGray">
          <a:xfrm>
            <a:off x="4075430" y="1344295"/>
            <a:ext cx="1043305" cy="1019810"/>
          </a:xfrm>
          <a:custGeom>
            <a:avLst/>
            <a:gdLst>
              <a:gd name="T0" fmla="*/ 2147483647 w 705"/>
              <a:gd name="T1" fmla="*/ 2147483647 h 697"/>
              <a:gd name="T2" fmla="*/ 2147483647 w 705"/>
              <a:gd name="T3" fmla="*/ 2147483647 h 697"/>
              <a:gd name="T4" fmla="*/ 2147483647 w 705"/>
              <a:gd name="T5" fmla="*/ 2147483647 h 697"/>
              <a:gd name="T6" fmla="*/ 2147483647 w 705"/>
              <a:gd name="T7" fmla="*/ 2147483647 h 697"/>
              <a:gd name="T8" fmla="*/ 2147483647 w 705"/>
              <a:gd name="T9" fmla="*/ 2147483647 h 697"/>
              <a:gd name="T10" fmla="*/ 2147483647 w 705"/>
              <a:gd name="T11" fmla="*/ 2147483647 h 697"/>
              <a:gd name="T12" fmla="*/ 2147483647 w 705"/>
              <a:gd name="T13" fmla="*/ 2147483647 h 697"/>
              <a:gd name="T14" fmla="*/ 2147483647 w 705"/>
              <a:gd name="T15" fmla="*/ 2147483647 h 697"/>
              <a:gd name="T16" fmla="*/ 2147483647 w 705"/>
              <a:gd name="T17" fmla="*/ 2147483647 h 697"/>
              <a:gd name="T18" fmla="*/ 2147483647 w 705"/>
              <a:gd name="T19" fmla="*/ 2147483647 h 697"/>
              <a:gd name="T20" fmla="*/ 2147483647 w 705"/>
              <a:gd name="T21" fmla="*/ 2147483647 h 697"/>
              <a:gd name="T22" fmla="*/ 2147483647 w 705"/>
              <a:gd name="T23" fmla="*/ 2147483647 h 697"/>
              <a:gd name="T24" fmla="*/ 2147483647 w 705"/>
              <a:gd name="T25" fmla="*/ 2147483647 h 697"/>
              <a:gd name="T26" fmla="*/ 2147483647 w 705"/>
              <a:gd name="T27" fmla="*/ 2147483647 h 697"/>
              <a:gd name="T28" fmla="*/ 2147483647 w 705"/>
              <a:gd name="T29" fmla="*/ 2147483647 h 697"/>
              <a:gd name="T30" fmla="*/ 2147483647 w 705"/>
              <a:gd name="T31" fmla="*/ 2147483647 h 697"/>
              <a:gd name="T32" fmla="*/ 2147483647 w 705"/>
              <a:gd name="T33" fmla="*/ 2147483647 h 697"/>
              <a:gd name="T34" fmla="*/ 2147483647 w 705"/>
              <a:gd name="T35" fmla="*/ 2147483647 h 697"/>
              <a:gd name="T36" fmla="*/ 2147483647 w 705"/>
              <a:gd name="T37" fmla="*/ 2147483647 h 697"/>
              <a:gd name="T38" fmla="*/ 2147483647 w 705"/>
              <a:gd name="T39" fmla="*/ 2147483647 h 697"/>
              <a:gd name="T40" fmla="*/ 2147483647 w 705"/>
              <a:gd name="T41" fmla="*/ 2147483647 h 697"/>
              <a:gd name="T42" fmla="*/ 2147483647 w 705"/>
              <a:gd name="T43" fmla="*/ 2147483647 h 697"/>
              <a:gd name="T44" fmla="*/ 2147483647 w 705"/>
              <a:gd name="T45" fmla="*/ 2147483647 h 697"/>
              <a:gd name="T46" fmla="*/ 2147483647 w 705"/>
              <a:gd name="T47" fmla="*/ 2147483647 h 697"/>
              <a:gd name="T48" fmla="*/ 2147483647 w 705"/>
              <a:gd name="T49" fmla="*/ 2147483647 h 697"/>
              <a:gd name="T50" fmla="*/ 2147483647 w 705"/>
              <a:gd name="T51" fmla="*/ 2147483647 h 697"/>
              <a:gd name="T52" fmla="*/ 2147483647 w 705"/>
              <a:gd name="T53" fmla="*/ 2147483647 h 697"/>
              <a:gd name="T54" fmla="*/ 2147483647 w 705"/>
              <a:gd name="T55" fmla="*/ 2147483647 h 697"/>
              <a:gd name="T56" fmla="*/ 2147483647 w 705"/>
              <a:gd name="T57" fmla="*/ 2147483647 h 697"/>
              <a:gd name="T58" fmla="*/ 2147483647 w 705"/>
              <a:gd name="T59" fmla="*/ 2147483647 h 697"/>
              <a:gd name="T60" fmla="*/ 2147483647 w 705"/>
              <a:gd name="T61" fmla="*/ 2147483647 h 697"/>
              <a:gd name="T62" fmla="*/ 2147483647 w 705"/>
              <a:gd name="T63" fmla="*/ 2147483647 h 697"/>
              <a:gd name="T64" fmla="*/ 2147483647 w 705"/>
              <a:gd name="T65" fmla="*/ 2147483647 h 697"/>
              <a:gd name="T66" fmla="*/ 2147483647 w 705"/>
              <a:gd name="T67" fmla="*/ 2147483647 h 697"/>
              <a:gd name="T68" fmla="*/ 2147483647 w 705"/>
              <a:gd name="T69" fmla="*/ 2147483647 h 697"/>
              <a:gd name="T70" fmla="*/ 2147483647 w 705"/>
              <a:gd name="T71" fmla="*/ 2147483647 h 697"/>
              <a:gd name="T72" fmla="*/ 2147483647 w 705"/>
              <a:gd name="T73" fmla="*/ 2147483647 h 697"/>
              <a:gd name="T74" fmla="*/ 2147483647 w 705"/>
              <a:gd name="T75" fmla="*/ 2147483647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solidFill>
            <a:srgbClr val="005698"/>
          </a:solidFill>
          <a:ln w="12700" cap="rnd" cmpd="sng">
            <a:solidFill>
              <a:schemeClr val="bg1"/>
            </a:solidFill>
            <a:prstDash val="solid"/>
            <a:round/>
          </a:ln>
        </p:spPr>
        <p:txBody>
          <a:bodyPr lIns="91440" tIns="45720" rIns="91440" bIns="45720"/>
          <a:lstStyle/>
          <a:p>
            <a:endParaRPr lang="zh-CN" altLang="en-US" sz="2400">
              <a:latin typeface="华文楷体" panose="02010600040101010101" pitchFamily="2" charset="-122"/>
              <a:ea typeface="华文楷体" panose="02010600040101010101" pitchFamily="2" charset="-122"/>
              <a:cs typeface="+mn-ea"/>
              <a:sym typeface="+mn-lt"/>
            </a:endParaRPr>
          </a:p>
        </p:txBody>
      </p:sp>
      <p:sp>
        <p:nvSpPr>
          <p:cNvPr id="10" name="Freeform 8"/>
          <p:cNvSpPr/>
          <p:nvPr/>
        </p:nvSpPr>
        <p:spPr bwMode="invGray">
          <a:xfrm>
            <a:off x="4180205" y="2129155"/>
            <a:ext cx="782955" cy="588010"/>
          </a:xfrm>
          <a:custGeom>
            <a:avLst/>
            <a:gdLst>
              <a:gd name="T0" fmla="*/ 2147483647 w 529"/>
              <a:gd name="T1" fmla="*/ 2147483647 h 401"/>
              <a:gd name="T2" fmla="*/ 2147483647 w 529"/>
              <a:gd name="T3" fmla="*/ 2147483647 h 401"/>
              <a:gd name="T4" fmla="*/ 2147483647 w 529"/>
              <a:gd name="T5" fmla="*/ 2147483647 h 401"/>
              <a:gd name="T6" fmla="*/ 2147483647 w 529"/>
              <a:gd name="T7" fmla="*/ 2147483647 h 401"/>
              <a:gd name="T8" fmla="*/ 2147483647 w 529"/>
              <a:gd name="T9" fmla="*/ 2147483647 h 401"/>
              <a:gd name="T10" fmla="*/ 2147483647 w 529"/>
              <a:gd name="T11" fmla="*/ 2147483647 h 401"/>
              <a:gd name="T12" fmla="*/ 2147483647 w 529"/>
              <a:gd name="T13" fmla="*/ 2147483647 h 401"/>
              <a:gd name="T14" fmla="*/ 2147483647 w 529"/>
              <a:gd name="T15" fmla="*/ 2147483647 h 401"/>
              <a:gd name="T16" fmla="*/ 2147483647 w 529"/>
              <a:gd name="T17" fmla="*/ 2147483647 h 401"/>
              <a:gd name="T18" fmla="*/ 2147483647 w 529"/>
              <a:gd name="T19" fmla="*/ 2147483647 h 401"/>
              <a:gd name="T20" fmla="*/ 2147483647 w 529"/>
              <a:gd name="T21" fmla="*/ 2147483647 h 401"/>
              <a:gd name="T22" fmla="*/ 2147483647 w 529"/>
              <a:gd name="T23" fmla="*/ 2147483647 h 401"/>
              <a:gd name="T24" fmla="*/ 2147483647 w 529"/>
              <a:gd name="T25" fmla="*/ 2147483647 h 401"/>
              <a:gd name="T26" fmla="*/ 2147483647 w 529"/>
              <a:gd name="T27" fmla="*/ 2147483647 h 401"/>
              <a:gd name="T28" fmla="*/ 2147483647 w 529"/>
              <a:gd name="T29" fmla="*/ 2147483647 h 401"/>
              <a:gd name="T30" fmla="*/ 2147483647 w 529"/>
              <a:gd name="T31" fmla="*/ 2147483647 h 401"/>
              <a:gd name="T32" fmla="*/ 2147483647 w 529"/>
              <a:gd name="T33" fmla="*/ 2147483647 h 401"/>
              <a:gd name="T34" fmla="*/ 2147483647 w 529"/>
              <a:gd name="T35" fmla="*/ 2147483647 h 401"/>
              <a:gd name="T36" fmla="*/ 2147483647 w 529"/>
              <a:gd name="T37" fmla="*/ 0 h 401"/>
              <a:gd name="T38" fmla="*/ 2147483647 w 529"/>
              <a:gd name="T39" fmla="*/ 2147483647 h 401"/>
              <a:gd name="T40" fmla="*/ 2147483647 w 529"/>
              <a:gd name="T41" fmla="*/ 2147483647 h 401"/>
              <a:gd name="T42" fmla="*/ 2147483647 w 529"/>
              <a:gd name="T43" fmla="*/ 2147483647 h 401"/>
              <a:gd name="T44" fmla="*/ 2147483647 w 529"/>
              <a:gd name="T45" fmla="*/ 2147483647 h 401"/>
              <a:gd name="T46" fmla="*/ 2147483647 w 529"/>
              <a:gd name="T47" fmla="*/ 2147483647 h 401"/>
              <a:gd name="T48" fmla="*/ 0 w 529"/>
              <a:gd name="T49" fmla="*/ 2147483647 h 401"/>
              <a:gd name="T50" fmla="*/ 2147483647 w 529"/>
              <a:gd name="T51" fmla="*/ 2147483647 h 401"/>
              <a:gd name="T52" fmla="*/ 2147483647 w 529"/>
              <a:gd name="T53" fmla="*/ 2147483647 h 401"/>
              <a:gd name="T54" fmla="*/ 2147483647 w 529"/>
              <a:gd name="T55" fmla="*/ 2147483647 h 401"/>
              <a:gd name="T56" fmla="*/ 2147483647 w 529"/>
              <a:gd name="T57" fmla="*/ 2147483647 h 401"/>
              <a:gd name="T58" fmla="*/ 2147483647 w 529"/>
              <a:gd name="T59" fmla="*/ 2147483647 h 401"/>
              <a:gd name="T60" fmla="*/ 2147483647 w 529"/>
              <a:gd name="T61" fmla="*/ 2147483647 h 401"/>
              <a:gd name="T62" fmla="*/ 2147483647 w 529"/>
              <a:gd name="T63" fmla="*/ 2147483647 h 401"/>
              <a:gd name="T64" fmla="*/ 2147483647 w 529"/>
              <a:gd name="T65" fmla="*/ 2147483647 h 401"/>
              <a:gd name="T66" fmla="*/ 2147483647 w 529"/>
              <a:gd name="T67" fmla="*/ 2147483647 h 401"/>
              <a:gd name="T68" fmla="*/ 2147483647 w 529"/>
              <a:gd name="T69" fmla="*/ 2147483647 h 401"/>
              <a:gd name="T70" fmla="*/ 2147483647 w 529"/>
              <a:gd name="T71" fmla="*/ 2147483647 h 401"/>
              <a:gd name="T72" fmla="*/ 2147483647 w 529"/>
              <a:gd name="T73" fmla="*/ 2147483647 h 401"/>
              <a:gd name="T74" fmla="*/ 2147483647 w 529"/>
              <a:gd name="T75" fmla="*/ 2147483647 h 401"/>
              <a:gd name="T76" fmla="*/ 2147483647 w 529"/>
              <a:gd name="T77" fmla="*/ 2147483647 h 401"/>
              <a:gd name="T78" fmla="*/ 2147483647 w 529"/>
              <a:gd name="T79" fmla="*/ 2147483647 h 401"/>
              <a:gd name="T80" fmla="*/ 2147483647 w 529"/>
              <a:gd name="T81" fmla="*/ 2147483647 h 401"/>
              <a:gd name="T82" fmla="*/ 2147483647 w 529"/>
              <a:gd name="T83" fmla="*/ 2147483647 h 401"/>
              <a:gd name="T84" fmla="*/ 2147483647 w 529"/>
              <a:gd name="T85" fmla="*/ 2147483647 h 401"/>
              <a:gd name="T86" fmla="*/ 2147483647 w 529"/>
              <a:gd name="T87" fmla="*/ 2147483647 h 401"/>
              <a:gd name="T88" fmla="*/ 2147483647 w 529"/>
              <a:gd name="T89" fmla="*/ 2147483647 h 401"/>
              <a:gd name="T90" fmla="*/ 2147483647 w 529"/>
              <a:gd name="T91" fmla="*/ 2147483647 h 401"/>
              <a:gd name="T92" fmla="*/ 2147483647 w 529"/>
              <a:gd name="T93" fmla="*/ 2147483647 h 401"/>
              <a:gd name="T94" fmla="*/ 2147483647 w 529"/>
              <a:gd name="T95" fmla="*/ 2147483647 h 401"/>
              <a:gd name="T96" fmla="*/ 2147483647 w 529"/>
              <a:gd name="T97" fmla="*/ 2147483647 h 401"/>
              <a:gd name="T98" fmla="*/ 2147483647 w 529"/>
              <a:gd name="T99" fmla="*/ 2147483647 h 401"/>
              <a:gd name="T100" fmla="*/ 2147483647 w 529"/>
              <a:gd name="T101" fmla="*/ 2147483647 h 401"/>
              <a:gd name="T102" fmla="*/ 2147483647 w 529"/>
              <a:gd name="T103" fmla="*/ 2147483647 h 401"/>
              <a:gd name="T104" fmla="*/ 2147483647 w 529"/>
              <a:gd name="T105" fmla="*/ 2147483647 h 401"/>
              <a:gd name="T106" fmla="*/ 2147483647 w 529"/>
              <a:gd name="T107" fmla="*/ 2147483647 h 401"/>
              <a:gd name="T108" fmla="*/ 2147483647 w 529"/>
              <a:gd name="T109" fmla="*/ 2147483647 h 401"/>
              <a:gd name="T110" fmla="*/ 2147483647 w 529"/>
              <a:gd name="T111" fmla="*/ 2147483647 h 401"/>
              <a:gd name="T112" fmla="*/ 2147483647 w 529"/>
              <a:gd name="T113" fmla="*/ 2147483647 h 401"/>
              <a:gd name="T114" fmla="*/ 2147483647 w 529"/>
              <a:gd name="T115" fmla="*/ 2147483647 h 401"/>
              <a:gd name="T116" fmla="*/ 2147483647 w 529"/>
              <a:gd name="T117" fmla="*/ 2147483647 h 401"/>
              <a:gd name="T118" fmla="*/ 2147483647 w 529"/>
              <a:gd name="T119" fmla="*/ 2147483647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solidFill>
            <a:srgbClr val="005698"/>
          </a:solidFill>
          <a:ln w="12700" cap="rnd" cmpd="sng">
            <a:solidFill>
              <a:schemeClr val="bg1"/>
            </a:solidFill>
            <a:prstDash val="solid"/>
            <a:round/>
          </a:ln>
        </p:spPr>
        <p:txBody>
          <a:bodyPr lIns="91440" tIns="45720" rIns="91440" bIns="45720"/>
          <a:lstStyle/>
          <a:p>
            <a:endParaRPr lang="zh-CN" altLang="en-US" sz="2400">
              <a:latin typeface="华文楷体" panose="02010600040101010101" pitchFamily="2" charset="-122"/>
              <a:ea typeface="华文楷体" panose="02010600040101010101" pitchFamily="2" charset="-122"/>
              <a:cs typeface="+mn-ea"/>
              <a:sym typeface="+mn-lt"/>
            </a:endParaRPr>
          </a:p>
        </p:txBody>
      </p:sp>
      <p:sp>
        <p:nvSpPr>
          <p:cNvPr id="11" name="Freeform 9"/>
          <p:cNvSpPr/>
          <p:nvPr/>
        </p:nvSpPr>
        <p:spPr bwMode="gray">
          <a:xfrm>
            <a:off x="4015105" y="2454910"/>
            <a:ext cx="558800" cy="577215"/>
          </a:xfrm>
          <a:custGeom>
            <a:avLst/>
            <a:gdLst>
              <a:gd name="T0" fmla="*/ 2147483647 w 377"/>
              <a:gd name="T1" fmla="*/ 2147483647 h 393"/>
              <a:gd name="T2" fmla="*/ 2147483647 w 377"/>
              <a:gd name="T3" fmla="*/ 2147483647 h 393"/>
              <a:gd name="T4" fmla="*/ 2147483647 w 377"/>
              <a:gd name="T5" fmla="*/ 2147483647 h 393"/>
              <a:gd name="T6" fmla="*/ 2147483647 w 377"/>
              <a:gd name="T7" fmla="*/ 2147483647 h 393"/>
              <a:gd name="T8" fmla="*/ 2147483647 w 377"/>
              <a:gd name="T9" fmla="*/ 2147483647 h 393"/>
              <a:gd name="T10" fmla="*/ 2147483647 w 377"/>
              <a:gd name="T11" fmla="*/ 2147483647 h 393"/>
              <a:gd name="T12" fmla="*/ 2147483647 w 377"/>
              <a:gd name="T13" fmla="*/ 0 h 393"/>
              <a:gd name="T14" fmla="*/ 2147483647 w 377"/>
              <a:gd name="T15" fmla="*/ 0 h 393"/>
              <a:gd name="T16" fmla="*/ 2147483647 w 377"/>
              <a:gd name="T17" fmla="*/ 2147483647 h 393"/>
              <a:gd name="T18" fmla="*/ 2147483647 w 377"/>
              <a:gd name="T19" fmla="*/ 2147483647 h 393"/>
              <a:gd name="T20" fmla="*/ 2147483647 w 377"/>
              <a:gd name="T21" fmla="*/ 2147483647 h 393"/>
              <a:gd name="T22" fmla="*/ 2147483647 w 377"/>
              <a:gd name="T23" fmla="*/ 2147483647 h 393"/>
              <a:gd name="T24" fmla="*/ 2147483647 w 377"/>
              <a:gd name="T25" fmla="*/ 2147483647 h 393"/>
              <a:gd name="T26" fmla="*/ 2147483647 w 377"/>
              <a:gd name="T27" fmla="*/ 2147483647 h 393"/>
              <a:gd name="T28" fmla="*/ 2147483647 w 377"/>
              <a:gd name="T29" fmla="*/ 2147483647 h 393"/>
              <a:gd name="T30" fmla="*/ 2147483647 w 377"/>
              <a:gd name="T31" fmla="*/ 2147483647 h 393"/>
              <a:gd name="T32" fmla="*/ 2147483647 w 377"/>
              <a:gd name="T33" fmla="*/ 2147483647 h 393"/>
              <a:gd name="T34" fmla="*/ 2147483647 w 377"/>
              <a:gd name="T35" fmla="*/ 2147483647 h 393"/>
              <a:gd name="T36" fmla="*/ 2147483647 w 377"/>
              <a:gd name="T37" fmla="*/ 2147483647 h 393"/>
              <a:gd name="T38" fmla="*/ 0 w 377"/>
              <a:gd name="T39" fmla="*/ 2147483647 h 393"/>
              <a:gd name="T40" fmla="*/ 2147483647 w 377"/>
              <a:gd name="T41" fmla="*/ 2147483647 h 393"/>
              <a:gd name="T42" fmla="*/ 2147483647 w 377"/>
              <a:gd name="T43" fmla="*/ 2147483647 h 393"/>
              <a:gd name="T44" fmla="*/ 2147483647 w 377"/>
              <a:gd name="T45" fmla="*/ 2147483647 h 393"/>
              <a:gd name="T46" fmla="*/ 2147483647 w 377"/>
              <a:gd name="T47" fmla="*/ 2147483647 h 393"/>
              <a:gd name="T48" fmla="*/ 2147483647 w 377"/>
              <a:gd name="T49" fmla="*/ 2147483647 h 393"/>
              <a:gd name="T50" fmla="*/ 2147483647 w 377"/>
              <a:gd name="T51" fmla="*/ 2147483647 h 393"/>
              <a:gd name="T52" fmla="*/ 2147483647 w 377"/>
              <a:gd name="T53" fmla="*/ 2147483647 h 393"/>
              <a:gd name="T54" fmla="*/ 2147483647 w 377"/>
              <a:gd name="T55" fmla="*/ 2147483647 h 393"/>
              <a:gd name="T56" fmla="*/ 2147483647 w 377"/>
              <a:gd name="T57" fmla="*/ 2147483647 h 393"/>
              <a:gd name="T58" fmla="*/ 2147483647 w 377"/>
              <a:gd name="T59" fmla="*/ 2147483647 h 393"/>
              <a:gd name="T60" fmla="*/ 2147483647 w 377"/>
              <a:gd name="T61" fmla="*/ 2147483647 h 393"/>
              <a:gd name="T62" fmla="*/ 2147483647 w 377"/>
              <a:gd name="T63" fmla="*/ 2147483647 h 393"/>
              <a:gd name="T64" fmla="*/ 2147483647 w 377"/>
              <a:gd name="T65" fmla="*/ 2147483647 h 393"/>
              <a:gd name="T66" fmla="*/ 2147483647 w 377"/>
              <a:gd name="T67" fmla="*/ 2147483647 h 393"/>
              <a:gd name="T68" fmla="*/ 2147483647 w 377"/>
              <a:gd name="T69" fmla="*/ 2147483647 h 393"/>
              <a:gd name="T70" fmla="*/ 2147483647 w 377"/>
              <a:gd name="T71" fmla="*/ 2147483647 h 393"/>
              <a:gd name="T72" fmla="*/ 2147483647 w 377"/>
              <a:gd name="T73" fmla="*/ 2147483647 h 393"/>
              <a:gd name="T74" fmla="*/ 2147483647 w 377"/>
              <a:gd name="T75" fmla="*/ 2147483647 h 393"/>
              <a:gd name="T76" fmla="*/ 2147483647 w 377"/>
              <a:gd name="T77" fmla="*/ 2147483647 h 393"/>
              <a:gd name="T78" fmla="*/ 2147483647 w 377"/>
              <a:gd name="T79" fmla="*/ 2147483647 h 393"/>
              <a:gd name="T80" fmla="*/ 2147483647 w 377"/>
              <a:gd name="T81" fmla="*/ 2147483647 h 393"/>
              <a:gd name="T82" fmla="*/ 2147483647 w 377"/>
              <a:gd name="T83" fmla="*/ 2147483647 h 393"/>
              <a:gd name="T84" fmla="*/ 2147483647 w 377"/>
              <a:gd name="T85" fmla="*/ 2147483647 h 393"/>
              <a:gd name="T86" fmla="*/ 2147483647 w 377"/>
              <a:gd name="T87" fmla="*/ 2147483647 h 393"/>
              <a:gd name="T88" fmla="*/ 2147483647 w 377"/>
              <a:gd name="T89" fmla="*/ 2147483647 h 393"/>
              <a:gd name="T90" fmla="*/ 2147483647 w 377"/>
              <a:gd name="T91" fmla="*/ 2147483647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solidFill>
            <a:srgbClr val="005698"/>
          </a:solidFill>
          <a:ln w="12700" cap="rnd" cmpd="sng">
            <a:solidFill>
              <a:schemeClr val="bg1"/>
            </a:solidFill>
            <a:prstDash val="solid"/>
            <a:round/>
          </a:ln>
        </p:spPr>
        <p:txBody>
          <a:bodyPr lIns="91440" tIns="45720" rIns="91440" bIns="45720"/>
          <a:lstStyle/>
          <a:p>
            <a:endParaRPr lang="zh-CN" altLang="en-US" sz="2400">
              <a:latin typeface="华文楷体" panose="02010600040101010101" pitchFamily="2" charset="-122"/>
              <a:ea typeface="华文楷体" panose="02010600040101010101" pitchFamily="2" charset="-122"/>
              <a:cs typeface="+mn-ea"/>
              <a:sym typeface="+mn-lt"/>
            </a:endParaRPr>
          </a:p>
        </p:txBody>
      </p:sp>
      <p:sp>
        <p:nvSpPr>
          <p:cNvPr id="12" name="Freeform 10"/>
          <p:cNvSpPr/>
          <p:nvPr/>
        </p:nvSpPr>
        <p:spPr bwMode="gray">
          <a:xfrm>
            <a:off x="3589655" y="2585720"/>
            <a:ext cx="521335" cy="786130"/>
          </a:xfrm>
          <a:custGeom>
            <a:avLst/>
            <a:gdLst>
              <a:gd name="T0" fmla="*/ 2147483647 w 353"/>
              <a:gd name="T1" fmla="*/ 2147483647 h 537"/>
              <a:gd name="T2" fmla="*/ 2147483647 w 353"/>
              <a:gd name="T3" fmla="*/ 2147483647 h 537"/>
              <a:gd name="T4" fmla="*/ 2147483647 w 353"/>
              <a:gd name="T5" fmla="*/ 2147483647 h 537"/>
              <a:gd name="T6" fmla="*/ 2147483647 w 353"/>
              <a:gd name="T7" fmla="*/ 0 h 537"/>
              <a:gd name="T8" fmla="*/ 2147483647 w 353"/>
              <a:gd name="T9" fmla="*/ 2147483647 h 537"/>
              <a:gd name="T10" fmla="*/ 2147483647 w 353"/>
              <a:gd name="T11" fmla="*/ 2147483647 h 537"/>
              <a:gd name="T12" fmla="*/ 2147483647 w 353"/>
              <a:gd name="T13" fmla="*/ 2147483647 h 537"/>
              <a:gd name="T14" fmla="*/ 2147483647 w 353"/>
              <a:gd name="T15" fmla="*/ 2147483647 h 537"/>
              <a:gd name="T16" fmla="*/ 2147483647 w 353"/>
              <a:gd name="T17" fmla="*/ 2147483647 h 537"/>
              <a:gd name="T18" fmla="*/ 2147483647 w 353"/>
              <a:gd name="T19" fmla="*/ 2147483647 h 537"/>
              <a:gd name="T20" fmla="*/ 2147483647 w 353"/>
              <a:gd name="T21" fmla="*/ 2147483647 h 537"/>
              <a:gd name="T22" fmla="*/ 2147483647 w 353"/>
              <a:gd name="T23" fmla="*/ 2147483647 h 537"/>
              <a:gd name="T24" fmla="*/ 2147483647 w 353"/>
              <a:gd name="T25" fmla="*/ 2147483647 h 537"/>
              <a:gd name="T26" fmla="*/ 2147483647 w 353"/>
              <a:gd name="T27" fmla="*/ 2147483647 h 537"/>
              <a:gd name="T28" fmla="*/ 2147483647 w 353"/>
              <a:gd name="T29" fmla="*/ 2147483647 h 537"/>
              <a:gd name="T30" fmla="*/ 2147483647 w 353"/>
              <a:gd name="T31" fmla="*/ 2147483647 h 537"/>
              <a:gd name="T32" fmla="*/ 2147483647 w 353"/>
              <a:gd name="T33" fmla="*/ 2147483647 h 537"/>
              <a:gd name="T34" fmla="*/ 2147483647 w 353"/>
              <a:gd name="T35" fmla="*/ 2147483647 h 537"/>
              <a:gd name="T36" fmla="*/ 2147483647 w 353"/>
              <a:gd name="T37" fmla="*/ 2147483647 h 537"/>
              <a:gd name="T38" fmla="*/ 2147483647 w 353"/>
              <a:gd name="T39" fmla="*/ 2147483647 h 537"/>
              <a:gd name="T40" fmla="*/ 2147483647 w 353"/>
              <a:gd name="T41" fmla="*/ 2147483647 h 537"/>
              <a:gd name="T42" fmla="*/ 2147483647 w 353"/>
              <a:gd name="T43" fmla="*/ 2147483647 h 537"/>
              <a:gd name="T44" fmla="*/ 2147483647 w 353"/>
              <a:gd name="T45" fmla="*/ 2147483647 h 537"/>
              <a:gd name="T46" fmla="*/ 2147483647 w 353"/>
              <a:gd name="T47" fmla="*/ 2147483647 h 537"/>
              <a:gd name="T48" fmla="*/ 2147483647 w 353"/>
              <a:gd name="T49" fmla="*/ 2147483647 h 537"/>
              <a:gd name="T50" fmla="*/ 2147483647 w 353"/>
              <a:gd name="T51" fmla="*/ 2147483647 h 537"/>
              <a:gd name="T52" fmla="*/ 2147483647 w 353"/>
              <a:gd name="T53" fmla="*/ 2147483647 h 537"/>
              <a:gd name="T54" fmla="*/ 2147483647 w 353"/>
              <a:gd name="T55" fmla="*/ 2147483647 h 537"/>
              <a:gd name="T56" fmla="*/ 2147483647 w 353"/>
              <a:gd name="T57" fmla="*/ 2147483647 h 537"/>
              <a:gd name="T58" fmla="*/ 2147483647 w 353"/>
              <a:gd name="T59" fmla="*/ 2147483647 h 537"/>
              <a:gd name="T60" fmla="*/ 2147483647 w 353"/>
              <a:gd name="T61" fmla="*/ 2147483647 h 537"/>
              <a:gd name="T62" fmla="*/ 2147483647 w 353"/>
              <a:gd name="T63" fmla="*/ 2147483647 h 537"/>
              <a:gd name="T64" fmla="*/ 2147483647 w 353"/>
              <a:gd name="T65" fmla="*/ 2147483647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solidFill>
            <a:srgbClr val="005698"/>
          </a:solidFill>
          <a:ln w="12700" cap="rnd" cmpd="sng">
            <a:solidFill>
              <a:schemeClr val="bg1"/>
            </a:solidFill>
            <a:prstDash val="solid"/>
            <a:round/>
          </a:ln>
        </p:spPr>
        <p:txBody>
          <a:bodyPr lIns="91440" tIns="45720" rIns="91440" bIns="45720"/>
          <a:lstStyle/>
          <a:p>
            <a:endParaRPr lang="zh-CN" altLang="en-US" sz="2400">
              <a:latin typeface="华文楷体" panose="02010600040101010101" pitchFamily="2" charset="-122"/>
              <a:ea typeface="华文楷体" panose="02010600040101010101" pitchFamily="2" charset="-122"/>
              <a:cs typeface="+mn-ea"/>
              <a:sym typeface="+mn-lt"/>
            </a:endParaRPr>
          </a:p>
        </p:txBody>
      </p:sp>
      <p:sp>
        <p:nvSpPr>
          <p:cNvPr id="13" name="Freeform 14"/>
          <p:cNvSpPr/>
          <p:nvPr/>
        </p:nvSpPr>
        <p:spPr bwMode="gray">
          <a:xfrm>
            <a:off x="3729990" y="3101340"/>
            <a:ext cx="642620" cy="424180"/>
          </a:xfrm>
          <a:custGeom>
            <a:avLst/>
            <a:gdLst>
              <a:gd name="T0" fmla="*/ 2147483647 w 433"/>
              <a:gd name="T1" fmla="*/ 2147483647 h 289"/>
              <a:gd name="T2" fmla="*/ 2147483647 w 433"/>
              <a:gd name="T3" fmla="*/ 2147483647 h 289"/>
              <a:gd name="T4" fmla="*/ 2147483647 w 433"/>
              <a:gd name="T5" fmla="*/ 2147483647 h 289"/>
              <a:gd name="T6" fmla="*/ 2147483647 w 433"/>
              <a:gd name="T7" fmla="*/ 2147483647 h 289"/>
              <a:gd name="T8" fmla="*/ 2147483647 w 433"/>
              <a:gd name="T9" fmla="*/ 2147483647 h 289"/>
              <a:gd name="T10" fmla="*/ 2147483647 w 433"/>
              <a:gd name="T11" fmla="*/ 2147483647 h 289"/>
              <a:gd name="T12" fmla="*/ 2147483647 w 433"/>
              <a:gd name="T13" fmla="*/ 2147483647 h 289"/>
              <a:gd name="T14" fmla="*/ 2147483647 w 433"/>
              <a:gd name="T15" fmla="*/ 2147483647 h 289"/>
              <a:gd name="T16" fmla="*/ 2147483647 w 433"/>
              <a:gd name="T17" fmla="*/ 2147483647 h 289"/>
              <a:gd name="T18" fmla="*/ 2147483647 w 433"/>
              <a:gd name="T19" fmla="*/ 2147483647 h 289"/>
              <a:gd name="T20" fmla="*/ 0 w 433"/>
              <a:gd name="T21" fmla="*/ 2147483647 h 289"/>
              <a:gd name="T22" fmla="*/ 2147483647 w 433"/>
              <a:gd name="T23" fmla="*/ 2147483647 h 289"/>
              <a:gd name="T24" fmla="*/ 2147483647 w 433"/>
              <a:gd name="T25" fmla="*/ 2147483647 h 289"/>
              <a:gd name="T26" fmla="*/ 2147483647 w 433"/>
              <a:gd name="T27" fmla="*/ 2147483647 h 289"/>
              <a:gd name="T28" fmla="*/ 2147483647 w 433"/>
              <a:gd name="T29" fmla="*/ 2147483647 h 289"/>
              <a:gd name="T30" fmla="*/ 2147483647 w 433"/>
              <a:gd name="T31" fmla="*/ 2147483647 h 289"/>
              <a:gd name="T32" fmla="*/ 2147483647 w 433"/>
              <a:gd name="T33" fmla="*/ 2147483647 h 289"/>
              <a:gd name="T34" fmla="*/ 2147483647 w 433"/>
              <a:gd name="T35" fmla="*/ 2147483647 h 289"/>
              <a:gd name="T36" fmla="*/ 2147483647 w 433"/>
              <a:gd name="T37" fmla="*/ 2147483647 h 289"/>
              <a:gd name="T38" fmla="*/ 2147483647 w 433"/>
              <a:gd name="T39" fmla="*/ 2147483647 h 289"/>
              <a:gd name="T40" fmla="*/ 2147483647 w 433"/>
              <a:gd name="T41" fmla="*/ 2147483647 h 289"/>
              <a:gd name="T42" fmla="*/ 2147483647 w 433"/>
              <a:gd name="T43" fmla="*/ 2147483647 h 289"/>
              <a:gd name="T44" fmla="*/ 2147483647 w 433"/>
              <a:gd name="T45" fmla="*/ 2147483647 h 289"/>
              <a:gd name="T46" fmla="*/ 2147483647 w 433"/>
              <a:gd name="T47" fmla="*/ 2147483647 h 289"/>
              <a:gd name="T48" fmla="*/ 2147483647 w 433"/>
              <a:gd name="T49" fmla="*/ 2147483647 h 289"/>
              <a:gd name="T50" fmla="*/ 2147483647 w 433"/>
              <a:gd name="T51" fmla="*/ 2147483647 h 289"/>
              <a:gd name="T52" fmla="*/ 2147483647 w 433"/>
              <a:gd name="T53" fmla="*/ 2147483647 h 289"/>
              <a:gd name="T54" fmla="*/ 2147483647 w 433"/>
              <a:gd name="T55" fmla="*/ 2147483647 h 289"/>
              <a:gd name="T56" fmla="*/ 2147483647 w 433"/>
              <a:gd name="T57" fmla="*/ 2147483647 h 289"/>
              <a:gd name="T58" fmla="*/ 2147483647 w 433"/>
              <a:gd name="T59" fmla="*/ 2147483647 h 289"/>
              <a:gd name="T60" fmla="*/ 2147483647 w 433"/>
              <a:gd name="T61" fmla="*/ 2147483647 h 289"/>
              <a:gd name="T62" fmla="*/ 2147483647 w 433"/>
              <a:gd name="T63" fmla="*/ 2147483647 h 289"/>
              <a:gd name="T64" fmla="*/ 2147483647 w 433"/>
              <a:gd name="T65" fmla="*/ 2147483647 h 289"/>
              <a:gd name="T66" fmla="*/ 2147483647 w 433"/>
              <a:gd name="T67" fmla="*/ 2147483647 h 289"/>
              <a:gd name="T68" fmla="*/ 2147483647 w 433"/>
              <a:gd name="T69" fmla="*/ 2147483647 h 289"/>
              <a:gd name="T70" fmla="*/ 2147483647 w 433"/>
              <a:gd name="T71" fmla="*/ 2147483647 h 289"/>
              <a:gd name="T72" fmla="*/ 2147483647 w 433"/>
              <a:gd name="T73" fmla="*/ 2147483647 h 289"/>
              <a:gd name="T74" fmla="*/ 2147483647 w 433"/>
              <a:gd name="T75" fmla="*/ 2147483647 h 289"/>
              <a:gd name="T76" fmla="*/ 2147483647 w 433"/>
              <a:gd name="T77" fmla="*/ 2147483647 h 289"/>
              <a:gd name="T78" fmla="*/ 2147483647 w 433"/>
              <a:gd name="T79" fmla="*/ 0 h 289"/>
              <a:gd name="T80" fmla="*/ 2147483647 w 433"/>
              <a:gd name="T81" fmla="*/ 2147483647 h 289"/>
              <a:gd name="T82" fmla="*/ 2147483647 w 433"/>
              <a:gd name="T83" fmla="*/ 2147483647 h 289"/>
              <a:gd name="T84" fmla="*/ 2147483647 w 433"/>
              <a:gd name="T85" fmla="*/ 2147483647 h 289"/>
              <a:gd name="T86" fmla="*/ 2147483647 w 433"/>
              <a:gd name="T87" fmla="*/ 2147483647 h 289"/>
              <a:gd name="T88" fmla="*/ 2147483647 w 433"/>
              <a:gd name="T89" fmla="*/ 2147483647 h 289"/>
              <a:gd name="T90" fmla="*/ 2147483647 w 433"/>
              <a:gd name="T91" fmla="*/ 2147483647 h 289"/>
              <a:gd name="T92" fmla="*/ 2147483647 w 433"/>
              <a:gd name="T93" fmla="*/ 0 h 289"/>
              <a:gd name="T94" fmla="*/ 2147483647 w 433"/>
              <a:gd name="T95" fmla="*/ 0 h 289"/>
              <a:gd name="T96" fmla="*/ 2147483647 w 433"/>
              <a:gd name="T97" fmla="*/ 0 h 289"/>
              <a:gd name="T98" fmla="*/ 2147483647 w 433"/>
              <a:gd name="T99" fmla="*/ 2147483647 h 289"/>
              <a:gd name="T100" fmla="*/ 2147483647 w 433"/>
              <a:gd name="T101" fmla="*/ 2147483647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solidFill>
            <a:srgbClr val="005698"/>
          </a:solidFill>
          <a:ln w="12700" cap="rnd" cmpd="sng">
            <a:solidFill>
              <a:schemeClr val="bg1"/>
            </a:solidFill>
            <a:prstDash val="solid"/>
            <a:round/>
          </a:ln>
        </p:spPr>
        <p:txBody>
          <a:bodyPr lIns="91440" tIns="45720" rIns="91440" bIns="45720"/>
          <a:lstStyle/>
          <a:p>
            <a:endParaRPr lang="zh-CN" altLang="en-US" sz="2400">
              <a:latin typeface="华文楷体" panose="02010600040101010101" pitchFamily="2" charset="-122"/>
              <a:ea typeface="华文楷体" panose="02010600040101010101" pitchFamily="2" charset="-122"/>
              <a:cs typeface="+mn-ea"/>
              <a:sym typeface="+mn-lt"/>
            </a:endParaRPr>
          </a:p>
        </p:txBody>
      </p:sp>
      <p:sp>
        <p:nvSpPr>
          <p:cNvPr id="14" name="Freeform 18"/>
          <p:cNvSpPr/>
          <p:nvPr/>
        </p:nvSpPr>
        <p:spPr bwMode="gray">
          <a:xfrm>
            <a:off x="3884295" y="4213225"/>
            <a:ext cx="404495" cy="540385"/>
          </a:xfrm>
          <a:custGeom>
            <a:avLst/>
            <a:gdLst>
              <a:gd name="T0" fmla="*/ 2147483647 w 273"/>
              <a:gd name="T1" fmla="*/ 2147483647 h 369"/>
              <a:gd name="T2" fmla="*/ 2147483647 w 273"/>
              <a:gd name="T3" fmla="*/ 2147483647 h 369"/>
              <a:gd name="T4" fmla="*/ 2147483647 w 273"/>
              <a:gd name="T5" fmla="*/ 2147483647 h 369"/>
              <a:gd name="T6" fmla="*/ 2147483647 w 273"/>
              <a:gd name="T7" fmla="*/ 2147483647 h 369"/>
              <a:gd name="T8" fmla="*/ 2147483647 w 273"/>
              <a:gd name="T9" fmla="*/ 2147483647 h 369"/>
              <a:gd name="T10" fmla="*/ 2147483647 w 273"/>
              <a:gd name="T11" fmla="*/ 2147483647 h 369"/>
              <a:gd name="T12" fmla="*/ 2147483647 w 273"/>
              <a:gd name="T13" fmla="*/ 2147483647 h 369"/>
              <a:gd name="T14" fmla="*/ 2147483647 w 273"/>
              <a:gd name="T15" fmla="*/ 2147483647 h 369"/>
              <a:gd name="T16" fmla="*/ 2147483647 w 273"/>
              <a:gd name="T17" fmla="*/ 2147483647 h 369"/>
              <a:gd name="T18" fmla="*/ 2147483647 w 273"/>
              <a:gd name="T19" fmla="*/ 2147483647 h 369"/>
              <a:gd name="T20" fmla="*/ 2147483647 w 273"/>
              <a:gd name="T21" fmla="*/ 2147483647 h 369"/>
              <a:gd name="T22" fmla="*/ 2147483647 w 273"/>
              <a:gd name="T23" fmla="*/ 2147483647 h 369"/>
              <a:gd name="T24" fmla="*/ 2147483647 w 273"/>
              <a:gd name="T25" fmla="*/ 0 h 369"/>
              <a:gd name="T26" fmla="*/ 2147483647 w 273"/>
              <a:gd name="T27" fmla="*/ 0 h 369"/>
              <a:gd name="T28" fmla="*/ 2147483647 w 273"/>
              <a:gd name="T29" fmla="*/ 2147483647 h 369"/>
              <a:gd name="T30" fmla="*/ 2147483647 w 273"/>
              <a:gd name="T31" fmla="*/ 2147483647 h 369"/>
              <a:gd name="T32" fmla="*/ 2147483647 w 273"/>
              <a:gd name="T33" fmla="*/ 2147483647 h 369"/>
              <a:gd name="T34" fmla="*/ 2147483647 w 273"/>
              <a:gd name="T35" fmla="*/ 2147483647 h 369"/>
              <a:gd name="T36" fmla="*/ 2147483647 w 273"/>
              <a:gd name="T37" fmla="*/ 2147483647 h 369"/>
              <a:gd name="T38" fmla="*/ 2147483647 w 273"/>
              <a:gd name="T39" fmla="*/ 2147483647 h 369"/>
              <a:gd name="T40" fmla="*/ 2147483647 w 273"/>
              <a:gd name="T41" fmla="*/ 2147483647 h 369"/>
              <a:gd name="T42" fmla="*/ 2147483647 w 273"/>
              <a:gd name="T43" fmla="*/ 2147483647 h 369"/>
              <a:gd name="T44" fmla="*/ 2147483647 w 273"/>
              <a:gd name="T45" fmla="*/ 2147483647 h 369"/>
              <a:gd name="T46" fmla="*/ 2147483647 w 273"/>
              <a:gd name="T47" fmla="*/ 2147483647 h 369"/>
              <a:gd name="T48" fmla="*/ 2147483647 w 273"/>
              <a:gd name="T49" fmla="*/ 2147483647 h 369"/>
              <a:gd name="T50" fmla="*/ 2147483647 w 273"/>
              <a:gd name="T51" fmla="*/ 2147483647 h 369"/>
              <a:gd name="T52" fmla="*/ 2147483647 w 273"/>
              <a:gd name="T53" fmla="*/ 2147483647 h 369"/>
              <a:gd name="T54" fmla="*/ 2147483647 w 273"/>
              <a:gd name="T55" fmla="*/ 2147483647 h 369"/>
              <a:gd name="T56" fmla="*/ 0 w 273"/>
              <a:gd name="T57" fmla="*/ 2147483647 h 369"/>
              <a:gd name="T58" fmla="*/ 2147483647 w 273"/>
              <a:gd name="T59" fmla="*/ 2147483647 h 369"/>
              <a:gd name="T60" fmla="*/ 2147483647 w 273"/>
              <a:gd name="T61" fmla="*/ 2147483647 h 369"/>
              <a:gd name="T62" fmla="*/ 2147483647 w 273"/>
              <a:gd name="T63" fmla="*/ 2147483647 h 369"/>
              <a:gd name="T64" fmla="*/ 2147483647 w 273"/>
              <a:gd name="T65" fmla="*/ 2147483647 h 369"/>
              <a:gd name="T66" fmla="*/ 2147483647 w 273"/>
              <a:gd name="T67" fmla="*/ 2147483647 h 369"/>
              <a:gd name="T68" fmla="*/ 2147483647 w 273"/>
              <a:gd name="T69" fmla="*/ 2147483647 h 369"/>
              <a:gd name="T70" fmla="*/ 2147483647 w 273"/>
              <a:gd name="T71" fmla="*/ 2147483647 h 369"/>
              <a:gd name="T72" fmla="*/ 2147483647 w 273"/>
              <a:gd name="T73" fmla="*/ 2147483647 h 369"/>
              <a:gd name="T74" fmla="*/ 2147483647 w 273"/>
              <a:gd name="T75" fmla="*/ 2147483647 h 369"/>
              <a:gd name="T76" fmla="*/ 2147483647 w 273"/>
              <a:gd name="T77" fmla="*/ 2147483647 h 369"/>
              <a:gd name="T78" fmla="*/ 2147483647 w 273"/>
              <a:gd name="T79" fmla="*/ 2147483647 h 369"/>
              <a:gd name="T80" fmla="*/ 2147483647 w 273"/>
              <a:gd name="T81" fmla="*/ 2147483647 h 369"/>
              <a:gd name="T82" fmla="*/ 2147483647 w 273"/>
              <a:gd name="T83" fmla="*/ 2147483647 h 369"/>
              <a:gd name="T84" fmla="*/ 2147483647 w 273"/>
              <a:gd name="T85" fmla="*/ 2147483647 h 369"/>
              <a:gd name="T86" fmla="*/ 2147483647 w 273"/>
              <a:gd name="T87" fmla="*/ 2147483647 h 369"/>
              <a:gd name="T88" fmla="*/ 2147483647 w 273"/>
              <a:gd name="T89" fmla="*/ 2147483647 h 369"/>
              <a:gd name="T90" fmla="*/ 2147483647 w 273"/>
              <a:gd name="T91" fmla="*/ 2147483647 h 369"/>
              <a:gd name="T92" fmla="*/ 2147483647 w 273"/>
              <a:gd name="T93" fmla="*/ 2147483647 h 369"/>
              <a:gd name="T94" fmla="*/ 2147483647 w 273"/>
              <a:gd name="T95" fmla="*/ 2147483647 h 369"/>
              <a:gd name="T96" fmla="*/ 2147483647 w 273"/>
              <a:gd name="T97" fmla="*/ 2147483647 h 369"/>
              <a:gd name="T98" fmla="*/ 2147483647 w 273"/>
              <a:gd name="T99" fmla="*/ 2147483647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solidFill>
            <a:srgbClr val="005698"/>
          </a:solidFill>
          <a:ln w="12700" cap="rnd" cmpd="sng">
            <a:solidFill>
              <a:schemeClr val="bg1"/>
            </a:solidFill>
            <a:prstDash val="solid"/>
            <a:round/>
          </a:ln>
        </p:spPr>
        <p:txBody>
          <a:bodyPr lIns="91440" tIns="45720" rIns="91440" bIns="45720"/>
          <a:lstStyle/>
          <a:p>
            <a:endParaRPr lang="zh-CN" altLang="en-US" sz="2400">
              <a:latin typeface="华文楷体" panose="02010600040101010101" pitchFamily="2" charset="-122"/>
              <a:ea typeface="华文楷体" panose="02010600040101010101" pitchFamily="2" charset="-122"/>
              <a:cs typeface="+mn-ea"/>
              <a:sym typeface="+mn-lt"/>
            </a:endParaRPr>
          </a:p>
        </p:txBody>
      </p:sp>
      <p:sp>
        <p:nvSpPr>
          <p:cNvPr id="15" name="Freeform 26"/>
          <p:cNvSpPr/>
          <p:nvPr/>
        </p:nvSpPr>
        <p:spPr bwMode="gray">
          <a:xfrm>
            <a:off x="3647440" y="4024630"/>
            <a:ext cx="452755" cy="624840"/>
          </a:xfrm>
          <a:custGeom>
            <a:avLst/>
            <a:gdLst>
              <a:gd name="T0" fmla="*/ 2147483647 w 305"/>
              <a:gd name="T1" fmla="*/ 2147483647 h 425"/>
              <a:gd name="T2" fmla="*/ 2147483647 w 305"/>
              <a:gd name="T3" fmla="*/ 2147483647 h 425"/>
              <a:gd name="T4" fmla="*/ 2147483647 w 305"/>
              <a:gd name="T5" fmla="*/ 2147483647 h 425"/>
              <a:gd name="T6" fmla="*/ 2147483647 w 305"/>
              <a:gd name="T7" fmla="*/ 2147483647 h 425"/>
              <a:gd name="T8" fmla="*/ 2147483647 w 305"/>
              <a:gd name="T9" fmla="*/ 2147483647 h 425"/>
              <a:gd name="T10" fmla="*/ 2147483647 w 305"/>
              <a:gd name="T11" fmla="*/ 2147483647 h 425"/>
              <a:gd name="T12" fmla="*/ 2147483647 w 305"/>
              <a:gd name="T13" fmla="*/ 2147483647 h 425"/>
              <a:gd name="T14" fmla="*/ 2147483647 w 305"/>
              <a:gd name="T15" fmla="*/ 2147483647 h 425"/>
              <a:gd name="T16" fmla="*/ 2147483647 w 305"/>
              <a:gd name="T17" fmla="*/ 2147483647 h 425"/>
              <a:gd name="T18" fmla="*/ 2147483647 w 305"/>
              <a:gd name="T19" fmla="*/ 2147483647 h 425"/>
              <a:gd name="T20" fmla="*/ 2147483647 w 305"/>
              <a:gd name="T21" fmla="*/ 2147483647 h 425"/>
              <a:gd name="T22" fmla="*/ 2147483647 w 305"/>
              <a:gd name="T23" fmla="*/ 2147483647 h 425"/>
              <a:gd name="T24" fmla="*/ 2147483647 w 305"/>
              <a:gd name="T25" fmla="*/ 2147483647 h 425"/>
              <a:gd name="T26" fmla="*/ 2147483647 w 305"/>
              <a:gd name="T27" fmla="*/ 2147483647 h 425"/>
              <a:gd name="T28" fmla="*/ 2147483647 w 305"/>
              <a:gd name="T29" fmla="*/ 2147483647 h 425"/>
              <a:gd name="T30" fmla="*/ 2147483647 w 305"/>
              <a:gd name="T31" fmla="*/ 2147483647 h 425"/>
              <a:gd name="T32" fmla="*/ 2147483647 w 305"/>
              <a:gd name="T33" fmla="*/ 2147483647 h 425"/>
              <a:gd name="T34" fmla="*/ 2147483647 w 305"/>
              <a:gd name="T35" fmla="*/ 2147483647 h 425"/>
              <a:gd name="T36" fmla="*/ 2147483647 w 305"/>
              <a:gd name="T37" fmla="*/ 2147483647 h 425"/>
              <a:gd name="T38" fmla="*/ 2147483647 w 305"/>
              <a:gd name="T39" fmla="*/ 2147483647 h 425"/>
              <a:gd name="T40" fmla="*/ 2147483647 w 305"/>
              <a:gd name="T41" fmla="*/ 2147483647 h 425"/>
              <a:gd name="T42" fmla="*/ 2147483647 w 305"/>
              <a:gd name="T43" fmla="*/ 2147483647 h 425"/>
              <a:gd name="T44" fmla="*/ 2147483647 w 305"/>
              <a:gd name="T45" fmla="*/ 2147483647 h 425"/>
              <a:gd name="T46" fmla="*/ 2147483647 w 305"/>
              <a:gd name="T47" fmla="*/ 2147483647 h 425"/>
              <a:gd name="T48" fmla="*/ 2147483647 w 305"/>
              <a:gd name="T49" fmla="*/ 2147483647 h 425"/>
              <a:gd name="T50" fmla="*/ 2147483647 w 305"/>
              <a:gd name="T51" fmla="*/ 2147483647 h 425"/>
              <a:gd name="T52" fmla="*/ 2147483647 w 305"/>
              <a:gd name="T53" fmla="*/ 2147483647 h 425"/>
              <a:gd name="T54" fmla="*/ 2147483647 w 305"/>
              <a:gd name="T55" fmla="*/ 2147483647 h 425"/>
              <a:gd name="T56" fmla="*/ 2147483647 w 305"/>
              <a:gd name="T57" fmla="*/ 2147483647 h 425"/>
              <a:gd name="T58" fmla="*/ 2147483647 w 305"/>
              <a:gd name="T59" fmla="*/ 2147483647 h 425"/>
              <a:gd name="T60" fmla="*/ 2147483647 w 305"/>
              <a:gd name="T61" fmla="*/ 2147483647 h 425"/>
              <a:gd name="T62" fmla="*/ 2147483647 w 305"/>
              <a:gd name="T63" fmla="*/ 2147483647 h 425"/>
              <a:gd name="T64" fmla="*/ 2147483647 w 305"/>
              <a:gd name="T65" fmla="*/ 2147483647 h 425"/>
              <a:gd name="T66" fmla="*/ 2147483647 w 305"/>
              <a:gd name="T67" fmla="*/ 2147483647 h 425"/>
              <a:gd name="T68" fmla="*/ 2147483647 w 305"/>
              <a:gd name="T69" fmla="*/ 2147483647 h 425"/>
              <a:gd name="T70" fmla="*/ 2147483647 w 305"/>
              <a:gd name="T71" fmla="*/ 2147483647 h 425"/>
              <a:gd name="T72" fmla="*/ 0 w 305"/>
              <a:gd name="T73" fmla="*/ 2147483647 h 425"/>
              <a:gd name="T74" fmla="*/ 2147483647 w 305"/>
              <a:gd name="T75" fmla="*/ 2147483647 h 425"/>
              <a:gd name="T76" fmla="*/ 2147483647 w 305"/>
              <a:gd name="T77" fmla="*/ 2147483647 h 425"/>
              <a:gd name="T78" fmla="*/ 2147483647 w 305"/>
              <a:gd name="T79" fmla="*/ 2147483647 h 425"/>
              <a:gd name="T80" fmla="*/ 2147483647 w 305"/>
              <a:gd name="T81" fmla="*/ 2147483647 h 425"/>
              <a:gd name="T82" fmla="*/ 2147483647 w 305"/>
              <a:gd name="T83" fmla="*/ 2147483647 h 425"/>
              <a:gd name="T84" fmla="*/ 2147483647 w 305"/>
              <a:gd name="T85" fmla="*/ 2147483647 h 425"/>
              <a:gd name="T86" fmla="*/ 2147483647 w 305"/>
              <a:gd name="T87" fmla="*/ 2147483647 h 425"/>
              <a:gd name="T88" fmla="*/ 2147483647 w 305"/>
              <a:gd name="T89" fmla="*/ 2147483647 h 425"/>
              <a:gd name="T90" fmla="*/ 2147483647 w 305"/>
              <a:gd name="T91" fmla="*/ 2147483647 h 425"/>
              <a:gd name="T92" fmla="*/ 2147483647 w 305"/>
              <a:gd name="T93" fmla="*/ 2147483647 h 425"/>
              <a:gd name="T94" fmla="*/ 2147483647 w 305"/>
              <a:gd name="T95" fmla="*/ 2147483647 h 425"/>
              <a:gd name="T96" fmla="*/ 2147483647 w 305"/>
              <a:gd name="T97" fmla="*/ 0 h 425"/>
              <a:gd name="T98" fmla="*/ 2147483647 w 305"/>
              <a:gd name="T99" fmla="*/ 2147483647 h 425"/>
              <a:gd name="T100" fmla="*/ 2147483647 w 305"/>
              <a:gd name="T101" fmla="*/ 2147483647 h 425"/>
              <a:gd name="T102" fmla="*/ 2147483647 w 305"/>
              <a:gd name="T103" fmla="*/ 2147483647 h 425"/>
              <a:gd name="T104" fmla="*/ 2147483647 w 305"/>
              <a:gd name="T105" fmla="*/ 2147483647 h 425"/>
              <a:gd name="T106" fmla="*/ 2147483647 w 305"/>
              <a:gd name="T107" fmla="*/ 2147483647 h 425"/>
              <a:gd name="T108" fmla="*/ 2147483647 w 305"/>
              <a:gd name="T109" fmla="*/ 0 h 425"/>
              <a:gd name="T110" fmla="*/ 2147483647 w 305"/>
              <a:gd name="T111" fmla="*/ 2147483647 h 425"/>
              <a:gd name="T112" fmla="*/ 2147483647 w 305"/>
              <a:gd name="T113" fmla="*/ 2147483647 h 425"/>
              <a:gd name="T114" fmla="*/ 2147483647 w 305"/>
              <a:gd name="T115" fmla="*/ 2147483647 h 425"/>
              <a:gd name="T116" fmla="*/ 2147483647 w 305"/>
              <a:gd name="T117" fmla="*/ 2147483647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solidFill>
            <a:srgbClr val="005698"/>
          </a:solidFill>
          <a:ln w="12700" cap="rnd" cmpd="sng">
            <a:solidFill>
              <a:schemeClr val="bg1"/>
            </a:solidFill>
            <a:prstDash val="solid"/>
            <a:round/>
          </a:ln>
        </p:spPr>
        <p:txBody>
          <a:bodyPr lIns="91440" tIns="45720" rIns="91440" bIns="45720"/>
          <a:lstStyle/>
          <a:p>
            <a:endParaRPr lang="zh-CN" altLang="en-US" sz="2400">
              <a:latin typeface="华文楷体" panose="02010600040101010101" pitchFamily="2" charset="-122"/>
              <a:ea typeface="华文楷体" panose="02010600040101010101" pitchFamily="2" charset="-122"/>
              <a:cs typeface="+mn-ea"/>
              <a:sym typeface="+mn-lt"/>
            </a:endParaRPr>
          </a:p>
        </p:txBody>
      </p:sp>
      <p:sp>
        <p:nvSpPr>
          <p:cNvPr id="16" name="Freeform 29"/>
          <p:cNvSpPr/>
          <p:nvPr/>
        </p:nvSpPr>
        <p:spPr bwMode="gray">
          <a:xfrm>
            <a:off x="3729990" y="3510280"/>
            <a:ext cx="451485" cy="563880"/>
          </a:xfrm>
          <a:custGeom>
            <a:avLst/>
            <a:gdLst>
              <a:gd name="T0" fmla="*/ 2147483647 w 305"/>
              <a:gd name="T1" fmla="*/ 0 h 385"/>
              <a:gd name="T2" fmla="*/ 2147483647 w 305"/>
              <a:gd name="T3" fmla="*/ 2147483647 h 385"/>
              <a:gd name="T4" fmla="*/ 2147483647 w 305"/>
              <a:gd name="T5" fmla="*/ 2147483647 h 385"/>
              <a:gd name="T6" fmla="*/ 2147483647 w 305"/>
              <a:gd name="T7" fmla="*/ 2147483647 h 385"/>
              <a:gd name="T8" fmla="*/ 2147483647 w 305"/>
              <a:gd name="T9" fmla="*/ 2147483647 h 385"/>
              <a:gd name="T10" fmla="*/ 2147483647 w 305"/>
              <a:gd name="T11" fmla="*/ 2147483647 h 385"/>
              <a:gd name="T12" fmla="*/ 2147483647 w 305"/>
              <a:gd name="T13" fmla="*/ 2147483647 h 385"/>
              <a:gd name="T14" fmla="*/ 2147483647 w 305"/>
              <a:gd name="T15" fmla="*/ 2147483647 h 385"/>
              <a:gd name="T16" fmla="*/ 2147483647 w 305"/>
              <a:gd name="T17" fmla="*/ 2147483647 h 385"/>
              <a:gd name="T18" fmla="*/ 2147483647 w 305"/>
              <a:gd name="T19" fmla="*/ 2147483647 h 385"/>
              <a:gd name="T20" fmla="*/ 2147483647 w 305"/>
              <a:gd name="T21" fmla="*/ 2147483647 h 385"/>
              <a:gd name="T22" fmla="*/ 2147483647 w 305"/>
              <a:gd name="T23" fmla="*/ 2147483647 h 385"/>
              <a:gd name="T24" fmla="*/ 2147483647 w 305"/>
              <a:gd name="T25" fmla="*/ 2147483647 h 385"/>
              <a:gd name="T26" fmla="*/ 2147483647 w 305"/>
              <a:gd name="T27" fmla="*/ 2147483647 h 385"/>
              <a:gd name="T28" fmla="*/ 2147483647 w 305"/>
              <a:gd name="T29" fmla="*/ 2147483647 h 385"/>
              <a:gd name="T30" fmla="*/ 2147483647 w 305"/>
              <a:gd name="T31" fmla="*/ 2147483647 h 385"/>
              <a:gd name="T32" fmla="*/ 2147483647 w 305"/>
              <a:gd name="T33" fmla="*/ 2147483647 h 385"/>
              <a:gd name="T34" fmla="*/ 2147483647 w 305"/>
              <a:gd name="T35" fmla="*/ 2147483647 h 385"/>
              <a:gd name="T36" fmla="*/ 2147483647 w 305"/>
              <a:gd name="T37" fmla="*/ 2147483647 h 385"/>
              <a:gd name="T38" fmla="*/ 2147483647 w 305"/>
              <a:gd name="T39" fmla="*/ 2147483647 h 385"/>
              <a:gd name="T40" fmla="*/ 2147483647 w 305"/>
              <a:gd name="T41" fmla="*/ 2147483647 h 385"/>
              <a:gd name="T42" fmla="*/ 2147483647 w 305"/>
              <a:gd name="T43" fmla="*/ 2147483647 h 385"/>
              <a:gd name="T44" fmla="*/ 2147483647 w 305"/>
              <a:gd name="T45" fmla="*/ 2147483647 h 385"/>
              <a:gd name="T46" fmla="*/ 2147483647 w 305"/>
              <a:gd name="T47" fmla="*/ 2147483647 h 385"/>
              <a:gd name="T48" fmla="*/ 2147483647 w 305"/>
              <a:gd name="T49" fmla="*/ 2147483647 h 385"/>
              <a:gd name="T50" fmla="*/ 2147483647 w 305"/>
              <a:gd name="T51" fmla="*/ 2147483647 h 385"/>
              <a:gd name="T52" fmla="*/ 0 w 305"/>
              <a:gd name="T53" fmla="*/ 2147483647 h 385"/>
              <a:gd name="T54" fmla="*/ 2147483647 w 305"/>
              <a:gd name="T55" fmla="*/ 2147483647 h 385"/>
              <a:gd name="T56" fmla="*/ 2147483647 w 305"/>
              <a:gd name="T57" fmla="*/ 2147483647 h 385"/>
              <a:gd name="T58" fmla="*/ 2147483647 w 305"/>
              <a:gd name="T59" fmla="*/ 2147483647 h 385"/>
              <a:gd name="T60" fmla="*/ 2147483647 w 305"/>
              <a:gd name="T61" fmla="*/ 2147483647 h 385"/>
              <a:gd name="T62" fmla="*/ 2147483647 w 305"/>
              <a:gd name="T63" fmla="*/ 2147483647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solidFill>
            <a:srgbClr val="005698"/>
          </a:solidFill>
          <a:ln w="12700" cap="rnd" cmpd="sng">
            <a:solidFill>
              <a:schemeClr val="bg1"/>
            </a:solidFill>
            <a:prstDash val="solid"/>
            <a:round/>
          </a:ln>
        </p:spPr>
        <p:txBody>
          <a:bodyPr lIns="91440" tIns="45720" rIns="91440" bIns="45720"/>
          <a:lstStyle/>
          <a:p>
            <a:endParaRPr lang="zh-CN" altLang="en-US" sz="2400">
              <a:latin typeface="华文楷体" panose="02010600040101010101" pitchFamily="2" charset="-122"/>
              <a:ea typeface="华文楷体" panose="02010600040101010101" pitchFamily="2" charset="-122"/>
              <a:cs typeface="+mn-ea"/>
              <a:sym typeface="+mn-lt"/>
            </a:endParaRPr>
          </a:p>
        </p:txBody>
      </p:sp>
      <p:sp>
        <p:nvSpPr>
          <p:cNvPr id="17" name="Freeform 28"/>
          <p:cNvSpPr/>
          <p:nvPr/>
        </p:nvSpPr>
        <p:spPr bwMode="gray">
          <a:xfrm>
            <a:off x="3150870" y="3675380"/>
            <a:ext cx="723900" cy="467360"/>
          </a:xfrm>
          <a:custGeom>
            <a:avLst/>
            <a:gdLst>
              <a:gd name="T0" fmla="*/ 2147483647 w 489"/>
              <a:gd name="T1" fmla="*/ 2147483647 h 321"/>
              <a:gd name="T2" fmla="*/ 2147483647 w 489"/>
              <a:gd name="T3" fmla="*/ 2147483647 h 321"/>
              <a:gd name="T4" fmla="*/ 2147483647 w 489"/>
              <a:gd name="T5" fmla="*/ 2147483647 h 321"/>
              <a:gd name="T6" fmla="*/ 2147483647 w 489"/>
              <a:gd name="T7" fmla="*/ 2147483647 h 321"/>
              <a:gd name="T8" fmla="*/ 2147483647 w 489"/>
              <a:gd name="T9" fmla="*/ 2147483647 h 321"/>
              <a:gd name="T10" fmla="*/ 2147483647 w 489"/>
              <a:gd name="T11" fmla="*/ 2147483647 h 321"/>
              <a:gd name="T12" fmla="*/ 2147483647 w 489"/>
              <a:gd name="T13" fmla="*/ 2147483647 h 321"/>
              <a:gd name="T14" fmla="*/ 2147483647 w 489"/>
              <a:gd name="T15" fmla="*/ 2147483647 h 321"/>
              <a:gd name="T16" fmla="*/ 2147483647 w 489"/>
              <a:gd name="T17" fmla="*/ 2147483647 h 321"/>
              <a:gd name="T18" fmla="*/ 2147483647 w 489"/>
              <a:gd name="T19" fmla="*/ 2147483647 h 321"/>
              <a:gd name="T20" fmla="*/ 2147483647 w 489"/>
              <a:gd name="T21" fmla="*/ 2147483647 h 321"/>
              <a:gd name="T22" fmla="*/ 2147483647 w 489"/>
              <a:gd name="T23" fmla="*/ 2147483647 h 321"/>
              <a:gd name="T24" fmla="*/ 2147483647 w 489"/>
              <a:gd name="T25" fmla="*/ 2147483647 h 321"/>
              <a:gd name="T26" fmla="*/ 2147483647 w 489"/>
              <a:gd name="T27" fmla="*/ 2147483647 h 321"/>
              <a:gd name="T28" fmla="*/ 2147483647 w 489"/>
              <a:gd name="T29" fmla="*/ 2147483647 h 321"/>
              <a:gd name="T30" fmla="*/ 2147483647 w 489"/>
              <a:gd name="T31" fmla="*/ 2147483647 h 321"/>
              <a:gd name="T32" fmla="*/ 2147483647 w 489"/>
              <a:gd name="T33" fmla="*/ 2147483647 h 321"/>
              <a:gd name="T34" fmla="*/ 2147483647 w 489"/>
              <a:gd name="T35" fmla="*/ 2147483647 h 321"/>
              <a:gd name="T36" fmla="*/ 2147483647 w 489"/>
              <a:gd name="T37" fmla="*/ 2147483647 h 321"/>
              <a:gd name="T38" fmla="*/ 2147483647 w 489"/>
              <a:gd name="T39" fmla="*/ 2147483647 h 321"/>
              <a:gd name="T40" fmla="*/ 0 w 489"/>
              <a:gd name="T41" fmla="*/ 2147483647 h 321"/>
              <a:gd name="T42" fmla="*/ 2147483647 w 489"/>
              <a:gd name="T43" fmla="*/ 2147483647 h 321"/>
              <a:gd name="T44" fmla="*/ 2147483647 w 489"/>
              <a:gd name="T45" fmla="*/ 2147483647 h 321"/>
              <a:gd name="T46" fmla="*/ 0 w 489"/>
              <a:gd name="T47" fmla="*/ 2147483647 h 321"/>
              <a:gd name="T48" fmla="*/ 0 w 489"/>
              <a:gd name="T49" fmla="*/ 2147483647 h 321"/>
              <a:gd name="T50" fmla="*/ 2147483647 w 489"/>
              <a:gd name="T51" fmla="*/ 2147483647 h 321"/>
              <a:gd name="T52" fmla="*/ 2147483647 w 489"/>
              <a:gd name="T53" fmla="*/ 2147483647 h 321"/>
              <a:gd name="T54" fmla="*/ 2147483647 w 489"/>
              <a:gd name="T55" fmla="*/ 2147483647 h 321"/>
              <a:gd name="T56" fmla="*/ 2147483647 w 489"/>
              <a:gd name="T57" fmla="*/ 2147483647 h 321"/>
              <a:gd name="T58" fmla="*/ 2147483647 w 489"/>
              <a:gd name="T59" fmla="*/ 2147483647 h 321"/>
              <a:gd name="T60" fmla="*/ 2147483647 w 489"/>
              <a:gd name="T61" fmla="*/ 2147483647 h 321"/>
              <a:gd name="T62" fmla="*/ 2147483647 w 489"/>
              <a:gd name="T63" fmla="*/ 2147483647 h 321"/>
              <a:gd name="T64" fmla="*/ 2147483647 w 489"/>
              <a:gd name="T65" fmla="*/ 2147483647 h 321"/>
              <a:gd name="T66" fmla="*/ 2147483647 w 489"/>
              <a:gd name="T67" fmla="*/ 2147483647 h 321"/>
              <a:gd name="T68" fmla="*/ 2147483647 w 489"/>
              <a:gd name="T69" fmla="*/ 2147483647 h 321"/>
              <a:gd name="T70" fmla="*/ 2147483647 w 489"/>
              <a:gd name="T71" fmla="*/ 2147483647 h 321"/>
              <a:gd name="T72" fmla="*/ 2147483647 w 489"/>
              <a:gd name="T73" fmla="*/ 2147483647 h 321"/>
              <a:gd name="T74" fmla="*/ 2147483647 w 489"/>
              <a:gd name="T75" fmla="*/ 0 h 321"/>
              <a:gd name="T76" fmla="*/ 2147483647 w 489"/>
              <a:gd name="T77" fmla="*/ 2147483647 h 321"/>
              <a:gd name="T78" fmla="*/ 2147483647 w 489"/>
              <a:gd name="T79" fmla="*/ 2147483647 h 321"/>
              <a:gd name="T80" fmla="*/ 2147483647 w 489"/>
              <a:gd name="T81" fmla="*/ 2147483647 h 321"/>
              <a:gd name="T82" fmla="*/ 2147483647 w 489"/>
              <a:gd name="T83" fmla="*/ 2147483647 h 321"/>
              <a:gd name="T84" fmla="*/ 2147483647 w 489"/>
              <a:gd name="T85" fmla="*/ 2147483647 h 321"/>
              <a:gd name="T86" fmla="*/ 2147483647 w 489"/>
              <a:gd name="T87" fmla="*/ 2147483647 h 321"/>
              <a:gd name="T88" fmla="*/ 2147483647 w 489"/>
              <a:gd name="T89" fmla="*/ 2147483647 h 321"/>
              <a:gd name="T90" fmla="*/ 2147483647 w 489"/>
              <a:gd name="T91" fmla="*/ 2147483647 h 321"/>
              <a:gd name="T92" fmla="*/ 2147483647 w 489"/>
              <a:gd name="T93" fmla="*/ 2147483647 h 321"/>
              <a:gd name="T94" fmla="*/ 2147483647 w 489"/>
              <a:gd name="T95" fmla="*/ 2147483647 h 321"/>
              <a:gd name="T96" fmla="*/ 2147483647 w 489"/>
              <a:gd name="T97" fmla="*/ 2147483647 h 321"/>
              <a:gd name="T98" fmla="*/ 2147483647 w 489"/>
              <a:gd name="T99" fmla="*/ 2147483647 h 321"/>
              <a:gd name="T100" fmla="*/ 2147483647 w 489"/>
              <a:gd name="T101" fmla="*/ 2147483647 h 321"/>
              <a:gd name="T102" fmla="*/ 2147483647 w 489"/>
              <a:gd name="T103" fmla="*/ 2147483647 h 321"/>
              <a:gd name="T104" fmla="*/ 2147483647 w 489"/>
              <a:gd name="T105" fmla="*/ 2147483647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solidFill>
            <a:srgbClr val="005698"/>
          </a:solidFill>
          <a:ln w="12700" cap="rnd" cmpd="sng">
            <a:solidFill>
              <a:schemeClr val="bg1"/>
            </a:solidFill>
            <a:prstDash val="solid"/>
            <a:round/>
          </a:ln>
        </p:spPr>
        <p:txBody>
          <a:bodyPr lIns="91440" tIns="45720" rIns="91440" bIns="45720"/>
          <a:lstStyle/>
          <a:p>
            <a:endParaRPr lang="zh-CN" altLang="en-US" sz="2400">
              <a:latin typeface="华文楷体" panose="02010600040101010101" pitchFamily="2" charset="-122"/>
              <a:ea typeface="华文楷体" panose="02010600040101010101" pitchFamily="2" charset="-122"/>
              <a:cs typeface="+mn-ea"/>
              <a:sym typeface="+mn-lt"/>
            </a:endParaRPr>
          </a:p>
        </p:txBody>
      </p:sp>
      <p:sp>
        <p:nvSpPr>
          <p:cNvPr id="18" name="Freeform 27"/>
          <p:cNvSpPr/>
          <p:nvPr/>
        </p:nvSpPr>
        <p:spPr bwMode="gray">
          <a:xfrm>
            <a:off x="3196590" y="4024630"/>
            <a:ext cx="522605" cy="612775"/>
          </a:xfrm>
          <a:custGeom>
            <a:avLst/>
            <a:gdLst>
              <a:gd name="T0" fmla="*/ 2147483647 w 353"/>
              <a:gd name="T1" fmla="*/ 2147483647 h 417"/>
              <a:gd name="T2" fmla="*/ 2147483647 w 353"/>
              <a:gd name="T3" fmla="*/ 2147483647 h 417"/>
              <a:gd name="T4" fmla="*/ 2147483647 w 353"/>
              <a:gd name="T5" fmla="*/ 2147483647 h 417"/>
              <a:gd name="T6" fmla="*/ 2147483647 w 353"/>
              <a:gd name="T7" fmla="*/ 2147483647 h 417"/>
              <a:gd name="T8" fmla="*/ 2147483647 w 353"/>
              <a:gd name="T9" fmla="*/ 2147483647 h 417"/>
              <a:gd name="T10" fmla="*/ 2147483647 w 353"/>
              <a:gd name="T11" fmla="*/ 2147483647 h 417"/>
              <a:gd name="T12" fmla="*/ 2147483647 w 353"/>
              <a:gd name="T13" fmla="*/ 2147483647 h 417"/>
              <a:gd name="T14" fmla="*/ 2147483647 w 353"/>
              <a:gd name="T15" fmla="*/ 2147483647 h 417"/>
              <a:gd name="T16" fmla="*/ 2147483647 w 353"/>
              <a:gd name="T17" fmla="*/ 2147483647 h 417"/>
              <a:gd name="T18" fmla="*/ 2147483647 w 353"/>
              <a:gd name="T19" fmla="*/ 2147483647 h 417"/>
              <a:gd name="T20" fmla="*/ 2147483647 w 353"/>
              <a:gd name="T21" fmla="*/ 2147483647 h 417"/>
              <a:gd name="T22" fmla="*/ 2147483647 w 353"/>
              <a:gd name="T23" fmla="*/ 2147483647 h 417"/>
              <a:gd name="T24" fmla="*/ 2147483647 w 353"/>
              <a:gd name="T25" fmla="*/ 2147483647 h 417"/>
              <a:gd name="T26" fmla="*/ 2147483647 w 353"/>
              <a:gd name="T27" fmla="*/ 2147483647 h 417"/>
              <a:gd name="T28" fmla="*/ 2147483647 w 353"/>
              <a:gd name="T29" fmla="*/ 2147483647 h 417"/>
              <a:gd name="T30" fmla="*/ 2147483647 w 353"/>
              <a:gd name="T31" fmla="*/ 2147483647 h 417"/>
              <a:gd name="T32" fmla="*/ 2147483647 w 353"/>
              <a:gd name="T33" fmla="*/ 2147483647 h 417"/>
              <a:gd name="T34" fmla="*/ 2147483647 w 353"/>
              <a:gd name="T35" fmla="*/ 2147483647 h 417"/>
              <a:gd name="T36" fmla="*/ 2147483647 w 353"/>
              <a:gd name="T37" fmla="*/ 2147483647 h 417"/>
              <a:gd name="T38" fmla="*/ 2147483647 w 353"/>
              <a:gd name="T39" fmla="*/ 2147483647 h 417"/>
              <a:gd name="T40" fmla="*/ 2147483647 w 353"/>
              <a:gd name="T41" fmla="*/ 2147483647 h 417"/>
              <a:gd name="T42" fmla="*/ 2147483647 w 353"/>
              <a:gd name="T43" fmla="*/ 2147483647 h 417"/>
              <a:gd name="T44" fmla="*/ 2147483647 w 353"/>
              <a:gd name="T45" fmla="*/ 2147483647 h 417"/>
              <a:gd name="T46" fmla="*/ 2147483647 w 353"/>
              <a:gd name="T47" fmla="*/ 2147483647 h 417"/>
              <a:gd name="T48" fmla="*/ 0 w 353"/>
              <a:gd name="T49" fmla="*/ 2147483647 h 417"/>
              <a:gd name="T50" fmla="*/ 2147483647 w 353"/>
              <a:gd name="T51" fmla="*/ 2147483647 h 417"/>
              <a:gd name="T52" fmla="*/ 2147483647 w 353"/>
              <a:gd name="T53" fmla="*/ 2147483647 h 417"/>
              <a:gd name="T54" fmla="*/ 2147483647 w 353"/>
              <a:gd name="T55" fmla="*/ 2147483647 h 417"/>
              <a:gd name="T56" fmla="*/ 2147483647 w 353"/>
              <a:gd name="T57" fmla="*/ 2147483647 h 417"/>
              <a:gd name="T58" fmla="*/ 2147483647 w 353"/>
              <a:gd name="T59" fmla="*/ 2147483647 h 417"/>
              <a:gd name="T60" fmla="*/ 2147483647 w 353"/>
              <a:gd name="T61" fmla="*/ 0 h 417"/>
              <a:gd name="T62" fmla="*/ 2147483647 w 353"/>
              <a:gd name="T63" fmla="*/ 2147483647 h 417"/>
              <a:gd name="T64" fmla="*/ 2147483647 w 353"/>
              <a:gd name="T65" fmla="*/ 2147483647 h 417"/>
              <a:gd name="T66" fmla="*/ 2147483647 w 353"/>
              <a:gd name="T67" fmla="*/ 2147483647 h 417"/>
              <a:gd name="T68" fmla="*/ 2147483647 w 353"/>
              <a:gd name="T69" fmla="*/ 2147483647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solidFill>
            <a:srgbClr val="005698"/>
          </a:solidFill>
          <a:ln w="12700" cap="rnd" cmpd="sng">
            <a:solidFill>
              <a:schemeClr val="bg1"/>
            </a:solidFill>
            <a:prstDash val="solid"/>
            <a:round/>
          </a:ln>
        </p:spPr>
        <p:txBody>
          <a:bodyPr lIns="91440" tIns="45720" rIns="91440" bIns="45720"/>
          <a:lstStyle/>
          <a:p>
            <a:endParaRPr lang="zh-CN" altLang="en-US" sz="2400">
              <a:latin typeface="华文楷体" panose="02010600040101010101" pitchFamily="2" charset="-122"/>
              <a:ea typeface="华文楷体" panose="02010600040101010101" pitchFamily="2" charset="-122"/>
              <a:cs typeface="+mn-ea"/>
              <a:sym typeface="+mn-lt"/>
            </a:endParaRPr>
          </a:p>
        </p:txBody>
      </p:sp>
      <p:sp>
        <p:nvSpPr>
          <p:cNvPr id="19" name="Freeform 19"/>
          <p:cNvSpPr/>
          <p:nvPr/>
        </p:nvSpPr>
        <p:spPr bwMode="gray">
          <a:xfrm>
            <a:off x="3267710" y="4552950"/>
            <a:ext cx="748665" cy="562610"/>
          </a:xfrm>
          <a:custGeom>
            <a:avLst/>
            <a:gdLst>
              <a:gd name="T0" fmla="*/ 2147483647 w 505"/>
              <a:gd name="T1" fmla="*/ 2147483647 h 385"/>
              <a:gd name="T2" fmla="*/ 2147483647 w 505"/>
              <a:gd name="T3" fmla="*/ 2147483647 h 385"/>
              <a:gd name="T4" fmla="*/ 2147483647 w 505"/>
              <a:gd name="T5" fmla="*/ 2147483647 h 385"/>
              <a:gd name="T6" fmla="*/ 2147483647 w 505"/>
              <a:gd name="T7" fmla="*/ 2147483647 h 385"/>
              <a:gd name="T8" fmla="*/ 2147483647 w 505"/>
              <a:gd name="T9" fmla="*/ 2147483647 h 385"/>
              <a:gd name="T10" fmla="*/ 2147483647 w 505"/>
              <a:gd name="T11" fmla="*/ 0 h 385"/>
              <a:gd name="T12" fmla="*/ 2147483647 w 505"/>
              <a:gd name="T13" fmla="*/ 0 h 385"/>
              <a:gd name="T14" fmla="*/ 2147483647 w 505"/>
              <a:gd name="T15" fmla="*/ 2147483647 h 385"/>
              <a:gd name="T16" fmla="*/ 2147483647 w 505"/>
              <a:gd name="T17" fmla="*/ 2147483647 h 385"/>
              <a:gd name="T18" fmla="*/ 2147483647 w 505"/>
              <a:gd name="T19" fmla="*/ 2147483647 h 385"/>
              <a:gd name="T20" fmla="*/ 2147483647 w 505"/>
              <a:gd name="T21" fmla="*/ 2147483647 h 385"/>
              <a:gd name="T22" fmla="*/ 2147483647 w 505"/>
              <a:gd name="T23" fmla="*/ 2147483647 h 385"/>
              <a:gd name="T24" fmla="*/ 2147483647 w 505"/>
              <a:gd name="T25" fmla="*/ 2147483647 h 385"/>
              <a:gd name="T26" fmla="*/ 2147483647 w 505"/>
              <a:gd name="T27" fmla="*/ 2147483647 h 385"/>
              <a:gd name="T28" fmla="*/ 2147483647 w 505"/>
              <a:gd name="T29" fmla="*/ 2147483647 h 385"/>
              <a:gd name="T30" fmla="*/ 2147483647 w 505"/>
              <a:gd name="T31" fmla="*/ 2147483647 h 385"/>
              <a:gd name="T32" fmla="*/ 0 w 505"/>
              <a:gd name="T33" fmla="*/ 2147483647 h 385"/>
              <a:gd name="T34" fmla="*/ 2147483647 w 505"/>
              <a:gd name="T35" fmla="*/ 2147483647 h 385"/>
              <a:gd name="T36" fmla="*/ 2147483647 w 505"/>
              <a:gd name="T37" fmla="*/ 2147483647 h 385"/>
              <a:gd name="T38" fmla="*/ 2147483647 w 505"/>
              <a:gd name="T39" fmla="*/ 2147483647 h 385"/>
              <a:gd name="T40" fmla="*/ 2147483647 w 505"/>
              <a:gd name="T41" fmla="*/ 2147483647 h 385"/>
              <a:gd name="T42" fmla="*/ 2147483647 w 505"/>
              <a:gd name="T43" fmla="*/ 2147483647 h 385"/>
              <a:gd name="T44" fmla="*/ 2147483647 w 505"/>
              <a:gd name="T45" fmla="*/ 2147483647 h 385"/>
              <a:gd name="T46" fmla="*/ 2147483647 w 505"/>
              <a:gd name="T47" fmla="*/ 2147483647 h 385"/>
              <a:gd name="T48" fmla="*/ 2147483647 w 505"/>
              <a:gd name="T49" fmla="*/ 2147483647 h 385"/>
              <a:gd name="T50" fmla="*/ 2147483647 w 505"/>
              <a:gd name="T51" fmla="*/ 2147483647 h 385"/>
              <a:gd name="T52" fmla="*/ 2147483647 w 505"/>
              <a:gd name="T53" fmla="*/ 2147483647 h 385"/>
              <a:gd name="T54" fmla="*/ 2147483647 w 505"/>
              <a:gd name="T55" fmla="*/ 2147483647 h 385"/>
              <a:gd name="T56" fmla="*/ 2147483647 w 505"/>
              <a:gd name="T57" fmla="*/ 2147483647 h 385"/>
              <a:gd name="T58" fmla="*/ 2147483647 w 505"/>
              <a:gd name="T59" fmla="*/ 2147483647 h 385"/>
              <a:gd name="T60" fmla="*/ 2147483647 w 505"/>
              <a:gd name="T61" fmla="*/ 2147483647 h 385"/>
              <a:gd name="T62" fmla="*/ 2147483647 w 505"/>
              <a:gd name="T63" fmla="*/ 2147483647 h 385"/>
              <a:gd name="T64" fmla="*/ 2147483647 w 505"/>
              <a:gd name="T65" fmla="*/ 2147483647 h 385"/>
              <a:gd name="T66" fmla="*/ 2147483647 w 505"/>
              <a:gd name="T67" fmla="*/ 2147483647 h 385"/>
              <a:gd name="T68" fmla="*/ 2147483647 w 505"/>
              <a:gd name="T69" fmla="*/ 2147483647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solidFill>
            <a:srgbClr val="005698"/>
          </a:solidFill>
          <a:ln w="12700" cap="rnd" cmpd="sng">
            <a:solidFill>
              <a:schemeClr val="bg1"/>
            </a:solidFill>
            <a:prstDash val="solid"/>
            <a:round/>
          </a:ln>
        </p:spPr>
        <p:txBody>
          <a:bodyPr lIns="91440" tIns="45720" rIns="91440" bIns="45720"/>
          <a:lstStyle/>
          <a:p>
            <a:endParaRPr lang="zh-CN" altLang="en-US" sz="2400">
              <a:latin typeface="华文楷体" panose="02010600040101010101" pitchFamily="2" charset="-122"/>
              <a:ea typeface="华文楷体" panose="02010600040101010101" pitchFamily="2" charset="-122"/>
              <a:cs typeface="+mn-ea"/>
              <a:sym typeface="+mn-lt"/>
            </a:endParaRPr>
          </a:p>
        </p:txBody>
      </p:sp>
      <p:sp>
        <p:nvSpPr>
          <p:cNvPr id="20" name="Freeform 20"/>
          <p:cNvSpPr/>
          <p:nvPr/>
        </p:nvSpPr>
        <p:spPr bwMode="gray">
          <a:xfrm>
            <a:off x="2769870" y="4446905"/>
            <a:ext cx="737235" cy="562610"/>
          </a:xfrm>
          <a:custGeom>
            <a:avLst/>
            <a:gdLst>
              <a:gd name="T0" fmla="*/ 2147483647 w 497"/>
              <a:gd name="T1" fmla="*/ 2147483647 h 385"/>
              <a:gd name="T2" fmla="*/ 2147483647 w 497"/>
              <a:gd name="T3" fmla="*/ 2147483647 h 385"/>
              <a:gd name="T4" fmla="*/ 2147483647 w 497"/>
              <a:gd name="T5" fmla="*/ 2147483647 h 385"/>
              <a:gd name="T6" fmla="*/ 2147483647 w 497"/>
              <a:gd name="T7" fmla="*/ 2147483647 h 385"/>
              <a:gd name="T8" fmla="*/ 2147483647 w 497"/>
              <a:gd name="T9" fmla="*/ 2147483647 h 385"/>
              <a:gd name="T10" fmla="*/ 2147483647 w 497"/>
              <a:gd name="T11" fmla="*/ 2147483647 h 385"/>
              <a:gd name="T12" fmla="*/ 2147483647 w 497"/>
              <a:gd name="T13" fmla="*/ 2147483647 h 385"/>
              <a:gd name="T14" fmla="*/ 2147483647 w 497"/>
              <a:gd name="T15" fmla="*/ 2147483647 h 385"/>
              <a:gd name="T16" fmla="*/ 2147483647 w 497"/>
              <a:gd name="T17" fmla="*/ 2147483647 h 385"/>
              <a:gd name="T18" fmla="*/ 2147483647 w 497"/>
              <a:gd name="T19" fmla="*/ 2147483647 h 385"/>
              <a:gd name="T20" fmla="*/ 2147483647 w 497"/>
              <a:gd name="T21" fmla="*/ 2147483647 h 385"/>
              <a:gd name="T22" fmla="*/ 2147483647 w 497"/>
              <a:gd name="T23" fmla="*/ 2147483647 h 385"/>
              <a:gd name="T24" fmla="*/ 2147483647 w 497"/>
              <a:gd name="T25" fmla="*/ 2147483647 h 385"/>
              <a:gd name="T26" fmla="*/ 2147483647 w 497"/>
              <a:gd name="T27" fmla="*/ 2147483647 h 385"/>
              <a:gd name="T28" fmla="*/ 2147483647 w 497"/>
              <a:gd name="T29" fmla="*/ 2147483647 h 385"/>
              <a:gd name="T30" fmla="*/ 2147483647 w 497"/>
              <a:gd name="T31" fmla="*/ 2147483647 h 385"/>
              <a:gd name="T32" fmla="*/ 2147483647 w 497"/>
              <a:gd name="T33" fmla="*/ 2147483647 h 385"/>
              <a:gd name="T34" fmla="*/ 2147483647 w 497"/>
              <a:gd name="T35" fmla="*/ 2147483647 h 385"/>
              <a:gd name="T36" fmla="*/ 2147483647 w 497"/>
              <a:gd name="T37" fmla="*/ 2147483647 h 385"/>
              <a:gd name="T38" fmla="*/ 2147483647 w 497"/>
              <a:gd name="T39" fmla="*/ 2147483647 h 385"/>
              <a:gd name="T40" fmla="*/ 2147483647 w 497"/>
              <a:gd name="T41" fmla="*/ 2147483647 h 385"/>
              <a:gd name="T42" fmla="*/ 2147483647 w 497"/>
              <a:gd name="T43" fmla="*/ 2147483647 h 385"/>
              <a:gd name="T44" fmla="*/ 2147483647 w 497"/>
              <a:gd name="T45" fmla="*/ 2147483647 h 385"/>
              <a:gd name="T46" fmla="*/ 0 w 497"/>
              <a:gd name="T47" fmla="*/ 2147483647 h 385"/>
              <a:gd name="T48" fmla="*/ 2147483647 w 497"/>
              <a:gd name="T49" fmla="*/ 2147483647 h 385"/>
              <a:gd name="T50" fmla="*/ 2147483647 w 497"/>
              <a:gd name="T51" fmla="*/ 2147483647 h 385"/>
              <a:gd name="T52" fmla="*/ 2147483647 w 497"/>
              <a:gd name="T53" fmla="*/ 2147483647 h 385"/>
              <a:gd name="T54" fmla="*/ 2147483647 w 497"/>
              <a:gd name="T55" fmla="*/ 2147483647 h 385"/>
              <a:gd name="T56" fmla="*/ 2147483647 w 497"/>
              <a:gd name="T57" fmla="*/ 2147483647 h 385"/>
              <a:gd name="T58" fmla="*/ 2147483647 w 497"/>
              <a:gd name="T59" fmla="*/ 2147483647 h 385"/>
              <a:gd name="T60" fmla="*/ 2147483647 w 497"/>
              <a:gd name="T61" fmla="*/ 2147483647 h 385"/>
              <a:gd name="T62" fmla="*/ 2147483647 w 497"/>
              <a:gd name="T63" fmla="*/ 2147483647 h 385"/>
              <a:gd name="T64" fmla="*/ 2147483647 w 497"/>
              <a:gd name="T65" fmla="*/ 2147483647 h 385"/>
              <a:gd name="T66" fmla="*/ 2147483647 w 497"/>
              <a:gd name="T67" fmla="*/ 2147483647 h 385"/>
              <a:gd name="T68" fmla="*/ 2147483647 w 497"/>
              <a:gd name="T69" fmla="*/ 2147483647 h 385"/>
              <a:gd name="T70" fmla="*/ 2147483647 w 497"/>
              <a:gd name="T71" fmla="*/ 2147483647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solidFill>
            <a:srgbClr val="005698"/>
          </a:solidFill>
          <a:ln w="12700" cap="rnd" cmpd="sng">
            <a:solidFill>
              <a:schemeClr val="bg1"/>
            </a:solidFill>
            <a:prstDash val="solid"/>
            <a:round/>
          </a:ln>
        </p:spPr>
        <p:txBody>
          <a:bodyPr lIns="91440" tIns="45720" rIns="91440" bIns="45720"/>
          <a:lstStyle/>
          <a:p>
            <a:endParaRPr lang="zh-CN" altLang="en-US" sz="2400">
              <a:latin typeface="华文楷体" panose="02010600040101010101" pitchFamily="2" charset="-122"/>
              <a:ea typeface="华文楷体" panose="02010600040101010101" pitchFamily="2" charset="-122"/>
              <a:cs typeface="+mn-ea"/>
              <a:sym typeface="+mn-lt"/>
            </a:endParaRPr>
          </a:p>
        </p:txBody>
      </p:sp>
      <p:sp>
        <p:nvSpPr>
          <p:cNvPr id="21" name="Freeform 30"/>
          <p:cNvSpPr/>
          <p:nvPr/>
        </p:nvSpPr>
        <p:spPr bwMode="gray">
          <a:xfrm>
            <a:off x="3328035" y="3335020"/>
            <a:ext cx="558800" cy="527050"/>
          </a:xfrm>
          <a:custGeom>
            <a:avLst/>
            <a:gdLst>
              <a:gd name="T0" fmla="*/ 2147483647 w 377"/>
              <a:gd name="T1" fmla="*/ 2147483647 h 361"/>
              <a:gd name="T2" fmla="*/ 2147483647 w 377"/>
              <a:gd name="T3" fmla="*/ 0 h 361"/>
              <a:gd name="T4" fmla="*/ 2147483647 w 377"/>
              <a:gd name="T5" fmla="*/ 2147483647 h 361"/>
              <a:gd name="T6" fmla="*/ 2147483647 w 377"/>
              <a:gd name="T7" fmla="*/ 2147483647 h 361"/>
              <a:gd name="T8" fmla="*/ 2147483647 w 377"/>
              <a:gd name="T9" fmla="*/ 2147483647 h 361"/>
              <a:gd name="T10" fmla="*/ 2147483647 w 377"/>
              <a:gd name="T11" fmla="*/ 2147483647 h 361"/>
              <a:gd name="T12" fmla="*/ 2147483647 w 377"/>
              <a:gd name="T13" fmla="*/ 2147483647 h 361"/>
              <a:gd name="T14" fmla="*/ 2147483647 w 377"/>
              <a:gd name="T15" fmla="*/ 2147483647 h 361"/>
              <a:gd name="T16" fmla="*/ 2147483647 w 377"/>
              <a:gd name="T17" fmla="*/ 2147483647 h 361"/>
              <a:gd name="T18" fmla="*/ 2147483647 w 377"/>
              <a:gd name="T19" fmla="*/ 2147483647 h 361"/>
              <a:gd name="T20" fmla="*/ 2147483647 w 377"/>
              <a:gd name="T21" fmla="*/ 2147483647 h 361"/>
              <a:gd name="T22" fmla="*/ 2147483647 w 377"/>
              <a:gd name="T23" fmla="*/ 2147483647 h 361"/>
              <a:gd name="T24" fmla="*/ 2147483647 w 377"/>
              <a:gd name="T25" fmla="*/ 2147483647 h 361"/>
              <a:gd name="T26" fmla="*/ 2147483647 w 377"/>
              <a:gd name="T27" fmla="*/ 2147483647 h 361"/>
              <a:gd name="T28" fmla="*/ 2147483647 w 377"/>
              <a:gd name="T29" fmla="*/ 2147483647 h 361"/>
              <a:gd name="T30" fmla="*/ 2147483647 w 377"/>
              <a:gd name="T31" fmla="*/ 2147483647 h 361"/>
              <a:gd name="T32" fmla="*/ 2147483647 w 377"/>
              <a:gd name="T33" fmla="*/ 2147483647 h 361"/>
              <a:gd name="T34" fmla="*/ 2147483647 w 377"/>
              <a:gd name="T35" fmla="*/ 2147483647 h 361"/>
              <a:gd name="T36" fmla="*/ 2147483647 w 377"/>
              <a:gd name="T37" fmla="*/ 2147483647 h 361"/>
              <a:gd name="T38" fmla="*/ 2147483647 w 377"/>
              <a:gd name="T39" fmla="*/ 2147483647 h 361"/>
              <a:gd name="T40" fmla="*/ 2147483647 w 377"/>
              <a:gd name="T41" fmla="*/ 2147483647 h 361"/>
              <a:gd name="T42" fmla="*/ 2147483647 w 377"/>
              <a:gd name="T43" fmla="*/ 2147483647 h 361"/>
              <a:gd name="T44" fmla="*/ 2147483647 w 377"/>
              <a:gd name="T45" fmla="*/ 2147483647 h 361"/>
              <a:gd name="T46" fmla="*/ 2147483647 w 377"/>
              <a:gd name="T47" fmla="*/ 2147483647 h 361"/>
              <a:gd name="T48" fmla="*/ 2147483647 w 377"/>
              <a:gd name="T49" fmla="*/ 2147483647 h 361"/>
              <a:gd name="T50" fmla="*/ 2147483647 w 377"/>
              <a:gd name="T51" fmla="*/ 2147483647 h 361"/>
              <a:gd name="T52" fmla="*/ 2147483647 w 377"/>
              <a:gd name="T53" fmla="*/ 2147483647 h 361"/>
              <a:gd name="T54" fmla="*/ 2147483647 w 377"/>
              <a:gd name="T55" fmla="*/ 2147483647 h 361"/>
              <a:gd name="T56" fmla="*/ 2147483647 w 377"/>
              <a:gd name="T57" fmla="*/ 2147483647 h 361"/>
              <a:gd name="T58" fmla="*/ 2147483647 w 377"/>
              <a:gd name="T59" fmla="*/ 2147483647 h 361"/>
              <a:gd name="T60" fmla="*/ 2147483647 w 377"/>
              <a:gd name="T61" fmla="*/ 2147483647 h 361"/>
              <a:gd name="T62" fmla="*/ 2147483647 w 377"/>
              <a:gd name="T63" fmla="*/ 2147483647 h 361"/>
              <a:gd name="T64" fmla="*/ 2147483647 w 377"/>
              <a:gd name="T65" fmla="*/ 2147483647 h 361"/>
              <a:gd name="T66" fmla="*/ 2147483647 w 377"/>
              <a:gd name="T67" fmla="*/ 2147483647 h 361"/>
              <a:gd name="T68" fmla="*/ 2147483647 w 377"/>
              <a:gd name="T69" fmla="*/ 2147483647 h 361"/>
              <a:gd name="T70" fmla="*/ 2147483647 w 377"/>
              <a:gd name="T71" fmla="*/ 2147483647 h 361"/>
              <a:gd name="T72" fmla="*/ 2147483647 w 377"/>
              <a:gd name="T73" fmla="*/ 2147483647 h 361"/>
              <a:gd name="T74" fmla="*/ 2147483647 w 377"/>
              <a:gd name="T75" fmla="*/ 2147483647 h 361"/>
              <a:gd name="T76" fmla="*/ 2147483647 w 377"/>
              <a:gd name="T77" fmla="*/ 2147483647 h 361"/>
              <a:gd name="T78" fmla="*/ 2147483647 w 377"/>
              <a:gd name="T79" fmla="*/ 2147483647 h 361"/>
              <a:gd name="T80" fmla="*/ 2147483647 w 377"/>
              <a:gd name="T81" fmla="*/ 2147483647 h 361"/>
              <a:gd name="T82" fmla="*/ 2147483647 w 377"/>
              <a:gd name="T83" fmla="*/ 2147483647 h 361"/>
              <a:gd name="T84" fmla="*/ 0 w 377"/>
              <a:gd name="T85" fmla="*/ 2147483647 h 361"/>
              <a:gd name="T86" fmla="*/ 2147483647 w 377"/>
              <a:gd name="T87" fmla="*/ 2147483647 h 361"/>
              <a:gd name="T88" fmla="*/ 2147483647 w 377"/>
              <a:gd name="T89" fmla="*/ 2147483647 h 361"/>
              <a:gd name="T90" fmla="*/ 2147483647 w 377"/>
              <a:gd name="T91" fmla="*/ 2147483647 h 361"/>
              <a:gd name="T92" fmla="*/ 2147483647 w 377"/>
              <a:gd name="T93" fmla="*/ 2147483647 h 361"/>
              <a:gd name="T94" fmla="*/ 2147483647 w 377"/>
              <a:gd name="T95" fmla="*/ 2147483647 h 361"/>
              <a:gd name="T96" fmla="*/ 2147483647 w 377"/>
              <a:gd name="T97" fmla="*/ 2147483647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solidFill>
            <a:srgbClr val="005698"/>
          </a:solidFill>
          <a:ln w="12700" cap="rnd" cmpd="sng">
            <a:solidFill>
              <a:schemeClr val="bg1"/>
            </a:solidFill>
            <a:prstDash val="solid"/>
            <a:round/>
          </a:ln>
        </p:spPr>
        <p:txBody>
          <a:bodyPr lIns="91440" tIns="45720" rIns="91440" bIns="45720"/>
          <a:lstStyle/>
          <a:p>
            <a:endParaRPr lang="zh-CN" altLang="en-US" sz="2400">
              <a:latin typeface="华文楷体" panose="02010600040101010101" pitchFamily="2" charset="-122"/>
              <a:ea typeface="华文楷体" panose="02010600040101010101" pitchFamily="2" charset="-122"/>
              <a:cs typeface="+mn-ea"/>
              <a:sym typeface="+mn-lt"/>
            </a:endParaRPr>
          </a:p>
        </p:txBody>
      </p:sp>
      <p:sp>
        <p:nvSpPr>
          <p:cNvPr id="22" name="Freeform 31"/>
          <p:cNvSpPr/>
          <p:nvPr/>
        </p:nvSpPr>
        <p:spPr bwMode="invGray">
          <a:xfrm>
            <a:off x="3319780" y="2856230"/>
            <a:ext cx="368935" cy="669925"/>
          </a:xfrm>
          <a:custGeom>
            <a:avLst/>
            <a:gdLst>
              <a:gd name="T0" fmla="*/ 2147483647 w 249"/>
              <a:gd name="T1" fmla="*/ 2147483647 h 457"/>
              <a:gd name="T2" fmla="*/ 2147483647 w 249"/>
              <a:gd name="T3" fmla="*/ 2147483647 h 457"/>
              <a:gd name="T4" fmla="*/ 2147483647 w 249"/>
              <a:gd name="T5" fmla="*/ 2147483647 h 457"/>
              <a:gd name="T6" fmla="*/ 2147483647 w 249"/>
              <a:gd name="T7" fmla="*/ 2147483647 h 457"/>
              <a:gd name="T8" fmla="*/ 2147483647 w 249"/>
              <a:gd name="T9" fmla="*/ 2147483647 h 457"/>
              <a:gd name="T10" fmla="*/ 2147483647 w 249"/>
              <a:gd name="T11" fmla="*/ 2147483647 h 457"/>
              <a:gd name="T12" fmla="*/ 2147483647 w 249"/>
              <a:gd name="T13" fmla="*/ 2147483647 h 457"/>
              <a:gd name="T14" fmla="*/ 0 w 249"/>
              <a:gd name="T15" fmla="*/ 2147483647 h 457"/>
              <a:gd name="T16" fmla="*/ 2147483647 w 249"/>
              <a:gd name="T17" fmla="*/ 2147483647 h 457"/>
              <a:gd name="T18" fmla="*/ 2147483647 w 249"/>
              <a:gd name="T19" fmla="*/ 2147483647 h 457"/>
              <a:gd name="T20" fmla="*/ 2147483647 w 249"/>
              <a:gd name="T21" fmla="*/ 2147483647 h 457"/>
              <a:gd name="T22" fmla="*/ 2147483647 w 249"/>
              <a:gd name="T23" fmla="*/ 2147483647 h 457"/>
              <a:gd name="T24" fmla="*/ 2147483647 w 249"/>
              <a:gd name="T25" fmla="*/ 2147483647 h 457"/>
              <a:gd name="T26" fmla="*/ 2147483647 w 249"/>
              <a:gd name="T27" fmla="*/ 2147483647 h 457"/>
              <a:gd name="T28" fmla="*/ 2147483647 w 249"/>
              <a:gd name="T29" fmla="*/ 2147483647 h 457"/>
              <a:gd name="T30" fmla="*/ 2147483647 w 249"/>
              <a:gd name="T31" fmla="*/ 2147483647 h 457"/>
              <a:gd name="T32" fmla="*/ 2147483647 w 249"/>
              <a:gd name="T33" fmla="*/ 2147483647 h 457"/>
              <a:gd name="T34" fmla="*/ 2147483647 w 249"/>
              <a:gd name="T35" fmla="*/ 2147483647 h 457"/>
              <a:gd name="T36" fmla="*/ 2147483647 w 249"/>
              <a:gd name="T37" fmla="*/ 2147483647 h 457"/>
              <a:gd name="T38" fmla="*/ 2147483647 w 249"/>
              <a:gd name="T39" fmla="*/ 2147483647 h 457"/>
              <a:gd name="T40" fmla="*/ 2147483647 w 249"/>
              <a:gd name="T41" fmla="*/ 2147483647 h 457"/>
              <a:gd name="T42" fmla="*/ 2147483647 w 249"/>
              <a:gd name="T43" fmla="*/ 0 h 457"/>
              <a:gd name="T44" fmla="*/ 2147483647 w 249"/>
              <a:gd name="T45" fmla="*/ 2147483647 h 457"/>
              <a:gd name="T46" fmla="*/ 2147483647 w 249"/>
              <a:gd name="T47" fmla="*/ 0 h 457"/>
              <a:gd name="T48" fmla="*/ 2147483647 w 249"/>
              <a:gd name="T49" fmla="*/ 2147483647 h 457"/>
              <a:gd name="T50" fmla="*/ 2147483647 w 249"/>
              <a:gd name="T51" fmla="*/ 2147483647 h 457"/>
              <a:gd name="T52" fmla="*/ 2147483647 w 249"/>
              <a:gd name="T53" fmla="*/ 2147483647 h 457"/>
              <a:gd name="T54" fmla="*/ 2147483647 w 249"/>
              <a:gd name="T55" fmla="*/ 2147483647 h 457"/>
              <a:gd name="T56" fmla="*/ 2147483647 w 249"/>
              <a:gd name="T57" fmla="*/ 2147483647 h 457"/>
              <a:gd name="T58" fmla="*/ 2147483647 w 249"/>
              <a:gd name="T59" fmla="*/ 2147483647 h 457"/>
              <a:gd name="T60" fmla="*/ 2147483647 w 249"/>
              <a:gd name="T61" fmla="*/ 2147483647 h 457"/>
              <a:gd name="T62" fmla="*/ 2147483647 w 249"/>
              <a:gd name="T63" fmla="*/ 2147483647 h 457"/>
              <a:gd name="T64" fmla="*/ 2147483647 w 249"/>
              <a:gd name="T65" fmla="*/ 2147483647 h 457"/>
              <a:gd name="T66" fmla="*/ 2147483647 w 249"/>
              <a:gd name="T67" fmla="*/ 2147483647 h 457"/>
              <a:gd name="T68" fmla="*/ 2147483647 w 249"/>
              <a:gd name="T69" fmla="*/ 2147483647 h 457"/>
              <a:gd name="T70" fmla="*/ 2147483647 w 249"/>
              <a:gd name="T71" fmla="*/ 2147483647 h 457"/>
              <a:gd name="T72" fmla="*/ 2147483647 w 249"/>
              <a:gd name="T73" fmla="*/ 2147483647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solidFill>
            <a:srgbClr val="005698"/>
          </a:solidFill>
          <a:ln w="12700" cap="rnd" cmpd="sng">
            <a:solidFill>
              <a:schemeClr val="bg1"/>
            </a:solidFill>
            <a:prstDash val="solid"/>
            <a:round/>
          </a:ln>
        </p:spPr>
        <p:txBody>
          <a:bodyPr lIns="91440" tIns="45720" rIns="91440" bIns="45720"/>
          <a:lstStyle/>
          <a:p>
            <a:endParaRPr lang="zh-CN" altLang="en-US" sz="2400">
              <a:latin typeface="华文楷体" panose="02010600040101010101" pitchFamily="2" charset="-122"/>
              <a:ea typeface="华文楷体" panose="02010600040101010101" pitchFamily="2" charset="-122"/>
              <a:cs typeface="+mn-ea"/>
              <a:sym typeface="+mn-lt"/>
            </a:endParaRPr>
          </a:p>
        </p:txBody>
      </p:sp>
      <p:sp>
        <p:nvSpPr>
          <p:cNvPr id="23" name="Freeform 35"/>
          <p:cNvSpPr/>
          <p:nvPr/>
        </p:nvSpPr>
        <p:spPr bwMode="invGray">
          <a:xfrm>
            <a:off x="2308225" y="1391920"/>
            <a:ext cx="2109470" cy="1816100"/>
          </a:xfrm>
          <a:custGeom>
            <a:avLst/>
            <a:gdLst>
              <a:gd name="T0" fmla="*/ 2147483647 w 1425"/>
              <a:gd name="T1" fmla="*/ 2147483647 h 1241"/>
              <a:gd name="T2" fmla="*/ 2147483647 w 1425"/>
              <a:gd name="T3" fmla="*/ 2147483647 h 1241"/>
              <a:gd name="T4" fmla="*/ 2147483647 w 1425"/>
              <a:gd name="T5" fmla="*/ 2147483647 h 1241"/>
              <a:gd name="T6" fmla="*/ 2147483647 w 1425"/>
              <a:gd name="T7" fmla="*/ 2147483647 h 1241"/>
              <a:gd name="T8" fmla="*/ 2147483647 w 1425"/>
              <a:gd name="T9" fmla="*/ 2147483647 h 1241"/>
              <a:gd name="T10" fmla="*/ 2147483647 w 1425"/>
              <a:gd name="T11" fmla="*/ 2147483647 h 1241"/>
              <a:gd name="T12" fmla="*/ 2147483647 w 1425"/>
              <a:gd name="T13" fmla="*/ 2147483647 h 1241"/>
              <a:gd name="T14" fmla="*/ 2147483647 w 1425"/>
              <a:gd name="T15" fmla="*/ 2147483647 h 1241"/>
              <a:gd name="T16" fmla="*/ 2147483647 w 1425"/>
              <a:gd name="T17" fmla="*/ 2147483647 h 1241"/>
              <a:gd name="T18" fmla="*/ 2147483647 w 1425"/>
              <a:gd name="T19" fmla="*/ 2147483647 h 1241"/>
              <a:gd name="T20" fmla="*/ 2147483647 w 1425"/>
              <a:gd name="T21" fmla="*/ 2147483647 h 1241"/>
              <a:gd name="T22" fmla="*/ 2147483647 w 1425"/>
              <a:gd name="T23" fmla="*/ 2147483647 h 1241"/>
              <a:gd name="T24" fmla="*/ 2147483647 w 1425"/>
              <a:gd name="T25" fmla="*/ 2147483647 h 1241"/>
              <a:gd name="T26" fmla="*/ 2147483647 w 1425"/>
              <a:gd name="T27" fmla="*/ 2147483647 h 1241"/>
              <a:gd name="T28" fmla="*/ 2147483647 w 1425"/>
              <a:gd name="T29" fmla="*/ 2147483647 h 1241"/>
              <a:gd name="T30" fmla="*/ 2147483647 w 1425"/>
              <a:gd name="T31" fmla="*/ 2147483647 h 1241"/>
              <a:gd name="T32" fmla="*/ 2147483647 w 1425"/>
              <a:gd name="T33" fmla="*/ 2147483647 h 1241"/>
              <a:gd name="T34" fmla="*/ 2147483647 w 1425"/>
              <a:gd name="T35" fmla="*/ 2147483647 h 1241"/>
              <a:gd name="T36" fmla="*/ 2147483647 w 1425"/>
              <a:gd name="T37" fmla="*/ 2147483647 h 1241"/>
              <a:gd name="T38" fmla="*/ 2147483647 w 1425"/>
              <a:gd name="T39" fmla="*/ 2147483647 h 1241"/>
              <a:gd name="T40" fmla="*/ 2147483647 w 1425"/>
              <a:gd name="T41" fmla="*/ 2147483647 h 1241"/>
              <a:gd name="T42" fmla="*/ 2147483647 w 1425"/>
              <a:gd name="T43" fmla="*/ 2147483647 h 1241"/>
              <a:gd name="T44" fmla="*/ 2147483647 w 1425"/>
              <a:gd name="T45" fmla="*/ 2147483647 h 1241"/>
              <a:gd name="T46" fmla="*/ 2147483647 w 1425"/>
              <a:gd name="T47" fmla="*/ 2147483647 h 1241"/>
              <a:gd name="T48" fmla="*/ 2147483647 w 1425"/>
              <a:gd name="T49" fmla="*/ 2147483647 h 1241"/>
              <a:gd name="T50" fmla="*/ 2147483647 w 1425"/>
              <a:gd name="T51" fmla="*/ 2147483647 h 1241"/>
              <a:gd name="T52" fmla="*/ 2147483647 w 1425"/>
              <a:gd name="T53" fmla="*/ 2147483647 h 1241"/>
              <a:gd name="T54" fmla="*/ 2147483647 w 1425"/>
              <a:gd name="T55" fmla="*/ 2147483647 h 1241"/>
              <a:gd name="T56" fmla="*/ 2147483647 w 1425"/>
              <a:gd name="T57" fmla="*/ 2147483647 h 1241"/>
              <a:gd name="T58" fmla="*/ 2147483647 w 1425"/>
              <a:gd name="T59" fmla="*/ 2147483647 h 1241"/>
              <a:gd name="T60" fmla="*/ 2147483647 w 1425"/>
              <a:gd name="T61" fmla="*/ 2147483647 h 1241"/>
              <a:gd name="T62" fmla="*/ 2147483647 w 1425"/>
              <a:gd name="T63" fmla="*/ 2147483647 h 1241"/>
              <a:gd name="T64" fmla="*/ 2147483647 w 1425"/>
              <a:gd name="T65" fmla="*/ 2147483647 h 1241"/>
              <a:gd name="T66" fmla="*/ 2147483647 w 1425"/>
              <a:gd name="T67" fmla="*/ 2147483647 h 1241"/>
              <a:gd name="T68" fmla="*/ 2147483647 w 1425"/>
              <a:gd name="T69" fmla="*/ 2147483647 h 1241"/>
              <a:gd name="T70" fmla="*/ 2147483647 w 1425"/>
              <a:gd name="T71" fmla="*/ 2147483647 h 1241"/>
              <a:gd name="T72" fmla="*/ 2147483647 w 1425"/>
              <a:gd name="T73" fmla="*/ 0 h 1241"/>
              <a:gd name="T74" fmla="*/ 2147483647 w 1425"/>
              <a:gd name="T75" fmla="*/ 2147483647 h 1241"/>
              <a:gd name="T76" fmla="*/ 2147483647 w 1425"/>
              <a:gd name="T77" fmla="*/ 2147483647 h 1241"/>
              <a:gd name="T78" fmla="*/ 2147483647 w 1425"/>
              <a:gd name="T79" fmla="*/ 2147483647 h 1241"/>
              <a:gd name="T80" fmla="*/ 2147483647 w 1425"/>
              <a:gd name="T81" fmla="*/ 2147483647 h 1241"/>
              <a:gd name="T82" fmla="*/ 2147483647 w 1425"/>
              <a:gd name="T83" fmla="*/ 2147483647 h 1241"/>
              <a:gd name="T84" fmla="*/ 2147483647 w 1425"/>
              <a:gd name="T85" fmla="*/ 2147483647 h 1241"/>
              <a:gd name="T86" fmla="*/ 2147483647 w 1425"/>
              <a:gd name="T87" fmla="*/ 2147483647 h 1241"/>
              <a:gd name="T88" fmla="*/ 2147483647 w 1425"/>
              <a:gd name="T89" fmla="*/ 2147483647 h 1241"/>
              <a:gd name="T90" fmla="*/ 2147483647 w 1425"/>
              <a:gd name="T91" fmla="*/ 2147483647 h 1241"/>
              <a:gd name="T92" fmla="*/ 2147483647 w 1425"/>
              <a:gd name="T93" fmla="*/ 2147483647 h 1241"/>
              <a:gd name="T94" fmla="*/ 2147483647 w 1425"/>
              <a:gd name="T95" fmla="*/ 2147483647 h 1241"/>
              <a:gd name="T96" fmla="*/ 2147483647 w 1425"/>
              <a:gd name="T97" fmla="*/ 2147483647 h 1241"/>
              <a:gd name="T98" fmla="*/ 2147483647 w 1425"/>
              <a:gd name="T99" fmla="*/ 2147483647 h 1241"/>
              <a:gd name="T100" fmla="*/ 2147483647 w 1425"/>
              <a:gd name="T101" fmla="*/ 2147483647 h 1241"/>
              <a:gd name="T102" fmla="*/ 2147483647 w 1425"/>
              <a:gd name="T103" fmla="*/ 2147483647 h 1241"/>
              <a:gd name="T104" fmla="*/ 2147483647 w 1425"/>
              <a:gd name="T105" fmla="*/ 2147483647 h 1241"/>
              <a:gd name="T106" fmla="*/ 2147483647 w 1425"/>
              <a:gd name="T107" fmla="*/ 2147483647 h 1241"/>
              <a:gd name="T108" fmla="*/ 2147483647 w 1425"/>
              <a:gd name="T109" fmla="*/ 2147483647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solidFill>
            <a:srgbClr val="005698"/>
          </a:solidFill>
          <a:ln w="12700" cap="rnd" cmpd="sng">
            <a:solidFill>
              <a:schemeClr val="bg1"/>
            </a:solidFill>
            <a:prstDash val="solid"/>
            <a:round/>
          </a:ln>
        </p:spPr>
        <p:txBody>
          <a:bodyPr lIns="91440" tIns="45720" rIns="91440" bIns="45720"/>
          <a:lstStyle/>
          <a:p>
            <a:endParaRPr lang="zh-CN" altLang="en-US" sz="2400">
              <a:latin typeface="华文楷体" panose="02010600040101010101" pitchFamily="2" charset="-122"/>
              <a:ea typeface="华文楷体" panose="02010600040101010101" pitchFamily="2" charset="-122"/>
              <a:cs typeface="+mn-ea"/>
              <a:sym typeface="+mn-lt"/>
            </a:endParaRPr>
          </a:p>
        </p:txBody>
      </p:sp>
      <p:sp>
        <p:nvSpPr>
          <p:cNvPr id="24" name="Freeform 32"/>
          <p:cNvSpPr/>
          <p:nvPr/>
        </p:nvSpPr>
        <p:spPr bwMode="gray">
          <a:xfrm>
            <a:off x="2924810" y="2971800"/>
            <a:ext cx="476250" cy="890270"/>
          </a:xfrm>
          <a:custGeom>
            <a:avLst/>
            <a:gdLst>
              <a:gd name="T0" fmla="*/ 2147483647 w 321"/>
              <a:gd name="T1" fmla="*/ 2147483647 h 609"/>
              <a:gd name="T2" fmla="*/ 2147483647 w 321"/>
              <a:gd name="T3" fmla="*/ 2147483647 h 609"/>
              <a:gd name="T4" fmla="*/ 2147483647 w 321"/>
              <a:gd name="T5" fmla="*/ 2147483647 h 609"/>
              <a:gd name="T6" fmla="*/ 2147483647 w 321"/>
              <a:gd name="T7" fmla="*/ 2147483647 h 609"/>
              <a:gd name="T8" fmla="*/ 2147483647 w 321"/>
              <a:gd name="T9" fmla="*/ 2147483647 h 609"/>
              <a:gd name="T10" fmla="*/ 2147483647 w 321"/>
              <a:gd name="T11" fmla="*/ 2147483647 h 609"/>
              <a:gd name="T12" fmla="*/ 2147483647 w 321"/>
              <a:gd name="T13" fmla="*/ 2147483647 h 609"/>
              <a:gd name="T14" fmla="*/ 2147483647 w 321"/>
              <a:gd name="T15" fmla="*/ 2147483647 h 609"/>
              <a:gd name="T16" fmla="*/ 2147483647 w 321"/>
              <a:gd name="T17" fmla="*/ 2147483647 h 609"/>
              <a:gd name="T18" fmla="*/ 2147483647 w 321"/>
              <a:gd name="T19" fmla="*/ 2147483647 h 609"/>
              <a:gd name="T20" fmla="*/ 2147483647 w 321"/>
              <a:gd name="T21" fmla="*/ 2147483647 h 609"/>
              <a:gd name="T22" fmla="*/ 2147483647 w 321"/>
              <a:gd name="T23" fmla="*/ 2147483647 h 609"/>
              <a:gd name="T24" fmla="*/ 2147483647 w 321"/>
              <a:gd name="T25" fmla="*/ 2147483647 h 609"/>
              <a:gd name="T26" fmla="*/ 0 w 321"/>
              <a:gd name="T27" fmla="*/ 2147483647 h 609"/>
              <a:gd name="T28" fmla="*/ 2147483647 w 321"/>
              <a:gd name="T29" fmla="*/ 2147483647 h 609"/>
              <a:gd name="T30" fmla="*/ 2147483647 w 321"/>
              <a:gd name="T31" fmla="*/ 2147483647 h 609"/>
              <a:gd name="T32" fmla="*/ 0 w 321"/>
              <a:gd name="T33" fmla="*/ 2147483647 h 609"/>
              <a:gd name="T34" fmla="*/ 2147483647 w 321"/>
              <a:gd name="T35" fmla="*/ 2147483647 h 609"/>
              <a:gd name="T36" fmla="*/ 2147483647 w 321"/>
              <a:gd name="T37" fmla="*/ 2147483647 h 609"/>
              <a:gd name="T38" fmla="*/ 2147483647 w 321"/>
              <a:gd name="T39" fmla="*/ 2147483647 h 609"/>
              <a:gd name="T40" fmla="*/ 2147483647 w 321"/>
              <a:gd name="T41" fmla="*/ 2147483647 h 609"/>
              <a:gd name="T42" fmla="*/ 2147483647 w 321"/>
              <a:gd name="T43" fmla="*/ 2147483647 h 609"/>
              <a:gd name="T44" fmla="*/ 2147483647 w 321"/>
              <a:gd name="T45" fmla="*/ 2147483647 h 609"/>
              <a:gd name="T46" fmla="*/ 2147483647 w 321"/>
              <a:gd name="T47" fmla="*/ 2147483647 h 609"/>
              <a:gd name="T48" fmla="*/ 2147483647 w 321"/>
              <a:gd name="T49" fmla="*/ 2147483647 h 609"/>
              <a:gd name="T50" fmla="*/ 2147483647 w 321"/>
              <a:gd name="T51" fmla="*/ 2147483647 h 609"/>
              <a:gd name="T52" fmla="*/ 2147483647 w 321"/>
              <a:gd name="T53" fmla="*/ 2147483647 h 609"/>
              <a:gd name="T54" fmla="*/ 2147483647 w 321"/>
              <a:gd name="T55" fmla="*/ 2147483647 h 609"/>
              <a:gd name="T56" fmla="*/ 2147483647 w 321"/>
              <a:gd name="T57" fmla="*/ 2147483647 h 609"/>
              <a:gd name="T58" fmla="*/ 2147483647 w 321"/>
              <a:gd name="T59" fmla="*/ 2147483647 h 609"/>
              <a:gd name="T60" fmla="*/ 2147483647 w 321"/>
              <a:gd name="T61" fmla="*/ 2147483647 h 609"/>
              <a:gd name="T62" fmla="*/ 2147483647 w 321"/>
              <a:gd name="T63" fmla="*/ 2147483647 h 609"/>
              <a:gd name="T64" fmla="*/ 2147483647 w 321"/>
              <a:gd name="T65" fmla="*/ 2147483647 h 609"/>
              <a:gd name="T66" fmla="*/ 2147483647 w 321"/>
              <a:gd name="T67" fmla="*/ 2147483647 h 609"/>
              <a:gd name="T68" fmla="*/ 2147483647 w 321"/>
              <a:gd name="T69" fmla="*/ 2147483647 h 609"/>
              <a:gd name="T70" fmla="*/ 2147483647 w 321"/>
              <a:gd name="T71" fmla="*/ 2147483647 h 609"/>
              <a:gd name="T72" fmla="*/ 2147483647 w 321"/>
              <a:gd name="T73" fmla="*/ 2147483647 h 609"/>
              <a:gd name="T74" fmla="*/ 2147483647 w 321"/>
              <a:gd name="T75" fmla="*/ 2147483647 h 609"/>
              <a:gd name="T76" fmla="*/ 2147483647 w 321"/>
              <a:gd name="T77" fmla="*/ 2147483647 h 609"/>
              <a:gd name="T78" fmla="*/ 2147483647 w 321"/>
              <a:gd name="T79" fmla="*/ 2147483647 h 609"/>
              <a:gd name="T80" fmla="*/ 2147483647 w 321"/>
              <a:gd name="T81" fmla="*/ 2147483647 h 609"/>
              <a:gd name="T82" fmla="*/ 2147483647 w 321"/>
              <a:gd name="T83" fmla="*/ 2147483647 h 609"/>
              <a:gd name="T84" fmla="*/ 2147483647 w 321"/>
              <a:gd name="T85" fmla="*/ 0 h 609"/>
              <a:gd name="T86" fmla="*/ 2147483647 w 321"/>
              <a:gd name="T87" fmla="*/ 2147483647 h 609"/>
              <a:gd name="T88" fmla="*/ 2147483647 w 321"/>
              <a:gd name="T89" fmla="*/ 2147483647 h 609"/>
              <a:gd name="T90" fmla="*/ 2147483647 w 321"/>
              <a:gd name="T91" fmla="*/ 2147483647 h 609"/>
              <a:gd name="T92" fmla="*/ 2147483647 w 321"/>
              <a:gd name="T93" fmla="*/ 2147483647 h 609"/>
              <a:gd name="T94" fmla="*/ 2147483647 w 321"/>
              <a:gd name="T95" fmla="*/ 2147483647 h 609"/>
              <a:gd name="T96" fmla="*/ 2147483647 w 321"/>
              <a:gd name="T97" fmla="*/ 2147483647 h 609"/>
              <a:gd name="T98" fmla="*/ 2147483647 w 321"/>
              <a:gd name="T99" fmla="*/ 2147483647 h 609"/>
              <a:gd name="T100" fmla="*/ 2147483647 w 321"/>
              <a:gd name="T101" fmla="*/ 2147483647 h 609"/>
              <a:gd name="T102" fmla="*/ 2147483647 w 321"/>
              <a:gd name="T103" fmla="*/ 2147483647 h 609"/>
              <a:gd name="T104" fmla="*/ 2147483647 w 321"/>
              <a:gd name="T105" fmla="*/ 2147483647 h 609"/>
              <a:gd name="T106" fmla="*/ 2147483647 w 321"/>
              <a:gd name="T107" fmla="*/ 2147483647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solidFill>
            <a:srgbClr val="005698"/>
          </a:solidFill>
          <a:ln w="12700" cap="rnd" cmpd="sng">
            <a:solidFill>
              <a:schemeClr val="bg1"/>
            </a:solidFill>
            <a:prstDash val="solid"/>
            <a:round/>
          </a:ln>
        </p:spPr>
        <p:txBody>
          <a:bodyPr lIns="91440" tIns="45720" rIns="91440" bIns="45720"/>
          <a:lstStyle/>
          <a:p>
            <a:endParaRPr lang="zh-CN" altLang="en-US" sz="2400">
              <a:latin typeface="华文楷体" panose="02010600040101010101" pitchFamily="2" charset="-122"/>
              <a:ea typeface="华文楷体" panose="02010600040101010101" pitchFamily="2" charset="-122"/>
              <a:cs typeface="+mn-ea"/>
              <a:sym typeface="+mn-lt"/>
            </a:endParaRPr>
          </a:p>
        </p:txBody>
      </p:sp>
      <p:sp>
        <p:nvSpPr>
          <p:cNvPr id="25" name="Freeform 33"/>
          <p:cNvSpPr/>
          <p:nvPr/>
        </p:nvSpPr>
        <p:spPr bwMode="invGray">
          <a:xfrm>
            <a:off x="2840355" y="2983230"/>
            <a:ext cx="260350" cy="458470"/>
          </a:xfrm>
          <a:custGeom>
            <a:avLst/>
            <a:gdLst>
              <a:gd name="T0" fmla="*/ 2147483647 w 177"/>
              <a:gd name="T1" fmla="*/ 2147483647 h 313"/>
              <a:gd name="T2" fmla="*/ 2147483647 w 177"/>
              <a:gd name="T3" fmla="*/ 2147483647 h 313"/>
              <a:gd name="T4" fmla="*/ 2147483647 w 177"/>
              <a:gd name="T5" fmla="*/ 2147483647 h 313"/>
              <a:gd name="T6" fmla="*/ 2147483647 w 177"/>
              <a:gd name="T7" fmla="*/ 2147483647 h 313"/>
              <a:gd name="T8" fmla="*/ 2147483647 w 177"/>
              <a:gd name="T9" fmla="*/ 0 h 313"/>
              <a:gd name="T10" fmla="*/ 2147483647 w 177"/>
              <a:gd name="T11" fmla="*/ 2147483647 h 313"/>
              <a:gd name="T12" fmla="*/ 2147483647 w 177"/>
              <a:gd name="T13" fmla="*/ 2147483647 h 313"/>
              <a:gd name="T14" fmla="*/ 2147483647 w 177"/>
              <a:gd name="T15" fmla="*/ 2147483647 h 313"/>
              <a:gd name="T16" fmla="*/ 2147483647 w 177"/>
              <a:gd name="T17" fmla="*/ 2147483647 h 313"/>
              <a:gd name="T18" fmla="*/ 0 w 177"/>
              <a:gd name="T19" fmla="*/ 2147483647 h 313"/>
              <a:gd name="T20" fmla="*/ 2147483647 w 177"/>
              <a:gd name="T21" fmla="*/ 2147483647 h 313"/>
              <a:gd name="T22" fmla="*/ 2147483647 w 177"/>
              <a:gd name="T23" fmla="*/ 2147483647 h 313"/>
              <a:gd name="T24" fmla="*/ 2147483647 w 177"/>
              <a:gd name="T25" fmla="*/ 2147483647 h 313"/>
              <a:gd name="T26" fmla="*/ 2147483647 w 177"/>
              <a:gd name="T27" fmla="*/ 2147483647 h 313"/>
              <a:gd name="T28" fmla="*/ 2147483647 w 177"/>
              <a:gd name="T29" fmla="*/ 2147483647 h 313"/>
              <a:gd name="T30" fmla="*/ 2147483647 w 177"/>
              <a:gd name="T31" fmla="*/ 2147483647 h 313"/>
              <a:gd name="T32" fmla="*/ 2147483647 w 177"/>
              <a:gd name="T33" fmla="*/ 2147483647 h 313"/>
              <a:gd name="T34" fmla="*/ 2147483647 w 177"/>
              <a:gd name="T35" fmla="*/ 2147483647 h 313"/>
              <a:gd name="T36" fmla="*/ 2147483647 w 177"/>
              <a:gd name="T37" fmla="*/ 2147483647 h 313"/>
              <a:gd name="T38" fmla="*/ 2147483647 w 177"/>
              <a:gd name="T39" fmla="*/ 2147483647 h 313"/>
              <a:gd name="T40" fmla="*/ 2147483647 w 177"/>
              <a:gd name="T41" fmla="*/ 2147483647 h 313"/>
              <a:gd name="T42" fmla="*/ 2147483647 w 177"/>
              <a:gd name="T43" fmla="*/ 2147483647 h 313"/>
              <a:gd name="T44" fmla="*/ 2147483647 w 177"/>
              <a:gd name="T45" fmla="*/ 2147483647 h 313"/>
              <a:gd name="T46" fmla="*/ 2147483647 w 177"/>
              <a:gd name="T47" fmla="*/ 2147483647 h 313"/>
              <a:gd name="T48" fmla="*/ 2147483647 w 177"/>
              <a:gd name="T49" fmla="*/ 2147483647 h 313"/>
              <a:gd name="T50" fmla="*/ 2147483647 w 177"/>
              <a:gd name="T51" fmla="*/ 2147483647 h 313"/>
              <a:gd name="T52" fmla="*/ 2147483647 w 177"/>
              <a:gd name="T53" fmla="*/ 2147483647 h 313"/>
              <a:gd name="T54" fmla="*/ 2147483647 w 177"/>
              <a:gd name="T55" fmla="*/ 2147483647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solidFill>
            <a:srgbClr val="005698"/>
          </a:solidFill>
          <a:ln w="12700" cap="rnd" cmpd="sng">
            <a:solidFill>
              <a:schemeClr val="bg1"/>
            </a:solidFill>
            <a:prstDash val="solid"/>
            <a:round/>
          </a:ln>
        </p:spPr>
        <p:txBody>
          <a:bodyPr lIns="91440" tIns="45720" rIns="91440" bIns="45720"/>
          <a:lstStyle/>
          <a:p>
            <a:endParaRPr lang="zh-CN" altLang="en-US" sz="2400">
              <a:latin typeface="华文楷体" panose="02010600040101010101" pitchFamily="2" charset="-122"/>
              <a:ea typeface="华文楷体" panose="02010600040101010101" pitchFamily="2" charset="-122"/>
              <a:cs typeface="+mn-ea"/>
              <a:sym typeface="+mn-lt"/>
            </a:endParaRPr>
          </a:p>
        </p:txBody>
      </p:sp>
      <p:sp>
        <p:nvSpPr>
          <p:cNvPr id="26" name="Freeform 34"/>
          <p:cNvSpPr/>
          <p:nvPr/>
        </p:nvSpPr>
        <p:spPr bwMode="invGray">
          <a:xfrm>
            <a:off x="1905000" y="2527935"/>
            <a:ext cx="1270000" cy="1229995"/>
          </a:xfrm>
          <a:custGeom>
            <a:avLst/>
            <a:gdLst>
              <a:gd name="T0" fmla="*/ 2147483647 w 857"/>
              <a:gd name="T1" fmla="*/ 2147483647 h 841"/>
              <a:gd name="T2" fmla="*/ 2147483647 w 857"/>
              <a:gd name="T3" fmla="*/ 2147483647 h 841"/>
              <a:gd name="T4" fmla="*/ 2147483647 w 857"/>
              <a:gd name="T5" fmla="*/ 2147483647 h 841"/>
              <a:gd name="T6" fmla="*/ 2147483647 w 857"/>
              <a:gd name="T7" fmla="*/ 2147483647 h 841"/>
              <a:gd name="T8" fmla="*/ 2147483647 w 857"/>
              <a:gd name="T9" fmla="*/ 2147483647 h 841"/>
              <a:gd name="T10" fmla="*/ 2147483647 w 857"/>
              <a:gd name="T11" fmla="*/ 2147483647 h 841"/>
              <a:gd name="T12" fmla="*/ 2147483647 w 857"/>
              <a:gd name="T13" fmla="*/ 2147483647 h 841"/>
              <a:gd name="T14" fmla="*/ 2147483647 w 857"/>
              <a:gd name="T15" fmla="*/ 2147483647 h 841"/>
              <a:gd name="T16" fmla="*/ 2147483647 w 857"/>
              <a:gd name="T17" fmla="*/ 2147483647 h 841"/>
              <a:gd name="T18" fmla="*/ 2147483647 w 857"/>
              <a:gd name="T19" fmla="*/ 2147483647 h 841"/>
              <a:gd name="T20" fmla="*/ 2147483647 w 857"/>
              <a:gd name="T21" fmla="*/ 2147483647 h 841"/>
              <a:gd name="T22" fmla="*/ 2147483647 w 857"/>
              <a:gd name="T23" fmla="*/ 2147483647 h 841"/>
              <a:gd name="T24" fmla="*/ 2147483647 w 857"/>
              <a:gd name="T25" fmla="*/ 2147483647 h 841"/>
              <a:gd name="T26" fmla="*/ 2147483647 w 857"/>
              <a:gd name="T27" fmla="*/ 2147483647 h 841"/>
              <a:gd name="T28" fmla="*/ 2147483647 w 857"/>
              <a:gd name="T29" fmla="*/ 2147483647 h 841"/>
              <a:gd name="T30" fmla="*/ 2147483647 w 857"/>
              <a:gd name="T31" fmla="*/ 2147483647 h 841"/>
              <a:gd name="T32" fmla="*/ 2147483647 w 857"/>
              <a:gd name="T33" fmla="*/ 2147483647 h 841"/>
              <a:gd name="T34" fmla="*/ 2147483647 w 857"/>
              <a:gd name="T35" fmla="*/ 2147483647 h 841"/>
              <a:gd name="T36" fmla="*/ 2147483647 w 857"/>
              <a:gd name="T37" fmla="*/ 2147483647 h 841"/>
              <a:gd name="T38" fmla="*/ 2147483647 w 857"/>
              <a:gd name="T39" fmla="*/ 2147483647 h 841"/>
              <a:gd name="T40" fmla="*/ 2147483647 w 857"/>
              <a:gd name="T41" fmla="*/ 2147483647 h 841"/>
              <a:gd name="T42" fmla="*/ 2147483647 w 857"/>
              <a:gd name="T43" fmla="*/ 2147483647 h 841"/>
              <a:gd name="T44" fmla="*/ 2147483647 w 857"/>
              <a:gd name="T45" fmla="*/ 2147483647 h 841"/>
              <a:gd name="T46" fmla="*/ 2147483647 w 857"/>
              <a:gd name="T47" fmla="*/ 2147483647 h 841"/>
              <a:gd name="T48" fmla="*/ 2147483647 w 857"/>
              <a:gd name="T49" fmla="*/ 2147483647 h 841"/>
              <a:gd name="T50" fmla="*/ 2147483647 w 857"/>
              <a:gd name="T51" fmla="*/ 2147483647 h 841"/>
              <a:gd name="T52" fmla="*/ 2147483647 w 857"/>
              <a:gd name="T53" fmla="*/ 2147483647 h 841"/>
              <a:gd name="T54" fmla="*/ 2147483647 w 857"/>
              <a:gd name="T55" fmla="*/ 2147483647 h 841"/>
              <a:gd name="T56" fmla="*/ 2147483647 w 857"/>
              <a:gd name="T57" fmla="*/ 2147483647 h 841"/>
              <a:gd name="T58" fmla="*/ 2147483647 w 857"/>
              <a:gd name="T59" fmla="*/ 2147483647 h 841"/>
              <a:gd name="T60" fmla="*/ 2147483647 w 857"/>
              <a:gd name="T61" fmla="*/ 2147483647 h 841"/>
              <a:gd name="T62" fmla="*/ 2147483647 w 857"/>
              <a:gd name="T63" fmla="*/ 2147483647 h 841"/>
              <a:gd name="T64" fmla="*/ 2147483647 w 857"/>
              <a:gd name="T65" fmla="*/ 2147483647 h 841"/>
              <a:gd name="T66" fmla="*/ 2147483647 w 857"/>
              <a:gd name="T67" fmla="*/ 2147483647 h 841"/>
              <a:gd name="T68" fmla="*/ 2147483647 w 857"/>
              <a:gd name="T69" fmla="*/ 2147483647 h 841"/>
              <a:gd name="T70" fmla="*/ 2147483647 w 857"/>
              <a:gd name="T71" fmla="*/ 2147483647 h 841"/>
              <a:gd name="T72" fmla="*/ 2147483647 w 857"/>
              <a:gd name="T73" fmla="*/ 2147483647 h 841"/>
              <a:gd name="T74" fmla="*/ 2147483647 w 857"/>
              <a:gd name="T75" fmla="*/ 2147483647 h 841"/>
              <a:gd name="T76" fmla="*/ 2147483647 w 857"/>
              <a:gd name="T77" fmla="*/ 2147483647 h 841"/>
              <a:gd name="T78" fmla="*/ 2147483647 w 857"/>
              <a:gd name="T79" fmla="*/ 2147483647 h 841"/>
              <a:gd name="T80" fmla="*/ 2147483647 w 857"/>
              <a:gd name="T81" fmla="*/ 2147483647 h 841"/>
              <a:gd name="T82" fmla="*/ 2147483647 w 857"/>
              <a:gd name="T83" fmla="*/ 2147483647 h 841"/>
              <a:gd name="T84" fmla="*/ 2147483647 w 857"/>
              <a:gd name="T85" fmla="*/ 0 h 841"/>
              <a:gd name="T86" fmla="*/ 2147483647 w 857"/>
              <a:gd name="T87" fmla="*/ 2147483647 h 841"/>
              <a:gd name="T88" fmla="*/ 2147483647 w 857"/>
              <a:gd name="T89" fmla="*/ 2147483647 h 841"/>
              <a:gd name="T90" fmla="*/ 2147483647 w 857"/>
              <a:gd name="T91" fmla="*/ 2147483647 h 841"/>
              <a:gd name="T92" fmla="*/ 2147483647 w 857"/>
              <a:gd name="T93" fmla="*/ 2147483647 h 841"/>
              <a:gd name="T94" fmla="*/ 2147483647 w 857"/>
              <a:gd name="T95" fmla="*/ 2147483647 h 841"/>
              <a:gd name="T96" fmla="*/ 2147483647 w 857"/>
              <a:gd name="T97" fmla="*/ 2147483647 h 841"/>
              <a:gd name="T98" fmla="*/ 2147483647 w 857"/>
              <a:gd name="T99" fmla="*/ 2147483647 h 841"/>
              <a:gd name="T100" fmla="*/ 2147483647 w 857"/>
              <a:gd name="T101" fmla="*/ 2147483647 h 841"/>
              <a:gd name="T102" fmla="*/ 2147483647 w 857"/>
              <a:gd name="T103" fmla="*/ 2147483647 h 841"/>
              <a:gd name="T104" fmla="*/ 2147483647 w 857"/>
              <a:gd name="T105" fmla="*/ 2147483647 h 841"/>
              <a:gd name="T106" fmla="*/ 2147483647 w 857"/>
              <a:gd name="T107" fmla="*/ 2147483647 h 841"/>
              <a:gd name="T108" fmla="*/ 2147483647 w 857"/>
              <a:gd name="T109" fmla="*/ 2147483647 h 841"/>
              <a:gd name="T110" fmla="*/ 2147483647 w 857"/>
              <a:gd name="T111" fmla="*/ 2147483647 h 841"/>
              <a:gd name="T112" fmla="*/ 2147483647 w 857"/>
              <a:gd name="T113" fmla="*/ 2147483647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solidFill>
            <a:srgbClr val="005698"/>
          </a:solidFill>
          <a:ln w="12700" cap="rnd" cmpd="sng">
            <a:solidFill>
              <a:schemeClr val="bg1"/>
            </a:solidFill>
            <a:prstDash val="solid"/>
            <a:round/>
          </a:ln>
        </p:spPr>
        <p:txBody>
          <a:bodyPr lIns="91440" tIns="45720" rIns="91440" bIns="45720"/>
          <a:lstStyle/>
          <a:p>
            <a:endParaRPr lang="zh-CN" altLang="en-US" sz="2400">
              <a:latin typeface="华文楷体" panose="02010600040101010101" pitchFamily="2" charset="-122"/>
              <a:ea typeface="华文楷体" panose="02010600040101010101" pitchFamily="2" charset="-122"/>
              <a:cs typeface="+mn-ea"/>
              <a:sym typeface="+mn-lt"/>
            </a:endParaRPr>
          </a:p>
        </p:txBody>
      </p:sp>
      <p:sp>
        <p:nvSpPr>
          <p:cNvPr id="27" name="Freeform 25"/>
          <p:cNvSpPr/>
          <p:nvPr/>
        </p:nvSpPr>
        <p:spPr bwMode="invGray">
          <a:xfrm>
            <a:off x="1539240" y="2877820"/>
            <a:ext cx="1162685" cy="903605"/>
          </a:xfrm>
          <a:custGeom>
            <a:avLst/>
            <a:gdLst>
              <a:gd name="T0" fmla="*/ 2147483647 w 785"/>
              <a:gd name="T1" fmla="*/ 2147483647 h 617"/>
              <a:gd name="T2" fmla="*/ 2147483647 w 785"/>
              <a:gd name="T3" fmla="*/ 2147483647 h 617"/>
              <a:gd name="T4" fmla="*/ 2147483647 w 785"/>
              <a:gd name="T5" fmla="*/ 2147483647 h 617"/>
              <a:gd name="T6" fmla="*/ 2147483647 w 785"/>
              <a:gd name="T7" fmla="*/ 2147483647 h 617"/>
              <a:gd name="T8" fmla="*/ 2147483647 w 785"/>
              <a:gd name="T9" fmla="*/ 2147483647 h 617"/>
              <a:gd name="T10" fmla="*/ 2147483647 w 785"/>
              <a:gd name="T11" fmla="*/ 2147483647 h 617"/>
              <a:gd name="T12" fmla="*/ 2147483647 w 785"/>
              <a:gd name="T13" fmla="*/ 2147483647 h 617"/>
              <a:gd name="T14" fmla="*/ 2147483647 w 785"/>
              <a:gd name="T15" fmla="*/ 2147483647 h 617"/>
              <a:gd name="T16" fmla="*/ 2147483647 w 785"/>
              <a:gd name="T17" fmla="*/ 2147483647 h 617"/>
              <a:gd name="T18" fmla="*/ 2147483647 w 785"/>
              <a:gd name="T19" fmla="*/ 2147483647 h 617"/>
              <a:gd name="T20" fmla="*/ 2147483647 w 785"/>
              <a:gd name="T21" fmla="*/ 2147483647 h 617"/>
              <a:gd name="T22" fmla="*/ 2147483647 w 785"/>
              <a:gd name="T23" fmla="*/ 2147483647 h 617"/>
              <a:gd name="T24" fmla="*/ 2147483647 w 785"/>
              <a:gd name="T25" fmla="*/ 2147483647 h 617"/>
              <a:gd name="T26" fmla="*/ 2147483647 w 785"/>
              <a:gd name="T27" fmla="*/ 2147483647 h 617"/>
              <a:gd name="T28" fmla="*/ 2147483647 w 785"/>
              <a:gd name="T29" fmla="*/ 2147483647 h 617"/>
              <a:gd name="T30" fmla="*/ 2147483647 w 785"/>
              <a:gd name="T31" fmla="*/ 2147483647 h 617"/>
              <a:gd name="T32" fmla="*/ 2147483647 w 785"/>
              <a:gd name="T33" fmla="*/ 2147483647 h 617"/>
              <a:gd name="T34" fmla="*/ 2147483647 w 785"/>
              <a:gd name="T35" fmla="*/ 2147483647 h 617"/>
              <a:gd name="T36" fmla="*/ 2147483647 w 785"/>
              <a:gd name="T37" fmla="*/ 2147483647 h 617"/>
              <a:gd name="T38" fmla="*/ 2147483647 w 785"/>
              <a:gd name="T39" fmla="*/ 2147483647 h 617"/>
              <a:gd name="T40" fmla="*/ 0 w 785"/>
              <a:gd name="T41" fmla="*/ 2147483647 h 617"/>
              <a:gd name="T42" fmla="*/ 2147483647 w 785"/>
              <a:gd name="T43" fmla="*/ 2147483647 h 617"/>
              <a:gd name="T44" fmla="*/ 2147483647 w 785"/>
              <a:gd name="T45" fmla="*/ 2147483647 h 617"/>
              <a:gd name="T46" fmla="*/ 2147483647 w 785"/>
              <a:gd name="T47" fmla="*/ 2147483647 h 617"/>
              <a:gd name="T48" fmla="*/ 2147483647 w 785"/>
              <a:gd name="T49" fmla="*/ 2147483647 h 617"/>
              <a:gd name="T50" fmla="*/ 2147483647 w 785"/>
              <a:gd name="T51" fmla="*/ 2147483647 h 617"/>
              <a:gd name="T52" fmla="*/ 2147483647 w 785"/>
              <a:gd name="T53" fmla="*/ 2147483647 h 617"/>
              <a:gd name="T54" fmla="*/ 2147483647 w 785"/>
              <a:gd name="T55" fmla="*/ 2147483647 h 617"/>
              <a:gd name="T56" fmla="*/ 2147483647 w 785"/>
              <a:gd name="T57" fmla="*/ 2147483647 h 617"/>
              <a:gd name="T58" fmla="*/ 2147483647 w 785"/>
              <a:gd name="T59" fmla="*/ 2147483647 h 617"/>
              <a:gd name="T60" fmla="*/ 2147483647 w 785"/>
              <a:gd name="T61" fmla="*/ 0 h 617"/>
              <a:gd name="T62" fmla="*/ 2147483647 w 785"/>
              <a:gd name="T63" fmla="*/ 2147483647 h 617"/>
              <a:gd name="T64" fmla="*/ 2147483647 w 785"/>
              <a:gd name="T65" fmla="*/ 2147483647 h 617"/>
              <a:gd name="T66" fmla="*/ 2147483647 w 785"/>
              <a:gd name="T67" fmla="*/ 2147483647 h 617"/>
              <a:gd name="T68" fmla="*/ 2147483647 w 785"/>
              <a:gd name="T69" fmla="*/ 2147483647 h 617"/>
              <a:gd name="T70" fmla="*/ 2147483647 w 785"/>
              <a:gd name="T71" fmla="*/ 2147483647 h 617"/>
              <a:gd name="T72" fmla="*/ 2147483647 w 785"/>
              <a:gd name="T73" fmla="*/ 2147483647 h 617"/>
              <a:gd name="T74" fmla="*/ 2147483647 w 785"/>
              <a:gd name="T75" fmla="*/ 2147483647 h 617"/>
              <a:gd name="T76" fmla="*/ 2147483647 w 785"/>
              <a:gd name="T77" fmla="*/ 2147483647 h 617"/>
              <a:gd name="T78" fmla="*/ 2147483647 w 785"/>
              <a:gd name="T79" fmla="*/ 2147483647 h 617"/>
              <a:gd name="T80" fmla="*/ 2147483647 w 785"/>
              <a:gd name="T81" fmla="*/ 2147483647 h 617"/>
              <a:gd name="T82" fmla="*/ 2147483647 w 785"/>
              <a:gd name="T83" fmla="*/ 2147483647 h 617"/>
              <a:gd name="T84" fmla="*/ 2147483647 w 785"/>
              <a:gd name="T85" fmla="*/ 2147483647 h 617"/>
              <a:gd name="T86" fmla="*/ 2147483647 w 785"/>
              <a:gd name="T87" fmla="*/ 2147483647 h 617"/>
              <a:gd name="T88" fmla="*/ 2147483647 w 785"/>
              <a:gd name="T89" fmla="*/ 2147483647 h 617"/>
              <a:gd name="T90" fmla="*/ 2147483647 w 785"/>
              <a:gd name="T91" fmla="*/ 2147483647 h 617"/>
              <a:gd name="T92" fmla="*/ 2147483647 w 785"/>
              <a:gd name="T93" fmla="*/ 2147483647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solidFill>
            <a:srgbClr val="005698"/>
          </a:solidFill>
          <a:ln w="12700" cap="rnd" cmpd="sng">
            <a:solidFill>
              <a:schemeClr val="bg1"/>
            </a:solidFill>
            <a:prstDash val="solid"/>
            <a:round/>
          </a:ln>
        </p:spPr>
        <p:txBody>
          <a:bodyPr lIns="91440" tIns="45720" rIns="91440" bIns="45720"/>
          <a:lstStyle/>
          <a:p>
            <a:endParaRPr lang="zh-CN" altLang="en-US" sz="2400">
              <a:latin typeface="华文楷体" panose="02010600040101010101" pitchFamily="2" charset="-122"/>
              <a:ea typeface="华文楷体" panose="02010600040101010101" pitchFamily="2" charset="-122"/>
              <a:cs typeface="+mn-ea"/>
              <a:sym typeface="+mn-lt"/>
            </a:endParaRPr>
          </a:p>
        </p:txBody>
      </p:sp>
      <p:sp>
        <p:nvSpPr>
          <p:cNvPr id="28" name="Freeform 21"/>
          <p:cNvSpPr/>
          <p:nvPr/>
        </p:nvSpPr>
        <p:spPr bwMode="invGray">
          <a:xfrm>
            <a:off x="2699385" y="4131310"/>
            <a:ext cx="547370" cy="517525"/>
          </a:xfrm>
          <a:custGeom>
            <a:avLst/>
            <a:gdLst>
              <a:gd name="T0" fmla="*/ 2147483647 w 369"/>
              <a:gd name="T1" fmla="*/ 2147483647 h 353"/>
              <a:gd name="T2" fmla="*/ 2147483647 w 369"/>
              <a:gd name="T3" fmla="*/ 2147483647 h 353"/>
              <a:gd name="T4" fmla="*/ 2147483647 w 369"/>
              <a:gd name="T5" fmla="*/ 2147483647 h 353"/>
              <a:gd name="T6" fmla="*/ 2147483647 w 369"/>
              <a:gd name="T7" fmla="*/ 2147483647 h 353"/>
              <a:gd name="T8" fmla="*/ 2147483647 w 369"/>
              <a:gd name="T9" fmla="*/ 2147483647 h 353"/>
              <a:gd name="T10" fmla="*/ 2147483647 w 369"/>
              <a:gd name="T11" fmla="*/ 2147483647 h 353"/>
              <a:gd name="T12" fmla="*/ 2147483647 w 369"/>
              <a:gd name="T13" fmla="*/ 2147483647 h 353"/>
              <a:gd name="T14" fmla="*/ 2147483647 w 369"/>
              <a:gd name="T15" fmla="*/ 2147483647 h 353"/>
              <a:gd name="T16" fmla="*/ 2147483647 w 369"/>
              <a:gd name="T17" fmla="*/ 2147483647 h 353"/>
              <a:gd name="T18" fmla="*/ 2147483647 w 369"/>
              <a:gd name="T19" fmla="*/ 2147483647 h 353"/>
              <a:gd name="T20" fmla="*/ 2147483647 w 369"/>
              <a:gd name="T21" fmla="*/ 2147483647 h 353"/>
              <a:gd name="T22" fmla="*/ 2147483647 w 369"/>
              <a:gd name="T23" fmla="*/ 2147483647 h 353"/>
              <a:gd name="T24" fmla="*/ 2147483647 w 369"/>
              <a:gd name="T25" fmla="*/ 2147483647 h 353"/>
              <a:gd name="T26" fmla="*/ 2147483647 w 369"/>
              <a:gd name="T27" fmla="*/ 0 h 353"/>
              <a:gd name="T28" fmla="*/ 2147483647 w 369"/>
              <a:gd name="T29" fmla="*/ 2147483647 h 353"/>
              <a:gd name="T30" fmla="*/ 2147483647 w 369"/>
              <a:gd name="T31" fmla="*/ 2147483647 h 353"/>
              <a:gd name="T32" fmla="*/ 2147483647 w 369"/>
              <a:gd name="T33" fmla="*/ 2147483647 h 353"/>
              <a:gd name="T34" fmla="*/ 2147483647 w 369"/>
              <a:gd name="T35" fmla="*/ 2147483647 h 353"/>
              <a:gd name="T36" fmla="*/ 2147483647 w 369"/>
              <a:gd name="T37" fmla="*/ 2147483647 h 353"/>
              <a:gd name="T38" fmla="*/ 2147483647 w 369"/>
              <a:gd name="T39" fmla="*/ 2147483647 h 353"/>
              <a:gd name="T40" fmla="*/ 2147483647 w 369"/>
              <a:gd name="T41" fmla="*/ 2147483647 h 353"/>
              <a:gd name="T42" fmla="*/ 2147483647 w 369"/>
              <a:gd name="T43" fmla="*/ 2147483647 h 353"/>
              <a:gd name="T44" fmla="*/ 2147483647 w 369"/>
              <a:gd name="T45" fmla="*/ 2147483647 h 353"/>
              <a:gd name="T46" fmla="*/ 2147483647 w 369"/>
              <a:gd name="T47" fmla="*/ 2147483647 h 353"/>
              <a:gd name="T48" fmla="*/ 2147483647 w 369"/>
              <a:gd name="T49" fmla="*/ 2147483647 h 353"/>
              <a:gd name="T50" fmla="*/ 2147483647 w 369"/>
              <a:gd name="T51" fmla="*/ 2147483647 h 353"/>
              <a:gd name="T52" fmla="*/ 2147483647 w 369"/>
              <a:gd name="T53" fmla="*/ 2147483647 h 353"/>
              <a:gd name="T54" fmla="*/ 2147483647 w 369"/>
              <a:gd name="T55" fmla="*/ 2147483647 h 353"/>
              <a:gd name="T56" fmla="*/ 2147483647 w 369"/>
              <a:gd name="T57" fmla="*/ 2147483647 h 353"/>
              <a:gd name="T58" fmla="*/ 2147483647 w 369"/>
              <a:gd name="T59" fmla="*/ 2147483647 h 353"/>
              <a:gd name="T60" fmla="*/ 2147483647 w 369"/>
              <a:gd name="T61" fmla="*/ 2147483647 h 353"/>
              <a:gd name="T62" fmla="*/ 2147483647 w 369"/>
              <a:gd name="T63" fmla="*/ 2147483647 h 353"/>
              <a:gd name="T64" fmla="*/ 2147483647 w 369"/>
              <a:gd name="T65" fmla="*/ 2147483647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solidFill>
            <a:srgbClr val="005698"/>
          </a:solidFill>
          <a:ln w="12700" cap="rnd" cmpd="sng">
            <a:solidFill>
              <a:schemeClr val="bg1"/>
            </a:solidFill>
            <a:prstDash val="solid"/>
            <a:round/>
          </a:ln>
        </p:spPr>
        <p:txBody>
          <a:bodyPr lIns="91440" tIns="45720" rIns="91440" bIns="45720"/>
          <a:lstStyle/>
          <a:p>
            <a:endParaRPr lang="zh-CN" altLang="en-US" sz="2400">
              <a:latin typeface="华文楷体" panose="02010600040101010101" pitchFamily="2" charset="-122"/>
              <a:ea typeface="华文楷体" panose="02010600040101010101" pitchFamily="2" charset="-122"/>
              <a:cs typeface="+mn-ea"/>
              <a:sym typeface="+mn-lt"/>
            </a:endParaRPr>
          </a:p>
        </p:txBody>
      </p:sp>
      <p:sp>
        <p:nvSpPr>
          <p:cNvPr id="29" name="Freeform 22"/>
          <p:cNvSpPr/>
          <p:nvPr/>
        </p:nvSpPr>
        <p:spPr bwMode="invGray">
          <a:xfrm>
            <a:off x="2081530" y="4095750"/>
            <a:ext cx="843280" cy="902335"/>
          </a:xfrm>
          <a:custGeom>
            <a:avLst/>
            <a:gdLst>
              <a:gd name="T0" fmla="*/ 2147483647 w 569"/>
              <a:gd name="T1" fmla="*/ 2147483647 h 617"/>
              <a:gd name="T2" fmla="*/ 2147483647 w 569"/>
              <a:gd name="T3" fmla="*/ 2147483647 h 617"/>
              <a:gd name="T4" fmla="*/ 2147483647 w 569"/>
              <a:gd name="T5" fmla="*/ 2147483647 h 617"/>
              <a:gd name="T6" fmla="*/ 2147483647 w 569"/>
              <a:gd name="T7" fmla="*/ 2147483647 h 617"/>
              <a:gd name="T8" fmla="*/ 2147483647 w 569"/>
              <a:gd name="T9" fmla="*/ 2147483647 h 617"/>
              <a:gd name="T10" fmla="*/ 2147483647 w 569"/>
              <a:gd name="T11" fmla="*/ 2147483647 h 617"/>
              <a:gd name="T12" fmla="*/ 2147483647 w 569"/>
              <a:gd name="T13" fmla="*/ 2147483647 h 617"/>
              <a:gd name="T14" fmla="*/ 2147483647 w 569"/>
              <a:gd name="T15" fmla="*/ 2147483647 h 617"/>
              <a:gd name="T16" fmla="*/ 2147483647 w 569"/>
              <a:gd name="T17" fmla="*/ 2147483647 h 617"/>
              <a:gd name="T18" fmla="*/ 2147483647 w 569"/>
              <a:gd name="T19" fmla="*/ 2147483647 h 617"/>
              <a:gd name="T20" fmla="*/ 2147483647 w 569"/>
              <a:gd name="T21" fmla="*/ 2147483647 h 617"/>
              <a:gd name="T22" fmla="*/ 2147483647 w 569"/>
              <a:gd name="T23" fmla="*/ 2147483647 h 617"/>
              <a:gd name="T24" fmla="*/ 2147483647 w 569"/>
              <a:gd name="T25" fmla="*/ 2147483647 h 617"/>
              <a:gd name="T26" fmla="*/ 2147483647 w 569"/>
              <a:gd name="T27" fmla="*/ 2147483647 h 617"/>
              <a:gd name="T28" fmla="*/ 2147483647 w 569"/>
              <a:gd name="T29" fmla="*/ 2147483647 h 617"/>
              <a:gd name="T30" fmla="*/ 2147483647 w 569"/>
              <a:gd name="T31" fmla="*/ 2147483647 h 617"/>
              <a:gd name="T32" fmla="*/ 2147483647 w 569"/>
              <a:gd name="T33" fmla="*/ 2147483647 h 617"/>
              <a:gd name="T34" fmla="*/ 2147483647 w 569"/>
              <a:gd name="T35" fmla="*/ 2147483647 h 617"/>
              <a:gd name="T36" fmla="*/ 2147483647 w 569"/>
              <a:gd name="T37" fmla="*/ 2147483647 h 617"/>
              <a:gd name="T38" fmla="*/ 2147483647 w 569"/>
              <a:gd name="T39" fmla="*/ 2147483647 h 617"/>
              <a:gd name="T40" fmla="*/ 2147483647 w 569"/>
              <a:gd name="T41" fmla="*/ 2147483647 h 617"/>
              <a:gd name="T42" fmla="*/ 2147483647 w 569"/>
              <a:gd name="T43" fmla="*/ 2147483647 h 617"/>
              <a:gd name="T44" fmla="*/ 2147483647 w 569"/>
              <a:gd name="T45" fmla="*/ 2147483647 h 617"/>
              <a:gd name="T46" fmla="*/ 2147483647 w 569"/>
              <a:gd name="T47" fmla="*/ 2147483647 h 617"/>
              <a:gd name="T48" fmla="*/ 2147483647 w 569"/>
              <a:gd name="T49" fmla="*/ 2147483647 h 617"/>
              <a:gd name="T50" fmla="*/ 2147483647 w 569"/>
              <a:gd name="T51" fmla="*/ 0 h 617"/>
              <a:gd name="T52" fmla="*/ 2147483647 w 569"/>
              <a:gd name="T53" fmla="*/ 0 h 617"/>
              <a:gd name="T54" fmla="*/ 2147483647 w 569"/>
              <a:gd name="T55" fmla="*/ 2147483647 h 617"/>
              <a:gd name="T56" fmla="*/ 2147483647 w 569"/>
              <a:gd name="T57" fmla="*/ 2147483647 h 617"/>
              <a:gd name="T58" fmla="*/ 2147483647 w 569"/>
              <a:gd name="T59" fmla="*/ 2147483647 h 617"/>
              <a:gd name="T60" fmla="*/ 2147483647 w 569"/>
              <a:gd name="T61" fmla="*/ 2147483647 h 617"/>
              <a:gd name="T62" fmla="*/ 2147483647 w 569"/>
              <a:gd name="T63" fmla="*/ 2147483647 h 617"/>
              <a:gd name="T64" fmla="*/ 2147483647 w 569"/>
              <a:gd name="T65" fmla="*/ 2147483647 h 617"/>
              <a:gd name="T66" fmla="*/ 2147483647 w 569"/>
              <a:gd name="T67" fmla="*/ 2147483647 h 617"/>
              <a:gd name="T68" fmla="*/ 0 w 569"/>
              <a:gd name="T69" fmla="*/ 2147483647 h 617"/>
              <a:gd name="T70" fmla="*/ 2147483647 w 569"/>
              <a:gd name="T71" fmla="*/ 2147483647 h 617"/>
              <a:gd name="T72" fmla="*/ 2147483647 w 569"/>
              <a:gd name="T73" fmla="*/ 2147483647 h 617"/>
              <a:gd name="T74" fmla="*/ 2147483647 w 569"/>
              <a:gd name="T75" fmla="*/ 2147483647 h 617"/>
              <a:gd name="T76" fmla="*/ 2147483647 w 569"/>
              <a:gd name="T77" fmla="*/ 2147483647 h 617"/>
              <a:gd name="T78" fmla="*/ 2147483647 w 569"/>
              <a:gd name="T79" fmla="*/ 2147483647 h 617"/>
              <a:gd name="T80" fmla="*/ 2147483647 w 569"/>
              <a:gd name="T81" fmla="*/ 2147483647 h 617"/>
              <a:gd name="T82" fmla="*/ 2147483647 w 569"/>
              <a:gd name="T83" fmla="*/ 2147483647 h 617"/>
              <a:gd name="T84" fmla="*/ 2147483647 w 569"/>
              <a:gd name="T85" fmla="*/ 2147483647 h 617"/>
              <a:gd name="T86" fmla="*/ 2147483647 w 569"/>
              <a:gd name="T87" fmla="*/ 2147483647 h 617"/>
              <a:gd name="T88" fmla="*/ 2147483647 w 569"/>
              <a:gd name="T89" fmla="*/ 2147483647 h 617"/>
              <a:gd name="T90" fmla="*/ 2147483647 w 569"/>
              <a:gd name="T91" fmla="*/ 2147483647 h 617"/>
              <a:gd name="T92" fmla="*/ 2147483647 w 569"/>
              <a:gd name="T93" fmla="*/ 2147483647 h 617"/>
              <a:gd name="T94" fmla="*/ 2147483647 w 569"/>
              <a:gd name="T95" fmla="*/ 2147483647 h 617"/>
              <a:gd name="T96" fmla="*/ 2147483647 w 569"/>
              <a:gd name="T97" fmla="*/ 2147483647 h 617"/>
              <a:gd name="T98" fmla="*/ 2147483647 w 569"/>
              <a:gd name="T99" fmla="*/ 2147483647 h 617"/>
              <a:gd name="T100" fmla="*/ 2147483647 w 569"/>
              <a:gd name="T101" fmla="*/ 2147483647 h 617"/>
              <a:gd name="T102" fmla="*/ 2147483647 w 569"/>
              <a:gd name="T103" fmla="*/ 2147483647 h 617"/>
              <a:gd name="T104" fmla="*/ 2147483647 w 569"/>
              <a:gd name="T105" fmla="*/ 2147483647 h 617"/>
              <a:gd name="T106" fmla="*/ 2147483647 w 569"/>
              <a:gd name="T107" fmla="*/ 2147483647 h 617"/>
              <a:gd name="T108" fmla="*/ 2147483647 w 569"/>
              <a:gd name="T109" fmla="*/ 2147483647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solidFill>
            <a:srgbClr val="005698"/>
          </a:solidFill>
          <a:ln w="12700" cap="rnd" cmpd="sng">
            <a:solidFill>
              <a:schemeClr val="bg1"/>
            </a:solidFill>
            <a:prstDash val="solid"/>
            <a:round/>
          </a:ln>
        </p:spPr>
        <p:txBody>
          <a:bodyPr lIns="91440" tIns="45720" rIns="91440" bIns="45720"/>
          <a:lstStyle/>
          <a:p>
            <a:endParaRPr lang="zh-CN" altLang="en-US" sz="2400">
              <a:latin typeface="华文楷体" panose="02010600040101010101" pitchFamily="2" charset="-122"/>
              <a:ea typeface="华文楷体" panose="02010600040101010101" pitchFamily="2" charset="-122"/>
              <a:cs typeface="+mn-ea"/>
              <a:sym typeface="+mn-lt"/>
            </a:endParaRPr>
          </a:p>
        </p:txBody>
      </p:sp>
      <p:sp>
        <p:nvSpPr>
          <p:cNvPr id="30" name="Freeform 23"/>
          <p:cNvSpPr/>
          <p:nvPr/>
        </p:nvSpPr>
        <p:spPr bwMode="invGray">
          <a:xfrm>
            <a:off x="507365" y="3052445"/>
            <a:ext cx="1792605" cy="1149350"/>
          </a:xfrm>
          <a:custGeom>
            <a:avLst/>
            <a:gdLst>
              <a:gd name="T0" fmla="*/ 2147483647 w 1209"/>
              <a:gd name="T1" fmla="*/ 2147483647 h 785"/>
              <a:gd name="T2" fmla="*/ 2147483647 w 1209"/>
              <a:gd name="T3" fmla="*/ 2147483647 h 785"/>
              <a:gd name="T4" fmla="*/ 2147483647 w 1209"/>
              <a:gd name="T5" fmla="*/ 2147483647 h 785"/>
              <a:gd name="T6" fmla="*/ 2147483647 w 1209"/>
              <a:gd name="T7" fmla="*/ 2147483647 h 785"/>
              <a:gd name="T8" fmla="*/ 2147483647 w 1209"/>
              <a:gd name="T9" fmla="*/ 2147483647 h 785"/>
              <a:gd name="T10" fmla="*/ 2147483647 w 1209"/>
              <a:gd name="T11" fmla="*/ 2147483647 h 785"/>
              <a:gd name="T12" fmla="*/ 2147483647 w 1209"/>
              <a:gd name="T13" fmla="*/ 2147483647 h 785"/>
              <a:gd name="T14" fmla="*/ 2147483647 w 1209"/>
              <a:gd name="T15" fmla="*/ 2147483647 h 785"/>
              <a:gd name="T16" fmla="*/ 2147483647 w 1209"/>
              <a:gd name="T17" fmla="*/ 2147483647 h 785"/>
              <a:gd name="T18" fmla="*/ 2147483647 w 1209"/>
              <a:gd name="T19" fmla="*/ 2147483647 h 785"/>
              <a:gd name="T20" fmla="*/ 2147483647 w 1209"/>
              <a:gd name="T21" fmla="*/ 2147483647 h 785"/>
              <a:gd name="T22" fmla="*/ 2147483647 w 1209"/>
              <a:gd name="T23" fmla="*/ 2147483647 h 785"/>
              <a:gd name="T24" fmla="*/ 2147483647 w 1209"/>
              <a:gd name="T25" fmla="*/ 2147483647 h 785"/>
              <a:gd name="T26" fmla="*/ 2147483647 w 1209"/>
              <a:gd name="T27" fmla="*/ 2147483647 h 785"/>
              <a:gd name="T28" fmla="*/ 2147483647 w 1209"/>
              <a:gd name="T29" fmla="*/ 2147483647 h 785"/>
              <a:gd name="T30" fmla="*/ 2147483647 w 1209"/>
              <a:gd name="T31" fmla="*/ 2147483647 h 785"/>
              <a:gd name="T32" fmla="*/ 2147483647 w 1209"/>
              <a:gd name="T33" fmla="*/ 2147483647 h 785"/>
              <a:gd name="T34" fmla="*/ 2147483647 w 1209"/>
              <a:gd name="T35" fmla="*/ 2147483647 h 785"/>
              <a:gd name="T36" fmla="*/ 2147483647 w 1209"/>
              <a:gd name="T37" fmla="*/ 2147483647 h 785"/>
              <a:gd name="T38" fmla="*/ 2147483647 w 1209"/>
              <a:gd name="T39" fmla="*/ 2147483647 h 785"/>
              <a:gd name="T40" fmla="*/ 2147483647 w 1209"/>
              <a:gd name="T41" fmla="*/ 2147483647 h 785"/>
              <a:gd name="T42" fmla="*/ 2147483647 w 1209"/>
              <a:gd name="T43" fmla="*/ 2147483647 h 785"/>
              <a:gd name="T44" fmla="*/ 2147483647 w 1209"/>
              <a:gd name="T45" fmla="*/ 2147483647 h 785"/>
              <a:gd name="T46" fmla="*/ 2147483647 w 1209"/>
              <a:gd name="T47" fmla="*/ 2147483647 h 785"/>
              <a:gd name="T48" fmla="*/ 2147483647 w 1209"/>
              <a:gd name="T49" fmla="*/ 2147483647 h 785"/>
              <a:gd name="T50" fmla="*/ 2147483647 w 1209"/>
              <a:gd name="T51" fmla="*/ 2147483647 h 785"/>
              <a:gd name="T52" fmla="*/ 2147483647 w 1209"/>
              <a:gd name="T53" fmla="*/ 2147483647 h 785"/>
              <a:gd name="T54" fmla="*/ 2147483647 w 1209"/>
              <a:gd name="T55" fmla="*/ 2147483647 h 785"/>
              <a:gd name="T56" fmla="*/ 2147483647 w 1209"/>
              <a:gd name="T57" fmla="*/ 2147483647 h 785"/>
              <a:gd name="T58" fmla="*/ 0 w 1209"/>
              <a:gd name="T59" fmla="*/ 2147483647 h 785"/>
              <a:gd name="T60" fmla="*/ 2147483647 w 1209"/>
              <a:gd name="T61" fmla="*/ 2147483647 h 785"/>
              <a:gd name="T62" fmla="*/ 2147483647 w 1209"/>
              <a:gd name="T63" fmla="*/ 2147483647 h 785"/>
              <a:gd name="T64" fmla="*/ 2147483647 w 1209"/>
              <a:gd name="T65" fmla="*/ 2147483647 h 785"/>
              <a:gd name="T66" fmla="*/ 2147483647 w 1209"/>
              <a:gd name="T67" fmla="*/ 2147483647 h 785"/>
              <a:gd name="T68" fmla="*/ 2147483647 w 1209"/>
              <a:gd name="T69" fmla="*/ 2147483647 h 785"/>
              <a:gd name="T70" fmla="*/ 2147483647 w 1209"/>
              <a:gd name="T71" fmla="*/ 2147483647 h 785"/>
              <a:gd name="T72" fmla="*/ 2147483647 w 1209"/>
              <a:gd name="T73" fmla="*/ 2147483647 h 785"/>
              <a:gd name="T74" fmla="*/ 2147483647 w 1209"/>
              <a:gd name="T75" fmla="*/ 2147483647 h 785"/>
              <a:gd name="T76" fmla="*/ 2147483647 w 1209"/>
              <a:gd name="T77" fmla="*/ 2147483647 h 785"/>
              <a:gd name="T78" fmla="*/ 2147483647 w 1209"/>
              <a:gd name="T79" fmla="*/ 2147483647 h 785"/>
              <a:gd name="T80" fmla="*/ 2147483647 w 1209"/>
              <a:gd name="T81" fmla="*/ 2147483647 h 785"/>
              <a:gd name="T82" fmla="*/ 2147483647 w 1209"/>
              <a:gd name="T83" fmla="*/ 2147483647 h 785"/>
              <a:gd name="T84" fmla="*/ 2147483647 w 1209"/>
              <a:gd name="T85" fmla="*/ 2147483647 h 785"/>
              <a:gd name="T86" fmla="*/ 2147483647 w 1209"/>
              <a:gd name="T87" fmla="*/ 2147483647 h 785"/>
              <a:gd name="T88" fmla="*/ 2147483647 w 1209"/>
              <a:gd name="T89" fmla="*/ 2147483647 h 785"/>
              <a:gd name="T90" fmla="*/ 2147483647 w 1209"/>
              <a:gd name="T91" fmla="*/ 2147483647 h 785"/>
              <a:gd name="T92" fmla="*/ 2147483647 w 1209"/>
              <a:gd name="T93" fmla="*/ 2147483647 h 785"/>
              <a:gd name="T94" fmla="*/ 2147483647 w 1209"/>
              <a:gd name="T95" fmla="*/ 2147483647 h 785"/>
              <a:gd name="T96" fmla="*/ 2147483647 w 1209"/>
              <a:gd name="T97" fmla="*/ 2147483647 h 785"/>
              <a:gd name="T98" fmla="*/ 2147483647 w 1209"/>
              <a:gd name="T99" fmla="*/ 2147483647 h 785"/>
              <a:gd name="T100" fmla="*/ 2147483647 w 1209"/>
              <a:gd name="T101" fmla="*/ 2147483647 h 785"/>
              <a:gd name="T102" fmla="*/ 2147483647 w 1209"/>
              <a:gd name="T103" fmla="*/ 2147483647 h 785"/>
              <a:gd name="T104" fmla="*/ 2147483647 w 1209"/>
              <a:gd name="T105" fmla="*/ 2147483647 h 785"/>
              <a:gd name="T106" fmla="*/ 2147483647 w 1209"/>
              <a:gd name="T107" fmla="*/ 2147483647 h 785"/>
              <a:gd name="T108" fmla="*/ 2147483647 w 1209"/>
              <a:gd name="T109" fmla="*/ 2147483647 h 785"/>
              <a:gd name="T110" fmla="*/ 2147483647 w 1209"/>
              <a:gd name="T111" fmla="*/ 2147483647 h 785"/>
              <a:gd name="T112" fmla="*/ 2147483647 w 1209"/>
              <a:gd name="T113" fmla="*/ 2147483647 h 785"/>
              <a:gd name="T114" fmla="*/ 2147483647 w 1209"/>
              <a:gd name="T115" fmla="*/ 2147483647 h 785"/>
              <a:gd name="T116" fmla="*/ 2147483647 w 1209"/>
              <a:gd name="T117" fmla="*/ 2147483647 h 785"/>
              <a:gd name="T118" fmla="*/ 2147483647 w 1209"/>
              <a:gd name="T119" fmla="*/ 2147483647 h 785"/>
              <a:gd name="T120" fmla="*/ 2147483647 w 1209"/>
              <a:gd name="T121" fmla="*/ 2147483647 h 785"/>
              <a:gd name="T122" fmla="*/ 2147483647 w 1209"/>
              <a:gd name="T123" fmla="*/ 2147483647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solidFill>
            <a:srgbClr val="005698"/>
          </a:solidFill>
          <a:ln w="12700" cap="rnd" cmpd="sng">
            <a:solidFill>
              <a:schemeClr val="bg1"/>
            </a:solidFill>
            <a:prstDash val="solid"/>
            <a:round/>
          </a:ln>
        </p:spPr>
        <p:txBody>
          <a:bodyPr lIns="91440" tIns="45720" rIns="91440" bIns="45720"/>
          <a:lstStyle/>
          <a:p>
            <a:endParaRPr lang="zh-CN" altLang="en-US" sz="2400">
              <a:latin typeface="华文楷体" panose="02010600040101010101" pitchFamily="2" charset="-122"/>
              <a:ea typeface="华文楷体" panose="02010600040101010101" pitchFamily="2" charset="-122"/>
              <a:cs typeface="+mn-ea"/>
              <a:sym typeface="+mn-lt"/>
            </a:endParaRPr>
          </a:p>
        </p:txBody>
      </p:sp>
      <p:sp>
        <p:nvSpPr>
          <p:cNvPr id="31" name="Freeform 36"/>
          <p:cNvSpPr/>
          <p:nvPr/>
        </p:nvSpPr>
        <p:spPr bwMode="invGray">
          <a:xfrm>
            <a:off x="359410" y="1689100"/>
            <a:ext cx="1885315" cy="1511300"/>
          </a:xfrm>
          <a:custGeom>
            <a:avLst/>
            <a:gdLst>
              <a:gd name="T0" fmla="*/ 2147483647 w 1273"/>
              <a:gd name="T1" fmla="*/ 2147483647 h 1033"/>
              <a:gd name="T2" fmla="*/ 2147483647 w 1273"/>
              <a:gd name="T3" fmla="*/ 2147483647 h 1033"/>
              <a:gd name="T4" fmla="*/ 2147483647 w 1273"/>
              <a:gd name="T5" fmla="*/ 2147483647 h 1033"/>
              <a:gd name="T6" fmla="*/ 2147483647 w 1273"/>
              <a:gd name="T7" fmla="*/ 2147483647 h 1033"/>
              <a:gd name="T8" fmla="*/ 2147483647 w 1273"/>
              <a:gd name="T9" fmla="*/ 2147483647 h 1033"/>
              <a:gd name="T10" fmla="*/ 2147483647 w 1273"/>
              <a:gd name="T11" fmla="*/ 2147483647 h 1033"/>
              <a:gd name="T12" fmla="*/ 2147483647 w 1273"/>
              <a:gd name="T13" fmla="*/ 2147483647 h 1033"/>
              <a:gd name="T14" fmla="*/ 2147483647 w 1273"/>
              <a:gd name="T15" fmla="*/ 2147483647 h 1033"/>
              <a:gd name="T16" fmla="*/ 2147483647 w 1273"/>
              <a:gd name="T17" fmla="*/ 2147483647 h 1033"/>
              <a:gd name="T18" fmla="*/ 2147483647 w 1273"/>
              <a:gd name="T19" fmla="*/ 2147483647 h 1033"/>
              <a:gd name="T20" fmla="*/ 2147483647 w 1273"/>
              <a:gd name="T21" fmla="*/ 2147483647 h 1033"/>
              <a:gd name="T22" fmla="*/ 2147483647 w 1273"/>
              <a:gd name="T23" fmla="*/ 2147483647 h 1033"/>
              <a:gd name="T24" fmla="*/ 2147483647 w 1273"/>
              <a:gd name="T25" fmla="*/ 2147483647 h 1033"/>
              <a:gd name="T26" fmla="*/ 2147483647 w 1273"/>
              <a:gd name="T27" fmla="*/ 2147483647 h 1033"/>
              <a:gd name="T28" fmla="*/ 2147483647 w 1273"/>
              <a:gd name="T29" fmla="*/ 2147483647 h 1033"/>
              <a:gd name="T30" fmla="*/ 2147483647 w 1273"/>
              <a:gd name="T31" fmla="*/ 2147483647 h 1033"/>
              <a:gd name="T32" fmla="*/ 2147483647 w 1273"/>
              <a:gd name="T33" fmla="*/ 2147483647 h 1033"/>
              <a:gd name="T34" fmla="*/ 2147483647 w 1273"/>
              <a:gd name="T35" fmla="*/ 2147483647 h 1033"/>
              <a:gd name="T36" fmla="*/ 2147483647 w 1273"/>
              <a:gd name="T37" fmla="*/ 2147483647 h 1033"/>
              <a:gd name="T38" fmla="*/ 2147483647 w 1273"/>
              <a:gd name="T39" fmla="*/ 2147483647 h 1033"/>
              <a:gd name="T40" fmla="*/ 2147483647 w 1273"/>
              <a:gd name="T41" fmla="*/ 2147483647 h 1033"/>
              <a:gd name="T42" fmla="*/ 2147483647 w 1273"/>
              <a:gd name="T43" fmla="*/ 2147483647 h 1033"/>
              <a:gd name="T44" fmla="*/ 2147483647 w 1273"/>
              <a:gd name="T45" fmla="*/ 2147483647 h 1033"/>
              <a:gd name="T46" fmla="*/ 2147483647 w 1273"/>
              <a:gd name="T47" fmla="*/ 2147483647 h 1033"/>
              <a:gd name="T48" fmla="*/ 2147483647 w 1273"/>
              <a:gd name="T49" fmla="*/ 2147483647 h 1033"/>
              <a:gd name="T50" fmla="*/ 0 w 1273"/>
              <a:gd name="T51" fmla="*/ 2147483647 h 1033"/>
              <a:gd name="T52" fmla="*/ 2147483647 w 1273"/>
              <a:gd name="T53" fmla="*/ 2147483647 h 1033"/>
              <a:gd name="T54" fmla="*/ 2147483647 w 1273"/>
              <a:gd name="T55" fmla="*/ 2147483647 h 1033"/>
              <a:gd name="T56" fmla="*/ 2147483647 w 1273"/>
              <a:gd name="T57" fmla="*/ 2147483647 h 1033"/>
              <a:gd name="T58" fmla="*/ 0 w 1273"/>
              <a:gd name="T59" fmla="*/ 2147483647 h 1033"/>
              <a:gd name="T60" fmla="*/ 2147483647 w 1273"/>
              <a:gd name="T61" fmla="*/ 2147483647 h 1033"/>
              <a:gd name="T62" fmla="*/ 2147483647 w 1273"/>
              <a:gd name="T63" fmla="*/ 2147483647 h 1033"/>
              <a:gd name="T64" fmla="*/ 2147483647 w 1273"/>
              <a:gd name="T65" fmla="*/ 2147483647 h 1033"/>
              <a:gd name="T66" fmla="*/ 2147483647 w 1273"/>
              <a:gd name="T67" fmla="*/ 2147483647 h 1033"/>
              <a:gd name="T68" fmla="*/ 2147483647 w 1273"/>
              <a:gd name="T69" fmla="*/ 2147483647 h 1033"/>
              <a:gd name="T70" fmla="*/ 2147483647 w 1273"/>
              <a:gd name="T71" fmla="*/ 2147483647 h 1033"/>
              <a:gd name="T72" fmla="*/ 2147483647 w 1273"/>
              <a:gd name="T73" fmla="*/ 2147483647 h 1033"/>
              <a:gd name="T74" fmla="*/ 2147483647 w 1273"/>
              <a:gd name="T75" fmla="*/ 2147483647 h 1033"/>
              <a:gd name="T76" fmla="*/ 2147483647 w 1273"/>
              <a:gd name="T77" fmla="*/ 2147483647 h 1033"/>
              <a:gd name="T78" fmla="*/ 2147483647 w 1273"/>
              <a:gd name="T79" fmla="*/ 2147483647 h 1033"/>
              <a:gd name="T80" fmla="*/ 2147483647 w 1273"/>
              <a:gd name="T81" fmla="*/ 2147483647 h 1033"/>
              <a:gd name="T82" fmla="*/ 2147483647 w 1273"/>
              <a:gd name="T83" fmla="*/ 2147483647 h 1033"/>
              <a:gd name="T84" fmla="*/ 2147483647 w 1273"/>
              <a:gd name="T85" fmla="*/ 2147483647 h 1033"/>
              <a:gd name="T86" fmla="*/ 2147483647 w 1273"/>
              <a:gd name="T87" fmla="*/ 2147483647 h 1033"/>
              <a:gd name="T88" fmla="*/ 2147483647 w 1273"/>
              <a:gd name="T89" fmla="*/ 0 h 1033"/>
              <a:gd name="T90" fmla="*/ 2147483647 w 1273"/>
              <a:gd name="T91" fmla="*/ 2147483647 h 1033"/>
              <a:gd name="T92" fmla="*/ 2147483647 w 1273"/>
              <a:gd name="T93" fmla="*/ 2147483647 h 1033"/>
              <a:gd name="T94" fmla="*/ 2147483647 w 1273"/>
              <a:gd name="T95" fmla="*/ 2147483647 h 1033"/>
              <a:gd name="T96" fmla="*/ 2147483647 w 1273"/>
              <a:gd name="T97" fmla="*/ 2147483647 h 1033"/>
              <a:gd name="T98" fmla="*/ 2147483647 w 1273"/>
              <a:gd name="T99" fmla="*/ 2147483647 h 1033"/>
              <a:gd name="T100" fmla="*/ 2147483647 w 1273"/>
              <a:gd name="T101" fmla="*/ 2147483647 h 1033"/>
              <a:gd name="T102" fmla="*/ 2147483647 w 1273"/>
              <a:gd name="T103" fmla="*/ 2147483647 h 1033"/>
              <a:gd name="T104" fmla="*/ 2147483647 w 1273"/>
              <a:gd name="T105" fmla="*/ 2147483647 h 1033"/>
              <a:gd name="T106" fmla="*/ 2147483647 w 1273"/>
              <a:gd name="T107" fmla="*/ 2147483647 h 1033"/>
              <a:gd name="T108" fmla="*/ 2147483647 w 1273"/>
              <a:gd name="T109" fmla="*/ 2147483647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solidFill>
            <a:srgbClr val="005698"/>
          </a:solidFill>
          <a:ln w="12700" cap="rnd" cmpd="sng">
            <a:solidFill>
              <a:schemeClr val="bg1"/>
            </a:solidFill>
            <a:prstDash val="solid"/>
            <a:round/>
          </a:ln>
        </p:spPr>
        <p:txBody>
          <a:bodyPr lIns="91440" tIns="45720" rIns="91440" bIns="45720"/>
          <a:lstStyle/>
          <a:p>
            <a:endParaRPr lang="zh-CN" altLang="en-US" sz="2400">
              <a:latin typeface="华文楷体" panose="02010600040101010101" pitchFamily="2" charset="-122"/>
              <a:ea typeface="华文楷体" panose="02010600040101010101" pitchFamily="2" charset="-122"/>
              <a:cs typeface="+mn-ea"/>
              <a:sym typeface="+mn-lt"/>
            </a:endParaRPr>
          </a:p>
        </p:txBody>
      </p:sp>
      <p:sp>
        <p:nvSpPr>
          <p:cNvPr id="32" name="Freeform 15"/>
          <p:cNvSpPr/>
          <p:nvPr/>
        </p:nvSpPr>
        <p:spPr bwMode="gray">
          <a:xfrm>
            <a:off x="3863975" y="3441700"/>
            <a:ext cx="532765" cy="469265"/>
          </a:xfrm>
          <a:custGeom>
            <a:avLst/>
            <a:gdLst>
              <a:gd name="T0" fmla="*/ 2147483647 w 361"/>
              <a:gd name="T1" fmla="*/ 0 h 321"/>
              <a:gd name="T2" fmla="*/ 2147483647 w 361"/>
              <a:gd name="T3" fmla="*/ 0 h 321"/>
              <a:gd name="T4" fmla="*/ 2147483647 w 361"/>
              <a:gd name="T5" fmla="*/ 2147483647 h 321"/>
              <a:gd name="T6" fmla="*/ 2147483647 w 361"/>
              <a:gd name="T7" fmla="*/ 2147483647 h 321"/>
              <a:gd name="T8" fmla="*/ 2147483647 w 361"/>
              <a:gd name="T9" fmla="*/ 2147483647 h 321"/>
              <a:gd name="T10" fmla="*/ 2147483647 w 361"/>
              <a:gd name="T11" fmla="*/ 2147483647 h 321"/>
              <a:gd name="T12" fmla="*/ 2147483647 w 361"/>
              <a:gd name="T13" fmla="*/ 2147483647 h 321"/>
              <a:gd name="T14" fmla="*/ 2147483647 w 361"/>
              <a:gd name="T15" fmla="*/ 2147483647 h 321"/>
              <a:gd name="T16" fmla="*/ 2147483647 w 361"/>
              <a:gd name="T17" fmla="*/ 2147483647 h 321"/>
              <a:gd name="T18" fmla="*/ 2147483647 w 361"/>
              <a:gd name="T19" fmla="*/ 2147483647 h 321"/>
              <a:gd name="T20" fmla="*/ 2147483647 w 361"/>
              <a:gd name="T21" fmla="*/ 2147483647 h 321"/>
              <a:gd name="T22" fmla="*/ 0 w 361"/>
              <a:gd name="T23" fmla="*/ 2147483647 h 321"/>
              <a:gd name="T24" fmla="*/ 2147483647 w 361"/>
              <a:gd name="T25" fmla="*/ 2147483647 h 321"/>
              <a:gd name="T26" fmla="*/ 2147483647 w 361"/>
              <a:gd name="T27" fmla="*/ 2147483647 h 321"/>
              <a:gd name="T28" fmla="*/ 2147483647 w 361"/>
              <a:gd name="T29" fmla="*/ 2147483647 h 321"/>
              <a:gd name="T30" fmla="*/ 2147483647 w 361"/>
              <a:gd name="T31" fmla="*/ 2147483647 h 321"/>
              <a:gd name="T32" fmla="*/ 2147483647 w 361"/>
              <a:gd name="T33" fmla="*/ 2147483647 h 321"/>
              <a:gd name="T34" fmla="*/ 2147483647 w 361"/>
              <a:gd name="T35" fmla="*/ 2147483647 h 321"/>
              <a:gd name="T36" fmla="*/ 2147483647 w 361"/>
              <a:gd name="T37" fmla="*/ 2147483647 h 321"/>
              <a:gd name="T38" fmla="*/ 2147483647 w 361"/>
              <a:gd name="T39" fmla="*/ 2147483647 h 321"/>
              <a:gd name="T40" fmla="*/ 2147483647 w 361"/>
              <a:gd name="T41" fmla="*/ 2147483647 h 321"/>
              <a:gd name="T42" fmla="*/ 2147483647 w 361"/>
              <a:gd name="T43" fmla="*/ 2147483647 h 321"/>
              <a:gd name="T44" fmla="*/ 2147483647 w 361"/>
              <a:gd name="T45" fmla="*/ 2147483647 h 321"/>
              <a:gd name="T46" fmla="*/ 2147483647 w 361"/>
              <a:gd name="T47" fmla="*/ 2147483647 h 321"/>
              <a:gd name="T48" fmla="*/ 2147483647 w 361"/>
              <a:gd name="T49" fmla="*/ 2147483647 h 321"/>
              <a:gd name="T50" fmla="*/ 2147483647 w 361"/>
              <a:gd name="T51" fmla="*/ 2147483647 h 321"/>
              <a:gd name="T52" fmla="*/ 2147483647 w 361"/>
              <a:gd name="T53" fmla="*/ 2147483647 h 321"/>
              <a:gd name="T54" fmla="*/ 2147483647 w 361"/>
              <a:gd name="T55" fmla="*/ 2147483647 h 321"/>
              <a:gd name="T56" fmla="*/ 2147483647 w 361"/>
              <a:gd name="T57" fmla="*/ 2147483647 h 321"/>
              <a:gd name="T58" fmla="*/ 2147483647 w 361"/>
              <a:gd name="T59" fmla="*/ 2147483647 h 321"/>
              <a:gd name="T60" fmla="*/ 2147483647 w 361"/>
              <a:gd name="T61" fmla="*/ 2147483647 h 321"/>
              <a:gd name="T62" fmla="*/ 2147483647 w 361"/>
              <a:gd name="T63" fmla="*/ 2147483647 h 321"/>
              <a:gd name="T64" fmla="*/ 2147483647 w 361"/>
              <a:gd name="T65" fmla="*/ 2147483647 h 321"/>
              <a:gd name="T66" fmla="*/ 2147483647 w 361"/>
              <a:gd name="T67" fmla="*/ 2147483647 h 321"/>
              <a:gd name="T68" fmla="*/ 2147483647 w 361"/>
              <a:gd name="T69" fmla="*/ 2147483647 h 321"/>
              <a:gd name="T70" fmla="*/ 2147483647 w 361"/>
              <a:gd name="T71" fmla="*/ 2147483647 h 321"/>
              <a:gd name="T72" fmla="*/ 2147483647 w 361"/>
              <a:gd name="T73" fmla="*/ 2147483647 h 321"/>
              <a:gd name="T74" fmla="*/ 2147483647 w 361"/>
              <a:gd name="T75" fmla="*/ 2147483647 h 321"/>
              <a:gd name="T76" fmla="*/ 2147483647 w 361"/>
              <a:gd name="T77" fmla="*/ 2147483647 h 321"/>
              <a:gd name="T78" fmla="*/ 2147483647 w 361"/>
              <a:gd name="T79" fmla="*/ 2147483647 h 321"/>
              <a:gd name="T80" fmla="*/ 2147483647 w 361"/>
              <a:gd name="T81" fmla="*/ 2147483647 h 321"/>
              <a:gd name="T82" fmla="*/ 2147483647 w 361"/>
              <a:gd name="T83" fmla="*/ 2147483647 h 321"/>
              <a:gd name="T84" fmla="*/ 2147483647 w 361"/>
              <a:gd name="T85" fmla="*/ 2147483647 h 321"/>
              <a:gd name="T86" fmla="*/ 2147483647 w 361"/>
              <a:gd name="T87" fmla="*/ 2147483647 h 321"/>
              <a:gd name="T88" fmla="*/ 2147483647 w 361"/>
              <a:gd name="T89" fmla="*/ 2147483647 h 321"/>
              <a:gd name="T90" fmla="*/ 2147483647 w 361"/>
              <a:gd name="T91" fmla="*/ 2147483647 h 321"/>
              <a:gd name="T92" fmla="*/ 2147483647 w 361"/>
              <a:gd name="T93" fmla="*/ 2147483647 h 321"/>
              <a:gd name="T94" fmla="*/ 2147483647 w 361"/>
              <a:gd name="T95" fmla="*/ 2147483647 h 321"/>
              <a:gd name="T96" fmla="*/ 2147483647 w 361"/>
              <a:gd name="T97" fmla="*/ 2147483647 h 321"/>
              <a:gd name="T98" fmla="*/ 2147483647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solidFill>
            <a:srgbClr val="005698"/>
          </a:solidFill>
          <a:ln w="12700" cap="rnd" cmpd="sng">
            <a:solidFill>
              <a:schemeClr val="bg1"/>
            </a:solidFill>
            <a:prstDash val="solid"/>
            <a:round/>
          </a:ln>
        </p:spPr>
        <p:txBody>
          <a:bodyPr lIns="91440" tIns="45720" rIns="91440" bIns="45720"/>
          <a:lstStyle/>
          <a:p>
            <a:endParaRPr lang="zh-CN" altLang="en-US" sz="2400">
              <a:latin typeface="华文楷体" panose="02010600040101010101" pitchFamily="2" charset="-122"/>
              <a:ea typeface="华文楷体" panose="02010600040101010101" pitchFamily="2" charset="-122"/>
              <a:cs typeface="+mn-ea"/>
              <a:sym typeface="+mn-lt"/>
            </a:endParaRPr>
          </a:p>
        </p:txBody>
      </p:sp>
      <p:sp>
        <p:nvSpPr>
          <p:cNvPr id="33" name="Freeform 17"/>
          <p:cNvSpPr/>
          <p:nvPr/>
        </p:nvSpPr>
        <p:spPr bwMode="gray">
          <a:xfrm>
            <a:off x="4063365" y="3872230"/>
            <a:ext cx="354965" cy="434340"/>
          </a:xfrm>
          <a:custGeom>
            <a:avLst/>
            <a:gdLst>
              <a:gd name="T0" fmla="*/ 2147483647 w 241"/>
              <a:gd name="T1" fmla="*/ 2147483647 h 297"/>
              <a:gd name="T2" fmla="*/ 2147483647 w 241"/>
              <a:gd name="T3" fmla="*/ 0 h 297"/>
              <a:gd name="T4" fmla="*/ 2147483647 w 241"/>
              <a:gd name="T5" fmla="*/ 2147483647 h 297"/>
              <a:gd name="T6" fmla="*/ 2147483647 w 241"/>
              <a:gd name="T7" fmla="*/ 2147483647 h 297"/>
              <a:gd name="T8" fmla="*/ 2147483647 w 241"/>
              <a:gd name="T9" fmla="*/ 2147483647 h 297"/>
              <a:gd name="T10" fmla="*/ 2147483647 w 241"/>
              <a:gd name="T11" fmla="*/ 2147483647 h 297"/>
              <a:gd name="T12" fmla="*/ 2147483647 w 241"/>
              <a:gd name="T13" fmla="*/ 2147483647 h 297"/>
              <a:gd name="T14" fmla="*/ 2147483647 w 241"/>
              <a:gd name="T15" fmla="*/ 2147483647 h 297"/>
              <a:gd name="T16" fmla="*/ 2147483647 w 241"/>
              <a:gd name="T17" fmla="*/ 2147483647 h 297"/>
              <a:gd name="T18" fmla="*/ 2147483647 w 241"/>
              <a:gd name="T19" fmla="*/ 2147483647 h 297"/>
              <a:gd name="T20" fmla="*/ 2147483647 w 241"/>
              <a:gd name="T21" fmla="*/ 2147483647 h 297"/>
              <a:gd name="T22" fmla="*/ 2147483647 w 241"/>
              <a:gd name="T23" fmla="*/ 2147483647 h 297"/>
              <a:gd name="T24" fmla="*/ 2147483647 w 241"/>
              <a:gd name="T25" fmla="*/ 2147483647 h 297"/>
              <a:gd name="T26" fmla="*/ 2147483647 w 241"/>
              <a:gd name="T27" fmla="*/ 2147483647 h 297"/>
              <a:gd name="T28" fmla="*/ 2147483647 w 241"/>
              <a:gd name="T29" fmla="*/ 2147483647 h 297"/>
              <a:gd name="T30" fmla="*/ 2147483647 w 241"/>
              <a:gd name="T31" fmla="*/ 2147483647 h 297"/>
              <a:gd name="T32" fmla="*/ 0 w 241"/>
              <a:gd name="T33" fmla="*/ 2147483647 h 297"/>
              <a:gd name="T34" fmla="*/ 0 w 241"/>
              <a:gd name="T35" fmla="*/ 2147483647 h 297"/>
              <a:gd name="T36" fmla="*/ 2147483647 w 241"/>
              <a:gd name="T37" fmla="*/ 2147483647 h 297"/>
              <a:gd name="T38" fmla="*/ 2147483647 w 241"/>
              <a:gd name="T39" fmla="*/ 2147483647 h 297"/>
              <a:gd name="T40" fmla="*/ 2147483647 w 241"/>
              <a:gd name="T41" fmla="*/ 2147483647 h 297"/>
              <a:gd name="T42" fmla="*/ 2147483647 w 241"/>
              <a:gd name="T43" fmla="*/ 2147483647 h 297"/>
              <a:gd name="T44" fmla="*/ 2147483647 w 241"/>
              <a:gd name="T45" fmla="*/ 2147483647 h 297"/>
              <a:gd name="T46" fmla="*/ 2147483647 w 241"/>
              <a:gd name="T47" fmla="*/ 2147483647 h 297"/>
              <a:gd name="T48" fmla="*/ 2147483647 w 241"/>
              <a:gd name="T49" fmla="*/ 2147483647 h 297"/>
              <a:gd name="T50" fmla="*/ 2147483647 w 241"/>
              <a:gd name="T51" fmla="*/ 2147483647 h 297"/>
              <a:gd name="T52" fmla="*/ 2147483647 w 241"/>
              <a:gd name="T53" fmla="*/ 2147483647 h 297"/>
              <a:gd name="T54" fmla="*/ 2147483647 w 241"/>
              <a:gd name="T55" fmla="*/ 2147483647 h 297"/>
              <a:gd name="T56" fmla="*/ 2147483647 w 241"/>
              <a:gd name="T57" fmla="*/ 2147483647 h 297"/>
              <a:gd name="T58" fmla="*/ 2147483647 w 241"/>
              <a:gd name="T59" fmla="*/ 2147483647 h 297"/>
              <a:gd name="T60" fmla="*/ 2147483647 w 241"/>
              <a:gd name="T61" fmla="*/ 2147483647 h 297"/>
              <a:gd name="T62" fmla="*/ 2147483647 w 241"/>
              <a:gd name="T63" fmla="*/ 2147483647 h 297"/>
              <a:gd name="T64" fmla="*/ 2147483647 w 241"/>
              <a:gd name="T65" fmla="*/ 2147483647 h 297"/>
              <a:gd name="T66" fmla="*/ 2147483647 w 241"/>
              <a:gd name="T67" fmla="*/ 2147483647 h 297"/>
              <a:gd name="T68" fmla="*/ 2147483647 w 241"/>
              <a:gd name="T69" fmla="*/ 2147483647 h 297"/>
              <a:gd name="T70" fmla="*/ 2147483647 w 241"/>
              <a:gd name="T71" fmla="*/ 2147483647 h 297"/>
              <a:gd name="T72" fmla="*/ 2147483647 w 241"/>
              <a:gd name="T73" fmla="*/ 2147483647 h 297"/>
              <a:gd name="T74" fmla="*/ 2147483647 w 241"/>
              <a:gd name="T75" fmla="*/ 2147483647 h 297"/>
              <a:gd name="T76" fmla="*/ 2147483647 w 241"/>
              <a:gd name="T77" fmla="*/ 2147483647 h 297"/>
              <a:gd name="T78" fmla="*/ 2147483647 w 241"/>
              <a:gd name="T79" fmla="*/ 2147483647 h 297"/>
              <a:gd name="T80" fmla="*/ 2147483647 w 241"/>
              <a:gd name="T81" fmla="*/ 2147483647 h 297"/>
              <a:gd name="T82" fmla="*/ 2147483647 w 241"/>
              <a:gd name="T83" fmla="*/ 2147483647 h 297"/>
              <a:gd name="T84" fmla="*/ 2147483647 w 241"/>
              <a:gd name="T85" fmla="*/ 2147483647 h 297"/>
              <a:gd name="T86" fmla="*/ 2147483647 w 241"/>
              <a:gd name="T87" fmla="*/ 2147483647 h 297"/>
              <a:gd name="T88" fmla="*/ 2147483647 w 241"/>
              <a:gd name="T89" fmla="*/ 2147483647 h 297"/>
              <a:gd name="T90" fmla="*/ 2147483647 w 241"/>
              <a:gd name="T91" fmla="*/ 2147483647 h 297"/>
              <a:gd name="T92" fmla="*/ 2147483647 w 241"/>
              <a:gd name="T93" fmla="*/ 2147483647 h 297"/>
              <a:gd name="T94" fmla="*/ 2147483647 w 241"/>
              <a:gd name="T95" fmla="*/ 2147483647 h 297"/>
              <a:gd name="T96" fmla="*/ 2147483647 w 241"/>
              <a:gd name="T97" fmla="*/ 2147483647 h 297"/>
              <a:gd name="T98" fmla="*/ 2147483647 w 241"/>
              <a:gd name="T99" fmla="*/ 2147483647 h 297"/>
              <a:gd name="T100" fmla="*/ 2147483647 w 241"/>
              <a:gd name="T101" fmla="*/ 2147483647 h 297"/>
              <a:gd name="T102" fmla="*/ 2147483647 w 241"/>
              <a:gd name="T103" fmla="*/ 2147483647 h 297"/>
              <a:gd name="T104" fmla="*/ 2147483647 w 241"/>
              <a:gd name="T105" fmla="*/ 2147483647 h 297"/>
              <a:gd name="T106" fmla="*/ 2147483647 w 241"/>
              <a:gd name="T107" fmla="*/ 2147483647 h 297"/>
              <a:gd name="T108" fmla="*/ 2147483647 w 241"/>
              <a:gd name="T109" fmla="*/ 2147483647 h 297"/>
              <a:gd name="T110" fmla="*/ 2147483647 w 241"/>
              <a:gd name="T111" fmla="*/ 2147483647 h 297"/>
              <a:gd name="T112" fmla="*/ 2147483647 w 241"/>
              <a:gd name="T113" fmla="*/ 2147483647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solidFill>
            <a:srgbClr val="005698"/>
          </a:solidFill>
          <a:ln w="12700" cap="rnd" cmpd="sng">
            <a:solidFill>
              <a:schemeClr val="bg1"/>
            </a:solidFill>
            <a:prstDash val="solid"/>
            <a:round/>
          </a:ln>
        </p:spPr>
        <p:txBody>
          <a:bodyPr lIns="91440" tIns="45720" rIns="91440" bIns="45720"/>
          <a:lstStyle/>
          <a:p>
            <a:endParaRPr lang="zh-CN" altLang="en-US" sz="2400">
              <a:latin typeface="华文楷体" panose="02010600040101010101" pitchFamily="2" charset="-122"/>
              <a:ea typeface="华文楷体" panose="02010600040101010101" pitchFamily="2" charset="-122"/>
              <a:cs typeface="+mn-ea"/>
              <a:sym typeface="+mn-lt"/>
            </a:endParaRPr>
          </a:p>
        </p:txBody>
      </p:sp>
      <p:sp>
        <p:nvSpPr>
          <p:cNvPr id="34" name="Freeform 37"/>
          <p:cNvSpPr/>
          <p:nvPr/>
        </p:nvSpPr>
        <p:spPr bwMode="invGray">
          <a:xfrm>
            <a:off x="4288790" y="4471035"/>
            <a:ext cx="188595" cy="377825"/>
          </a:xfrm>
          <a:custGeom>
            <a:avLst/>
            <a:gdLst>
              <a:gd name="T0" fmla="*/ 2147483647 w 129"/>
              <a:gd name="T1" fmla="*/ 2147483647 h 257"/>
              <a:gd name="T2" fmla="*/ 2147483647 w 129"/>
              <a:gd name="T3" fmla="*/ 2147483647 h 257"/>
              <a:gd name="T4" fmla="*/ 2147483647 w 129"/>
              <a:gd name="T5" fmla="*/ 2147483647 h 257"/>
              <a:gd name="T6" fmla="*/ 2147483647 w 129"/>
              <a:gd name="T7" fmla="*/ 2147483647 h 257"/>
              <a:gd name="T8" fmla="*/ 2147483647 w 129"/>
              <a:gd name="T9" fmla="*/ 2147483647 h 257"/>
              <a:gd name="T10" fmla="*/ 2147483647 w 129"/>
              <a:gd name="T11" fmla="*/ 2147483647 h 257"/>
              <a:gd name="T12" fmla="*/ 2147483647 w 129"/>
              <a:gd name="T13" fmla="*/ 2147483647 h 257"/>
              <a:gd name="T14" fmla="*/ 2147483647 w 129"/>
              <a:gd name="T15" fmla="*/ 2147483647 h 257"/>
              <a:gd name="T16" fmla="*/ 2147483647 w 129"/>
              <a:gd name="T17" fmla="*/ 2147483647 h 257"/>
              <a:gd name="T18" fmla="*/ 2147483647 w 129"/>
              <a:gd name="T19" fmla="*/ 0 h 257"/>
              <a:gd name="T20" fmla="*/ 2147483647 w 129"/>
              <a:gd name="T21" fmla="*/ 2147483647 h 257"/>
              <a:gd name="T22" fmla="*/ 2147483647 w 129"/>
              <a:gd name="T23" fmla="*/ 2147483647 h 257"/>
              <a:gd name="T24" fmla="*/ 2147483647 w 129"/>
              <a:gd name="T25" fmla="*/ 2147483647 h 257"/>
              <a:gd name="T26" fmla="*/ 2147483647 w 129"/>
              <a:gd name="T27" fmla="*/ 2147483647 h 257"/>
              <a:gd name="T28" fmla="*/ 2147483647 w 129"/>
              <a:gd name="T29" fmla="*/ 2147483647 h 257"/>
              <a:gd name="T30" fmla="*/ 0 w 129"/>
              <a:gd name="T31" fmla="*/ 2147483647 h 257"/>
              <a:gd name="T32" fmla="*/ 2147483647 w 129"/>
              <a:gd name="T33" fmla="*/ 2147483647 h 257"/>
              <a:gd name="T34" fmla="*/ 2147483647 w 129"/>
              <a:gd name="T35" fmla="*/ 2147483647 h 257"/>
              <a:gd name="T36" fmla="*/ 2147483647 w 129"/>
              <a:gd name="T37" fmla="*/ 2147483647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solidFill>
            <a:srgbClr val="005698"/>
          </a:solidFill>
          <a:ln w="12700" cap="rnd" cmpd="sng">
            <a:solidFill>
              <a:schemeClr val="bg1"/>
            </a:solidFill>
            <a:prstDash val="solid"/>
            <a:round/>
          </a:ln>
        </p:spPr>
        <p:txBody>
          <a:bodyPr lIns="91440" tIns="45720" rIns="91440" bIns="45720"/>
          <a:lstStyle/>
          <a:p>
            <a:endParaRPr lang="zh-CN" altLang="en-US" sz="2400">
              <a:latin typeface="华文楷体" panose="02010600040101010101" pitchFamily="2" charset="-122"/>
              <a:ea typeface="华文楷体" panose="02010600040101010101" pitchFamily="2" charset="-122"/>
              <a:cs typeface="+mn-ea"/>
              <a:sym typeface="+mn-lt"/>
            </a:endParaRPr>
          </a:p>
        </p:txBody>
      </p:sp>
      <p:sp>
        <p:nvSpPr>
          <p:cNvPr id="35" name="Freeform 13"/>
          <p:cNvSpPr/>
          <p:nvPr/>
        </p:nvSpPr>
        <p:spPr bwMode="gray">
          <a:xfrm>
            <a:off x="3848735" y="2889885"/>
            <a:ext cx="50800" cy="59690"/>
          </a:xfrm>
          <a:custGeom>
            <a:avLst/>
            <a:gdLst>
              <a:gd name="T0" fmla="*/ 2147483647 w 33"/>
              <a:gd name="T1" fmla="*/ 2147483647 h 41"/>
              <a:gd name="T2" fmla="*/ 2147483647 w 33"/>
              <a:gd name="T3" fmla="*/ 2147483647 h 41"/>
              <a:gd name="T4" fmla="*/ 2147483647 w 33"/>
              <a:gd name="T5" fmla="*/ 2147483647 h 41"/>
              <a:gd name="T6" fmla="*/ 0 w 33"/>
              <a:gd name="T7" fmla="*/ 0 h 41"/>
              <a:gd name="T8" fmla="*/ 2147483647 w 33"/>
              <a:gd name="T9" fmla="*/ 2147483647 h 41"/>
              <a:gd name="T10" fmla="*/ 2147483647 w 33"/>
              <a:gd name="T11" fmla="*/ 2147483647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41">
                <a:moveTo>
                  <a:pt x="32" y="40"/>
                </a:moveTo>
                <a:lnTo>
                  <a:pt x="8" y="40"/>
                </a:lnTo>
                <a:lnTo>
                  <a:pt x="8" y="24"/>
                </a:lnTo>
                <a:lnTo>
                  <a:pt x="0" y="0"/>
                </a:lnTo>
                <a:lnTo>
                  <a:pt x="24" y="8"/>
                </a:lnTo>
                <a:lnTo>
                  <a:pt x="32" y="40"/>
                </a:lnTo>
              </a:path>
            </a:pathLst>
          </a:custGeom>
          <a:solidFill>
            <a:srgbClr val="2677E2"/>
          </a:solidFill>
          <a:ln w="12700" cap="rnd" cmpd="sng">
            <a:solidFill>
              <a:schemeClr val="bg1"/>
            </a:solidFill>
            <a:prstDash val="solid"/>
            <a:round/>
          </a:ln>
        </p:spPr>
        <p:txBody>
          <a:bodyPr lIns="91440" tIns="45720" rIns="91440" bIns="45720"/>
          <a:lstStyle/>
          <a:p>
            <a:endParaRPr lang="zh-CN" altLang="en-US" sz="2400">
              <a:latin typeface="华文楷体" panose="02010600040101010101" pitchFamily="2" charset="-122"/>
              <a:ea typeface="华文楷体" panose="02010600040101010101" pitchFamily="2" charset="-122"/>
              <a:cs typeface="+mn-ea"/>
              <a:sym typeface="+mn-lt"/>
            </a:endParaRPr>
          </a:p>
        </p:txBody>
      </p:sp>
      <p:sp>
        <p:nvSpPr>
          <p:cNvPr id="37" name="Freeform 11"/>
          <p:cNvSpPr/>
          <p:nvPr/>
        </p:nvSpPr>
        <p:spPr bwMode="gray">
          <a:xfrm>
            <a:off x="3741420" y="2785110"/>
            <a:ext cx="167640" cy="187325"/>
          </a:xfrm>
          <a:custGeom>
            <a:avLst/>
            <a:gdLst>
              <a:gd name="T0" fmla="*/ 2147483647 w 113"/>
              <a:gd name="T1" fmla="*/ 2147483647 h 129"/>
              <a:gd name="T2" fmla="*/ 2147483647 w 113"/>
              <a:gd name="T3" fmla="*/ 2147483647 h 129"/>
              <a:gd name="T4" fmla="*/ 2147483647 w 113"/>
              <a:gd name="T5" fmla="*/ 2147483647 h 129"/>
              <a:gd name="T6" fmla="*/ 2147483647 w 113"/>
              <a:gd name="T7" fmla="*/ 2147483647 h 129"/>
              <a:gd name="T8" fmla="*/ 2147483647 w 113"/>
              <a:gd name="T9" fmla="*/ 0 h 129"/>
              <a:gd name="T10" fmla="*/ 2147483647 w 113"/>
              <a:gd name="T11" fmla="*/ 0 h 129"/>
              <a:gd name="T12" fmla="*/ 2147483647 w 113"/>
              <a:gd name="T13" fmla="*/ 2147483647 h 129"/>
              <a:gd name="T14" fmla="*/ 2147483647 w 113"/>
              <a:gd name="T15" fmla="*/ 2147483647 h 129"/>
              <a:gd name="T16" fmla="*/ 0 w 113"/>
              <a:gd name="T17" fmla="*/ 2147483647 h 129"/>
              <a:gd name="T18" fmla="*/ 0 w 113"/>
              <a:gd name="T19" fmla="*/ 2147483647 h 129"/>
              <a:gd name="T20" fmla="*/ 2147483647 w 113"/>
              <a:gd name="T21" fmla="*/ 2147483647 h 129"/>
              <a:gd name="T22" fmla="*/ 2147483647 w 113"/>
              <a:gd name="T23" fmla="*/ 2147483647 h 129"/>
              <a:gd name="T24" fmla="*/ 2147483647 w 113"/>
              <a:gd name="T25" fmla="*/ 2147483647 h 129"/>
              <a:gd name="T26" fmla="*/ 2147483647 w 113"/>
              <a:gd name="T27" fmla="*/ 2147483647 h 129"/>
              <a:gd name="T28" fmla="*/ 2147483647 w 113"/>
              <a:gd name="T29" fmla="*/ 2147483647 h 129"/>
              <a:gd name="T30" fmla="*/ 2147483647 w 113"/>
              <a:gd name="T31" fmla="*/ 2147483647 h 129"/>
              <a:gd name="T32" fmla="*/ 2147483647 w 113"/>
              <a:gd name="T33" fmla="*/ 2147483647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solidFill>
            <a:srgbClr val="005698"/>
          </a:solidFill>
          <a:ln w="12700" cap="rnd" cmpd="sng">
            <a:solidFill>
              <a:schemeClr val="bg1"/>
            </a:solidFill>
            <a:prstDash val="solid"/>
            <a:round/>
          </a:ln>
        </p:spPr>
        <p:txBody>
          <a:bodyPr lIns="91440" tIns="45720" rIns="91440" bIns="45720"/>
          <a:lstStyle/>
          <a:p>
            <a:endParaRPr lang="zh-CN" altLang="en-US" sz="2400">
              <a:latin typeface="华文楷体" panose="02010600040101010101" pitchFamily="2" charset="-122"/>
              <a:ea typeface="华文楷体" panose="02010600040101010101" pitchFamily="2" charset="-122"/>
              <a:cs typeface="+mn-ea"/>
              <a:sym typeface="+mn-lt"/>
            </a:endParaRPr>
          </a:p>
        </p:txBody>
      </p:sp>
      <p:sp>
        <p:nvSpPr>
          <p:cNvPr id="38" name="Freeform 12"/>
          <p:cNvSpPr/>
          <p:nvPr/>
        </p:nvSpPr>
        <p:spPr bwMode="gray">
          <a:xfrm>
            <a:off x="3848735" y="2877820"/>
            <a:ext cx="132080" cy="177165"/>
          </a:xfrm>
          <a:custGeom>
            <a:avLst/>
            <a:gdLst>
              <a:gd name="T0" fmla="*/ 2147483647 w 89"/>
              <a:gd name="T1" fmla="*/ 2147483647 h 121"/>
              <a:gd name="T2" fmla="*/ 2147483647 w 89"/>
              <a:gd name="T3" fmla="*/ 2147483647 h 121"/>
              <a:gd name="T4" fmla="*/ 2147483647 w 89"/>
              <a:gd name="T5" fmla="*/ 2147483647 h 121"/>
              <a:gd name="T6" fmla="*/ 2147483647 w 89"/>
              <a:gd name="T7" fmla="*/ 2147483647 h 121"/>
              <a:gd name="T8" fmla="*/ 2147483647 w 89"/>
              <a:gd name="T9" fmla="*/ 0 h 121"/>
              <a:gd name="T10" fmla="*/ 2147483647 w 89"/>
              <a:gd name="T11" fmla="*/ 2147483647 h 121"/>
              <a:gd name="T12" fmla="*/ 2147483647 w 89"/>
              <a:gd name="T13" fmla="*/ 2147483647 h 121"/>
              <a:gd name="T14" fmla="*/ 2147483647 w 89"/>
              <a:gd name="T15" fmla="*/ 2147483647 h 121"/>
              <a:gd name="T16" fmla="*/ 0 w 89"/>
              <a:gd name="T17" fmla="*/ 2147483647 h 121"/>
              <a:gd name="T18" fmla="*/ 2147483647 w 89"/>
              <a:gd name="T19" fmla="*/ 2147483647 h 121"/>
              <a:gd name="T20" fmla="*/ 2147483647 w 89"/>
              <a:gd name="T21" fmla="*/ 2147483647 h 121"/>
              <a:gd name="T22" fmla="*/ 2147483647 w 89"/>
              <a:gd name="T23" fmla="*/ 2147483647 h 121"/>
              <a:gd name="T24" fmla="*/ 2147483647 w 89"/>
              <a:gd name="T25" fmla="*/ 2147483647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solidFill>
            <a:srgbClr val="005698"/>
          </a:solidFill>
          <a:ln w="12700" cap="rnd" cmpd="sng">
            <a:solidFill>
              <a:schemeClr val="bg1"/>
            </a:solidFill>
            <a:prstDash val="solid"/>
            <a:round/>
          </a:ln>
        </p:spPr>
        <p:txBody>
          <a:bodyPr lIns="91440" tIns="45720" rIns="91440" bIns="45720"/>
          <a:lstStyle/>
          <a:p>
            <a:endParaRPr lang="zh-CN" altLang="en-US" sz="2400">
              <a:latin typeface="华文楷体" panose="02010600040101010101" pitchFamily="2" charset="-122"/>
              <a:ea typeface="华文楷体" panose="02010600040101010101" pitchFamily="2" charset="-122"/>
              <a:cs typeface="+mn-ea"/>
              <a:sym typeface="+mn-lt"/>
            </a:endParaRPr>
          </a:p>
        </p:txBody>
      </p:sp>
      <p:sp>
        <p:nvSpPr>
          <p:cNvPr id="39" name="Freeform 16"/>
          <p:cNvSpPr/>
          <p:nvPr/>
        </p:nvSpPr>
        <p:spPr bwMode="invGray">
          <a:xfrm>
            <a:off x="4299585" y="3815715"/>
            <a:ext cx="95250" cy="80645"/>
          </a:xfrm>
          <a:custGeom>
            <a:avLst/>
            <a:gdLst>
              <a:gd name="T0" fmla="*/ 2147483647 w 65"/>
              <a:gd name="T1" fmla="*/ 0 h 57"/>
              <a:gd name="T2" fmla="*/ 0 w 65"/>
              <a:gd name="T3" fmla="*/ 2147483647 h 57"/>
              <a:gd name="T4" fmla="*/ 2147483647 w 65"/>
              <a:gd name="T5" fmla="*/ 2147483647 h 57"/>
              <a:gd name="T6" fmla="*/ 2147483647 w 65"/>
              <a:gd name="T7" fmla="*/ 2147483647 h 57"/>
              <a:gd name="T8" fmla="*/ 2147483647 w 65"/>
              <a:gd name="T9" fmla="*/ 2147483647 h 57"/>
              <a:gd name="T10" fmla="*/ 2147483647 w 65"/>
              <a:gd name="T11" fmla="*/ 0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57">
                <a:moveTo>
                  <a:pt x="24" y="0"/>
                </a:moveTo>
                <a:lnTo>
                  <a:pt x="0" y="40"/>
                </a:lnTo>
                <a:lnTo>
                  <a:pt x="24" y="56"/>
                </a:lnTo>
                <a:lnTo>
                  <a:pt x="64" y="40"/>
                </a:lnTo>
                <a:lnTo>
                  <a:pt x="64" y="24"/>
                </a:lnTo>
                <a:lnTo>
                  <a:pt x="24" y="0"/>
                </a:lnTo>
              </a:path>
            </a:pathLst>
          </a:custGeom>
          <a:solidFill>
            <a:srgbClr val="2677E2"/>
          </a:solidFill>
          <a:ln w="12700" cap="rnd" cmpd="sng">
            <a:solidFill>
              <a:schemeClr val="bg1"/>
            </a:solidFill>
            <a:prstDash val="solid"/>
            <a:round/>
          </a:ln>
        </p:spPr>
        <p:txBody>
          <a:bodyPr lIns="91440" tIns="45720" rIns="91440" bIns="45720"/>
          <a:lstStyle/>
          <a:p>
            <a:endParaRPr lang="zh-CN" altLang="en-US" sz="2400">
              <a:latin typeface="华文楷体" panose="02010600040101010101" pitchFamily="2" charset="-122"/>
              <a:ea typeface="华文楷体" panose="02010600040101010101" pitchFamily="2" charset="-122"/>
              <a:cs typeface="+mn-ea"/>
              <a:sym typeface="+mn-lt"/>
            </a:endParaRPr>
          </a:p>
        </p:txBody>
      </p:sp>
      <p:sp>
        <p:nvSpPr>
          <p:cNvPr id="40" name="Line 548"/>
          <p:cNvSpPr>
            <a:spLocks noChangeShapeType="1"/>
          </p:cNvSpPr>
          <p:nvPr/>
        </p:nvSpPr>
        <p:spPr bwMode="auto">
          <a:xfrm flipV="1">
            <a:off x="4096385" y="2167255"/>
            <a:ext cx="1300480" cy="1078865"/>
          </a:xfrm>
          <a:prstGeom prst="line">
            <a:avLst/>
          </a:prstGeom>
          <a:noFill/>
          <a:ln w="6350">
            <a:solidFill>
              <a:schemeClr val="tx1">
                <a:lumMod val="65000"/>
                <a:lumOff val="35000"/>
              </a:schemeClr>
            </a:solidFill>
            <a:prstDash val="dash"/>
            <a:round/>
            <a:headEnd type="oval" w="sm" len="sm"/>
            <a:tailEnd type="oval" w="sm" len="sm"/>
          </a:ln>
          <a:extLst>
            <a:ext uri="{909E8E84-426E-40DD-AFC4-6F175D3DCCD1}">
              <a14:hiddenFill xmlns:a14="http://schemas.microsoft.com/office/drawing/2010/main">
                <a:noFill/>
              </a14:hiddenFill>
            </a:ext>
          </a:extLst>
        </p:spPr>
        <p:txBody>
          <a:bodyPr lIns="68580" tIns="34291" rIns="68580" bIns="34291"/>
          <a:lstStyle/>
          <a:p>
            <a:pPr>
              <a:defRPr/>
            </a:pPr>
            <a:endParaRPr lang="zh-CN" altLang="en-US">
              <a:latin typeface="华文楷体" panose="02010600040101010101" pitchFamily="2" charset="-122"/>
              <a:ea typeface="华文楷体" panose="02010600040101010101" pitchFamily="2" charset="-122"/>
              <a:cs typeface="+mn-ea"/>
              <a:sym typeface="+mn-lt"/>
            </a:endParaRPr>
          </a:p>
        </p:txBody>
      </p:sp>
      <p:sp>
        <p:nvSpPr>
          <p:cNvPr id="41" name="Line 548"/>
          <p:cNvSpPr>
            <a:spLocks noChangeShapeType="1"/>
          </p:cNvSpPr>
          <p:nvPr/>
        </p:nvSpPr>
        <p:spPr bwMode="auto">
          <a:xfrm flipV="1">
            <a:off x="4288155" y="3830955"/>
            <a:ext cx="1269365" cy="208915"/>
          </a:xfrm>
          <a:prstGeom prst="line">
            <a:avLst/>
          </a:prstGeom>
          <a:noFill/>
          <a:ln w="6350">
            <a:solidFill>
              <a:schemeClr val="tx1">
                <a:lumMod val="65000"/>
                <a:lumOff val="35000"/>
              </a:schemeClr>
            </a:solidFill>
            <a:prstDash val="dash"/>
            <a:round/>
            <a:headEnd type="oval" w="sm" len="sm"/>
            <a:tailEnd type="oval" w="sm" len="sm"/>
          </a:ln>
        </p:spPr>
        <p:txBody>
          <a:bodyPr lIns="68580" tIns="34291" rIns="68580" bIns="34291"/>
          <a:lstStyle/>
          <a:p>
            <a:pPr>
              <a:defRPr/>
            </a:pPr>
            <a:endParaRPr lang="zh-CN" altLang="en-US">
              <a:latin typeface="华文楷体" panose="02010600040101010101" pitchFamily="2" charset="-122"/>
              <a:ea typeface="华文楷体" panose="02010600040101010101" pitchFamily="2" charset="-122"/>
              <a:cs typeface="+mn-ea"/>
              <a:sym typeface="+mn-lt"/>
            </a:endParaRPr>
          </a:p>
        </p:txBody>
      </p:sp>
      <p:sp>
        <p:nvSpPr>
          <p:cNvPr id="42" name="Line 548"/>
          <p:cNvSpPr>
            <a:spLocks noChangeShapeType="1"/>
          </p:cNvSpPr>
          <p:nvPr/>
        </p:nvSpPr>
        <p:spPr bwMode="auto">
          <a:xfrm>
            <a:off x="3980180" y="4158615"/>
            <a:ext cx="759460" cy="1249680"/>
          </a:xfrm>
          <a:prstGeom prst="line">
            <a:avLst/>
          </a:prstGeom>
          <a:noFill/>
          <a:ln w="6350">
            <a:solidFill>
              <a:schemeClr val="tx1">
                <a:lumMod val="65000"/>
                <a:lumOff val="35000"/>
              </a:schemeClr>
            </a:solidFill>
            <a:prstDash val="dash"/>
            <a:round/>
            <a:headEnd type="oval" w="sm" len="sm"/>
            <a:tailEnd type="oval" w="sm" len="sm"/>
          </a:ln>
          <a:extLst>
            <a:ext uri="{909E8E84-426E-40DD-AFC4-6F175D3DCCD1}">
              <a14:hiddenFill xmlns:a14="http://schemas.microsoft.com/office/drawing/2010/main">
                <a:noFill/>
              </a14:hiddenFill>
            </a:ext>
          </a:extLst>
        </p:spPr>
        <p:txBody>
          <a:bodyPr lIns="68580" tIns="34291" rIns="68580" bIns="34291"/>
          <a:lstStyle/>
          <a:p>
            <a:pPr>
              <a:defRPr/>
            </a:pPr>
            <a:endParaRPr lang="zh-CN" altLang="en-US">
              <a:latin typeface="华文楷体" panose="02010600040101010101" pitchFamily="2" charset="-122"/>
              <a:ea typeface="华文楷体" panose="02010600040101010101" pitchFamily="2" charset="-122"/>
              <a:cs typeface="+mn-ea"/>
              <a:sym typeface="+mn-lt"/>
            </a:endParaRPr>
          </a:p>
        </p:txBody>
      </p:sp>
      <p:sp>
        <p:nvSpPr>
          <p:cNvPr id="43" name="Line 548"/>
          <p:cNvSpPr>
            <a:spLocks noChangeShapeType="1"/>
          </p:cNvSpPr>
          <p:nvPr/>
        </p:nvSpPr>
        <p:spPr bwMode="auto">
          <a:xfrm>
            <a:off x="4208780" y="4130040"/>
            <a:ext cx="528320" cy="501650"/>
          </a:xfrm>
          <a:prstGeom prst="line">
            <a:avLst/>
          </a:prstGeom>
          <a:noFill/>
          <a:ln w="6350">
            <a:solidFill>
              <a:schemeClr val="tx1">
                <a:lumMod val="65000"/>
                <a:lumOff val="35000"/>
              </a:schemeClr>
            </a:solidFill>
            <a:prstDash val="dash"/>
            <a:round/>
            <a:headEnd type="oval" w="sm" len="sm"/>
            <a:tailEnd type="oval" w="sm" len="sm"/>
          </a:ln>
          <a:extLst>
            <a:ext uri="{909E8E84-426E-40DD-AFC4-6F175D3DCCD1}">
              <a14:hiddenFill xmlns:a14="http://schemas.microsoft.com/office/drawing/2010/main">
                <a:noFill/>
              </a14:hiddenFill>
            </a:ext>
          </a:extLst>
        </p:spPr>
        <p:txBody>
          <a:bodyPr lIns="68580" tIns="34291" rIns="68580" bIns="34291"/>
          <a:lstStyle/>
          <a:p>
            <a:pPr>
              <a:defRPr/>
            </a:pPr>
            <a:endParaRPr lang="zh-CN" altLang="en-US">
              <a:latin typeface="华文楷体" panose="02010600040101010101" pitchFamily="2" charset="-122"/>
              <a:ea typeface="华文楷体" panose="02010600040101010101" pitchFamily="2" charset="-122"/>
              <a:cs typeface="+mn-ea"/>
              <a:sym typeface="+mn-lt"/>
            </a:endParaRPr>
          </a:p>
        </p:txBody>
      </p:sp>
      <p:sp>
        <p:nvSpPr>
          <p:cNvPr id="45" name="Line 548"/>
          <p:cNvSpPr>
            <a:spLocks noChangeShapeType="1"/>
          </p:cNvSpPr>
          <p:nvPr/>
        </p:nvSpPr>
        <p:spPr bwMode="auto">
          <a:xfrm flipV="1">
            <a:off x="4231005" y="3432810"/>
            <a:ext cx="644525" cy="567055"/>
          </a:xfrm>
          <a:prstGeom prst="line">
            <a:avLst/>
          </a:prstGeom>
          <a:noFill/>
          <a:ln w="6350">
            <a:solidFill>
              <a:schemeClr val="tx1">
                <a:lumMod val="65000"/>
                <a:lumOff val="35000"/>
              </a:schemeClr>
            </a:solidFill>
            <a:prstDash val="dash"/>
            <a:round/>
            <a:headEnd type="oval" w="sm" len="sm"/>
            <a:tailEnd type="oval" w="sm" len="sm"/>
          </a:ln>
          <a:extLst>
            <a:ext uri="{909E8E84-426E-40DD-AFC4-6F175D3DCCD1}">
              <a14:hiddenFill xmlns:a14="http://schemas.microsoft.com/office/drawing/2010/main">
                <a:noFill/>
              </a14:hiddenFill>
            </a:ext>
          </a:extLst>
        </p:spPr>
        <p:txBody>
          <a:bodyPr lIns="68580" tIns="34291" rIns="68580" bIns="34291"/>
          <a:lstStyle/>
          <a:p>
            <a:pPr>
              <a:defRPr/>
            </a:pPr>
            <a:endParaRPr lang="zh-CN" altLang="en-US">
              <a:latin typeface="华文楷体" panose="02010600040101010101" pitchFamily="2" charset="-122"/>
              <a:ea typeface="华文楷体" panose="02010600040101010101" pitchFamily="2" charset="-122"/>
              <a:cs typeface="+mn-ea"/>
              <a:sym typeface="+mn-lt"/>
            </a:endParaRPr>
          </a:p>
        </p:txBody>
      </p:sp>
      <p:sp>
        <p:nvSpPr>
          <p:cNvPr id="53" name="文本框 52"/>
          <p:cNvSpPr txBox="1"/>
          <p:nvPr/>
        </p:nvSpPr>
        <p:spPr bwMode="auto">
          <a:xfrm>
            <a:off x="5288280" y="1995805"/>
            <a:ext cx="675005" cy="287655"/>
          </a:xfrm>
          <a:prstGeom prst="rect">
            <a:avLst/>
          </a:prstGeom>
          <a:noFill/>
        </p:spPr>
        <p:txBody>
          <a:bodyPr wrap="square">
            <a:spAutoFit/>
          </a:bodyPr>
          <a:lstStyle/>
          <a:p>
            <a:pPr algn="ctr">
              <a:defRPr/>
            </a:pPr>
            <a:r>
              <a:rPr lang="zh-CN" altLang="en-US" sz="1200" b="1" dirty="0">
                <a:latin typeface="华文楷体" panose="02010600040101010101" pitchFamily="2" charset="-122"/>
                <a:ea typeface="华文楷体" panose="02010600040101010101" pitchFamily="2" charset="-122"/>
                <a:cs typeface="+mn-ea"/>
                <a:sym typeface="+mn-lt"/>
              </a:rPr>
              <a:t>山东</a:t>
            </a:r>
            <a:endParaRPr lang="en-US" altLang="zh-CN" sz="1200" b="1" dirty="0">
              <a:latin typeface="华文楷体" panose="02010600040101010101" pitchFamily="2" charset="-122"/>
              <a:ea typeface="华文楷体" panose="02010600040101010101" pitchFamily="2" charset="-122"/>
              <a:cs typeface="+mn-ea"/>
              <a:sym typeface="+mn-lt"/>
            </a:endParaRPr>
          </a:p>
        </p:txBody>
      </p:sp>
      <p:sp>
        <p:nvSpPr>
          <p:cNvPr id="54" name="Line 548"/>
          <p:cNvSpPr>
            <a:spLocks noChangeShapeType="1"/>
          </p:cNvSpPr>
          <p:nvPr/>
        </p:nvSpPr>
        <p:spPr bwMode="auto">
          <a:xfrm>
            <a:off x="3618265" y="3966277"/>
            <a:ext cx="541020" cy="1139825"/>
          </a:xfrm>
          <a:prstGeom prst="line">
            <a:avLst/>
          </a:prstGeom>
          <a:noFill/>
          <a:ln w="6350">
            <a:solidFill>
              <a:schemeClr val="tx1">
                <a:lumMod val="65000"/>
                <a:lumOff val="35000"/>
              </a:schemeClr>
            </a:solidFill>
            <a:prstDash val="dash"/>
            <a:round/>
            <a:headEnd type="oval" w="sm" len="sm"/>
            <a:tailEnd type="oval" w="sm" len="sm"/>
          </a:ln>
          <a:extLst>
            <a:ext uri="{909E8E84-426E-40DD-AFC4-6F175D3DCCD1}">
              <a14:hiddenFill xmlns:a14="http://schemas.microsoft.com/office/drawing/2010/main">
                <a:noFill/>
              </a14:hiddenFill>
            </a:ext>
          </a:extLst>
        </p:spPr>
        <p:txBody>
          <a:bodyPr lIns="68580" tIns="34291" rIns="68580" bIns="34291"/>
          <a:lstStyle/>
          <a:p>
            <a:pPr>
              <a:defRPr/>
            </a:pPr>
            <a:endParaRPr lang="zh-CN" altLang="en-US">
              <a:latin typeface="华文楷体" panose="02010600040101010101" pitchFamily="2" charset="-122"/>
              <a:ea typeface="华文楷体" panose="02010600040101010101" pitchFamily="2" charset="-122"/>
              <a:cs typeface="+mn-ea"/>
              <a:sym typeface="+mn-lt"/>
            </a:endParaRPr>
          </a:p>
        </p:txBody>
      </p:sp>
      <p:sp>
        <p:nvSpPr>
          <p:cNvPr id="62" name="文本框 61"/>
          <p:cNvSpPr txBox="1"/>
          <p:nvPr/>
        </p:nvSpPr>
        <p:spPr bwMode="auto">
          <a:xfrm>
            <a:off x="4853940" y="3269615"/>
            <a:ext cx="511810" cy="287655"/>
          </a:xfrm>
          <a:prstGeom prst="rect">
            <a:avLst/>
          </a:prstGeom>
          <a:noFill/>
        </p:spPr>
        <p:txBody>
          <a:bodyPr wrap="none">
            <a:spAutoFit/>
          </a:bodyPr>
          <a:lstStyle/>
          <a:p>
            <a:pPr>
              <a:defRPr/>
            </a:pPr>
            <a:r>
              <a:rPr lang="zh-CN" altLang="en-US" sz="1200" b="1" dirty="0">
                <a:latin typeface="华文楷体" panose="02010600040101010101" pitchFamily="2" charset="-122"/>
                <a:ea typeface="华文楷体" panose="02010600040101010101" pitchFamily="2" charset="-122"/>
                <a:cs typeface="+mn-ea"/>
                <a:sym typeface="+mn-lt"/>
              </a:rPr>
              <a:t>杭州</a:t>
            </a:r>
          </a:p>
        </p:txBody>
      </p:sp>
      <p:sp>
        <p:nvSpPr>
          <p:cNvPr id="65" name="文本框 64"/>
          <p:cNvSpPr txBox="1"/>
          <p:nvPr/>
        </p:nvSpPr>
        <p:spPr bwMode="auto">
          <a:xfrm>
            <a:off x="5591810" y="3474720"/>
            <a:ext cx="511810" cy="671830"/>
          </a:xfrm>
          <a:prstGeom prst="rect">
            <a:avLst/>
          </a:prstGeom>
          <a:noFill/>
        </p:spPr>
        <p:txBody>
          <a:bodyPr wrap="none">
            <a:spAutoFit/>
          </a:bodyPr>
          <a:lstStyle/>
          <a:p>
            <a:pPr algn="ctr">
              <a:defRPr/>
            </a:pPr>
            <a:r>
              <a:rPr lang="zh-CN" altLang="en-US" sz="1200" b="1" dirty="0">
                <a:latin typeface="华文楷体" panose="02010600040101010101" pitchFamily="2" charset="-122"/>
                <a:ea typeface="华文楷体" panose="02010600040101010101" pitchFamily="2" charset="-122"/>
                <a:cs typeface="+mn-ea"/>
                <a:sym typeface="+mn-lt"/>
              </a:rPr>
              <a:t>绍兴</a:t>
            </a:r>
            <a:endParaRPr lang="en-US" altLang="zh-CN" sz="1200" b="1" dirty="0">
              <a:latin typeface="华文楷体" panose="02010600040101010101" pitchFamily="2" charset="-122"/>
              <a:ea typeface="华文楷体" panose="02010600040101010101" pitchFamily="2" charset="-122"/>
              <a:cs typeface="+mn-ea"/>
              <a:sym typeface="+mn-lt"/>
            </a:endParaRPr>
          </a:p>
          <a:p>
            <a:pPr algn="ctr">
              <a:defRPr/>
            </a:pPr>
            <a:r>
              <a:rPr lang="zh-CN" altLang="en-US" sz="1200" b="1" dirty="0">
                <a:latin typeface="华文楷体" panose="02010600040101010101" pitchFamily="2" charset="-122"/>
                <a:ea typeface="华文楷体" panose="02010600040101010101" pitchFamily="2" charset="-122"/>
                <a:cs typeface="+mn-ea"/>
                <a:sym typeface="+mn-lt"/>
              </a:rPr>
              <a:t>诸暨</a:t>
            </a:r>
            <a:endParaRPr lang="en-US" altLang="zh-CN" sz="1200" b="1" dirty="0">
              <a:latin typeface="华文楷体" panose="02010600040101010101" pitchFamily="2" charset="-122"/>
              <a:ea typeface="华文楷体" panose="02010600040101010101" pitchFamily="2" charset="-122"/>
              <a:cs typeface="+mn-ea"/>
              <a:sym typeface="+mn-lt"/>
            </a:endParaRPr>
          </a:p>
          <a:p>
            <a:pPr algn="ctr">
              <a:defRPr/>
            </a:pPr>
            <a:r>
              <a:rPr lang="zh-CN" altLang="en-US" sz="1200" b="1" dirty="0">
                <a:latin typeface="华文楷体" panose="02010600040101010101" pitchFamily="2" charset="-122"/>
                <a:ea typeface="华文楷体" panose="02010600040101010101" pitchFamily="2" charset="-122"/>
                <a:cs typeface="+mn-ea"/>
                <a:sym typeface="+mn-lt"/>
              </a:rPr>
              <a:t>新昌</a:t>
            </a:r>
          </a:p>
        </p:txBody>
      </p:sp>
      <p:sp>
        <p:nvSpPr>
          <p:cNvPr id="68" name="文本框 67"/>
          <p:cNvSpPr txBox="1"/>
          <p:nvPr/>
        </p:nvSpPr>
        <p:spPr bwMode="auto">
          <a:xfrm>
            <a:off x="4502785" y="4639945"/>
            <a:ext cx="511810" cy="287655"/>
          </a:xfrm>
          <a:prstGeom prst="rect">
            <a:avLst/>
          </a:prstGeom>
          <a:noFill/>
        </p:spPr>
        <p:txBody>
          <a:bodyPr wrap="none">
            <a:spAutoFit/>
          </a:bodyPr>
          <a:lstStyle/>
          <a:p>
            <a:pPr>
              <a:defRPr/>
            </a:pPr>
            <a:r>
              <a:rPr lang="zh-CN" altLang="en-US" sz="1200" b="1" dirty="0">
                <a:latin typeface="华文楷体" panose="02010600040101010101" pitchFamily="2" charset="-122"/>
                <a:ea typeface="华文楷体" panose="02010600040101010101" pitchFamily="2" charset="-122"/>
                <a:cs typeface="+mn-ea"/>
                <a:sym typeface="+mn-lt"/>
              </a:rPr>
              <a:t>金华</a:t>
            </a:r>
          </a:p>
        </p:txBody>
      </p:sp>
      <p:sp>
        <p:nvSpPr>
          <p:cNvPr id="78" name="文本框 74"/>
          <p:cNvSpPr txBox="1">
            <a:spLocks noChangeArrowheads="1"/>
          </p:cNvSpPr>
          <p:nvPr/>
        </p:nvSpPr>
        <p:spPr bwMode="auto">
          <a:xfrm>
            <a:off x="4490720" y="5432425"/>
            <a:ext cx="511810" cy="28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charset="0"/>
                <a:ea typeface="宋体" panose="02010600030101010101" pitchFamily="2" charset="-122"/>
              </a:defRPr>
            </a:lvl1pPr>
            <a:lvl2pPr marL="742950" indent="-285750" eaLnBrk="0" hangingPunct="0">
              <a:defRPr sz="1300">
                <a:solidFill>
                  <a:schemeClr val="tx1"/>
                </a:solidFill>
                <a:latin typeface="Calibri" panose="020F0502020204030204" charset="0"/>
                <a:ea typeface="宋体" panose="02010600030101010101" pitchFamily="2" charset="-122"/>
              </a:defRPr>
            </a:lvl2pPr>
            <a:lvl3pPr marL="1143000" indent="-228600" eaLnBrk="0" hangingPunct="0">
              <a:defRPr sz="1300">
                <a:solidFill>
                  <a:schemeClr val="tx1"/>
                </a:solidFill>
                <a:latin typeface="Calibri" panose="020F0502020204030204" charset="0"/>
                <a:ea typeface="宋体" panose="02010600030101010101" pitchFamily="2" charset="-122"/>
              </a:defRPr>
            </a:lvl3pPr>
            <a:lvl4pPr marL="1600200" indent="-228600" eaLnBrk="0" hangingPunct="0">
              <a:defRPr sz="1300">
                <a:solidFill>
                  <a:schemeClr val="tx1"/>
                </a:solidFill>
                <a:latin typeface="Calibri" panose="020F0502020204030204" charset="0"/>
                <a:ea typeface="宋体" panose="02010600030101010101" pitchFamily="2" charset="-122"/>
              </a:defRPr>
            </a:lvl4pPr>
            <a:lvl5pPr marL="2057400" indent="-228600" eaLnBrk="0" hangingPunct="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eaLnBrk="1" hangingPunct="1"/>
            <a:r>
              <a:rPr lang="zh-CN" altLang="en-US" sz="1200" b="1" dirty="0">
                <a:latin typeface="华文楷体" panose="02010600040101010101" pitchFamily="2" charset="-122"/>
                <a:ea typeface="华文楷体" panose="02010600040101010101" pitchFamily="2" charset="-122"/>
                <a:cs typeface="+mn-ea"/>
                <a:sym typeface="+mn-lt"/>
              </a:rPr>
              <a:t>江西</a:t>
            </a:r>
          </a:p>
        </p:txBody>
      </p:sp>
      <p:sp>
        <p:nvSpPr>
          <p:cNvPr id="81" name="文本框 80"/>
          <p:cNvSpPr txBox="1"/>
          <p:nvPr/>
        </p:nvSpPr>
        <p:spPr bwMode="auto">
          <a:xfrm>
            <a:off x="3884295" y="5136515"/>
            <a:ext cx="511810" cy="287655"/>
          </a:xfrm>
          <a:prstGeom prst="rect">
            <a:avLst/>
          </a:prstGeom>
          <a:noFill/>
        </p:spPr>
        <p:txBody>
          <a:bodyPr wrap="none">
            <a:spAutoFit/>
          </a:bodyPr>
          <a:lstStyle/>
          <a:p>
            <a:pPr>
              <a:defRPr/>
            </a:pPr>
            <a:r>
              <a:rPr lang="zh-CN" altLang="en-US" sz="1200" b="1" dirty="0">
                <a:latin typeface="华文楷体" panose="02010600040101010101" pitchFamily="2" charset="-122"/>
                <a:ea typeface="华文楷体" panose="02010600040101010101" pitchFamily="2" charset="-122"/>
                <a:cs typeface="+mn-ea"/>
                <a:sym typeface="+mn-lt"/>
              </a:rPr>
              <a:t>湖北</a:t>
            </a:r>
          </a:p>
        </p:txBody>
      </p:sp>
      <p:sp>
        <p:nvSpPr>
          <p:cNvPr id="82" name="Line 548"/>
          <p:cNvSpPr>
            <a:spLocks noChangeShapeType="1"/>
          </p:cNvSpPr>
          <p:nvPr/>
        </p:nvSpPr>
        <p:spPr bwMode="auto">
          <a:xfrm flipV="1">
            <a:off x="4175760" y="2823210"/>
            <a:ext cx="938530" cy="838200"/>
          </a:xfrm>
          <a:prstGeom prst="line">
            <a:avLst/>
          </a:prstGeom>
          <a:noFill/>
          <a:ln w="6350">
            <a:solidFill>
              <a:schemeClr val="tx1">
                <a:lumMod val="65000"/>
                <a:lumOff val="35000"/>
              </a:schemeClr>
            </a:solidFill>
            <a:prstDash val="dash"/>
            <a:round/>
            <a:headEnd type="oval" w="sm" len="sm"/>
            <a:tailEnd type="oval" w="sm" len="sm"/>
          </a:ln>
          <a:extLst>
            <a:ext uri="{909E8E84-426E-40DD-AFC4-6F175D3DCCD1}">
              <a14:hiddenFill xmlns:a14="http://schemas.microsoft.com/office/drawing/2010/main">
                <a:noFill/>
              </a14:hiddenFill>
            </a:ext>
          </a:extLst>
        </p:spPr>
        <p:txBody>
          <a:bodyPr lIns="68580" tIns="34291" rIns="68580" bIns="34291"/>
          <a:lstStyle/>
          <a:p>
            <a:pPr>
              <a:defRPr/>
            </a:pPr>
            <a:endParaRPr lang="zh-CN" altLang="en-US">
              <a:latin typeface="华文楷体" panose="02010600040101010101" pitchFamily="2" charset="-122"/>
              <a:ea typeface="华文楷体" panose="02010600040101010101" pitchFamily="2" charset="-122"/>
              <a:cs typeface="+mn-ea"/>
              <a:sym typeface="+mn-lt"/>
            </a:endParaRPr>
          </a:p>
        </p:txBody>
      </p:sp>
      <p:sp>
        <p:nvSpPr>
          <p:cNvPr id="87" name="文本框 86"/>
          <p:cNvSpPr txBox="1"/>
          <p:nvPr/>
        </p:nvSpPr>
        <p:spPr bwMode="auto">
          <a:xfrm>
            <a:off x="5096510" y="2663190"/>
            <a:ext cx="511810" cy="287655"/>
          </a:xfrm>
          <a:prstGeom prst="rect">
            <a:avLst/>
          </a:prstGeom>
          <a:noFill/>
        </p:spPr>
        <p:txBody>
          <a:bodyPr wrap="none">
            <a:spAutoFit/>
          </a:bodyPr>
          <a:lstStyle/>
          <a:p>
            <a:pPr>
              <a:defRPr/>
            </a:pPr>
            <a:r>
              <a:rPr lang="zh-CN" altLang="en-US" sz="1200" b="1" dirty="0">
                <a:latin typeface="华文楷体" panose="02010600040101010101" pitchFamily="2" charset="-122"/>
                <a:ea typeface="华文楷体" panose="02010600040101010101" pitchFamily="2" charset="-122"/>
                <a:cs typeface="+mn-ea"/>
                <a:sym typeface="+mn-lt"/>
              </a:rPr>
              <a:t>江苏</a:t>
            </a:r>
          </a:p>
        </p:txBody>
      </p:sp>
      <p:sp>
        <p:nvSpPr>
          <p:cNvPr id="128" name="文本框 127"/>
          <p:cNvSpPr txBox="1"/>
          <p:nvPr/>
        </p:nvSpPr>
        <p:spPr>
          <a:xfrm>
            <a:off x="2330450" y="2050415"/>
            <a:ext cx="511810" cy="287655"/>
          </a:xfrm>
          <a:prstGeom prst="rect">
            <a:avLst/>
          </a:prstGeom>
          <a:noFill/>
        </p:spPr>
        <p:txBody>
          <a:bodyPr wrap="none">
            <a:spAutoFit/>
          </a:bodyPr>
          <a:lstStyle/>
          <a:p>
            <a:pPr algn="ctr">
              <a:defRPr/>
            </a:pPr>
            <a:r>
              <a:rPr lang="zh-CN" altLang="en-US" sz="1200" b="1" dirty="0">
                <a:latin typeface="华文楷体" panose="02010600040101010101" pitchFamily="2" charset="-122"/>
                <a:ea typeface="华文楷体" panose="02010600040101010101" pitchFamily="2" charset="-122"/>
                <a:cs typeface="+mn-ea"/>
                <a:sym typeface="+mn-lt"/>
              </a:rPr>
              <a:t>甘肃</a:t>
            </a:r>
          </a:p>
        </p:txBody>
      </p:sp>
      <p:sp>
        <p:nvSpPr>
          <p:cNvPr id="129" name="Line 548"/>
          <p:cNvSpPr>
            <a:spLocks noChangeShapeType="1"/>
          </p:cNvSpPr>
          <p:nvPr/>
        </p:nvSpPr>
        <p:spPr bwMode="auto">
          <a:xfrm flipH="1" flipV="1">
            <a:off x="2589530" y="2362835"/>
            <a:ext cx="53340" cy="691515"/>
          </a:xfrm>
          <a:prstGeom prst="line">
            <a:avLst/>
          </a:prstGeom>
          <a:noFill/>
          <a:ln w="6350">
            <a:solidFill>
              <a:schemeClr val="tx1">
                <a:lumMod val="65000"/>
                <a:lumOff val="35000"/>
              </a:schemeClr>
            </a:solidFill>
            <a:prstDash val="dash"/>
            <a:round/>
            <a:headEnd type="oval" w="sm" len="sm"/>
            <a:tailEnd type="oval" w="sm" len="sm"/>
          </a:ln>
          <a:extLst>
            <a:ext uri="{909E8E84-426E-40DD-AFC4-6F175D3DCCD1}">
              <a14:hiddenFill xmlns:a14="http://schemas.microsoft.com/office/drawing/2010/main">
                <a:noFill/>
              </a14:hiddenFill>
            </a:ext>
          </a:extLst>
        </p:spPr>
        <p:txBody>
          <a:bodyPr lIns="68580" tIns="34291" rIns="68580" bIns="34291"/>
          <a:lstStyle/>
          <a:p>
            <a:pPr>
              <a:defRPr/>
            </a:pPr>
            <a:endParaRPr lang="zh-CN" altLang="en-US">
              <a:latin typeface="华文楷体" panose="02010600040101010101" pitchFamily="2" charset="-122"/>
              <a:ea typeface="华文楷体" panose="02010600040101010101" pitchFamily="2" charset="-122"/>
              <a:cs typeface="+mn-ea"/>
              <a:sym typeface="+mn-lt"/>
            </a:endParaRPr>
          </a:p>
        </p:txBody>
      </p:sp>
      <p:sp>
        <p:nvSpPr>
          <p:cNvPr id="136" name="Line 548"/>
          <p:cNvSpPr>
            <a:spLocks noChangeShapeType="1"/>
          </p:cNvSpPr>
          <p:nvPr/>
        </p:nvSpPr>
        <p:spPr bwMode="auto">
          <a:xfrm flipH="1">
            <a:off x="3452812" y="3898181"/>
            <a:ext cx="473075" cy="1381125"/>
          </a:xfrm>
          <a:prstGeom prst="line">
            <a:avLst/>
          </a:prstGeom>
          <a:noFill/>
          <a:ln w="6350">
            <a:solidFill>
              <a:schemeClr val="tx1">
                <a:lumMod val="65000"/>
                <a:lumOff val="35000"/>
              </a:schemeClr>
            </a:solidFill>
            <a:prstDash val="dash"/>
            <a:round/>
            <a:headEnd type="oval" w="sm" len="sm"/>
            <a:tailEnd type="oval" w="sm" len="sm"/>
          </a:ln>
          <a:extLst>
            <a:ext uri="{909E8E84-426E-40DD-AFC4-6F175D3DCCD1}">
              <a14:hiddenFill xmlns:a14="http://schemas.microsoft.com/office/drawing/2010/main">
                <a:noFill/>
              </a14:hiddenFill>
            </a:ext>
          </a:extLst>
        </p:spPr>
        <p:txBody>
          <a:bodyPr lIns="68580" tIns="34291" rIns="68580" bIns="34291"/>
          <a:lstStyle/>
          <a:p>
            <a:pPr>
              <a:defRPr/>
            </a:pPr>
            <a:endParaRPr lang="zh-CN" altLang="en-US">
              <a:latin typeface="华文楷体" panose="02010600040101010101" pitchFamily="2" charset="-122"/>
              <a:ea typeface="华文楷体" panose="02010600040101010101" pitchFamily="2" charset="-122"/>
              <a:cs typeface="+mn-ea"/>
              <a:sym typeface="+mn-lt"/>
            </a:endParaRPr>
          </a:p>
        </p:txBody>
      </p:sp>
      <p:sp>
        <p:nvSpPr>
          <p:cNvPr id="137" name="文本框 75"/>
          <p:cNvSpPr txBox="1"/>
          <p:nvPr/>
        </p:nvSpPr>
        <p:spPr bwMode="auto">
          <a:xfrm>
            <a:off x="3242310" y="5359400"/>
            <a:ext cx="511810" cy="287655"/>
          </a:xfrm>
          <a:prstGeom prst="rect">
            <a:avLst/>
          </a:prstGeom>
          <a:noFill/>
        </p:spPr>
        <p:txBody>
          <a:bodyPr wrap="none">
            <a:spAutoFit/>
          </a:bodyPr>
          <a:lstStyle/>
          <a:p>
            <a:pPr>
              <a:defRPr/>
            </a:pPr>
            <a:r>
              <a:rPr lang="zh-CN" altLang="en-US" sz="1200" b="1" dirty="0">
                <a:latin typeface="华文楷体" panose="02010600040101010101" pitchFamily="2" charset="-122"/>
                <a:ea typeface="华文楷体" panose="02010600040101010101" pitchFamily="2" charset="-122"/>
                <a:cs typeface="+mn-ea"/>
                <a:sym typeface="+mn-lt"/>
              </a:rPr>
              <a:t>安徽</a:t>
            </a:r>
          </a:p>
        </p:txBody>
      </p:sp>
      <p:sp>
        <p:nvSpPr>
          <p:cNvPr id="139" name="文本框 74"/>
          <p:cNvSpPr txBox="1">
            <a:spLocks noChangeArrowheads="1"/>
          </p:cNvSpPr>
          <p:nvPr/>
        </p:nvSpPr>
        <p:spPr bwMode="auto">
          <a:xfrm>
            <a:off x="5219700" y="4110990"/>
            <a:ext cx="511810" cy="28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charset="0"/>
                <a:ea typeface="宋体" panose="02010600030101010101" pitchFamily="2" charset="-122"/>
              </a:defRPr>
            </a:lvl1pPr>
            <a:lvl2pPr marL="742950" indent="-285750" eaLnBrk="0" hangingPunct="0">
              <a:defRPr sz="1300">
                <a:solidFill>
                  <a:schemeClr val="tx1"/>
                </a:solidFill>
                <a:latin typeface="Calibri" panose="020F0502020204030204" charset="0"/>
                <a:ea typeface="宋体" panose="02010600030101010101" pitchFamily="2" charset="-122"/>
              </a:defRPr>
            </a:lvl2pPr>
            <a:lvl3pPr marL="1143000" indent="-228600" eaLnBrk="0" hangingPunct="0">
              <a:defRPr sz="1300">
                <a:solidFill>
                  <a:schemeClr val="tx1"/>
                </a:solidFill>
                <a:latin typeface="Calibri" panose="020F0502020204030204" charset="0"/>
                <a:ea typeface="宋体" panose="02010600030101010101" pitchFamily="2" charset="-122"/>
              </a:defRPr>
            </a:lvl3pPr>
            <a:lvl4pPr marL="1600200" indent="-228600" eaLnBrk="0" hangingPunct="0">
              <a:defRPr sz="1300">
                <a:solidFill>
                  <a:schemeClr val="tx1"/>
                </a:solidFill>
                <a:latin typeface="Calibri" panose="020F0502020204030204" charset="0"/>
                <a:ea typeface="宋体" panose="02010600030101010101" pitchFamily="2" charset="-122"/>
              </a:defRPr>
            </a:lvl4pPr>
            <a:lvl5pPr marL="2057400" indent="-228600" eaLnBrk="0" hangingPunct="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eaLnBrk="1" hangingPunct="1"/>
            <a:r>
              <a:rPr lang="zh-CN" altLang="en-US" sz="1200" b="1" dirty="0">
                <a:latin typeface="华文楷体" panose="02010600040101010101" pitchFamily="2" charset="-122"/>
                <a:ea typeface="华文楷体" panose="02010600040101010101" pitchFamily="2" charset="-122"/>
                <a:cs typeface="+mn-ea"/>
                <a:sym typeface="+mn-lt"/>
              </a:rPr>
              <a:t>宁海</a:t>
            </a:r>
          </a:p>
        </p:txBody>
      </p:sp>
      <p:sp>
        <p:nvSpPr>
          <p:cNvPr id="141" name="文本框 140"/>
          <p:cNvSpPr txBox="1"/>
          <p:nvPr/>
        </p:nvSpPr>
        <p:spPr bwMode="auto">
          <a:xfrm>
            <a:off x="5424170" y="4519930"/>
            <a:ext cx="511810" cy="287655"/>
          </a:xfrm>
          <a:prstGeom prst="rect">
            <a:avLst/>
          </a:prstGeom>
          <a:noFill/>
        </p:spPr>
        <p:txBody>
          <a:bodyPr wrap="none">
            <a:spAutoFit/>
          </a:bodyPr>
          <a:lstStyle/>
          <a:p>
            <a:pPr>
              <a:defRPr/>
            </a:pPr>
            <a:r>
              <a:rPr lang="zh-CN" altLang="en-US" sz="1200" b="1" dirty="0">
                <a:latin typeface="华文楷体" panose="02010600040101010101" pitchFamily="2" charset="-122"/>
                <a:ea typeface="华文楷体" panose="02010600040101010101" pitchFamily="2" charset="-122"/>
                <a:cs typeface="+mn-ea"/>
                <a:sym typeface="+mn-lt"/>
              </a:rPr>
              <a:t>文成</a:t>
            </a:r>
          </a:p>
        </p:txBody>
      </p:sp>
      <p:sp>
        <p:nvSpPr>
          <p:cNvPr id="142" name="Line 548"/>
          <p:cNvSpPr>
            <a:spLocks noChangeShapeType="1"/>
          </p:cNvSpPr>
          <p:nvPr/>
        </p:nvSpPr>
        <p:spPr bwMode="auto">
          <a:xfrm>
            <a:off x="4238625" y="4236720"/>
            <a:ext cx="1208405" cy="394970"/>
          </a:xfrm>
          <a:prstGeom prst="line">
            <a:avLst/>
          </a:prstGeom>
          <a:noFill/>
          <a:ln w="6350">
            <a:solidFill>
              <a:schemeClr val="tx1">
                <a:lumMod val="65000"/>
                <a:lumOff val="35000"/>
              </a:schemeClr>
            </a:solidFill>
            <a:prstDash val="dash"/>
            <a:round/>
            <a:headEnd type="oval" w="sm" len="sm"/>
            <a:tailEnd type="oval" w="sm" len="sm"/>
          </a:ln>
          <a:extLst>
            <a:ext uri="{909E8E84-426E-40DD-AFC4-6F175D3DCCD1}">
              <a14:hiddenFill xmlns:a14="http://schemas.microsoft.com/office/drawing/2010/main">
                <a:noFill/>
              </a14:hiddenFill>
            </a:ext>
          </a:extLst>
        </p:spPr>
        <p:txBody>
          <a:bodyPr lIns="68580" tIns="34291" rIns="68580" bIns="34291"/>
          <a:lstStyle/>
          <a:p>
            <a:pPr>
              <a:defRPr/>
            </a:pPr>
            <a:endParaRPr lang="zh-CN" altLang="en-US">
              <a:latin typeface="华文楷体" panose="02010600040101010101" pitchFamily="2" charset="-122"/>
              <a:ea typeface="华文楷体" panose="02010600040101010101" pitchFamily="2" charset="-122"/>
              <a:cs typeface="+mn-ea"/>
              <a:sym typeface="+mn-lt"/>
            </a:endParaRPr>
          </a:p>
        </p:txBody>
      </p:sp>
      <p:sp>
        <p:nvSpPr>
          <p:cNvPr id="143" name="Line 548"/>
          <p:cNvSpPr>
            <a:spLocks noChangeShapeType="1"/>
          </p:cNvSpPr>
          <p:nvPr/>
        </p:nvSpPr>
        <p:spPr bwMode="auto">
          <a:xfrm>
            <a:off x="4330065" y="4098290"/>
            <a:ext cx="925830" cy="110490"/>
          </a:xfrm>
          <a:prstGeom prst="line">
            <a:avLst/>
          </a:prstGeom>
          <a:noFill/>
          <a:ln w="6350">
            <a:solidFill>
              <a:schemeClr val="tx1">
                <a:lumMod val="65000"/>
                <a:lumOff val="35000"/>
              </a:schemeClr>
            </a:solidFill>
            <a:prstDash val="dash"/>
            <a:round/>
            <a:headEnd type="oval" w="sm" len="sm"/>
            <a:tailEnd type="oval" w="sm" len="sm"/>
          </a:ln>
          <a:extLst>
            <a:ext uri="{909E8E84-426E-40DD-AFC4-6F175D3DCCD1}">
              <a14:hiddenFill xmlns:a14="http://schemas.microsoft.com/office/drawing/2010/main">
                <a:noFill/>
              </a14:hiddenFill>
            </a:ext>
          </a:extLst>
        </p:spPr>
        <p:txBody>
          <a:bodyPr lIns="68580" tIns="34291" rIns="68580" bIns="34291"/>
          <a:lstStyle/>
          <a:p>
            <a:pPr>
              <a:defRPr/>
            </a:pPr>
            <a:endParaRPr lang="zh-CN" altLang="en-US">
              <a:latin typeface="华文楷体" panose="02010600040101010101" pitchFamily="2" charset="-122"/>
              <a:ea typeface="华文楷体" panose="02010600040101010101" pitchFamily="2" charset="-122"/>
              <a:cs typeface="+mn-ea"/>
              <a:sym typeface="+mn-lt"/>
            </a:endParaRPr>
          </a:p>
        </p:txBody>
      </p:sp>
      <p:sp>
        <p:nvSpPr>
          <p:cNvPr id="131" name="文本框 11"/>
          <p:cNvSpPr txBox="1">
            <a:spLocks noChangeArrowheads="1"/>
          </p:cNvSpPr>
          <p:nvPr/>
        </p:nvSpPr>
        <p:spPr bwMode="auto">
          <a:xfrm>
            <a:off x="6839181" y="1471420"/>
            <a:ext cx="4843935" cy="2854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charset="0"/>
                <a:ea typeface="宋体" panose="02010600030101010101" pitchFamily="2" charset="-122"/>
              </a:defRPr>
            </a:lvl1pPr>
            <a:lvl2pPr marL="742950" indent="-285750" eaLnBrk="0" hangingPunct="0">
              <a:defRPr sz="1300">
                <a:solidFill>
                  <a:schemeClr val="tx1"/>
                </a:solidFill>
                <a:latin typeface="Calibri" panose="020F0502020204030204" charset="0"/>
                <a:ea typeface="宋体" panose="02010600030101010101" pitchFamily="2" charset="-122"/>
              </a:defRPr>
            </a:lvl2pPr>
            <a:lvl3pPr marL="1143000" indent="-228600" eaLnBrk="0" hangingPunct="0">
              <a:defRPr sz="1300">
                <a:solidFill>
                  <a:schemeClr val="tx1"/>
                </a:solidFill>
                <a:latin typeface="Calibri" panose="020F0502020204030204" charset="0"/>
                <a:ea typeface="宋体" panose="02010600030101010101" pitchFamily="2" charset="-122"/>
              </a:defRPr>
            </a:lvl3pPr>
            <a:lvl4pPr marL="1600200" indent="-228600" eaLnBrk="0" hangingPunct="0">
              <a:defRPr sz="1300">
                <a:solidFill>
                  <a:schemeClr val="tx1"/>
                </a:solidFill>
                <a:latin typeface="Calibri" panose="020F0502020204030204" charset="0"/>
                <a:ea typeface="宋体" panose="02010600030101010101" pitchFamily="2" charset="-122"/>
              </a:defRPr>
            </a:lvl4pPr>
            <a:lvl5pPr marL="2057400" indent="-228600" eaLnBrk="0" hangingPunct="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gn="just" eaLnBrk="1" hangingPunct="1">
              <a:spcBef>
                <a:spcPts val="1200"/>
              </a:spcBef>
              <a:spcAft>
                <a:spcPts val="600"/>
              </a:spcAft>
            </a:pPr>
            <a:r>
              <a:rPr lang="zh-CN" altLang="en-US" sz="1600" b="1" dirty="0">
                <a:solidFill>
                  <a:schemeClr val="bg1"/>
                </a:solidFill>
                <a:latin typeface="华文楷体" panose="02010600040101010101" pitchFamily="2" charset="-122"/>
                <a:ea typeface="华文楷体" panose="02010600040101010101" pitchFamily="2" charset="-122"/>
                <a:cs typeface="+mn-ea"/>
                <a:sym typeface="+mn-lt"/>
              </a:rPr>
              <a:t>诸暨总部区域</a:t>
            </a:r>
            <a:r>
              <a:rPr lang="en-US" altLang="zh-CN" sz="1600" b="1" dirty="0">
                <a:solidFill>
                  <a:schemeClr val="bg1"/>
                </a:solidFill>
                <a:latin typeface="华文楷体" panose="02010600040101010101" pitchFamily="2" charset="-122"/>
                <a:ea typeface="华文楷体" panose="02010600040101010101" pitchFamily="2" charset="-122"/>
                <a:cs typeface="+mn-ea"/>
                <a:sym typeface="+mn-lt"/>
              </a:rPr>
              <a:t>:</a:t>
            </a:r>
          </a:p>
          <a:p>
            <a:pPr algn="just" eaLnBrk="1" hangingPunct="1"/>
            <a:r>
              <a:rPr lang="zh-CN" altLang="en-US" sz="1200" dirty="0">
                <a:solidFill>
                  <a:schemeClr val="bg1"/>
                </a:solidFill>
                <a:latin typeface="华文楷体" panose="02010600040101010101" pitchFamily="2" charset="-122"/>
                <a:ea typeface="华文楷体" panose="02010600040101010101" pitchFamily="2" charset="-122"/>
                <a:cs typeface="+mn-ea"/>
                <a:sym typeface="+mn-lt"/>
              </a:rPr>
              <a:t>海亮教育园</a:t>
            </a:r>
            <a:r>
              <a:rPr lang="en-US" altLang="zh-CN" sz="1200" dirty="0">
                <a:solidFill>
                  <a:schemeClr val="bg1"/>
                </a:solidFill>
                <a:latin typeface="华文楷体" panose="02010600040101010101" pitchFamily="2" charset="-122"/>
                <a:ea typeface="华文楷体" panose="02010600040101010101" pitchFamily="2" charset="-122"/>
                <a:cs typeface="+mn-ea"/>
                <a:sym typeface="+mn-lt"/>
              </a:rPr>
              <a:t>5</a:t>
            </a:r>
            <a:r>
              <a:rPr lang="zh-CN" altLang="en-US" sz="1200" dirty="0">
                <a:solidFill>
                  <a:schemeClr val="bg1"/>
                </a:solidFill>
                <a:latin typeface="华文楷体" panose="02010600040101010101" pitchFamily="2" charset="-122"/>
                <a:ea typeface="华文楷体" panose="02010600040101010101" pitchFamily="2" charset="-122"/>
                <a:cs typeface="+mn-ea"/>
                <a:sym typeface="+mn-lt"/>
              </a:rPr>
              <a:t>所学校 </a:t>
            </a:r>
            <a:r>
              <a:rPr lang="en-US" altLang="zh-CN" sz="1200" dirty="0">
                <a:solidFill>
                  <a:schemeClr val="bg1"/>
                </a:solidFill>
                <a:latin typeface="华文楷体" panose="02010600040101010101" pitchFamily="2" charset="-122"/>
                <a:ea typeface="华文楷体" panose="02010600040101010101" pitchFamily="2" charset="-122"/>
                <a:cs typeface="+mn-ea"/>
                <a:sym typeface="+mn-lt"/>
              </a:rPr>
              <a:t>\ </a:t>
            </a:r>
            <a:r>
              <a:rPr lang="zh-CN" altLang="x-none" sz="1200" dirty="0">
                <a:solidFill>
                  <a:schemeClr val="bg1"/>
                </a:solidFill>
                <a:latin typeface="华文楷体" panose="02010600040101010101" pitchFamily="2" charset="-122"/>
                <a:ea typeface="华文楷体" panose="02010600040101010101" pitchFamily="2" charset="-122"/>
                <a:cs typeface="+mn-ea"/>
                <a:sym typeface="+mn-lt"/>
              </a:rPr>
              <a:t>海亮</a:t>
            </a:r>
            <a:r>
              <a:rPr lang="zh-CN" altLang="en-US" sz="1200" dirty="0">
                <a:solidFill>
                  <a:schemeClr val="bg1"/>
                </a:solidFill>
                <a:latin typeface="华文楷体" panose="02010600040101010101" pitchFamily="2" charset="-122"/>
                <a:ea typeface="华文楷体" panose="02010600040101010101" pitchFamily="2" charset="-122"/>
                <a:cs typeface="+mn-ea"/>
                <a:sym typeface="+mn-lt"/>
              </a:rPr>
              <a:t>实验中学</a:t>
            </a:r>
            <a:r>
              <a:rPr lang="en-US" altLang="zh-CN" sz="1200" dirty="0">
                <a:solidFill>
                  <a:schemeClr val="bg1"/>
                </a:solidFill>
                <a:latin typeface="华文楷体" panose="02010600040101010101" pitchFamily="2" charset="-122"/>
                <a:ea typeface="华文楷体" panose="02010600040101010101" pitchFamily="2" charset="-122"/>
                <a:cs typeface="+mn-ea"/>
                <a:sym typeface="+mn-lt"/>
              </a:rPr>
              <a:t> \ </a:t>
            </a:r>
            <a:r>
              <a:rPr lang="zh-CN" altLang="en-US" sz="1200" dirty="0">
                <a:solidFill>
                  <a:schemeClr val="bg1"/>
                </a:solidFill>
                <a:latin typeface="华文楷体" panose="02010600040101010101" pitchFamily="2" charset="-122"/>
                <a:ea typeface="华文楷体" panose="02010600040101010101" pitchFamily="2" charset="-122"/>
                <a:cs typeface="+mn-ea"/>
                <a:sym typeface="+mn-lt"/>
              </a:rPr>
              <a:t>海亮艺术中学</a:t>
            </a:r>
            <a:r>
              <a:rPr lang="en-US" altLang="zh-CN" sz="1200" dirty="0">
                <a:solidFill>
                  <a:schemeClr val="bg1"/>
                </a:solidFill>
                <a:latin typeface="华文楷体" panose="02010600040101010101" pitchFamily="2" charset="-122"/>
                <a:ea typeface="华文楷体" panose="02010600040101010101" pitchFamily="2" charset="-122"/>
                <a:cs typeface="+mn-ea"/>
                <a:sym typeface="+mn-lt"/>
              </a:rPr>
              <a:t> \ </a:t>
            </a:r>
            <a:r>
              <a:rPr lang="zh-CN" altLang="en-US" sz="1200" dirty="0">
                <a:solidFill>
                  <a:schemeClr val="bg1"/>
                </a:solidFill>
                <a:latin typeface="华文楷体" panose="02010600040101010101" pitchFamily="2" charset="-122"/>
                <a:ea typeface="华文楷体" panose="02010600040101010101" pitchFamily="2" charset="-122"/>
                <a:cs typeface="+mn-ea"/>
                <a:sym typeface="+mn-lt"/>
              </a:rPr>
              <a:t>天马实验学校</a:t>
            </a:r>
            <a:endParaRPr lang="en-US" altLang="zh-CN" sz="1200" dirty="0">
              <a:solidFill>
                <a:schemeClr val="bg1"/>
              </a:solidFill>
              <a:latin typeface="华文楷体" panose="02010600040101010101" pitchFamily="2" charset="-122"/>
              <a:ea typeface="华文楷体" panose="02010600040101010101" pitchFamily="2" charset="-122"/>
              <a:cs typeface="+mn-ea"/>
              <a:sym typeface="+mn-lt"/>
            </a:endParaRPr>
          </a:p>
          <a:p>
            <a:pPr algn="just" eaLnBrk="1" hangingPunct="1">
              <a:spcBef>
                <a:spcPts val="1200"/>
              </a:spcBef>
              <a:spcAft>
                <a:spcPts val="600"/>
              </a:spcAft>
            </a:pPr>
            <a:r>
              <a:rPr lang="zh-CN" altLang="en-US" sz="1600" b="1" dirty="0">
                <a:solidFill>
                  <a:schemeClr val="bg1"/>
                </a:solidFill>
                <a:latin typeface="华文楷体" panose="02010600040101010101" pitchFamily="2" charset="-122"/>
                <a:ea typeface="华文楷体" panose="02010600040101010101" pitchFamily="2" charset="-122"/>
                <a:cs typeface="+mn-ea"/>
                <a:sym typeface="+mn-lt"/>
              </a:rPr>
              <a:t>总部区域外：</a:t>
            </a:r>
            <a:endParaRPr lang="en-US" altLang="zh-CN" sz="1600" b="1" dirty="0">
              <a:solidFill>
                <a:schemeClr val="bg1"/>
              </a:solidFill>
              <a:latin typeface="华文楷体" panose="02010600040101010101" pitchFamily="2" charset="-122"/>
              <a:ea typeface="华文楷体" panose="02010600040101010101" pitchFamily="2" charset="-122"/>
              <a:cs typeface="+mn-ea"/>
              <a:sym typeface="+mn-lt"/>
            </a:endParaRPr>
          </a:p>
          <a:p>
            <a:pPr algn="just" eaLnBrk="1" hangingPunct="1">
              <a:lnSpc>
                <a:spcPct val="120000"/>
              </a:lnSpc>
            </a:pPr>
            <a:r>
              <a:rPr lang="zh-CN" altLang="en-US" sz="1200" dirty="0">
                <a:solidFill>
                  <a:schemeClr val="bg1"/>
                </a:solidFill>
                <a:latin typeface="华文楷体" panose="02010600040101010101" pitchFamily="2" charset="-122"/>
                <a:ea typeface="华文楷体" panose="02010600040101010101" pitchFamily="2" charset="-122"/>
                <a:cs typeface="+mn-ea"/>
                <a:sym typeface="+mn-lt"/>
              </a:rPr>
              <a:t>金华海亮外国语学校 </a:t>
            </a:r>
            <a:r>
              <a:rPr lang="en-US" altLang="zh-CN" sz="1200" dirty="0">
                <a:solidFill>
                  <a:schemeClr val="bg1"/>
                </a:solidFill>
                <a:latin typeface="华文楷体" panose="02010600040101010101" pitchFamily="2" charset="-122"/>
                <a:ea typeface="华文楷体" panose="02010600040101010101" pitchFamily="2" charset="-122"/>
                <a:cs typeface="+mn-ea"/>
                <a:sym typeface="+mn-lt"/>
              </a:rPr>
              <a:t>\ </a:t>
            </a:r>
            <a:r>
              <a:rPr lang="zh-CN" altLang="en-US" sz="1200" dirty="0">
                <a:solidFill>
                  <a:schemeClr val="bg1"/>
                </a:solidFill>
                <a:latin typeface="华文楷体" panose="02010600040101010101" pitchFamily="2" charset="-122"/>
                <a:ea typeface="华文楷体" panose="02010600040101010101" pitchFamily="2" charset="-122"/>
                <a:cs typeface="+mn-ea"/>
                <a:sym typeface="+mn-lt"/>
              </a:rPr>
              <a:t>山东肥城外国语学校 </a:t>
            </a:r>
            <a:r>
              <a:rPr lang="en-US" altLang="zh-CN" sz="1200" dirty="0">
                <a:solidFill>
                  <a:schemeClr val="bg1"/>
                </a:solidFill>
                <a:latin typeface="华文楷体" panose="02010600040101010101" pitchFamily="2" charset="-122"/>
                <a:ea typeface="华文楷体" panose="02010600040101010101" pitchFamily="2" charset="-122"/>
                <a:cs typeface="+mn-ea"/>
                <a:sym typeface="+mn-lt"/>
              </a:rPr>
              <a:t>\ </a:t>
            </a:r>
            <a:r>
              <a:rPr lang="zh-CN" altLang="en-US" sz="1200" dirty="0">
                <a:solidFill>
                  <a:schemeClr val="bg1"/>
                </a:solidFill>
                <a:latin typeface="华文楷体" panose="02010600040101010101" pitchFamily="2" charset="-122"/>
                <a:ea typeface="华文楷体" panose="02010600040101010101" pitchFamily="2" charset="-122"/>
                <a:cs typeface="+mn-ea"/>
                <a:sym typeface="+mn-lt"/>
              </a:rPr>
              <a:t>江苏镇江江河艺术高级中学 </a:t>
            </a:r>
            <a:r>
              <a:rPr lang="en-US" altLang="zh-CN" sz="1200" dirty="0">
                <a:solidFill>
                  <a:schemeClr val="bg1"/>
                </a:solidFill>
                <a:latin typeface="华文楷体" panose="02010600040101010101" pitchFamily="2" charset="-122"/>
                <a:ea typeface="华文楷体" panose="02010600040101010101" pitchFamily="2" charset="-122"/>
                <a:cs typeface="+mn-ea"/>
                <a:sym typeface="+mn-lt"/>
              </a:rPr>
              <a:t>\ </a:t>
            </a:r>
            <a:r>
              <a:rPr lang="zh-CN" altLang="en-US" sz="1200" dirty="0">
                <a:solidFill>
                  <a:schemeClr val="bg1"/>
                </a:solidFill>
                <a:latin typeface="华文楷体" panose="02010600040101010101" pitchFamily="2" charset="-122"/>
                <a:ea typeface="华文楷体" panose="02010600040101010101" pitchFamily="2" charset="-122"/>
                <a:cs typeface="+mn-ea"/>
                <a:sym typeface="+mn-lt"/>
              </a:rPr>
              <a:t>兰州海亮实验学校 </a:t>
            </a:r>
            <a:r>
              <a:rPr lang="en-US" altLang="zh-CN" sz="1200" dirty="0">
                <a:solidFill>
                  <a:schemeClr val="bg1"/>
                </a:solidFill>
                <a:latin typeface="华文楷体" panose="02010600040101010101" pitchFamily="2" charset="-122"/>
                <a:ea typeface="华文楷体" panose="02010600040101010101" pitchFamily="2" charset="-122"/>
                <a:cs typeface="+mn-ea"/>
                <a:sym typeface="+mn-lt"/>
              </a:rPr>
              <a:t>\ </a:t>
            </a:r>
            <a:r>
              <a:rPr lang="zh-CN" altLang="en-US" sz="1200" dirty="0">
                <a:solidFill>
                  <a:schemeClr val="bg1"/>
                </a:solidFill>
                <a:latin typeface="华文楷体" panose="02010600040101010101" pitchFamily="2" charset="-122"/>
                <a:ea typeface="华文楷体" panose="02010600040101010101" pitchFamily="2" charset="-122"/>
                <a:cs typeface="+mn-ea"/>
                <a:sym typeface="+mn-lt"/>
              </a:rPr>
              <a:t>芜湖海亮实验学校 </a:t>
            </a:r>
            <a:r>
              <a:rPr lang="en-US" altLang="zh-CN" sz="1200" dirty="0">
                <a:solidFill>
                  <a:schemeClr val="bg1"/>
                </a:solidFill>
                <a:latin typeface="华文楷体" panose="02010600040101010101" pitchFamily="2" charset="-122"/>
                <a:ea typeface="华文楷体" panose="02010600040101010101" pitchFamily="2" charset="-122"/>
                <a:cs typeface="+mn-ea"/>
                <a:sym typeface="+mn-lt"/>
              </a:rPr>
              <a:t>\ </a:t>
            </a:r>
            <a:r>
              <a:rPr lang="zh-CN" altLang="en-US" sz="1200" dirty="0">
                <a:solidFill>
                  <a:schemeClr val="bg1"/>
                </a:solidFill>
                <a:latin typeface="华文楷体" panose="02010600040101010101" pitchFamily="2" charset="-122"/>
                <a:ea typeface="华文楷体" panose="02010600040101010101" pitchFamily="2" charset="-122"/>
                <a:cs typeface="+mn-ea"/>
                <a:sym typeface="+mn-lt"/>
              </a:rPr>
              <a:t>海亮华侨学校</a:t>
            </a:r>
            <a:endParaRPr lang="en-US" altLang="zh-CN" sz="1200" dirty="0">
              <a:solidFill>
                <a:schemeClr val="bg1"/>
              </a:solidFill>
              <a:latin typeface="华文楷体" panose="02010600040101010101" pitchFamily="2" charset="-122"/>
              <a:ea typeface="华文楷体" panose="02010600040101010101" pitchFamily="2" charset="-122"/>
              <a:cs typeface="+mn-ea"/>
              <a:sym typeface="+mn-lt"/>
            </a:endParaRPr>
          </a:p>
          <a:p>
            <a:pPr algn="just" eaLnBrk="1" hangingPunct="1">
              <a:spcBef>
                <a:spcPts val="1200"/>
              </a:spcBef>
              <a:spcAft>
                <a:spcPts val="600"/>
              </a:spcAft>
            </a:pPr>
            <a:r>
              <a:rPr lang="zh-CN" altLang="en-US" sz="1600" b="1" dirty="0">
                <a:solidFill>
                  <a:schemeClr val="bg1"/>
                </a:solidFill>
                <a:latin typeface="华文楷体" panose="02010600040101010101" pitchFamily="2" charset="-122"/>
                <a:ea typeface="华文楷体" panose="02010600040101010101" pitchFamily="2" charset="-122"/>
                <a:cs typeface="+mn-ea"/>
                <a:sym typeface="+mn-lt"/>
              </a:rPr>
              <a:t>运营管理学校：</a:t>
            </a:r>
            <a:endParaRPr lang="en-US" altLang="zh-CN" sz="1600" b="1" dirty="0">
              <a:solidFill>
                <a:schemeClr val="bg1"/>
              </a:solidFill>
              <a:latin typeface="华文楷体" panose="02010600040101010101" pitchFamily="2" charset="-122"/>
              <a:ea typeface="华文楷体" panose="02010600040101010101" pitchFamily="2" charset="-122"/>
              <a:cs typeface="+mn-ea"/>
              <a:sym typeface="+mn-lt"/>
            </a:endParaRPr>
          </a:p>
          <a:p>
            <a:pPr algn="just" eaLnBrk="1" hangingPunct="1">
              <a:lnSpc>
                <a:spcPct val="120000"/>
              </a:lnSpc>
            </a:pPr>
            <a:r>
              <a:rPr lang="zh-CN" altLang="zh-CN" sz="1200" dirty="0">
                <a:solidFill>
                  <a:schemeClr val="bg1"/>
                </a:solidFill>
                <a:latin typeface="华文楷体" panose="02010600040101010101" pitchFamily="2" charset="-122"/>
                <a:ea typeface="华文楷体" panose="02010600040101010101" pitchFamily="2" charset="-122"/>
                <a:cs typeface="+mn-ea"/>
                <a:sym typeface="+mn-lt"/>
              </a:rPr>
              <a:t>杭州市春晖小学</a:t>
            </a:r>
            <a:r>
              <a:rPr lang="en-US" altLang="zh-CN" sz="1200" dirty="0">
                <a:solidFill>
                  <a:schemeClr val="bg1"/>
                </a:solidFill>
                <a:latin typeface="华文楷体" panose="02010600040101010101" pitchFamily="2" charset="-122"/>
                <a:ea typeface="华文楷体" panose="02010600040101010101" pitchFamily="2" charset="-122"/>
                <a:cs typeface="+mn-ea"/>
                <a:sym typeface="+mn-lt"/>
              </a:rPr>
              <a:t> \ </a:t>
            </a:r>
            <a:r>
              <a:rPr lang="zh-CN" altLang="zh-CN" sz="1200" dirty="0">
                <a:solidFill>
                  <a:schemeClr val="bg1"/>
                </a:solidFill>
                <a:latin typeface="华文楷体" panose="02010600040101010101" pitchFamily="2" charset="-122"/>
                <a:ea typeface="华文楷体" panose="02010600040101010101" pitchFamily="2" charset="-122"/>
                <a:cs typeface="+mn-ea"/>
                <a:sym typeface="+mn-lt"/>
              </a:rPr>
              <a:t>萧山区闻堰小学</a:t>
            </a:r>
            <a:r>
              <a:rPr lang="en-US" altLang="zh-CN" sz="1200" dirty="0">
                <a:solidFill>
                  <a:schemeClr val="bg1"/>
                </a:solidFill>
                <a:latin typeface="华文楷体" panose="02010600040101010101" pitchFamily="2" charset="-122"/>
                <a:ea typeface="华文楷体" panose="02010600040101010101" pitchFamily="2" charset="-122"/>
                <a:cs typeface="+mn-ea"/>
                <a:sym typeface="+mn-lt"/>
              </a:rPr>
              <a:t>\ </a:t>
            </a:r>
            <a:r>
              <a:rPr lang="zh-CN" altLang="zh-CN" sz="1200" dirty="0">
                <a:solidFill>
                  <a:schemeClr val="bg1"/>
                </a:solidFill>
                <a:latin typeface="华文楷体" panose="02010600040101010101" pitchFamily="2" charset="-122"/>
                <a:ea typeface="华文楷体" panose="02010600040101010101" pitchFamily="2" charset="-122"/>
                <a:cs typeface="+mn-ea"/>
                <a:sym typeface="+mn-lt"/>
              </a:rPr>
              <a:t>萧山区闻堰第二小学</a:t>
            </a:r>
            <a:r>
              <a:rPr lang="en-US" altLang="zh-CN" sz="1200" dirty="0">
                <a:solidFill>
                  <a:schemeClr val="bg1"/>
                </a:solidFill>
                <a:latin typeface="华文楷体" panose="02010600040101010101" pitchFamily="2" charset="-122"/>
                <a:ea typeface="华文楷体" panose="02010600040101010101" pitchFamily="2" charset="-122"/>
                <a:cs typeface="+mn-ea"/>
                <a:sym typeface="+mn-lt"/>
              </a:rPr>
              <a:t> \ </a:t>
            </a:r>
            <a:r>
              <a:rPr lang="zh-CN" altLang="zh-CN" sz="1200" dirty="0">
                <a:solidFill>
                  <a:schemeClr val="bg1"/>
                </a:solidFill>
                <a:latin typeface="华文楷体" panose="02010600040101010101" pitchFamily="2" charset="-122"/>
                <a:ea typeface="华文楷体" panose="02010600040101010101" pitchFamily="2" charset="-122"/>
                <a:cs typeface="+mn-ea"/>
                <a:sym typeface="+mn-lt"/>
              </a:rPr>
              <a:t>萧山区闻堰初级中学</a:t>
            </a:r>
            <a:r>
              <a:rPr lang="en-US" altLang="zh-CN" sz="1200" dirty="0">
                <a:solidFill>
                  <a:schemeClr val="bg1"/>
                </a:solidFill>
                <a:latin typeface="华文楷体" panose="02010600040101010101" pitchFamily="2" charset="-122"/>
                <a:ea typeface="华文楷体" panose="02010600040101010101" pitchFamily="2" charset="-122"/>
                <a:cs typeface="+mn-ea"/>
                <a:sym typeface="+mn-lt"/>
              </a:rPr>
              <a:t> \ </a:t>
            </a:r>
            <a:r>
              <a:rPr lang="zh-CN" altLang="en-US" sz="1200" dirty="0">
                <a:solidFill>
                  <a:schemeClr val="bg1"/>
                </a:solidFill>
                <a:latin typeface="华文楷体" panose="02010600040101010101" pitchFamily="2" charset="-122"/>
                <a:ea typeface="华文楷体" panose="02010600040101010101" pitchFamily="2" charset="-122"/>
                <a:cs typeface="+mn-ea"/>
                <a:sym typeface="+mn-lt"/>
              </a:rPr>
              <a:t>新昌南瑞实验学校 </a:t>
            </a:r>
            <a:r>
              <a:rPr lang="en-US" altLang="zh-CN" sz="1200" dirty="0">
                <a:solidFill>
                  <a:schemeClr val="bg1"/>
                </a:solidFill>
                <a:latin typeface="华文楷体" panose="02010600040101010101" pitchFamily="2" charset="-122"/>
                <a:ea typeface="华文楷体" panose="02010600040101010101" pitchFamily="2" charset="-122"/>
                <a:cs typeface="+mn-ea"/>
                <a:sym typeface="+mn-lt"/>
              </a:rPr>
              <a:t>\ </a:t>
            </a:r>
            <a:r>
              <a:rPr lang="zh-CN" altLang="en-US" sz="1200" dirty="0">
                <a:solidFill>
                  <a:schemeClr val="bg1"/>
                </a:solidFill>
                <a:latin typeface="华文楷体" panose="02010600040101010101" pitchFamily="2" charset="-122"/>
                <a:ea typeface="华文楷体" panose="02010600040101010101" pitchFamily="2" charset="-122"/>
                <a:cs typeface="+mn-ea"/>
                <a:sym typeface="+mn-lt"/>
              </a:rPr>
              <a:t>湖北仙桃市第一中学 </a:t>
            </a:r>
            <a:r>
              <a:rPr lang="en-US" altLang="zh-CN" sz="1200" dirty="0">
                <a:solidFill>
                  <a:schemeClr val="bg1"/>
                </a:solidFill>
                <a:latin typeface="华文楷体" panose="02010600040101010101" pitchFamily="2" charset="-122"/>
                <a:ea typeface="华文楷体" panose="02010600040101010101" pitchFamily="2" charset="-122"/>
                <a:cs typeface="+mn-ea"/>
                <a:sym typeface="+mn-lt"/>
              </a:rPr>
              <a:t>\ </a:t>
            </a:r>
            <a:r>
              <a:rPr lang="zh-CN" altLang="en-US" sz="1200" dirty="0">
                <a:solidFill>
                  <a:schemeClr val="bg1"/>
                </a:solidFill>
                <a:latin typeface="华文楷体" panose="02010600040101010101" pitchFamily="2" charset="-122"/>
                <a:ea typeface="华文楷体" panose="02010600040101010101" pitchFamily="2" charset="-122"/>
                <a:cs typeface="+mn-ea"/>
                <a:sym typeface="+mn-lt"/>
              </a:rPr>
              <a:t>江苏省泗洪第二实验学校 </a:t>
            </a:r>
            <a:r>
              <a:rPr lang="en-US" altLang="zh-CN" sz="1200" dirty="0">
                <a:solidFill>
                  <a:schemeClr val="bg1"/>
                </a:solidFill>
                <a:latin typeface="华文楷体" panose="02010600040101010101" pitchFamily="2" charset="-122"/>
                <a:ea typeface="华文楷体" panose="02010600040101010101" pitchFamily="2" charset="-122"/>
                <a:cs typeface="+mn-ea"/>
                <a:sym typeface="+mn-lt"/>
              </a:rPr>
              <a:t>\ </a:t>
            </a:r>
            <a:r>
              <a:rPr lang="zh-CN" altLang="en-US" sz="1200" dirty="0">
                <a:solidFill>
                  <a:schemeClr val="bg1"/>
                </a:solidFill>
                <a:latin typeface="华文楷体" panose="02010600040101010101" pitchFamily="2" charset="-122"/>
                <a:ea typeface="华文楷体" panose="02010600040101010101" pitchFamily="2" charset="-122"/>
                <a:cs typeface="+mn-ea"/>
                <a:sym typeface="+mn-lt"/>
              </a:rPr>
              <a:t>厦门路实验学校</a:t>
            </a:r>
            <a:r>
              <a:rPr lang="en-US" altLang="zh-CN" sz="1200" dirty="0">
                <a:solidFill>
                  <a:schemeClr val="bg1"/>
                </a:solidFill>
                <a:latin typeface="华文楷体" panose="02010600040101010101" pitchFamily="2" charset="-122"/>
                <a:ea typeface="华文楷体" panose="02010600040101010101" pitchFamily="2" charset="-122"/>
                <a:cs typeface="+mn-ea"/>
                <a:sym typeface="+mn-lt"/>
              </a:rPr>
              <a:t> \ </a:t>
            </a:r>
            <a:r>
              <a:rPr lang="zh-CN" altLang="en-US" sz="1200" dirty="0">
                <a:solidFill>
                  <a:schemeClr val="bg1"/>
                </a:solidFill>
                <a:latin typeface="华文楷体" panose="02010600040101010101" pitchFamily="2" charset="-122"/>
                <a:ea typeface="华文楷体" panose="02010600040101010101" pitchFamily="2" charset="-122"/>
                <a:cs typeface="+mn-ea"/>
                <a:sym typeface="+mn-lt"/>
              </a:rPr>
              <a:t>富民路实验学校</a:t>
            </a:r>
            <a:r>
              <a:rPr lang="en-US" altLang="zh-CN" sz="1200" dirty="0">
                <a:solidFill>
                  <a:schemeClr val="bg1"/>
                </a:solidFill>
                <a:latin typeface="华文楷体" panose="02010600040101010101" pitchFamily="2" charset="-122"/>
                <a:ea typeface="华文楷体" panose="02010600040101010101" pitchFamily="2" charset="-122"/>
                <a:cs typeface="+mn-ea"/>
                <a:sym typeface="+mn-lt"/>
              </a:rPr>
              <a:t>\ </a:t>
            </a:r>
            <a:r>
              <a:rPr lang="zh-CN" altLang="en-US" sz="1200" dirty="0">
                <a:solidFill>
                  <a:schemeClr val="bg1"/>
                </a:solidFill>
                <a:latin typeface="华文楷体" panose="02010600040101010101" pitchFamily="2" charset="-122"/>
                <a:ea typeface="华文楷体" panose="02010600040101010101" pitchFamily="2" charset="-122"/>
                <a:cs typeface="+mn-ea"/>
                <a:sym typeface="+mn-lt"/>
              </a:rPr>
              <a:t>江西百树教育集团等学校</a:t>
            </a:r>
            <a:endParaRPr lang="zh-CN" altLang="zh-CN" sz="1200" dirty="0">
              <a:solidFill>
                <a:schemeClr val="bg1"/>
              </a:solidFill>
              <a:latin typeface="华文楷体" panose="02010600040101010101" pitchFamily="2" charset="-122"/>
              <a:ea typeface="华文楷体" panose="02010600040101010101" pitchFamily="2" charset="-122"/>
              <a:cs typeface="+mn-ea"/>
              <a:sym typeface="+mn-lt"/>
            </a:endParaRPr>
          </a:p>
        </p:txBody>
      </p:sp>
      <p:sp>
        <p:nvSpPr>
          <p:cNvPr id="132" name="Rectangle 18"/>
          <p:cNvSpPr>
            <a:spLocks noChangeArrowheads="1"/>
          </p:cNvSpPr>
          <p:nvPr/>
        </p:nvSpPr>
        <p:spPr bwMode="auto">
          <a:xfrm>
            <a:off x="6895598" y="4464071"/>
            <a:ext cx="4740574" cy="55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charset="0"/>
                <a:ea typeface="宋体" panose="02010600030101010101" pitchFamily="2" charset="-122"/>
              </a:defRPr>
            </a:lvl1pPr>
            <a:lvl2pPr marL="742950" indent="-285750" eaLnBrk="0" hangingPunct="0">
              <a:defRPr sz="1300">
                <a:solidFill>
                  <a:schemeClr val="tx1"/>
                </a:solidFill>
                <a:latin typeface="Calibri" panose="020F0502020204030204" charset="0"/>
                <a:ea typeface="宋体" panose="02010600030101010101" pitchFamily="2" charset="-122"/>
              </a:defRPr>
            </a:lvl2pPr>
            <a:lvl3pPr marL="1143000" indent="-228600" eaLnBrk="0" hangingPunct="0">
              <a:defRPr sz="1300">
                <a:solidFill>
                  <a:schemeClr val="tx1"/>
                </a:solidFill>
                <a:latin typeface="Calibri" panose="020F0502020204030204" charset="0"/>
                <a:ea typeface="宋体" panose="02010600030101010101" pitchFamily="2" charset="-122"/>
              </a:defRPr>
            </a:lvl3pPr>
            <a:lvl4pPr marL="1600200" indent="-228600" eaLnBrk="0" hangingPunct="0">
              <a:defRPr sz="1300">
                <a:solidFill>
                  <a:schemeClr val="tx1"/>
                </a:solidFill>
                <a:latin typeface="Calibri" panose="020F0502020204030204" charset="0"/>
                <a:ea typeface="宋体" panose="02010600030101010101" pitchFamily="2" charset="-122"/>
              </a:defRPr>
            </a:lvl4pPr>
            <a:lvl5pPr marL="2057400" indent="-228600" eaLnBrk="0" hangingPunct="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eaLnBrk="1" hangingPunct="1">
              <a:lnSpc>
                <a:spcPct val="120000"/>
              </a:lnSpc>
            </a:pPr>
            <a:r>
              <a:rPr lang="zh-CN" altLang="en-US" sz="1600" b="1" dirty="0">
                <a:solidFill>
                  <a:schemeClr val="bg1"/>
                </a:solidFill>
                <a:latin typeface="华文楷体" panose="02010600040101010101" pitchFamily="2" charset="-122"/>
                <a:ea typeface="华文楷体" panose="02010600040101010101" pitchFamily="2" charset="-122"/>
                <a:cs typeface="+mn-ea"/>
                <a:sym typeface="+mn-lt"/>
              </a:rPr>
              <a:t>设立：</a:t>
            </a:r>
            <a:r>
              <a:rPr lang="zh-CN" altLang="en-US" sz="1200" dirty="0">
                <a:solidFill>
                  <a:schemeClr val="bg1"/>
                </a:solidFill>
                <a:latin typeface="华文楷体" panose="02010600040101010101" pitchFamily="2" charset="-122"/>
                <a:ea typeface="华文楷体" panose="02010600040101010101" pitchFamily="2" charset="-122"/>
                <a:cs typeface="+mn-ea"/>
                <a:sym typeface="+mn-lt"/>
              </a:rPr>
              <a:t>新加坡国际教育总部</a:t>
            </a:r>
          </a:p>
          <a:p>
            <a:pPr eaLnBrk="1" hangingPunct="1">
              <a:lnSpc>
                <a:spcPct val="120000"/>
              </a:lnSpc>
            </a:pPr>
            <a:r>
              <a:rPr lang="zh-CN" altLang="en-US" sz="1600" b="1" dirty="0">
                <a:solidFill>
                  <a:schemeClr val="bg1"/>
                </a:solidFill>
                <a:latin typeface="华文楷体" panose="02010600040101010101" pitchFamily="2" charset="-122"/>
                <a:ea typeface="华文楷体" panose="02010600040101010101" pitchFamily="2" charset="-122"/>
                <a:cs typeface="+mn-ea"/>
                <a:sym typeface="+mn-lt"/>
              </a:rPr>
              <a:t>筹建：</a:t>
            </a:r>
            <a:r>
              <a:rPr lang="zh-CN" altLang="en-US" sz="1200" b="1" dirty="0">
                <a:solidFill>
                  <a:schemeClr val="bg1"/>
                </a:solidFill>
                <a:latin typeface="华文楷体" panose="02010600040101010101" pitchFamily="2" charset="-122"/>
                <a:ea typeface="华文楷体" panose="02010600040101010101" pitchFamily="2" charset="-122"/>
                <a:cs typeface="+mn-ea"/>
                <a:sym typeface="+mn-lt"/>
              </a:rPr>
              <a:t>湘湖未来学校</a:t>
            </a:r>
            <a:r>
              <a:rPr lang="en-US" altLang="zh-CN" sz="1200" dirty="0">
                <a:solidFill>
                  <a:schemeClr val="bg1"/>
                </a:solidFill>
                <a:latin typeface="华文楷体" panose="02010600040101010101" pitchFamily="2" charset="-122"/>
                <a:ea typeface="华文楷体" panose="02010600040101010101" pitchFamily="2" charset="-122"/>
                <a:cs typeface="+mn-ea"/>
                <a:sym typeface="+mn-lt"/>
              </a:rPr>
              <a:t> \ </a:t>
            </a:r>
            <a:r>
              <a:rPr lang="zh-CN" altLang="en-US" sz="1200" dirty="0">
                <a:solidFill>
                  <a:schemeClr val="bg1"/>
                </a:solidFill>
                <a:latin typeface="华文楷体" panose="02010600040101010101" pitchFamily="2" charset="-122"/>
                <a:ea typeface="华文楷体" panose="02010600040101010101" pitchFamily="2" charset="-122"/>
                <a:cs typeface="+mn-ea"/>
                <a:sym typeface="+mn-lt"/>
              </a:rPr>
              <a:t>宁海公学</a:t>
            </a:r>
            <a:endParaRPr lang="en-US" altLang="zh-CN" sz="1200" dirty="0">
              <a:solidFill>
                <a:schemeClr val="bg1"/>
              </a:solidFill>
              <a:latin typeface="华文楷体" panose="02010600040101010101" pitchFamily="2" charset="-122"/>
              <a:ea typeface="华文楷体" panose="02010600040101010101" pitchFamily="2" charset="-122"/>
              <a:cs typeface="+mn-ea"/>
              <a:sym typeface="+mn-lt"/>
            </a:endParaRPr>
          </a:p>
        </p:txBody>
      </p:sp>
      <p:sp>
        <p:nvSpPr>
          <p:cNvPr id="133" name="TextBox 122"/>
          <p:cNvSpPr txBox="1">
            <a:spLocks noChangeArrowheads="1"/>
          </p:cNvSpPr>
          <p:nvPr/>
        </p:nvSpPr>
        <p:spPr bwMode="auto">
          <a:xfrm>
            <a:off x="6839181" y="746153"/>
            <a:ext cx="33540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anose="020F0502020204030204" charset="0"/>
                <a:ea typeface="宋体" panose="02010600030101010101" pitchFamily="2" charset="-122"/>
              </a:defRPr>
            </a:lvl1pPr>
            <a:lvl2pPr marL="742950" indent="-285750" eaLnBrk="0" hangingPunct="0">
              <a:defRPr sz="1300">
                <a:solidFill>
                  <a:schemeClr val="tx1"/>
                </a:solidFill>
                <a:latin typeface="Calibri" panose="020F0502020204030204" charset="0"/>
                <a:ea typeface="宋体" panose="02010600030101010101" pitchFamily="2" charset="-122"/>
              </a:defRPr>
            </a:lvl2pPr>
            <a:lvl3pPr marL="1143000" indent="-228600" eaLnBrk="0" hangingPunct="0">
              <a:defRPr sz="1300">
                <a:solidFill>
                  <a:schemeClr val="tx1"/>
                </a:solidFill>
                <a:latin typeface="Calibri" panose="020F0502020204030204" charset="0"/>
                <a:ea typeface="宋体" panose="02010600030101010101" pitchFamily="2" charset="-122"/>
              </a:defRPr>
            </a:lvl3pPr>
            <a:lvl4pPr marL="1600200" indent="-228600" eaLnBrk="0" hangingPunct="0">
              <a:defRPr sz="1300">
                <a:solidFill>
                  <a:schemeClr val="tx1"/>
                </a:solidFill>
                <a:latin typeface="Calibri" panose="020F0502020204030204" charset="0"/>
                <a:ea typeface="宋体" panose="02010600030101010101" pitchFamily="2" charset="-122"/>
              </a:defRPr>
            </a:lvl4pPr>
            <a:lvl5pPr marL="2057400" indent="-228600" eaLnBrk="0" hangingPunct="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eaLnBrk="1" hangingPunct="1"/>
            <a:r>
              <a:rPr lang="zh-CN" altLang="en-US" sz="2800" b="1" dirty="0">
                <a:solidFill>
                  <a:schemeClr val="bg1"/>
                </a:solidFill>
                <a:latin typeface="华文楷体" panose="02010600040101010101" pitchFamily="2" charset="-122"/>
                <a:ea typeface="华文楷体" panose="02010600040101010101" pitchFamily="2" charset="-122"/>
                <a:cs typeface="+mn-ea"/>
                <a:sym typeface="+mn-lt"/>
              </a:rPr>
              <a:t>旗下学校</a:t>
            </a:r>
          </a:p>
        </p:txBody>
      </p:sp>
      <p:sp>
        <p:nvSpPr>
          <p:cNvPr id="134" name="文本框 53"/>
          <p:cNvSpPr txBox="1">
            <a:spLocks noChangeArrowheads="1"/>
          </p:cNvSpPr>
          <p:nvPr/>
        </p:nvSpPr>
        <p:spPr bwMode="auto">
          <a:xfrm>
            <a:off x="6902582" y="5267746"/>
            <a:ext cx="5032326" cy="80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charset="0"/>
                <a:ea typeface="宋体" panose="02010600030101010101" pitchFamily="2" charset="-122"/>
              </a:defRPr>
            </a:lvl1pPr>
            <a:lvl2pPr marL="742950" indent="-285750" eaLnBrk="0" hangingPunct="0">
              <a:defRPr sz="1300">
                <a:solidFill>
                  <a:schemeClr val="tx1"/>
                </a:solidFill>
                <a:latin typeface="Calibri" panose="020F0502020204030204" charset="0"/>
                <a:ea typeface="宋体" panose="02010600030101010101" pitchFamily="2" charset="-122"/>
              </a:defRPr>
            </a:lvl2pPr>
            <a:lvl3pPr marL="1143000" indent="-228600" eaLnBrk="0" hangingPunct="0">
              <a:defRPr sz="1300">
                <a:solidFill>
                  <a:schemeClr val="tx1"/>
                </a:solidFill>
                <a:latin typeface="Calibri" panose="020F0502020204030204" charset="0"/>
                <a:ea typeface="宋体" panose="02010600030101010101" pitchFamily="2" charset="-122"/>
              </a:defRPr>
            </a:lvl3pPr>
            <a:lvl4pPr marL="1600200" indent="-228600" eaLnBrk="0" hangingPunct="0">
              <a:defRPr sz="1300">
                <a:solidFill>
                  <a:schemeClr val="tx1"/>
                </a:solidFill>
                <a:latin typeface="Calibri" panose="020F0502020204030204" charset="0"/>
                <a:ea typeface="宋体" panose="02010600030101010101" pitchFamily="2" charset="-122"/>
              </a:defRPr>
            </a:lvl4pPr>
            <a:lvl5pPr marL="2057400" indent="-228600" eaLnBrk="0" hangingPunct="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eaLnBrk="1" hangingPunct="1">
              <a:lnSpc>
                <a:spcPct val="120000"/>
              </a:lnSpc>
              <a:spcAft>
                <a:spcPts val="600"/>
              </a:spcAft>
            </a:pPr>
            <a:r>
              <a:rPr lang="zh-CN" altLang="en-US" sz="1600" b="1" dirty="0">
                <a:solidFill>
                  <a:schemeClr val="bg1"/>
                </a:solidFill>
                <a:latin typeface="华文楷体" panose="02010600040101010101" pitchFamily="2" charset="-122"/>
                <a:ea typeface="华文楷体" panose="02010600040101010101" pitchFamily="2" charset="-122"/>
                <a:cs typeface="+mn-ea"/>
                <a:sym typeface="+mn-lt"/>
              </a:rPr>
              <a:t>布局：</a:t>
            </a:r>
            <a:endParaRPr lang="en-US" altLang="zh-CN" sz="1600" b="1" dirty="0">
              <a:solidFill>
                <a:schemeClr val="bg1"/>
              </a:solidFill>
              <a:latin typeface="华文楷体" panose="02010600040101010101" pitchFamily="2" charset="-122"/>
              <a:ea typeface="华文楷体" panose="02010600040101010101" pitchFamily="2" charset="-122"/>
              <a:cs typeface="+mn-ea"/>
              <a:sym typeface="+mn-lt"/>
            </a:endParaRPr>
          </a:p>
          <a:p>
            <a:pPr eaLnBrk="1" hangingPunct="1">
              <a:lnSpc>
                <a:spcPct val="120000"/>
              </a:lnSpc>
            </a:pPr>
            <a:r>
              <a:rPr lang="zh-CN" altLang="en-US" sz="1200" dirty="0">
                <a:solidFill>
                  <a:schemeClr val="bg1"/>
                </a:solidFill>
                <a:latin typeface="华文楷体" panose="02010600040101010101" pitchFamily="2" charset="-122"/>
                <a:ea typeface="华文楷体" panose="02010600040101010101" pitchFamily="2" charset="-122"/>
                <a:cs typeface="+mn-ea"/>
                <a:sym typeface="+mn-lt"/>
              </a:rPr>
              <a:t>陕西、云南、重庆、海南、山东、河南、山西、江西、贵州、四川、福建</a:t>
            </a:r>
            <a:endParaRPr lang="en-US" altLang="zh-CN" sz="1200" dirty="0">
              <a:solidFill>
                <a:schemeClr val="bg1"/>
              </a:solidFill>
              <a:latin typeface="华文楷体" panose="02010600040101010101" pitchFamily="2" charset="-122"/>
              <a:ea typeface="华文楷体" panose="02010600040101010101" pitchFamily="2" charset="-122"/>
              <a:cs typeface="+mn-ea"/>
              <a:sym typeface="+mn-lt"/>
            </a:endParaRPr>
          </a:p>
          <a:p>
            <a:pPr eaLnBrk="1" hangingPunct="1">
              <a:lnSpc>
                <a:spcPct val="120000"/>
              </a:lnSpc>
            </a:pPr>
            <a:r>
              <a:rPr lang="zh-CN" altLang="en-US" sz="1200" dirty="0">
                <a:solidFill>
                  <a:schemeClr val="bg1"/>
                </a:solidFill>
                <a:latin typeface="华文楷体" panose="02010600040101010101" pitchFamily="2" charset="-122"/>
                <a:ea typeface="华文楷体" panose="02010600040101010101" pitchFamily="2" charset="-122"/>
                <a:cs typeface="+mn-ea"/>
                <a:sym typeface="+mn-lt"/>
              </a:rPr>
              <a:t>英国、美国、澳大利亚、新加坡、一带一路国家</a:t>
            </a:r>
            <a:r>
              <a:rPr lang="en-US" altLang="zh-CN" sz="1200" dirty="0">
                <a:solidFill>
                  <a:schemeClr val="bg1"/>
                </a:solidFill>
                <a:latin typeface="华文楷体" panose="02010600040101010101" pitchFamily="2" charset="-122"/>
                <a:ea typeface="华文楷体" panose="02010600040101010101" pitchFamily="2" charset="-122"/>
                <a:cs typeface="+mn-ea"/>
                <a:sym typeface="+mn-lt"/>
              </a:rPr>
              <a:t>………</a:t>
            </a:r>
          </a:p>
        </p:txBody>
      </p:sp>
      <p:pic>
        <p:nvPicPr>
          <p:cNvPr id="61" name="图形 6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3700" y="310382"/>
            <a:ext cx="1357681" cy="394165"/>
          </a:xfrm>
          <a:prstGeom prst="rect">
            <a:avLst/>
          </a:prstGeom>
        </p:spPr>
      </p:pic>
      <p:sp>
        <p:nvSpPr>
          <p:cNvPr id="2" name="文本框 1"/>
          <p:cNvSpPr txBox="1"/>
          <p:nvPr/>
        </p:nvSpPr>
        <p:spPr>
          <a:xfrm>
            <a:off x="2696845" y="1799590"/>
            <a:ext cx="487680" cy="460375"/>
          </a:xfrm>
          <a:prstGeom prst="rect">
            <a:avLst/>
          </a:prstGeom>
          <a:noFill/>
        </p:spPr>
        <p:txBody>
          <a:bodyPr wrap="none">
            <a:spAutoFit/>
          </a:bodyPr>
          <a:lstStyle/>
          <a:p>
            <a:pPr algn="ctr">
              <a:defRPr/>
            </a:pPr>
            <a:r>
              <a:rPr lang="zh-CN" altLang="en-US" sz="1200" b="1" dirty="0">
                <a:solidFill>
                  <a:srgbClr val="005698"/>
                </a:solidFill>
                <a:latin typeface="华文楷体" panose="02010600040101010101" pitchFamily="2" charset="-122"/>
                <a:ea typeface="华文楷体" panose="02010600040101010101" pitchFamily="2" charset="-122"/>
                <a:cs typeface="+mn-ea"/>
                <a:sym typeface="+mn-lt"/>
              </a:rPr>
              <a:t>榆林</a:t>
            </a:r>
          </a:p>
          <a:p>
            <a:pPr algn="ctr">
              <a:defRPr/>
            </a:pPr>
            <a:r>
              <a:rPr lang="zh-CN" altLang="en-US" sz="1200" b="1" dirty="0">
                <a:solidFill>
                  <a:srgbClr val="005698"/>
                </a:solidFill>
                <a:latin typeface="华文楷体" panose="02010600040101010101" pitchFamily="2" charset="-122"/>
                <a:ea typeface="华文楷体" panose="02010600040101010101" pitchFamily="2" charset="-122"/>
                <a:cs typeface="+mn-ea"/>
                <a:sym typeface="+mn-lt"/>
              </a:rPr>
              <a:t>定边</a:t>
            </a:r>
          </a:p>
        </p:txBody>
      </p:sp>
      <p:sp>
        <p:nvSpPr>
          <p:cNvPr id="3" name="Line 548"/>
          <p:cNvSpPr>
            <a:spLocks noChangeShapeType="1"/>
          </p:cNvSpPr>
          <p:nvPr/>
        </p:nvSpPr>
        <p:spPr bwMode="auto">
          <a:xfrm flipH="1" flipV="1">
            <a:off x="2943860" y="2283460"/>
            <a:ext cx="53340" cy="876300"/>
          </a:xfrm>
          <a:prstGeom prst="line">
            <a:avLst/>
          </a:prstGeom>
          <a:noFill/>
          <a:ln w="6350">
            <a:solidFill>
              <a:schemeClr val="tx1">
                <a:lumMod val="65000"/>
                <a:lumOff val="35000"/>
              </a:schemeClr>
            </a:solidFill>
            <a:prstDash val="dash"/>
            <a:round/>
            <a:headEnd type="oval" w="sm" len="sm"/>
            <a:tailEnd type="oval" w="sm" len="sm"/>
          </a:ln>
          <a:extLst>
            <a:ext uri="{909E8E84-426E-40DD-AFC4-6F175D3DCCD1}">
              <a14:hiddenFill xmlns:a14="http://schemas.microsoft.com/office/drawing/2010/main">
                <a:noFill/>
              </a14:hiddenFill>
            </a:ext>
          </a:extLst>
        </p:spPr>
        <p:txBody>
          <a:bodyPr lIns="68580" tIns="34291" rIns="68580" bIns="34291"/>
          <a:lstStyle/>
          <a:p>
            <a:pPr>
              <a:defRPr/>
            </a:pPr>
            <a:endParaRPr lang="zh-CN" altLang="en-US">
              <a:latin typeface="华文楷体" panose="02010600040101010101" pitchFamily="2" charset="-122"/>
              <a:ea typeface="华文楷体" panose="02010600040101010101" pitchFamily="2" charset="-122"/>
              <a:cs typeface="+mn-ea"/>
              <a:sym typeface="+mn-lt"/>
            </a:endParaRPr>
          </a:p>
        </p:txBody>
      </p:sp>
      <p:sp>
        <p:nvSpPr>
          <p:cNvPr id="5" name="Line 548"/>
          <p:cNvSpPr>
            <a:spLocks noChangeShapeType="1"/>
          </p:cNvSpPr>
          <p:nvPr/>
        </p:nvSpPr>
        <p:spPr bwMode="auto">
          <a:xfrm flipH="1">
            <a:off x="2116455" y="4700905"/>
            <a:ext cx="473075" cy="731520"/>
          </a:xfrm>
          <a:prstGeom prst="line">
            <a:avLst/>
          </a:prstGeom>
          <a:noFill/>
          <a:ln w="6350">
            <a:solidFill>
              <a:schemeClr val="tx1">
                <a:lumMod val="65000"/>
                <a:lumOff val="35000"/>
              </a:schemeClr>
            </a:solidFill>
            <a:prstDash val="dash"/>
            <a:round/>
            <a:headEnd type="oval" w="sm" len="sm"/>
            <a:tailEnd type="oval" w="sm" len="sm"/>
          </a:ln>
          <a:extLst>
            <a:ext uri="{909E8E84-426E-40DD-AFC4-6F175D3DCCD1}">
              <a14:hiddenFill xmlns:a14="http://schemas.microsoft.com/office/drawing/2010/main">
                <a:noFill/>
              </a14:hiddenFill>
            </a:ext>
          </a:extLst>
        </p:spPr>
        <p:txBody>
          <a:bodyPr lIns="68580" tIns="34291" rIns="68580" bIns="34291"/>
          <a:lstStyle/>
          <a:p>
            <a:pPr>
              <a:defRPr/>
            </a:pPr>
            <a:endParaRPr lang="zh-CN" altLang="en-US">
              <a:latin typeface="华文楷体" panose="02010600040101010101" pitchFamily="2" charset="-122"/>
              <a:ea typeface="华文楷体" panose="02010600040101010101" pitchFamily="2" charset="-122"/>
              <a:cs typeface="+mn-ea"/>
              <a:sym typeface="+mn-lt"/>
            </a:endParaRPr>
          </a:p>
        </p:txBody>
      </p:sp>
      <p:sp>
        <p:nvSpPr>
          <p:cNvPr id="36" name="文本框 75"/>
          <p:cNvSpPr txBox="1"/>
          <p:nvPr/>
        </p:nvSpPr>
        <p:spPr bwMode="auto">
          <a:xfrm>
            <a:off x="1818640" y="5432425"/>
            <a:ext cx="487680" cy="275590"/>
          </a:xfrm>
          <a:prstGeom prst="rect">
            <a:avLst/>
          </a:prstGeom>
          <a:noFill/>
        </p:spPr>
        <p:txBody>
          <a:bodyPr wrap="none">
            <a:spAutoFit/>
          </a:bodyPr>
          <a:lstStyle/>
          <a:p>
            <a:pPr>
              <a:defRPr/>
            </a:pPr>
            <a:r>
              <a:rPr lang="zh-CN" altLang="en-US" sz="1200" b="1" dirty="0">
                <a:solidFill>
                  <a:srgbClr val="005698"/>
                </a:solidFill>
                <a:latin typeface="华文楷体" panose="02010600040101010101" pitchFamily="2" charset="-122"/>
                <a:ea typeface="华文楷体" panose="02010600040101010101" pitchFamily="2" charset="-122"/>
                <a:cs typeface="+mn-ea"/>
                <a:sym typeface="+mn-lt"/>
              </a:rPr>
              <a:t>云南</a:t>
            </a:r>
          </a:p>
        </p:txBody>
      </p:sp>
      <p:sp>
        <p:nvSpPr>
          <p:cNvPr id="44" name="Line 548"/>
          <p:cNvSpPr>
            <a:spLocks noChangeShapeType="1"/>
          </p:cNvSpPr>
          <p:nvPr/>
        </p:nvSpPr>
        <p:spPr bwMode="auto">
          <a:xfrm flipH="1">
            <a:off x="2753043" y="3896360"/>
            <a:ext cx="473075" cy="1560830"/>
          </a:xfrm>
          <a:prstGeom prst="line">
            <a:avLst/>
          </a:prstGeom>
          <a:noFill/>
          <a:ln w="6350">
            <a:solidFill>
              <a:schemeClr val="tx1">
                <a:lumMod val="65000"/>
                <a:lumOff val="35000"/>
              </a:schemeClr>
            </a:solidFill>
            <a:prstDash val="dash"/>
            <a:round/>
            <a:headEnd type="oval" w="sm" len="sm"/>
            <a:tailEnd type="oval" w="sm" len="sm"/>
          </a:ln>
          <a:extLst>
            <a:ext uri="{909E8E84-426E-40DD-AFC4-6F175D3DCCD1}">
              <a14:hiddenFill xmlns:a14="http://schemas.microsoft.com/office/drawing/2010/main">
                <a:noFill/>
              </a14:hiddenFill>
            </a:ext>
          </a:extLst>
        </p:spPr>
        <p:txBody>
          <a:bodyPr lIns="68580" tIns="34291" rIns="68580" bIns="34291"/>
          <a:lstStyle/>
          <a:p>
            <a:pPr>
              <a:defRPr/>
            </a:pPr>
            <a:endParaRPr lang="zh-CN" altLang="en-US">
              <a:latin typeface="华文楷体" panose="02010600040101010101" pitchFamily="2" charset="-122"/>
              <a:ea typeface="华文楷体" panose="02010600040101010101" pitchFamily="2" charset="-122"/>
              <a:cs typeface="+mn-ea"/>
              <a:sym typeface="+mn-lt"/>
            </a:endParaRPr>
          </a:p>
        </p:txBody>
      </p:sp>
      <p:sp>
        <p:nvSpPr>
          <p:cNvPr id="46" name="文本框 75"/>
          <p:cNvSpPr txBox="1"/>
          <p:nvPr/>
        </p:nvSpPr>
        <p:spPr bwMode="auto">
          <a:xfrm>
            <a:off x="2509520" y="5537200"/>
            <a:ext cx="487680" cy="275590"/>
          </a:xfrm>
          <a:prstGeom prst="rect">
            <a:avLst/>
          </a:prstGeom>
          <a:noFill/>
        </p:spPr>
        <p:txBody>
          <a:bodyPr wrap="none">
            <a:spAutoFit/>
          </a:bodyPr>
          <a:lstStyle/>
          <a:p>
            <a:pPr>
              <a:defRPr/>
            </a:pPr>
            <a:r>
              <a:rPr lang="zh-CN" altLang="en-US" sz="1200" b="1" dirty="0">
                <a:solidFill>
                  <a:srgbClr val="005698"/>
                </a:solidFill>
                <a:latin typeface="华文楷体" panose="02010600040101010101" pitchFamily="2" charset="-122"/>
                <a:ea typeface="华文楷体" panose="02010600040101010101" pitchFamily="2" charset="-122"/>
                <a:cs typeface="+mn-ea"/>
                <a:sym typeface="+mn-lt"/>
              </a:rPr>
              <a:t>重庆</a:t>
            </a:r>
          </a:p>
        </p:txBody>
      </p:sp>
      <p:sp>
        <p:nvSpPr>
          <p:cNvPr id="47" name="Line 548"/>
          <p:cNvSpPr>
            <a:spLocks noChangeShapeType="1"/>
          </p:cNvSpPr>
          <p:nvPr/>
        </p:nvSpPr>
        <p:spPr bwMode="auto">
          <a:xfrm flipH="1">
            <a:off x="3197225" y="5311140"/>
            <a:ext cx="111125" cy="502285"/>
          </a:xfrm>
          <a:prstGeom prst="line">
            <a:avLst/>
          </a:prstGeom>
          <a:noFill/>
          <a:ln w="6350">
            <a:solidFill>
              <a:schemeClr val="tx1">
                <a:lumMod val="65000"/>
                <a:lumOff val="35000"/>
              </a:schemeClr>
            </a:solidFill>
            <a:prstDash val="dash"/>
            <a:round/>
            <a:headEnd type="oval" w="sm" len="sm"/>
            <a:tailEnd type="oval" w="sm" len="sm"/>
          </a:ln>
          <a:extLst>
            <a:ext uri="{909E8E84-426E-40DD-AFC4-6F175D3DCCD1}">
              <a14:hiddenFill xmlns:a14="http://schemas.microsoft.com/office/drawing/2010/main">
                <a:noFill/>
              </a14:hiddenFill>
            </a:ext>
          </a:extLst>
        </p:spPr>
        <p:txBody>
          <a:bodyPr lIns="68580" tIns="34291" rIns="68580" bIns="34291"/>
          <a:lstStyle/>
          <a:p>
            <a:pPr>
              <a:defRPr/>
            </a:pPr>
            <a:endParaRPr lang="zh-CN" altLang="en-US">
              <a:latin typeface="华文楷体" panose="02010600040101010101" pitchFamily="2" charset="-122"/>
              <a:ea typeface="华文楷体" panose="02010600040101010101" pitchFamily="2" charset="-122"/>
              <a:cs typeface="+mn-ea"/>
              <a:sym typeface="+mn-lt"/>
            </a:endParaRPr>
          </a:p>
        </p:txBody>
      </p:sp>
      <p:sp>
        <p:nvSpPr>
          <p:cNvPr id="49" name="文本框 75"/>
          <p:cNvSpPr txBox="1"/>
          <p:nvPr/>
        </p:nvSpPr>
        <p:spPr bwMode="auto">
          <a:xfrm>
            <a:off x="2943860" y="5813425"/>
            <a:ext cx="487680" cy="275590"/>
          </a:xfrm>
          <a:prstGeom prst="rect">
            <a:avLst/>
          </a:prstGeom>
          <a:noFill/>
        </p:spPr>
        <p:txBody>
          <a:bodyPr wrap="none">
            <a:spAutoFit/>
          </a:bodyPr>
          <a:lstStyle/>
          <a:p>
            <a:pPr>
              <a:defRPr/>
            </a:pPr>
            <a:r>
              <a:rPr lang="zh-CN" altLang="en-US" sz="1200" b="1" dirty="0">
                <a:solidFill>
                  <a:srgbClr val="005698"/>
                </a:solidFill>
                <a:latin typeface="华文楷体" panose="02010600040101010101" pitchFamily="2" charset="-122"/>
                <a:ea typeface="华文楷体" panose="02010600040101010101" pitchFamily="2" charset="-122"/>
                <a:cs typeface="+mn-ea"/>
                <a:sym typeface="+mn-lt"/>
              </a:rPr>
              <a:t>海南</a:t>
            </a:r>
          </a:p>
        </p:txBody>
      </p:sp>
      <p:sp>
        <p:nvSpPr>
          <p:cNvPr id="51" name="标题 50">
            <a:extLst>
              <a:ext uri="{FF2B5EF4-FFF2-40B4-BE49-F238E27FC236}">
                <a16:creationId xmlns:a16="http://schemas.microsoft.com/office/drawing/2014/main" id="{22B45DD2-75DD-4C34-99C0-44032159BF6F}"/>
              </a:ext>
            </a:extLst>
          </p:cNvPr>
          <p:cNvSpPr>
            <a:spLocks noGrp="1"/>
          </p:cNvSpPr>
          <p:nvPr>
            <p:ph type="title"/>
          </p:nvPr>
        </p:nvSpPr>
        <p:spPr/>
        <p:txBody>
          <a:bodyPr/>
          <a:lstStyle/>
          <a:p>
            <a:r>
              <a:rPr lang="zh-CN" altLang="en-US" dirty="0">
                <a:latin typeface="华文楷体" panose="02010600040101010101" pitchFamily="2" charset="-122"/>
              </a:rPr>
              <a:t>海亮教育版图</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5B1209-3765-4433-9C2A-9C5E207451B7}"/>
              </a:ext>
            </a:extLst>
          </p:cNvPr>
          <p:cNvSpPr>
            <a:spLocks noGrp="1"/>
          </p:cNvSpPr>
          <p:nvPr>
            <p:ph type="title"/>
          </p:nvPr>
        </p:nvSpPr>
        <p:spPr>
          <a:xfrm>
            <a:off x="274686" y="169163"/>
            <a:ext cx="7400155" cy="532450"/>
          </a:xfrm>
        </p:spPr>
        <p:txBody>
          <a:bodyPr/>
          <a:lstStyle/>
          <a:p>
            <a:r>
              <a:rPr lang="zh-CN" altLang="x-none" dirty="0"/>
              <a:t>经验丰富</a:t>
            </a:r>
            <a:r>
              <a:rPr lang="zh-CN" altLang="en-US" dirty="0"/>
              <a:t>并充满活力的管理团队</a:t>
            </a:r>
          </a:p>
        </p:txBody>
      </p:sp>
      <p:grpSp>
        <p:nvGrpSpPr>
          <p:cNvPr id="12" name="组合 11">
            <a:extLst>
              <a:ext uri="{FF2B5EF4-FFF2-40B4-BE49-F238E27FC236}">
                <a16:creationId xmlns:a16="http://schemas.microsoft.com/office/drawing/2014/main" id="{CB16611D-021F-4543-8805-09B9CD4C0F74}"/>
              </a:ext>
            </a:extLst>
          </p:cNvPr>
          <p:cNvGrpSpPr/>
          <p:nvPr/>
        </p:nvGrpSpPr>
        <p:grpSpPr>
          <a:xfrm>
            <a:off x="884371" y="4803477"/>
            <a:ext cx="3395122" cy="1598509"/>
            <a:chOff x="884371" y="4803477"/>
            <a:chExt cx="3395122" cy="1598509"/>
          </a:xfrm>
        </p:grpSpPr>
        <p:sp>
          <p:nvSpPr>
            <p:cNvPr id="61" name="Rounded Rectangle 82">
              <a:extLst>
                <a:ext uri="{FF2B5EF4-FFF2-40B4-BE49-F238E27FC236}">
                  <a16:creationId xmlns:a16="http://schemas.microsoft.com/office/drawing/2014/main" id="{15E8A7FA-09F1-4A9A-8B4A-F3E70158537B}"/>
                </a:ext>
              </a:extLst>
            </p:cNvPr>
            <p:cNvSpPr/>
            <p:nvPr/>
          </p:nvSpPr>
          <p:spPr>
            <a:xfrm>
              <a:off x="884371" y="4803477"/>
              <a:ext cx="3395122" cy="1598509"/>
            </a:xfrm>
            <a:prstGeom prst="roundRect">
              <a:avLst>
                <a:gd name="adj" fmla="val 452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rIns="9144" rtlCol="0" anchor="t" anchorCtr="0"/>
            <a:lstStyle/>
            <a:p>
              <a:pPr marL="171450" indent="-171450">
                <a:spcBef>
                  <a:spcPts val="600"/>
                </a:spcBef>
                <a:buClr>
                  <a:schemeClr val="accent1"/>
                </a:buClr>
                <a:buFont typeface="Wingdings" panose="05000000000000000000" pitchFamily="2" charset="2"/>
                <a:buChar char="§"/>
              </a:pPr>
              <a:r>
                <a:rPr lang="zh-CN" altLang="en-US" sz="1100" dirty="0">
                  <a:solidFill>
                    <a:schemeClr val="tx1"/>
                  </a:solidFill>
                  <a:latin typeface="Arial" panose="020B0604020202020204" pitchFamily="34" charset="0"/>
                  <a:ea typeface="STKaiti" panose="02010600040101010101" pitchFamily="2" charset="-122"/>
                  <a:cs typeface="Arial" panose="020B0604020202020204" pitchFamily="34" charset="0"/>
                </a:rPr>
                <a:t>自</a:t>
              </a:r>
              <a:r>
                <a:rPr lang="en-US" altLang="zh-CN" sz="1100" dirty="0">
                  <a:solidFill>
                    <a:schemeClr val="tx1"/>
                  </a:solidFill>
                  <a:latin typeface="Arial" panose="020B0604020202020204" pitchFamily="34" charset="0"/>
                  <a:ea typeface="STKaiti" panose="02010600040101010101" pitchFamily="2" charset="-122"/>
                  <a:cs typeface="Arial" panose="020B0604020202020204" pitchFamily="34" charset="0"/>
                </a:rPr>
                <a:t>2018</a:t>
              </a:r>
              <a:r>
                <a:rPr lang="zh-CN" altLang="en-US" sz="1100" dirty="0">
                  <a:solidFill>
                    <a:schemeClr val="tx1"/>
                  </a:solidFill>
                  <a:latin typeface="Arial" panose="020B0604020202020204" pitchFamily="34" charset="0"/>
                  <a:ea typeface="STKaiti" panose="02010600040101010101" pitchFamily="2" charset="-122"/>
                  <a:cs typeface="Arial" panose="020B0604020202020204" pitchFamily="34" charset="0"/>
                </a:rPr>
                <a:t>年起担任</a:t>
              </a:r>
              <a:r>
                <a:rPr lang="zh-CN" altLang="en-US" sz="1100" b="1" dirty="0">
                  <a:solidFill>
                    <a:schemeClr val="tx1"/>
                  </a:solidFill>
                  <a:latin typeface="Arial" panose="020B0604020202020204" pitchFamily="34" charset="0"/>
                  <a:ea typeface="STKaiti" panose="02010600040101010101" pitchFamily="2" charset="-122"/>
                  <a:cs typeface="Arial" panose="020B0604020202020204" pitchFamily="34" charset="0"/>
                </a:rPr>
                <a:t>副总裁</a:t>
              </a:r>
              <a:endParaRPr lang="en-US" altLang="zh-CN" sz="1100" b="1" dirty="0">
                <a:solidFill>
                  <a:schemeClr val="tx1"/>
                </a:solidFill>
                <a:latin typeface="Arial" panose="020B0604020202020204" pitchFamily="34" charset="0"/>
                <a:ea typeface="STKaiti" panose="02010600040101010101" pitchFamily="2" charset="-122"/>
                <a:cs typeface="Arial" panose="020B0604020202020204" pitchFamily="34" charset="0"/>
              </a:endParaRPr>
            </a:p>
            <a:p>
              <a:pPr marL="171450" indent="-171450">
                <a:spcBef>
                  <a:spcPts val="600"/>
                </a:spcBef>
                <a:buClr>
                  <a:schemeClr val="accent1"/>
                </a:buClr>
                <a:buFont typeface="Wingdings" panose="05000000000000000000" pitchFamily="2" charset="2"/>
                <a:buChar char="§"/>
              </a:pPr>
              <a:r>
                <a:rPr lang="zh-CN" altLang="en-US" sz="1100" dirty="0">
                  <a:solidFill>
                    <a:schemeClr val="tx1"/>
                  </a:solidFill>
                  <a:latin typeface="Arial" panose="020B0604020202020204" pitchFamily="34" charset="0"/>
                  <a:ea typeface="STKaiti" panose="02010600040101010101" pitchFamily="2" charset="-122"/>
                  <a:cs typeface="Arial" panose="020B0604020202020204" pitchFamily="34" charset="0"/>
                </a:rPr>
                <a:t>自</a:t>
              </a:r>
              <a:r>
                <a:rPr lang="en-US" altLang="zh-CN" sz="1100" dirty="0">
                  <a:solidFill>
                    <a:schemeClr val="tx1"/>
                  </a:solidFill>
                  <a:latin typeface="Arial" panose="020B0604020202020204" pitchFamily="34" charset="0"/>
                  <a:ea typeface="STKaiti" panose="02010600040101010101" pitchFamily="2" charset="-122"/>
                  <a:cs typeface="Arial" panose="020B0604020202020204" pitchFamily="34" charset="0"/>
                </a:rPr>
                <a:t>1995</a:t>
              </a:r>
              <a:r>
                <a:rPr lang="zh-CN" altLang="en-US" sz="1100" dirty="0">
                  <a:solidFill>
                    <a:schemeClr val="tx1"/>
                  </a:solidFill>
                  <a:latin typeface="Arial" panose="020B0604020202020204" pitchFamily="34" charset="0"/>
                  <a:ea typeface="STKaiti" panose="02010600040101010101" pitchFamily="2" charset="-122"/>
                  <a:cs typeface="Arial" panose="020B0604020202020204" pitchFamily="34" charset="0"/>
                </a:rPr>
                <a:t>年加入海亮教育，先后担任海亮小学校长、海亮教育副总校长、学前教育教育集团总裁</a:t>
              </a:r>
              <a:endParaRPr lang="en-US" altLang="zh-CN" sz="1100" dirty="0">
                <a:solidFill>
                  <a:schemeClr val="tx1"/>
                </a:solidFill>
                <a:latin typeface="Arial" panose="020B0604020202020204" pitchFamily="34" charset="0"/>
                <a:ea typeface="STKaiti" panose="02010600040101010101" pitchFamily="2" charset="-122"/>
                <a:cs typeface="Arial" panose="020B0604020202020204" pitchFamily="34" charset="0"/>
              </a:endParaRPr>
            </a:p>
            <a:p>
              <a:pPr marL="171450" indent="-171450">
                <a:spcBef>
                  <a:spcPts val="600"/>
                </a:spcBef>
                <a:buClr>
                  <a:schemeClr val="accent1"/>
                </a:buClr>
                <a:buFont typeface="Wingdings" panose="05000000000000000000" pitchFamily="2" charset="2"/>
                <a:buChar char="§"/>
              </a:pPr>
              <a:r>
                <a:rPr lang="en-US" altLang="zh-CN" sz="1100" dirty="0">
                  <a:solidFill>
                    <a:schemeClr val="tx1"/>
                  </a:solidFill>
                  <a:latin typeface="Arial" panose="020B0604020202020204" pitchFamily="34" charset="0"/>
                  <a:ea typeface="STKaiti" panose="02010600040101010101" pitchFamily="2" charset="-122"/>
                  <a:cs typeface="Arial" panose="020B0604020202020204" pitchFamily="34" charset="0"/>
                </a:rPr>
                <a:t>2006</a:t>
              </a:r>
              <a:r>
                <a:rPr lang="zh-CN" altLang="en-US" sz="1100" dirty="0">
                  <a:solidFill>
                    <a:schemeClr val="tx1"/>
                  </a:solidFill>
                  <a:latin typeface="Arial" panose="020B0604020202020204" pitchFamily="34" charset="0"/>
                  <a:ea typeface="STKaiti" panose="02010600040101010101" pitchFamily="2" charset="-122"/>
                  <a:cs typeface="Arial" panose="020B0604020202020204" pitchFamily="34" charset="0"/>
                </a:rPr>
                <a:t>年获得中央广播电视大学学士学位，在教育部门获得了各种荣誉，其中包括浙江省民办教育中小学优秀教师、浙江省春蚕奖等</a:t>
              </a:r>
            </a:p>
          </p:txBody>
        </p:sp>
        <p:sp>
          <p:nvSpPr>
            <p:cNvPr id="48" name="TextBox 126">
              <a:extLst>
                <a:ext uri="{FF2B5EF4-FFF2-40B4-BE49-F238E27FC236}">
                  <a16:creationId xmlns:a16="http://schemas.microsoft.com/office/drawing/2014/main" id="{A5C120C7-983A-4604-95B5-9B4AD9F9DEBA}"/>
                </a:ext>
              </a:extLst>
            </p:cNvPr>
            <p:cNvSpPr txBox="1"/>
            <p:nvPr/>
          </p:nvSpPr>
          <p:spPr>
            <a:xfrm>
              <a:off x="1152634" y="5803084"/>
              <a:ext cx="282129" cy="169277"/>
            </a:xfrm>
            <a:prstGeom prst="rect">
              <a:avLst/>
            </a:prstGeom>
            <a:noFill/>
          </p:spPr>
          <p:txBody>
            <a:bodyPr wrap="none" lIns="0" tIns="0" rIns="0" bIns="0" rtlCol="0">
              <a:spAutoFit/>
            </a:bodyPr>
            <a:lstStyle/>
            <a:p>
              <a:pPr algn="ctr">
                <a:spcAft>
                  <a:spcPts val="600"/>
                </a:spcAft>
                <a:buClr>
                  <a:schemeClr val="accent1"/>
                </a:buClr>
              </a:pPr>
              <a:r>
                <a:rPr lang="zh-CN" altLang="en-US" sz="1100" b="1">
                  <a:latin typeface="Arial" panose="020B0604020202020204" pitchFamily="34" charset="0"/>
                  <a:ea typeface="STKaiti" panose="02010600040101010101" pitchFamily="2" charset="-122"/>
                  <a:cs typeface="Arial" panose="020B0604020202020204" pitchFamily="34" charset="0"/>
                </a:rPr>
                <a:t>黄平</a:t>
              </a:r>
              <a:endParaRPr lang="en-US" altLang="zh-CN" sz="1100" b="1">
                <a:latin typeface="Arial" panose="020B0604020202020204" pitchFamily="34" charset="0"/>
                <a:ea typeface="STKaiti" panose="02010600040101010101" pitchFamily="2" charset="-122"/>
                <a:cs typeface="Arial" panose="020B0604020202020204" pitchFamily="34" charset="0"/>
              </a:endParaRPr>
            </a:p>
          </p:txBody>
        </p:sp>
        <p:pic>
          <p:nvPicPr>
            <p:cNvPr id="59" name="图片 58">
              <a:extLst>
                <a:ext uri="{FF2B5EF4-FFF2-40B4-BE49-F238E27FC236}">
                  <a16:creationId xmlns:a16="http://schemas.microsoft.com/office/drawing/2014/main" id="{41C721CC-3F53-44C2-A321-7252A8F4B9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0474" y="4956197"/>
              <a:ext cx="653479" cy="805059"/>
            </a:xfrm>
            <a:prstGeom prst="rect">
              <a:avLst/>
            </a:prstGeom>
          </p:spPr>
        </p:pic>
      </p:grpSp>
      <p:grpSp>
        <p:nvGrpSpPr>
          <p:cNvPr id="11" name="组合 10">
            <a:extLst>
              <a:ext uri="{FF2B5EF4-FFF2-40B4-BE49-F238E27FC236}">
                <a16:creationId xmlns:a16="http://schemas.microsoft.com/office/drawing/2014/main" id="{DEA0B89A-B00A-4B36-9E59-BE0BBF965A49}"/>
              </a:ext>
            </a:extLst>
          </p:cNvPr>
          <p:cNvGrpSpPr/>
          <p:nvPr/>
        </p:nvGrpSpPr>
        <p:grpSpPr>
          <a:xfrm>
            <a:off x="4396327" y="4803476"/>
            <a:ext cx="3395122" cy="1598509"/>
            <a:chOff x="4327393" y="4803476"/>
            <a:chExt cx="3395122" cy="1598509"/>
          </a:xfrm>
        </p:grpSpPr>
        <p:sp>
          <p:nvSpPr>
            <p:cNvPr id="80" name="Rounded Rectangle 82">
              <a:extLst>
                <a:ext uri="{FF2B5EF4-FFF2-40B4-BE49-F238E27FC236}">
                  <a16:creationId xmlns:a16="http://schemas.microsoft.com/office/drawing/2014/main" id="{15E8A7FA-09F1-4A9A-8B4A-F3E70158537B}"/>
                </a:ext>
              </a:extLst>
            </p:cNvPr>
            <p:cNvSpPr/>
            <p:nvPr/>
          </p:nvSpPr>
          <p:spPr>
            <a:xfrm>
              <a:off x="4327393" y="4803476"/>
              <a:ext cx="3395122" cy="1598509"/>
            </a:xfrm>
            <a:prstGeom prst="roundRect">
              <a:avLst>
                <a:gd name="adj" fmla="val 452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rIns="9144" rtlCol="0" anchor="t" anchorCtr="0"/>
            <a:lstStyle/>
            <a:p>
              <a:pPr marL="171450" indent="-171450">
                <a:spcBef>
                  <a:spcPts val="600"/>
                </a:spcBef>
                <a:buClr>
                  <a:schemeClr val="accent1"/>
                </a:buClr>
                <a:buFont typeface="Wingdings" panose="05000000000000000000" pitchFamily="2" charset="2"/>
                <a:buChar char="§"/>
              </a:pPr>
              <a:r>
                <a:rPr lang="zh-CN" altLang="en-US" sz="1100" dirty="0">
                  <a:solidFill>
                    <a:schemeClr val="tx1"/>
                  </a:solidFill>
                  <a:latin typeface="Arial" panose="020B0604020202020204" pitchFamily="34" charset="0"/>
                  <a:ea typeface="STKaiti" panose="02010600040101010101" pitchFamily="2" charset="-122"/>
                  <a:cs typeface="Arial" panose="020B0604020202020204" pitchFamily="34" charset="0"/>
                </a:rPr>
                <a:t>自</a:t>
              </a:r>
              <a:r>
                <a:rPr lang="en-US" altLang="zh-CN" sz="1100" dirty="0">
                  <a:solidFill>
                    <a:schemeClr val="tx1"/>
                  </a:solidFill>
                  <a:latin typeface="Arial" panose="020B0604020202020204" pitchFamily="34" charset="0"/>
                  <a:ea typeface="STKaiti" panose="02010600040101010101" pitchFamily="2" charset="-122"/>
                  <a:cs typeface="Arial" panose="020B0604020202020204" pitchFamily="34" charset="0"/>
                </a:rPr>
                <a:t>2019</a:t>
              </a:r>
              <a:r>
                <a:rPr lang="zh-CN" altLang="en-US" sz="1100" dirty="0">
                  <a:solidFill>
                    <a:schemeClr val="tx1"/>
                  </a:solidFill>
                  <a:latin typeface="Arial" panose="020B0604020202020204" pitchFamily="34" charset="0"/>
                  <a:ea typeface="STKaiti" panose="02010600040101010101" pitchFamily="2" charset="-122"/>
                  <a:cs typeface="Arial" panose="020B0604020202020204" pitchFamily="34" charset="0"/>
                </a:rPr>
                <a:t>年起担任</a:t>
              </a:r>
              <a:r>
                <a:rPr lang="zh-CN" altLang="en-US" sz="1100" b="1" dirty="0">
                  <a:solidFill>
                    <a:schemeClr val="tx1"/>
                  </a:solidFill>
                  <a:latin typeface="Arial" panose="020B0604020202020204" pitchFamily="34" charset="0"/>
                  <a:ea typeface="STKaiti" panose="02010600040101010101" pitchFamily="2" charset="-122"/>
                  <a:cs typeface="Arial" panose="020B0604020202020204" pitchFamily="34" charset="0"/>
                </a:rPr>
                <a:t>副总裁</a:t>
              </a:r>
            </a:p>
            <a:p>
              <a:pPr marL="171450" indent="-171450">
                <a:spcBef>
                  <a:spcPts val="600"/>
                </a:spcBef>
                <a:buClr>
                  <a:schemeClr val="accent1"/>
                </a:buClr>
                <a:buFont typeface="Wingdings" panose="05000000000000000000" pitchFamily="2" charset="2"/>
                <a:buChar char="§"/>
              </a:pPr>
              <a:r>
                <a:rPr lang="zh-CN" altLang="en-US" sz="1100" dirty="0">
                  <a:solidFill>
                    <a:schemeClr val="tx1"/>
                  </a:solidFill>
                  <a:latin typeface="Arial" panose="020B0604020202020204" pitchFamily="34" charset="0"/>
                  <a:ea typeface="STKaiti" panose="02010600040101010101" pitchFamily="2" charset="-122"/>
                  <a:cs typeface="Arial" panose="020B0604020202020204" pitchFamily="34" charset="0"/>
                </a:rPr>
                <a:t>自</a:t>
              </a:r>
              <a:r>
                <a:rPr lang="en-US" altLang="zh-CN" sz="1100" dirty="0">
                  <a:solidFill>
                    <a:schemeClr val="tx1"/>
                  </a:solidFill>
                  <a:latin typeface="Arial" panose="020B0604020202020204" pitchFamily="34" charset="0"/>
                  <a:ea typeface="STKaiti" panose="02010600040101010101" pitchFamily="2" charset="-122"/>
                  <a:cs typeface="Arial" panose="020B0604020202020204" pitchFamily="34" charset="0"/>
                </a:rPr>
                <a:t>2000</a:t>
              </a:r>
              <a:r>
                <a:rPr lang="zh-CN" altLang="en-US" sz="1100" dirty="0">
                  <a:solidFill>
                    <a:schemeClr val="tx1"/>
                  </a:solidFill>
                  <a:latin typeface="Arial" panose="020B0604020202020204" pitchFamily="34" charset="0"/>
                  <a:ea typeface="STKaiti" panose="02010600040101010101" pitchFamily="2" charset="-122"/>
                  <a:cs typeface="Arial" panose="020B0604020202020204" pitchFamily="34" charset="0"/>
                </a:rPr>
                <a:t>年加入海亮教育，获得很多荣誉，如“全国优秀民办教师”</a:t>
              </a:r>
              <a:r>
                <a:rPr lang="en-US" altLang="zh-CN" sz="1100" dirty="0">
                  <a:solidFill>
                    <a:schemeClr val="tx1"/>
                  </a:solidFill>
                  <a:latin typeface="Arial" panose="020B0604020202020204" pitchFamily="34" charset="0"/>
                  <a:ea typeface="STKaiti" panose="02010600040101010101" pitchFamily="2" charset="-122"/>
                  <a:cs typeface="Arial" panose="020B0604020202020204" pitchFamily="34" charset="0"/>
                </a:rPr>
                <a:t>,“</a:t>
              </a:r>
              <a:r>
                <a:rPr lang="zh-CN" altLang="en-US" sz="1100" dirty="0">
                  <a:solidFill>
                    <a:schemeClr val="tx1"/>
                  </a:solidFill>
                  <a:latin typeface="Arial" panose="020B0604020202020204" pitchFamily="34" charset="0"/>
                  <a:ea typeface="STKaiti" panose="02010600040101010101" pitchFamily="2" charset="-122"/>
                  <a:cs typeface="Arial" panose="020B0604020202020204" pitchFamily="34" charset="0"/>
                </a:rPr>
                <a:t>绍兴市名师名校长”</a:t>
              </a:r>
              <a:r>
                <a:rPr lang="en-US" altLang="zh-CN" sz="1100" dirty="0">
                  <a:solidFill>
                    <a:schemeClr val="tx1"/>
                  </a:solidFill>
                  <a:latin typeface="Arial" panose="020B0604020202020204" pitchFamily="34" charset="0"/>
                  <a:ea typeface="STKaiti" panose="02010600040101010101" pitchFamily="2" charset="-122"/>
                  <a:cs typeface="Arial" panose="020B0604020202020204" pitchFamily="34" charset="0"/>
                </a:rPr>
                <a:t>,“</a:t>
              </a:r>
              <a:r>
                <a:rPr lang="zh-CN" altLang="en-US" sz="1100" dirty="0">
                  <a:solidFill>
                    <a:schemeClr val="tx1"/>
                  </a:solidFill>
                  <a:latin typeface="Arial" panose="020B0604020202020204" pitchFamily="34" charset="0"/>
                  <a:ea typeface="STKaiti" panose="02010600040101010101" pitchFamily="2" charset="-122"/>
                  <a:cs typeface="Arial" panose="020B0604020202020204" pitchFamily="34" charset="0"/>
                </a:rPr>
                <a:t>浙江省高中地理优质课一等奖” </a:t>
              </a:r>
            </a:p>
            <a:p>
              <a:pPr marL="171450" indent="-171450">
                <a:spcBef>
                  <a:spcPts val="600"/>
                </a:spcBef>
                <a:buClr>
                  <a:schemeClr val="accent1"/>
                </a:buClr>
                <a:buFont typeface="Wingdings" panose="05000000000000000000" pitchFamily="2" charset="2"/>
                <a:buChar char="§"/>
              </a:pPr>
              <a:r>
                <a:rPr lang="en-US" altLang="zh-CN" sz="1100" dirty="0">
                  <a:solidFill>
                    <a:schemeClr val="tx1"/>
                  </a:solidFill>
                  <a:latin typeface="Arial" panose="020B0604020202020204" pitchFamily="34" charset="0"/>
                  <a:ea typeface="STKaiti" panose="02010600040101010101" pitchFamily="2" charset="-122"/>
                  <a:cs typeface="Arial" panose="020B0604020202020204" pitchFamily="34" charset="0"/>
                </a:rPr>
                <a:t>1992</a:t>
              </a:r>
              <a:r>
                <a:rPr lang="zh-CN" altLang="en-US" sz="1100" dirty="0">
                  <a:solidFill>
                    <a:schemeClr val="tx1"/>
                  </a:solidFill>
                  <a:latin typeface="Arial" panose="020B0604020202020204" pitchFamily="34" charset="0"/>
                  <a:ea typeface="STKaiti" panose="02010600040101010101" pitchFamily="2" charset="-122"/>
                  <a:cs typeface="Arial" panose="020B0604020202020204" pitchFamily="34" charset="0"/>
                </a:rPr>
                <a:t>年毕业于新疆师范大学地理教育系，获得本科学位</a:t>
              </a:r>
            </a:p>
          </p:txBody>
        </p:sp>
        <p:sp>
          <p:nvSpPr>
            <p:cNvPr id="81" name="TextBox 126">
              <a:extLst>
                <a:ext uri="{FF2B5EF4-FFF2-40B4-BE49-F238E27FC236}">
                  <a16:creationId xmlns:a16="http://schemas.microsoft.com/office/drawing/2014/main" id="{A5C120C7-983A-4604-95B5-9B4AD9F9DEBA}"/>
                </a:ext>
              </a:extLst>
            </p:cNvPr>
            <p:cNvSpPr txBox="1"/>
            <p:nvPr/>
          </p:nvSpPr>
          <p:spPr>
            <a:xfrm>
              <a:off x="4604132" y="5842847"/>
              <a:ext cx="282129" cy="169277"/>
            </a:xfrm>
            <a:prstGeom prst="rect">
              <a:avLst/>
            </a:prstGeom>
            <a:noFill/>
          </p:spPr>
          <p:txBody>
            <a:bodyPr wrap="none" lIns="0" tIns="0" rIns="0" bIns="0" rtlCol="0">
              <a:spAutoFit/>
            </a:bodyPr>
            <a:lstStyle/>
            <a:p>
              <a:pPr algn="ctr">
                <a:spcAft>
                  <a:spcPts val="600"/>
                </a:spcAft>
                <a:buClr>
                  <a:schemeClr val="accent1"/>
                </a:buClr>
              </a:pPr>
              <a:r>
                <a:rPr lang="zh-CN" altLang="en-US" sz="1100" b="1" dirty="0">
                  <a:latin typeface="Arial" panose="020B0604020202020204" pitchFamily="34" charset="0"/>
                  <a:ea typeface="STKaiti" panose="02010600040101010101" pitchFamily="2" charset="-122"/>
                  <a:cs typeface="Arial" panose="020B0604020202020204" pitchFamily="34" charset="0"/>
                </a:rPr>
                <a:t>彭蕾</a:t>
              </a:r>
            </a:p>
          </p:txBody>
        </p:sp>
        <p:pic>
          <p:nvPicPr>
            <p:cNvPr id="56" name="图片 55">
              <a:extLst>
                <a:ext uri="{FF2B5EF4-FFF2-40B4-BE49-F238E27FC236}">
                  <a16:creationId xmlns:a16="http://schemas.microsoft.com/office/drawing/2014/main" id="{7696C3E9-9284-4DEC-9813-1DE90DAE5F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44504" y="4968444"/>
              <a:ext cx="601387" cy="823096"/>
            </a:xfrm>
            <a:prstGeom prst="rect">
              <a:avLst/>
            </a:prstGeom>
            <a:solidFill>
              <a:srgbClr val="3467C0"/>
            </a:solidFill>
          </p:spPr>
        </p:pic>
      </p:grpSp>
      <p:grpSp>
        <p:nvGrpSpPr>
          <p:cNvPr id="10" name="组合 9">
            <a:extLst>
              <a:ext uri="{FF2B5EF4-FFF2-40B4-BE49-F238E27FC236}">
                <a16:creationId xmlns:a16="http://schemas.microsoft.com/office/drawing/2014/main" id="{7540C908-F1DA-4632-BBB8-3F55E603D0BE}"/>
              </a:ext>
            </a:extLst>
          </p:cNvPr>
          <p:cNvGrpSpPr/>
          <p:nvPr/>
        </p:nvGrpSpPr>
        <p:grpSpPr>
          <a:xfrm>
            <a:off x="7912509" y="4803475"/>
            <a:ext cx="3395122" cy="1598509"/>
            <a:chOff x="7770416" y="4831045"/>
            <a:chExt cx="3395122" cy="1598509"/>
          </a:xfrm>
        </p:grpSpPr>
        <p:sp>
          <p:nvSpPr>
            <p:cNvPr id="83" name="Rounded Rectangle 82">
              <a:extLst>
                <a:ext uri="{FF2B5EF4-FFF2-40B4-BE49-F238E27FC236}">
                  <a16:creationId xmlns:a16="http://schemas.microsoft.com/office/drawing/2014/main" id="{15E8A7FA-09F1-4A9A-8B4A-F3E70158537B}"/>
                </a:ext>
              </a:extLst>
            </p:cNvPr>
            <p:cNvSpPr/>
            <p:nvPr/>
          </p:nvSpPr>
          <p:spPr>
            <a:xfrm>
              <a:off x="7770416" y="4831045"/>
              <a:ext cx="3395122" cy="1598509"/>
            </a:xfrm>
            <a:prstGeom prst="roundRect">
              <a:avLst>
                <a:gd name="adj" fmla="val 452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rIns="9144" rtlCol="0" anchor="t" anchorCtr="0"/>
            <a:lstStyle/>
            <a:p>
              <a:pPr marL="171450" indent="-171450">
                <a:spcBef>
                  <a:spcPts val="600"/>
                </a:spcBef>
                <a:buClr>
                  <a:schemeClr val="accent1"/>
                </a:buClr>
                <a:buFont typeface="Wingdings" panose="05000000000000000000" pitchFamily="2" charset="2"/>
                <a:buChar char="§"/>
              </a:pPr>
              <a:r>
                <a:rPr lang="zh-CN" altLang="en-US" sz="1100" dirty="0">
                  <a:solidFill>
                    <a:schemeClr val="tx1"/>
                  </a:solidFill>
                  <a:latin typeface="Arial" panose="020B0604020202020204" pitchFamily="34" charset="0"/>
                  <a:ea typeface="STKaiti" panose="02010600040101010101" pitchFamily="2" charset="-122"/>
                  <a:cs typeface="Arial" panose="020B0604020202020204" pitchFamily="34" charset="0"/>
                </a:rPr>
                <a:t>自</a:t>
              </a:r>
              <a:r>
                <a:rPr lang="en-US" altLang="zh-CN" sz="1100" dirty="0">
                  <a:solidFill>
                    <a:schemeClr val="tx1"/>
                  </a:solidFill>
                  <a:latin typeface="Arial" panose="020B0604020202020204" pitchFamily="34" charset="0"/>
                  <a:ea typeface="STKaiti" panose="02010600040101010101" pitchFamily="2" charset="-122"/>
                  <a:cs typeface="Arial" panose="020B0604020202020204" pitchFamily="34" charset="0"/>
                </a:rPr>
                <a:t>2019</a:t>
              </a:r>
              <a:r>
                <a:rPr lang="zh-CN" altLang="en-US" sz="1100" dirty="0">
                  <a:solidFill>
                    <a:schemeClr val="tx1"/>
                  </a:solidFill>
                  <a:latin typeface="Arial" panose="020B0604020202020204" pitchFamily="34" charset="0"/>
                  <a:ea typeface="STKaiti" panose="02010600040101010101" pitchFamily="2" charset="-122"/>
                  <a:cs typeface="Arial" panose="020B0604020202020204" pitchFamily="34" charset="0"/>
                </a:rPr>
                <a:t>年起担任</a:t>
              </a:r>
              <a:r>
                <a:rPr lang="zh-CN" altLang="en-US" sz="1100" b="1" dirty="0">
                  <a:solidFill>
                    <a:schemeClr val="tx1"/>
                  </a:solidFill>
                  <a:latin typeface="Arial" panose="020B0604020202020204" pitchFamily="34" charset="0"/>
                  <a:ea typeface="STKaiti" panose="02010600040101010101" pitchFamily="2" charset="-122"/>
                  <a:cs typeface="Arial" panose="020B0604020202020204" pitchFamily="34" charset="0"/>
                </a:rPr>
                <a:t>副总裁</a:t>
              </a:r>
            </a:p>
            <a:p>
              <a:pPr marL="171450" indent="-171450">
                <a:spcBef>
                  <a:spcPts val="600"/>
                </a:spcBef>
                <a:buClr>
                  <a:schemeClr val="accent1"/>
                </a:buClr>
                <a:buFont typeface="Wingdings" panose="05000000000000000000" pitchFamily="2" charset="2"/>
                <a:buChar char="§"/>
              </a:pPr>
              <a:r>
                <a:rPr lang="zh-CN" altLang="en-US" sz="1100" dirty="0">
                  <a:solidFill>
                    <a:schemeClr val="tx1"/>
                  </a:solidFill>
                  <a:latin typeface="Arial" panose="020B0604020202020204" pitchFamily="34" charset="0"/>
                  <a:ea typeface="STKaiti" panose="02010600040101010101" pitchFamily="2" charset="-122"/>
                  <a:cs typeface="Arial" panose="020B0604020202020204" pitchFamily="34" charset="0"/>
                </a:rPr>
                <a:t>自</a:t>
              </a:r>
              <a:r>
                <a:rPr lang="en-US" altLang="zh-CN" sz="1100" dirty="0">
                  <a:solidFill>
                    <a:schemeClr val="tx1"/>
                  </a:solidFill>
                  <a:latin typeface="Arial" panose="020B0604020202020204" pitchFamily="34" charset="0"/>
                  <a:ea typeface="STKaiti" panose="02010600040101010101" pitchFamily="2" charset="-122"/>
                  <a:cs typeface="Arial" panose="020B0604020202020204" pitchFamily="34" charset="0"/>
                </a:rPr>
                <a:t>1998</a:t>
              </a:r>
              <a:r>
                <a:rPr lang="zh-CN" altLang="en-US" sz="1100" dirty="0">
                  <a:solidFill>
                    <a:schemeClr val="tx1"/>
                  </a:solidFill>
                  <a:latin typeface="Arial" panose="020B0604020202020204" pitchFamily="34" charset="0"/>
                  <a:ea typeface="STKaiti" panose="02010600040101010101" pitchFamily="2" charset="-122"/>
                  <a:cs typeface="Arial" panose="020B0604020202020204" pitchFamily="34" charset="0"/>
                </a:rPr>
                <a:t>年加入海亮教育，多年兼任各校校长，曾获得“全国初中数学优质课一等奖第一名”、“浙派名师名校长”等荣誉称号</a:t>
              </a:r>
            </a:p>
            <a:p>
              <a:pPr marL="171450" indent="-171450">
                <a:spcBef>
                  <a:spcPts val="600"/>
                </a:spcBef>
                <a:buClr>
                  <a:schemeClr val="accent1"/>
                </a:buClr>
                <a:buFont typeface="Wingdings" panose="05000000000000000000" pitchFamily="2" charset="2"/>
                <a:buChar char="§"/>
              </a:pPr>
              <a:r>
                <a:rPr lang="zh-CN" altLang="en-US" sz="1100" dirty="0">
                  <a:solidFill>
                    <a:schemeClr val="tx1"/>
                  </a:solidFill>
                  <a:latin typeface="Arial" panose="020B0604020202020204" pitchFamily="34" charset="0"/>
                  <a:ea typeface="STKaiti" panose="02010600040101010101" pitchFamily="2" charset="-122"/>
                  <a:cs typeface="Arial" panose="020B0604020202020204" pitchFamily="34" charset="0"/>
                </a:rPr>
                <a:t>毕业于浙江师范大学音乐教育专业，目前正在华东交通大学修读数学专业研究生课程学位</a:t>
              </a:r>
            </a:p>
          </p:txBody>
        </p:sp>
        <p:pic>
          <p:nvPicPr>
            <p:cNvPr id="51" name="图片 50">
              <a:extLst>
                <a:ext uri="{FF2B5EF4-FFF2-40B4-BE49-F238E27FC236}">
                  <a16:creationId xmlns:a16="http://schemas.microsoft.com/office/drawing/2014/main" id="{D300CEFC-2BFC-4175-88ED-476BB7B02A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12509" y="4993471"/>
              <a:ext cx="647489" cy="785645"/>
            </a:xfrm>
            <a:prstGeom prst="rect">
              <a:avLst/>
            </a:prstGeom>
            <a:solidFill>
              <a:srgbClr val="3467C0"/>
            </a:solidFill>
          </p:spPr>
        </p:pic>
        <p:sp>
          <p:nvSpPr>
            <p:cNvPr id="84" name="TextBox 126">
              <a:extLst>
                <a:ext uri="{FF2B5EF4-FFF2-40B4-BE49-F238E27FC236}">
                  <a16:creationId xmlns:a16="http://schemas.microsoft.com/office/drawing/2014/main" id="{A5C120C7-983A-4604-95B5-9B4AD9F9DEBA}"/>
                </a:ext>
              </a:extLst>
            </p:cNvPr>
            <p:cNvSpPr txBox="1"/>
            <p:nvPr/>
          </p:nvSpPr>
          <p:spPr>
            <a:xfrm>
              <a:off x="8012537" y="5830652"/>
              <a:ext cx="423194" cy="169277"/>
            </a:xfrm>
            <a:prstGeom prst="rect">
              <a:avLst/>
            </a:prstGeom>
            <a:noFill/>
          </p:spPr>
          <p:txBody>
            <a:bodyPr wrap="none" lIns="0" tIns="0" rIns="0" bIns="0" rtlCol="0">
              <a:spAutoFit/>
            </a:bodyPr>
            <a:lstStyle/>
            <a:p>
              <a:pPr algn="ctr">
                <a:spcAft>
                  <a:spcPts val="600"/>
                </a:spcAft>
                <a:buClr>
                  <a:schemeClr val="accent1"/>
                </a:buClr>
              </a:pPr>
              <a:r>
                <a:rPr lang="zh-CN" altLang="en-US" sz="1100" b="1">
                  <a:latin typeface="Arial" panose="020B0604020202020204" pitchFamily="34" charset="0"/>
                  <a:ea typeface="STKaiti" panose="02010600040101010101" pitchFamily="2" charset="-122"/>
                  <a:cs typeface="Arial" panose="020B0604020202020204" pitchFamily="34" charset="0"/>
                </a:rPr>
                <a:t>朱周刚</a:t>
              </a:r>
            </a:p>
          </p:txBody>
        </p:sp>
      </p:grpSp>
      <p:grpSp>
        <p:nvGrpSpPr>
          <p:cNvPr id="9" name="组合 8">
            <a:extLst>
              <a:ext uri="{FF2B5EF4-FFF2-40B4-BE49-F238E27FC236}">
                <a16:creationId xmlns:a16="http://schemas.microsoft.com/office/drawing/2014/main" id="{5AB1CB18-2930-4FBC-9067-9BFD91081EE0}"/>
              </a:ext>
            </a:extLst>
          </p:cNvPr>
          <p:cNvGrpSpPr/>
          <p:nvPr/>
        </p:nvGrpSpPr>
        <p:grpSpPr>
          <a:xfrm>
            <a:off x="884370" y="1505716"/>
            <a:ext cx="10423260" cy="1343998"/>
            <a:chOff x="388936" y="1408404"/>
            <a:chExt cx="9135088" cy="1054419"/>
          </a:xfrm>
        </p:grpSpPr>
        <p:sp>
          <p:nvSpPr>
            <p:cNvPr id="31" name="Rounded Rectangle 82">
              <a:extLst>
                <a:ext uri="{FF2B5EF4-FFF2-40B4-BE49-F238E27FC236}">
                  <a16:creationId xmlns:a16="http://schemas.microsoft.com/office/drawing/2014/main" id="{E11A6EE4-84F8-4E3F-B46E-C3FFFA8134F7}"/>
                </a:ext>
              </a:extLst>
            </p:cNvPr>
            <p:cNvSpPr/>
            <p:nvPr/>
          </p:nvSpPr>
          <p:spPr>
            <a:xfrm>
              <a:off x="5098328" y="1408404"/>
              <a:ext cx="4425696" cy="1054419"/>
            </a:xfrm>
            <a:prstGeom prst="roundRect">
              <a:avLst>
                <a:gd name="adj" fmla="val 1142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pPr marL="171450" indent="-171450">
                <a:spcBef>
                  <a:spcPts val="600"/>
                </a:spcBef>
                <a:buClr>
                  <a:schemeClr val="accent1"/>
                </a:buClr>
                <a:buFont typeface="Wingdings" panose="05000000000000000000" pitchFamily="2" charset="2"/>
                <a:buChar char="§"/>
              </a:pPr>
              <a:r>
                <a:rPr lang="zh-CN" altLang="en-US" sz="1100" dirty="0">
                  <a:solidFill>
                    <a:schemeClr val="tx1"/>
                  </a:solidFill>
                  <a:latin typeface="Arial" panose="020B0604020202020204" pitchFamily="34" charset="0"/>
                  <a:ea typeface="STKaiti" panose="02010600040101010101" pitchFamily="2" charset="-122"/>
                  <a:cs typeface="Arial" panose="020B0604020202020204" pitchFamily="34" charset="0"/>
                </a:rPr>
                <a:t>自</a:t>
              </a:r>
              <a:r>
                <a:rPr lang="en-US" altLang="zh-CN" sz="1100" dirty="0">
                  <a:solidFill>
                    <a:schemeClr val="tx1"/>
                  </a:solidFill>
                  <a:latin typeface="Arial" panose="020B0604020202020204" pitchFamily="34" charset="0"/>
                  <a:ea typeface="STKaiti" panose="02010600040101010101" pitchFamily="2" charset="-122"/>
                  <a:cs typeface="Arial" panose="020B0604020202020204" pitchFamily="34" charset="0"/>
                </a:rPr>
                <a:t>2017</a:t>
              </a:r>
              <a:r>
                <a:rPr lang="zh-CN" altLang="en-US" sz="1100" dirty="0">
                  <a:solidFill>
                    <a:schemeClr val="tx1"/>
                  </a:solidFill>
                  <a:latin typeface="Arial" panose="020B0604020202020204" pitchFamily="34" charset="0"/>
                  <a:ea typeface="STKaiti" panose="02010600040101010101" pitchFamily="2" charset="-122"/>
                  <a:cs typeface="Arial" panose="020B0604020202020204" pitchFamily="34" charset="0"/>
                </a:rPr>
                <a:t>年起担任</a:t>
              </a:r>
              <a:r>
                <a:rPr lang="zh-CN" altLang="en-US" sz="1100" b="1" dirty="0">
                  <a:solidFill>
                    <a:schemeClr val="tx1"/>
                  </a:solidFill>
                  <a:latin typeface="Arial" panose="020B0604020202020204" pitchFamily="34" charset="0"/>
                  <a:ea typeface="STKaiti" panose="02010600040101010101" pitchFamily="2" charset="-122"/>
                  <a:cs typeface="Arial" panose="020B0604020202020204" pitchFamily="34" charset="0"/>
                </a:rPr>
                <a:t>董事兼总校长</a:t>
              </a:r>
              <a:endParaRPr lang="en-US" altLang="zh-CN" sz="1100" b="1" dirty="0">
                <a:solidFill>
                  <a:schemeClr val="tx1"/>
                </a:solidFill>
                <a:latin typeface="Arial" panose="020B0604020202020204" pitchFamily="34" charset="0"/>
                <a:ea typeface="STKaiti" panose="02010600040101010101" pitchFamily="2" charset="-122"/>
                <a:cs typeface="Arial" panose="020B0604020202020204" pitchFamily="34" charset="0"/>
              </a:endParaRPr>
            </a:p>
            <a:p>
              <a:pPr marL="171450" indent="-171450">
                <a:spcBef>
                  <a:spcPts val="600"/>
                </a:spcBef>
                <a:buClr>
                  <a:schemeClr val="accent1"/>
                </a:buClr>
                <a:buFont typeface="Wingdings" panose="05000000000000000000" pitchFamily="2" charset="2"/>
                <a:buChar char="§"/>
              </a:pPr>
              <a:r>
                <a:rPr lang="zh-CN" altLang="en-US" sz="1100" dirty="0">
                  <a:solidFill>
                    <a:schemeClr val="tx1"/>
                  </a:solidFill>
                  <a:latin typeface="Arial" panose="020B0604020202020204" pitchFamily="34" charset="0"/>
                  <a:ea typeface="STKaiti" panose="02010600040101010101" pitchFamily="2" charset="-122"/>
                  <a:cs typeface="Arial" panose="020B0604020202020204" pitchFamily="34" charset="0"/>
                </a:rPr>
                <a:t>拥有</a:t>
              </a:r>
              <a:r>
                <a:rPr lang="en-US" altLang="zh-CN" sz="1100" dirty="0">
                  <a:solidFill>
                    <a:schemeClr val="tx1"/>
                  </a:solidFill>
                  <a:latin typeface="Arial" panose="020B0604020202020204" pitchFamily="34" charset="0"/>
                  <a:ea typeface="STKaiti" panose="02010600040101010101" pitchFamily="2" charset="-122"/>
                  <a:cs typeface="Arial" panose="020B0604020202020204" pitchFamily="34" charset="0"/>
                </a:rPr>
                <a:t>17</a:t>
              </a:r>
              <a:r>
                <a:rPr lang="zh-CN" altLang="en-US" sz="1100" dirty="0">
                  <a:solidFill>
                    <a:schemeClr val="tx1"/>
                  </a:solidFill>
                  <a:latin typeface="Arial" panose="020B0604020202020204" pitchFamily="34" charset="0"/>
                  <a:ea typeface="STKaiti" panose="02010600040101010101" pitchFamily="2" charset="-122"/>
                  <a:cs typeface="Arial" panose="020B0604020202020204" pitchFamily="34" charset="0"/>
                </a:rPr>
                <a:t>年担任浙江省杭州第二中学校长的经历，在教育行业拥有极高的声誉</a:t>
              </a:r>
              <a:endParaRPr lang="en-US" altLang="zh-CN" sz="1100" dirty="0">
                <a:solidFill>
                  <a:schemeClr val="tx1"/>
                </a:solidFill>
                <a:latin typeface="Arial" panose="020B0604020202020204" pitchFamily="34" charset="0"/>
                <a:ea typeface="STKaiti" panose="02010600040101010101" pitchFamily="2" charset="-122"/>
                <a:cs typeface="Arial" panose="020B0604020202020204" pitchFamily="34" charset="0"/>
              </a:endParaRPr>
            </a:p>
            <a:p>
              <a:pPr marL="171450" indent="-171450">
                <a:spcBef>
                  <a:spcPts val="600"/>
                </a:spcBef>
                <a:buClr>
                  <a:schemeClr val="accent1"/>
                </a:buClr>
                <a:buFont typeface="Wingdings" panose="05000000000000000000" pitchFamily="2" charset="2"/>
                <a:buChar char="§"/>
              </a:pPr>
              <a:r>
                <a:rPr lang="zh-CN" altLang="en-US" sz="1100" dirty="0">
                  <a:solidFill>
                    <a:schemeClr val="tx1"/>
                  </a:solidFill>
                  <a:latin typeface="Arial" panose="020B0604020202020204" pitchFamily="34" charset="0"/>
                  <a:ea typeface="STKaiti" panose="02010600040101010101" pitchFamily="2" charset="-122"/>
                  <a:cs typeface="Arial" panose="020B0604020202020204" pitchFamily="34" charset="0"/>
                </a:rPr>
                <a:t>华东师范大学博士，并在数所知名大学担任客座教授；当代教育名家之一</a:t>
              </a:r>
              <a:endParaRPr lang="en-US" altLang="zh-CN" sz="1100" dirty="0">
                <a:solidFill>
                  <a:schemeClr val="tx1"/>
                </a:solidFill>
                <a:latin typeface="Arial" panose="020B0604020202020204" pitchFamily="34" charset="0"/>
                <a:ea typeface="STKaiti" panose="02010600040101010101" pitchFamily="2" charset="-122"/>
                <a:cs typeface="Arial" panose="020B0604020202020204" pitchFamily="34" charset="0"/>
              </a:endParaRPr>
            </a:p>
          </p:txBody>
        </p:sp>
        <p:pic>
          <p:nvPicPr>
            <p:cNvPr id="33" name="Picture 2">
              <a:extLst>
                <a:ext uri="{FF2B5EF4-FFF2-40B4-BE49-F238E27FC236}">
                  <a16:creationId xmlns:a16="http://schemas.microsoft.com/office/drawing/2014/main" id="{93603DC0-94C2-48BE-B860-D531E962BCE4}"/>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flipH="1">
              <a:off x="5252660" y="1454474"/>
              <a:ext cx="608868" cy="725539"/>
            </a:xfrm>
            <a:prstGeom prst="rect">
              <a:avLst/>
            </a:prstGeom>
            <a:solidFill>
              <a:srgbClr val="3467C0"/>
            </a:solidFill>
            <a:ln>
              <a:noFill/>
            </a:ln>
            <a:extLst>
              <a:ext uri="{91240B29-F687-4F45-9708-019B960494DF}">
                <a14:hiddenLine xmlns:a14="http://schemas.microsoft.com/office/drawing/2010/main" w="9525">
                  <a:solidFill>
                    <a:schemeClr val="tx1"/>
                  </a:solidFill>
                  <a:miter lim="800000"/>
                  <a:headEnd/>
                  <a:tailEnd/>
                </a14:hiddenLine>
              </a:ext>
            </a:extLst>
          </p:spPr>
        </p:pic>
        <p:sp>
          <p:nvSpPr>
            <p:cNvPr id="39" name="Rounded Rectangle 82">
              <a:extLst>
                <a:ext uri="{FF2B5EF4-FFF2-40B4-BE49-F238E27FC236}">
                  <a16:creationId xmlns:a16="http://schemas.microsoft.com/office/drawing/2014/main" id="{08B6BE70-6AFB-4126-8890-21F0EC3C6058}"/>
                </a:ext>
              </a:extLst>
            </p:cNvPr>
            <p:cNvSpPr/>
            <p:nvPr/>
          </p:nvSpPr>
          <p:spPr>
            <a:xfrm>
              <a:off x="388936" y="1408404"/>
              <a:ext cx="4429127" cy="1054419"/>
            </a:xfrm>
            <a:prstGeom prst="roundRect">
              <a:avLst>
                <a:gd name="adj" fmla="val 9855"/>
              </a:avLst>
            </a:prstGeom>
            <a:solidFill>
              <a:srgbClr val="B2E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pPr marL="171450" indent="-171450">
                <a:spcBef>
                  <a:spcPts val="600"/>
                </a:spcBef>
                <a:buClr>
                  <a:schemeClr val="accent1"/>
                </a:buClr>
                <a:buFont typeface="Wingdings" panose="05000000000000000000" pitchFamily="2" charset="2"/>
                <a:buChar char="§"/>
              </a:pPr>
              <a:r>
                <a:rPr lang="zh-CN" altLang="en-US" sz="1100" dirty="0">
                  <a:solidFill>
                    <a:schemeClr val="tx1"/>
                  </a:solidFill>
                  <a:latin typeface="Arial" panose="020B0604020202020204" pitchFamily="34" charset="0"/>
                  <a:ea typeface="STKaiti" panose="02010600040101010101" pitchFamily="2" charset="-122"/>
                  <a:cs typeface="Arial" panose="020B0604020202020204" pitchFamily="34" charset="0"/>
                </a:rPr>
                <a:t>自</a:t>
              </a:r>
              <a:r>
                <a:rPr lang="en-US" altLang="zh-CN" sz="1100" dirty="0">
                  <a:solidFill>
                    <a:schemeClr val="tx1"/>
                  </a:solidFill>
                  <a:latin typeface="Arial" panose="020B0604020202020204" pitchFamily="34" charset="0"/>
                  <a:ea typeface="STKaiti" panose="02010600040101010101" pitchFamily="2" charset="-122"/>
                  <a:cs typeface="Arial" panose="020B0604020202020204" pitchFamily="34" charset="0"/>
                </a:rPr>
                <a:t>2020</a:t>
              </a:r>
              <a:r>
                <a:rPr lang="zh-CN" altLang="en-US" sz="1100" dirty="0">
                  <a:solidFill>
                    <a:schemeClr val="tx1"/>
                  </a:solidFill>
                  <a:latin typeface="Arial" panose="020B0604020202020204" pitchFamily="34" charset="0"/>
                  <a:ea typeface="STKaiti" panose="02010600040101010101" pitchFamily="2" charset="-122"/>
                  <a:cs typeface="Arial" panose="020B0604020202020204" pitchFamily="34" charset="0"/>
                </a:rPr>
                <a:t>年起担任</a:t>
              </a:r>
              <a:r>
                <a:rPr lang="zh-CN" altLang="en-US" sz="1100" b="1" dirty="0">
                  <a:solidFill>
                    <a:schemeClr val="tx1"/>
                  </a:solidFill>
                  <a:latin typeface="Arial" panose="020B0604020202020204" pitchFamily="34" charset="0"/>
                  <a:ea typeface="STKaiti" panose="02010600040101010101" pitchFamily="2" charset="-122"/>
                  <a:cs typeface="Arial" panose="020B0604020202020204" pitchFamily="34" charset="0"/>
                </a:rPr>
                <a:t>董事长兼首席执行官</a:t>
              </a:r>
              <a:endParaRPr lang="en-US" altLang="zh-CN" sz="1100" dirty="0">
                <a:solidFill>
                  <a:schemeClr val="tx1"/>
                </a:solidFill>
                <a:latin typeface="Arial" panose="020B0604020202020204" pitchFamily="34" charset="0"/>
                <a:ea typeface="STKaiti" panose="02010600040101010101" pitchFamily="2" charset="-122"/>
                <a:cs typeface="Arial" panose="020B0604020202020204" pitchFamily="34" charset="0"/>
              </a:endParaRPr>
            </a:p>
            <a:p>
              <a:pPr marL="171450" indent="-171450">
                <a:spcBef>
                  <a:spcPts val="600"/>
                </a:spcBef>
                <a:buClr>
                  <a:schemeClr val="accent1"/>
                </a:buClr>
                <a:buFont typeface="Wingdings" panose="05000000000000000000" pitchFamily="2" charset="2"/>
                <a:buChar char="§"/>
              </a:pPr>
              <a:r>
                <a:rPr lang="zh-CN" altLang="en-US" sz="1100" dirty="0">
                  <a:solidFill>
                    <a:schemeClr val="tx1"/>
                  </a:solidFill>
                  <a:latin typeface="Arial" panose="020B0604020202020204" pitchFamily="34" charset="0"/>
                  <a:ea typeface="STKaiti" panose="02010600040101010101" pitchFamily="2" charset="-122"/>
                  <a:cs typeface="Arial" panose="020B0604020202020204" pitchFamily="34" charset="0"/>
                </a:rPr>
                <a:t>获北京大学能源与资源工程专业博士学位</a:t>
              </a:r>
              <a:endParaRPr lang="en-US" altLang="zh-CN" sz="1100" dirty="0">
                <a:solidFill>
                  <a:schemeClr val="tx1"/>
                </a:solidFill>
                <a:latin typeface="Arial" panose="020B0604020202020204" pitchFamily="34" charset="0"/>
                <a:ea typeface="STKaiti" panose="02010600040101010101" pitchFamily="2" charset="-122"/>
                <a:cs typeface="Arial" panose="020B0604020202020204" pitchFamily="34" charset="0"/>
              </a:endParaRPr>
            </a:p>
            <a:p>
              <a:pPr marL="171450" indent="-171450">
                <a:spcBef>
                  <a:spcPts val="600"/>
                </a:spcBef>
                <a:buClr>
                  <a:schemeClr val="accent1"/>
                </a:buClr>
                <a:buFont typeface="Wingdings" panose="05000000000000000000" pitchFamily="2" charset="2"/>
                <a:buChar char="§"/>
              </a:pPr>
              <a:r>
                <a:rPr lang="zh-CN" altLang="en-US" sz="1100" dirty="0">
                  <a:solidFill>
                    <a:schemeClr val="tx1"/>
                  </a:solidFill>
                  <a:latin typeface="Arial" panose="020B0604020202020204" pitchFamily="34" charset="0"/>
                  <a:ea typeface="STKaiti" panose="02010600040101010101" pitchFamily="2" charset="-122"/>
                  <a:cs typeface="Arial" panose="020B0604020202020204" pitchFamily="34" charset="0"/>
                </a:rPr>
                <a:t>担任北京大学第三十八届研究生会主席</a:t>
              </a:r>
            </a:p>
            <a:p>
              <a:pPr marL="171450" indent="-171450">
                <a:spcBef>
                  <a:spcPts val="600"/>
                </a:spcBef>
                <a:buClr>
                  <a:schemeClr val="accent1"/>
                </a:buClr>
                <a:buFont typeface="Wingdings" panose="05000000000000000000" pitchFamily="2" charset="2"/>
                <a:buChar char="§"/>
              </a:pPr>
              <a:r>
                <a:rPr lang="zh-CN" altLang="en-US" sz="1100" dirty="0">
                  <a:solidFill>
                    <a:schemeClr val="tx1"/>
                  </a:solidFill>
                  <a:latin typeface="Arial" panose="020B0604020202020204" pitchFamily="34" charset="0"/>
                  <a:ea typeface="STKaiti" panose="02010600040101010101" pitchFamily="2" charset="-122"/>
                  <a:cs typeface="Arial" panose="020B0604020202020204" pitchFamily="34" charset="0"/>
                </a:rPr>
                <a:t>荣获多项专利且在国际期刊上发表数篇学术论文</a:t>
              </a:r>
            </a:p>
          </p:txBody>
        </p:sp>
        <p:sp>
          <p:nvSpPr>
            <p:cNvPr id="40" name="TextBox 126">
              <a:extLst>
                <a:ext uri="{FF2B5EF4-FFF2-40B4-BE49-F238E27FC236}">
                  <a16:creationId xmlns:a16="http://schemas.microsoft.com/office/drawing/2014/main" id="{950DB6C0-4D81-4729-9D00-1C5606F575FB}"/>
                </a:ext>
              </a:extLst>
            </p:cNvPr>
            <p:cNvSpPr txBox="1"/>
            <p:nvPr/>
          </p:nvSpPr>
          <p:spPr>
            <a:xfrm>
              <a:off x="643254" y="2200154"/>
              <a:ext cx="423193" cy="169277"/>
            </a:xfrm>
            <a:prstGeom prst="rect">
              <a:avLst/>
            </a:prstGeom>
            <a:noFill/>
          </p:spPr>
          <p:txBody>
            <a:bodyPr wrap="none" lIns="0" tIns="0" rIns="0" bIns="0" rtlCol="0">
              <a:spAutoFit/>
            </a:bodyPr>
            <a:lstStyle/>
            <a:p>
              <a:pPr algn="ctr">
                <a:spcAft>
                  <a:spcPts val="600"/>
                </a:spcAft>
                <a:buClr>
                  <a:schemeClr val="accent1"/>
                </a:buClr>
              </a:pPr>
              <a:r>
                <a:rPr lang="zh-CN" altLang="en-US" sz="1100" b="1">
                  <a:latin typeface="Arial" panose="020B0604020202020204" pitchFamily="34" charset="0"/>
                  <a:ea typeface="STKaiti" panose="02010600040101010101" pitchFamily="2" charset="-122"/>
                  <a:cs typeface="Arial" panose="020B0604020202020204" pitchFamily="34" charset="0"/>
                </a:rPr>
                <a:t>陈军伟</a:t>
              </a:r>
              <a:endParaRPr lang="en-US" altLang="zh-CN" sz="1100" b="1">
                <a:latin typeface="Arial" panose="020B0604020202020204" pitchFamily="34" charset="0"/>
                <a:ea typeface="STKaiti" panose="02010600040101010101" pitchFamily="2" charset="-122"/>
                <a:cs typeface="Arial" panose="020B0604020202020204" pitchFamily="34" charset="0"/>
              </a:endParaRPr>
            </a:p>
          </p:txBody>
        </p:sp>
        <p:pic>
          <p:nvPicPr>
            <p:cNvPr id="41" name="Picture 2">
              <a:extLst>
                <a:ext uri="{FF2B5EF4-FFF2-40B4-BE49-F238E27FC236}">
                  <a16:creationId xmlns:a16="http://schemas.microsoft.com/office/drawing/2014/main" id="{1A22FA60-4A12-41AE-96F8-E3FE2F490D03}"/>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50131" y="1436566"/>
              <a:ext cx="612138" cy="733313"/>
            </a:xfrm>
            <a:prstGeom prst="rect">
              <a:avLst/>
            </a:prstGeom>
            <a:solidFill>
              <a:srgbClr val="3467C0"/>
            </a:solidFill>
            <a:ln>
              <a:noFill/>
            </a:ln>
            <a:extLst>
              <a:ext uri="{91240B29-F687-4F45-9708-019B960494DF}">
                <a14:hiddenLine xmlns:a14="http://schemas.microsoft.com/office/drawing/2010/main" w="9525">
                  <a:solidFill>
                    <a:schemeClr val="tx1"/>
                  </a:solidFill>
                  <a:miter lim="800000"/>
                  <a:headEnd/>
                  <a:tailEnd/>
                </a14:hiddenLine>
              </a:ext>
            </a:extLst>
          </p:spPr>
        </p:pic>
        <p:sp>
          <p:nvSpPr>
            <p:cNvPr id="32" name="TextBox 126">
              <a:extLst>
                <a:ext uri="{FF2B5EF4-FFF2-40B4-BE49-F238E27FC236}">
                  <a16:creationId xmlns:a16="http://schemas.microsoft.com/office/drawing/2014/main" id="{950DB6C0-4D81-4729-9D00-1C5606F575FB}"/>
                </a:ext>
              </a:extLst>
            </p:cNvPr>
            <p:cNvSpPr txBox="1"/>
            <p:nvPr/>
          </p:nvSpPr>
          <p:spPr>
            <a:xfrm>
              <a:off x="5345498" y="2200154"/>
              <a:ext cx="423193" cy="169277"/>
            </a:xfrm>
            <a:prstGeom prst="rect">
              <a:avLst/>
            </a:prstGeom>
            <a:noFill/>
          </p:spPr>
          <p:txBody>
            <a:bodyPr wrap="none" lIns="0" tIns="0" rIns="0" bIns="0" rtlCol="0">
              <a:spAutoFit/>
            </a:bodyPr>
            <a:lstStyle/>
            <a:p>
              <a:pPr algn="ctr">
                <a:spcAft>
                  <a:spcPts val="600"/>
                </a:spcAft>
                <a:buClr>
                  <a:schemeClr val="accent1"/>
                </a:buClr>
              </a:pPr>
              <a:r>
                <a:rPr lang="zh-CN" altLang="en-US" sz="1100" b="1">
                  <a:latin typeface="Arial" panose="020B0604020202020204" pitchFamily="34" charset="0"/>
                  <a:ea typeface="STKaiti" panose="02010600040101010101" pitchFamily="2" charset="-122"/>
                  <a:cs typeface="Arial" panose="020B0604020202020204" pitchFamily="34" charset="0"/>
                </a:rPr>
                <a:t>叶翠微</a:t>
              </a:r>
            </a:p>
          </p:txBody>
        </p:sp>
      </p:grpSp>
      <p:sp>
        <p:nvSpPr>
          <p:cNvPr id="89" name="Rounded Rectangle 82">
            <a:extLst>
              <a:ext uri="{FF2B5EF4-FFF2-40B4-BE49-F238E27FC236}">
                <a16:creationId xmlns:a16="http://schemas.microsoft.com/office/drawing/2014/main" id="{15E8A7FA-09F1-4A9A-8B4A-F3E70158537B}"/>
              </a:ext>
            </a:extLst>
          </p:cNvPr>
          <p:cNvSpPr/>
          <p:nvPr/>
        </p:nvSpPr>
        <p:spPr>
          <a:xfrm>
            <a:off x="884370" y="3042984"/>
            <a:ext cx="5053694" cy="1594791"/>
          </a:xfrm>
          <a:prstGeom prst="roundRect">
            <a:avLst>
              <a:gd name="adj" fmla="val 452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rIns="9144" rtlCol="0" anchor="t" anchorCtr="0"/>
          <a:lstStyle/>
          <a:p>
            <a:pPr marL="171450" indent="-171450">
              <a:spcBef>
                <a:spcPts val="600"/>
              </a:spcBef>
              <a:buClr>
                <a:schemeClr val="accent1"/>
              </a:buClr>
              <a:buFont typeface="Wingdings" panose="05000000000000000000" pitchFamily="2" charset="2"/>
              <a:buChar char="§"/>
            </a:pPr>
            <a:r>
              <a:rPr lang="zh-CN" altLang="en-US" sz="1100" dirty="0">
                <a:solidFill>
                  <a:schemeClr val="tx1"/>
                </a:solidFill>
                <a:latin typeface="Arial" panose="020B0604020202020204" pitchFamily="34" charset="0"/>
                <a:ea typeface="STKaiti" panose="02010600040101010101" pitchFamily="2" charset="-122"/>
                <a:cs typeface="Arial" panose="020B0604020202020204" pitchFamily="34" charset="0"/>
              </a:rPr>
              <a:t>自</a:t>
            </a:r>
            <a:r>
              <a:rPr lang="en-US" altLang="zh-CN" sz="1100" dirty="0">
                <a:solidFill>
                  <a:schemeClr val="tx1"/>
                </a:solidFill>
                <a:latin typeface="Arial" panose="020B0604020202020204" pitchFamily="34" charset="0"/>
                <a:ea typeface="STKaiti" panose="02010600040101010101" pitchFamily="2" charset="-122"/>
                <a:cs typeface="Arial" panose="020B0604020202020204" pitchFamily="34" charset="0"/>
              </a:rPr>
              <a:t>2021</a:t>
            </a:r>
            <a:r>
              <a:rPr lang="zh-CN" altLang="en-US" sz="1100" dirty="0">
                <a:solidFill>
                  <a:schemeClr val="tx1"/>
                </a:solidFill>
                <a:latin typeface="Arial" panose="020B0604020202020204" pitchFamily="34" charset="0"/>
                <a:ea typeface="STKaiti" panose="02010600040101010101" pitchFamily="2" charset="-122"/>
                <a:cs typeface="Arial" panose="020B0604020202020204" pitchFamily="34" charset="0"/>
              </a:rPr>
              <a:t>年起担任</a:t>
            </a:r>
            <a:r>
              <a:rPr lang="zh-CN" altLang="en-US" sz="1100" b="1" dirty="0">
                <a:solidFill>
                  <a:schemeClr val="tx1"/>
                </a:solidFill>
                <a:latin typeface="Arial" panose="020B0604020202020204" pitchFamily="34" charset="0"/>
                <a:ea typeface="STKaiti" panose="02010600040101010101" pitchFamily="2" charset="-122"/>
                <a:cs typeface="Arial" panose="020B0604020202020204" pitchFamily="34" charset="0"/>
              </a:rPr>
              <a:t>首席财务官</a:t>
            </a:r>
          </a:p>
          <a:p>
            <a:pPr marL="171450" indent="-171450">
              <a:spcBef>
                <a:spcPts val="600"/>
              </a:spcBef>
              <a:buClr>
                <a:schemeClr val="accent1"/>
              </a:buClr>
              <a:buFont typeface="Wingdings" panose="05000000000000000000" pitchFamily="2" charset="2"/>
              <a:buChar char="§"/>
            </a:pPr>
            <a:r>
              <a:rPr lang="zh-CN" altLang="en-US" sz="1100" dirty="0">
                <a:solidFill>
                  <a:schemeClr val="tx1"/>
                </a:solidFill>
                <a:latin typeface="Arial" panose="020B0604020202020204" pitchFamily="34" charset="0"/>
                <a:ea typeface="STKaiti" panose="02010600040101010101" pitchFamily="2" charset="-122"/>
                <a:cs typeface="Arial" panose="020B0604020202020204" pitchFamily="34" charset="0"/>
              </a:rPr>
              <a:t>美国注册会计师协会“</a:t>
            </a:r>
            <a:r>
              <a:rPr lang="en-US" altLang="zh-CN" sz="1100" dirty="0">
                <a:solidFill>
                  <a:schemeClr val="tx1"/>
                </a:solidFill>
                <a:latin typeface="Arial" panose="020B0604020202020204" pitchFamily="34" charset="0"/>
                <a:ea typeface="STKaiti" panose="02010600040101010101" pitchFamily="2" charset="-122"/>
                <a:cs typeface="Arial" panose="020B0604020202020204" pitchFamily="34" charset="0"/>
              </a:rPr>
              <a:t>AICPA</a:t>
            </a:r>
            <a:r>
              <a:rPr lang="zh-CN" altLang="en-US" sz="1100" dirty="0">
                <a:solidFill>
                  <a:schemeClr val="tx1"/>
                </a:solidFill>
                <a:latin typeface="Arial" panose="020B0604020202020204" pitchFamily="34" charset="0"/>
                <a:ea typeface="STKaiti" panose="02010600040101010101" pitchFamily="2" charset="-122"/>
                <a:cs typeface="Arial" panose="020B0604020202020204" pitchFamily="34" charset="0"/>
              </a:rPr>
              <a:t>”和加利福尼亚州注册会计师协会“</a:t>
            </a:r>
            <a:r>
              <a:rPr lang="en-US" altLang="zh-CN" sz="1100" dirty="0" err="1">
                <a:solidFill>
                  <a:schemeClr val="tx1"/>
                </a:solidFill>
                <a:latin typeface="Arial" panose="020B0604020202020204" pitchFamily="34" charset="0"/>
                <a:ea typeface="STKaiti" panose="02010600040101010101" pitchFamily="2" charset="-122"/>
                <a:cs typeface="Arial" panose="020B0604020202020204" pitchFamily="34" charset="0"/>
              </a:rPr>
              <a:t>CalCPA</a:t>
            </a:r>
            <a:r>
              <a:rPr lang="zh-CN" altLang="en-US" sz="1100" dirty="0">
                <a:solidFill>
                  <a:schemeClr val="tx1"/>
                </a:solidFill>
                <a:latin typeface="Arial" panose="020B0604020202020204" pitchFamily="34" charset="0"/>
                <a:ea typeface="STKaiti" panose="02010600040101010101" pitchFamily="2" charset="-122"/>
                <a:cs typeface="Arial" panose="020B0604020202020204" pitchFamily="34" charset="0"/>
              </a:rPr>
              <a:t> ”的成员，在跨境投资战略咨询和税收筹划方面拥有丰富的经验</a:t>
            </a:r>
            <a:endParaRPr lang="en-US" altLang="zh-CN" sz="1100" dirty="0">
              <a:solidFill>
                <a:schemeClr val="tx1"/>
              </a:solidFill>
              <a:latin typeface="Arial" panose="020B0604020202020204" pitchFamily="34" charset="0"/>
              <a:ea typeface="STKaiti" panose="02010600040101010101" pitchFamily="2" charset="-122"/>
              <a:cs typeface="Arial" panose="020B0604020202020204" pitchFamily="34" charset="0"/>
            </a:endParaRPr>
          </a:p>
          <a:p>
            <a:pPr marL="171450" indent="-171450">
              <a:spcBef>
                <a:spcPts val="600"/>
              </a:spcBef>
              <a:buClr>
                <a:schemeClr val="accent1"/>
              </a:buClr>
              <a:buFont typeface="Wingdings" panose="05000000000000000000" pitchFamily="2" charset="2"/>
              <a:buChar char="§"/>
            </a:pPr>
            <a:r>
              <a:rPr lang="zh-CN" altLang="en-US" sz="1100" dirty="0">
                <a:solidFill>
                  <a:schemeClr val="tx1"/>
                </a:solidFill>
                <a:latin typeface="Arial" panose="020B0604020202020204" pitchFamily="34" charset="0"/>
                <a:ea typeface="STKaiti" panose="02010600040101010101" pitchFamily="2" charset="-122"/>
                <a:cs typeface="Arial" panose="020B0604020202020204" pitchFamily="34" charset="0"/>
              </a:rPr>
              <a:t>在加入海亮前，谢女士曾在美国普华永道会计师事务所洛杉矶分所担任合伙人，并曾兼任美国全国性非营利组织</a:t>
            </a:r>
            <a:r>
              <a:rPr lang="en-US" altLang="zh-CN" sz="1100" dirty="0">
                <a:solidFill>
                  <a:schemeClr val="tx1"/>
                </a:solidFill>
                <a:latin typeface="Arial" panose="020B0604020202020204" pitchFamily="34" charset="0"/>
                <a:ea typeface="STKaiti" panose="02010600040101010101" pitchFamily="2" charset="-122"/>
                <a:cs typeface="Arial" panose="020B0604020202020204" pitchFamily="34" charset="0"/>
              </a:rPr>
              <a:t>Ascend</a:t>
            </a:r>
            <a:r>
              <a:rPr lang="zh-CN" altLang="en-US" sz="1100" dirty="0">
                <a:solidFill>
                  <a:schemeClr val="tx1"/>
                </a:solidFill>
                <a:latin typeface="Arial" panose="020B0604020202020204" pitchFamily="34" charset="0"/>
                <a:ea typeface="STKaiti" panose="02010600040101010101" pitchFamily="2" charset="-122"/>
                <a:cs typeface="Arial" panose="020B0604020202020204" pitchFamily="34" charset="0"/>
              </a:rPr>
              <a:t>洛杉矶分会的执行副总裁，荣获“</a:t>
            </a:r>
            <a:r>
              <a:rPr lang="en-US" altLang="zh-CN" sz="1100" dirty="0">
                <a:solidFill>
                  <a:schemeClr val="tx1"/>
                </a:solidFill>
                <a:latin typeface="Arial" panose="020B0604020202020204" pitchFamily="34" charset="0"/>
                <a:ea typeface="STKaiti" panose="02010600040101010101" pitchFamily="2" charset="-122"/>
                <a:cs typeface="Arial" panose="020B0604020202020204" pitchFamily="34" charset="0"/>
              </a:rPr>
              <a:t>2019</a:t>
            </a:r>
            <a:r>
              <a:rPr lang="zh-CN" altLang="en-US" sz="1100" dirty="0">
                <a:solidFill>
                  <a:schemeClr val="tx1"/>
                </a:solidFill>
                <a:latin typeface="Arial" panose="020B0604020202020204" pitchFamily="34" charset="0"/>
                <a:ea typeface="STKaiti" panose="02010600040101010101" pitchFamily="2" charset="-122"/>
                <a:cs typeface="Arial" panose="020B0604020202020204" pitchFamily="34" charset="0"/>
              </a:rPr>
              <a:t>年杰出</a:t>
            </a:r>
            <a:r>
              <a:rPr lang="en-US" altLang="zh-CN" sz="1100" dirty="0">
                <a:solidFill>
                  <a:schemeClr val="tx1"/>
                </a:solidFill>
                <a:latin typeface="Arial" panose="020B0604020202020204" pitchFamily="34" charset="0"/>
                <a:ea typeface="STKaiti" panose="02010600040101010101" pitchFamily="2" charset="-122"/>
                <a:cs typeface="Arial" panose="020B0604020202020204" pitchFamily="34" charset="0"/>
              </a:rPr>
              <a:t>50</a:t>
            </a:r>
            <a:r>
              <a:rPr lang="zh-CN" altLang="en-US" sz="1100" dirty="0">
                <a:solidFill>
                  <a:schemeClr val="tx1"/>
                </a:solidFill>
                <a:latin typeface="Arial" panose="020B0604020202020204" pitchFamily="34" charset="0"/>
                <a:ea typeface="STKaiti" panose="02010600040101010101" pitchFamily="2" charset="-122"/>
                <a:cs typeface="Arial" panose="020B0604020202020204" pitchFamily="34" charset="0"/>
              </a:rPr>
              <a:t>名亚裔美国人”荣誉称号</a:t>
            </a:r>
          </a:p>
        </p:txBody>
      </p:sp>
      <p:sp>
        <p:nvSpPr>
          <p:cNvPr id="90" name="TextBox 126">
            <a:extLst>
              <a:ext uri="{FF2B5EF4-FFF2-40B4-BE49-F238E27FC236}">
                <a16:creationId xmlns:a16="http://schemas.microsoft.com/office/drawing/2014/main" id="{A5C120C7-983A-4604-95B5-9B4AD9F9DEBA}"/>
              </a:ext>
            </a:extLst>
          </p:cNvPr>
          <p:cNvSpPr txBox="1"/>
          <p:nvPr/>
        </p:nvSpPr>
        <p:spPr>
          <a:xfrm>
            <a:off x="992300" y="4109369"/>
            <a:ext cx="639288" cy="169277"/>
          </a:xfrm>
          <a:prstGeom prst="rect">
            <a:avLst/>
          </a:prstGeom>
          <a:noFill/>
        </p:spPr>
        <p:txBody>
          <a:bodyPr wrap="square" lIns="0" tIns="0" rIns="0" bIns="0" rtlCol="0">
            <a:spAutoFit/>
          </a:bodyPr>
          <a:lstStyle/>
          <a:p>
            <a:pPr algn="ctr">
              <a:spcAft>
                <a:spcPts val="600"/>
              </a:spcAft>
              <a:buClr>
                <a:schemeClr val="accent1"/>
              </a:buClr>
            </a:pPr>
            <a:r>
              <a:rPr lang="zh-CN" altLang="en-US" sz="1100" b="1">
                <a:latin typeface="Arial" panose="020B0604020202020204" pitchFamily="34" charset="0"/>
                <a:ea typeface="STKaiti" panose="02010600040101010101" pitchFamily="2" charset="-122"/>
                <a:cs typeface="Arial" panose="020B0604020202020204" pitchFamily="34" charset="0"/>
              </a:rPr>
              <a:t>谢炜馨</a:t>
            </a:r>
          </a:p>
        </p:txBody>
      </p:sp>
      <p:grpSp>
        <p:nvGrpSpPr>
          <p:cNvPr id="3" name="组合 2">
            <a:extLst>
              <a:ext uri="{FF2B5EF4-FFF2-40B4-BE49-F238E27FC236}">
                <a16:creationId xmlns:a16="http://schemas.microsoft.com/office/drawing/2014/main" id="{79723D16-A589-4595-BEB2-C7665578608C}"/>
              </a:ext>
            </a:extLst>
          </p:cNvPr>
          <p:cNvGrpSpPr/>
          <p:nvPr/>
        </p:nvGrpSpPr>
        <p:grpSpPr>
          <a:xfrm>
            <a:off x="6262122" y="3042984"/>
            <a:ext cx="5045508" cy="1594791"/>
            <a:chOff x="5548880" y="2859696"/>
            <a:chExt cx="5045508" cy="1594791"/>
          </a:xfrm>
        </p:grpSpPr>
        <p:sp>
          <p:nvSpPr>
            <p:cNvPr id="91" name="Rounded Rectangle 90">
              <a:extLst>
                <a:ext uri="{FF2B5EF4-FFF2-40B4-BE49-F238E27FC236}">
                  <a16:creationId xmlns:a16="http://schemas.microsoft.com/office/drawing/2014/main" id="{15E8A7FA-09F1-4A9A-8B4A-F3E70158537B}"/>
                </a:ext>
              </a:extLst>
            </p:cNvPr>
            <p:cNvSpPr/>
            <p:nvPr/>
          </p:nvSpPr>
          <p:spPr>
            <a:xfrm>
              <a:off x="5548880" y="2859696"/>
              <a:ext cx="5045508" cy="1594791"/>
            </a:xfrm>
            <a:prstGeom prst="roundRect">
              <a:avLst>
                <a:gd name="adj" fmla="val 452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rIns="9144" rtlCol="0" anchor="t" anchorCtr="0"/>
            <a:lstStyle/>
            <a:p>
              <a:pPr marL="171450" indent="-171450">
                <a:spcBef>
                  <a:spcPts val="600"/>
                </a:spcBef>
                <a:buClr>
                  <a:schemeClr val="accent1"/>
                </a:buClr>
                <a:buFont typeface="Wingdings" panose="05000000000000000000" pitchFamily="2" charset="2"/>
                <a:buChar char="§"/>
              </a:pPr>
              <a:endParaRPr lang="en-US" altLang="zh-CN" sz="1100" dirty="0">
                <a:solidFill>
                  <a:schemeClr val="tx1"/>
                </a:solidFill>
                <a:latin typeface="Arial" panose="020B0604020202020204" pitchFamily="34" charset="0"/>
                <a:ea typeface="STKaiti" panose="02010600040101010101" pitchFamily="2" charset="-122"/>
                <a:cs typeface="Arial" panose="020B0604020202020204" pitchFamily="34" charset="0"/>
              </a:endParaRPr>
            </a:p>
            <a:p>
              <a:pPr marL="171450" indent="-171450">
                <a:spcBef>
                  <a:spcPts val="600"/>
                </a:spcBef>
                <a:buClr>
                  <a:schemeClr val="accent1"/>
                </a:buClr>
                <a:buFont typeface="Wingdings" panose="05000000000000000000" pitchFamily="2" charset="2"/>
                <a:buChar char="§"/>
              </a:pPr>
              <a:r>
                <a:rPr lang="zh-CN" altLang="en-US" sz="1100" dirty="0">
                  <a:solidFill>
                    <a:schemeClr val="tx1"/>
                  </a:solidFill>
                  <a:latin typeface="Arial" panose="020B0604020202020204" pitchFamily="34" charset="0"/>
                  <a:ea typeface="STKaiti" panose="02010600040101010101" pitchFamily="2" charset="-122"/>
                  <a:cs typeface="Arial" panose="020B0604020202020204" pitchFamily="34" charset="0"/>
                </a:rPr>
                <a:t>自</a:t>
              </a:r>
              <a:r>
                <a:rPr lang="en-US" altLang="zh-CN" sz="1100" dirty="0">
                  <a:solidFill>
                    <a:schemeClr val="tx1"/>
                  </a:solidFill>
                  <a:latin typeface="Arial" panose="020B0604020202020204" pitchFamily="34" charset="0"/>
                  <a:ea typeface="STKaiti" panose="02010600040101010101" pitchFamily="2" charset="-122"/>
                  <a:cs typeface="Arial" panose="020B0604020202020204" pitchFamily="34" charset="0"/>
                </a:rPr>
                <a:t>2017</a:t>
              </a:r>
              <a:r>
                <a:rPr lang="zh-CN" altLang="en-US" sz="1100" dirty="0">
                  <a:solidFill>
                    <a:schemeClr val="tx1"/>
                  </a:solidFill>
                  <a:latin typeface="Arial" panose="020B0604020202020204" pitchFamily="34" charset="0"/>
                  <a:ea typeface="STKaiti" panose="02010600040101010101" pitchFamily="2" charset="-122"/>
                  <a:cs typeface="Arial" panose="020B0604020202020204" pitchFamily="34" charset="0"/>
                </a:rPr>
                <a:t>年起担任</a:t>
              </a:r>
              <a:r>
                <a:rPr lang="zh-CN" altLang="en-US" sz="1100" b="1" dirty="0">
                  <a:solidFill>
                    <a:schemeClr val="tx1"/>
                  </a:solidFill>
                  <a:latin typeface="Arial" panose="020B0604020202020204" pitchFamily="34" charset="0"/>
                  <a:ea typeface="STKaiti" panose="02010600040101010101" pitchFamily="2" charset="-122"/>
                  <a:cs typeface="Arial" panose="020B0604020202020204" pitchFamily="34" charset="0"/>
                </a:rPr>
                <a:t>董事会秘书</a:t>
              </a:r>
            </a:p>
            <a:p>
              <a:pPr marL="171450" indent="-171450">
                <a:spcBef>
                  <a:spcPts val="600"/>
                </a:spcBef>
                <a:buClr>
                  <a:schemeClr val="accent1"/>
                </a:buClr>
                <a:buFont typeface="Wingdings" panose="05000000000000000000" pitchFamily="2" charset="2"/>
                <a:buChar char="§"/>
              </a:pPr>
              <a:r>
                <a:rPr lang="zh-CN" altLang="en-US" sz="1100" dirty="0">
                  <a:solidFill>
                    <a:schemeClr val="tx1"/>
                  </a:solidFill>
                  <a:latin typeface="Arial" panose="020B0604020202020204" pitchFamily="34" charset="0"/>
                  <a:ea typeface="STKaiti" panose="02010600040101010101" pitchFamily="2" charset="-122"/>
                  <a:cs typeface="Arial" panose="020B0604020202020204" pitchFamily="34" charset="0"/>
                </a:rPr>
                <a:t>在公司治理、信息管理、</a:t>
              </a:r>
              <a:r>
                <a:rPr lang="en-US" altLang="zh-CN" sz="1100" dirty="0">
                  <a:solidFill>
                    <a:schemeClr val="tx1"/>
                  </a:solidFill>
                  <a:latin typeface="Arial" panose="020B0604020202020204" pitchFamily="34" charset="0"/>
                  <a:ea typeface="STKaiti" panose="02010600040101010101" pitchFamily="2" charset="-122"/>
                  <a:cs typeface="Arial" panose="020B0604020202020204" pitchFamily="34" charset="0"/>
                </a:rPr>
                <a:t>IT</a:t>
              </a:r>
              <a:r>
                <a:rPr lang="zh-CN" altLang="en-US" sz="1100" dirty="0">
                  <a:solidFill>
                    <a:schemeClr val="tx1"/>
                  </a:solidFill>
                  <a:latin typeface="Arial" panose="020B0604020202020204" pitchFamily="34" charset="0"/>
                  <a:ea typeface="STKaiti" panose="02010600040101010101" pitchFamily="2" charset="-122"/>
                  <a:cs typeface="Arial" panose="020B0604020202020204" pitchFamily="34" charset="0"/>
                </a:rPr>
                <a:t>治理和</a:t>
              </a:r>
              <a:r>
                <a:rPr lang="en-US" altLang="zh-CN" sz="1100" dirty="0">
                  <a:solidFill>
                    <a:schemeClr val="tx1"/>
                  </a:solidFill>
                  <a:latin typeface="Arial" panose="020B0604020202020204" pitchFamily="34" charset="0"/>
                  <a:ea typeface="STKaiti" panose="02010600040101010101" pitchFamily="2" charset="-122"/>
                  <a:cs typeface="Arial" panose="020B0604020202020204" pitchFamily="34" charset="0"/>
                </a:rPr>
                <a:t>SOX</a:t>
              </a:r>
              <a:r>
                <a:rPr lang="zh-CN" altLang="en-US" sz="1100" dirty="0">
                  <a:solidFill>
                    <a:schemeClr val="tx1"/>
                  </a:solidFill>
                  <a:latin typeface="Arial" panose="020B0604020202020204" pitchFamily="34" charset="0"/>
                  <a:ea typeface="STKaiti" panose="02010600040101010101" pitchFamily="2" charset="-122"/>
                  <a:cs typeface="Arial" panose="020B0604020202020204" pitchFamily="34" charset="0"/>
                </a:rPr>
                <a:t>合规性方面拥有丰富的经验</a:t>
              </a:r>
            </a:p>
            <a:p>
              <a:pPr marL="171450" indent="-171450">
                <a:spcBef>
                  <a:spcPts val="600"/>
                </a:spcBef>
                <a:buClr>
                  <a:schemeClr val="accent1"/>
                </a:buClr>
                <a:buFont typeface="Wingdings" panose="05000000000000000000" pitchFamily="2" charset="2"/>
                <a:buChar char="§"/>
              </a:pPr>
              <a:r>
                <a:rPr lang="zh-CN" altLang="en-US" sz="1100" dirty="0">
                  <a:solidFill>
                    <a:schemeClr val="tx1"/>
                  </a:solidFill>
                  <a:latin typeface="Arial" panose="020B0604020202020204" pitchFamily="34" charset="0"/>
                  <a:ea typeface="STKaiti" panose="02010600040101010101" pitchFamily="2" charset="-122"/>
                  <a:cs typeface="Arial" panose="020B0604020202020204" pitchFamily="34" charset="0"/>
                </a:rPr>
                <a:t>在加入海亮之前，丘先生曾担任尚德电力（纽约证券交易所上市公司）的首席技术官，以及浙江正泰太阳能技术有限公司的副总裁</a:t>
              </a:r>
            </a:p>
          </p:txBody>
        </p:sp>
        <p:sp>
          <p:nvSpPr>
            <p:cNvPr id="94" name="TextBox 126">
              <a:extLst>
                <a:ext uri="{FF2B5EF4-FFF2-40B4-BE49-F238E27FC236}">
                  <a16:creationId xmlns:a16="http://schemas.microsoft.com/office/drawing/2014/main" id="{A5C120C7-983A-4604-95B5-9B4AD9F9DEBA}"/>
                </a:ext>
              </a:extLst>
            </p:cNvPr>
            <p:cNvSpPr txBox="1"/>
            <p:nvPr/>
          </p:nvSpPr>
          <p:spPr>
            <a:xfrm>
              <a:off x="5683681" y="3926925"/>
              <a:ext cx="639290" cy="169277"/>
            </a:xfrm>
            <a:prstGeom prst="rect">
              <a:avLst/>
            </a:prstGeom>
            <a:noFill/>
          </p:spPr>
          <p:txBody>
            <a:bodyPr wrap="square" lIns="0" tIns="0" rIns="0" bIns="0" rtlCol="0">
              <a:spAutoFit/>
            </a:bodyPr>
            <a:lstStyle/>
            <a:p>
              <a:pPr algn="ctr"/>
              <a:r>
                <a:rPr lang="zh-CN" altLang="en-US" sz="1100" b="1" dirty="0">
                  <a:latin typeface="Arial"/>
                  <a:ea typeface="STKaiti"/>
                </a:rPr>
                <a:t>丘立涛</a:t>
              </a:r>
            </a:p>
          </p:txBody>
        </p:sp>
        <p:pic>
          <p:nvPicPr>
            <p:cNvPr id="45" name="Picture 24">
              <a:extLst>
                <a:ext uri="{FF2B5EF4-FFF2-40B4-BE49-F238E27FC236}">
                  <a16:creationId xmlns:a16="http://schemas.microsoft.com/office/drawing/2014/main" id="{699C0CD0-DCFE-4287-9767-7CD41F78F5D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flipH="1">
              <a:off x="5674855" y="3057103"/>
              <a:ext cx="648116" cy="801573"/>
            </a:xfrm>
            <a:prstGeom prst="rect">
              <a:avLst/>
            </a:prstGeom>
            <a:solidFill>
              <a:srgbClr val="3467C0"/>
            </a:solidFill>
          </p:spPr>
        </p:pic>
      </p:grpSp>
      <p:pic>
        <p:nvPicPr>
          <p:cNvPr id="6" name="图片 5">
            <a:extLst>
              <a:ext uri="{FF2B5EF4-FFF2-40B4-BE49-F238E27FC236}">
                <a16:creationId xmlns:a16="http://schemas.microsoft.com/office/drawing/2014/main" id="{2D4D76D2-9D82-485E-B5D0-9F575C9A651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09303" y="3175390"/>
            <a:ext cx="648116" cy="801573"/>
          </a:xfrm>
          <a:prstGeom prst="rect">
            <a:avLst/>
          </a:prstGeom>
        </p:spPr>
      </p:pic>
      <p:sp>
        <p:nvSpPr>
          <p:cNvPr id="37" name="文本框 15">
            <a:extLst>
              <a:ext uri="{FF2B5EF4-FFF2-40B4-BE49-F238E27FC236}">
                <a16:creationId xmlns:a16="http://schemas.microsoft.com/office/drawing/2014/main" id="{5197A0A3-0015-3745-8EA9-F3C90931A8ED}"/>
              </a:ext>
            </a:extLst>
          </p:cNvPr>
          <p:cNvSpPr txBox="1"/>
          <p:nvPr/>
        </p:nvSpPr>
        <p:spPr>
          <a:xfrm>
            <a:off x="884370" y="998149"/>
            <a:ext cx="10423261" cy="375161"/>
          </a:xfrm>
          <a:prstGeom prst="rect">
            <a:avLst/>
          </a:prstGeom>
          <a:solidFill>
            <a:schemeClr val="accent1"/>
          </a:solidFill>
        </p:spPr>
        <p:txBody>
          <a:bodyPr wrap="square" lIns="91431" tIns="45715" rIns="91431" bIns="45715" rtlCol="0" anchor="ctr" anchorCtr="0">
            <a:noAutofit/>
          </a:bodyPr>
          <a:lstStyle/>
          <a:p>
            <a:pPr algn="ctr">
              <a:lnSpc>
                <a:spcPct val="120000"/>
              </a:lnSpc>
            </a:pPr>
            <a:r>
              <a:rPr lang="zh-CN" altLang="en-US" b="1">
                <a:solidFill>
                  <a:schemeClr val="bg1"/>
                </a:solidFill>
                <a:latin typeface="Arial" panose="020B0604020202020204" pitchFamily="34" charset="0"/>
                <a:ea typeface="华文楷体" panose="02010600040101010101" pitchFamily="2" charset="-122"/>
                <a:cs typeface="Arial" panose="020B0604020202020204" pitchFamily="34" charset="0"/>
                <a:sym typeface="+mn-ea"/>
              </a:rPr>
              <a:t>公司高级管理层</a:t>
            </a:r>
            <a:endParaRPr lang="en-US" altLang="zh-CN" b="1">
              <a:solidFill>
                <a:schemeClr val="bg1"/>
              </a:solidFill>
              <a:latin typeface="Arial" panose="020B0604020202020204" pitchFamily="34" charset="0"/>
              <a:ea typeface="华文楷体" panose="02010600040101010101" pitchFamily="2" charset="-122"/>
              <a:cs typeface="Arial" panose="020B0604020202020204" pitchFamily="34" charset="0"/>
              <a:sym typeface="+mn-ea"/>
            </a:endParaRPr>
          </a:p>
        </p:txBody>
      </p:sp>
    </p:spTree>
    <p:extLst>
      <p:ext uri="{BB962C8B-B14F-4D97-AF65-F5344CB8AC3E}">
        <p14:creationId xmlns:p14="http://schemas.microsoft.com/office/powerpoint/2010/main" val="769176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5B1209-3765-4433-9C2A-9C5E207451B7}"/>
              </a:ext>
            </a:extLst>
          </p:cNvPr>
          <p:cNvSpPr>
            <a:spLocks noGrp="1"/>
          </p:cNvSpPr>
          <p:nvPr>
            <p:ph type="title"/>
          </p:nvPr>
        </p:nvSpPr>
        <p:spPr/>
        <p:txBody>
          <a:bodyPr>
            <a:normAutofit/>
          </a:bodyPr>
          <a:lstStyle/>
          <a:p>
            <a:r>
              <a:rPr lang="zh-CN" altLang="en-US" dirty="0"/>
              <a:t>教育是海亮集团“优先发展、大有作为”的事业版图</a:t>
            </a:r>
          </a:p>
        </p:txBody>
      </p:sp>
      <p:sp>
        <p:nvSpPr>
          <p:cNvPr id="24" name="Text Placeholder 23">
            <a:extLst>
              <a:ext uri="{FF2B5EF4-FFF2-40B4-BE49-F238E27FC236}">
                <a16:creationId xmlns:a16="http://schemas.microsoft.com/office/drawing/2014/main" id="{DD3D205D-621D-7B4F-BB8F-63F2AC8FBDCD}"/>
              </a:ext>
            </a:extLst>
          </p:cNvPr>
          <p:cNvSpPr>
            <a:spLocks noGrp="1"/>
          </p:cNvSpPr>
          <p:nvPr>
            <p:ph type="body" sz="quarter" idx="10"/>
          </p:nvPr>
        </p:nvSpPr>
        <p:spPr>
          <a:xfrm>
            <a:off x="168489" y="6536398"/>
            <a:ext cx="5495697" cy="238527"/>
          </a:xfrm>
        </p:spPr>
        <p:txBody>
          <a:bodyPr/>
          <a:lstStyle/>
          <a:p>
            <a:r>
              <a:rPr lang="zh-CN" altLang="en-US" dirty="0"/>
              <a:t>财政年度截止日：</a:t>
            </a:r>
            <a:r>
              <a:rPr lang="en-US" altLang="zh-CN" dirty="0"/>
              <a:t>6</a:t>
            </a:r>
            <a:r>
              <a:rPr lang="zh-CN" altLang="en-US" dirty="0"/>
              <a:t>月</a:t>
            </a:r>
            <a:r>
              <a:rPr lang="en-US" altLang="zh-CN" dirty="0"/>
              <a:t>30</a:t>
            </a:r>
            <a:r>
              <a:rPr lang="zh-CN" altLang="en-US" dirty="0"/>
              <a:t>日</a:t>
            </a:r>
          </a:p>
        </p:txBody>
      </p:sp>
      <p:pic>
        <p:nvPicPr>
          <p:cNvPr id="3" name="图片 2" descr="发展历程">
            <a:extLst>
              <a:ext uri="{FF2B5EF4-FFF2-40B4-BE49-F238E27FC236}">
                <a16:creationId xmlns:a16="http://schemas.microsoft.com/office/drawing/2014/main" id="{0BE0231C-74FC-408C-BA8B-C63FB4CECA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3002" y="765200"/>
            <a:ext cx="9905999" cy="2324753"/>
          </a:xfrm>
          <a:prstGeom prst="rect">
            <a:avLst/>
          </a:prstGeom>
        </p:spPr>
      </p:pic>
      <p:sp>
        <p:nvSpPr>
          <p:cNvPr id="4" name="文本框 7">
            <a:extLst>
              <a:ext uri="{FF2B5EF4-FFF2-40B4-BE49-F238E27FC236}">
                <a16:creationId xmlns:a16="http://schemas.microsoft.com/office/drawing/2014/main" id="{A3065CB3-F813-4799-88B1-2279433DDA4B}"/>
              </a:ext>
            </a:extLst>
          </p:cNvPr>
          <p:cNvSpPr txBox="1"/>
          <p:nvPr/>
        </p:nvSpPr>
        <p:spPr>
          <a:xfrm>
            <a:off x="1195553" y="3123066"/>
            <a:ext cx="1720785" cy="667865"/>
          </a:xfrm>
          <a:prstGeom prst="rect">
            <a:avLst/>
          </a:prstGeom>
          <a:noFill/>
        </p:spPr>
        <p:txBody>
          <a:bodyPr wrap="square" lIns="91431" tIns="45715" rIns="91431" bIns="45715" rtlCol="0">
            <a:spAutoFit/>
          </a:bodyPr>
          <a:lstStyle/>
          <a:p>
            <a:pPr algn="ctr"/>
            <a:r>
              <a:rPr lang="en-US" altLang="zh-CN" sz="1100" b="1">
                <a:latin typeface="Arial" panose="020B0604020202020204" pitchFamily="34" charset="0"/>
                <a:ea typeface="华文楷体" panose="02010600040101010101" pitchFamily="2" charset="-122"/>
                <a:cs typeface="Arial" panose="020B0604020202020204" pitchFamily="34" charset="0"/>
                <a:sym typeface="+mn-ea"/>
              </a:rPr>
              <a:t>FY1996</a:t>
            </a:r>
            <a:r>
              <a:rPr lang="en-US" altLang="zh-CN" sz="1100" b="1" baseline="30000">
                <a:latin typeface="Arial" panose="020B0604020202020204" pitchFamily="34" charset="0"/>
                <a:ea typeface="华文楷体" panose="02010600040101010101" pitchFamily="2" charset="-122"/>
                <a:cs typeface="Arial" panose="020B0604020202020204" pitchFamily="34" charset="0"/>
                <a:sym typeface="+mn-ea"/>
              </a:rPr>
              <a:t>(1)</a:t>
            </a:r>
            <a:endParaRPr lang="zh-CN" altLang="en-US" sz="1100" b="1" baseline="30000">
              <a:latin typeface="Arial" panose="020B0604020202020204" pitchFamily="34" charset="0"/>
              <a:ea typeface="华文楷体" panose="02010600040101010101" pitchFamily="2" charset="-122"/>
              <a:cs typeface="Arial" panose="020B0604020202020204" pitchFamily="34" charset="0"/>
              <a:sym typeface="+mn-ea"/>
            </a:endParaRPr>
          </a:p>
          <a:p>
            <a:pPr algn="ctr">
              <a:lnSpc>
                <a:spcPct val="120000"/>
              </a:lnSpc>
            </a:pPr>
            <a:r>
              <a:rPr lang="zh-CN" altLang="en-US" sz="1100" b="1">
                <a:latin typeface="Arial" panose="020B0604020202020204" pitchFamily="34" charset="0"/>
                <a:ea typeface="华文楷体" panose="02010600040101010101" pitchFamily="2" charset="-122"/>
                <a:cs typeface="Arial" panose="020B0604020202020204" pitchFamily="34" charset="0"/>
                <a:sym typeface="+mn-ea"/>
              </a:rPr>
              <a:t>海亮教育集团首所学校</a:t>
            </a:r>
            <a:endParaRPr lang="en-US" altLang="zh-CN" sz="1100" b="1">
              <a:latin typeface="Arial" panose="020B0604020202020204" pitchFamily="34" charset="0"/>
              <a:ea typeface="华文楷体" panose="02010600040101010101" pitchFamily="2" charset="-122"/>
              <a:cs typeface="Arial" panose="020B0604020202020204" pitchFamily="34" charset="0"/>
              <a:sym typeface="+mn-ea"/>
            </a:endParaRPr>
          </a:p>
          <a:p>
            <a:pPr algn="ctr">
              <a:lnSpc>
                <a:spcPct val="120000"/>
              </a:lnSpc>
            </a:pPr>
            <a:r>
              <a:rPr lang="zh-CN" altLang="en-US" sz="1100" b="1">
                <a:latin typeface="Arial" panose="020B0604020202020204" pitchFamily="34" charset="0"/>
                <a:ea typeface="华文楷体" panose="02010600040101010101" pitchFamily="2" charset="-122"/>
                <a:cs typeface="Arial" panose="020B0604020202020204" pitchFamily="34" charset="0"/>
                <a:sym typeface="+mn-ea"/>
              </a:rPr>
              <a:t>海亮外国语学校建成开学</a:t>
            </a:r>
          </a:p>
        </p:txBody>
      </p:sp>
      <p:sp>
        <p:nvSpPr>
          <p:cNvPr id="5" name="文本框 8">
            <a:extLst>
              <a:ext uri="{FF2B5EF4-FFF2-40B4-BE49-F238E27FC236}">
                <a16:creationId xmlns:a16="http://schemas.microsoft.com/office/drawing/2014/main" id="{28A036B5-FD6C-4E23-A521-CA9CB5FB10F4}"/>
              </a:ext>
            </a:extLst>
          </p:cNvPr>
          <p:cNvSpPr txBox="1"/>
          <p:nvPr/>
        </p:nvSpPr>
        <p:spPr>
          <a:xfrm>
            <a:off x="2705331" y="2744088"/>
            <a:ext cx="1261210" cy="701720"/>
          </a:xfrm>
          <a:prstGeom prst="rect">
            <a:avLst/>
          </a:prstGeom>
          <a:noFill/>
        </p:spPr>
        <p:txBody>
          <a:bodyPr wrap="square" lIns="91431" tIns="45715" rIns="91431" bIns="45715" rtlCol="0">
            <a:spAutoFit/>
          </a:bodyPr>
          <a:lstStyle/>
          <a:p>
            <a:pPr algn="ctr">
              <a:lnSpc>
                <a:spcPct val="120000"/>
              </a:lnSpc>
            </a:pPr>
            <a:r>
              <a:rPr lang="en-US" altLang="zh-CN" sz="1100" b="1">
                <a:latin typeface="Arial" panose="020B0604020202020204" pitchFamily="34" charset="0"/>
                <a:ea typeface="华文楷体" panose="02010600040101010101" pitchFamily="2" charset="-122"/>
                <a:cs typeface="Arial" panose="020B0604020202020204" pitchFamily="34" charset="0"/>
                <a:sym typeface="+mn-ea"/>
              </a:rPr>
              <a:t>FY2002</a:t>
            </a:r>
            <a:r>
              <a:rPr lang="zh-CN" altLang="en-US" sz="1100" b="1">
                <a:latin typeface="Arial" panose="020B0604020202020204" pitchFamily="34" charset="0"/>
                <a:ea typeface="华文楷体" panose="02010600040101010101" pitchFamily="2" charset="-122"/>
                <a:cs typeface="Arial" panose="020B0604020202020204" pitchFamily="34" charset="0"/>
                <a:sym typeface="+mn-ea"/>
              </a:rPr>
              <a:t> </a:t>
            </a:r>
          </a:p>
          <a:p>
            <a:pPr algn="ctr">
              <a:lnSpc>
                <a:spcPct val="120000"/>
              </a:lnSpc>
            </a:pPr>
            <a:r>
              <a:rPr lang="zh-CN" altLang="en-US" sz="1100" b="1">
                <a:latin typeface="Arial" panose="020B0604020202020204" pitchFamily="34" charset="0"/>
                <a:ea typeface="华文楷体" panose="02010600040101010101" pitchFamily="2" charset="-122"/>
                <a:cs typeface="Arial" panose="020B0604020202020204" pitchFamily="34" charset="0"/>
                <a:sym typeface="+mn-ea"/>
              </a:rPr>
              <a:t>海亮实验中学</a:t>
            </a:r>
            <a:endParaRPr lang="en-US" altLang="zh-CN" sz="1100" b="1">
              <a:latin typeface="Arial" panose="020B0604020202020204" pitchFamily="34" charset="0"/>
              <a:ea typeface="华文楷体" panose="02010600040101010101" pitchFamily="2" charset="-122"/>
              <a:cs typeface="Arial" panose="020B0604020202020204" pitchFamily="34" charset="0"/>
              <a:sym typeface="+mn-ea"/>
            </a:endParaRPr>
          </a:p>
          <a:p>
            <a:pPr algn="ctr">
              <a:lnSpc>
                <a:spcPct val="120000"/>
              </a:lnSpc>
            </a:pPr>
            <a:r>
              <a:rPr lang="zh-CN" altLang="en-US" sz="1100" b="1">
                <a:latin typeface="Arial" panose="020B0604020202020204" pitchFamily="34" charset="0"/>
                <a:ea typeface="华文楷体" panose="02010600040101010101" pitchFamily="2" charset="-122"/>
                <a:cs typeface="Arial" panose="020B0604020202020204" pitchFamily="34" charset="0"/>
                <a:sym typeface="+mn-ea"/>
              </a:rPr>
              <a:t>建成开学</a:t>
            </a:r>
          </a:p>
        </p:txBody>
      </p:sp>
      <p:sp>
        <p:nvSpPr>
          <p:cNvPr id="6" name="文本框 9">
            <a:extLst>
              <a:ext uri="{FF2B5EF4-FFF2-40B4-BE49-F238E27FC236}">
                <a16:creationId xmlns:a16="http://schemas.microsoft.com/office/drawing/2014/main" id="{188A5C55-77D5-41E7-ADBB-D6F72593B8A7}"/>
              </a:ext>
            </a:extLst>
          </p:cNvPr>
          <p:cNvSpPr txBox="1"/>
          <p:nvPr/>
        </p:nvSpPr>
        <p:spPr>
          <a:xfrm>
            <a:off x="4018236" y="2626999"/>
            <a:ext cx="1307833" cy="487111"/>
          </a:xfrm>
          <a:prstGeom prst="rect">
            <a:avLst/>
          </a:prstGeom>
          <a:noFill/>
        </p:spPr>
        <p:txBody>
          <a:bodyPr wrap="square" lIns="91431" tIns="45715" rIns="91431" bIns="45715" rtlCol="0">
            <a:spAutoFit/>
          </a:bodyPr>
          <a:lstStyle/>
          <a:p>
            <a:pPr algn="ctr">
              <a:lnSpc>
                <a:spcPct val="120000"/>
              </a:lnSpc>
            </a:pPr>
            <a:r>
              <a:rPr lang="en-US" altLang="zh-CN" sz="1100" b="1">
                <a:latin typeface="Arial" panose="020B0604020202020204" pitchFamily="34" charset="0"/>
                <a:ea typeface="华文楷体" panose="02010600040101010101" pitchFamily="2" charset="-122"/>
                <a:cs typeface="Arial" panose="020B0604020202020204" pitchFamily="34" charset="0"/>
                <a:sym typeface="+mn-ea"/>
              </a:rPr>
              <a:t>FY2010</a:t>
            </a:r>
            <a:r>
              <a:rPr lang="zh-CN" altLang="en-US" sz="1100" b="1">
                <a:latin typeface="Arial" panose="020B0604020202020204" pitchFamily="34" charset="0"/>
                <a:ea typeface="华文楷体" panose="02010600040101010101" pitchFamily="2" charset="-122"/>
                <a:cs typeface="Arial" panose="020B0604020202020204" pitchFamily="34" charset="0"/>
                <a:sym typeface="+mn-ea"/>
              </a:rPr>
              <a:t> </a:t>
            </a:r>
          </a:p>
          <a:p>
            <a:pPr algn="ctr">
              <a:lnSpc>
                <a:spcPct val="120000"/>
              </a:lnSpc>
            </a:pPr>
            <a:r>
              <a:rPr lang="zh-CN" altLang="en-US" sz="1100" b="1">
                <a:latin typeface="Arial" panose="020B0604020202020204" pitchFamily="34" charset="0"/>
                <a:ea typeface="华文楷体" panose="02010600040101010101" pitchFamily="2" charset="-122"/>
                <a:cs typeface="Arial" panose="020B0604020202020204" pitchFamily="34" charset="0"/>
                <a:sym typeface="+mn-ea"/>
              </a:rPr>
              <a:t>并购天马实验学校</a:t>
            </a:r>
          </a:p>
        </p:txBody>
      </p:sp>
      <p:sp>
        <p:nvSpPr>
          <p:cNvPr id="7" name="文本框 12">
            <a:extLst>
              <a:ext uri="{FF2B5EF4-FFF2-40B4-BE49-F238E27FC236}">
                <a16:creationId xmlns:a16="http://schemas.microsoft.com/office/drawing/2014/main" id="{04B70B81-F8C5-4278-9B33-71C344B3296E}"/>
              </a:ext>
            </a:extLst>
          </p:cNvPr>
          <p:cNvSpPr txBox="1"/>
          <p:nvPr/>
        </p:nvSpPr>
        <p:spPr>
          <a:xfrm>
            <a:off x="5316515" y="2554115"/>
            <a:ext cx="1507697" cy="701720"/>
          </a:xfrm>
          <a:prstGeom prst="rect">
            <a:avLst/>
          </a:prstGeom>
          <a:noFill/>
        </p:spPr>
        <p:txBody>
          <a:bodyPr wrap="square" lIns="91431" tIns="45715" rIns="91431" bIns="45715" rtlCol="0">
            <a:spAutoFit/>
          </a:bodyPr>
          <a:lstStyle/>
          <a:p>
            <a:pPr algn="ctr">
              <a:lnSpc>
                <a:spcPct val="120000"/>
              </a:lnSpc>
            </a:pPr>
            <a:r>
              <a:rPr lang="en-US" altLang="zh-CN" sz="1100" b="1">
                <a:latin typeface="Arial" panose="020B0604020202020204" pitchFamily="34" charset="0"/>
                <a:ea typeface="华文楷体" panose="02010600040101010101" pitchFamily="2" charset="-122"/>
                <a:cs typeface="Arial" panose="020B0604020202020204" pitchFamily="34" charset="0"/>
                <a:sym typeface="+mn-ea"/>
              </a:rPr>
              <a:t>FY2012</a:t>
            </a:r>
            <a:endParaRPr lang="zh-CN" altLang="en-US" sz="1100" b="1">
              <a:latin typeface="Arial" panose="020B0604020202020204" pitchFamily="34" charset="0"/>
              <a:ea typeface="华文楷体" panose="02010600040101010101" pitchFamily="2" charset="-122"/>
              <a:cs typeface="Arial" panose="020B0604020202020204" pitchFamily="34" charset="0"/>
              <a:sym typeface="+mn-ea"/>
            </a:endParaRPr>
          </a:p>
          <a:p>
            <a:pPr algn="ctr">
              <a:lnSpc>
                <a:spcPct val="120000"/>
              </a:lnSpc>
            </a:pPr>
            <a:r>
              <a:rPr lang="zh-CN" altLang="en-US" sz="1100" b="1">
                <a:latin typeface="Arial" panose="020B0604020202020204" pitchFamily="34" charset="0"/>
                <a:ea typeface="华文楷体" panose="02010600040101010101" pitchFamily="2" charset="-122"/>
                <a:cs typeface="Arial" panose="020B0604020202020204" pitchFamily="34" charset="0"/>
                <a:sym typeface="+mn-ea"/>
              </a:rPr>
              <a:t>精品化、特色化、国际化转型升级</a:t>
            </a:r>
          </a:p>
        </p:txBody>
      </p:sp>
      <p:sp>
        <p:nvSpPr>
          <p:cNvPr id="9" name="文本框 13">
            <a:extLst>
              <a:ext uri="{FF2B5EF4-FFF2-40B4-BE49-F238E27FC236}">
                <a16:creationId xmlns:a16="http://schemas.microsoft.com/office/drawing/2014/main" id="{B1AD64D4-B44B-47FA-B8DC-6DE5E0110C63}"/>
              </a:ext>
            </a:extLst>
          </p:cNvPr>
          <p:cNvSpPr txBox="1"/>
          <p:nvPr/>
        </p:nvSpPr>
        <p:spPr>
          <a:xfrm>
            <a:off x="6818131" y="2626998"/>
            <a:ext cx="1507697" cy="704542"/>
          </a:xfrm>
          <a:prstGeom prst="rect">
            <a:avLst/>
          </a:prstGeom>
          <a:noFill/>
        </p:spPr>
        <p:txBody>
          <a:bodyPr wrap="square" lIns="91431" tIns="45715" rIns="91431" bIns="45715" rtlCol="0">
            <a:spAutoFit/>
          </a:bodyPr>
          <a:lstStyle/>
          <a:p>
            <a:pPr algn="ctr">
              <a:lnSpc>
                <a:spcPct val="120000"/>
              </a:lnSpc>
            </a:pPr>
            <a:r>
              <a:rPr lang="en-US" altLang="zh-CN" sz="1100" b="1">
                <a:latin typeface="Arial" panose="020B0604020202020204" pitchFamily="34" charset="0"/>
                <a:ea typeface="华文楷体" panose="02010600040101010101" pitchFamily="2" charset="-122"/>
                <a:cs typeface="Arial" panose="020B0604020202020204" pitchFamily="34" charset="0"/>
                <a:sym typeface="+mn-ea"/>
              </a:rPr>
              <a:t>FY2016</a:t>
            </a:r>
            <a:r>
              <a:rPr lang="zh-CN" altLang="en-US" sz="1100" b="1">
                <a:latin typeface="Arial" panose="020B0604020202020204" pitchFamily="34" charset="0"/>
                <a:ea typeface="华文楷体" panose="02010600040101010101" pitchFamily="2" charset="-122"/>
                <a:cs typeface="Arial" panose="020B0604020202020204" pitchFamily="34" charset="0"/>
                <a:sym typeface="+mn-ea"/>
              </a:rPr>
              <a:t> </a:t>
            </a:r>
          </a:p>
          <a:p>
            <a:pPr algn="ctr">
              <a:lnSpc>
                <a:spcPct val="120000"/>
              </a:lnSpc>
            </a:pPr>
            <a:r>
              <a:rPr lang="zh-CN" altLang="en-US" sz="1100" b="1">
                <a:latin typeface="Arial" panose="020B0604020202020204" pitchFamily="34" charset="0"/>
                <a:ea typeface="华文楷体" panose="02010600040101010101" pitchFamily="2" charset="-122"/>
                <a:cs typeface="Arial" panose="020B0604020202020204" pitchFamily="34" charset="0"/>
                <a:sym typeface="+mn-ea"/>
              </a:rPr>
              <a:t>诸暨海亮教育园建成</a:t>
            </a:r>
            <a:endParaRPr lang="en-US" altLang="zh-CN" sz="1100" b="1">
              <a:latin typeface="Arial" panose="020B0604020202020204" pitchFamily="34" charset="0"/>
              <a:ea typeface="华文楷体" panose="02010600040101010101" pitchFamily="2" charset="-122"/>
              <a:cs typeface="Arial" panose="020B0604020202020204" pitchFamily="34" charset="0"/>
              <a:sym typeface="+mn-ea"/>
            </a:endParaRPr>
          </a:p>
          <a:p>
            <a:pPr algn="ctr">
              <a:lnSpc>
                <a:spcPct val="120000"/>
              </a:lnSpc>
            </a:pPr>
            <a:r>
              <a:rPr lang="zh-CN" altLang="en-US" sz="1100" b="1">
                <a:latin typeface="Arial" panose="020B0604020202020204" pitchFamily="34" charset="0"/>
                <a:ea typeface="华文楷体" panose="02010600040101010101" pitchFamily="2" charset="-122"/>
                <a:cs typeface="Arial" panose="020B0604020202020204" pitchFamily="34" charset="0"/>
              </a:rPr>
              <a:t>投入使用</a:t>
            </a:r>
          </a:p>
        </p:txBody>
      </p:sp>
      <p:sp>
        <p:nvSpPr>
          <p:cNvPr id="11" name="文本框 14">
            <a:extLst>
              <a:ext uri="{FF2B5EF4-FFF2-40B4-BE49-F238E27FC236}">
                <a16:creationId xmlns:a16="http://schemas.microsoft.com/office/drawing/2014/main" id="{8DC8CA07-7634-458A-9370-FEDB7886DA5A}"/>
              </a:ext>
            </a:extLst>
          </p:cNvPr>
          <p:cNvSpPr txBox="1"/>
          <p:nvPr/>
        </p:nvSpPr>
        <p:spPr>
          <a:xfrm>
            <a:off x="8026517" y="2801103"/>
            <a:ext cx="1616586" cy="701720"/>
          </a:xfrm>
          <a:prstGeom prst="rect">
            <a:avLst/>
          </a:prstGeom>
          <a:noFill/>
        </p:spPr>
        <p:txBody>
          <a:bodyPr wrap="square" lIns="91431" tIns="45715" rIns="91431" bIns="45715" rtlCol="0">
            <a:spAutoFit/>
          </a:bodyPr>
          <a:lstStyle/>
          <a:p>
            <a:pPr algn="ctr">
              <a:lnSpc>
                <a:spcPct val="120000"/>
              </a:lnSpc>
            </a:pPr>
            <a:r>
              <a:rPr lang="en-US" altLang="zh-CN" sz="1100" b="1">
                <a:latin typeface="Arial" panose="020B0604020202020204" pitchFamily="34" charset="0"/>
                <a:ea typeface="华文楷体" panose="02010600040101010101" pitchFamily="2" charset="-122"/>
                <a:cs typeface="Arial" panose="020B0604020202020204" pitchFamily="34" charset="0"/>
                <a:sym typeface="+mn-ea"/>
              </a:rPr>
              <a:t>FY2016</a:t>
            </a:r>
            <a:r>
              <a:rPr lang="zh-CN" altLang="en-US" sz="1100" b="1">
                <a:latin typeface="Arial" panose="020B0604020202020204" pitchFamily="34" charset="0"/>
                <a:ea typeface="华文楷体" panose="02010600040101010101" pitchFamily="2" charset="-122"/>
                <a:cs typeface="Arial" panose="020B0604020202020204" pitchFamily="34" charset="0"/>
                <a:sym typeface="+mn-ea"/>
              </a:rPr>
              <a:t> </a:t>
            </a:r>
          </a:p>
          <a:p>
            <a:pPr algn="ctr">
              <a:lnSpc>
                <a:spcPct val="120000"/>
              </a:lnSpc>
            </a:pPr>
            <a:r>
              <a:rPr lang="zh-CN" altLang="en-US" sz="1100" b="1">
                <a:latin typeface="Arial" panose="020B0604020202020204" pitchFamily="34" charset="0"/>
                <a:ea typeface="华文楷体" panose="02010600040101010101" pitchFamily="2" charset="-122"/>
                <a:cs typeface="Arial" panose="020B0604020202020204" pitchFamily="34" charset="0"/>
                <a:sym typeface="+mn-ea"/>
              </a:rPr>
              <a:t>海亮教育在</a:t>
            </a:r>
            <a:endParaRPr lang="en-US" altLang="zh-CN" sz="1100" b="1">
              <a:latin typeface="Arial" panose="020B0604020202020204" pitchFamily="34" charset="0"/>
              <a:ea typeface="华文楷体" panose="02010600040101010101" pitchFamily="2" charset="-122"/>
              <a:cs typeface="Arial" panose="020B0604020202020204" pitchFamily="34" charset="0"/>
              <a:sym typeface="+mn-ea"/>
            </a:endParaRPr>
          </a:p>
          <a:p>
            <a:pPr algn="ctr">
              <a:lnSpc>
                <a:spcPct val="120000"/>
              </a:lnSpc>
            </a:pPr>
            <a:r>
              <a:rPr lang="zh-CN" altLang="en-US" sz="1100" b="1">
                <a:latin typeface="Arial" panose="020B0604020202020204" pitchFamily="34" charset="0"/>
                <a:ea typeface="华文楷体" panose="02010600040101010101" pitchFamily="2" charset="-122"/>
                <a:cs typeface="Arial" panose="020B0604020202020204" pitchFamily="34" charset="0"/>
                <a:sym typeface="+mn-ea"/>
              </a:rPr>
              <a:t>美国纳斯达克挂牌上市</a:t>
            </a:r>
          </a:p>
        </p:txBody>
      </p:sp>
      <p:sp>
        <p:nvSpPr>
          <p:cNvPr id="12" name="文本框 15">
            <a:extLst>
              <a:ext uri="{FF2B5EF4-FFF2-40B4-BE49-F238E27FC236}">
                <a16:creationId xmlns:a16="http://schemas.microsoft.com/office/drawing/2014/main" id="{ACFD5484-75EC-433C-8BCD-D1EF8325CA68}"/>
              </a:ext>
            </a:extLst>
          </p:cNvPr>
          <p:cNvSpPr txBox="1"/>
          <p:nvPr/>
        </p:nvSpPr>
        <p:spPr>
          <a:xfrm>
            <a:off x="9474456" y="3091892"/>
            <a:ext cx="1605716" cy="701720"/>
          </a:xfrm>
          <a:prstGeom prst="rect">
            <a:avLst/>
          </a:prstGeom>
          <a:noFill/>
        </p:spPr>
        <p:txBody>
          <a:bodyPr wrap="square" lIns="91431" tIns="45715" rIns="91431" bIns="45715" rtlCol="0">
            <a:spAutoFit/>
          </a:bodyPr>
          <a:lstStyle/>
          <a:p>
            <a:pPr algn="ctr">
              <a:lnSpc>
                <a:spcPct val="120000"/>
              </a:lnSpc>
            </a:pPr>
            <a:r>
              <a:rPr lang="en-US" altLang="zh-CN" sz="1100" b="1" dirty="0">
                <a:latin typeface="Arial" panose="020B0604020202020204" pitchFamily="34" charset="0"/>
                <a:ea typeface="华文楷体" panose="02010600040101010101" pitchFamily="2" charset="-122"/>
                <a:cs typeface="Arial" panose="020B0604020202020204" pitchFamily="34" charset="0"/>
                <a:sym typeface="+mn-ea"/>
              </a:rPr>
              <a:t>FY2017</a:t>
            </a:r>
            <a:endParaRPr lang="zh-CN" altLang="en-US" sz="1100" b="1" dirty="0">
              <a:latin typeface="Arial" panose="020B0604020202020204" pitchFamily="34" charset="0"/>
              <a:ea typeface="华文楷体" panose="02010600040101010101" pitchFamily="2" charset="-122"/>
              <a:cs typeface="Arial" panose="020B0604020202020204" pitchFamily="34" charset="0"/>
              <a:sym typeface="+mn-ea"/>
            </a:endParaRPr>
          </a:p>
          <a:p>
            <a:pPr algn="ctr">
              <a:lnSpc>
                <a:spcPct val="120000"/>
              </a:lnSpc>
            </a:pPr>
            <a:r>
              <a:rPr lang="zh-CN" altLang="en-US" sz="1100" b="1" dirty="0">
                <a:latin typeface="Arial" panose="020B0604020202020204" pitchFamily="34" charset="0"/>
                <a:ea typeface="华文楷体" panose="02010600040101010101" pitchFamily="2" charset="-122"/>
                <a:cs typeface="Arial" panose="020B0604020202020204" pitchFamily="34" charset="0"/>
                <a:sym typeface="+mn-ea"/>
              </a:rPr>
              <a:t>海亮集团并购湖北仙桃第一中学</a:t>
            </a:r>
          </a:p>
        </p:txBody>
      </p:sp>
      <p:sp>
        <p:nvSpPr>
          <p:cNvPr id="14" name="箭头: 左 13">
            <a:extLst>
              <a:ext uri="{FF2B5EF4-FFF2-40B4-BE49-F238E27FC236}">
                <a16:creationId xmlns:a16="http://schemas.microsoft.com/office/drawing/2014/main" id="{BBB2B77E-BBD7-43CB-8BA9-B9CEDD22F7E9}"/>
              </a:ext>
            </a:extLst>
          </p:cNvPr>
          <p:cNvSpPr/>
          <p:nvPr/>
        </p:nvSpPr>
        <p:spPr>
          <a:xfrm rot="10800000">
            <a:off x="2398104" y="2893737"/>
            <a:ext cx="365028" cy="191847"/>
          </a:xfrm>
          <a:prstGeom prst="lef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sp>
      <p:sp>
        <p:nvSpPr>
          <p:cNvPr id="15" name="箭头: 左 14">
            <a:extLst>
              <a:ext uri="{FF2B5EF4-FFF2-40B4-BE49-F238E27FC236}">
                <a16:creationId xmlns:a16="http://schemas.microsoft.com/office/drawing/2014/main" id="{F74E61B9-7D53-4B74-B0FF-FF8A61F3FB56}"/>
              </a:ext>
            </a:extLst>
          </p:cNvPr>
          <p:cNvSpPr/>
          <p:nvPr/>
        </p:nvSpPr>
        <p:spPr>
          <a:xfrm rot="10800000">
            <a:off x="3809874" y="2691499"/>
            <a:ext cx="365028" cy="191847"/>
          </a:xfrm>
          <a:prstGeom prst="lef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sp>
      <p:sp>
        <p:nvSpPr>
          <p:cNvPr id="16" name="箭头: 左 15">
            <a:extLst>
              <a:ext uri="{FF2B5EF4-FFF2-40B4-BE49-F238E27FC236}">
                <a16:creationId xmlns:a16="http://schemas.microsoft.com/office/drawing/2014/main" id="{2910BA70-8A36-425C-A0B2-3F071E7ED0A2}"/>
              </a:ext>
            </a:extLst>
          </p:cNvPr>
          <p:cNvSpPr/>
          <p:nvPr/>
        </p:nvSpPr>
        <p:spPr>
          <a:xfrm rot="10800000">
            <a:off x="5159847" y="2595575"/>
            <a:ext cx="365028" cy="191847"/>
          </a:xfrm>
          <a:prstGeom prst="lef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sp>
      <p:sp>
        <p:nvSpPr>
          <p:cNvPr id="17" name="箭头: 左 16">
            <a:extLst>
              <a:ext uri="{FF2B5EF4-FFF2-40B4-BE49-F238E27FC236}">
                <a16:creationId xmlns:a16="http://schemas.microsoft.com/office/drawing/2014/main" id="{3C6885EB-FD70-4ECE-B4C3-59FBB4ED22CF}"/>
              </a:ext>
            </a:extLst>
          </p:cNvPr>
          <p:cNvSpPr/>
          <p:nvPr/>
        </p:nvSpPr>
        <p:spPr>
          <a:xfrm rot="10800000">
            <a:off x="6703947" y="2595575"/>
            <a:ext cx="365028" cy="191847"/>
          </a:xfrm>
          <a:prstGeom prst="lef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sp>
      <p:sp>
        <p:nvSpPr>
          <p:cNvPr id="18" name="箭头: 左 17">
            <a:extLst>
              <a:ext uri="{FF2B5EF4-FFF2-40B4-BE49-F238E27FC236}">
                <a16:creationId xmlns:a16="http://schemas.microsoft.com/office/drawing/2014/main" id="{6BA0133F-A494-4AEF-B298-1BC4BAA0679E}"/>
              </a:ext>
            </a:extLst>
          </p:cNvPr>
          <p:cNvSpPr/>
          <p:nvPr/>
        </p:nvSpPr>
        <p:spPr>
          <a:xfrm rot="10800000">
            <a:off x="8117466" y="2707444"/>
            <a:ext cx="365028" cy="146089"/>
          </a:xfrm>
          <a:prstGeom prst="lef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sp>
      <p:sp>
        <p:nvSpPr>
          <p:cNvPr id="19" name="箭头: 左 18">
            <a:extLst>
              <a:ext uri="{FF2B5EF4-FFF2-40B4-BE49-F238E27FC236}">
                <a16:creationId xmlns:a16="http://schemas.microsoft.com/office/drawing/2014/main" id="{E3C26D3C-3A5C-4E8E-8894-EFA8656A7EF3}"/>
              </a:ext>
            </a:extLst>
          </p:cNvPr>
          <p:cNvSpPr/>
          <p:nvPr/>
        </p:nvSpPr>
        <p:spPr>
          <a:xfrm rot="10800000">
            <a:off x="9436568" y="2954150"/>
            <a:ext cx="365028" cy="191847"/>
          </a:xfrm>
          <a:prstGeom prst="lef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sp>
      <p:sp>
        <p:nvSpPr>
          <p:cNvPr id="117" name="文本框 17">
            <a:extLst>
              <a:ext uri="{FF2B5EF4-FFF2-40B4-BE49-F238E27FC236}">
                <a16:creationId xmlns:a16="http://schemas.microsoft.com/office/drawing/2014/main" id="{B4B944DF-4C98-4A28-84C2-9704A10A32D6}"/>
              </a:ext>
            </a:extLst>
          </p:cNvPr>
          <p:cNvSpPr txBox="1"/>
          <p:nvPr/>
        </p:nvSpPr>
        <p:spPr>
          <a:xfrm>
            <a:off x="1860742" y="4252186"/>
            <a:ext cx="3141462" cy="2079306"/>
          </a:xfrm>
          <a:prstGeom prst="rect">
            <a:avLst/>
          </a:prstGeom>
          <a:solidFill>
            <a:schemeClr val="accent1">
              <a:lumMod val="20000"/>
              <a:lumOff val="80000"/>
            </a:schemeClr>
          </a:solidFill>
        </p:spPr>
        <p:txBody>
          <a:bodyPr wrap="square" lIns="45720" tIns="45717" rIns="45720" bIns="45717" rtlCol="0">
            <a:noAutofit/>
          </a:bodyPr>
          <a:lstStyle/>
          <a:p>
            <a:pPr marL="171450" indent="-171450">
              <a:lnSpc>
                <a:spcPct val="120000"/>
              </a:lnSpc>
              <a:buClr>
                <a:schemeClr val="accent1"/>
              </a:buClr>
              <a:buFont typeface="Wingdings" panose="05000000000000000000" pitchFamily="2" charset="2"/>
              <a:buChar char="§"/>
            </a:pPr>
            <a:r>
              <a:rPr lang="zh-CN" altLang="en-US" sz="1100" dirty="0">
                <a:latin typeface="Arial" panose="020B0604020202020204" pitchFamily="34" charset="0"/>
                <a:ea typeface="华文楷体" panose="02010600040101010101" pitchFamily="2" charset="-122"/>
                <a:cs typeface="Arial" panose="020B0604020202020204" pitchFamily="34" charset="0"/>
                <a:sym typeface="+mn-ea"/>
              </a:rPr>
              <a:t>开始运营管理</a:t>
            </a:r>
            <a:r>
              <a:rPr lang="en-US" altLang="zh-CN" sz="1100" dirty="0">
                <a:latin typeface="Arial" panose="020B0604020202020204" pitchFamily="34" charset="0"/>
                <a:ea typeface="华文楷体" panose="02010600040101010101" pitchFamily="2" charset="-122"/>
                <a:cs typeface="Arial" panose="020B0604020202020204" pitchFamily="34" charset="0"/>
                <a:sym typeface="+mn-ea"/>
              </a:rPr>
              <a:t>4</a:t>
            </a:r>
            <a:r>
              <a:rPr lang="zh-CN" altLang="en-US" sz="1100" dirty="0">
                <a:latin typeface="Arial" panose="020B0604020202020204" pitchFamily="34" charset="0"/>
                <a:ea typeface="华文楷体" panose="02010600040101010101" pitchFamily="2" charset="-122"/>
                <a:cs typeface="Arial" panose="020B0604020202020204" pitchFamily="34" charset="0"/>
                <a:sym typeface="+mn-ea"/>
              </a:rPr>
              <a:t>所关联方学校：新昌南瑞实验学校、金华海亮外国语学校、肥城海亮外国语学校、仙桃第一中学</a:t>
            </a:r>
            <a:endParaRPr lang="en-US" altLang="zh-CN" sz="1100" dirty="0">
              <a:latin typeface="Arial" panose="020B0604020202020204" pitchFamily="34" charset="0"/>
              <a:ea typeface="华文楷体" panose="02010600040101010101" pitchFamily="2" charset="-122"/>
              <a:cs typeface="Arial" panose="020B0604020202020204" pitchFamily="34" charset="0"/>
              <a:sym typeface="+mn-ea"/>
            </a:endParaRPr>
          </a:p>
          <a:p>
            <a:pPr marL="171450" indent="-171450">
              <a:lnSpc>
                <a:spcPct val="120000"/>
              </a:lnSpc>
              <a:buClr>
                <a:schemeClr val="accent1"/>
              </a:buClr>
              <a:buFont typeface="Wingdings" panose="05000000000000000000" pitchFamily="2" charset="2"/>
              <a:buChar char="§"/>
            </a:pPr>
            <a:r>
              <a:rPr lang="zh-CN" altLang="en-US" sz="1100" dirty="0">
                <a:latin typeface="Arial" panose="020B0604020202020204" pitchFamily="34" charset="0"/>
                <a:ea typeface="华文楷体" panose="02010600040101010101" pitchFamily="2" charset="-122"/>
                <a:cs typeface="Arial" panose="020B0604020202020204" pitchFamily="34" charset="0"/>
                <a:sym typeface="+mn-ea"/>
              </a:rPr>
              <a:t>运营管理杭州</a:t>
            </a:r>
            <a:r>
              <a:rPr lang="en-US" altLang="zh-CN" sz="1100" dirty="0">
                <a:latin typeface="Arial" panose="020B0604020202020204" pitchFamily="34" charset="0"/>
                <a:ea typeface="华文楷体" panose="02010600040101010101" pitchFamily="2" charset="-122"/>
                <a:cs typeface="Arial" panose="020B0604020202020204" pitchFamily="34" charset="0"/>
                <a:sym typeface="+mn-ea"/>
              </a:rPr>
              <a:t>5</a:t>
            </a:r>
            <a:r>
              <a:rPr lang="zh-CN" altLang="en-US" sz="1100" dirty="0">
                <a:latin typeface="Arial" panose="020B0604020202020204" pitchFamily="34" charset="0"/>
                <a:ea typeface="华文楷体" panose="02010600040101010101" pitchFamily="2" charset="-122"/>
                <a:cs typeface="Arial" panose="020B0604020202020204" pitchFamily="34" charset="0"/>
                <a:sym typeface="+mn-ea"/>
              </a:rPr>
              <a:t>所公办学校：春晖小学、西兴中学、闻堰初中、闻堰一小、闻堰二小</a:t>
            </a:r>
            <a:endParaRPr lang="en-US" altLang="zh-CN" sz="1100" dirty="0">
              <a:latin typeface="Arial" panose="020B0604020202020204" pitchFamily="34" charset="0"/>
              <a:ea typeface="华文楷体" panose="02010600040101010101" pitchFamily="2" charset="-122"/>
              <a:cs typeface="Arial" panose="020B0604020202020204" pitchFamily="34" charset="0"/>
              <a:sym typeface="+mn-ea"/>
            </a:endParaRPr>
          </a:p>
          <a:p>
            <a:pPr marL="171450" indent="-171450">
              <a:lnSpc>
                <a:spcPct val="120000"/>
              </a:lnSpc>
              <a:buClr>
                <a:schemeClr val="accent1"/>
              </a:buClr>
              <a:buFont typeface="Wingdings" panose="05000000000000000000" pitchFamily="2" charset="2"/>
              <a:buChar char="§"/>
            </a:pPr>
            <a:r>
              <a:rPr lang="zh-CN" altLang="en-US" sz="1100" dirty="0">
                <a:latin typeface="Arial" panose="020B0604020202020204" pitchFamily="34" charset="0"/>
                <a:ea typeface="华文楷体" panose="02010600040101010101" pitchFamily="2" charset="-122"/>
                <a:cs typeface="Arial" panose="020B0604020202020204" pitchFamily="34" charset="0"/>
                <a:sym typeface="+mn-ea"/>
              </a:rPr>
              <a:t>并购江苏镇江江河艺术高级中学</a:t>
            </a:r>
            <a:endParaRPr lang="en-US" altLang="zh-CN" sz="1100" dirty="0">
              <a:latin typeface="Arial" panose="020B0604020202020204" pitchFamily="34" charset="0"/>
              <a:ea typeface="华文楷体" panose="02010600040101010101" pitchFamily="2" charset="-122"/>
              <a:cs typeface="Arial" panose="020B0604020202020204" pitchFamily="34" charset="0"/>
              <a:sym typeface="+mn-ea"/>
            </a:endParaRPr>
          </a:p>
          <a:p>
            <a:pPr marL="171450" indent="-171450">
              <a:lnSpc>
                <a:spcPct val="120000"/>
              </a:lnSpc>
              <a:buClr>
                <a:schemeClr val="accent1"/>
              </a:buClr>
              <a:buFont typeface="Wingdings" panose="05000000000000000000" pitchFamily="2" charset="2"/>
              <a:buChar char="§"/>
            </a:pPr>
            <a:r>
              <a:rPr lang="zh-CN" altLang="en-US" sz="1100" dirty="0">
                <a:latin typeface="Arial" panose="020B0604020202020204" pitchFamily="34" charset="0"/>
                <a:ea typeface="华文楷体" panose="02010600040101010101" pitchFamily="2" charset="-122"/>
                <a:cs typeface="Arial" panose="020B0604020202020204" pitchFamily="34" charset="0"/>
                <a:sym typeface="+mn-ea"/>
              </a:rPr>
              <a:t>与美国加州茉莉塔学区建成友好学校</a:t>
            </a:r>
            <a:endParaRPr lang="en-US" altLang="zh-CN" sz="1100" dirty="0">
              <a:latin typeface="Arial" panose="020B0604020202020204" pitchFamily="34" charset="0"/>
              <a:ea typeface="华文楷体" panose="02010600040101010101" pitchFamily="2" charset="-122"/>
              <a:cs typeface="Arial" panose="020B0604020202020204" pitchFamily="34" charset="0"/>
              <a:sym typeface="+mn-ea"/>
            </a:endParaRPr>
          </a:p>
          <a:p>
            <a:pPr marL="171450" indent="-171450">
              <a:lnSpc>
                <a:spcPct val="120000"/>
              </a:lnSpc>
              <a:buClr>
                <a:schemeClr val="accent1"/>
              </a:buClr>
              <a:buFont typeface="Wingdings" panose="05000000000000000000" pitchFamily="2" charset="2"/>
              <a:buChar char="§"/>
            </a:pPr>
            <a:r>
              <a:rPr lang="zh-CN" altLang="en-US" sz="1100" dirty="0">
                <a:latin typeface="Arial" panose="020B0604020202020204" pitchFamily="34" charset="0"/>
                <a:ea typeface="华文楷体" panose="02010600040101010101" pitchFamily="2" charset="-122"/>
                <a:cs typeface="Arial" panose="020B0604020202020204" pitchFamily="34" charset="0"/>
                <a:sym typeface="+mn-ea"/>
              </a:rPr>
              <a:t>与海康威视合作打造智能校园</a:t>
            </a:r>
            <a:endParaRPr lang="en-US" altLang="zh-CN" sz="1100" dirty="0">
              <a:latin typeface="Arial" panose="020B0604020202020204" pitchFamily="34" charset="0"/>
              <a:ea typeface="华文楷体" panose="02010600040101010101" pitchFamily="2" charset="-122"/>
              <a:cs typeface="Arial" panose="020B0604020202020204" pitchFamily="34" charset="0"/>
              <a:sym typeface="+mn-ea"/>
            </a:endParaRPr>
          </a:p>
          <a:p>
            <a:pPr marL="171450" indent="-171450">
              <a:lnSpc>
                <a:spcPct val="120000"/>
              </a:lnSpc>
              <a:buClr>
                <a:schemeClr val="accent1"/>
              </a:buClr>
              <a:buFont typeface="Wingdings" panose="05000000000000000000" pitchFamily="2" charset="2"/>
              <a:buChar char="§"/>
            </a:pPr>
            <a:r>
              <a:rPr lang="zh-CN" altLang="en-US" sz="1100" dirty="0">
                <a:latin typeface="Arial" panose="020B0604020202020204" pitchFamily="34" charset="0"/>
                <a:ea typeface="华文楷体" panose="02010600040101010101" pitchFamily="2" charset="-122"/>
                <a:cs typeface="Arial" panose="020B0604020202020204" pitchFamily="34" charset="0"/>
                <a:sym typeface="+mn-ea"/>
              </a:rPr>
              <a:t>筹建湘湖公学</a:t>
            </a:r>
            <a:endParaRPr lang="en-US" altLang="zh-CN" sz="1100" dirty="0">
              <a:latin typeface="Arial" panose="020B0604020202020204" pitchFamily="34" charset="0"/>
              <a:ea typeface="华文楷体" panose="02010600040101010101" pitchFamily="2" charset="-122"/>
              <a:cs typeface="Arial" panose="020B0604020202020204" pitchFamily="34" charset="0"/>
              <a:sym typeface="+mn-ea"/>
            </a:endParaRPr>
          </a:p>
        </p:txBody>
      </p:sp>
      <p:sp>
        <p:nvSpPr>
          <p:cNvPr id="37" name="文本框 15">
            <a:extLst>
              <a:ext uri="{FF2B5EF4-FFF2-40B4-BE49-F238E27FC236}">
                <a16:creationId xmlns:a16="http://schemas.microsoft.com/office/drawing/2014/main" id="{B768A5AE-E4CF-4303-A3B1-43244FD21BA4}"/>
              </a:ext>
            </a:extLst>
          </p:cNvPr>
          <p:cNvSpPr txBox="1"/>
          <p:nvPr/>
        </p:nvSpPr>
        <p:spPr>
          <a:xfrm>
            <a:off x="1860741" y="3975652"/>
            <a:ext cx="3141462" cy="276535"/>
          </a:xfrm>
          <a:prstGeom prst="rect">
            <a:avLst/>
          </a:prstGeom>
          <a:solidFill>
            <a:schemeClr val="accent1"/>
          </a:solidFill>
        </p:spPr>
        <p:txBody>
          <a:bodyPr wrap="square" lIns="91431" tIns="45715" rIns="91431" bIns="45715" rtlCol="0" anchor="ctr" anchorCtr="0">
            <a:noAutofit/>
          </a:bodyPr>
          <a:lstStyle/>
          <a:p>
            <a:pPr algn="ctr">
              <a:lnSpc>
                <a:spcPct val="120000"/>
              </a:lnSpc>
            </a:pPr>
            <a:r>
              <a:rPr lang="en-US" altLang="zh-CN" sz="1100" b="1">
                <a:solidFill>
                  <a:schemeClr val="bg1"/>
                </a:solidFill>
                <a:latin typeface="Arial" panose="020B0604020202020204" pitchFamily="34" charset="0"/>
                <a:ea typeface="华文楷体" panose="02010600040101010101" pitchFamily="2" charset="-122"/>
                <a:cs typeface="Arial" panose="020B0604020202020204" pitchFamily="34" charset="0"/>
                <a:sym typeface="+mn-ea"/>
              </a:rPr>
              <a:t>FY2019</a:t>
            </a:r>
          </a:p>
        </p:txBody>
      </p:sp>
      <p:sp>
        <p:nvSpPr>
          <p:cNvPr id="38" name="Isosceles Triangle 37"/>
          <p:cNvSpPr/>
          <p:nvPr/>
        </p:nvSpPr>
        <p:spPr>
          <a:xfrm rot="5400000">
            <a:off x="4282241" y="5092574"/>
            <a:ext cx="1817978" cy="148506"/>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文本框 17">
            <a:extLst>
              <a:ext uri="{FF2B5EF4-FFF2-40B4-BE49-F238E27FC236}">
                <a16:creationId xmlns:a16="http://schemas.microsoft.com/office/drawing/2014/main" id="{D3BBCB23-F849-4AFD-A69B-855097F1A728}"/>
              </a:ext>
            </a:extLst>
          </p:cNvPr>
          <p:cNvSpPr txBox="1"/>
          <p:nvPr/>
        </p:nvSpPr>
        <p:spPr>
          <a:xfrm>
            <a:off x="5416614" y="4229750"/>
            <a:ext cx="1970419" cy="2101743"/>
          </a:xfrm>
          <a:prstGeom prst="rect">
            <a:avLst/>
          </a:prstGeom>
          <a:solidFill>
            <a:schemeClr val="accent1">
              <a:lumMod val="20000"/>
              <a:lumOff val="80000"/>
            </a:schemeClr>
          </a:solidFill>
        </p:spPr>
        <p:txBody>
          <a:bodyPr wrap="square" lIns="91431" tIns="45715" rIns="91431" bIns="45715" rtlCol="0">
            <a:noAutofit/>
          </a:bodyPr>
          <a:lstStyle/>
          <a:p>
            <a:pPr marL="171450" indent="-171450">
              <a:lnSpc>
                <a:spcPct val="120000"/>
              </a:lnSpc>
              <a:spcAft>
                <a:spcPts val="600"/>
              </a:spcAft>
              <a:buClr>
                <a:schemeClr val="accent1"/>
              </a:buClr>
              <a:buFont typeface="Wingdings" panose="05000000000000000000" pitchFamily="2" charset="2"/>
              <a:buChar char="§"/>
            </a:pPr>
            <a:r>
              <a:rPr lang="zh-CN" altLang="en-US" sz="1100" dirty="0">
                <a:latin typeface="Arial" panose="020B0604020202020204" pitchFamily="34" charset="0"/>
                <a:ea typeface="华文楷体" panose="02010600040101010101" pitchFamily="2" charset="-122"/>
                <a:cs typeface="Arial" panose="020B0604020202020204" pitchFamily="34" charset="0"/>
                <a:sym typeface="+mn-ea"/>
              </a:rPr>
              <a:t>成立新加坡国际总部</a:t>
            </a:r>
          </a:p>
          <a:p>
            <a:pPr marL="171450" indent="-171450">
              <a:lnSpc>
                <a:spcPct val="120000"/>
              </a:lnSpc>
              <a:spcAft>
                <a:spcPts val="600"/>
              </a:spcAft>
              <a:buClr>
                <a:schemeClr val="accent1"/>
              </a:buClr>
              <a:buFont typeface="Wingdings" panose="05000000000000000000" pitchFamily="2" charset="2"/>
              <a:buChar char="§"/>
            </a:pPr>
            <a:r>
              <a:rPr lang="zh-CN" altLang="en-US" sz="1100" dirty="0">
                <a:latin typeface="Arial" panose="020B0604020202020204" pitchFamily="34" charset="0"/>
                <a:ea typeface="华文楷体" panose="02010600040101010101" pitchFamily="2" charset="-122"/>
                <a:cs typeface="Arial" panose="020B0604020202020204" pitchFamily="34" charset="0"/>
                <a:sym typeface="+mn-ea"/>
              </a:rPr>
              <a:t>运营管理</a:t>
            </a:r>
            <a:r>
              <a:rPr lang="en-US" altLang="zh-CN" sz="1100" dirty="0">
                <a:latin typeface="Arial" panose="020B0604020202020204" pitchFamily="34" charset="0"/>
                <a:ea typeface="华文楷体" panose="02010600040101010101" pitchFamily="2" charset="-122"/>
                <a:cs typeface="Arial" panose="020B0604020202020204" pitchFamily="34" charset="0"/>
                <a:sym typeface="+mn-ea"/>
              </a:rPr>
              <a:t>1</a:t>
            </a:r>
            <a:r>
              <a:rPr lang="zh-CN" altLang="en-US" sz="1100" dirty="0">
                <a:latin typeface="Arial" panose="020B0604020202020204" pitchFamily="34" charset="0"/>
                <a:ea typeface="华文楷体" panose="02010600040101010101" pitchFamily="2" charset="-122"/>
                <a:cs typeface="Arial" panose="020B0604020202020204" pitchFamily="34" charset="0"/>
                <a:sym typeface="+mn-ea"/>
              </a:rPr>
              <a:t>所公办学校：泗洪县第二实验学校</a:t>
            </a:r>
          </a:p>
          <a:p>
            <a:pPr marL="171450" indent="-171450">
              <a:lnSpc>
                <a:spcPct val="120000"/>
              </a:lnSpc>
              <a:spcAft>
                <a:spcPts val="600"/>
              </a:spcAft>
              <a:buClr>
                <a:schemeClr val="accent1"/>
              </a:buClr>
              <a:buFont typeface="Wingdings" panose="05000000000000000000" pitchFamily="2" charset="2"/>
              <a:buChar char="§"/>
            </a:pPr>
            <a:r>
              <a:rPr lang="zh-CN" altLang="en-US" sz="1100" dirty="0">
                <a:latin typeface="Arial" panose="020B0604020202020204" pitchFamily="34" charset="0"/>
                <a:ea typeface="华文楷体" panose="02010600040101010101" pitchFamily="2" charset="-122"/>
                <a:cs typeface="Arial" panose="020B0604020202020204" pitchFamily="34" charset="0"/>
                <a:sym typeface="+mn-ea"/>
              </a:rPr>
              <a:t>筹建宁海公学、湘湖未来学校</a:t>
            </a:r>
            <a:endParaRPr lang="en-US" altLang="zh-CN" sz="1100" dirty="0">
              <a:latin typeface="Arial" panose="020B0604020202020204" pitchFamily="34" charset="0"/>
              <a:ea typeface="华文楷体" panose="02010600040101010101" pitchFamily="2" charset="-122"/>
              <a:cs typeface="Arial" panose="020B0604020202020204" pitchFamily="34" charset="0"/>
              <a:sym typeface="+mn-ea"/>
            </a:endParaRPr>
          </a:p>
          <a:p>
            <a:pPr marL="171450" indent="-171450">
              <a:lnSpc>
                <a:spcPct val="120000"/>
              </a:lnSpc>
              <a:spcAft>
                <a:spcPts val="600"/>
              </a:spcAft>
              <a:buClr>
                <a:schemeClr val="accent1"/>
              </a:buClr>
              <a:buFont typeface="Wingdings" panose="05000000000000000000" pitchFamily="2" charset="2"/>
              <a:buChar char="§"/>
            </a:pPr>
            <a:endParaRPr lang="zh-CN" altLang="en-US" sz="1100" dirty="0">
              <a:latin typeface="Arial" panose="020B0604020202020204" pitchFamily="34" charset="0"/>
              <a:ea typeface="华文楷体" panose="02010600040101010101" pitchFamily="2" charset="-122"/>
              <a:cs typeface="Arial" panose="020B0604020202020204" pitchFamily="34" charset="0"/>
              <a:sym typeface="+mn-ea"/>
            </a:endParaRPr>
          </a:p>
        </p:txBody>
      </p:sp>
      <p:sp>
        <p:nvSpPr>
          <p:cNvPr id="40" name="文本框 15">
            <a:extLst>
              <a:ext uri="{FF2B5EF4-FFF2-40B4-BE49-F238E27FC236}">
                <a16:creationId xmlns:a16="http://schemas.microsoft.com/office/drawing/2014/main" id="{B768A5AE-E4CF-4303-A3B1-43244FD21BA4}"/>
              </a:ext>
            </a:extLst>
          </p:cNvPr>
          <p:cNvSpPr txBox="1"/>
          <p:nvPr/>
        </p:nvSpPr>
        <p:spPr>
          <a:xfrm>
            <a:off x="5416614" y="3975652"/>
            <a:ext cx="1970418" cy="276535"/>
          </a:xfrm>
          <a:prstGeom prst="rect">
            <a:avLst/>
          </a:prstGeom>
          <a:solidFill>
            <a:schemeClr val="accent1"/>
          </a:solidFill>
        </p:spPr>
        <p:txBody>
          <a:bodyPr wrap="square" lIns="91431" tIns="45715" rIns="91431" bIns="45715" rtlCol="0" anchor="ctr" anchorCtr="0">
            <a:noAutofit/>
          </a:bodyPr>
          <a:lstStyle/>
          <a:p>
            <a:pPr algn="ctr">
              <a:lnSpc>
                <a:spcPct val="120000"/>
              </a:lnSpc>
            </a:pPr>
            <a:r>
              <a:rPr lang="en-US" altLang="zh-CN" sz="1100" b="1">
                <a:solidFill>
                  <a:schemeClr val="bg1"/>
                </a:solidFill>
                <a:latin typeface="Arial" panose="020B0604020202020204" pitchFamily="34" charset="0"/>
                <a:ea typeface="华文楷体" panose="02010600040101010101" pitchFamily="2" charset="-122"/>
                <a:cs typeface="Arial" panose="020B0604020202020204" pitchFamily="34" charset="0"/>
                <a:sym typeface="+mn-ea"/>
              </a:rPr>
              <a:t>FY2020</a:t>
            </a:r>
          </a:p>
        </p:txBody>
      </p:sp>
      <p:sp>
        <p:nvSpPr>
          <p:cNvPr id="41" name="Isosceles Triangle 40"/>
          <p:cNvSpPr/>
          <p:nvPr/>
        </p:nvSpPr>
        <p:spPr>
          <a:xfrm rot="5400000">
            <a:off x="6703426" y="5092574"/>
            <a:ext cx="1817978" cy="148506"/>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文本框 17">
            <a:extLst>
              <a:ext uri="{FF2B5EF4-FFF2-40B4-BE49-F238E27FC236}">
                <a16:creationId xmlns:a16="http://schemas.microsoft.com/office/drawing/2014/main" id="{D3BBCB23-F849-4AFD-A69B-855097F1A728}"/>
              </a:ext>
            </a:extLst>
          </p:cNvPr>
          <p:cNvSpPr txBox="1"/>
          <p:nvPr/>
        </p:nvSpPr>
        <p:spPr>
          <a:xfrm>
            <a:off x="7837799" y="4192449"/>
            <a:ext cx="2778640" cy="2101743"/>
          </a:xfrm>
          <a:prstGeom prst="rect">
            <a:avLst/>
          </a:prstGeom>
          <a:solidFill>
            <a:schemeClr val="accent1">
              <a:lumMod val="20000"/>
              <a:lumOff val="80000"/>
            </a:schemeClr>
          </a:solidFill>
        </p:spPr>
        <p:txBody>
          <a:bodyPr wrap="square" lIns="91431" tIns="45715" rIns="91431" bIns="45715" rtlCol="0">
            <a:noAutofit/>
          </a:bodyPr>
          <a:lstStyle/>
          <a:p>
            <a:pPr marL="171450" indent="-171450">
              <a:lnSpc>
                <a:spcPct val="120000"/>
              </a:lnSpc>
              <a:buClr>
                <a:schemeClr val="accent1"/>
              </a:buClr>
              <a:buFont typeface="Wingdings" panose="05000000000000000000" pitchFamily="2" charset="2"/>
              <a:buChar char="§"/>
            </a:pPr>
            <a:r>
              <a:rPr lang="zh-CN" altLang="en-US" sz="1100">
                <a:latin typeface="Arial" panose="020B0604020202020204" pitchFamily="34" charset="0"/>
                <a:ea typeface="华文楷体" panose="02010600040101010101" pitchFamily="2" charset="-122"/>
                <a:cs typeface="Arial" panose="020B0604020202020204" pitchFamily="34" charset="0"/>
                <a:sym typeface="+mn-ea"/>
              </a:rPr>
              <a:t>运营管理宿迁</a:t>
            </a:r>
            <a:r>
              <a:rPr lang="en-US" altLang="zh-CN" sz="1100">
                <a:latin typeface="Arial" panose="020B0604020202020204" pitchFamily="34" charset="0"/>
                <a:ea typeface="华文楷体" panose="02010600040101010101" pitchFamily="2" charset="-122"/>
                <a:cs typeface="Arial" panose="020B0604020202020204" pitchFamily="34" charset="0"/>
                <a:sym typeface="+mn-ea"/>
              </a:rPr>
              <a:t>2</a:t>
            </a:r>
            <a:r>
              <a:rPr lang="zh-CN" altLang="en-US" sz="1100">
                <a:latin typeface="Arial" panose="020B0604020202020204" pitchFamily="34" charset="0"/>
                <a:ea typeface="华文楷体" panose="02010600040101010101" pitchFamily="2" charset="-122"/>
                <a:cs typeface="Arial" panose="020B0604020202020204" pitchFamily="34" charset="0"/>
                <a:sym typeface="+mn-ea"/>
              </a:rPr>
              <a:t>所公办学校</a:t>
            </a:r>
          </a:p>
          <a:p>
            <a:pPr marL="171450" indent="-171450">
              <a:lnSpc>
                <a:spcPct val="120000"/>
              </a:lnSpc>
              <a:buClr>
                <a:schemeClr val="accent1"/>
              </a:buClr>
              <a:buFont typeface="Wingdings" panose="05000000000000000000" pitchFamily="2" charset="2"/>
              <a:buChar char="§"/>
            </a:pPr>
            <a:r>
              <a:rPr lang="en-US" altLang="zh-CN" sz="1100">
                <a:latin typeface="Arial" panose="020B0604020202020204" pitchFamily="34" charset="0"/>
                <a:ea typeface="华文楷体" panose="02010600040101010101" pitchFamily="2" charset="-122"/>
                <a:cs typeface="Arial" panose="020B0604020202020204" pitchFamily="34" charset="0"/>
                <a:sym typeface="+mn-ea"/>
              </a:rPr>
              <a:t>3</a:t>
            </a:r>
            <a:r>
              <a:rPr lang="zh-CN" altLang="en-US" sz="1100">
                <a:latin typeface="Arial" panose="020B0604020202020204" pitchFamily="34" charset="0"/>
                <a:ea typeface="华文楷体" panose="02010600040101010101" pitchFamily="2" charset="-122"/>
                <a:cs typeface="Arial" panose="020B0604020202020204" pitchFamily="34" charset="0"/>
                <a:sym typeface="+mn-ea"/>
              </a:rPr>
              <a:t>所自主举办学校开学：兰州海亮实验学校、海亮华侨学校、芜湖海亮实验学校</a:t>
            </a:r>
          </a:p>
          <a:p>
            <a:pPr marL="171450" indent="-171450">
              <a:lnSpc>
                <a:spcPct val="120000"/>
              </a:lnSpc>
              <a:buClr>
                <a:schemeClr val="accent1"/>
              </a:buClr>
              <a:buFont typeface="Wingdings" panose="05000000000000000000" pitchFamily="2" charset="2"/>
              <a:buChar char="§"/>
            </a:pPr>
            <a:r>
              <a:rPr lang="zh-CN" altLang="en-US" sz="1100">
                <a:latin typeface="Arial" panose="020B0604020202020204" pitchFamily="34" charset="0"/>
                <a:ea typeface="华文楷体" panose="02010600040101010101" pitchFamily="2" charset="-122"/>
                <a:cs typeface="Arial" panose="020B0604020202020204" pitchFamily="34" charset="0"/>
                <a:sym typeface="+mn-ea"/>
              </a:rPr>
              <a:t>并购</a:t>
            </a:r>
            <a:r>
              <a:rPr lang="en-US" altLang="zh-CN" sz="1100">
                <a:latin typeface="Arial" panose="020B0604020202020204" pitchFamily="34" charset="0"/>
                <a:ea typeface="华文楷体" panose="02010600040101010101" pitchFamily="2" charset="-122"/>
                <a:cs typeface="Arial" panose="020B0604020202020204" pitchFamily="34" charset="0"/>
                <a:sym typeface="+mn-ea"/>
              </a:rPr>
              <a:t>2</a:t>
            </a:r>
            <a:r>
              <a:rPr lang="zh-CN" altLang="en-US" sz="1100">
                <a:latin typeface="Arial" panose="020B0604020202020204" pitchFamily="34" charset="0"/>
                <a:ea typeface="华文楷体" panose="02010600040101010101" pitchFamily="2" charset="-122"/>
                <a:cs typeface="Arial" panose="020B0604020202020204" pitchFamily="34" charset="0"/>
                <a:sym typeface="+mn-ea"/>
              </a:rPr>
              <a:t>所学校：金华海亮外国语学校、肥城海亮外国语学校</a:t>
            </a:r>
            <a:endParaRPr lang="en-US" altLang="zh-CN" sz="1100">
              <a:latin typeface="Arial" panose="020B0604020202020204" pitchFamily="34" charset="0"/>
              <a:ea typeface="华文楷体" panose="02010600040101010101" pitchFamily="2" charset="-122"/>
              <a:cs typeface="Arial" panose="020B0604020202020204" pitchFamily="34" charset="0"/>
              <a:sym typeface="+mn-ea"/>
            </a:endParaRPr>
          </a:p>
          <a:p>
            <a:pPr marL="171450" indent="-171450">
              <a:lnSpc>
                <a:spcPct val="120000"/>
              </a:lnSpc>
              <a:buClr>
                <a:schemeClr val="accent1"/>
              </a:buClr>
              <a:buFont typeface="Wingdings" panose="05000000000000000000" pitchFamily="2" charset="2"/>
              <a:buChar char="§"/>
            </a:pPr>
            <a:r>
              <a:rPr lang="zh-CN" altLang="en-US" sz="1100">
                <a:latin typeface="Arial" panose="020B0604020202020204" pitchFamily="34" charset="0"/>
                <a:ea typeface="华文楷体" panose="02010600040101010101" pitchFamily="2" charset="-122"/>
                <a:cs typeface="Arial" panose="020B0604020202020204" pitchFamily="34" charset="0"/>
                <a:sym typeface="+mn-ea"/>
              </a:rPr>
              <a:t>第一所教育振兴项目，由海亮集团与陕西定边政府签署</a:t>
            </a:r>
            <a:endParaRPr lang="en-US" altLang="zh-CN" sz="1100">
              <a:latin typeface="Arial" panose="020B0604020202020204" pitchFamily="34" charset="0"/>
              <a:ea typeface="华文楷体" panose="02010600040101010101" pitchFamily="2" charset="-122"/>
              <a:cs typeface="Arial" panose="020B0604020202020204" pitchFamily="34" charset="0"/>
              <a:sym typeface="+mn-ea"/>
            </a:endParaRPr>
          </a:p>
          <a:p>
            <a:pPr marL="171450" indent="-171450">
              <a:lnSpc>
                <a:spcPct val="120000"/>
              </a:lnSpc>
              <a:buClr>
                <a:schemeClr val="accent1"/>
              </a:buClr>
              <a:buFont typeface="Wingdings" panose="05000000000000000000" pitchFamily="2" charset="2"/>
              <a:buChar char="§"/>
            </a:pPr>
            <a:r>
              <a:rPr lang="zh-CN" altLang="en-US" sz="1100">
                <a:latin typeface="Arial" panose="020B0604020202020204" pitchFamily="34" charset="0"/>
                <a:ea typeface="华文楷体" panose="02010600040101010101" pitchFamily="2" charset="-122"/>
                <a:cs typeface="Arial" panose="020B0604020202020204" pitchFamily="34" charset="0"/>
                <a:sym typeface="+mn-ea"/>
              </a:rPr>
              <a:t>预计于</a:t>
            </a:r>
            <a:r>
              <a:rPr lang="en-US" altLang="zh-CN" sz="1100">
                <a:latin typeface="Arial" panose="020B0604020202020204" pitchFamily="34" charset="0"/>
                <a:ea typeface="华文楷体" panose="02010600040101010101" pitchFamily="2" charset="-122"/>
                <a:cs typeface="Arial" panose="020B0604020202020204" pitchFamily="34" charset="0"/>
                <a:sym typeface="+mn-ea"/>
              </a:rPr>
              <a:t>FY2023</a:t>
            </a:r>
            <a:r>
              <a:rPr lang="zh-CN" altLang="en-US" sz="1100">
                <a:latin typeface="Arial" panose="020B0604020202020204" pitchFamily="34" charset="0"/>
                <a:ea typeface="华文楷体" panose="02010600040101010101" pitchFamily="2" charset="-122"/>
                <a:cs typeface="Arial" panose="020B0604020202020204" pitchFamily="34" charset="0"/>
                <a:sym typeface="+mn-ea"/>
              </a:rPr>
              <a:t>运营管理山东省平阴县一所学校</a:t>
            </a:r>
            <a:r>
              <a:rPr lang="en-US" altLang="zh-CN" sz="1100">
                <a:latin typeface="Arial" panose="020B0604020202020204" pitchFamily="34" charset="0"/>
                <a:ea typeface="华文楷体" panose="02010600040101010101" pitchFamily="2" charset="-122"/>
                <a:cs typeface="Arial" panose="020B0604020202020204" pitchFamily="34" charset="0"/>
                <a:sym typeface="+mn-ea"/>
              </a:rPr>
              <a:t>(</a:t>
            </a:r>
            <a:r>
              <a:rPr lang="zh-CN" altLang="en-US" sz="1100">
                <a:latin typeface="Arial" panose="020B0604020202020204" pitchFamily="34" charset="0"/>
                <a:ea typeface="华文楷体" panose="02010600040101010101" pitchFamily="2" charset="-122"/>
                <a:cs typeface="Arial" panose="020B0604020202020204" pitchFamily="34" charset="0"/>
                <a:sym typeface="+mn-ea"/>
              </a:rPr>
              <a:t>已签约</a:t>
            </a:r>
            <a:r>
              <a:rPr lang="en-US" altLang="zh-CN" sz="1100">
                <a:latin typeface="Arial" panose="020B0604020202020204" pitchFamily="34" charset="0"/>
                <a:ea typeface="华文楷体" panose="02010600040101010101" pitchFamily="2" charset="-122"/>
                <a:cs typeface="Arial" panose="020B0604020202020204" pitchFamily="34" charset="0"/>
                <a:sym typeface="+mn-ea"/>
              </a:rPr>
              <a:t>)</a:t>
            </a:r>
            <a:endParaRPr lang="zh-CN" altLang="en-US" sz="1100">
              <a:latin typeface="Arial" panose="020B0604020202020204" pitchFamily="34" charset="0"/>
              <a:ea typeface="华文楷体" panose="02010600040101010101" pitchFamily="2" charset="-122"/>
              <a:cs typeface="Arial" panose="020B0604020202020204" pitchFamily="34" charset="0"/>
              <a:sym typeface="+mn-ea"/>
            </a:endParaRPr>
          </a:p>
        </p:txBody>
      </p:sp>
      <p:sp>
        <p:nvSpPr>
          <p:cNvPr id="43" name="文本框 15">
            <a:extLst>
              <a:ext uri="{FF2B5EF4-FFF2-40B4-BE49-F238E27FC236}">
                <a16:creationId xmlns:a16="http://schemas.microsoft.com/office/drawing/2014/main" id="{B768A5AE-E4CF-4303-A3B1-43244FD21BA4}"/>
              </a:ext>
            </a:extLst>
          </p:cNvPr>
          <p:cNvSpPr txBox="1"/>
          <p:nvPr/>
        </p:nvSpPr>
        <p:spPr>
          <a:xfrm>
            <a:off x="7837800" y="3938351"/>
            <a:ext cx="2778639" cy="276535"/>
          </a:xfrm>
          <a:prstGeom prst="rect">
            <a:avLst/>
          </a:prstGeom>
          <a:solidFill>
            <a:schemeClr val="accent1"/>
          </a:solidFill>
        </p:spPr>
        <p:txBody>
          <a:bodyPr wrap="square" lIns="91431" tIns="45715" rIns="91431" bIns="45715" rtlCol="0" anchor="ctr" anchorCtr="0">
            <a:noAutofit/>
          </a:bodyPr>
          <a:lstStyle/>
          <a:p>
            <a:pPr algn="ctr">
              <a:lnSpc>
                <a:spcPct val="120000"/>
              </a:lnSpc>
            </a:pPr>
            <a:r>
              <a:rPr lang="en-US" altLang="zh-CN" sz="1100" b="1">
                <a:solidFill>
                  <a:schemeClr val="bg1"/>
                </a:solidFill>
                <a:latin typeface="Arial" panose="020B0604020202020204" pitchFamily="34" charset="0"/>
                <a:ea typeface="华文楷体" panose="02010600040101010101" pitchFamily="2" charset="-122"/>
                <a:cs typeface="Arial" panose="020B0604020202020204" pitchFamily="34" charset="0"/>
                <a:sym typeface="+mn-ea"/>
              </a:rPr>
              <a:t>FY2021</a:t>
            </a:r>
          </a:p>
        </p:txBody>
      </p:sp>
    </p:spTree>
    <p:extLst>
      <p:ext uri="{BB962C8B-B14F-4D97-AF65-F5344CB8AC3E}">
        <p14:creationId xmlns:p14="http://schemas.microsoft.com/office/powerpoint/2010/main" val="2596601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过程 3">
            <a:extLst>
              <a:ext uri="{FF2B5EF4-FFF2-40B4-BE49-F238E27FC236}">
                <a16:creationId xmlns:a16="http://schemas.microsoft.com/office/drawing/2014/main" id="{1C39BE57-DC8E-4F69-81CF-60DE67052108}"/>
              </a:ext>
            </a:extLst>
          </p:cNvPr>
          <p:cNvSpPr/>
          <p:nvPr/>
        </p:nvSpPr>
        <p:spPr>
          <a:xfrm>
            <a:off x="6267029" y="1174650"/>
            <a:ext cx="4412084" cy="5367528"/>
          </a:xfrm>
          <a:prstGeom prst="flowChartProcess">
            <a:avLst/>
          </a:prstGeom>
          <a:noFill/>
          <a:ln w="19050">
            <a:solidFill>
              <a:srgbClr val="0070C0"/>
            </a:solidFill>
          </a:ln>
        </p:spPr>
        <p:style>
          <a:lnRef idx="3">
            <a:schemeClr val="lt1"/>
          </a:lnRef>
          <a:fillRef idx="1">
            <a:schemeClr val="accent4"/>
          </a:fillRef>
          <a:effectRef idx="1">
            <a:schemeClr val="accent4"/>
          </a:effectRef>
          <a:fontRef idx="minor">
            <a:schemeClr val="lt1"/>
          </a:fontRef>
        </p:style>
        <p:txBody>
          <a:bodyPr wrap="square" lIns="71985" tIns="17996" rIns="71985" bIns="17996" rtlCol="0" anchor="ctr">
            <a:noAutofit/>
          </a:bodyPr>
          <a:lstStyle/>
          <a:p>
            <a:pPr>
              <a:lnSpc>
                <a:spcPct val="150000"/>
              </a:lnSpc>
            </a:pPr>
            <a:endParaRPr lang="en-US" altLang="zh-CN" sz="1400">
              <a:solidFill>
                <a:schemeClr val="tx1"/>
              </a:solidFill>
              <a:latin typeface="华文楷体" panose="02010600040101010101" pitchFamily="2" charset="-122"/>
              <a:ea typeface="华文楷体" panose="02010600040101010101" pitchFamily="2" charset="-122"/>
              <a:cs typeface="Arial" pitchFamily="34" charset="0"/>
            </a:endParaRPr>
          </a:p>
        </p:txBody>
      </p:sp>
      <p:sp>
        <p:nvSpPr>
          <p:cNvPr id="2" name="标题 1">
            <a:extLst>
              <a:ext uri="{FF2B5EF4-FFF2-40B4-BE49-F238E27FC236}">
                <a16:creationId xmlns:a16="http://schemas.microsoft.com/office/drawing/2014/main" id="{FD5B1209-3765-4433-9C2A-9C5E207451B7}"/>
              </a:ext>
            </a:extLst>
          </p:cNvPr>
          <p:cNvSpPr>
            <a:spLocks noGrp="1"/>
          </p:cNvSpPr>
          <p:nvPr>
            <p:ph type="title"/>
          </p:nvPr>
        </p:nvSpPr>
        <p:spPr/>
        <p:txBody>
          <a:bodyPr>
            <a:normAutofit/>
          </a:bodyPr>
          <a:lstStyle/>
          <a:p>
            <a:r>
              <a:rPr lang="zh-CN" altLang="en-US" dirty="0"/>
              <a:t>扎根华东，逐步推进全国校网建设</a:t>
            </a:r>
          </a:p>
        </p:txBody>
      </p:sp>
      <p:graphicFrame>
        <p:nvGraphicFramePr>
          <p:cNvPr id="219" name="表格 217">
            <a:extLst>
              <a:ext uri="{FF2B5EF4-FFF2-40B4-BE49-F238E27FC236}">
                <a16:creationId xmlns:a16="http://schemas.microsoft.com/office/drawing/2014/main" id="{FF78A92C-C8DC-4E66-BE75-4AD722FEA98E}"/>
              </a:ext>
            </a:extLst>
          </p:cNvPr>
          <p:cNvGraphicFramePr>
            <a:graphicFrameLocks noGrp="1"/>
          </p:cNvGraphicFramePr>
          <p:nvPr>
            <p:extLst>
              <p:ext uri="{D42A27DB-BD31-4B8C-83A1-F6EECF244321}">
                <p14:modId xmlns:p14="http://schemas.microsoft.com/office/powerpoint/2010/main" val="1488955768"/>
              </p:ext>
            </p:extLst>
          </p:nvPr>
        </p:nvGraphicFramePr>
        <p:xfrm>
          <a:off x="1590521" y="3842343"/>
          <a:ext cx="4311958" cy="2693176"/>
        </p:xfrm>
        <a:graphic>
          <a:graphicData uri="http://schemas.openxmlformats.org/drawingml/2006/table">
            <a:tbl>
              <a:tblPr firstRow="1" bandRow="1">
                <a:tableStyleId>{69012ECD-51FC-41F1-AA8D-1B2483CD663E}</a:tableStyleId>
              </a:tblPr>
              <a:tblGrid>
                <a:gridCol w="453080">
                  <a:extLst>
                    <a:ext uri="{9D8B030D-6E8A-4147-A177-3AD203B41FA5}">
                      <a16:colId xmlns:a16="http://schemas.microsoft.com/office/drawing/2014/main" val="948293315"/>
                    </a:ext>
                  </a:extLst>
                </a:gridCol>
                <a:gridCol w="978408">
                  <a:extLst>
                    <a:ext uri="{9D8B030D-6E8A-4147-A177-3AD203B41FA5}">
                      <a16:colId xmlns:a16="http://schemas.microsoft.com/office/drawing/2014/main" val="1401681903"/>
                    </a:ext>
                  </a:extLst>
                </a:gridCol>
                <a:gridCol w="996696">
                  <a:extLst>
                    <a:ext uri="{9D8B030D-6E8A-4147-A177-3AD203B41FA5}">
                      <a16:colId xmlns:a16="http://schemas.microsoft.com/office/drawing/2014/main" val="996137714"/>
                    </a:ext>
                  </a:extLst>
                </a:gridCol>
                <a:gridCol w="960120">
                  <a:extLst>
                    <a:ext uri="{9D8B030D-6E8A-4147-A177-3AD203B41FA5}">
                      <a16:colId xmlns:a16="http://schemas.microsoft.com/office/drawing/2014/main" val="2302314090"/>
                    </a:ext>
                  </a:extLst>
                </a:gridCol>
                <a:gridCol w="923654">
                  <a:extLst>
                    <a:ext uri="{9D8B030D-6E8A-4147-A177-3AD203B41FA5}">
                      <a16:colId xmlns:a16="http://schemas.microsoft.com/office/drawing/2014/main" val="1778499476"/>
                    </a:ext>
                  </a:extLst>
                </a:gridCol>
              </a:tblGrid>
              <a:tr h="159209">
                <a:tc>
                  <a:txBody>
                    <a:bodyPr/>
                    <a:lstStyle/>
                    <a:p>
                      <a:pPr algn="ctr"/>
                      <a:endParaRPr lang="zh-CN" altLang="en-US" sz="1000">
                        <a:latin typeface="Arial" panose="020B0604020202020204" pitchFamily="34" charset="0"/>
                        <a:ea typeface="华文楷体" panose="02010600040101010101" pitchFamily="2" charset="-122"/>
                        <a:cs typeface="Arial" panose="020B0604020202020204" pitchFamily="34" charset="0"/>
                      </a:endParaRPr>
                    </a:p>
                  </a:txBody>
                  <a:tcPr anchor="ct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tcPr>
                </a:tc>
                <a:tc>
                  <a:txBody>
                    <a:bodyPr/>
                    <a:lstStyle/>
                    <a:p>
                      <a:pPr algn="ctr"/>
                      <a:r>
                        <a:rPr lang="zh-CN" altLang="en-US" sz="1000">
                          <a:latin typeface="Arial" panose="020B0604020202020204" pitchFamily="34" charset="0"/>
                          <a:ea typeface="华文楷体" panose="02010600040101010101" pitchFamily="2" charset="-122"/>
                          <a:cs typeface="Arial" panose="020B0604020202020204" pitchFamily="34" charset="0"/>
                        </a:rPr>
                        <a:t>自主举办学校</a:t>
                      </a:r>
                    </a:p>
                  </a:txBody>
                  <a:tcPr anchor="ct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tcPr>
                </a:tc>
                <a:tc>
                  <a:txBody>
                    <a:bodyPr/>
                    <a:lstStyle/>
                    <a:p>
                      <a:pPr algn="ctr"/>
                      <a:r>
                        <a:rPr lang="zh-CN" altLang="en-US" sz="1000">
                          <a:latin typeface="Arial" panose="020B0604020202020204" pitchFamily="34" charset="0"/>
                          <a:ea typeface="华文楷体" panose="02010600040101010101" pitchFamily="2" charset="-122"/>
                          <a:cs typeface="Arial" panose="020B0604020202020204" pitchFamily="34" charset="0"/>
                        </a:rPr>
                        <a:t>运营管理学校</a:t>
                      </a:r>
                    </a:p>
                  </a:txBody>
                  <a:tcPr anchor="ct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tcPr>
                </a:tc>
                <a:tc>
                  <a:txBody>
                    <a:bodyPr/>
                    <a:lstStyle/>
                    <a:p>
                      <a:pPr algn="ctr"/>
                      <a:r>
                        <a:rPr lang="zh-CN" altLang="en-US" sz="1000">
                          <a:latin typeface="Arial" panose="020B0604020202020204" pitchFamily="34" charset="0"/>
                          <a:ea typeface="华文楷体" panose="02010600040101010101" pitchFamily="2" charset="-122"/>
                          <a:cs typeface="Arial" panose="020B0604020202020204" pitchFamily="34" charset="0"/>
                        </a:rPr>
                        <a:t>筹建中的学校</a:t>
                      </a:r>
                    </a:p>
                  </a:txBody>
                  <a:tcPr anchor="ct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tcPr>
                </a:tc>
                <a:tc>
                  <a:txBody>
                    <a:bodyPr/>
                    <a:lstStyle/>
                    <a:p>
                      <a:pPr algn="ctr"/>
                      <a:r>
                        <a:rPr lang="zh-CN" altLang="en-US" sz="1000">
                          <a:latin typeface="Arial" panose="020B0604020202020204" pitchFamily="34" charset="0"/>
                          <a:ea typeface="华文楷体" panose="02010600040101010101" pitchFamily="2" charset="-122"/>
                          <a:cs typeface="Arial" panose="020B0604020202020204" pitchFamily="34" charset="0"/>
                        </a:rPr>
                        <a:t>学生总人数</a:t>
                      </a:r>
                      <a:endParaRPr lang="en-US" altLang="zh-CN" sz="1000">
                        <a:latin typeface="Arial" panose="020B0604020202020204" pitchFamily="34" charset="0"/>
                        <a:ea typeface="华文楷体" panose="02010600040101010101" pitchFamily="2" charset="-122"/>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a:latin typeface="Arial" panose="020B0604020202020204" pitchFamily="34" charset="0"/>
                          <a:ea typeface="华文楷体" panose="02010600040101010101" pitchFamily="2" charset="-122"/>
                          <a:cs typeface="Arial" panose="020B0604020202020204" pitchFamily="34" charset="0"/>
                        </a:rPr>
                        <a:t>3Q2021</a:t>
                      </a:r>
                      <a:endParaRPr lang="zh-CN" altLang="en-US" sz="1000">
                        <a:latin typeface="Arial" panose="020B0604020202020204" pitchFamily="34" charset="0"/>
                        <a:ea typeface="华文楷体" panose="02010600040101010101" pitchFamily="2" charset="-122"/>
                        <a:cs typeface="Arial" panose="020B0604020202020204" pitchFamily="34" charset="0"/>
                      </a:endParaRPr>
                    </a:p>
                  </a:txBody>
                  <a:tcPr anchor="ct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tcPr>
                </a:tc>
                <a:extLst>
                  <a:ext uri="{0D108BD9-81ED-4DB2-BD59-A6C34878D82A}">
                    <a16:rowId xmlns:a16="http://schemas.microsoft.com/office/drawing/2014/main" val="3697774446"/>
                  </a:ext>
                </a:extLst>
              </a:tr>
              <a:tr h="287117">
                <a:tc>
                  <a:txBody>
                    <a:bodyPr/>
                    <a:lstStyle/>
                    <a:p>
                      <a:pPr algn="ctr"/>
                      <a:r>
                        <a:rPr lang="zh-CN" altLang="en-US" sz="1000">
                          <a:latin typeface="Arial" panose="020B0604020202020204" pitchFamily="34" charset="0"/>
                          <a:ea typeface="华文楷体" panose="02010600040101010101" pitchFamily="2" charset="-122"/>
                          <a:cs typeface="Arial" panose="020B0604020202020204" pitchFamily="34" charset="0"/>
                        </a:rPr>
                        <a:t>浙江</a:t>
                      </a:r>
                    </a:p>
                  </a:txBody>
                  <a:tcPr anchor="ctr"/>
                </a:tc>
                <a:tc>
                  <a:txBody>
                    <a:bodyPr/>
                    <a:lstStyle/>
                    <a:p>
                      <a:pPr algn="ctr"/>
                      <a:r>
                        <a:rPr lang="en-US" altLang="zh-CN" sz="1000">
                          <a:latin typeface="Arial" panose="020B0604020202020204" pitchFamily="34" charset="0"/>
                          <a:ea typeface="华文楷体" panose="02010600040101010101" pitchFamily="2" charset="-122"/>
                          <a:cs typeface="Arial" panose="020B0604020202020204" pitchFamily="34" charset="0"/>
                        </a:rPr>
                        <a:t>10</a:t>
                      </a:r>
                      <a:endParaRPr lang="zh-CN" altLang="en-US" sz="1000">
                        <a:latin typeface="Arial" panose="020B0604020202020204" pitchFamily="34" charset="0"/>
                        <a:ea typeface="华文楷体" panose="02010600040101010101" pitchFamily="2" charset="-122"/>
                        <a:cs typeface="Arial" panose="020B0604020202020204" pitchFamily="34" charset="0"/>
                      </a:endParaRPr>
                    </a:p>
                  </a:txBody>
                  <a:tcPr anchor="ctr"/>
                </a:tc>
                <a:tc>
                  <a:txBody>
                    <a:bodyPr/>
                    <a:lstStyle/>
                    <a:p>
                      <a:pPr algn="ctr">
                        <a:tabLst>
                          <a:tab pos="401638" algn="l"/>
                        </a:tabLst>
                      </a:pPr>
                      <a:r>
                        <a:rPr lang="en-US" altLang="zh-CN" sz="1000" dirty="0">
                          <a:latin typeface="Arial" panose="020B0604020202020204" pitchFamily="34" charset="0"/>
                          <a:ea typeface="华文楷体" panose="02010600040101010101" pitchFamily="2" charset="-122"/>
                          <a:cs typeface="Arial" panose="020B0604020202020204" pitchFamily="34" charset="0"/>
                        </a:rPr>
                        <a:t>8</a:t>
                      </a:r>
                    </a:p>
                  </a:txBody>
                  <a:tcPr anchor="ctr"/>
                </a:tc>
                <a:tc>
                  <a:txBody>
                    <a:bodyPr/>
                    <a:lstStyle/>
                    <a:p>
                      <a:pPr algn="ctr"/>
                      <a:r>
                        <a:rPr lang="en-US" altLang="zh-CN" sz="1000">
                          <a:latin typeface="Arial" panose="020B0604020202020204" pitchFamily="34" charset="0"/>
                          <a:ea typeface="华文楷体" panose="02010600040101010101" pitchFamily="2" charset="-122"/>
                          <a:cs typeface="Arial" panose="020B0604020202020204" pitchFamily="34" charset="0"/>
                        </a:rPr>
                        <a:t>2</a:t>
                      </a:r>
                      <a:endParaRPr lang="zh-CN" altLang="en-US" sz="1000">
                        <a:latin typeface="Arial" panose="020B0604020202020204" pitchFamily="34" charset="0"/>
                        <a:ea typeface="华文楷体" panose="02010600040101010101" pitchFamily="2" charset="-122"/>
                        <a:cs typeface="Arial" panose="020B0604020202020204" pitchFamily="34" charset="0"/>
                      </a:endParaRPr>
                    </a:p>
                  </a:txBody>
                  <a:tcPr anchor="ctr"/>
                </a:tc>
                <a:tc>
                  <a:txBody>
                    <a:bodyPr/>
                    <a:lstStyle/>
                    <a:p>
                      <a:pPr marL="0" algn="ctr" defTabSz="914400" rtl="0" eaLnBrk="1" fontAlgn="ctr" latinLnBrk="0" hangingPunct="1"/>
                      <a:r>
                        <a:rPr lang="en-US" altLang="zh-CN" sz="1000" kern="1200" dirty="0">
                          <a:solidFill>
                            <a:schemeClr val="tx1"/>
                          </a:solidFill>
                          <a:latin typeface="Arial" panose="020B0604020202020204" pitchFamily="34" charset="0"/>
                          <a:ea typeface="华文楷体" panose="02010600040101010101" pitchFamily="2" charset="-122"/>
                          <a:cs typeface="Arial" panose="020B0604020202020204" pitchFamily="34" charset="0"/>
                        </a:rPr>
                        <a:t>33,678</a:t>
                      </a:r>
                    </a:p>
                  </a:txBody>
                  <a:tcPr marL="9525" marR="9525" marT="9525" marB="0" anchor="ctr"/>
                </a:tc>
                <a:extLst>
                  <a:ext uri="{0D108BD9-81ED-4DB2-BD59-A6C34878D82A}">
                    <a16:rowId xmlns:a16="http://schemas.microsoft.com/office/drawing/2014/main" val="1253900989"/>
                  </a:ext>
                </a:extLst>
              </a:tr>
              <a:tr h="287117">
                <a:tc>
                  <a:txBody>
                    <a:bodyPr/>
                    <a:lstStyle/>
                    <a:p>
                      <a:pPr algn="ctr"/>
                      <a:r>
                        <a:rPr lang="zh-CN" altLang="en-US" sz="1000">
                          <a:latin typeface="Arial" panose="020B0604020202020204" pitchFamily="34" charset="0"/>
                          <a:ea typeface="华文楷体" panose="02010600040101010101" pitchFamily="2" charset="-122"/>
                          <a:cs typeface="Arial" panose="020B0604020202020204" pitchFamily="34" charset="0"/>
                        </a:rPr>
                        <a:t>江苏</a:t>
                      </a:r>
                    </a:p>
                  </a:txBody>
                  <a:tcPr anchor="ctr"/>
                </a:tc>
                <a:tc>
                  <a:txBody>
                    <a:bodyPr/>
                    <a:lstStyle/>
                    <a:p>
                      <a:pPr algn="ctr"/>
                      <a:r>
                        <a:rPr lang="en-US" altLang="zh-CN" sz="1000">
                          <a:latin typeface="Arial" panose="020B0604020202020204" pitchFamily="34" charset="0"/>
                          <a:ea typeface="华文楷体" panose="02010600040101010101" pitchFamily="2" charset="-122"/>
                          <a:cs typeface="Arial" panose="020B0604020202020204" pitchFamily="34" charset="0"/>
                        </a:rPr>
                        <a:t>1</a:t>
                      </a:r>
                      <a:endParaRPr lang="zh-CN" altLang="en-US" sz="1000">
                        <a:latin typeface="Arial" panose="020B0604020202020204" pitchFamily="34" charset="0"/>
                        <a:ea typeface="华文楷体" panose="02010600040101010101" pitchFamily="2" charset="-122"/>
                        <a:cs typeface="Arial" panose="020B0604020202020204" pitchFamily="34" charset="0"/>
                      </a:endParaRPr>
                    </a:p>
                  </a:txBody>
                  <a:tcPr anchor="ctr"/>
                </a:tc>
                <a:tc>
                  <a:txBody>
                    <a:bodyPr/>
                    <a:lstStyle/>
                    <a:p>
                      <a:pPr algn="ctr"/>
                      <a:r>
                        <a:rPr lang="en-US" altLang="zh-CN" sz="1000">
                          <a:latin typeface="Arial" panose="020B0604020202020204" pitchFamily="34" charset="0"/>
                          <a:ea typeface="华文楷体" panose="02010600040101010101" pitchFamily="2" charset="-122"/>
                          <a:cs typeface="Arial" panose="020B0604020202020204" pitchFamily="34" charset="0"/>
                        </a:rPr>
                        <a:t>3</a:t>
                      </a:r>
                      <a:endParaRPr lang="zh-CN" altLang="en-US" sz="1000">
                        <a:latin typeface="Arial" panose="020B0604020202020204" pitchFamily="34" charset="0"/>
                        <a:ea typeface="华文楷体" panose="02010600040101010101" pitchFamily="2" charset="-122"/>
                        <a:cs typeface="Arial" panose="020B0604020202020204" pitchFamily="34" charset="0"/>
                      </a:endParaRPr>
                    </a:p>
                  </a:txBody>
                  <a:tcPr anchor="ctr"/>
                </a:tc>
                <a:tc>
                  <a:txBody>
                    <a:bodyPr/>
                    <a:lstStyle/>
                    <a:p>
                      <a:pPr algn="ctr"/>
                      <a:r>
                        <a:rPr lang="en-US" altLang="zh-CN" sz="1000">
                          <a:latin typeface="Arial" panose="020B0604020202020204" pitchFamily="34" charset="0"/>
                          <a:ea typeface="华文楷体" panose="02010600040101010101" pitchFamily="2" charset="-122"/>
                          <a:cs typeface="Arial" panose="020B0604020202020204" pitchFamily="34" charset="0"/>
                        </a:rPr>
                        <a:t>-</a:t>
                      </a:r>
                      <a:endParaRPr lang="zh-CN" altLang="en-US" sz="1000">
                        <a:latin typeface="Arial" panose="020B0604020202020204" pitchFamily="34" charset="0"/>
                        <a:ea typeface="华文楷体" panose="02010600040101010101" pitchFamily="2" charset="-122"/>
                        <a:cs typeface="Arial" panose="020B0604020202020204" pitchFamily="34" charset="0"/>
                      </a:endParaRPr>
                    </a:p>
                  </a:txBody>
                  <a:tcPr anchor="ctr"/>
                </a:tc>
                <a:tc>
                  <a:txBody>
                    <a:bodyPr/>
                    <a:lstStyle/>
                    <a:p>
                      <a:pPr marL="0" algn="ctr" defTabSz="914400" rtl="0" eaLnBrk="1" fontAlgn="ctr" latinLnBrk="0" hangingPunct="1"/>
                      <a:r>
                        <a:rPr lang="en-US" altLang="zh-CN" sz="1000" kern="1200">
                          <a:solidFill>
                            <a:schemeClr val="tx1"/>
                          </a:solidFill>
                          <a:latin typeface="Arial" panose="020B0604020202020204" pitchFamily="34" charset="0"/>
                          <a:ea typeface="华文楷体" panose="02010600040101010101" pitchFamily="2" charset="-122"/>
                          <a:cs typeface="Arial" panose="020B0604020202020204" pitchFamily="34" charset="0"/>
                        </a:rPr>
                        <a:t>7,573 </a:t>
                      </a:r>
                    </a:p>
                  </a:txBody>
                  <a:tcPr marL="9525" marR="9525" marT="9525" marB="0" anchor="ctr"/>
                </a:tc>
                <a:extLst>
                  <a:ext uri="{0D108BD9-81ED-4DB2-BD59-A6C34878D82A}">
                    <a16:rowId xmlns:a16="http://schemas.microsoft.com/office/drawing/2014/main" val="3079383690"/>
                  </a:ext>
                </a:extLst>
              </a:tr>
              <a:tr h="287117">
                <a:tc>
                  <a:txBody>
                    <a:bodyPr/>
                    <a:lstStyle/>
                    <a:p>
                      <a:pPr algn="ctr"/>
                      <a:r>
                        <a:rPr lang="zh-CN" altLang="en-US" sz="1000">
                          <a:latin typeface="Arial" panose="020B0604020202020204" pitchFamily="34" charset="0"/>
                          <a:ea typeface="华文楷体" panose="02010600040101010101" pitchFamily="2" charset="-122"/>
                          <a:cs typeface="Arial" panose="020B0604020202020204" pitchFamily="34" charset="0"/>
                        </a:rPr>
                        <a:t>山东</a:t>
                      </a:r>
                    </a:p>
                  </a:txBody>
                  <a:tcPr anchor="ctr"/>
                </a:tc>
                <a:tc>
                  <a:txBody>
                    <a:bodyPr/>
                    <a:lstStyle/>
                    <a:p>
                      <a:pPr algn="ctr"/>
                      <a:r>
                        <a:rPr lang="en-US" altLang="zh-CN" sz="1000">
                          <a:latin typeface="Arial" panose="020B0604020202020204" pitchFamily="34" charset="0"/>
                          <a:ea typeface="华文楷体" panose="02010600040101010101" pitchFamily="2" charset="-122"/>
                          <a:cs typeface="Arial" panose="020B0604020202020204" pitchFamily="34" charset="0"/>
                        </a:rPr>
                        <a:t>-</a:t>
                      </a:r>
                      <a:endParaRPr lang="zh-CN" altLang="en-US" sz="1000">
                        <a:latin typeface="Arial" panose="020B0604020202020204" pitchFamily="34" charset="0"/>
                        <a:ea typeface="华文楷体" panose="02010600040101010101" pitchFamily="2" charset="-122"/>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kern="1200">
                          <a:solidFill>
                            <a:schemeClr val="dk1"/>
                          </a:solidFill>
                          <a:latin typeface="Arial" panose="020B0604020202020204" pitchFamily="34" charset="0"/>
                          <a:ea typeface="华文楷体" panose="02010600040101010101" pitchFamily="2" charset="-122"/>
                          <a:cs typeface="Arial" panose="020B0604020202020204" pitchFamily="34" charset="0"/>
                        </a:rPr>
                        <a:t>1</a:t>
                      </a:r>
                      <a:endParaRPr lang="en-US" altLang="zh-CN" sz="800" kern="1200">
                        <a:solidFill>
                          <a:schemeClr val="dk1"/>
                        </a:solidFill>
                        <a:latin typeface="Arial" panose="020B0604020202020204" pitchFamily="34" charset="0"/>
                        <a:ea typeface="华文楷体" panose="02010600040101010101" pitchFamily="2" charset="-122"/>
                        <a:cs typeface="Arial" panose="020B0604020202020204" pitchFamily="34" charset="0"/>
                      </a:endParaRPr>
                    </a:p>
                  </a:txBody>
                  <a:tcPr anchor="ctr"/>
                </a:tc>
                <a:tc>
                  <a:txBody>
                    <a:bodyPr/>
                    <a:lstStyle/>
                    <a:p>
                      <a:pPr algn="ctr"/>
                      <a:r>
                        <a:rPr lang="en-US" altLang="zh-CN" sz="800" kern="1200">
                          <a:solidFill>
                            <a:schemeClr val="dk1"/>
                          </a:solidFill>
                          <a:latin typeface="Arial" panose="020B0604020202020204" pitchFamily="34" charset="0"/>
                          <a:ea typeface="华文楷体" panose="02010600040101010101" pitchFamily="2" charset="-122"/>
                          <a:cs typeface="Arial" panose="020B0604020202020204" pitchFamily="34" charset="0"/>
                        </a:rPr>
                        <a:t>-</a:t>
                      </a:r>
                      <a:endParaRPr lang="zh-CN" altLang="en-US" sz="800" kern="1200">
                        <a:solidFill>
                          <a:schemeClr val="dk1"/>
                        </a:solidFill>
                        <a:latin typeface="Arial" panose="020B0604020202020204" pitchFamily="34" charset="0"/>
                        <a:ea typeface="华文楷体" panose="02010600040101010101" pitchFamily="2" charset="-122"/>
                        <a:cs typeface="Arial" panose="020B0604020202020204" pitchFamily="34" charset="0"/>
                      </a:endParaRPr>
                    </a:p>
                  </a:txBody>
                  <a:tcPr anchor="ctr"/>
                </a:tc>
                <a:tc>
                  <a:txBody>
                    <a:bodyPr/>
                    <a:lstStyle/>
                    <a:p>
                      <a:pPr algn="ctr"/>
                      <a:r>
                        <a:rPr lang="en-US" altLang="zh-CN" sz="1000">
                          <a:latin typeface="Arial" panose="020B0604020202020204" pitchFamily="34" charset="0"/>
                          <a:ea typeface="华文楷体" panose="02010600040101010101" pitchFamily="2" charset="-122"/>
                          <a:cs typeface="Arial" panose="020B0604020202020204" pitchFamily="34" charset="0"/>
                        </a:rPr>
                        <a:t>711</a:t>
                      </a:r>
                      <a:endParaRPr lang="zh-CN" altLang="en-US" sz="1000">
                        <a:latin typeface="Arial" panose="020B0604020202020204" pitchFamily="34" charset="0"/>
                        <a:ea typeface="华文楷体" panose="02010600040101010101" pitchFamily="2" charset="-122"/>
                        <a:cs typeface="Arial" panose="020B0604020202020204" pitchFamily="34" charset="0"/>
                      </a:endParaRPr>
                    </a:p>
                  </a:txBody>
                  <a:tcPr anchor="ctr"/>
                </a:tc>
                <a:extLst>
                  <a:ext uri="{0D108BD9-81ED-4DB2-BD59-A6C34878D82A}">
                    <a16:rowId xmlns:a16="http://schemas.microsoft.com/office/drawing/2014/main" val="4196645055"/>
                  </a:ext>
                </a:extLst>
              </a:tr>
              <a:tr h="287117">
                <a:tc>
                  <a:txBody>
                    <a:bodyPr/>
                    <a:lstStyle/>
                    <a:p>
                      <a:pPr algn="ctr"/>
                      <a:r>
                        <a:rPr lang="zh-CN" altLang="en-US" sz="1000">
                          <a:latin typeface="Arial" panose="020B0604020202020204" pitchFamily="34" charset="0"/>
                          <a:ea typeface="华文楷体" panose="02010600040101010101" pitchFamily="2" charset="-122"/>
                          <a:cs typeface="Arial" panose="020B0604020202020204" pitchFamily="34" charset="0"/>
                        </a:rPr>
                        <a:t>安徽</a:t>
                      </a:r>
                    </a:p>
                  </a:txBody>
                  <a:tcPr anchor="ctr"/>
                </a:tc>
                <a:tc>
                  <a:txBody>
                    <a:bodyPr/>
                    <a:lstStyle/>
                    <a:p>
                      <a:pPr algn="ctr"/>
                      <a:r>
                        <a:rPr lang="en-US" altLang="zh-CN" sz="1000">
                          <a:latin typeface="Arial" panose="020B0604020202020204" pitchFamily="34" charset="0"/>
                          <a:ea typeface="华文楷体" panose="02010600040101010101" pitchFamily="2" charset="-122"/>
                          <a:cs typeface="Arial" panose="020B0604020202020204" pitchFamily="34" charset="0"/>
                        </a:rPr>
                        <a:t>1</a:t>
                      </a:r>
                      <a:endParaRPr lang="zh-CN" altLang="en-US" sz="1000">
                        <a:latin typeface="Arial" panose="020B0604020202020204" pitchFamily="34" charset="0"/>
                        <a:ea typeface="华文楷体" panose="02010600040101010101" pitchFamily="2" charset="-122"/>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a:latin typeface="Arial" panose="020B0604020202020204" pitchFamily="34" charset="0"/>
                          <a:ea typeface="华文楷体" panose="02010600040101010101" pitchFamily="2" charset="-122"/>
                          <a:cs typeface="Arial" panose="020B0604020202020204" pitchFamily="34" charset="0"/>
                        </a:rPr>
                        <a:t>-</a:t>
                      </a:r>
                      <a:endParaRPr lang="zh-CN" altLang="en-US" sz="1000">
                        <a:latin typeface="Arial" panose="020B0604020202020204" pitchFamily="34" charset="0"/>
                        <a:ea typeface="华文楷体" panose="02010600040101010101" pitchFamily="2" charset="-122"/>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a:latin typeface="Arial" panose="020B0604020202020204" pitchFamily="34" charset="0"/>
                          <a:ea typeface="华文楷体" panose="02010600040101010101" pitchFamily="2" charset="-122"/>
                          <a:cs typeface="Arial" panose="020B0604020202020204" pitchFamily="34" charset="0"/>
                        </a:rPr>
                        <a:t>-</a:t>
                      </a:r>
                      <a:endParaRPr lang="zh-CN" altLang="en-US" sz="1000">
                        <a:latin typeface="Arial" panose="020B0604020202020204" pitchFamily="34" charset="0"/>
                        <a:ea typeface="华文楷体" panose="02010600040101010101" pitchFamily="2" charset="-122"/>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a:latin typeface="Arial" panose="020B0604020202020204" pitchFamily="34" charset="0"/>
                          <a:ea typeface="华文楷体" panose="02010600040101010101" pitchFamily="2" charset="-122"/>
                          <a:cs typeface="Arial" panose="020B0604020202020204" pitchFamily="34" charset="0"/>
                        </a:rPr>
                        <a:t>422</a:t>
                      </a:r>
                      <a:endParaRPr lang="zh-CN" altLang="en-US" sz="1000">
                        <a:latin typeface="Arial" panose="020B0604020202020204" pitchFamily="34" charset="0"/>
                        <a:ea typeface="华文楷体" panose="02010600040101010101" pitchFamily="2" charset="-122"/>
                        <a:cs typeface="Arial" panose="020B0604020202020204" pitchFamily="34" charset="0"/>
                      </a:endParaRPr>
                    </a:p>
                  </a:txBody>
                  <a:tcPr anchor="ctr"/>
                </a:tc>
                <a:extLst>
                  <a:ext uri="{0D108BD9-81ED-4DB2-BD59-A6C34878D82A}">
                    <a16:rowId xmlns:a16="http://schemas.microsoft.com/office/drawing/2014/main" val="3112194521"/>
                  </a:ext>
                </a:extLst>
              </a:tr>
              <a:tr h="2871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000">
                          <a:latin typeface="Arial" panose="020B0604020202020204" pitchFamily="34" charset="0"/>
                          <a:ea typeface="华文楷体" panose="02010600040101010101" pitchFamily="2" charset="-122"/>
                          <a:cs typeface="Arial" panose="020B0604020202020204" pitchFamily="34" charset="0"/>
                        </a:rPr>
                        <a:t>江西</a:t>
                      </a:r>
                    </a:p>
                  </a:txBody>
                  <a:tcPr anchor="ctr"/>
                </a:tc>
                <a:tc>
                  <a:txBody>
                    <a:bodyPr/>
                    <a:lstStyle/>
                    <a:p>
                      <a:pPr algn="ctr"/>
                      <a:r>
                        <a:rPr lang="en-US" altLang="zh-CN" sz="1000">
                          <a:latin typeface="Arial" panose="020B0604020202020204" pitchFamily="34" charset="0"/>
                          <a:ea typeface="华文楷体" panose="02010600040101010101" pitchFamily="2" charset="-122"/>
                          <a:cs typeface="Arial" panose="020B0604020202020204" pitchFamily="34" charset="0"/>
                        </a:rPr>
                        <a:t>-</a:t>
                      </a:r>
                      <a:endParaRPr lang="zh-CN" altLang="en-US" sz="1000">
                        <a:latin typeface="Arial" panose="020B0604020202020204" pitchFamily="34" charset="0"/>
                        <a:ea typeface="华文楷体" panose="02010600040101010101" pitchFamily="2" charset="-122"/>
                        <a:cs typeface="Arial" panose="020B0604020202020204" pitchFamily="34" charset="0"/>
                      </a:endParaRPr>
                    </a:p>
                  </a:txBody>
                  <a:tcPr anchor="ctr"/>
                </a:tc>
                <a:tc>
                  <a:txBody>
                    <a:bodyPr/>
                    <a:lstStyle/>
                    <a:p>
                      <a:pPr algn="ctr"/>
                      <a:r>
                        <a:rPr lang="en-US" altLang="zh-CN" sz="1000">
                          <a:latin typeface="Arial" panose="020B0604020202020204" pitchFamily="34" charset="0"/>
                          <a:ea typeface="华文楷体" panose="02010600040101010101" pitchFamily="2" charset="-122"/>
                          <a:cs typeface="Arial" panose="020B0604020202020204" pitchFamily="34" charset="0"/>
                        </a:rPr>
                        <a:t>15</a:t>
                      </a:r>
                      <a:endParaRPr lang="zh-CN" altLang="en-US" sz="1000">
                        <a:latin typeface="Arial" panose="020B0604020202020204" pitchFamily="34" charset="0"/>
                        <a:ea typeface="华文楷体" panose="02010600040101010101" pitchFamily="2" charset="-122"/>
                        <a:cs typeface="Arial" panose="020B0604020202020204" pitchFamily="34" charset="0"/>
                      </a:endParaRPr>
                    </a:p>
                  </a:txBody>
                  <a:tcPr anchor="ctr"/>
                </a:tc>
                <a:tc>
                  <a:txBody>
                    <a:bodyPr/>
                    <a:lstStyle/>
                    <a:p>
                      <a:pPr algn="ctr"/>
                      <a:r>
                        <a:rPr lang="en-US" altLang="zh-CN" sz="1000">
                          <a:latin typeface="Arial" panose="020B0604020202020204" pitchFamily="34" charset="0"/>
                          <a:ea typeface="华文楷体" panose="02010600040101010101" pitchFamily="2" charset="-122"/>
                          <a:cs typeface="Arial" panose="020B0604020202020204" pitchFamily="34" charset="0"/>
                        </a:rPr>
                        <a:t>-</a:t>
                      </a:r>
                      <a:endParaRPr lang="zh-CN" altLang="en-US" sz="1000">
                        <a:latin typeface="Arial" panose="020B0604020202020204" pitchFamily="34" charset="0"/>
                        <a:ea typeface="华文楷体" panose="02010600040101010101" pitchFamily="2" charset="-122"/>
                        <a:cs typeface="Arial" panose="020B0604020202020204" pitchFamily="34" charset="0"/>
                      </a:endParaRPr>
                    </a:p>
                  </a:txBody>
                  <a:tcPr anchor="ctr"/>
                </a:tc>
                <a:tc>
                  <a:txBody>
                    <a:bodyPr/>
                    <a:lstStyle/>
                    <a:p>
                      <a:pPr algn="ctr"/>
                      <a:r>
                        <a:rPr lang="en-US" altLang="zh-CN" sz="1000">
                          <a:latin typeface="Arial" panose="020B0604020202020204" pitchFamily="34" charset="0"/>
                          <a:ea typeface="华文楷体" panose="02010600040101010101" pitchFamily="2" charset="-122"/>
                          <a:cs typeface="Arial" panose="020B0604020202020204" pitchFamily="34" charset="0"/>
                        </a:rPr>
                        <a:t>22,661</a:t>
                      </a:r>
                      <a:endParaRPr lang="zh-CN" altLang="en-US" sz="1000">
                        <a:latin typeface="Arial" panose="020B0604020202020204" pitchFamily="34" charset="0"/>
                        <a:ea typeface="华文楷体" panose="02010600040101010101" pitchFamily="2" charset="-122"/>
                        <a:cs typeface="Arial" panose="020B0604020202020204" pitchFamily="34" charset="0"/>
                      </a:endParaRPr>
                    </a:p>
                  </a:txBody>
                  <a:tcPr anchor="ctr"/>
                </a:tc>
                <a:extLst>
                  <a:ext uri="{0D108BD9-81ED-4DB2-BD59-A6C34878D82A}">
                    <a16:rowId xmlns:a16="http://schemas.microsoft.com/office/drawing/2014/main" val="2905318411"/>
                  </a:ext>
                </a:extLst>
              </a:tr>
              <a:tr h="287117">
                <a:tc>
                  <a:txBody>
                    <a:bodyPr/>
                    <a:lstStyle/>
                    <a:p>
                      <a:pPr algn="ctr"/>
                      <a:r>
                        <a:rPr lang="zh-CN" altLang="en-US" sz="1000">
                          <a:latin typeface="Arial" panose="020B0604020202020204" pitchFamily="34" charset="0"/>
                          <a:ea typeface="华文楷体" panose="02010600040101010101" pitchFamily="2" charset="-122"/>
                          <a:cs typeface="Arial" panose="020B0604020202020204" pitchFamily="34" charset="0"/>
                        </a:rPr>
                        <a:t>湖北</a:t>
                      </a:r>
                    </a:p>
                  </a:txBody>
                  <a:tcPr anchor="ctr"/>
                </a:tc>
                <a:tc>
                  <a:txBody>
                    <a:bodyPr/>
                    <a:lstStyle/>
                    <a:p>
                      <a:pPr algn="ctr"/>
                      <a:r>
                        <a:rPr lang="en-US" altLang="zh-CN" sz="1000">
                          <a:latin typeface="Arial" panose="020B0604020202020204" pitchFamily="34" charset="0"/>
                          <a:ea typeface="华文楷体" panose="02010600040101010101" pitchFamily="2" charset="-122"/>
                          <a:cs typeface="Arial" panose="020B0604020202020204" pitchFamily="34" charset="0"/>
                        </a:rPr>
                        <a:t>-</a:t>
                      </a:r>
                      <a:endParaRPr lang="zh-CN" altLang="en-US" sz="1000">
                        <a:latin typeface="Arial" panose="020B0604020202020204" pitchFamily="34" charset="0"/>
                        <a:ea typeface="华文楷体" panose="02010600040101010101" pitchFamily="2" charset="-122"/>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kern="1200">
                          <a:solidFill>
                            <a:schemeClr val="dk1"/>
                          </a:solidFill>
                          <a:latin typeface="Arial" panose="020B0604020202020204" pitchFamily="34" charset="0"/>
                          <a:ea typeface="华文楷体" panose="02010600040101010101" pitchFamily="2" charset="-122"/>
                          <a:cs typeface="Arial" panose="020B0604020202020204" pitchFamily="34" charset="0"/>
                        </a:rPr>
                        <a:t>1</a:t>
                      </a:r>
                    </a:p>
                  </a:txBody>
                  <a:tcPr anchor="ctr"/>
                </a:tc>
                <a:tc>
                  <a:txBody>
                    <a:bodyPr/>
                    <a:lstStyle/>
                    <a:p>
                      <a:pPr algn="ctr"/>
                      <a:r>
                        <a:rPr lang="en-US" altLang="zh-CN" sz="800" kern="1200">
                          <a:solidFill>
                            <a:schemeClr val="dk1"/>
                          </a:solidFill>
                          <a:latin typeface="Arial" panose="020B0604020202020204" pitchFamily="34" charset="0"/>
                          <a:ea typeface="华文楷体" panose="02010600040101010101" pitchFamily="2" charset="-122"/>
                          <a:cs typeface="Arial" panose="020B0604020202020204" pitchFamily="34" charset="0"/>
                        </a:rPr>
                        <a:t>-</a:t>
                      </a:r>
                      <a:endParaRPr lang="zh-CN" altLang="en-US" sz="800" kern="1200">
                        <a:solidFill>
                          <a:schemeClr val="dk1"/>
                        </a:solidFill>
                        <a:latin typeface="Arial" panose="020B0604020202020204" pitchFamily="34" charset="0"/>
                        <a:ea typeface="华文楷体" panose="02010600040101010101" pitchFamily="2" charset="-122"/>
                        <a:cs typeface="Arial" panose="020B0604020202020204" pitchFamily="34" charset="0"/>
                      </a:endParaRPr>
                    </a:p>
                  </a:txBody>
                  <a:tcPr anchor="ctr"/>
                </a:tc>
                <a:tc>
                  <a:txBody>
                    <a:bodyPr/>
                    <a:lstStyle/>
                    <a:p>
                      <a:pPr algn="ctr"/>
                      <a:r>
                        <a:rPr lang="en-US" altLang="zh-CN" sz="1000">
                          <a:latin typeface="Arial" panose="020B0604020202020204" pitchFamily="34" charset="0"/>
                          <a:ea typeface="华文楷体" panose="02010600040101010101" pitchFamily="2" charset="-122"/>
                          <a:cs typeface="Arial" panose="020B0604020202020204" pitchFamily="34" charset="0"/>
                        </a:rPr>
                        <a:t>7,878</a:t>
                      </a:r>
                      <a:endParaRPr lang="zh-CN" altLang="en-US" sz="1000">
                        <a:latin typeface="Arial" panose="020B0604020202020204" pitchFamily="34" charset="0"/>
                        <a:ea typeface="华文楷体" panose="02010600040101010101" pitchFamily="2" charset="-122"/>
                        <a:cs typeface="Arial" panose="020B0604020202020204" pitchFamily="34" charset="0"/>
                      </a:endParaRPr>
                    </a:p>
                  </a:txBody>
                  <a:tcPr anchor="ctr"/>
                </a:tc>
                <a:extLst>
                  <a:ext uri="{0D108BD9-81ED-4DB2-BD59-A6C34878D82A}">
                    <a16:rowId xmlns:a16="http://schemas.microsoft.com/office/drawing/2014/main" val="1505247982"/>
                  </a:ext>
                </a:extLst>
              </a:tr>
              <a:tr h="2871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000">
                          <a:latin typeface="Arial" panose="020B0604020202020204" pitchFamily="34" charset="0"/>
                          <a:ea typeface="华文楷体" panose="02010600040101010101" pitchFamily="2" charset="-122"/>
                          <a:cs typeface="Arial" panose="020B0604020202020204" pitchFamily="34" charset="0"/>
                        </a:rPr>
                        <a:t>甘肃</a:t>
                      </a:r>
                    </a:p>
                  </a:txBody>
                  <a:tcPr anchor="ctr"/>
                </a:tc>
                <a:tc>
                  <a:txBody>
                    <a:bodyPr/>
                    <a:lstStyle/>
                    <a:p>
                      <a:pPr algn="ctr"/>
                      <a:r>
                        <a:rPr lang="en-US" altLang="zh-CN" sz="1000">
                          <a:latin typeface="Arial" panose="020B0604020202020204" pitchFamily="34" charset="0"/>
                          <a:ea typeface="华文楷体" panose="02010600040101010101" pitchFamily="2" charset="-122"/>
                          <a:cs typeface="Arial" panose="020B0604020202020204" pitchFamily="34" charset="0"/>
                        </a:rPr>
                        <a:t>1</a:t>
                      </a:r>
                      <a:endParaRPr lang="zh-CN" altLang="en-US" sz="1000">
                        <a:latin typeface="Arial" panose="020B0604020202020204" pitchFamily="34" charset="0"/>
                        <a:ea typeface="华文楷体" panose="02010600040101010101" pitchFamily="2" charset="-122"/>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a:latin typeface="Arial" panose="020B0604020202020204" pitchFamily="34" charset="0"/>
                          <a:ea typeface="华文楷体" panose="02010600040101010101" pitchFamily="2" charset="-122"/>
                          <a:cs typeface="Arial" panose="020B0604020202020204" pitchFamily="34" charset="0"/>
                        </a:rPr>
                        <a:t>-</a:t>
                      </a:r>
                      <a:endParaRPr lang="zh-CN" altLang="en-US" sz="1000">
                        <a:latin typeface="Arial" panose="020B0604020202020204" pitchFamily="34" charset="0"/>
                        <a:ea typeface="华文楷体" panose="02010600040101010101" pitchFamily="2" charset="-122"/>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a:latin typeface="Arial" panose="020B0604020202020204" pitchFamily="34" charset="0"/>
                          <a:ea typeface="华文楷体" panose="02010600040101010101" pitchFamily="2" charset="-122"/>
                          <a:cs typeface="Arial" panose="020B0604020202020204" pitchFamily="34" charset="0"/>
                        </a:rPr>
                        <a:t>-</a:t>
                      </a:r>
                      <a:endParaRPr lang="zh-CN" altLang="en-US" sz="1000">
                        <a:latin typeface="Arial" panose="020B0604020202020204" pitchFamily="34" charset="0"/>
                        <a:ea typeface="华文楷体" panose="02010600040101010101" pitchFamily="2" charset="-122"/>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a:latin typeface="Arial" panose="020B0604020202020204" pitchFamily="34" charset="0"/>
                          <a:ea typeface="华文楷体" panose="02010600040101010101" pitchFamily="2" charset="-122"/>
                          <a:cs typeface="Arial" panose="020B0604020202020204" pitchFamily="34" charset="0"/>
                        </a:rPr>
                        <a:t>706</a:t>
                      </a:r>
                      <a:endParaRPr lang="zh-CN" altLang="en-US" sz="1000">
                        <a:latin typeface="Arial" panose="020B0604020202020204" pitchFamily="34" charset="0"/>
                        <a:ea typeface="华文楷体" panose="02010600040101010101" pitchFamily="2" charset="-122"/>
                        <a:cs typeface="Arial" panose="020B0604020202020204" pitchFamily="34" charset="0"/>
                      </a:endParaRPr>
                    </a:p>
                  </a:txBody>
                  <a:tcPr anchor="ctr"/>
                </a:tc>
                <a:extLst>
                  <a:ext uri="{0D108BD9-81ED-4DB2-BD59-A6C34878D82A}">
                    <a16:rowId xmlns:a16="http://schemas.microsoft.com/office/drawing/2014/main" val="1134033146"/>
                  </a:ext>
                </a:extLst>
              </a:tr>
              <a:tr h="2871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000">
                          <a:latin typeface="Arial" panose="020B0604020202020204" pitchFamily="34" charset="0"/>
                          <a:ea typeface="华文楷体" panose="02010600040101010101" pitchFamily="2" charset="-122"/>
                          <a:cs typeface="Arial" panose="020B0604020202020204" pitchFamily="34" charset="0"/>
                        </a:rPr>
                        <a:t>合计</a:t>
                      </a:r>
                    </a:p>
                  </a:txBody>
                  <a:tcPr anchor="ctr"/>
                </a:tc>
                <a:tc>
                  <a:txBody>
                    <a:bodyPr/>
                    <a:lstStyle/>
                    <a:p>
                      <a:pPr algn="ctr"/>
                      <a:r>
                        <a:rPr lang="en-US" altLang="zh-CN" sz="1000">
                          <a:latin typeface="Arial" panose="020B0604020202020204" pitchFamily="34" charset="0"/>
                          <a:ea typeface="华文楷体" panose="02010600040101010101" pitchFamily="2" charset="-122"/>
                          <a:cs typeface="Arial" panose="020B0604020202020204" pitchFamily="34" charset="0"/>
                        </a:rPr>
                        <a:t>13</a:t>
                      </a:r>
                      <a:endParaRPr lang="zh-CN" altLang="en-US" sz="1000">
                        <a:latin typeface="Arial" panose="020B0604020202020204" pitchFamily="34" charset="0"/>
                        <a:ea typeface="华文楷体" panose="02010600040101010101" pitchFamily="2" charset="-122"/>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a:latin typeface="Arial" panose="020B0604020202020204" pitchFamily="34" charset="0"/>
                          <a:ea typeface="华文楷体" panose="02010600040101010101" pitchFamily="2" charset="-122"/>
                          <a:cs typeface="Arial" panose="020B0604020202020204" pitchFamily="34" charset="0"/>
                        </a:rPr>
                        <a:t>28</a:t>
                      </a:r>
                      <a:endParaRPr lang="zh-CN" altLang="en-US" sz="1000">
                        <a:latin typeface="Arial" panose="020B0604020202020204" pitchFamily="34" charset="0"/>
                        <a:ea typeface="华文楷体" panose="02010600040101010101" pitchFamily="2" charset="-122"/>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a:latin typeface="Arial" panose="020B0604020202020204" pitchFamily="34" charset="0"/>
                          <a:ea typeface="华文楷体" panose="02010600040101010101" pitchFamily="2" charset="-122"/>
                          <a:cs typeface="Arial" panose="020B0604020202020204" pitchFamily="34" charset="0"/>
                        </a:rPr>
                        <a:t>2</a:t>
                      </a:r>
                      <a:endParaRPr lang="zh-CN" altLang="en-US" sz="1000">
                        <a:latin typeface="Arial" panose="020B0604020202020204" pitchFamily="34" charset="0"/>
                        <a:ea typeface="华文楷体" panose="02010600040101010101" pitchFamily="2" charset="-122"/>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dirty="0">
                          <a:latin typeface="Arial" panose="020B0604020202020204" pitchFamily="34" charset="0"/>
                          <a:ea typeface="华文楷体" panose="02010600040101010101" pitchFamily="2" charset="-122"/>
                          <a:cs typeface="Arial" panose="020B0604020202020204" pitchFamily="34" charset="0"/>
                        </a:rPr>
                        <a:t>73,629</a:t>
                      </a:r>
                      <a:endParaRPr lang="zh-CN" altLang="en-US" sz="1000" dirty="0">
                        <a:latin typeface="Arial" panose="020B0604020202020204" pitchFamily="34" charset="0"/>
                        <a:ea typeface="华文楷体" panose="02010600040101010101" pitchFamily="2" charset="-122"/>
                        <a:cs typeface="Arial" panose="020B0604020202020204" pitchFamily="34" charset="0"/>
                      </a:endParaRPr>
                    </a:p>
                  </a:txBody>
                  <a:tcPr anchor="ctr"/>
                </a:tc>
                <a:extLst>
                  <a:ext uri="{0D108BD9-81ED-4DB2-BD59-A6C34878D82A}">
                    <a16:rowId xmlns:a16="http://schemas.microsoft.com/office/drawing/2014/main" val="3695641744"/>
                  </a:ext>
                </a:extLst>
              </a:tr>
            </a:tbl>
          </a:graphicData>
        </a:graphic>
      </p:graphicFrame>
      <p:graphicFrame>
        <p:nvGraphicFramePr>
          <p:cNvPr id="221" name="Chart 101">
            <a:extLst>
              <a:ext uri="{FF2B5EF4-FFF2-40B4-BE49-F238E27FC236}">
                <a16:creationId xmlns:a16="http://schemas.microsoft.com/office/drawing/2014/main" id="{1586EF36-C79F-43DA-A0A8-220886C3CF34}"/>
              </a:ext>
            </a:extLst>
          </p:cNvPr>
          <p:cNvGraphicFramePr/>
          <p:nvPr>
            <p:extLst>
              <p:ext uri="{D42A27DB-BD31-4B8C-83A1-F6EECF244321}">
                <p14:modId xmlns:p14="http://schemas.microsoft.com/office/powerpoint/2010/main" val="1609787361"/>
              </p:ext>
            </p:extLst>
          </p:nvPr>
        </p:nvGraphicFramePr>
        <p:xfrm>
          <a:off x="6445040" y="3506299"/>
          <a:ext cx="4056062" cy="29901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3" name="Chart 98">
            <a:extLst>
              <a:ext uri="{FF2B5EF4-FFF2-40B4-BE49-F238E27FC236}">
                <a16:creationId xmlns:a16="http://schemas.microsoft.com/office/drawing/2014/main" id="{A9DC31CB-128A-4043-BF2F-E63B0DD0F423}"/>
              </a:ext>
            </a:extLst>
          </p:cNvPr>
          <p:cNvGraphicFramePr/>
          <p:nvPr>
            <p:extLst>
              <p:ext uri="{D42A27DB-BD31-4B8C-83A1-F6EECF244321}">
                <p14:modId xmlns:p14="http://schemas.microsoft.com/office/powerpoint/2010/main" val="3571099780"/>
              </p:ext>
            </p:extLst>
          </p:nvPr>
        </p:nvGraphicFramePr>
        <p:xfrm>
          <a:off x="6550840" y="1245025"/>
          <a:ext cx="3854625" cy="2164087"/>
        </p:xfrm>
        <a:graphic>
          <a:graphicData uri="http://schemas.openxmlformats.org/drawingml/2006/chart">
            <c:chart xmlns:c="http://schemas.openxmlformats.org/drawingml/2006/chart" xmlns:r="http://schemas.openxmlformats.org/officeDocument/2006/relationships" r:id="rId4"/>
          </a:graphicData>
        </a:graphic>
      </p:graphicFrame>
      <p:sp>
        <p:nvSpPr>
          <p:cNvPr id="225" name="Rectangle: Rounded Corners 13">
            <a:extLst>
              <a:ext uri="{FF2B5EF4-FFF2-40B4-BE49-F238E27FC236}">
                <a16:creationId xmlns:a16="http://schemas.microsoft.com/office/drawing/2014/main" id="{75882488-F042-429D-8B53-3E884AA924D2}"/>
              </a:ext>
            </a:extLst>
          </p:cNvPr>
          <p:cNvSpPr/>
          <p:nvPr/>
        </p:nvSpPr>
        <p:spPr>
          <a:xfrm>
            <a:off x="1531939" y="817563"/>
            <a:ext cx="4429125" cy="282830"/>
          </a:xfrm>
          <a:prstGeom prst="round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1400" b="1">
                <a:solidFill>
                  <a:schemeClr val="bg1"/>
                </a:solidFill>
                <a:latin typeface="STKaiti" panose="02010600040101010101" pitchFamily="2" charset="-122"/>
                <a:ea typeface="STKaiti" panose="02010600040101010101" pitchFamily="2" charset="-122"/>
                <a:cs typeface="Arial" charset="0"/>
              </a:rPr>
              <a:t>国内布局</a:t>
            </a:r>
            <a:r>
              <a:rPr lang="en-US" altLang="zh-CN" sz="1400" b="1">
                <a:solidFill>
                  <a:schemeClr val="bg1"/>
                </a:solidFill>
                <a:latin typeface="STKaiti" panose="02010600040101010101" pitchFamily="2" charset="-122"/>
                <a:ea typeface="STKaiti" panose="02010600040101010101" pitchFamily="2" charset="-122"/>
                <a:cs typeface="Arial" charset="0"/>
              </a:rPr>
              <a:t>7</a:t>
            </a:r>
            <a:r>
              <a:rPr lang="zh-CN" altLang="en-US" sz="1400" b="1">
                <a:solidFill>
                  <a:schemeClr val="bg1"/>
                </a:solidFill>
                <a:latin typeface="STKaiti" panose="02010600040101010101" pitchFamily="2" charset="-122"/>
                <a:ea typeface="STKaiti" panose="02010600040101010101" pitchFamily="2" charset="-122"/>
                <a:cs typeface="Arial" charset="0"/>
              </a:rPr>
              <a:t>省，拥有</a:t>
            </a:r>
            <a:r>
              <a:rPr lang="en-US" altLang="zh-CN" sz="1400" b="1">
                <a:solidFill>
                  <a:schemeClr val="bg1"/>
                </a:solidFill>
                <a:latin typeface="STKaiti" panose="02010600040101010101" pitchFamily="2" charset="-122"/>
                <a:ea typeface="STKaiti" panose="02010600040101010101" pitchFamily="2" charset="-122"/>
                <a:cs typeface="Arial" charset="0"/>
              </a:rPr>
              <a:t>41</a:t>
            </a:r>
            <a:r>
              <a:rPr lang="zh-CN" altLang="en-US" sz="1400" b="1">
                <a:solidFill>
                  <a:schemeClr val="bg1"/>
                </a:solidFill>
                <a:latin typeface="STKaiti" panose="02010600040101010101" pitchFamily="2" charset="-122"/>
                <a:ea typeface="STKaiti" panose="02010600040101010101" pitchFamily="2" charset="-122"/>
                <a:cs typeface="Arial" charset="0"/>
              </a:rPr>
              <a:t>所自主举办和运营管理学校</a:t>
            </a:r>
          </a:p>
        </p:txBody>
      </p:sp>
      <p:sp>
        <p:nvSpPr>
          <p:cNvPr id="227" name="Rectangle: Rounded Corners 13">
            <a:extLst>
              <a:ext uri="{FF2B5EF4-FFF2-40B4-BE49-F238E27FC236}">
                <a16:creationId xmlns:a16="http://schemas.microsoft.com/office/drawing/2014/main" id="{EBC17D68-C3EB-4FB6-BA38-09205EB44BDD}"/>
              </a:ext>
            </a:extLst>
          </p:cNvPr>
          <p:cNvSpPr/>
          <p:nvPr/>
        </p:nvSpPr>
        <p:spPr>
          <a:xfrm>
            <a:off x="6267029" y="822504"/>
            <a:ext cx="4412084" cy="282830"/>
          </a:xfrm>
          <a:prstGeom prst="round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1400" b="1">
                <a:solidFill>
                  <a:schemeClr val="bg1"/>
                </a:solidFill>
                <a:latin typeface="STKaiti" panose="02010600040101010101" pitchFamily="2" charset="-122"/>
                <a:ea typeface="STKaiti" panose="02010600040101010101" pitchFamily="2" charset="-122"/>
                <a:cs typeface="Arial" charset="0"/>
              </a:rPr>
              <a:t>学校数量</a:t>
            </a:r>
            <a:endParaRPr lang="en-US" altLang="zh-CN" sz="1400" b="1" baseline="30000">
              <a:solidFill>
                <a:schemeClr val="bg1"/>
              </a:solidFill>
              <a:latin typeface="STKaiti" panose="02010600040101010101" pitchFamily="2" charset="-122"/>
              <a:ea typeface="STKaiti" panose="02010600040101010101" pitchFamily="2" charset="-122"/>
              <a:cs typeface="Arial" charset="0"/>
            </a:endParaRPr>
          </a:p>
        </p:txBody>
      </p:sp>
      <p:sp>
        <p:nvSpPr>
          <p:cNvPr id="229" name="Rectangle: Rounded Corners 13">
            <a:extLst>
              <a:ext uri="{FF2B5EF4-FFF2-40B4-BE49-F238E27FC236}">
                <a16:creationId xmlns:a16="http://schemas.microsoft.com/office/drawing/2014/main" id="{7BE41F1C-EE04-4D9B-AF28-93246DB5571A}"/>
              </a:ext>
            </a:extLst>
          </p:cNvPr>
          <p:cNvSpPr/>
          <p:nvPr/>
        </p:nvSpPr>
        <p:spPr>
          <a:xfrm>
            <a:off x="6263763" y="3504614"/>
            <a:ext cx="4415350" cy="282830"/>
          </a:xfrm>
          <a:prstGeom prst="round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1400" b="1">
                <a:solidFill>
                  <a:schemeClr val="bg1"/>
                </a:solidFill>
                <a:latin typeface="STKaiti" panose="02010600040101010101" pitchFamily="2" charset="-122"/>
                <a:ea typeface="STKaiti" panose="02010600040101010101" pitchFamily="2" charset="-122"/>
                <a:cs typeface="Arial" charset="0"/>
              </a:rPr>
              <a:t>学生数量</a:t>
            </a:r>
            <a:endParaRPr lang="en-US" altLang="zh-CN" sz="1400" b="1" baseline="30000">
              <a:solidFill>
                <a:schemeClr val="bg1"/>
              </a:solidFill>
              <a:latin typeface="STKaiti" panose="02010600040101010101" pitchFamily="2" charset="-122"/>
              <a:ea typeface="STKaiti" panose="02010600040101010101" pitchFamily="2" charset="-122"/>
              <a:cs typeface="Arial" charset="0"/>
            </a:endParaRPr>
          </a:p>
        </p:txBody>
      </p:sp>
      <p:sp>
        <p:nvSpPr>
          <p:cNvPr id="3" name="流程图: 过程 2">
            <a:extLst>
              <a:ext uri="{FF2B5EF4-FFF2-40B4-BE49-F238E27FC236}">
                <a16:creationId xmlns:a16="http://schemas.microsoft.com/office/drawing/2014/main" id="{036A7B0C-1EFE-4D0D-9F54-7D368D0E8A54}"/>
              </a:ext>
            </a:extLst>
          </p:cNvPr>
          <p:cNvSpPr/>
          <p:nvPr/>
        </p:nvSpPr>
        <p:spPr>
          <a:xfrm>
            <a:off x="1531939" y="1174650"/>
            <a:ext cx="4429125" cy="5367528"/>
          </a:xfrm>
          <a:prstGeom prst="flowChartProcess">
            <a:avLst/>
          </a:prstGeom>
          <a:noFill/>
          <a:ln w="19050">
            <a:solidFill>
              <a:srgbClr val="0070C0"/>
            </a:solidFill>
          </a:ln>
        </p:spPr>
        <p:style>
          <a:lnRef idx="3">
            <a:schemeClr val="lt1"/>
          </a:lnRef>
          <a:fillRef idx="1">
            <a:schemeClr val="accent4"/>
          </a:fillRef>
          <a:effectRef idx="1">
            <a:schemeClr val="accent4"/>
          </a:effectRef>
          <a:fontRef idx="minor">
            <a:schemeClr val="lt1"/>
          </a:fontRef>
        </p:style>
        <p:txBody>
          <a:bodyPr wrap="square" lIns="71985" tIns="17996" rIns="71985" bIns="17996" rtlCol="0" anchor="ctr">
            <a:noAutofit/>
          </a:bodyPr>
          <a:lstStyle/>
          <a:p>
            <a:pPr>
              <a:lnSpc>
                <a:spcPct val="150000"/>
              </a:lnSpc>
            </a:pPr>
            <a:endParaRPr lang="en-US" altLang="zh-CN" sz="1400">
              <a:solidFill>
                <a:schemeClr val="tx1"/>
              </a:solidFill>
              <a:latin typeface="华文楷体" panose="02010600040101010101" pitchFamily="2" charset="-122"/>
              <a:ea typeface="华文楷体" panose="02010600040101010101" pitchFamily="2" charset="-122"/>
              <a:cs typeface="Arial" pitchFamily="34" charset="0"/>
            </a:endParaRPr>
          </a:p>
        </p:txBody>
      </p:sp>
      <p:grpSp>
        <p:nvGrpSpPr>
          <p:cNvPr id="7" name="组合 6">
            <a:extLst>
              <a:ext uri="{FF2B5EF4-FFF2-40B4-BE49-F238E27FC236}">
                <a16:creationId xmlns:a16="http://schemas.microsoft.com/office/drawing/2014/main" id="{AC36146B-5FF3-4E0E-B68D-324587208345}"/>
              </a:ext>
            </a:extLst>
          </p:cNvPr>
          <p:cNvGrpSpPr/>
          <p:nvPr/>
        </p:nvGrpSpPr>
        <p:grpSpPr>
          <a:xfrm>
            <a:off x="2021375" y="1193312"/>
            <a:ext cx="3450250" cy="2318878"/>
            <a:chOff x="868318" y="1245767"/>
            <a:chExt cx="3450250" cy="2561841"/>
          </a:xfrm>
        </p:grpSpPr>
        <p:grpSp>
          <p:nvGrpSpPr>
            <p:cNvPr id="216" name="组合 215">
              <a:extLst>
                <a:ext uri="{FF2B5EF4-FFF2-40B4-BE49-F238E27FC236}">
                  <a16:creationId xmlns:a16="http://schemas.microsoft.com/office/drawing/2014/main" id="{F4B91830-1067-4E1E-8C34-17FB3EDD8932}"/>
                </a:ext>
              </a:extLst>
            </p:cNvPr>
            <p:cNvGrpSpPr/>
            <p:nvPr/>
          </p:nvGrpSpPr>
          <p:grpSpPr>
            <a:xfrm>
              <a:off x="868318" y="1245767"/>
              <a:ext cx="3450250" cy="2561841"/>
              <a:chOff x="435072" y="1371599"/>
              <a:chExt cx="4024962" cy="3090704"/>
            </a:xfrm>
          </p:grpSpPr>
          <p:grpSp>
            <p:nvGrpSpPr>
              <p:cNvPr id="10" name="Group 6">
                <a:extLst>
                  <a:ext uri="{FF2B5EF4-FFF2-40B4-BE49-F238E27FC236}">
                    <a16:creationId xmlns:a16="http://schemas.microsoft.com/office/drawing/2014/main" id="{184C8691-992E-4E0C-9CE1-20D4F0FB58C1}"/>
                  </a:ext>
                </a:extLst>
              </p:cNvPr>
              <p:cNvGrpSpPr/>
              <p:nvPr/>
            </p:nvGrpSpPr>
            <p:grpSpPr>
              <a:xfrm>
                <a:off x="523894" y="1371599"/>
                <a:ext cx="3936140" cy="3090704"/>
                <a:chOff x="7245350" y="1979611"/>
                <a:chExt cx="4330700" cy="3506788"/>
              </a:xfrm>
            </p:grpSpPr>
            <p:sp>
              <p:nvSpPr>
                <p:cNvPr id="24" name="Freeform 8">
                  <a:extLst>
                    <a:ext uri="{FF2B5EF4-FFF2-40B4-BE49-F238E27FC236}">
                      <a16:creationId xmlns:a16="http://schemas.microsoft.com/office/drawing/2014/main" id="{2145D152-F141-4105-B20A-A54350642C62}"/>
                    </a:ext>
                  </a:extLst>
                </p:cNvPr>
                <p:cNvSpPr>
                  <a:spLocks/>
                </p:cNvSpPr>
                <p:nvPr/>
              </p:nvSpPr>
              <p:spPr bwMode="auto">
                <a:xfrm>
                  <a:off x="9942512" y="5283199"/>
                  <a:ext cx="220663" cy="203200"/>
                </a:xfrm>
                <a:custGeom>
                  <a:avLst/>
                  <a:gdLst>
                    <a:gd name="T0" fmla="*/ 28 w 139"/>
                    <a:gd name="T1" fmla="*/ 41 h 128"/>
                    <a:gd name="T2" fmla="*/ 34 w 139"/>
                    <a:gd name="T3" fmla="*/ 39 h 128"/>
                    <a:gd name="T4" fmla="*/ 37 w 139"/>
                    <a:gd name="T5" fmla="*/ 36 h 128"/>
                    <a:gd name="T6" fmla="*/ 31 w 139"/>
                    <a:gd name="T7" fmla="*/ 32 h 128"/>
                    <a:gd name="T8" fmla="*/ 36 w 139"/>
                    <a:gd name="T9" fmla="*/ 26 h 128"/>
                    <a:gd name="T10" fmla="*/ 51 w 139"/>
                    <a:gd name="T11" fmla="*/ 26 h 128"/>
                    <a:gd name="T12" fmla="*/ 53 w 139"/>
                    <a:gd name="T13" fmla="*/ 19 h 128"/>
                    <a:gd name="T14" fmla="*/ 64 w 139"/>
                    <a:gd name="T15" fmla="*/ 19 h 128"/>
                    <a:gd name="T16" fmla="*/ 74 w 139"/>
                    <a:gd name="T17" fmla="*/ 20 h 128"/>
                    <a:gd name="T18" fmla="*/ 85 w 139"/>
                    <a:gd name="T19" fmla="*/ 20 h 128"/>
                    <a:gd name="T20" fmla="*/ 87 w 139"/>
                    <a:gd name="T21" fmla="*/ 16 h 128"/>
                    <a:gd name="T22" fmla="*/ 101 w 139"/>
                    <a:gd name="T23" fmla="*/ 13 h 128"/>
                    <a:gd name="T24" fmla="*/ 113 w 139"/>
                    <a:gd name="T25" fmla="*/ 9 h 128"/>
                    <a:gd name="T26" fmla="*/ 119 w 139"/>
                    <a:gd name="T27" fmla="*/ 5 h 128"/>
                    <a:gd name="T28" fmla="*/ 130 w 139"/>
                    <a:gd name="T29" fmla="*/ 0 h 128"/>
                    <a:gd name="T30" fmla="*/ 133 w 139"/>
                    <a:gd name="T31" fmla="*/ 5 h 128"/>
                    <a:gd name="T32" fmla="*/ 133 w 139"/>
                    <a:gd name="T33" fmla="*/ 16 h 128"/>
                    <a:gd name="T34" fmla="*/ 138 w 139"/>
                    <a:gd name="T35" fmla="*/ 26 h 128"/>
                    <a:gd name="T36" fmla="*/ 139 w 139"/>
                    <a:gd name="T37" fmla="*/ 34 h 128"/>
                    <a:gd name="T38" fmla="*/ 138 w 139"/>
                    <a:gd name="T39" fmla="*/ 43 h 128"/>
                    <a:gd name="T40" fmla="*/ 127 w 139"/>
                    <a:gd name="T41" fmla="*/ 43 h 128"/>
                    <a:gd name="T42" fmla="*/ 118 w 139"/>
                    <a:gd name="T43" fmla="*/ 54 h 128"/>
                    <a:gd name="T44" fmla="*/ 113 w 139"/>
                    <a:gd name="T45" fmla="*/ 64 h 128"/>
                    <a:gd name="T46" fmla="*/ 111 w 139"/>
                    <a:gd name="T47" fmla="*/ 78 h 128"/>
                    <a:gd name="T48" fmla="*/ 111 w 139"/>
                    <a:gd name="T49" fmla="*/ 91 h 128"/>
                    <a:gd name="T50" fmla="*/ 108 w 139"/>
                    <a:gd name="T51" fmla="*/ 98 h 128"/>
                    <a:gd name="T52" fmla="*/ 96 w 139"/>
                    <a:gd name="T53" fmla="*/ 100 h 128"/>
                    <a:gd name="T54" fmla="*/ 87 w 139"/>
                    <a:gd name="T55" fmla="*/ 105 h 128"/>
                    <a:gd name="T56" fmla="*/ 88 w 139"/>
                    <a:gd name="T57" fmla="*/ 114 h 128"/>
                    <a:gd name="T58" fmla="*/ 73 w 139"/>
                    <a:gd name="T59" fmla="*/ 114 h 128"/>
                    <a:gd name="T60" fmla="*/ 67 w 139"/>
                    <a:gd name="T61" fmla="*/ 118 h 128"/>
                    <a:gd name="T62" fmla="*/ 67 w 139"/>
                    <a:gd name="T63" fmla="*/ 125 h 128"/>
                    <a:gd name="T64" fmla="*/ 57 w 139"/>
                    <a:gd name="T65" fmla="*/ 128 h 128"/>
                    <a:gd name="T66" fmla="*/ 48 w 139"/>
                    <a:gd name="T67" fmla="*/ 124 h 128"/>
                    <a:gd name="T68" fmla="*/ 31 w 139"/>
                    <a:gd name="T69" fmla="*/ 122 h 128"/>
                    <a:gd name="T70" fmla="*/ 20 w 139"/>
                    <a:gd name="T71" fmla="*/ 120 h 128"/>
                    <a:gd name="T72" fmla="*/ 9 w 139"/>
                    <a:gd name="T73" fmla="*/ 113 h 128"/>
                    <a:gd name="T74" fmla="*/ 5 w 139"/>
                    <a:gd name="T75" fmla="*/ 111 h 128"/>
                    <a:gd name="T76" fmla="*/ 5 w 139"/>
                    <a:gd name="T77" fmla="*/ 98 h 128"/>
                    <a:gd name="T78" fmla="*/ 0 w 139"/>
                    <a:gd name="T79" fmla="*/ 78 h 128"/>
                    <a:gd name="T80" fmla="*/ 2 w 139"/>
                    <a:gd name="T81" fmla="*/ 70 h 128"/>
                    <a:gd name="T82" fmla="*/ 0 w 139"/>
                    <a:gd name="T83" fmla="*/ 59 h 128"/>
                    <a:gd name="T84" fmla="*/ 11 w 139"/>
                    <a:gd name="T85" fmla="*/ 51 h 128"/>
                    <a:gd name="T86" fmla="*/ 19 w 139"/>
                    <a:gd name="T87" fmla="*/ 44 h 128"/>
                    <a:gd name="T88" fmla="*/ 28 w 139"/>
                    <a:gd name="T89" fmla="*/ 41 h 128"/>
                    <a:gd name="T90" fmla="*/ 28 w 139"/>
                    <a:gd name="T91" fmla="*/ 41 h 128"/>
                    <a:gd name="T92" fmla="*/ 28 w 139"/>
                    <a:gd name="T93"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9" h="128">
                      <a:moveTo>
                        <a:pt x="28" y="41"/>
                      </a:moveTo>
                      <a:lnTo>
                        <a:pt x="34" y="39"/>
                      </a:lnTo>
                      <a:lnTo>
                        <a:pt x="37" y="36"/>
                      </a:lnTo>
                      <a:lnTo>
                        <a:pt x="31" y="32"/>
                      </a:lnTo>
                      <a:lnTo>
                        <a:pt x="36" y="26"/>
                      </a:lnTo>
                      <a:lnTo>
                        <a:pt x="51" y="26"/>
                      </a:lnTo>
                      <a:lnTo>
                        <a:pt x="53" y="19"/>
                      </a:lnTo>
                      <a:lnTo>
                        <a:pt x="64" y="19"/>
                      </a:lnTo>
                      <a:lnTo>
                        <a:pt x="74" y="20"/>
                      </a:lnTo>
                      <a:lnTo>
                        <a:pt x="85" y="20"/>
                      </a:lnTo>
                      <a:lnTo>
                        <a:pt x="87" y="16"/>
                      </a:lnTo>
                      <a:lnTo>
                        <a:pt x="101" y="13"/>
                      </a:lnTo>
                      <a:lnTo>
                        <a:pt x="113" y="9"/>
                      </a:lnTo>
                      <a:lnTo>
                        <a:pt x="119" y="5"/>
                      </a:lnTo>
                      <a:lnTo>
                        <a:pt x="130" y="0"/>
                      </a:lnTo>
                      <a:lnTo>
                        <a:pt x="133" y="5"/>
                      </a:lnTo>
                      <a:lnTo>
                        <a:pt x="133" y="16"/>
                      </a:lnTo>
                      <a:lnTo>
                        <a:pt x="138" y="26"/>
                      </a:lnTo>
                      <a:lnTo>
                        <a:pt x="139" y="34"/>
                      </a:lnTo>
                      <a:lnTo>
                        <a:pt x="138" y="43"/>
                      </a:lnTo>
                      <a:lnTo>
                        <a:pt x="127" y="43"/>
                      </a:lnTo>
                      <a:lnTo>
                        <a:pt x="118" y="54"/>
                      </a:lnTo>
                      <a:lnTo>
                        <a:pt x="113" y="64"/>
                      </a:lnTo>
                      <a:lnTo>
                        <a:pt x="111" y="78"/>
                      </a:lnTo>
                      <a:lnTo>
                        <a:pt x="111" y="91"/>
                      </a:lnTo>
                      <a:lnTo>
                        <a:pt x="108" y="98"/>
                      </a:lnTo>
                      <a:lnTo>
                        <a:pt x="96" y="100"/>
                      </a:lnTo>
                      <a:lnTo>
                        <a:pt x="87" y="105"/>
                      </a:lnTo>
                      <a:lnTo>
                        <a:pt x="88" y="114"/>
                      </a:lnTo>
                      <a:lnTo>
                        <a:pt x="73" y="114"/>
                      </a:lnTo>
                      <a:lnTo>
                        <a:pt x="67" y="118"/>
                      </a:lnTo>
                      <a:lnTo>
                        <a:pt x="67" y="125"/>
                      </a:lnTo>
                      <a:lnTo>
                        <a:pt x="57" y="128"/>
                      </a:lnTo>
                      <a:lnTo>
                        <a:pt x="48" y="124"/>
                      </a:lnTo>
                      <a:lnTo>
                        <a:pt x="31" y="122"/>
                      </a:lnTo>
                      <a:lnTo>
                        <a:pt x="20" y="120"/>
                      </a:lnTo>
                      <a:lnTo>
                        <a:pt x="9" y="113"/>
                      </a:lnTo>
                      <a:lnTo>
                        <a:pt x="5" y="111"/>
                      </a:lnTo>
                      <a:lnTo>
                        <a:pt x="5" y="98"/>
                      </a:lnTo>
                      <a:lnTo>
                        <a:pt x="0" y="78"/>
                      </a:lnTo>
                      <a:lnTo>
                        <a:pt x="2" y="70"/>
                      </a:lnTo>
                      <a:lnTo>
                        <a:pt x="0" y="59"/>
                      </a:lnTo>
                      <a:lnTo>
                        <a:pt x="11" y="51"/>
                      </a:lnTo>
                      <a:lnTo>
                        <a:pt x="19" y="44"/>
                      </a:lnTo>
                      <a:lnTo>
                        <a:pt x="28" y="41"/>
                      </a:lnTo>
                      <a:lnTo>
                        <a:pt x="28" y="41"/>
                      </a:lnTo>
                      <a:lnTo>
                        <a:pt x="28" y="41"/>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25" name="Freeform 9">
                  <a:extLst>
                    <a:ext uri="{FF2B5EF4-FFF2-40B4-BE49-F238E27FC236}">
                      <a16:creationId xmlns:a16="http://schemas.microsoft.com/office/drawing/2014/main" id="{D2249030-6F62-44F5-926C-ADAAF9668B4C}"/>
                    </a:ext>
                  </a:extLst>
                </p:cNvPr>
                <p:cNvSpPr>
                  <a:spLocks/>
                </p:cNvSpPr>
                <p:nvPr/>
              </p:nvSpPr>
              <p:spPr bwMode="auto">
                <a:xfrm>
                  <a:off x="9942512" y="5283199"/>
                  <a:ext cx="220663" cy="203200"/>
                </a:xfrm>
                <a:custGeom>
                  <a:avLst/>
                  <a:gdLst>
                    <a:gd name="T0" fmla="*/ 28 w 139"/>
                    <a:gd name="T1" fmla="*/ 41 h 128"/>
                    <a:gd name="T2" fmla="*/ 34 w 139"/>
                    <a:gd name="T3" fmla="*/ 39 h 128"/>
                    <a:gd name="T4" fmla="*/ 37 w 139"/>
                    <a:gd name="T5" fmla="*/ 36 h 128"/>
                    <a:gd name="T6" fmla="*/ 31 w 139"/>
                    <a:gd name="T7" fmla="*/ 32 h 128"/>
                    <a:gd name="T8" fmla="*/ 36 w 139"/>
                    <a:gd name="T9" fmla="*/ 26 h 128"/>
                    <a:gd name="T10" fmla="*/ 51 w 139"/>
                    <a:gd name="T11" fmla="*/ 26 h 128"/>
                    <a:gd name="T12" fmla="*/ 53 w 139"/>
                    <a:gd name="T13" fmla="*/ 19 h 128"/>
                    <a:gd name="T14" fmla="*/ 64 w 139"/>
                    <a:gd name="T15" fmla="*/ 19 h 128"/>
                    <a:gd name="T16" fmla="*/ 74 w 139"/>
                    <a:gd name="T17" fmla="*/ 20 h 128"/>
                    <a:gd name="T18" fmla="*/ 85 w 139"/>
                    <a:gd name="T19" fmla="*/ 20 h 128"/>
                    <a:gd name="T20" fmla="*/ 87 w 139"/>
                    <a:gd name="T21" fmla="*/ 16 h 128"/>
                    <a:gd name="T22" fmla="*/ 101 w 139"/>
                    <a:gd name="T23" fmla="*/ 13 h 128"/>
                    <a:gd name="T24" fmla="*/ 113 w 139"/>
                    <a:gd name="T25" fmla="*/ 9 h 128"/>
                    <a:gd name="T26" fmla="*/ 119 w 139"/>
                    <a:gd name="T27" fmla="*/ 5 h 128"/>
                    <a:gd name="T28" fmla="*/ 130 w 139"/>
                    <a:gd name="T29" fmla="*/ 0 h 128"/>
                    <a:gd name="T30" fmla="*/ 133 w 139"/>
                    <a:gd name="T31" fmla="*/ 5 h 128"/>
                    <a:gd name="T32" fmla="*/ 133 w 139"/>
                    <a:gd name="T33" fmla="*/ 16 h 128"/>
                    <a:gd name="T34" fmla="*/ 138 w 139"/>
                    <a:gd name="T35" fmla="*/ 26 h 128"/>
                    <a:gd name="T36" fmla="*/ 139 w 139"/>
                    <a:gd name="T37" fmla="*/ 34 h 128"/>
                    <a:gd name="T38" fmla="*/ 138 w 139"/>
                    <a:gd name="T39" fmla="*/ 43 h 128"/>
                    <a:gd name="T40" fmla="*/ 127 w 139"/>
                    <a:gd name="T41" fmla="*/ 43 h 128"/>
                    <a:gd name="T42" fmla="*/ 118 w 139"/>
                    <a:gd name="T43" fmla="*/ 54 h 128"/>
                    <a:gd name="T44" fmla="*/ 113 w 139"/>
                    <a:gd name="T45" fmla="*/ 64 h 128"/>
                    <a:gd name="T46" fmla="*/ 111 w 139"/>
                    <a:gd name="T47" fmla="*/ 78 h 128"/>
                    <a:gd name="T48" fmla="*/ 111 w 139"/>
                    <a:gd name="T49" fmla="*/ 91 h 128"/>
                    <a:gd name="T50" fmla="*/ 108 w 139"/>
                    <a:gd name="T51" fmla="*/ 98 h 128"/>
                    <a:gd name="T52" fmla="*/ 96 w 139"/>
                    <a:gd name="T53" fmla="*/ 100 h 128"/>
                    <a:gd name="T54" fmla="*/ 87 w 139"/>
                    <a:gd name="T55" fmla="*/ 105 h 128"/>
                    <a:gd name="T56" fmla="*/ 88 w 139"/>
                    <a:gd name="T57" fmla="*/ 114 h 128"/>
                    <a:gd name="T58" fmla="*/ 73 w 139"/>
                    <a:gd name="T59" fmla="*/ 114 h 128"/>
                    <a:gd name="T60" fmla="*/ 67 w 139"/>
                    <a:gd name="T61" fmla="*/ 118 h 128"/>
                    <a:gd name="T62" fmla="*/ 67 w 139"/>
                    <a:gd name="T63" fmla="*/ 125 h 128"/>
                    <a:gd name="T64" fmla="*/ 57 w 139"/>
                    <a:gd name="T65" fmla="*/ 128 h 128"/>
                    <a:gd name="T66" fmla="*/ 48 w 139"/>
                    <a:gd name="T67" fmla="*/ 124 h 128"/>
                    <a:gd name="T68" fmla="*/ 31 w 139"/>
                    <a:gd name="T69" fmla="*/ 122 h 128"/>
                    <a:gd name="T70" fmla="*/ 20 w 139"/>
                    <a:gd name="T71" fmla="*/ 120 h 128"/>
                    <a:gd name="T72" fmla="*/ 9 w 139"/>
                    <a:gd name="T73" fmla="*/ 113 h 128"/>
                    <a:gd name="T74" fmla="*/ 5 w 139"/>
                    <a:gd name="T75" fmla="*/ 111 h 128"/>
                    <a:gd name="T76" fmla="*/ 5 w 139"/>
                    <a:gd name="T77" fmla="*/ 98 h 128"/>
                    <a:gd name="T78" fmla="*/ 0 w 139"/>
                    <a:gd name="T79" fmla="*/ 78 h 128"/>
                    <a:gd name="T80" fmla="*/ 2 w 139"/>
                    <a:gd name="T81" fmla="*/ 70 h 128"/>
                    <a:gd name="T82" fmla="*/ 0 w 139"/>
                    <a:gd name="T83" fmla="*/ 59 h 128"/>
                    <a:gd name="T84" fmla="*/ 11 w 139"/>
                    <a:gd name="T85" fmla="*/ 51 h 128"/>
                    <a:gd name="T86" fmla="*/ 19 w 139"/>
                    <a:gd name="T87" fmla="*/ 44 h 128"/>
                    <a:gd name="T88" fmla="*/ 28 w 139"/>
                    <a:gd name="T89" fmla="*/ 41 h 128"/>
                    <a:gd name="T90" fmla="*/ 28 w 139"/>
                    <a:gd name="T91" fmla="*/ 41 h 128"/>
                    <a:gd name="T92" fmla="*/ 28 w 139"/>
                    <a:gd name="T93"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9" h="128">
                      <a:moveTo>
                        <a:pt x="28" y="41"/>
                      </a:moveTo>
                      <a:lnTo>
                        <a:pt x="34" y="39"/>
                      </a:lnTo>
                      <a:lnTo>
                        <a:pt x="37" y="36"/>
                      </a:lnTo>
                      <a:lnTo>
                        <a:pt x="31" y="32"/>
                      </a:lnTo>
                      <a:lnTo>
                        <a:pt x="36" y="26"/>
                      </a:lnTo>
                      <a:lnTo>
                        <a:pt x="51" y="26"/>
                      </a:lnTo>
                      <a:lnTo>
                        <a:pt x="53" y="19"/>
                      </a:lnTo>
                      <a:lnTo>
                        <a:pt x="64" y="19"/>
                      </a:lnTo>
                      <a:lnTo>
                        <a:pt x="74" y="20"/>
                      </a:lnTo>
                      <a:lnTo>
                        <a:pt x="85" y="20"/>
                      </a:lnTo>
                      <a:lnTo>
                        <a:pt x="87" y="16"/>
                      </a:lnTo>
                      <a:lnTo>
                        <a:pt x="101" y="13"/>
                      </a:lnTo>
                      <a:lnTo>
                        <a:pt x="113" y="9"/>
                      </a:lnTo>
                      <a:lnTo>
                        <a:pt x="119" y="5"/>
                      </a:lnTo>
                      <a:lnTo>
                        <a:pt x="130" y="0"/>
                      </a:lnTo>
                      <a:lnTo>
                        <a:pt x="133" y="5"/>
                      </a:lnTo>
                      <a:lnTo>
                        <a:pt x="133" y="16"/>
                      </a:lnTo>
                      <a:lnTo>
                        <a:pt x="138" y="26"/>
                      </a:lnTo>
                      <a:lnTo>
                        <a:pt x="139" y="34"/>
                      </a:lnTo>
                      <a:lnTo>
                        <a:pt x="138" y="43"/>
                      </a:lnTo>
                      <a:lnTo>
                        <a:pt x="127" y="43"/>
                      </a:lnTo>
                      <a:lnTo>
                        <a:pt x="118" y="54"/>
                      </a:lnTo>
                      <a:lnTo>
                        <a:pt x="113" y="64"/>
                      </a:lnTo>
                      <a:lnTo>
                        <a:pt x="111" y="78"/>
                      </a:lnTo>
                      <a:lnTo>
                        <a:pt x="111" y="91"/>
                      </a:lnTo>
                      <a:lnTo>
                        <a:pt x="108" y="98"/>
                      </a:lnTo>
                      <a:lnTo>
                        <a:pt x="96" y="100"/>
                      </a:lnTo>
                      <a:lnTo>
                        <a:pt x="87" y="105"/>
                      </a:lnTo>
                      <a:lnTo>
                        <a:pt x="88" y="114"/>
                      </a:lnTo>
                      <a:lnTo>
                        <a:pt x="73" y="114"/>
                      </a:lnTo>
                      <a:lnTo>
                        <a:pt x="67" y="118"/>
                      </a:lnTo>
                      <a:lnTo>
                        <a:pt x="67" y="125"/>
                      </a:lnTo>
                      <a:lnTo>
                        <a:pt x="57" y="128"/>
                      </a:lnTo>
                      <a:lnTo>
                        <a:pt x="48" y="124"/>
                      </a:lnTo>
                      <a:lnTo>
                        <a:pt x="31" y="122"/>
                      </a:lnTo>
                      <a:lnTo>
                        <a:pt x="20" y="120"/>
                      </a:lnTo>
                      <a:lnTo>
                        <a:pt x="9" y="113"/>
                      </a:lnTo>
                      <a:lnTo>
                        <a:pt x="5" y="111"/>
                      </a:lnTo>
                      <a:lnTo>
                        <a:pt x="5" y="98"/>
                      </a:lnTo>
                      <a:lnTo>
                        <a:pt x="0" y="78"/>
                      </a:lnTo>
                      <a:lnTo>
                        <a:pt x="2" y="70"/>
                      </a:lnTo>
                      <a:lnTo>
                        <a:pt x="0" y="59"/>
                      </a:lnTo>
                      <a:lnTo>
                        <a:pt x="11" y="51"/>
                      </a:lnTo>
                      <a:lnTo>
                        <a:pt x="19" y="44"/>
                      </a:lnTo>
                      <a:lnTo>
                        <a:pt x="28" y="41"/>
                      </a:lnTo>
                      <a:lnTo>
                        <a:pt x="28" y="41"/>
                      </a:lnTo>
                      <a:lnTo>
                        <a:pt x="28" y="41"/>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26" name="Freeform 10">
                  <a:extLst>
                    <a:ext uri="{FF2B5EF4-FFF2-40B4-BE49-F238E27FC236}">
                      <a16:creationId xmlns:a16="http://schemas.microsoft.com/office/drawing/2014/main" id="{70E1CF37-AE7E-4864-A938-484855192EC4}"/>
                    </a:ext>
                  </a:extLst>
                </p:cNvPr>
                <p:cNvSpPr>
                  <a:spLocks/>
                </p:cNvSpPr>
                <p:nvPr/>
              </p:nvSpPr>
              <p:spPr bwMode="auto">
                <a:xfrm>
                  <a:off x="9634537" y="4133849"/>
                  <a:ext cx="388938" cy="385763"/>
                </a:xfrm>
                <a:custGeom>
                  <a:avLst/>
                  <a:gdLst>
                    <a:gd name="T0" fmla="*/ 47 w 245"/>
                    <a:gd name="T1" fmla="*/ 228 h 243"/>
                    <a:gd name="T2" fmla="*/ 54 w 245"/>
                    <a:gd name="T3" fmla="*/ 213 h 243"/>
                    <a:gd name="T4" fmla="*/ 66 w 245"/>
                    <a:gd name="T5" fmla="*/ 228 h 243"/>
                    <a:gd name="T6" fmla="*/ 75 w 245"/>
                    <a:gd name="T7" fmla="*/ 221 h 243"/>
                    <a:gd name="T8" fmla="*/ 89 w 245"/>
                    <a:gd name="T9" fmla="*/ 201 h 243"/>
                    <a:gd name="T10" fmla="*/ 108 w 245"/>
                    <a:gd name="T11" fmla="*/ 204 h 243"/>
                    <a:gd name="T12" fmla="*/ 123 w 245"/>
                    <a:gd name="T13" fmla="*/ 187 h 243"/>
                    <a:gd name="T14" fmla="*/ 137 w 245"/>
                    <a:gd name="T15" fmla="*/ 193 h 243"/>
                    <a:gd name="T16" fmla="*/ 156 w 245"/>
                    <a:gd name="T17" fmla="*/ 203 h 243"/>
                    <a:gd name="T18" fmla="*/ 168 w 245"/>
                    <a:gd name="T19" fmla="*/ 216 h 243"/>
                    <a:gd name="T20" fmla="*/ 182 w 245"/>
                    <a:gd name="T21" fmla="*/ 243 h 243"/>
                    <a:gd name="T22" fmla="*/ 203 w 245"/>
                    <a:gd name="T23" fmla="*/ 227 h 243"/>
                    <a:gd name="T24" fmla="*/ 185 w 245"/>
                    <a:gd name="T25" fmla="*/ 172 h 243"/>
                    <a:gd name="T26" fmla="*/ 174 w 245"/>
                    <a:gd name="T27" fmla="*/ 155 h 243"/>
                    <a:gd name="T28" fmla="*/ 163 w 245"/>
                    <a:gd name="T29" fmla="*/ 149 h 243"/>
                    <a:gd name="T30" fmla="*/ 157 w 245"/>
                    <a:gd name="T31" fmla="*/ 112 h 243"/>
                    <a:gd name="T32" fmla="*/ 166 w 245"/>
                    <a:gd name="T33" fmla="*/ 103 h 243"/>
                    <a:gd name="T34" fmla="*/ 214 w 245"/>
                    <a:gd name="T35" fmla="*/ 96 h 243"/>
                    <a:gd name="T36" fmla="*/ 245 w 245"/>
                    <a:gd name="T37" fmla="*/ 82 h 243"/>
                    <a:gd name="T38" fmla="*/ 233 w 245"/>
                    <a:gd name="T39" fmla="*/ 37 h 243"/>
                    <a:gd name="T40" fmla="*/ 214 w 245"/>
                    <a:gd name="T41" fmla="*/ 24 h 243"/>
                    <a:gd name="T42" fmla="*/ 191 w 245"/>
                    <a:gd name="T43" fmla="*/ 17 h 243"/>
                    <a:gd name="T44" fmla="*/ 157 w 245"/>
                    <a:gd name="T45" fmla="*/ 1 h 243"/>
                    <a:gd name="T46" fmla="*/ 146 w 245"/>
                    <a:gd name="T47" fmla="*/ 7 h 243"/>
                    <a:gd name="T48" fmla="*/ 136 w 245"/>
                    <a:gd name="T49" fmla="*/ 27 h 243"/>
                    <a:gd name="T50" fmla="*/ 123 w 245"/>
                    <a:gd name="T51" fmla="*/ 45 h 243"/>
                    <a:gd name="T52" fmla="*/ 115 w 245"/>
                    <a:gd name="T53" fmla="*/ 67 h 243"/>
                    <a:gd name="T54" fmla="*/ 95 w 245"/>
                    <a:gd name="T55" fmla="*/ 81 h 243"/>
                    <a:gd name="T56" fmla="*/ 83 w 245"/>
                    <a:gd name="T57" fmla="*/ 103 h 243"/>
                    <a:gd name="T58" fmla="*/ 61 w 245"/>
                    <a:gd name="T59" fmla="*/ 105 h 243"/>
                    <a:gd name="T60" fmla="*/ 43 w 245"/>
                    <a:gd name="T61" fmla="*/ 105 h 243"/>
                    <a:gd name="T62" fmla="*/ 24 w 245"/>
                    <a:gd name="T63" fmla="*/ 96 h 243"/>
                    <a:gd name="T64" fmla="*/ 9 w 245"/>
                    <a:gd name="T65" fmla="*/ 129 h 243"/>
                    <a:gd name="T66" fmla="*/ 0 w 245"/>
                    <a:gd name="T67" fmla="*/ 170 h 243"/>
                    <a:gd name="T68" fmla="*/ 20 w 245"/>
                    <a:gd name="T69" fmla="*/ 177 h 243"/>
                    <a:gd name="T70" fmla="*/ 27 w 245"/>
                    <a:gd name="T71" fmla="*/ 213 h 243"/>
                    <a:gd name="T72" fmla="*/ 27 w 245"/>
                    <a:gd name="T73" fmla="*/ 21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5" h="243">
                      <a:moveTo>
                        <a:pt x="27" y="213"/>
                      </a:moveTo>
                      <a:lnTo>
                        <a:pt x="47" y="228"/>
                      </a:lnTo>
                      <a:lnTo>
                        <a:pt x="54" y="227"/>
                      </a:lnTo>
                      <a:lnTo>
                        <a:pt x="54" y="213"/>
                      </a:lnTo>
                      <a:lnTo>
                        <a:pt x="63" y="221"/>
                      </a:lnTo>
                      <a:lnTo>
                        <a:pt x="66" y="228"/>
                      </a:lnTo>
                      <a:lnTo>
                        <a:pt x="71" y="228"/>
                      </a:lnTo>
                      <a:lnTo>
                        <a:pt x="75" y="221"/>
                      </a:lnTo>
                      <a:lnTo>
                        <a:pt x="74" y="211"/>
                      </a:lnTo>
                      <a:lnTo>
                        <a:pt x="89" y="201"/>
                      </a:lnTo>
                      <a:lnTo>
                        <a:pt x="95" y="209"/>
                      </a:lnTo>
                      <a:lnTo>
                        <a:pt x="108" y="204"/>
                      </a:lnTo>
                      <a:lnTo>
                        <a:pt x="108" y="184"/>
                      </a:lnTo>
                      <a:lnTo>
                        <a:pt x="123" y="187"/>
                      </a:lnTo>
                      <a:lnTo>
                        <a:pt x="129" y="199"/>
                      </a:lnTo>
                      <a:lnTo>
                        <a:pt x="137" y="193"/>
                      </a:lnTo>
                      <a:lnTo>
                        <a:pt x="153" y="193"/>
                      </a:lnTo>
                      <a:lnTo>
                        <a:pt x="156" y="203"/>
                      </a:lnTo>
                      <a:lnTo>
                        <a:pt x="156" y="214"/>
                      </a:lnTo>
                      <a:lnTo>
                        <a:pt x="168" y="216"/>
                      </a:lnTo>
                      <a:lnTo>
                        <a:pt x="168" y="228"/>
                      </a:lnTo>
                      <a:lnTo>
                        <a:pt x="182" y="243"/>
                      </a:lnTo>
                      <a:lnTo>
                        <a:pt x="194" y="243"/>
                      </a:lnTo>
                      <a:lnTo>
                        <a:pt x="203" y="227"/>
                      </a:lnTo>
                      <a:lnTo>
                        <a:pt x="203" y="189"/>
                      </a:lnTo>
                      <a:lnTo>
                        <a:pt x="185" y="172"/>
                      </a:lnTo>
                      <a:lnTo>
                        <a:pt x="183" y="156"/>
                      </a:lnTo>
                      <a:lnTo>
                        <a:pt x="174" y="155"/>
                      </a:lnTo>
                      <a:lnTo>
                        <a:pt x="171" y="149"/>
                      </a:lnTo>
                      <a:lnTo>
                        <a:pt x="163" y="149"/>
                      </a:lnTo>
                      <a:lnTo>
                        <a:pt x="163" y="116"/>
                      </a:lnTo>
                      <a:lnTo>
                        <a:pt x="157" y="112"/>
                      </a:lnTo>
                      <a:lnTo>
                        <a:pt x="156" y="106"/>
                      </a:lnTo>
                      <a:lnTo>
                        <a:pt x="166" y="103"/>
                      </a:lnTo>
                      <a:lnTo>
                        <a:pt x="182" y="98"/>
                      </a:lnTo>
                      <a:lnTo>
                        <a:pt x="214" y="96"/>
                      </a:lnTo>
                      <a:lnTo>
                        <a:pt x="230" y="79"/>
                      </a:lnTo>
                      <a:lnTo>
                        <a:pt x="245" y="82"/>
                      </a:lnTo>
                      <a:lnTo>
                        <a:pt x="245" y="49"/>
                      </a:lnTo>
                      <a:lnTo>
                        <a:pt x="233" y="37"/>
                      </a:lnTo>
                      <a:lnTo>
                        <a:pt x="234" y="25"/>
                      </a:lnTo>
                      <a:lnTo>
                        <a:pt x="214" y="24"/>
                      </a:lnTo>
                      <a:lnTo>
                        <a:pt x="191" y="25"/>
                      </a:lnTo>
                      <a:lnTo>
                        <a:pt x="191" y="17"/>
                      </a:lnTo>
                      <a:lnTo>
                        <a:pt x="179" y="17"/>
                      </a:lnTo>
                      <a:lnTo>
                        <a:pt x="157" y="1"/>
                      </a:lnTo>
                      <a:lnTo>
                        <a:pt x="146" y="0"/>
                      </a:lnTo>
                      <a:lnTo>
                        <a:pt x="146" y="7"/>
                      </a:lnTo>
                      <a:lnTo>
                        <a:pt x="145" y="20"/>
                      </a:lnTo>
                      <a:lnTo>
                        <a:pt x="136" y="27"/>
                      </a:lnTo>
                      <a:lnTo>
                        <a:pt x="136" y="41"/>
                      </a:lnTo>
                      <a:lnTo>
                        <a:pt x="123" y="45"/>
                      </a:lnTo>
                      <a:lnTo>
                        <a:pt x="117" y="52"/>
                      </a:lnTo>
                      <a:lnTo>
                        <a:pt x="115" y="67"/>
                      </a:lnTo>
                      <a:lnTo>
                        <a:pt x="108" y="76"/>
                      </a:lnTo>
                      <a:lnTo>
                        <a:pt x="95" y="81"/>
                      </a:lnTo>
                      <a:lnTo>
                        <a:pt x="86" y="94"/>
                      </a:lnTo>
                      <a:lnTo>
                        <a:pt x="83" y="103"/>
                      </a:lnTo>
                      <a:lnTo>
                        <a:pt x="72" y="111"/>
                      </a:lnTo>
                      <a:lnTo>
                        <a:pt x="61" y="105"/>
                      </a:lnTo>
                      <a:lnTo>
                        <a:pt x="54" y="105"/>
                      </a:lnTo>
                      <a:lnTo>
                        <a:pt x="43" y="105"/>
                      </a:lnTo>
                      <a:lnTo>
                        <a:pt x="32" y="99"/>
                      </a:lnTo>
                      <a:lnTo>
                        <a:pt x="24" y="96"/>
                      </a:lnTo>
                      <a:lnTo>
                        <a:pt x="7" y="108"/>
                      </a:lnTo>
                      <a:lnTo>
                        <a:pt x="9" y="129"/>
                      </a:lnTo>
                      <a:lnTo>
                        <a:pt x="3" y="146"/>
                      </a:lnTo>
                      <a:lnTo>
                        <a:pt x="0" y="170"/>
                      </a:lnTo>
                      <a:lnTo>
                        <a:pt x="10" y="174"/>
                      </a:lnTo>
                      <a:lnTo>
                        <a:pt x="20" y="177"/>
                      </a:lnTo>
                      <a:lnTo>
                        <a:pt x="27" y="190"/>
                      </a:lnTo>
                      <a:lnTo>
                        <a:pt x="27" y="213"/>
                      </a:lnTo>
                      <a:lnTo>
                        <a:pt x="27" y="213"/>
                      </a:lnTo>
                      <a:lnTo>
                        <a:pt x="27" y="213"/>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27" name="Freeform 11">
                  <a:extLst>
                    <a:ext uri="{FF2B5EF4-FFF2-40B4-BE49-F238E27FC236}">
                      <a16:creationId xmlns:a16="http://schemas.microsoft.com/office/drawing/2014/main" id="{7F676586-4A26-466F-B1ED-2D84EA6F6B67}"/>
                    </a:ext>
                  </a:extLst>
                </p:cNvPr>
                <p:cNvSpPr>
                  <a:spLocks/>
                </p:cNvSpPr>
                <p:nvPr/>
              </p:nvSpPr>
              <p:spPr bwMode="auto">
                <a:xfrm>
                  <a:off x="9634537" y="4133849"/>
                  <a:ext cx="388938" cy="385763"/>
                </a:xfrm>
                <a:custGeom>
                  <a:avLst/>
                  <a:gdLst>
                    <a:gd name="T0" fmla="*/ 47 w 245"/>
                    <a:gd name="T1" fmla="*/ 228 h 243"/>
                    <a:gd name="T2" fmla="*/ 54 w 245"/>
                    <a:gd name="T3" fmla="*/ 213 h 243"/>
                    <a:gd name="T4" fmla="*/ 66 w 245"/>
                    <a:gd name="T5" fmla="*/ 228 h 243"/>
                    <a:gd name="T6" fmla="*/ 75 w 245"/>
                    <a:gd name="T7" fmla="*/ 221 h 243"/>
                    <a:gd name="T8" fmla="*/ 89 w 245"/>
                    <a:gd name="T9" fmla="*/ 201 h 243"/>
                    <a:gd name="T10" fmla="*/ 108 w 245"/>
                    <a:gd name="T11" fmla="*/ 204 h 243"/>
                    <a:gd name="T12" fmla="*/ 123 w 245"/>
                    <a:gd name="T13" fmla="*/ 187 h 243"/>
                    <a:gd name="T14" fmla="*/ 137 w 245"/>
                    <a:gd name="T15" fmla="*/ 193 h 243"/>
                    <a:gd name="T16" fmla="*/ 156 w 245"/>
                    <a:gd name="T17" fmla="*/ 203 h 243"/>
                    <a:gd name="T18" fmla="*/ 168 w 245"/>
                    <a:gd name="T19" fmla="*/ 216 h 243"/>
                    <a:gd name="T20" fmla="*/ 182 w 245"/>
                    <a:gd name="T21" fmla="*/ 243 h 243"/>
                    <a:gd name="T22" fmla="*/ 203 w 245"/>
                    <a:gd name="T23" fmla="*/ 227 h 243"/>
                    <a:gd name="T24" fmla="*/ 185 w 245"/>
                    <a:gd name="T25" fmla="*/ 172 h 243"/>
                    <a:gd name="T26" fmla="*/ 174 w 245"/>
                    <a:gd name="T27" fmla="*/ 155 h 243"/>
                    <a:gd name="T28" fmla="*/ 163 w 245"/>
                    <a:gd name="T29" fmla="*/ 149 h 243"/>
                    <a:gd name="T30" fmla="*/ 157 w 245"/>
                    <a:gd name="T31" fmla="*/ 112 h 243"/>
                    <a:gd name="T32" fmla="*/ 166 w 245"/>
                    <a:gd name="T33" fmla="*/ 103 h 243"/>
                    <a:gd name="T34" fmla="*/ 214 w 245"/>
                    <a:gd name="T35" fmla="*/ 96 h 243"/>
                    <a:gd name="T36" fmla="*/ 245 w 245"/>
                    <a:gd name="T37" fmla="*/ 82 h 243"/>
                    <a:gd name="T38" fmla="*/ 233 w 245"/>
                    <a:gd name="T39" fmla="*/ 37 h 243"/>
                    <a:gd name="T40" fmla="*/ 214 w 245"/>
                    <a:gd name="T41" fmla="*/ 24 h 243"/>
                    <a:gd name="T42" fmla="*/ 191 w 245"/>
                    <a:gd name="T43" fmla="*/ 17 h 243"/>
                    <a:gd name="T44" fmla="*/ 157 w 245"/>
                    <a:gd name="T45" fmla="*/ 1 h 243"/>
                    <a:gd name="T46" fmla="*/ 146 w 245"/>
                    <a:gd name="T47" fmla="*/ 7 h 243"/>
                    <a:gd name="T48" fmla="*/ 136 w 245"/>
                    <a:gd name="T49" fmla="*/ 27 h 243"/>
                    <a:gd name="T50" fmla="*/ 123 w 245"/>
                    <a:gd name="T51" fmla="*/ 45 h 243"/>
                    <a:gd name="T52" fmla="*/ 115 w 245"/>
                    <a:gd name="T53" fmla="*/ 67 h 243"/>
                    <a:gd name="T54" fmla="*/ 95 w 245"/>
                    <a:gd name="T55" fmla="*/ 81 h 243"/>
                    <a:gd name="T56" fmla="*/ 83 w 245"/>
                    <a:gd name="T57" fmla="*/ 103 h 243"/>
                    <a:gd name="T58" fmla="*/ 61 w 245"/>
                    <a:gd name="T59" fmla="*/ 105 h 243"/>
                    <a:gd name="T60" fmla="*/ 43 w 245"/>
                    <a:gd name="T61" fmla="*/ 105 h 243"/>
                    <a:gd name="T62" fmla="*/ 24 w 245"/>
                    <a:gd name="T63" fmla="*/ 96 h 243"/>
                    <a:gd name="T64" fmla="*/ 9 w 245"/>
                    <a:gd name="T65" fmla="*/ 129 h 243"/>
                    <a:gd name="T66" fmla="*/ 0 w 245"/>
                    <a:gd name="T67" fmla="*/ 170 h 243"/>
                    <a:gd name="T68" fmla="*/ 20 w 245"/>
                    <a:gd name="T69" fmla="*/ 177 h 243"/>
                    <a:gd name="T70" fmla="*/ 27 w 245"/>
                    <a:gd name="T71" fmla="*/ 213 h 243"/>
                    <a:gd name="T72" fmla="*/ 27 w 245"/>
                    <a:gd name="T73" fmla="*/ 21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5" h="243">
                      <a:moveTo>
                        <a:pt x="27" y="213"/>
                      </a:moveTo>
                      <a:lnTo>
                        <a:pt x="47" y="228"/>
                      </a:lnTo>
                      <a:lnTo>
                        <a:pt x="54" y="227"/>
                      </a:lnTo>
                      <a:lnTo>
                        <a:pt x="54" y="213"/>
                      </a:lnTo>
                      <a:lnTo>
                        <a:pt x="63" y="221"/>
                      </a:lnTo>
                      <a:lnTo>
                        <a:pt x="66" y="228"/>
                      </a:lnTo>
                      <a:lnTo>
                        <a:pt x="71" y="228"/>
                      </a:lnTo>
                      <a:lnTo>
                        <a:pt x="75" y="221"/>
                      </a:lnTo>
                      <a:lnTo>
                        <a:pt x="74" y="211"/>
                      </a:lnTo>
                      <a:lnTo>
                        <a:pt x="89" y="201"/>
                      </a:lnTo>
                      <a:lnTo>
                        <a:pt x="95" y="209"/>
                      </a:lnTo>
                      <a:lnTo>
                        <a:pt x="108" y="204"/>
                      </a:lnTo>
                      <a:lnTo>
                        <a:pt x="108" y="184"/>
                      </a:lnTo>
                      <a:lnTo>
                        <a:pt x="123" y="187"/>
                      </a:lnTo>
                      <a:lnTo>
                        <a:pt x="129" y="199"/>
                      </a:lnTo>
                      <a:lnTo>
                        <a:pt x="137" y="193"/>
                      </a:lnTo>
                      <a:lnTo>
                        <a:pt x="153" y="193"/>
                      </a:lnTo>
                      <a:lnTo>
                        <a:pt x="156" y="203"/>
                      </a:lnTo>
                      <a:lnTo>
                        <a:pt x="156" y="214"/>
                      </a:lnTo>
                      <a:lnTo>
                        <a:pt x="168" y="216"/>
                      </a:lnTo>
                      <a:lnTo>
                        <a:pt x="168" y="228"/>
                      </a:lnTo>
                      <a:lnTo>
                        <a:pt x="182" y="243"/>
                      </a:lnTo>
                      <a:lnTo>
                        <a:pt x="194" y="243"/>
                      </a:lnTo>
                      <a:lnTo>
                        <a:pt x="203" y="227"/>
                      </a:lnTo>
                      <a:lnTo>
                        <a:pt x="203" y="189"/>
                      </a:lnTo>
                      <a:lnTo>
                        <a:pt x="185" y="172"/>
                      </a:lnTo>
                      <a:lnTo>
                        <a:pt x="183" y="156"/>
                      </a:lnTo>
                      <a:lnTo>
                        <a:pt x="174" y="155"/>
                      </a:lnTo>
                      <a:lnTo>
                        <a:pt x="171" y="149"/>
                      </a:lnTo>
                      <a:lnTo>
                        <a:pt x="163" y="149"/>
                      </a:lnTo>
                      <a:lnTo>
                        <a:pt x="163" y="116"/>
                      </a:lnTo>
                      <a:lnTo>
                        <a:pt x="157" y="112"/>
                      </a:lnTo>
                      <a:lnTo>
                        <a:pt x="156" y="106"/>
                      </a:lnTo>
                      <a:lnTo>
                        <a:pt x="166" y="103"/>
                      </a:lnTo>
                      <a:lnTo>
                        <a:pt x="182" y="98"/>
                      </a:lnTo>
                      <a:lnTo>
                        <a:pt x="214" y="96"/>
                      </a:lnTo>
                      <a:lnTo>
                        <a:pt x="230" y="79"/>
                      </a:lnTo>
                      <a:lnTo>
                        <a:pt x="245" y="82"/>
                      </a:lnTo>
                      <a:lnTo>
                        <a:pt x="245" y="49"/>
                      </a:lnTo>
                      <a:lnTo>
                        <a:pt x="233" y="37"/>
                      </a:lnTo>
                      <a:lnTo>
                        <a:pt x="234" y="25"/>
                      </a:lnTo>
                      <a:lnTo>
                        <a:pt x="214" y="24"/>
                      </a:lnTo>
                      <a:lnTo>
                        <a:pt x="191" y="25"/>
                      </a:lnTo>
                      <a:lnTo>
                        <a:pt x="191" y="17"/>
                      </a:lnTo>
                      <a:lnTo>
                        <a:pt x="179" y="17"/>
                      </a:lnTo>
                      <a:lnTo>
                        <a:pt x="157" y="1"/>
                      </a:lnTo>
                      <a:lnTo>
                        <a:pt x="146" y="0"/>
                      </a:lnTo>
                      <a:lnTo>
                        <a:pt x="146" y="7"/>
                      </a:lnTo>
                      <a:lnTo>
                        <a:pt x="145" y="20"/>
                      </a:lnTo>
                      <a:lnTo>
                        <a:pt x="136" y="27"/>
                      </a:lnTo>
                      <a:lnTo>
                        <a:pt x="136" y="41"/>
                      </a:lnTo>
                      <a:lnTo>
                        <a:pt x="123" y="45"/>
                      </a:lnTo>
                      <a:lnTo>
                        <a:pt x="117" y="52"/>
                      </a:lnTo>
                      <a:lnTo>
                        <a:pt x="115" y="67"/>
                      </a:lnTo>
                      <a:lnTo>
                        <a:pt x="108" y="76"/>
                      </a:lnTo>
                      <a:lnTo>
                        <a:pt x="95" y="81"/>
                      </a:lnTo>
                      <a:lnTo>
                        <a:pt x="86" y="94"/>
                      </a:lnTo>
                      <a:lnTo>
                        <a:pt x="83" y="103"/>
                      </a:lnTo>
                      <a:lnTo>
                        <a:pt x="72" y="111"/>
                      </a:lnTo>
                      <a:lnTo>
                        <a:pt x="61" y="105"/>
                      </a:lnTo>
                      <a:lnTo>
                        <a:pt x="54" y="105"/>
                      </a:lnTo>
                      <a:lnTo>
                        <a:pt x="43" y="105"/>
                      </a:lnTo>
                      <a:lnTo>
                        <a:pt x="32" y="99"/>
                      </a:lnTo>
                      <a:lnTo>
                        <a:pt x="24" y="96"/>
                      </a:lnTo>
                      <a:lnTo>
                        <a:pt x="7" y="108"/>
                      </a:lnTo>
                      <a:lnTo>
                        <a:pt x="9" y="129"/>
                      </a:lnTo>
                      <a:lnTo>
                        <a:pt x="3" y="146"/>
                      </a:lnTo>
                      <a:lnTo>
                        <a:pt x="0" y="170"/>
                      </a:lnTo>
                      <a:lnTo>
                        <a:pt x="10" y="174"/>
                      </a:lnTo>
                      <a:lnTo>
                        <a:pt x="20" y="177"/>
                      </a:lnTo>
                      <a:lnTo>
                        <a:pt x="27" y="190"/>
                      </a:lnTo>
                      <a:lnTo>
                        <a:pt x="27" y="213"/>
                      </a:lnTo>
                      <a:lnTo>
                        <a:pt x="27" y="213"/>
                      </a:lnTo>
                      <a:lnTo>
                        <a:pt x="27" y="213"/>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28" name="Freeform 12">
                  <a:extLst>
                    <a:ext uri="{FF2B5EF4-FFF2-40B4-BE49-F238E27FC236}">
                      <a16:creationId xmlns:a16="http://schemas.microsoft.com/office/drawing/2014/main" id="{46D45F1B-33DA-4D81-B94D-BA422E080955}"/>
                    </a:ext>
                  </a:extLst>
                </p:cNvPr>
                <p:cNvSpPr>
                  <a:spLocks/>
                </p:cNvSpPr>
                <p:nvPr/>
              </p:nvSpPr>
              <p:spPr bwMode="auto">
                <a:xfrm>
                  <a:off x="9658350" y="3428999"/>
                  <a:ext cx="423863" cy="744538"/>
                </a:xfrm>
                <a:custGeom>
                  <a:avLst/>
                  <a:gdLst>
                    <a:gd name="T0" fmla="*/ 8 w 267"/>
                    <a:gd name="T1" fmla="*/ 400 h 469"/>
                    <a:gd name="T2" fmla="*/ 6 w 267"/>
                    <a:gd name="T3" fmla="*/ 380 h 469"/>
                    <a:gd name="T4" fmla="*/ 12 w 267"/>
                    <a:gd name="T5" fmla="*/ 366 h 469"/>
                    <a:gd name="T6" fmla="*/ 39 w 267"/>
                    <a:gd name="T7" fmla="*/ 367 h 469"/>
                    <a:gd name="T8" fmla="*/ 39 w 267"/>
                    <a:gd name="T9" fmla="*/ 329 h 469"/>
                    <a:gd name="T10" fmla="*/ 39 w 267"/>
                    <a:gd name="T11" fmla="*/ 312 h 469"/>
                    <a:gd name="T12" fmla="*/ 29 w 267"/>
                    <a:gd name="T13" fmla="*/ 305 h 469"/>
                    <a:gd name="T14" fmla="*/ 36 w 267"/>
                    <a:gd name="T15" fmla="*/ 283 h 469"/>
                    <a:gd name="T16" fmla="*/ 60 w 267"/>
                    <a:gd name="T17" fmla="*/ 278 h 469"/>
                    <a:gd name="T18" fmla="*/ 91 w 267"/>
                    <a:gd name="T19" fmla="*/ 286 h 469"/>
                    <a:gd name="T20" fmla="*/ 96 w 267"/>
                    <a:gd name="T21" fmla="*/ 272 h 469"/>
                    <a:gd name="T22" fmla="*/ 108 w 267"/>
                    <a:gd name="T23" fmla="*/ 263 h 469"/>
                    <a:gd name="T24" fmla="*/ 138 w 267"/>
                    <a:gd name="T25" fmla="*/ 263 h 469"/>
                    <a:gd name="T26" fmla="*/ 134 w 267"/>
                    <a:gd name="T27" fmla="*/ 238 h 469"/>
                    <a:gd name="T28" fmla="*/ 144 w 267"/>
                    <a:gd name="T29" fmla="*/ 219 h 469"/>
                    <a:gd name="T30" fmla="*/ 122 w 267"/>
                    <a:gd name="T31" fmla="*/ 185 h 469"/>
                    <a:gd name="T32" fmla="*/ 99 w 267"/>
                    <a:gd name="T33" fmla="*/ 172 h 469"/>
                    <a:gd name="T34" fmla="*/ 83 w 267"/>
                    <a:gd name="T35" fmla="*/ 167 h 469"/>
                    <a:gd name="T36" fmla="*/ 71 w 267"/>
                    <a:gd name="T37" fmla="*/ 155 h 469"/>
                    <a:gd name="T38" fmla="*/ 76 w 267"/>
                    <a:gd name="T39" fmla="*/ 123 h 469"/>
                    <a:gd name="T40" fmla="*/ 107 w 267"/>
                    <a:gd name="T41" fmla="*/ 116 h 469"/>
                    <a:gd name="T42" fmla="*/ 117 w 267"/>
                    <a:gd name="T43" fmla="*/ 114 h 469"/>
                    <a:gd name="T44" fmla="*/ 138 w 267"/>
                    <a:gd name="T45" fmla="*/ 121 h 469"/>
                    <a:gd name="T46" fmla="*/ 150 w 267"/>
                    <a:gd name="T47" fmla="*/ 93 h 469"/>
                    <a:gd name="T48" fmla="*/ 192 w 267"/>
                    <a:gd name="T49" fmla="*/ 59 h 469"/>
                    <a:gd name="T50" fmla="*/ 190 w 267"/>
                    <a:gd name="T51" fmla="*/ 35 h 469"/>
                    <a:gd name="T52" fmla="*/ 209 w 267"/>
                    <a:gd name="T53" fmla="*/ 12 h 469"/>
                    <a:gd name="T54" fmla="*/ 235 w 267"/>
                    <a:gd name="T55" fmla="*/ 9 h 469"/>
                    <a:gd name="T56" fmla="*/ 253 w 267"/>
                    <a:gd name="T57" fmla="*/ 2 h 469"/>
                    <a:gd name="T58" fmla="*/ 256 w 267"/>
                    <a:gd name="T59" fmla="*/ 26 h 469"/>
                    <a:gd name="T60" fmla="*/ 243 w 267"/>
                    <a:gd name="T61" fmla="*/ 69 h 469"/>
                    <a:gd name="T62" fmla="*/ 227 w 267"/>
                    <a:gd name="T63" fmla="*/ 99 h 469"/>
                    <a:gd name="T64" fmla="*/ 241 w 267"/>
                    <a:gd name="T65" fmla="*/ 117 h 469"/>
                    <a:gd name="T66" fmla="*/ 227 w 267"/>
                    <a:gd name="T67" fmla="*/ 153 h 469"/>
                    <a:gd name="T68" fmla="*/ 230 w 267"/>
                    <a:gd name="T69" fmla="*/ 182 h 469"/>
                    <a:gd name="T70" fmla="*/ 241 w 267"/>
                    <a:gd name="T71" fmla="*/ 239 h 469"/>
                    <a:gd name="T72" fmla="*/ 227 w 267"/>
                    <a:gd name="T73" fmla="*/ 299 h 469"/>
                    <a:gd name="T74" fmla="*/ 238 w 267"/>
                    <a:gd name="T75" fmla="*/ 323 h 469"/>
                    <a:gd name="T76" fmla="*/ 247 w 267"/>
                    <a:gd name="T77" fmla="*/ 343 h 469"/>
                    <a:gd name="T78" fmla="*/ 267 w 267"/>
                    <a:gd name="T79" fmla="*/ 363 h 469"/>
                    <a:gd name="T80" fmla="*/ 253 w 267"/>
                    <a:gd name="T81" fmla="*/ 390 h 469"/>
                    <a:gd name="T82" fmla="*/ 236 w 267"/>
                    <a:gd name="T83" fmla="*/ 388 h 469"/>
                    <a:gd name="T84" fmla="*/ 221 w 267"/>
                    <a:gd name="T85" fmla="*/ 383 h 469"/>
                    <a:gd name="T86" fmla="*/ 195 w 267"/>
                    <a:gd name="T87" fmla="*/ 390 h 469"/>
                    <a:gd name="T88" fmla="*/ 205 w 267"/>
                    <a:gd name="T89" fmla="*/ 403 h 469"/>
                    <a:gd name="T90" fmla="*/ 226 w 267"/>
                    <a:gd name="T91" fmla="*/ 420 h 469"/>
                    <a:gd name="T92" fmla="*/ 198 w 267"/>
                    <a:gd name="T93" fmla="*/ 424 h 469"/>
                    <a:gd name="T94" fmla="*/ 202 w 267"/>
                    <a:gd name="T95" fmla="*/ 451 h 469"/>
                    <a:gd name="T96" fmla="*/ 176 w 267"/>
                    <a:gd name="T97" fmla="*/ 469 h 469"/>
                    <a:gd name="T98" fmla="*/ 164 w 267"/>
                    <a:gd name="T99" fmla="*/ 459 h 469"/>
                    <a:gd name="T100" fmla="*/ 124 w 267"/>
                    <a:gd name="T101" fmla="*/ 444 h 469"/>
                    <a:gd name="T102" fmla="*/ 110 w 267"/>
                    <a:gd name="T103" fmla="*/ 451 h 469"/>
                    <a:gd name="T104" fmla="*/ 87 w 267"/>
                    <a:gd name="T105" fmla="*/ 432 h 469"/>
                    <a:gd name="T106" fmla="*/ 70 w 267"/>
                    <a:gd name="T107" fmla="*/ 418 h 469"/>
                    <a:gd name="T108" fmla="*/ 37 w 267"/>
                    <a:gd name="T109" fmla="*/ 422 h 469"/>
                    <a:gd name="T110" fmla="*/ 17 w 267"/>
                    <a:gd name="T111" fmla="*/ 411 h 469"/>
                    <a:gd name="T112" fmla="*/ 0 w 267"/>
                    <a:gd name="T113" fmla="*/ 40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7" h="469">
                      <a:moveTo>
                        <a:pt x="0" y="408"/>
                      </a:moveTo>
                      <a:lnTo>
                        <a:pt x="8" y="400"/>
                      </a:lnTo>
                      <a:lnTo>
                        <a:pt x="11" y="387"/>
                      </a:lnTo>
                      <a:lnTo>
                        <a:pt x="6" y="380"/>
                      </a:lnTo>
                      <a:lnTo>
                        <a:pt x="0" y="376"/>
                      </a:lnTo>
                      <a:lnTo>
                        <a:pt x="12" y="366"/>
                      </a:lnTo>
                      <a:lnTo>
                        <a:pt x="23" y="370"/>
                      </a:lnTo>
                      <a:lnTo>
                        <a:pt x="39" y="367"/>
                      </a:lnTo>
                      <a:lnTo>
                        <a:pt x="34" y="347"/>
                      </a:lnTo>
                      <a:lnTo>
                        <a:pt x="39" y="329"/>
                      </a:lnTo>
                      <a:lnTo>
                        <a:pt x="46" y="319"/>
                      </a:lnTo>
                      <a:lnTo>
                        <a:pt x="39" y="312"/>
                      </a:lnTo>
                      <a:lnTo>
                        <a:pt x="28" y="312"/>
                      </a:lnTo>
                      <a:lnTo>
                        <a:pt x="29" y="305"/>
                      </a:lnTo>
                      <a:lnTo>
                        <a:pt x="36" y="297"/>
                      </a:lnTo>
                      <a:lnTo>
                        <a:pt x="36" y="283"/>
                      </a:lnTo>
                      <a:lnTo>
                        <a:pt x="48" y="275"/>
                      </a:lnTo>
                      <a:lnTo>
                        <a:pt x="60" y="278"/>
                      </a:lnTo>
                      <a:lnTo>
                        <a:pt x="70" y="286"/>
                      </a:lnTo>
                      <a:lnTo>
                        <a:pt x="91" y="286"/>
                      </a:lnTo>
                      <a:lnTo>
                        <a:pt x="102" y="278"/>
                      </a:lnTo>
                      <a:lnTo>
                        <a:pt x="96" y="272"/>
                      </a:lnTo>
                      <a:lnTo>
                        <a:pt x="96" y="263"/>
                      </a:lnTo>
                      <a:lnTo>
                        <a:pt x="108" y="263"/>
                      </a:lnTo>
                      <a:lnTo>
                        <a:pt x="113" y="268"/>
                      </a:lnTo>
                      <a:lnTo>
                        <a:pt x="138" y="263"/>
                      </a:lnTo>
                      <a:lnTo>
                        <a:pt x="142" y="248"/>
                      </a:lnTo>
                      <a:lnTo>
                        <a:pt x="134" y="238"/>
                      </a:lnTo>
                      <a:lnTo>
                        <a:pt x="136" y="226"/>
                      </a:lnTo>
                      <a:lnTo>
                        <a:pt x="144" y="219"/>
                      </a:lnTo>
                      <a:lnTo>
                        <a:pt x="142" y="198"/>
                      </a:lnTo>
                      <a:lnTo>
                        <a:pt x="122" y="185"/>
                      </a:lnTo>
                      <a:lnTo>
                        <a:pt x="111" y="185"/>
                      </a:lnTo>
                      <a:lnTo>
                        <a:pt x="99" y="172"/>
                      </a:lnTo>
                      <a:lnTo>
                        <a:pt x="85" y="172"/>
                      </a:lnTo>
                      <a:lnTo>
                        <a:pt x="83" y="167"/>
                      </a:lnTo>
                      <a:lnTo>
                        <a:pt x="71" y="167"/>
                      </a:lnTo>
                      <a:lnTo>
                        <a:pt x="71" y="155"/>
                      </a:lnTo>
                      <a:lnTo>
                        <a:pt x="71" y="133"/>
                      </a:lnTo>
                      <a:lnTo>
                        <a:pt x="76" y="123"/>
                      </a:lnTo>
                      <a:lnTo>
                        <a:pt x="83" y="114"/>
                      </a:lnTo>
                      <a:lnTo>
                        <a:pt x="107" y="116"/>
                      </a:lnTo>
                      <a:lnTo>
                        <a:pt x="111" y="111"/>
                      </a:lnTo>
                      <a:lnTo>
                        <a:pt x="117" y="114"/>
                      </a:lnTo>
                      <a:lnTo>
                        <a:pt x="125" y="123"/>
                      </a:lnTo>
                      <a:lnTo>
                        <a:pt x="138" y="121"/>
                      </a:lnTo>
                      <a:lnTo>
                        <a:pt x="142" y="104"/>
                      </a:lnTo>
                      <a:lnTo>
                        <a:pt x="150" y="93"/>
                      </a:lnTo>
                      <a:lnTo>
                        <a:pt x="178" y="62"/>
                      </a:lnTo>
                      <a:lnTo>
                        <a:pt x="192" y="59"/>
                      </a:lnTo>
                      <a:lnTo>
                        <a:pt x="193" y="46"/>
                      </a:lnTo>
                      <a:lnTo>
                        <a:pt x="190" y="35"/>
                      </a:lnTo>
                      <a:lnTo>
                        <a:pt x="205" y="22"/>
                      </a:lnTo>
                      <a:lnTo>
                        <a:pt x="209" y="12"/>
                      </a:lnTo>
                      <a:lnTo>
                        <a:pt x="232" y="20"/>
                      </a:lnTo>
                      <a:lnTo>
                        <a:pt x="235" y="9"/>
                      </a:lnTo>
                      <a:lnTo>
                        <a:pt x="246" y="0"/>
                      </a:lnTo>
                      <a:lnTo>
                        <a:pt x="253" y="2"/>
                      </a:lnTo>
                      <a:lnTo>
                        <a:pt x="255" y="9"/>
                      </a:lnTo>
                      <a:lnTo>
                        <a:pt x="256" y="26"/>
                      </a:lnTo>
                      <a:lnTo>
                        <a:pt x="246" y="36"/>
                      </a:lnTo>
                      <a:lnTo>
                        <a:pt x="243" y="69"/>
                      </a:lnTo>
                      <a:lnTo>
                        <a:pt x="229" y="80"/>
                      </a:lnTo>
                      <a:lnTo>
                        <a:pt x="227" y="99"/>
                      </a:lnTo>
                      <a:lnTo>
                        <a:pt x="238" y="107"/>
                      </a:lnTo>
                      <a:lnTo>
                        <a:pt x="241" y="117"/>
                      </a:lnTo>
                      <a:lnTo>
                        <a:pt x="236" y="141"/>
                      </a:lnTo>
                      <a:lnTo>
                        <a:pt x="227" y="153"/>
                      </a:lnTo>
                      <a:lnTo>
                        <a:pt x="222" y="172"/>
                      </a:lnTo>
                      <a:lnTo>
                        <a:pt x="230" y="182"/>
                      </a:lnTo>
                      <a:lnTo>
                        <a:pt x="230" y="212"/>
                      </a:lnTo>
                      <a:lnTo>
                        <a:pt x="241" y="239"/>
                      </a:lnTo>
                      <a:lnTo>
                        <a:pt x="227" y="265"/>
                      </a:lnTo>
                      <a:lnTo>
                        <a:pt x="227" y="299"/>
                      </a:lnTo>
                      <a:lnTo>
                        <a:pt x="233" y="312"/>
                      </a:lnTo>
                      <a:lnTo>
                        <a:pt x="238" y="323"/>
                      </a:lnTo>
                      <a:lnTo>
                        <a:pt x="247" y="326"/>
                      </a:lnTo>
                      <a:lnTo>
                        <a:pt x="247" y="343"/>
                      </a:lnTo>
                      <a:lnTo>
                        <a:pt x="260" y="353"/>
                      </a:lnTo>
                      <a:lnTo>
                        <a:pt x="267" y="363"/>
                      </a:lnTo>
                      <a:lnTo>
                        <a:pt x="267" y="378"/>
                      </a:lnTo>
                      <a:lnTo>
                        <a:pt x="253" y="390"/>
                      </a:lnTo>
                      <a:lnTo>
                        <a:pt x="244" y="381"/>
                      </a:lnTo>
                      <a:lnTo>
                        <a:pt x="236" y="388"/>
                      </a:lnTo>
                      <a:lnTo>
                        <a:pt x="227" y="390"/>
                      </a:lnTo>
                      <a:lnTo>
                        <a:pt x="221" y="383"/>
                      </a:lnTo>
                      <a:lnTo>
                        <a:pt x="195" y="380"/>
                      </a:lnTo>
                      <a:lnTo>
                        <a:pt x="195" y="390"/>
                      </a:lnTo>
                      <a:lnTo>
                        <a:pt x="205" y="391"/>
                      </a:lnTo>
                      <a:lnTo>
                        <a:pt x="205" y="403"/>
                      </a:lnTo>
                      <a:lnTo>
                        <a:pt x="226" y="407"/>
                      </a:lnTo>
                      <a:lnTo>
                        <a:pt x="226" y="420"/>
                      </a:lnTo>
                      <a:lnTo>
                        <a:pt x="212" y="422"/>
                      </a:lnTo>
                      <a:lnTo>
                        <a:pt x="198" y="424"/>
                      </a:lnTo>
                      <a:lnTo>
                        <a:pt x="195" y="439"/>
                      </a:lnTo>
                      <a:lnTo>
                        <a:pt x="202" y="451"/>
                      </a:lnTo>
                      <a:lnTo>
                        <a:pt x="202" y="468"/>
                      </a:lnTo>
                      <a:lnTo>
                        <a:pt x="176" y="469"/>
                      </a:lnTo>
                      <a:lnTo>
                        <a:pt x="176" y="461"/>
                      </a:lnTo>
                      <a:lnTo>
                        <a:pt x="164" y="459"/>
                      </a:lnTo>
                      <a:lnTo>
                        <a:pt x="142" y="445"/>
                      </a:lnTo>
                      <a:lnTo>
                        <a:pt x="124" y="444"/>
                      </a:lnTo>
                      <a:lnTo>
                        <a:pt x="119" y="449"/>
                      </a:lnTo>
                      <a:lnTo>
                        <a:pt x="110" y="451"/>
                      </a:lnTo>
                      <a:lnTo>
                        <a:pt x="100" y="439"/>
                      </a:lnTo>
                      <a:lnTo>
                        <a:pt x="87" y="432"/>
                      </a:lnTo>
                      <a:lnTo>
                        <a:pt x="71" y="434"/>
                      </a:lnTo>
                      <a:lnTo>
                        <a:pt x="70" y="418"/>
                      </a:lnTo>
                      <a:lnTo>
                        <a:pt x="51" y="417"/>
                      </a:lnTo>
                      <a:lnTo>
                        <a:pt x="37" y="422"/>
                      </a:lnTo>
                      <a:lnTo>
                        <a:pt x="19" y="425"/>
                      </a:lnTo>
                      <a:lnTo>
                        <a:pt x="17" y="411"/>
                      </a:lnTo>
                      <a:lnTo>
                        <a:pt x="0" y="408"/>
                      </a:lnTo>
                      <a:lnTo>
                        <a:pt x="0" y="408"/>
                      </a:lnTo>
                      <a:lnTo>
                        <a:pt x="0" y="408"/>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29" name="Freeform 13">
                  <a:extLst>
                    <a:ext uri="{FF2B5EF4-FFF2-40B4-BE49-F238E27FC236}">
                      <a16:creationId xmlns:a16="http://schemas.microsoft.com/office/drawing/2014/main" id="{FCA2E0CB-BC14-482C-A080-3A0ED765F7A7}"/>
                    </a:ext>
                  </a:extLst>
                </p:cNvPr>
                <p:cNvSpPr>
                  <a:spLocks/>
                </p:cNvSpPr>
                <p:nvPr/>
              </p:nvSpPr>
              <p:spPr bwMode="auto">
                <a:xfrm>
                  <a:off x="9658350" y="3428999"/>
                  <a:ext cx="423863" cy="744538"/>
                </a:xfrm>
                <a:custGeom>
                  <a:avLst/>
                  <a:gdLst>
                    <a:gd name="T0" fmla="*/ 8 w 267"/>
                    <a:gd name="T1" fmla="*/ 400 h 469"/>
                    <a:gd name="T2" fmla="*/ 6 w 267"/>
                    <a:gd name="T3" fmla="*/ 380 h 469"/>
                    <a:gd name="T4" fmla="*/ 12 w 267"/>
                    <a:gd name="T5" fmla="*/ 366 h 469"/>
                    <a:gd name="T6" fmla="*/ 39 w 267"/>
                    <a:gd name="T7" fmla="*/ 367 h 469"/>
                    <a:gd name="T8" fmla="*/ 39 w 267"/>
                    <a:gd name="T9" fmla="*/ 329 h 469"/>
                    <a:gd name="T10" fmla="*/ 39 w 267"/>
                    <a:gd name="T11" fmla="*/ 312 h 469"/>
                    <a:gd name="T12" fmla="*/ 29 w 267"/>
                    <a:gd name="T13" fmla="*/ 305 h 469"/>
                    <a:gd name="T14" fmla="*/ 36 w 267"/>
                    <a:gd name="T15" fmla="*/ 283 h 469"/>
                    <a:gd name="T16" fmla="*/ 60 w 267"/>
                    <a:gd name="T17" fmla="*/ 278 h 469"/>
                    <a:gd name="T18" fmla="*/ 91 w 267"/>
                    <a:gd name="T19" fmla="*/ 286 h 469"/>
                    <a:gd name="T20" fmla="*/ 96 w 267"/>
                    <a:gd name="T21" fmla="*/ 272 h 469"/>
                    <a:gd name="T22" fmla="*/ 108 w 267"/>
                    <a:gd name="T23" fmla="*/ 263 h 469"/>
                    <a:gd name="T24" fmla="*/ 138 w 267"/>
                    <a:gd name="T25" fmla="*/ 263 h 469"/>
                    <a:gd name="T26" fmla="*/ 134 w 267"/>
                    <a:gd name="T27" fmla="*/ 238 h 469"/>
                    <a:gd name="T28" fmla="*/ 144 w 267"/>
                    <a:gd name="T29" fmla="*/ 219 h 469"/>
                    <a:gd name="T30" fmla="*/ 122 w 267"/>
                    <a:gd name="T31" fmla="*/ 185 h 469"/>
                    <a:gd name="T32" fmla="*/ 99 w 267"/>
                    <a:gd name="T33" fmla="*/ 172 h 469"/>
                    <a:gd name="T34" fmla="*/ 83 w 267"/>
                    <a:gd name="T35" fmla="*/ 167 h 469"/>
                    <a:gd name="T36" fmla="*/ 71 w 267"/>
                    <a:gd name="T37" fmla="*/ 155 h 469"/>
                    <a:gd name="T38" fmla="*/ 76 w 267"/>
                    <a:gd name="T39" fmla="*/ 123 h 469"/>
                    <a:gd name="T40" fmla="*/ 107 w 267"/>
                    <a:gd name="T41" fmla="*/ 116 h 469"/>
                    <a:gd name="T42" fmla="*/ 117 w 267"/>
                    <a:gd name="T43" fmla="*/ 114 h 469"/>
                    <a:gd name="T44" fmla="*/ 138 w 267"/>
                    <a:gd name="T45" fmla="*/ 121 h 469"/>
                    <a:gd name="T46" fmla="*/ 150 w 267"/>
                    <a:gd name="T47" fmla="*/ 93 h 469"/>
                    <a:gd name="T48" fmla="*/ 192 w 267"/>
                    <a:gd name="T49" fmla="*/ 59 h 469"/>
                    <a:gd name="T50" fmla="*/ 190 w 267"/>
                    <a:gd name="T51" fmla="*/ 35 h 469"/>
                    <a:gd name="T52" fmla="*/ 209 w 267"/>
                    <a:gd name="T53" fmla="*/ 12 h 469"/>
                    <a:gd name="T54" fmla="*/ 235 w 267"/>
                    <a:gd name="T55" fmla="*/ 9 h 469"/>
                    <a:gd name="T56" fmla="*/ 253 w 267"/>
                    <a:gd name="T57" fmla="*/ 2 h 469"/>
                    <a:gd name="T58" fmla="*/ 256 w 267"/>
                    <a:gd name="T59" fmla="*/ 26 h 469"/>
                    <a:gd name="T60" fmla="*/ 243 w 267"/>
                    <a:gd name="T61" fmla="*/ 69 h 469"/>
                    <a:gd name="T62" fmla="*/ 227 w 267"/>
                    <a:gd name="T63" fmla="*/ 99 h 469"/>
                    <a:gd name="T64" fmla="*/ 241 w 267"/>
                    <a:gd name="T65" fmla="*/ 117 h 469"/>
                    <a:gd name="T66" fmla="*/ 227 w 267"/>
                    <a:gd name="T67" fmla="*/ 153 h 469"/>
                    <a:gd name="T68" fmla="*/ 230 w 267"/>
                    <a:gd name="T69" fmla="*/ 182 h 469"/>
                    <a:gd name="T70" fmla="*/ 241 w 267"/>
                    <a:gd name="T71" fmla="*/ 239 h 469"/>
                    <a:gd name="T72" fmla="*/ 227 w 267"/>
                    <a:gd name="T73" fmla="*/ 299 h 469"/>
                    <a:gd name="T74" fmla="*/ 238 w 267"/>
                    <a:gd name="T75" fmla="*/ 323 h 469"/>
                    <a:gd name="T76" fmla="*/ 247 w 267"/>
                    <a:gd name="T77" fmla="*/ 343 h 469"/>
                    <a:gd name="T78" fmla="*/ 267 w 267"/>
                    <a:gd name="T79" fmla="*/ 363 h 469"/>
                    <a:gd name="T80" fmla="*/ 253 w 267"/>
                    <a:gd name="T81" fmla="*/ 390 h 469"/>
                    <a:gd name="T82" fmla="*/ 236 w 267"/>
                    <a:gd name="T83" fmla="*/ 388 h 469"/>
                    <a:gd name="T84" fmla="*/ 221 w 267"/>
                    <a:gd name="T85" fmla="*/ 383 h 469"/>
                    <a:gd name="T86" fmla="*/ 195 w 267"/>
                    <a:gd name="T87" fmla="*/ 390 h 469"/>
                    <a:gd name="T88" fmla="*/ 205 w 267"/>
                    <a:gd name="T89" fmla="*/ 403 h 469"/>
                    <a:gd name="T90" fmla="*/ 226 w 267"/>
                    <a:gd name="T91" fmla="*/ 420 h 469"/>
                    <a:gd name="T92" fmla="*/ 198 w 267"/>
                    <a:gd name="T93" fmla="*/ 424 h 469"/>
                    <a:gd name="T94" fmla="*/ 202 w 267"/>
                    <a:gd name="T95" fmla="*/ 451 h 469"/>
                    <a:gd name="T96" fmla="*/ 176 w 267"/>
                    <a:gd name="T97" fmla="*/ 469 h 469"/>
                    <a:gd name="T98" fmla="*/ 164 w 267"/>
                    <a:gd name="T99" fmla="*/ 459 h 469"/>
                    <a:gd name="T100" fmla="*/ 124 w 267"/>
                    <a:gd name="T101" fmla="*/ 444 h 469"/>
                    <a:gd name="T102" fmla="*/ 110 w 267"/>
                    <a:gd name="T103" fmla="*/ 451 h 469"/>
                    <a:gd name="T104" fmla="*/ 87 w 267"/>
                    <a:gd name="T105" fmla="*/ 432 h 469"/>
                    <a:gd name="T106" fmla="*/ 70 w 267"/>
                    <a:gd name="T107" fmla="*/ 418 h 469"/>
                    <a:gd name="T108" fmla="*/ 37 w 267"/>
                    <a:gd name="T109" fmla="*/ 422 h 469"/>
                    <a:gd name="T110" fmla="*/ 17 w 267"/>
                    <a:gd name="T111" fmla="*/ 411 h 469"/>
                    <a:gd name="T112" fmla="*/ 0 w 267"/>
                    <a:gd name="T113" fmla="*/ 40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7" h="469">
                      <a:moveTo>
                        <a:pt x="0" y="408"/>
                      </a:moveTo>
                      <a:lnTo>
                        <a:pt x="8" y="400"/>
                      </a:lnTo>
                      <a:lnTo>
                        <a:pt x="11" y="387"/>
                      </a:lnTo>
                      <a:lnTo>
                        <a:pt x="6" y="380"/>
                      </a:lnTo>
                      <a:lnTo>
                        <a:pt x="0" y="376"/>
                      </a:lnTo>
                      <a:lnTo>
                        <a:pt x="12" y="366"/>
                      </a:lnTo>
                      <a:lnTo>
                        <a:pt x="23" y="370"/>
                      </a:lnTo>
                      <a:lnTo>
                        <a:pt x="39" y="367"/>
                      </a:lnTo>
                      <a:lnTo>
                        <a:pt x="34" y="347"/>
                      </a:lnTo>
                      <a:lnTo>
                        <a:pt x="39" y="329"/>
                      </a:lnTo>
                      <a:lnTo>
                        <a:pt x="46" y="319"/>
                      </a:lnTo>
                      <a:lnTo>
                        <a:pt x="39" y="312"/>
                      </a:lnTo>
                      <a:lnTo>
                        <a:pt x="28" y="312"/>
                      </a:lnTo>
                      <a:lnTo>
                        <a:pt x="29" y="305"/>
                      </a:lnTo>
                      <a:lnTo>
                        <a:pt x="36" y="297"/>
                      </a:lnTo>
                      <a:lnTo>
                        <a:pt x="36" y="283"/>
                      </a:lnTo>
                      <a:lnTo>
                        <a:pt x="48" y="275"/>
                      </a:lnTo>
                      <a:lnTo>
                        <a:pt x="60" y="278"/>
                      </a:lnTo>
                      <a:lnTo>
                        <a:pt x="70" y="286"/>
                      </a:lnTo>
                      <a:lnTo>
                        <a:pt x="91" y="286"/>
                      </a:lnTo>
                      <a:lnTo>
                        <a:pt x="102" y="278"/>
                      </a:lnTo>
                      <a:lnTo>
                        <a:pt x="96" y="272"/>
                      </a:lnTo>
                      <a:lnTo>
                        <a:pt x="96" y="263"/>
                      </a:lnTo>
                      <a:lnTo>
                        <a:pt x="108" y="263"/>
                      </a:lnTo>
                      <a:lnTo>
                        <a:pt x="113" y="268"/>
                      </a:lnTo>
                      <a:lnTo>
                        <a:pt x="138" y="263"/>
                      </a:lnTo>
                      <a:lnTo>
                        <a:pt x="142" y="248"/>
                      </a:lnTo>
                      <a:lnTo>
                        <a:pt x="134" y="238"/>
                      </a:lnTo>
                      <a:lnTo>
                        <a:pt x="136" y="226"/>
                      </a:lnTo>
                      <a:lnTo>
                        <a:pt x="144" y="219"/>
                      </a:lnTo>
                      <a:lnTo>
                        <a:pt x="142" y="198"/>
                      </a:lnTo>
                      <a:lnTo>
                        <a:pt x="122" y="185"/>
                      </a:lnTo>
                      <a:lnTo>
                        <a:pt x="111" y="185"/>
                      </a:lnTo>
                      <a:lnTo>
                        <a:pt x="99" y="172"/>
                      </a:lnTo>
                      <a:lnTo>
                        <a:pt x="85" y="172"/>
                      </a:lnTo>
                      <a:lnTo>
                        <a:pt x="83" y="167"/>
                      </a:lnTo>
                      <a:lnTo>
                        <a:pt x="71" y="167"/>
                      </a:lnTo>
                      <a:lnTo>
                        <a:pt x="71" y="155"/>
                      </a:lnTo>
                      <a:lnTo>
                        <a:pt x="71" y="133"/>
                      </a:lnTo>
                      <a:lnTo>
                        <a:pt x="76" y="123"/>
                      </a:lnTo>
                      <a:lnTo>
                        <a:pt x="83" y="114"/>
                      </a:lnTo>
                      <a:lnTo>
                        <a:pt x="107" y="116"/>
                      </a:lnTo>
                      <a:lnTo>
                        <a:pt x="111" y="111"/>
                      </a:lnTo>
                      <a:lnTo>
                        <a:pt x="117" y="114"/>
                      </a:lnTo>
                      <a:lnTo>
                        <a:pt x="125" y="123"/>
                      </a:lnTo>
                      <a:lnTo>
                        <a:pt x="138" y="121"/>
                      </a:lnTo>
                      <a:lnTo>
                        <a:pt x="142" y="104"/>
                      </a:lnTo>
                      <a:lnTo>
                        <a:pt x="150" y="93"/>
                      </a:lnTo>
                      <a:lnTo>
                        <a:pt x="178" y="62"/>
                      </a:lnTo>
                      <a:lnTo>
                        <a:pt x="192" y="59"/>
                      </a:lnTo>
                      <a:lnTo>
                        <a:pt x="193" y="46"/>
                      </a:lnTo>
                      <a:lnTo>
                        <a:pt x="190" y="35"/>
                      </a:lnTo>
                      <a:lnTo>
                        <a:pt x="205" y="22"/>
                      </a:lnTo>
                      <a:lnTo>
                        <a:pt x="209" y="12"/>
                      </a:lnTo>
                      <a:lnTo>
                        <a:pt x="232" y="20"/>
                      </a:lnTo>
                      <a:lnTo>
                        <a:pt x="235" y="9"/>
                      </a:lnTo>
                      <a:lnTo>
                        <a:pt x="246" y="0"/>
                      </a:lnTo>
                      <a:lnTo>
                        <a:pt x="253" y="2"/>
                      </a:lnTo>
                      <a:lnTo>
                        <a:pt x="255" y="9"/>
                      </a:lnTo>
                      <a:lnTo>
                        <a:pt x="256" y="26"/>
                      </a:lnTo>
                      <a:lnTo>
                        <a:pt x="246" y="36"/>
                      </a:lnTo>
                      <a:lnTo>
                        <a:pt x="243" y="69"/>
                      </a:lnTo>
                      <a:lnTo>
                        <a:pt x="229" y="80"/>
                      </a:lnTo>
                      <a:lnTo>
                        <a:pt x="227" y="99"/>
                      </a:lnTo>
                      <a:lnTo>
                        <a:pt x="238" y="107"/>
                      </a:lnTo>
                      <a:lnTo>
                        <a:pt x="241" y="117"/>
                      </a:lnTo>
                      <a:lnTo>
                        <a:pt x="236" y="141"/>
                      </a:lnTo>
                      <a:lnTo>
                        <a:pt x="227" y="153"/>
                      </a:lnTo>
                      <a:lnTo>
                        <a:pt x="222" y="172"/>
                      </a:lnTo>
                      <a:lnTo>
                        <a:pt x="230" y="182"/>
                      </a:lnTo>
                      <a:lnTo>
                        <a:pt x="230" y="212"/>
                      </a:lnTo>
                      <a:lnTo>
                        <a:pt x="241" y="239"/>
                      </a:lnTo>
                      <a:lnTo>
                        <a:pt x="227" y="265"/>
                      </a:lnTo>
                      <a:lnTo>
                        <a:pt x="227" y="299"/>
                      </a:lnTo>
                      <a:lnTo>
                        <a:pt x="233" y="312"/>
                      </a:lnTo>
                      <a:lnTo>
                        <a:pt x="238" y="323"/>
                      </a:lnTo>
                      <a:lnTo>
                        <a:pt x="247" y="326"/>
                      </a:lnTo>
                      <a:lnTo>
                        <a:pt x="247" y="343"/>
                      </a:lnTo>
                      <a:lnTo>
                        <a:pt x="260" y="353"/>
                      </a:lnTo>
                      <a:lnTo>
                        <a:pt x="267" y="363"/>
                      </a:lnTo>
                      <a:lnTo>
                        <a:pt x="267" y="378"/>
                      </a:lnTo>
                      <a:lnTo>
                        <a:pt x="253" y="390"/>
                      </a:lnTo>
                      <a:lnTo>
                        <a:pt x="244" y="381"/>
                      </a:lnTo>
                      <a:lnTo>
                        <a:pt x="236" y="388"/>
                      </a:lnTo>
                      <a:lnTo>
                        <a:pt x="227" y="390"/>
                      </a:lnTo>
                      <a:lnTo>
                        <a:pt x="221" y="383"/>
                      </a:lnTo>
                      <a:lnTo>
                        <a:pt x="195" y="380"/>
                      </a:lnTo>
                      <a:lnTo>
                        <a:pt x="195" y="390"/>
                      </a:lnTo>
                      <a:lnTo>
                        <a:pt x="205" y="391"/>
                      </a:lnTo>
                      <a:lnTo>
                        <a:pt x="205" y="403"/>
                      </a:lnTo>
                      <a:lnTo>
                        <a:pt x="226" y="407"/>
                      </a:lnTo>
                      <a:lnTo>
                        <a:pt x="226" y="420"/>
                      </a:lnTo>
                      <a:lnTo>
                        <a:pt x="212" y="422"/>
                      </a:lnTo>
                      <a:lnTo>
                        <a:pt x="198" y="424"/>
                      </a:lnTo>
                      <a:lnTo>
                        <a:pt x="195" y="439"/>
                      </a:lnTo>
                      <a:lnTo>
                        <a:pt x="202" y="451"/>
                      </a:lnTo>
                      <a:lnTo>
                        <a:pt x="202" y="468"/>
                      </a:lnTo>
                      <a:lnTo>
                        <a:pt x="176" y="469"/>
                      </a:lnTo>
                      <a:lnTo>
                        <a:pt x="176" y="461"/>
                      </a:lnTo>
                      <a:lnTo>
                        <a:pt x="164" y="459"/>
                      </a:lnTo>
                      <a:lnTo>
                        <a:pt x="142" y="445"/>
                      </a:lnTo>
                      <a:lnTo>
                        <a:pt x="124" y="444"/>
                      </a:lnTo>
                      <a:lnTo>
                        <a:pt x="119" y="449"/>
                      </a:lnTo>
                      <a:lnTo>
                        <a:pt x="110" y="451"/>
                      </a:lnTo>
                      <a:lnTo>
                        <a:pt x="100" y="439"/>
                      </a:lnTo>
                      <a:lnTo>
                        <a:pt x="87" y="432"/>
                      </a:lnTo>
                      <a:lnTo>
                        <a:pt x="71" y="434"/>
                      </a:lnTo>
                      <a:lnTo>
                        <a:pt x="70" y="418"/>
                      </a:lnTo>
                      <a:lnTo>
                        <a:pt x="51" y="417"/>
                      </a:lnTo>
                      <a:lnTo>
                        <a:pt x="37" y="422"/>
                      </a:lnTo>
                      <a:lnTo>
                        <a:pt x="19" y="425"/>
                      </a:lnTo>
                      <a:lnTo>
                        <a:pt x="17" y="411"/>
                      </a:lnTo>
                      <a:lnTo>
                        <a:pt x="0" y="408"/>
                      </a:lnTo>
                      <a:lnTo>
                        <a:pt x="0" y="408"/>
                      </a:lnTo>
                      <a:lnTo>
                        <a:pt x="0" y="408"/>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30" name="Freeform 14">
                  <a:extLst>
                    <a:ext uri="{FF2B5EF4-FFF2-40B4-BE49-F238E27FC236}">
                      <a16:creationId xmlns:a16="http://schemas.microsoft.com/office/drawing/2014/main" id="{2E03D926-DF7B-4B30-96D5-1D88110B3B39}"/>
                    </a:ext>
                  </a:extLst>
                </p:cNvPr>
                <p:cNvSpPr>
                  <a:spLocks/>
                </p:cNvSpPr>
                <p:nvPr/>
              </p:nvSpPr>
              <p:spPr bwMode="auto">
                <a:xfrm>
                  <a:off x="10026650" y="4749799"/>
                  <a:ext cx="666750" cy="533400"/>
                </a:xfrm>
                <a:custGeom>
                  <a:avLst/>
                  <a:gdLst>
                    <a:gd name="T0" fmla="*/ 4 w 420"/>
                    <a:gd name="T1" fmla="*/ 250 h 336"/>
                    <a:gd name="T2" fmla="*/ 18 w 420"/>
                    <a:gd name="T3" fmla="*/ 234 h 336"/>
                    <a:gd name="T4" fmla="*/ 41 w 420"/>
                    <a:gd name="T5" fmla="*/ 213 h 336"/>
                    <a:gd name="T6" fmla="*/ 62 w 420"/>
                    <a:gd name="T7" fmla="*/ 190 h 336"/>
                    <a:gd name="T8" fmla="*/ 94 w 420"/>
                    <a:gd name="T9" fmla="*/ 159 h 336"/>
                    <a:gd name="T10" fmla="*/ 99 w 420"/>
                    <a:gd name="T11" fmla="*/ 123 h 336"/>
                    <a:gd name="T12" fmla="*/ 119 w 420"/>
                    <a:gd name="T13" fmla="*/ 106 h 336"/>
                    <a:gd name="T14" fmla="*/ 129 w 420"/>
                    <a:gd name="T15" fmla="*/ 78 h 336"/>
                    <a:gd name="T16" fmla="*/ 122 w 420"/>
                    <a:gd name="T17" fmla="*/ 49 h 336"/>
                    <a:gd name="T18" fmla="*/ 134 w 420"/>
                    <a:gd name="T19" fmla="*/ 27 h 336"/>
                    <a:gd name="T20" fmla="*/ 163 w 420"/>
                    <a:gd name="T21" fmla="*/ 37 h 336"/>
                    <a:gd name="T22" fmla="*/ 177 w 420"/>
                    <a:gd name="T23" fmla="*/ 19 h 336"/>
                    <a:gd name="T24" fmla="*/ 204 w 420"/>
                    <a:gd name="T25" fmla="*/ 11 h 336"/>
                    <a:gd name="T26" fmla="*/ 230 w 420"/>
                    <a:gd name="T27" fmla="*/ 0 h 336"/>
                    <a:gd name="T28" fmla="*/ 248 w 420"/>
                    <a:gd name="T29" fmla="*/ 8 h 336"/>
                    <a:gd name="T30" fmla="*/ 273 w 420"/>
                    <a:gd name="T31" fmla="*/ 11 h 336"/>
                    <a:gd name="T32" fmla="*/ 256 w 420"/>
                    <a:gd name="T33" fmla="*/ 28 h 336"/>
                    <a:gd name="T34" fmla="*/ 259 w 420"/>
                    <a:gd name="T35" fmla="*/ 55 h 336"/>
                    <a:gd name="T36" fmla="*/ 295 w 420"/>
                    <a:gd name="T37" fmla="*/ 42 h 336"/>
                    <a:gd name="T38" fmla="*/ 323 w 420"/>
                    <a:gd name="T39" fmla="*/ 41 h 336"/>
                    <a:gd name="T40" fmla="*/ 336 w 420"/>
                    <a:gd name="T41" fmla="*/ 29 h 336"/>
                    <a:gd name="T42" fmla="*/ 367 w 420"/>
                    <a:gd name="T43" fmla="*/ 27 h 336"/>
                    <a:gd name="T44" fmla="*/ 392 w 420"/>
                    <a:gd name="T45" fmla="*/ 37 h 336"/>
                    <a:gd name="T46" fmla="*/ 404 w 420"/>
                    <a:gd name="T47" fmla="*/ 69 h 336"/>
                    <a:gd name="T48" fmla="*/ 409 w 420"/>
                    <a:gd name="T49" fmla="*/ 102 h 336"/>
                    <a:gd name="T50" fmla="*/ 400 w 420"/>
                    <a:gd name="T51" fmla="*/ 122 h 336"/>
                    <a:gd name="T52" fmla="*/ 387 w 420"/>
                    <a:gd name="T53" fmla="*/ 137 h 336"/>
                    <a:gd name="T54" fmla="*/ 364 w 420"/>
                    <a:gd name="T55" fmla="*/ 146 h 336"/>
                    <a:gd name="T56" fmla="*/ 336 w 420"/>
                    <a:gd name="T57" fmla="*/ 149 h 336"/>
                    <a:gd name="T58" fmla="*/ 335 w 420"/>
                    <a:gd name="T59" fmla="*/ 166 h 336"/>
                    <a:gd name="T60" fmla="*/ 316 w 420"/>
                    <a:gd name="T61" fmla="*/ 157 h 336"/>
                    <a:gd name="T62" fmla="*/ 296 w 420"/>
                    <a:gd name="T63" fmla="*/ 173 h 336"/>
                    <a:gd name="T64" fmla="*/ 289 w 420"/>
                    <a:gd name="T65" fmla="*/ 160 h 336"/>
                    <a:gd name="T66" fmla="*/ 275 w 420"/>
                    <a:gd name="T67" fmla="*/ 174 h 336"/>
                    <a:gd name="T68" fmla="*/ 259 w 420"/>
                    <a:gd name="T69" fmla="*/ 186 h 336"/>
                    <a:gd name="T70" fmla="*/ 238 w 420"/>
                    <a:gd name="T71" fmla="*/ 180 h 336"/>
                    <a:gd name="T72" fmla="*/ 222 w 420"/>
                    <a:gd name="T73" fmla="*/ 164 h 336"/>
                    <a:gd name="T74" fmla="*/ 214 w 420"/>
                    <a:gd name="T75" fmla="*/ 153 h 336"/>
                    <a:gd name="T76" fmla="*/ 219 w 420"/>
                    <a:gd name="T77" fmla="*/ 179 h 336"/>
                    <a:gd name="T78" fmla="*/ 222 w 420"/>
                    <a:gd name="T79" fmla="*/ 201 h 336"/>
                    <a:gd name="T80" fmla="*/ 208 w 420"/>
                    <a:gd name="T81" fmla="*/ 213 h 336"/>
                    <a:gd name="T82" fmla="*/ 191 w 420"/>
                    <a:gd name="T83" fmla="*/ 218 h 336"/>
                    <a:gd name="T84" fmla="*/ 180 w 420"/>
                    <a:gd name="T85" fmla="*/ 225 h 336"/>
                    <a:gd name="T86" fmla="*/ 156 w 420"/>
                    <a:gd name="T87" fmla="*/ 228 h 336"/>
                    <a:gd name="T88" fmla="*/ 140 w 420"/>
                    <a:gd name="T89" fmla="*/ 234 h 336"/>
                    <a:gd name="T90" fmla="*/ 129 w 420"/>
                    <a:gd name="T91" fmla="*/ 241 h 336"/>
                    <a:gd name="T92" fmla="*/ 117 w 420"/>
                    <a:gd name="T93" fmla="*/ 250 h 336"/>
                    <a:gd name="T94" fmla="*/ 92 w 420"/>
                    <a:gd name="T95" fmla="*/ 258 h 336"/>
                    <a:gd name="T96" fmla="*/ 62 w 420"/>
                    <a:gd name="T97" fmla="*/ 267 h 336"/>
                    <a:gd name="T98" fmla="*/ 41 w 420"/>
                    <a:gd name="T99" fmla="*/ 277 h 336"/>
                    <a:gd name="T100" fmla="*/ 29 w 420"/>
                    <a:gd name="T101" fmla="*/ 291 h 336"/>
                    <a:gd name="T102" fmla="*/ 43 w 420"/>
                    <a:gd name="T103" fmla="*/ 301 h 336"/>
                    <a:gd name="T104" fmla="*/ 54 w 420"/>
                    <a:gd name="T105" fmla="*/ 319 h 336"/>
                    <a:gd name="T106" fmla="*/ 34 w 420"/>
                    <a:gd name="T107" fmla="*/ 336 h 336"/>
                    <a:gd name="T108" fmla="*/ 21 w 420"/>
                    <a:gd name="T109" fmla="*/ 325 h 336"/>
                    <a:gd name="T110" fmla="*/ 9 w 420"/>
                    <a:gd name="T111" fmla="*/ 304 h 336"/>
                    <a:gd name="T112" fmla="*/ 3 w 420"/>
                    <a:gd name="T113" fmla="*/ 279 h 336"/>
                    <a:gd name="T114" fmla="*/ 4 w 420"/>
                    <a:gd name="T115" fmla="*/ 260 h 336"/>
                    <a:gd name="T116" fmla="*/ 4 w 420"/>
                    <a:gd name="T117" fmla="*/ 26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0" h="336">
                      <a:moveTo>
                        <a:pt x="4" y="260"/>
                      </a:moveTo>
                      <a:lnTo>
                        <a:pt x="4" y="250"/>
                      </a:lnTo>
                      <a:lnTo>
                        <a:pt x="12" y="248"/>
                      </a:lnTo>
                      <a:lnTo>
                        <a:pt x="18" y="234"/>
                      </a:lnTo>
                      <a:lnTo>
                        <a:pt x="37" y="233"/>
                      </a:lnTo>
                      <a:lnTo>
                        <a:pt x="41" y="213"/>
                      </a:lnTo>
                      <a:lnTo>
                        <a:pt x="52" y="211"/>
                      </a:lnTo>
                      <a:lnTo>
                        <a:pt x="62" y="190"/>
                      </a:lnTo>
                      <a:lnTo>
                        <a:pt x="85" y="179"/>
                      </a:lnTo>
                      <a:lnTo>
                        <a:pt x="94" y="159"/>
                      </a:lnTo>
                      <a:lnTo>
                        <a:pt x="94" y="139"/>
                      </a:lnTo>
                      <a:lnTo>
                        <a:pt x="99" y="123"/>
                      </a:lnTo>
                      <a:lnTo>
                        <a:pt x="109" y="119"/>
                      </a:lnTo>
                      <a:lnTo>
                        <a:pt x="119" y="106"/>
                      </a:lnTo>
                      <a:lnTo>
                        <a:pt x="122" y="83"/>
                      </a:lnTo>
                      <a:lnTo>
                        <a:pt x="129" y="78"/>
                      </a:lnTo>
                      <a:lnTo>
                        <a:pt x="119" y="61"/>
                      </a:lnTo>
                      <a:lnTo>
                        <a:pt x="122" y="49"/>
                      </a:lnTo>
                      <a:lnTo>
                        <a:pt x="131" y="49"/>
                      </a:lnTo>
                      <a:lnTo>
                        <a:pt x="134" y="27"/>
                      </a:lnTo>
                      <a:lnTo>
                        <a:pt x="159" y="27"/>
                      </a:lnTo>
                      <a:lnTo>
                        <a:pt x="163" y="37"/>
                      </a:lnTo>
                      <a:lnTo>
                        <a:pt x="177" y="38"/>
                      </a:lnTo>
                      <a:lnTo>
                        <a:pt x="177" y="19"/>
                      </a:lnTo>
                      <a:lnTo>
                        <a:pt x="191" y="2"/>
                      </a:lnTo>
                      <a:lnTo>
                        <a:pt x="204" y="11"/>
                      </a:lnTo>
                      <a:lnTo>
                        <a:pt x="222" y="7"/>
                      </a:lnTo>
                      <a:lnTo>
                        <a:pt x="230" y="0"/>
                      </a:lnTo>
                      <a:lnTo>
                        <a:pt x="236" y="11"/>
                      </a:lnTo>
                      <a:lnTo>
                        <a:pt x="248" y="8"/>
                      </a:lnTo>
                      <a:lnTo>
                        <a:pt x="264" y="5"/>
                      </a:lnTo>
                      <a:lnTo>
                        <a:pt x="273" y="11"/>
                      </a:lnTo>
                      <a:lnTo>
                        <a:pt x="272" y="19"/>
                      </a:lnTo>
                      <a:lnTo>
                        <a:pt x="256" y="28"/>
                      </a:lnTo>
                      <a:lnTo>
                        <a:pt x="247" y="46"/>
                      </a:lnTo>
                      <a:lnTo>
                        <a:pt x="259" y="55"/>
                      </a:lnTo>
                      <a:lnTo>
                        <a:pt x="279" y="51"/>
                      </a:lnTo>
                      <a:lnTo>
                        <a:pt x="295" y="42"/>
                      </a:lnTo>
                      <a:lnTo>
                        <a:pt x="316" y="34"/>
                      </a:lnTo>
                      <a:lnTo>
                        <a:pt x="323" y="41"/>
                      </a:lnTo>
                      <a:lnTo>
                        <a:pt x="338" y="46"/>
                      </a:lnTo>
                      <a:lnTo>
                        <a:pt x="336" y="29"/>
                      </a:lnTo>
                      <a:lnTo>
                        <a:pt x="346" y="22"/>
                      </a:lnTo>
                      <a:lnTo>
                        <a:pt x="367" y="27"/>
                      </a:lnTo>
                      <a:lnTo>
                        <a:pt x="377" y="38"/>
                      </a:lnTo>
                      <a:lnTo>
                        <a:pt x="392" y="37"/>
                      </a:lnTo>
                      <a:lnTo>
                        <a:pt x="406" y="56"/>
                      </a:lnTo>
                      <a:lnTo>
                        <a:pt x="404" y="69"/>
                      </a:lnTo>
                      <a:lnTo>
                        <a:pt x="420" y="93"/>
                      </a:lnTo>
                      <a:lnTo>
                        <a:pt x="409" y="102"/>
                      </a:lnTo>
                      <a:lnTo>
                        <a:pt x="403" y="106"/>
                      </a:lnTo>
                      <a:lnTo>
                        <a:pt x="400" y="122"/>
                      </a:lnTo>
                      <a:lnTo>
                        <a:pt x="391" y="126"/>
                      </a:lnTo>
                      <a:lnTo>
                        <a:pt x="387" y="137"/>
                      </a:lnTo>
                      <a:lnTo>
                        <a:pt x="374" y="140"/>
                      </a:lnTo>
                      <a:lnTo>
                        <a:pt x="364" y="146"/>
                      </a:lnTo>
                      <a:lnTo>
                        <a:pt x="349" y="156"/>
                      </a:lnTo>
                      <a:lnTo>
                        <a:pt x="336" y="149"/>
                      </a:lnTo>
                      <a:lnTo>
                        <a:pt x="335" y="156"/>
                      </a:lnTo>
                      <a:lnTo>
                        <a:pt x="335" y="166"/>
                      </a:lnTo>
                      <a:lnTo>
                        <a:pt x="323" y="164"/>
                      </a:lnTo>
                      <a:lnTo>
                        <a:pt x="316" y="157"/>
                      </a:lnTo>
                      <a:lnTo>
                        <a:pt x="301" y="164"/>
                      </a:lnTo>
                      <a:lnTo>
                        <a:pt x="296" y="173"/>
                      </a:lnTo>
                      <a:lnTo>
                        <a:pt x="289" y="171"/>
                      </a:lnTo>
                      <a:lnTo>
                        <a:pt x="289" y="160"/>
                      </a:lnTo>
                      <a:lnTo>
                        <a:pt x="279" y="167"/>
                      </a:lnTo>
                      <a:lnTo>
                        <a:pt x="275" y="174"/>
                      </a:lnTo>
                      <a:lnTo>
                        <a:pt x="267" y="179"/>
                      </a:lnTo>
                      <a:lnTo>
                        <a:pt x="259" y="186"/>
                      </a:lnTo>
                      <a:lnTo>
                        <a:pt x="250" y="189"/>
                      </a:lnTo>
                      <a:lnTo>
                        <a:pt x="238" y="180"/>
                      </a:lnTo>
                      <a:lnTo>
                        <a:pt x="233" y="171"/>
                      </a:lnTo>
                      <a:lnTo>
                        <a:pt x="222" y="164"/>
                      </a:lnTo>
                      <a:lnTo>
                        <a:pt x="221" y="156"/>
                      </a:lnTo>
                      <a:lnTo>
                        <a:pt x="214" y="153"/>
                      </a:lnTo>
                      <a:lnTo>
                        <a:pt x="211" y="163"/>
                      </a:lnTo>
                      <a:lnTo>
                        <a:pt x="219" y="179"/>
                      </a:lnTo>
                      <a:lnTo>
                        <a:pt x="221" y="194"/>
                      </a:lnTo>
                      <a:lnTo>
                        <a:pt x="222" y="201"/>
                      </a:lnTo>
                      <a:lnTo>
                        <a:pt x="211" y="200"/>
                      </a:lnTo>
                      <a:lnTo>
                        <a:pt x="208" y="213"/>
                      </a:lnTo>
                      <a:lnTo>
                        <a:pt x="194" y="208"/>
                      </a:lnTo>
                      <a:lnTo>
                        <a:pt x="191" y="218"/>
                      </a:lnTo>
                      <a:lnTo>
                        <a:pt x="191" y="225"/>
                      </a:lnTo>
                      <a:lnTo>
                        <a:pt x="180" y="225"/>
                      </a:lnTo>
                      <a:lnTo>
                        <a:pt x="170" y="231"/>
                      </a:lnTo>
                      <a:lnTo>
                        <a:pt x="156" y="228"/>
                      </a:lnTo>
                      <a:lnTo>
                        <a:pt x="157" y="238"/>
                      </a:lnTo>
                      <a:lnTo>
                        <a:pt x="140" y="234"/>
                      </a:lnTo>
                      <a:lnTo>
                        <a:pt x="129" y="237"/>
                      </a:lnTo>
                      <a:lnTo>
                        <a:pt x="129" y="241"/>
                      </a:lnTo>
                      <a:lnTo>
                        <a:pt x="120" y="241"/>
                      </a:lnTo>
                      <a:lnTo>
                        <a:pt x="117" y="250"/>
                      </a:lnTo>
                      <a:lnTo>
                        <a:pt x="108" y="252"/>
                      </a:lnTo>
                      <a:lnTo>
                        <a:pt x="92" y="258"/>
                      </a:lnTo>
                      <a:lnTo>
                        <a:pt x="74" y="261"/>
                      </a:lnTo>
                      <a:lnTo>
                        <a:pt x="62" y="267"/>
                      </a:lnTo>
                      <a:lnTo>
                        <a:pt x="54" y="274"/>
                      </a:lnTo>
                      <a:lnTo>
                        <a:pt x="41" y="277"/>
                      </a:lnTo>
                      <a:lnTo>
                        <a:pt x="38" y="285"/>
                      </a:lnTo>
                      <a:lnTo>
                        <a:pt x="29" y="291"/>
                      </a:lnTo>
                      <a:lnTo>
                        <a:pt x="31" y="299"/>
                      </a:lnTo>
                      <a:lnTo>
                        <a:pt x="43" y="301"/>
                      </a:lnTo>
                      <a:lnTo>
                        <a:pt x="41" y="311"/>
                      </a:lnTo>
                      <a:lnTo>
                        <a:pt x="54" y="319"/>
                      </a:lnTo>
                      <a:lnTo>
                        <a:pt x="51" y="331"/>
                      </a:lnTo>
                      <a:lnTo>
                        <a:pt x="34" y="336"/>
                      </a:lnTo>
                      <a:lnTo>
                        <a:pt x="18" y="335"/>
                      </a:lnTo>
                      <a:lnTo>
                        <a:pt x="21" y="325"/>
                      </a:lnTo>
                      <a:lnTo>
                        <a:pt x="7" y="315"/>
                      </a:lnTo>
                      <a:lnTo>
                        <a:pt x="9" y="304"/>
                      </a:lnTo>
                      <a:lnTo>
                        <a:pt x="0" y="298"/>
                      </a:lnTo>
                      <a:lnTo>
                        <a:pt x="3" y="279"/>
                      </a:lnTo>
                      <a:lnTo>
                        <a:pt x="15" y="264"/>
                      </a:lnTo>
                      <a:lnTo>
                        <a:pt x="4" y="260"/>
                      </a:lnTo>
                      <a:lnTo>
                        <a:pt x="4" y="260"/>
                      </a:lnTo>
                      <a:lnTo>
                        <a:pt x="4" y="260"/>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31" name="Freeform 15">
                  <a:extLst>
                    <a:ext uri="{FF2B5EF4-FFF2-40B4-BE49-F238E27FC236}">
                      <a16:creationId xmlns:a16="http://schemas.microsoft.com/office/drawing/2014/main" id="{60A64955-415F-4494-8AFC-D37741FBE5A8}"/>
                    </a:ext>
                  </a:extLst>
                </p:cNvPr>
                <p:cNvSpPr>
                  <a:spLocks/>
                </p:cNvSpPr>
                <p:nvPr/>
              </p:nvSpPr>
              <p:spPr bwMode="auto">
                <a:xfrm>
                  <a:off x="10026650" y="4749799"/>
                  <a:ext cx="666750" cy="533400"/>
                </a:xfrm>
                <a:custGeom>
                  <a:avLst/>
                  <a:gdLst>
                    <a:gd name="T0" fmla="*/ 4 w 420"/>
                    <a:gd name="T1" fmla="*/ 250 h 336"/>
                    <a:gd name="T2" fmla="*/ 18 w 420"/>
                    <a:gd name="T3" fmla="*/ 234 h 336"/>
                    <a:gd name="T4" fmla="*/ 41 w 420"/>
                    <a:gd name="T5" fmla="*/ 213 h 336"/>
                    <a:gd name="T6" fmla="*/ 62 w 420"/>
                    <a:gd name="T7" fmla="*/ 190 h 336"/>
                    <a:gd name="T8" fmla="*/ 94 w 420"/>
                    <a:gd name="T9" fmla="*/ 159 h 336"/>
                    <a:gd name="T10" fmla="*/ 99 w 420"/>
                    <a:gd name="T11" fmla="*/ 123 h 336"/>
                    <a:gd name="T12" fmla="*/ 119 w 420"/>
                    <a:gd name="T13" fmla="*/ 106 h 336"/>
                    <a:gd name="T14" fmla="*/ 129 w 420"/>
                    <a:gd name="T15" fmla="*/ 78 h 336"/>
                    <a:gd name="T16" fmla="*/ 122 w 420"/>
                    <a:gd name="T17" fmla="*/ 49 h 336"/>
                    <a:gd name="T18" fmla="*/ 134 w 420"/>
                    <a:gd name="T19" fmla="*/ 27 h 336"/>
                    <a:gd name="T20" fmla="*/ 163 w 420"/>
                    <a:gd name="T21" fmla="*/ 37 h 336"/>
                    <a:gd name="T22" fmla="*/ 177 w 420"/>
                    <a:gd name="T23" fmla="*/ 19 h 336"/>
                    <a:gd name="T24" fmla="*/ 204 w 420"/>
                    <a:gd name="T25" fmla="*/ 11 h 336"/>
                    <a:gd name="T26" fmla="*/ 230 w 420"/>
                    <a:gd name="T27" fmla="*/ 0 h 336"/>
                    <a:gd name="T28" fmla="*/ 248 w 420"/>
                    <a:gd name="T29" fmla="*/ 8 h 336"/>
                    <a:gd name="T30" fmla="*/ 273 w 420"/>
                    <a:gd name="T31" fmla="*/ 11 h 336"/>
                    <a:gd name="T32" fmla="*/ 256 w 420"/>
                    <a:gd name="T33" fmla="*/ 28 h 336"/>
                    <a:gd name="T34" fmla="*/ 259 w 420"/>
                    <a:gd name="T35" fmla="*/ 55 h 336"/>
                    <a:gd name="T36" fmla="*/ 295 w 420"/>
                    <a:gd name="T37" fmla="*/ 42 h 336"/>
                    <a:gd name="T38" fmla="*/ 323 w 420"/>
                    <a:gd name="T39" fmla="*/ 41 h 336"/>
                    <a:gd name="T40" fmla="*/ 336 w 420"/>
                    <a:gd name="T41" fmla="*/ 29 h 336"/>
                    <a:gd name="T42" fmla="*/ 367 w 420"/>
                    <a:gd name="T43" fmla="*/ 27 h 336"/>
                    <a:gd name="T44" fmla="*/ 392 w 420"/>
                    <a:gd name="T45" fmla="*/ 37 h 336"/>
                    <a:gd name="T46" fmla="*/ 404 w 420"/>
                    <a:gd name="T47" fmla="*/ 69 h 336"/>
                    <a:gd name="T48" fmla="*/ 409 w 420"/>
                    <a:gd name="T49" fmla="*/ 102 h 336"/>
                    <a:gd name="T50" fmla="*/ 400 w 420"/>
                    <a:gd name="T51" fmla="*/ 122 h 336"/>
                    <a:gd name="T52" fmla="*/ 387 w 420"/>
                    <a:gd name="T53" fmla="*/ 137 h 336"/>
                    <a:gd name="T54" fmla="*/ 364 w 420"/>
                    <a:gd name="T55" fmla="*/ 146 h 336"/>
                    <a:gd name="T56" fmla="*/ 336 w 420"/>
                    <a:gd name="T57" fmla="*/ 149 h 336"/>
                    <a:gd name="T58" fmla="*/ 335 w 420"/>
                    <a:gd name="T59" fmla="*/ 166 h 336"/>
                    <a:gd name="T60" fmla="*/ 316 w 420"/>
                    <a:gd name="T61" fmla="*/ 157 h 336"/>
                    <a:gd name="T62" fmla="*/ 296 w 420"/>
                    <a:gd name="T63" fmla="*/ 173 h 336"/>
                    <a:gd name="T64" fmla="*/ 289 w 420"/>
                    <a:gd name="T65" fmla="*/ 160 h 336"/>
                    <a:gd name="T66" fmla="*/ 275 w 420"/>
                    <a:gd name="T67" fmla="*/ 174 h 336"/>
                    <a:gd name="T68" fmla="*/ 259 w 420"/>
                    <a:gd name="T69" fmla="*/ 186 h 336"/>
                    <a:gd name="T70" fmla="*/ 238 w 420"/>
                    <a:gd name="T71" fmla="*/ 180 h 336"/>
                    <a:gd name="T72" fmla="*/ 222 w 420"/>
                    <a:gd name="T73" fmla="*/ 164 h 336"/>
                    <a:gd name="T74" fmla="*/ 214 w 420"/>
                    <a:gd name="T75" fmla="*/ 153 h 336"/>
                    <a:gd name="T76" fmla="*/ 219 w 420"/>
                    <a:gd name="T77" fmla="*/ 179 h 336"/>
                    <a:gd name="T78" fmla="*/ 222 w 420"/>
                    <a:gd name="T79" fmla="*/ 201 h 336"/>
                    <a:gd name="T80" fmla="*/ 208 w 420"/>
                    <a:gd name="T81" fmla="*/ 213 h 336"/>
                    <a:gd name="T82" fmla="*/ 191 w 420"/>
                    <a:gd name="T83" fmla="*/ 218 h 336"/>
                    <a:gd name="T84" fmla="*/ 180 w 420"/>
                    <a:gd name="T85" fmla="*/ 225 h 336"/>
                    <a:gd name="T86" fmla="*/ 156 w 420"/>
                    <a:gd name="T87" fmla="*/ 228 h 336"/>
                    <a:gd name="T88" fmla="*/ 140 w 420"/>
                    <a:gd name="T89" fmla="*/ 234 h 336"/>
                    <a:gd name="T90" fmla="*/ 129 w 420"/>
                    <a:gd name="T91" fmla="*/ 241 h 336"/>
                    <a:gd name="T92" fmla="*/ 117 w 420"/>
                    <a:gd name="T93" fmla="*/ 250 h 336"/>
                    <a:gd name="T94" fmla="*/ 92 w 420"/>
                    <a:gd name="T95" fmla="*/ 258 h 336"/>
                    <a:gd name="T96" fmla="*/ 62 w 420"/>
                    <a:gd name="T97" fmla="*/ 267 h 336"/>
                    <a:gd name="T98" fmla="*/ 41 w 420"/>
                    <a:gd name="T99" fmla="*/ 277 h 336"/>
                    <a:gd name="T100" fmla="*/ 29 w 420"/>
                    <a:gd name="T101" fmla="*/ 291 h 336"/>
                    <a:gd name="T102" fmla="*/ 43 w 420"/>
                    <a:gd name="T103" fmla="*/ 301 h 336"/>
                    <a:gd name="T104" fmla="*/ 54 w 420"/>
                    <a:gd name="T105" fmla="*/ 319 h 336"/>
                    <a:gd name="T106" fmla="*/ 34 w 420"/>
                    <a:gd name="T107" fmla="*/ 336 h 336"/>
                    <a:gd name="T108" fmla="*/ 21 w 420"/>
                    <a:gd name="T109" fmla="*/ 325 h 336"/>
                    <a:gd name="T110" fmla="*/ 9 w 420"/>
                    <a:gd name="T111" fmla="*/ 304 h 336"/>
                    <a:gd name="T112" fmla="*/ 3 w 420"/>
                    <a:gd name="T113" fmla="*/ 279 h 336"/>
                    <a:gd name="T114" fmla="*/ 4 w 420"/>
                    <a:gd name="T115" fmla="*/ 260 h 336"/>
                    <a:gd name="T116" fmla="*/ 4 w 420"/>
                    <a:gd name="T117" fmla="*/ 26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0" h="336">
                      <a:moveTo>
                        <a:pt x="4" y="260"/>
                      </a:moveTo>
                      <a:lnTo>
                        <a:pt x="4" y="250"/>
                      </a:lnTo>
                      <a:lnTo>
                        <a:pt x="12" y="248"/>
                      </a:lnTo>
                      <a:lnTo>
                        <a:pt x="18" y="234"/>
                      </a:lnTo>
                      <a:lnTo>
                        <a:pt x="37" y="233"/>
                      </a:lnTo>
                      <a:lnTo>
                        <a:pt x="41" y="213"/>
                      </a:lnTo>
                      <a:lnTo>
                        <a:pt x="52" y="211"/>
                      </a:lnTo>
                      <a:lnTo>
                        <a:pt x="62" y="190"/>
                      </a:lnTo>
                      <a:lnTo>
                        <a:pt x="85" y="179"/>
                      </a:lnTo>
                      <a:lnTo>
                        <a:pt x="94" y="159"/>
                      </a:lnTo>
                      <a:lnTo>
                        <a:pt x="94" y="139"/>
                      </a:lnTo>
                      <a:lnTo>
                        <a:pt x="99" y="123"/>
                      </a:lnTo>
                      <a:lnTo>
                        <a:pt x="109" y="119"/>
                      </a:lnTo>
                      <a:lnTo>
                        <a:pt x="119" y="106"/>
                      </a:lnTo>
                      <a:lnTo>
                        <a:pt x="122" y="83"/>
                      </a:lnTo>
                      <a:lnTo>
                        <a:pt x="129" y="78"/>
                      </a:lnTo>
                      <a:lnTo>
                        <a:pt x="119" y="61"/>
                      </a:lnTo>
                      <a:lnTo>
                        <a:pt x="122" y="49"/>
                      </a:lnTo>
                      <a:lnTo>
                        <a:pt x="131" y="49"/>
                      </a:lnTo>
                      <a:lnTo>
                        <a:pt x="134" y="27"/>
                      </a:lnTo>
                      <a:lnTo>
                        <a:pt x="159" y="27"/>
                      </a:lnTo>
                      <a:lnTo>
                        <a:pt x="163" y="37"/>
                      </a:lnTo>
                      <a:lnTo>
                        <a:pt x="177" y="38"/>
                      </a:lnTo>
                      <a:lnTo>
                        <a:pt x="177" y="19"/>
                      </a:lnTo>
                      <a:lnTo>
                        <a:pt x="191" y="2"/>
                      </a:lnTo>
                      <a:lnTo>
                        <a:pt x="204" y="11"/>
                      </a:lnTo>
                      <a:lnTo>
                        <a:pt x="222" y="7"/>
                      </a:lnTo>
                      <a:lnTo>
                        <a:pt x="230" y="0"/>
                      </a:lnTo>
                      <a:lnTo>
                        <a:pt x="236" y="11"/>
                      </a:lnTo>
                      <a:lnTo>
                        <a:pt x="248" y="8"/>
                      </a:lnTo>
                      <a:lnTo>
                        <a:pt x="264" y="5"/>
                      </a:lnTo>
                      <a:lnTo>
                        <a:pt x="273" y="11"/>
                      </a:lnTo>
                      <a:lnTo>
                        <a:pt x="272" y="19"/>
                      </a:lnTo>
                      <a:lnTo>
                        <a:pt x="256" y="28"/>
                      </a:lnTo>
                      <a:lnTo>
                        <a:pt x="247" y="46"/>
                      </a:lnTo>
                      <a:lnTo>
                        <a:pt x="259" y="55"/>
                      </a:lnTo>
                      <a:lnTo>
                        <a:pt x="279" y="51"/>
                      </a:lnTo>
                      <a:lnTo>
                        <a:pt x="295" y="42"/>
                      </a:lnTo>
                      <a:lnTo>
                        <a:pt x="316" y="34"/>
                      </a:lnTo>
                      <a:lnTo>
                        <a:pt x="323" y="41"/>
                      </a:lnTo>
                      <a:lnTo>
                        <a:pt x="338" y="46"/>
                      </a:lnTo>
                      <a:lnTo>
                        <a:pt x="336" y="29"/>
                      </a:lnTo>
                      <a:lnTo>
                        <a:pt x="346" y="22"/>
                      </a:lnTo>
                      <a:lnTo>
                        <a:pt x="367" y="27"/>
                      </a:lnTo>
                      <a:lnTo>
                        <a:pt x="377" y="38"/>
                      </a:lnTo>
                      <a:lnTo>
                        <a:pt x="392" y="37"/>
                      </a:lnTo>
                      <a:lnTo>
                        <a:pt x="406" y="56"/>
                      </a:lnTo>
                      <a:lnTo>
                        <a:pt x="404" y="69"/>
                      </a:lnTo>
                      <a:lnTo>
                        <a:pt x="420" y="93"/>
                      </a:lnTo>
                      <a:lnTo>
                        <a:pt x="409" y="102"/>
                      </a:lnTo>
                      <a:lnTo>
                        <a:pt x="403" y="106"/>
                      </a:lnTo>
                      <a:lnTo>
                        <a:pt x="400" y="122"/>
                      </a:lnTo>
                      <a:lnTo>
                        <a:pt x="391" y="126"/>
                      </a:lnTo>
                      <a:lnTo>
                        <a:pt x="387" y="137"/>
                      </a:lnTo>
                      <a:lnTo>
                        <a:pt x="374" y="140"/>
                      </a:lnTo>
                      <a:lnTo>
                        <a:pt x="364" y="146"/>
                      </a:lnTo>
                      <a:lnTo>
                        <a:pt x="349" y="156"/>
                      </a:lnTo>
                      <a:lnTo>
                        <a:pt x="336" y="149"/>
                      </a:lnTo>
                      <a:lnTo>
                        <a:pt x="335" y="156"/>
                      </a:lnTo>
                      <a:lnTo>
                        <a:pt x="335" y="166"/>
                      </a:lnTo>
                      <a:lnTo>
                        <a:pt x="323" y="164"/>
                      </a:lnTo>
                      <a:lnTo>
                        <a:pt x="316" y="157"/>
                      </a:lnTo>
                      <a:lnTo>
                        <a:pt x="301" y="164"/>
                      </a:lnTo>
                      <a:lnTo>
                        <a:pt x="296" y="173"/>
                      </a:lnTo>
                      <a:lnTo>
                        <a:pt x="289" y="171"/>
                      </a:lnTo>
                      <a:lnTo>
                        <a:pt x="289" y="160"/>
                      </a:lnTo>
                      <a:lnTo>
                        <a:pt x="279" y="167"/>
                      </a:lnTo>
                      <a:lnTo>
                        <a:pt x="275" y="174"/>
                      </a:lnTo>
                      <a:lnTo>
                        <a:pt x="267" y="179"/>
                      </a:lnTo>
                      <a:lnTo>
                        <a:pt x="259" y="186"/>
                      </a:lnTo>
                      <a:lnTo>
                        <a:pt x="250" y="189"/>
                      </a:lnTo>
                      <a:lnTo>
                        <a:pt x="238" y="180"/>
                      </a:lnTo>
                      <a:lnTo>
                        <a:pt x="233" y="171"/>
                      </a:lnTo>
                      <a:lnTo>
                        <a:pt x="222" y="164"/>
                      </a:lnTo>
                      <a:lnTo>
                        <a:pt x="221" y="156"/>
                      </a:lnTo>
                      <a:lnTo>
                        <a:pt x="214" y="153"/>
                      </a:lnTo>
                      <a:lnTo>
                        <a:pt x="211" y="163"/>
                      </a:lnTo>
                      <a:lnTo>
                        <a:pt x="219" y="179"/>
                      </a:lnTo>
                      <a:lnTo>
                        <a:pt x="221" y="194"/>
                      </a:lnTo>
                      <a:lnTo>
                        <a:pt x="222" y="201"/>
                      </a:lnTo>
                      <a:lnTo>
                        <a:pt x="211" y="200"/>
                      </a:lnTo>
                      <a:lnTo>
                        <a:pt x="208" y="213"/>
                      </a:lnTo>
                      <a:lnTo>
                        <a:pt x="194" y="208"/>
                      </a:lnTo>
                      <a:lnTo>
                        <a:pt x="191" y="218"/>
                      </a:lnTo>
                      <a:lnTo>
                        <a:pt x="191" y="225"/>
                      </a:lnTo>
                      <a:lnTo>
                        <a:pt x="180" y="225"/>
                      </a:lnTo>
                      <a:lnTo>
                        <a:pt x="170" y="231"/>
                      </a:lnTo>
                      <a:lnTo>
                        <a:pt x="156" y="228"/>
                      </a:lnTo>
                      <a:lnTo>
                        <a:pt x="157" y="238"/>
                      </a:lnTo>
                      <a:lnTo>
                        <a:pt x="140" y="234"/>
                      </a:lnTo>
                      <a:lnTo>
                        <a:pt x="129" y="237"/>
                      </a:lnTo>
                      <a:lnTo>
                        <a:pt x="129" y="241"/>
                      </a:lnTo>
                      <a:lnTo>
                        <a:pt x="120" y="241"/>
                      </a:lnTo>
                      <a:lnTo>
                        <a:pt x="117" y="250"/>
                      </a:lnTo>
                      <a:lnTo>
                        <a:pt x="108" y="252"/>
                      </a:lnTo>
                      <a:lnTo>
                        <a:pt x="92" y="258"/>
                      </a:lnTo>
                      <a:lnTo>
                        <a:pt x="74" y="261"/>
                      </a:lnTo>
                      <a:lnTo>
                        <a:pt x="62" y="267"/>
                      </a:lnTo>
                      <a:lnTo>
                        <a:pt x="54" y="274"/>
                      </a:lnTo>
                      <a:lnTo>
                        <a:pt x="41" y="277"/>
                      </a:lnTo>
                      <a:lnTo>
                        <a:pt x="38" y="285"/>
                      </a:lnTo>
                      <a:lnTo>
                        <a:pt x="29" y="291"/>
                      </a:lnTo>
                      <a:lnTo>
                        <a:pt x="31" y="299"/>
                      </a:lnTo>
                      <a:lnTo>
                        <a:pt x="43" y="301"/>
                      </a:lnTo>
                      <a:lnTo>
                        <a:pt x="41" y="311"/>
                      </a:lnTo>
                      <a:lnTo>
                        <a:pt x="54" y="319"/>
                      </a:lnTo>
                      <a:lnTo>
                        <a:pt x="51" y="331"/>
                      </a:lnTo>
                      <a:lnTo>
                        <a:pt x="34" y="336"/>
                      </a:lnTo>
                      <a:lnTo>
                        <a:pt x="18" y="335"/>
                      </a:lnTo>
                      <a:lnTo>
                        <a:pt x="21" y="325"/>
                      </a:lnTo>
                      <a:lnTo>
                        <a:pt x="7" y="315"/>
                      </a:lnTo>
                      <a:lnTo>
                        <a:pt x="9" y="304"/>
                      </a:lnTo>
                      <a:lnTo>
                        <a:pt x="0" y="298"/>
                      </a:lnTo>
                      <a:lnTo>
                        <a:pt x="3" y="279"/>
                      </a:lnTo>
                      <a:lnTo>
                        <a:pt x="15" y="264"/>
                      </a:lnTo>
                      <a:lnTo>
                        <a:pt x="4" y="260"/>
                      </a:lnTo>
                      <a:lnTo>
                        <a:pt x="4" y="260"/>
                      </a:lnTo>
                      <a:lnTo>
                        <a:pt x="4" y="260"/>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32" name="Freeform 16">
                  <a:extLst>
                    <a:ext uri="{FF2B5EF4-FFF2-40B4-BE49-F238E27FC236}">
                      <a16:creationId xmlns:a16="http://schemas.microsoft.com/office/drawing/2014/main" id="{C2D2ECCA-7F4B-4E35-8122-E7C0465A10DE}"/>
                    </a:ext>
                  </a:extLst>
                </p:cNvPr>
                <p:cNvSpPr>
                  <a:spLocks/>
                </p:cNvSpPr>
                <p:nvPr/>
              </p:nvSpPr>
              <p:spPr bwMode="auto">
                <a:xfrm>
                  <a:off x="9542462" y="4687886"/>
                  <a:ext cx="687388" cy="485775"/>
                </a:xfrm>
                <a:custGeom>
                  <a:avLst/>
                  <a:gdLst>
                    <a:gd name="T0" fmla="*/ 195 w 433"/>
                    <a:gd name="T1" fmla="*/ 293 h 306"/>
                    <a:gd name="T2" fmla="*/ 169 w 433"/>
                    <a:gd name="T3" fmla="*/ 291 h 306"/>
                    <a:gd name="T4" fmla="*/ 146 w 433"/>
                    <a:gd name="T5" fmla="*/ 277 h 306"/>
                    <a:gd name="T6" fmla="*/ 132 w 433"/>
                    <a:gd name="T7" fmla="*/ 263 h 306"/>
                    <a:gd name="T8" fmla="*/ 126 w 433"/>
                    <a:gd name="T9" fmla="*/ 240 h 306"/>
                    <a:gd name="T10" fmla="*/ 124 w 433"/>
                    <a:gd name="T11" fmla="*/ 220 h 306"/>
                    <a:gd name="T12" fmla="*/ 98 w 433"/>
                    <a:gd name="T13" fmla="*/ 216 h 306"/>
                    <a:gd name="T14" fmla="*/ 68 w 433"/>
                    <a:gd name="T15" fmla="*/ 210 h 306"/>
                    <a:gd name="T16" fmla="*/ 78 w 433"/>
                    <a:gd name="T17" fmla="*/ 179 h 306"/>
                    <a:gd name="T18" fmla="*/ 101 w 433"/>
                    <a:gd name="T19" fmla="*/ 158 h 306"/>
                    <a:gd name="T20" fmla="*/ 76 w 433"/>
                    <a:gd name="T21" fmla="*/ 151 h 306"/>
                    <a:gd name="T22" fmla="*/ 54 w 433"/>
                    <a:gd name="T23" fmla="*/ 148 h 306"/>
                    <a:gd name="T24" fmla="*/ 37 w 433"/>
                    <a:gd name="T25" fmla="*/ 125 h 306"/>
                    <a:gd name="T26" fmla="*/ 11 w 433"/>
                    <a:gd name="T27" fmla="*/ 129 h 306"/>
                    <a:gd name="T28" fmla="*/ 4 w 433"/>
                    <a:gd name="T29" fmla="*/ 107 h 306"/>
                    <a:gd name="T30" fmla="*/ 39 w 433"/>
                    <a:gd name="T31" fmla="*/ 91 h 306"/>
                    <a:gd name="T32" fmla="*/ 78 w 433"/>
                    <a:gd name="T33" fmla="*/ 107 h 306"/>
                    <a:gd name="T34" fmla="*/ 98 w 433"/>
                    <a:gd name="T35" fmla="*/ 105 h 306"/>
                    <a:gd name="T36" fmla="*/ 129 w 433"/>
                    <a:gd name="T37" fmla="*/ 78 h 306"/>
                    <a:gd name="T38" fmla="*/ 146 w 433"/>
                    <a:gd name="T39" fmla="*/ 64 h 306"/>
                    <a:gd name="T40" fmla="*/ 169 w 433"/>
                    <a:gd name="T41" fmla="*/ 68 h 306"/>
                    <a:gd name="T42" fmla="*/ 189 w 433"/>
                    <a:gd name="T43" fmla="*/ 80 h 306"/>
                    <a:gd name="T44" fmla="*/ 209 w 433"/>
                    <a:gd name="T45" fmla="*/ 64 h 306"/>
                    <a:gd name="T46" fmla="*/ 234 w 433"/>
                    <a:gd name="T47" fmla="*/ 67 h 306"/>
                    <a:gd name="T48" fmla="*/ 255 w 433"/>
                    <a:gd name="T49" fmla="*/ 50 h 306"/>
                    <a:gd name="T50" fmla="*/ 272 w 433"/>
                    <a:gd name="T51" fmla="*/ 34 h 306"/>
                    <a:gd name="T52" fmla="*/ 295 w 433"/>
                    <a:gd name="T53" fmla="*/ 30 h 306"/>
                    <a:gd name="T54" fmla="*/ 314 w 433"/>
                    <a:gd name="T55" fmla="*/ 7 h 306"/>
                    <a:gd name="T56" fmla="*/ 325 w 433"/>
                    <a:gd name="T57" fmla="*/ 24 h 306"/>
                    <a:gd name="T58" fmla="*/ 343 w 433"/>
                    <a:gd name="T59" fmla="*/ 0 h 306"/>
                    <a:gd name="T60" fmla="*/ 379 w 433"/>
                    <a:gd name="T61" fmla="*/ 6 h 306"/>
                    <a:gd name="T62" fmla="*/ 390 w 433"/>
                    <a:gd name="T63" fmla="*/ 26 h 306"/>
                    <a:gd name="T64" fmla="*/ 384 w 433"/>
                    <a:gd name="T65" fmla="*/ 51 h 306"/>
                    <a:gd name="T66" fmla="*/ 371 w 433"/>
                    <a:gd name="T67" fmla="*/ 83 h 306"/>
                    <a:gd name="T68" fmla="*/ 391 w 433"/>
                    <a:gd name="T69" fmla="*/ 71 h 306"/>
                    <a:gd name="T70" fmla="*/ 410 w 433"/>
                    <a:gd name="T71" fmla="*/ 91 h 306"/>
                    <a:gd name="T72" fmla="*/ 422 w 433"/>
                    <a:gd name="T73" fmla="*/ 100 h 306"/>
                    <a:gd name="T74" fmla="*/ 425 w 433"/>
                    <a:gd name="T75" fmla="*/ 122 h 306"/>
                    <a:gd name="T76" fmla="*/ 413 w 433"/>
                    <a:gd name="T77" fmla="*/ 158 h 306"/>
                    <a:gd name="T78" fmla="*/ 397 w 433"/>
                    <a:gd name="T79" fmla="*/ 176 h 306"/>
                    <a:gd name="T80" fmla="*/ 388 w 433"/>
                    <a:gd name="T81" fmla="*/ 218 h 306"/>
                    <a:gd name="T82" fmla="*/ 357 w 433"/>
                    <a:gd name="T83" fmla="*/ 250 h 306"/>
                    <a:gd name="T84" fmla="*/ 340 w 433"/>
                    <a:gd name="T85" fmla="*/ 272 h 306"/>
                    <a:gd name="T86" fmla="*/ 317 w 433"/>
                    <a:gd name="T87" fmla="*/ 286 h 306"/>
                    <a:gd name="T88" fmla="*/ 308 w 433"/>
                    <a:gd name="T89" fmla="*/ 297 h 306"/>
                    <a:gd name="T90" fmla="*/ 294 w 433"/>
                    <a:gd name="T91" fmla="*/ 304 h 306"/>
                    <a:gd name="T92" fmla="*/ 271 w 433"/>
                    <a:gd name="T93" fmla="*/ 296 h 306"/>
                    <a:gd name="T94" fmla="*/ 248 w 433"/>
                    <a:gd name="T95" fmla="*/ 293 h 306"/>
                    <a:gd name="T96" fmla="*/ 234 w 433"/>
                    <a:gd name="T97" fmla="*/ 277 h 306"/>
                    <a:gd name="T98" fmla="*/ 218 w 433"/>
                    <a:gd name="T99" fmla="*/ 296 h 306"/>
                    <a:gd name="T100" fmla="*/ 206 w 433"/>
                    <a:gd name="T101" fmla="*/ 30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3" h="306">
                      <a:moveTo>
                        <a:pt x="206" y="300"/>
                      </a:moveTo>
                      <a:lnTo>
                        <a:pt x="195" y="293"/>
                      </a:lnTo>
                      <a:lnTo>
                        <a:pt x="180" y="297"/>
                      </a:lnTo>
                      <a:lnTo>
                        <a:pt x="169" y="291"/>
                      </a:lnTo>
                      <a:lnTo>
                        <a:pt x="160" y="290"/>
                      </a:lnTo>
                      <a:lnTo>
                        <a:pt x="146" y="277"/>
                      </a:lnTo>
                      <a:lnTo>
                        <a:pt x="130" y="274"/>
                      </a:lnTo>
                      <a:lnTo>
                        <a:pt x="132" y="263"/>
                      </a:lnTo>
                      <a:lnTo>
                        <a:pt x="124" y="252"/>
                      </a:lnTo>
                      <a:lnTo>
                        <a:pt x="126" y="240"/>
                      </a:lnTo>
                      <a:lnTo>
                        <a:pt x="135" y="230"/>
                      </a:lnTo>
                      <a:lnTo>
                        <a:pt x="124" y="220"/>
                      </a:lnTo>
                      <a:lnTo>
                        <a:pt x="109" y="223"/>
                      </a:lnTo>
                      <a:lnTo>
                        <a:pt x="98" y="216"/>
                      </a:lnTo>
                      <a:lnTo>
                        <a:pt x="84" y="220"/>
                      </a:lnTo>
                      <a:lnTo>
                        <a:pt x="68" y="210"/>
                      </a:lnTo>
                      <a:lnTo>
                        <a:pt x="64" y="199"/>
                      </a:lnTo>
                      <a:lnTo>
                        <a:pt x="78" y="179"/>
                      </a:lnTo>
                      <a:lnTo>
                        <a:pt x="93" y="176"/>
                      </a:lnTo>
                      <a:lnTo>
                        <a:pt x="101" y="158"/>
                      </a:lnTo>
                      <a:lnTo>
                        <a:pt x="85" y="145"/>
                      </a:lnTo>
                      <a:lnTo>
                        <a:pt x="76" y="151"/>
                      </a:lnTo>
                      <a:lnTo>
                        <a:pt x="64" y="145"/>
                      </a:lnTo>
                      <a:lnTo>
                        <a:pt x="54" y="148"/>
                      </a:lnTo>
                      <a:lnTo>
                        <a:pt x="44" y="145"/>
                      </a:lnTo>
                      <a:lnTo>
                        <a:pt x="37" y="125"/>
                      </a:lnTo>
                      <a:lnTo>
                        <a:pt x="19" y="124"/>
                      </a:lnTo>
                      <a:lnTo>
                        <a:pt x="11" y="129"/>
                      </a:lnTo>
                      <a:lnTo>
                        <a:pt x="0" y="114"/>
                      </a:lnTo>
                      <a:lnTo>
                        <a:pt x="4" y="107"/>
                      </a:lnTo>
                      <a:lnTo>
                        <a:pt x="19" y="108"/>
                      </a:lnTo>
                      <a:lnTo>
                        <a:pt x="39" y="91"/>
                      </a:lnTo>
                      <a:lnTo>
                        <a:pt x="58" y="94"/>
                      </a:lnTo>
                      <a:lnTo>
                        <a:pt x="78" y="107"/>
                      </a:lnTo>
                      <a:lnTo>
                        <a:pt x="88" y="110"/>
                      </a:lnTo>
                      <a:lnTo>
                        <a:pt x="98" y="105"/>
                      </a:lnTo>
                      <a:lnTo>
                        <a:pt x="99" y="93"/>
                      </a:lnTo>
                      <a:lnTo>
                        <a:pt x="129" y="78"/>
                      </a:lnTo>
                      <a:lnTo>
                        <a:pt x="143" y="78"/>
                      </a:lnTo>
                      <a:lnTo>
                        <a:pt x="146" y="64"/>
                      </a:lnTo>
                      <a:lnTo>
                        <a:pt x="160" y="57"/>
                      </a:lnTo>
                      <a:lnTo>
                        <a:pt x="169" y="68"/>
                      </a:lnTo>
                      <a:lnTo>
                        <a:pt x="172" y="74"/>
                      </a:lnTo>
                      <a:lnTo>
                        <a:pt x="189" y="80"/>
                      </a:lnTo>
                      <a:lnTo>
                        <a:pt x="207" y="77"/>
                      </a:lnTo>
                      <a:lnTo>
                        <a:pt x="209" y="64"/>
                      </a:lnTo>
                      <a:lnTo>
                        <a:pt x="221" y="56"/>
                      </a:lnTo>
                      <a:lnTo>
                        <a:pt x="234" y="67"/>
                      </a:lnTo>
                      <a:lnTo>
                        <a:pt x="241" y="47"/>
                      </a:lnTo>
                      <a:lnTo>
                        <a:pt x="255" y="50"/>
                      </a:lnTo>
                      <a:lnTo>
                        <a:pt x="260" y="37"/>
                      </a:lnTo>
                      <a:lnTo>
                        <a:pt x="272" y="34"/>
                      </a:lnTo>
                      <a:lnTo>
                        <a:pt x="280" y="23"/>
                      </a:lnTo>
                      <a:lnTo>
                        <a:pt x="295" y="30"/>
                      </a:lnTo>
                      <a:lnTo>
                        <a:pt x="302" y="14"/>
                      </a:lnTo>
                      <a:lnTo>
                        <a:pt x="314" y="7"/>
                      </a:lnTo>
                      <a:lnTo>
                        <a:pt x="317" y="16"/>
                      </a:lnTo>
                      <a:lnTo>
                        <a:pt x="325" y="24"/>
                      </a:lnTo>
                      <a:lnTo>
                        <a:pt x="339" y="9"/>
                      </a:lnTo>
                      <a:lnTo>
                        <a:pt x="343" y="0"/>
                      </a:lnTo>
                      <a:lnTo>
                        <a:pt x="357" y="2"/>
                      </a:lnTo>
                      <a:lnTo>
                        <a:pt x="379" y="6"/>
                      </a:lnTo>
                      <a:lnTo>
                        <a:pt x="377" y="23"/>
                      </a:lnTo>
                      <a:lnTo>
                        <a:pt x="390" y="26"/>
                      </a:lnTo>
                      <a:lnTo>
                        <a:pt x="385" y="37"/>
                      </a:lnTo>
                      <a:lnTo>
                        <a:pt x="384" y="51"/>
                      </a:lnTo>
                      <a:lnTo>
                        <a:pt x="367" y="73"/>
                      </a:lnTo>
                      <a:lnTo>
                        <a:pt x="371" y="83"/>
                      </a:lnTo>
                      <a:lnTo>
                        <a:pt x="382" y="70"/>
                      </a:lnTo>
                      <a:lnTo>
                        <a:pt x="391" y="71"/>
                      </a:lnTo>
                      <a:lnTo>
                        <a:pt x="397" y="98"/>
                      </a:lnTo>
                      <a:lnTo>
                        <a:pt x="410" y="91"/>
                      </a:lnTo>
                      <a:lnTo>
                        <a:pt x="425" y="88"/>
                      </a:lnTo>
                      <a:lnTo>
                        <a:pt x="422" y="100"/>
                      </a:lnTo>
                      <a:lnTo>
                        <a:pt x="433" y="117"/>
                      </a:lnTo>
                      <a:lnTo>
                        <a:pt x="425" y="122"/>
                      </a:lnTo>
                      <a:lnTo>
                        <a:pt x="422" y="145"/>
                      </a:lnTo>
                      <a:lnTo>
                        <a:pt x="413" y="158"/>
                      </a:lnTo>
                      <a:lnTo>
                        <a:pt x="402" y="161"/>
                      </a:lnTo>
                      <a:lnTo>
                        <a:pt x="397" y="176"/>
                      </a:lnTo>
                      <a:lnTo>
                        <a:pt x="397" y="198"/>
                      </a:lnTo>
                      <a:lnTo>
                        <a:pt x="388" y="218"/>
                      </a:lnTo>
                      <a:lnTo>
                        <a:pt x="365" y="229"/>
                      </a:lnTo>
                      <a:lnTo>
                        <a:pt x="357" y="250"/>
                      </a:lnTo>
                      <a:lnTo>
                        <a:pt x="345" y="252"/>
                      </a:lnTo>
                      <a:lnTo>
                        <a:pt x="340" y="272"/>
                      </a:lnTo>
                      <a:lnTo>
                        <a:pt x="323" y="273"/>
                      </a:lnTo>
                      <a:lnTo>
                        <a:pt x="317" y="286"/>
                      </a:lnTo>
                      <a:lnTo>
                        <a:pt x="306" y="286"/>
                      </a:lnTo>
                      <a:lnTo>
                        <a:pt x="308" y="297"/>
                      </a:lnTo>
                      <a:lnTo>
                        <a:pt x="294" y="290"/>
                      </a:lnTo>
                      <a:lnTo>
                        <a:pt x="294" y="304"/>
                      </a:lnTo>
                      <a:lnTo>
                        <a:pt x="272" y="306"/>
                      </a:lnTo>
                      <a:lnTo>
                        <a:pt x="271" y="296"/>
                      </a:lnTo>
                      <a:lnTo>
                        <a:pt x="260" y="294"/>
                      </a:lnTo>
                      <a:lnTo>
                        <a:pt x="248" y="293"/>
                      </a:lnTo>
                      <a:lnTo>
                        <a:pt x="240" y="276"/>
                      </a:lnTo>
                      <a:lnTo>
                        <a:pt x="234" y="277"/>
                      </a:lnTo>
                      <a:lnTo>
                        <a:pt x="231" y="291"/>
                      </a:lnTo>
                      <a:lnTo>
                        <a:pt x="218" y="296"/>
                      </a:lnTo>
                      <a:lnTo>
                        <a:pt x="206" y="300"/>
                      </a:lnTo>
                      <a:lnTo>
                        <a:pt x="206" y="300"/>
                      </a:lnTo>
                      <a:lnTo>
                        <a:pt x="206" y="300"/>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33" name="Freeform 17">
                  <a:extLst>
                    <a:ext uri="{FF2B5EF4-FFF2-40B4-BE49-F238E27FC236}">
                      <a16:creationId xmlns:a16="http://schemas.microsoft.com/office/drawing/2014/main" id="{8E6F86AC-79C6-4B17-97CA-B3BAFF93CCDF}"/>
                    </a:ext>
                  </a:extLst>
                </p:cNvPr>
                <p:cNvSpPr>
                  <a:spLocks/>
                </p:cNvSpPr>
                <p:nvPr/>
              </p:nvSpPr>
              <p:spPr bwMode="auto">
                <a:xfrm>
                  <a:off x="9542462" y="4687886"/>
                  <a:ext cx="687388" cy="485775"/>
                </a:xfrm>
                <a:custGeom>
                  <a:avLst/>
                  <a:gdLst>
                    <a:gd name="T0" fmla="*/ 195 w 433"/>
                    <a:gd name="T1" fmla="*/ 293 h 306"/>
                    <a:gd name="T2" fmla="*/ 169 w 433"/>
                    <a:gd name="T3" fmla="*/ 291 h 306"/>
                    <a:gd name="T4" fmla="*/ 146 w 433"/>
                    <a:gd name="T5" fmla="*/ 277 h 306"/>
                    <a:gd name="T6" fmla="*/ 132 w 433"/>
                    <a:gd name="T7" fmla="*/ 263 h 306"/>
                    <a:gd name="T8" fmla="*/ 126 w 433"/>
                    <a:gd name="T9" fmla="*/ 240 h 306"/>
                    <a:gd name="T10" fmla="*/ 124 w 433"/>
                    <a:gd name="T11" fmla="*/ 220 h 306"/>
                    <a:gd name="T12" fmla="*/ 98 w 433"/>
                    <a:gd name="T13" fmla="*/ 216 h 306"/>
                    <a:gd name="T14" fmla="*/ 68 w 433"/>
                    <a:gd name="T15" fmla="*/ 210 h 306"/>
                    <a:gd name="T16" fmla="*/ 78 w 433"/>
                    <a:gd name="T17" fmla="*/ 179 h 306"/>
                    <a:gd name="T18" fmla="*/ 101 w 433"/>
                    <a:gd name="T19" fmla="*/ 158 h 306"/>
                    <a:gd name="T20" fmla="*/ 76 w 433"/>
                    <a:gd name="T21" fmla="*/ 151 h 306"/>
                    <a:gd name="T22" fmla="*/ 54 w 433"/>
                    <a:gd name="T23" fmla="*/ 148 h 306"/>
                    <a:gd name="T24" fmla="*/ 37 w 433"/>
                    <a:gd name="T25" fmla="*/ 125 h 306"/>
                    <a:gd name="T26" fmla="*/ 11 w 433"/>
                    <a:gd name="T27" fmla="*/ 129 h 306"/>
                    <a:gd name="T28" fmla="*/ 4 w 433"/>
                    <a:gd name="T29" fmla="*/ 107 h 306"/>
                    <a:gd name="T30" fmla="*/ 39 w 433"/>
                    <a:gd name="T31" fmla="*/ 91 h 306"/>
                    <a:gd name="T32" fmla="*/ 78 w 433"/>
                    <a:gd name="T33" fmla="*/ 107 h 306"/>
                    <a:gd name="T34" fmla="*/ 98 w 433"/>
                    <a:gd name="T35" fmla="*/ 105 h 306"/>
                    <a:gd name="T36" fmla="*/ 129 w 433"/>
                    <a:gd name="T37" fmla="*/ 78 h 306"/>
                    <a:gd name="T38" fmla="*/ 146 w 433"/>
                    <a:gd name="T39" fmla="*/ 64 h 306"/>
                    <a:gd name="T40" fmla="*/ 169 w 433"/>
                    <a:gd name="T41" fmla="*/ 68 h 306"/>
                    <a:gd name="T42" fmla="*/ 189 w 433"/>
                    <a:gd name="T43" fmla="*/ 80 h 306"/>
                    <a:gd name="T44" fmla="*/ 209 w 433"/>
                    <a:gd name="T45" fmla="*/ 64 h 306"/>
                    <a:gd name="T46" fmla="*/ 234 w 433"/>
                    <a:gd name="T47" fmla="*/ 67 h 306"/>
                    <a:gd name="T48" fmla="*/ 255 w 433"/>
                    <a:gd name="T49" fmla="*/ 50 h 306"/>
                    <a:gd name="T50" fmla="*/ 272 w 433"/>
                    <a:gd name="T51" fmla="*/ 34 h 306"/>
                    <a:gd name="T52" fmla="*/ 295 w 433"/>
                    <a:gd name="T53" fmla="*/ 30 h 306"/>
                    <a:gd name="T54" fmla="*/ 314 w 433"/>
                    <a:gd name="T55" fmla="*/ 7 h 306"/>
                    <a:gd name="T56" fmla="*/ 325 w 433"/>
                    <a:gd name="T57" fmla="*/ 24 h 306"/>
                    <a:gd name="T58" fmla="*/ 343 w 433"/>
                    <a:gd name="T59" fmla="*/ 0 h 306"/>
                    <a:gd name="T60" fmla="*/ 379 w 433"/>
                    <a:gd name="T61" fmla="*/ 6 h 306"/>
                    <a:gd name="T62" fmla="*/ 390 w 433"/>
                    <a:gd name="T63" fmla="*/ 26 h 306"/>
                    <a:gd name="T64" fmla="*/ 384 w 433"/>
                    <a:gd name="T65" fmla="*/ 51 h 306"/>
                    <a:gd name="T66" fmla="*/ 371 w 433"/>
                    <a:gd name="T67" fmla="*/ 83 h 306"/>
                    <a:gd name="T68" fmla="*/ 391 w 433"/>
                    <a:gd name="T69" fmla="*/ 71 h 306"/>
                    <a:gd name="T70" fmla="*/ 410 w 433"/>
                    <a:gd name="T71" fmla="*/ 91 h 306"/>
                    <a:gd name="T72" fmla="*/ 422 w 433"/>
                    <a:gd name="T73" fmla="*/ 100 h 306"/>
                    <a:gd name="T74" fmla="*/ 425 w 433"/>
                    <a:gd name="T75" fmla="*/ 122 h 306"/>
                    <a:gd name="T76" fmla="*/ 413 w 433"/>
                    <a:gd name="T77" fmla="*/ 158 h 306"/>
                    <a:gd name="T78" fmla="*/ 397 w 433"/>
                    <a:gd name="T79" fmla="*/ 176 h 306"/>
                    <a:gd name="T80" fmla="*/ 388 w 433"/>
                    <a:gd name="T81" fmla="*/ 218 h 306"/>
                    <a:gd name="T82" fmla="*/ 357 w 433"/>
                    <a:gd name="T83" fmla="*/ 250 h 306"/>
                    <a:gd name="T84" fmla="*/ 340 w 433"/>
                    <a:gd name="T85" fmla="*/ 272 h 306"/>
                    <a:gd name="T86" fmla="*/ 317 w 433"/>
                    <a:gd name="T87" fmla="*/ 286 h 306"/>
                    <a:gd name="T88" fmla="*/ 308 w 433"/>
                    <a:gd name="T89" fmla="*/ 297 h 306"/>
                    <a:gd name="T90" fmla="*/ 294 w 433"/>
                    <a:gd name="T91" fmla="*/ 304 h 306"/>
                    <a:gd name="T92" fmla="*/ 271 w 433"/>
                    <a:gd name="T93" fmla="*/ 296 h 306"/>
                    <a:gd name="T94" fmla="*/ 248 w 433"/>
                    <a:gd name="T95" fmla="*/ 293 h 306"/>
                    <a:gd name="T96" fmla="*/ 234 w 433"/>
                    <a:gd name="T97" fmla="*/ 277 h 306"/>
                    <a:gd name="T98" fmla="*/ 218 w 433"/>
                    <a:gd name="T99" fmla="*/ 296 h 306"/>
                    <a:gd name="T100" fmla="*/ 206 w 433"/>
                    <a:gd name="T101" fmla="*/ 30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3" h="306">
                      <a:moveTo>
                        <a:pt x="206" y="300"/>
                      </a:moveTo>
                      <a:lnTo>
                        <a:pt x="195" y="293"/>
                      </a:lnTo>
                      <a:lnTo>
                        <a:pt x="180" y="297"/>
                      </a:lnTo>
                      <a:lnTo>
                        <a:pt x="169" y="291"/>
                      </a:lnTo>
                      <a:lnTo>
                        <a:pt x="160" y="290"/>
                      </a:lnTo>
                      <a:lnTo>
                        <a:pt x="146" y="277"/>
                      </a:lnTo>
                      <a:lnTo>
                        <a:pt x="130" y="274"/>
                      </a:lnTo>
                      <a:lnTo>
                        <a:pt x="132" y="263"/>
                      </a:lnTo>
                      <a:lnTo>
                        <a:pt x="124" y="252"/>
                      </a:lnTo>
                      <a:lnTo>
                        <a:pt x="126" y="240"/>
                      </a:lnTo>
                      <a:lnTo>
                        <a:pt x="135" y="230"/>
                      </a:lnTo>
                      <a:lnTo>
                        <a:pt x="124" y="220"/>
                      </a:lnTo>
                      <a:lnTo>
                        <a:pt x="109" y="223"/>
                      </a:lnTo>
                      <a:lnTo>
                        <a:pt x="98" y="216"/>
                      </a:lnTo>
                      <a:lnTo>
                        <a:pt x="84" y="220"/>
                      </a:lnTo>
                      <a:lnTo>
                        <a:pt x="68" y="210"/>
                      </a:lnTo>
                      <a:lnTo>
                        <a:pt x="64" y="199"/>
                      </a:lnTo>
                      <a:lnTo>
                        <a:pt x="78" y="179"/>
                      </a:lnTo>
                      <a:lnTo>
                        <a:pt x="93" y="176"/>
                      </a:lnTo>
                      <a:lnTo>
                        <a:pt x="101" y="158"/>
                      </a:lnTo>
                      <a:lnTo>
                        <a:pt x="85" y="145"/>
                      </a:lnTo>
                      <a:lnTo>
                        <a:pt x="76" y="151"/>
                      </a:lnTo>
                      <a:lnTo>
                        <a:pt x="64" y="145"/>
                      </a:lnTo>
                      <a:lnTo>
                        <a:pt x="54" y="148"/>
                      </a:lnTo>
                      <a:lnTo>
                        <a:pt x="44" y="145"/>
                      </a:lnTo>
                      <a:lnTo>
                        <a:pt x="37" y="125"/>
                      </a:lnTo>
                      <a:lnTo>
                        <a:pt x="19" y="124"/>
                      </a:lnTo>
                      <a:lnTo>
                        <a:pt x="11" y="129"/>
                      </a:lnTo>
                      <a:lnTo>
                        <a:pt x="0" y="114"/>
                      </a:lnTo>
                      <a:lnTo>
                        <a:pt x="4" y="107"/>
                      </a:lnTo>
                      <a:lnTo>
                        <a:pt x="19" y="108"/>
                      </a:lnTo>
                      <a:lnTo>
                        <a:pt x="39" y="91"/>
                      </a:lnTo>
                      <a:lnTo>
                        <a:pt x="58" y="94"/>
                      </a:lnTo>
                      <a:lnTo>
                        <a:pt x="78" y="107"/>
                      </a:lnTo>
                      <a:lnTo>
                        <a:pt x="88" y="110"/>
                      </a:lnTo>
                      <a:lnTo>
                        <a:pt x="98" y="105"/>
                      </a:lnTo>
                      <a:lnTo>
                        <a:pt x="99" y="93"/>
                      </a:lnTo>
                      <a:lnTo>
                        <a:pt x="129" y="78"/>
                      </a:lnTo>
                      <a:lnTo>
                        <a:pt x="143" y="78"/>
                      </a:lnTo>
                      <a:lnTo>
                        <a:pt x="146" y="64"/>
                      </a:lnTo>
                      <a:lnTo>
                        <a:pt x="160" y="57"/>
                      </a:lnTo>
                      <a:lnTo>
                        <a:pt x="169" y="68"/>
                      </a:lnTo>
                      <a:lnTo>
                        <a:pt x="172" y="74"/>
                      </a:lnTo>
                      <a:lnTo>
                        <a:pt x="189" y="80"/>
                      </a:lnTo>
                      <a:lnTo>
                        <a:pt x="207" y="77"/>
                      </a:lnTo>
                      <a:lnTo>
                        <a:pt x="209" y="64"/>
                      </a:lnTo>
                      <a:lnTo>
                        <a:pt x="221" y="56"/>
                      </a:lnTo>
                      <a:lnTo>
                        <a:pt x="234" y="67"/>
                      </a:lnTo>
                      <a:lnTo>
                        <a:pt x="241" y="47"/>
                      </a:lnTo>
                      <a:lnTo>
                        <a:pt x="255" y="50"/>
                      </a:lnTo>
                      <a:lnTo>
                        <a:pt x="260" y="37"/>
                      </a:lnTo>
                      <a:lnTo>
                        <a:pt x="272" y="34"/>
                      </a:lnTo>
                      <a:lnTo>
                        <a:pt x="280" y="23"/>
                      </a:lnTo>
                      <a:lnTo>
                        <a:pt x="295" y="30"/>
                      </a:lnTo>
                      <a:lnTo>
                        <a:pt x="302" y="14"/>
                      </a:lnTo>
                      <a:lnTo>
                        <a:pt x="314" y="7"/>
                      </a:lnTo>
                      <a:lnTo>
                        <a:pt x="317" y="16"/>
                      </a:lnTo>
                      <a:lnTo>
                        <a:pt x="325" y="24"/>
                      </a:lnTo>
                      <a:lnTo>
                        <a:pt x="339" y="9"/>
                      </a:lnTo>
                      <a:lnTo>
                        <a:pt x="343" y="0"/>
                      </a:lnTo>
                      <a:lnTo>
                        <a:pt x="357" y="2"/>
                      </a:lnTo>
                      <a:lnTo>
                        <a:pt x="379" y="6"/>
                      </a:lnTo>
                      <a:lnTo>
                        <a:pt x="377" y="23"/>
                      </a:lnTo>
                      <a:lnTo>
                        <a:pt x="390" y="26"/>
                      </a:lnTo>
                      <a:lnTo>
                        <a:pt x="385" y="37"/>
                      </a:lnTo>
                      <a:lnTo>
                        <a:pt x="384" y="51"/>
                      </a:lnTo>
                      <a:lnTo>
                        <a:pt x="367" y="73"/>
                      </a:lnTo>
                      <a:lnTo>
                        <a:pt x="371" y="83"/>
                      </a:lnTo>
                      <a:lnTo>
                        <a:pt x="382" y="70"/>
                      </a:lnTo>
                      <a:lnTo>
                        <a:pt x="391" y="71"/>
                      </a:lnTo>
                      <a:lnTo>
                        <a:pt x="397" y="98"/>
                      </a:lnTo>
                      <a:lnTo>
                        <a:pt x="410" y="91"/>
                      </a:lnTo>
                      <a:lnTo>
                        <a:pt x="425" y="88"/>
                      </a:lnTo>
                      <a:lnTo>
                        <a:pt x="422" y="100"/>
                      </a:lnTo>
                      <a:lnTo>
                        <a:pt x="433" y="117"/>
                      </a:lnTo>
                      <a:lnTo>
                        <a:pt x="425" y="122"/>
                      </a:lnTo>
                      <a:lnTo>
                        <a:pt x="422" y="145"/>
                      </a:lnTo>
                      <a:lnTo>
                        <a:pt x="413" y="158"/>
                      </a:lnTo>
                      <a:lnTo>
                        <a:pt x="402" y="161"/>
                      </a:lnTo>
                      <a:lnTo>
                        <a:pt x="397" y="176"/>
                      </a:lnTo>
                      <a:lnTo>
                        <a:pt x="397" y="198"/>
                      </a:lnTo>
                      <a:lnTo>
                        <a:pt x="388" y="218"/>
                      </a:lnTo>
                      <a:lnTo>
                        <a:pt x="365" y="229"/>
                      </a:lnTo>
                      <a:lnTo>
                        <a:pt x="357" y="250"/>
                      </a:lnTo>
                      <a:lnTo>
                        <a:pt x="345" y="252"/>
                      </a:lnTo>
                      <a:lnTo>
                        <a:pt x="340" y="272"/>
                      </a:lnTo>
                      <a:lnTo>
                        <a:pt x="323" y="273"/>
                      </a:lnTo>
                      <a:lnTo>
                        <a:pt x="317" y="286"/>
                      </a:lnTo>
                      <a:lnTo>
                        <a:pt x="306" y="286"/>
                      </a:lnTo>
                      <a:lnTo>
                        <a:pt x="308" y="297"/>
                      </a:lnTo>
                      <a:lnTo>
                        <a:pt x="294" y="290"/>
                      </a:lnTo>
                      <a:lnTo>
                        <a:pt x="294" y="304"/>
                      </a:lnTo>
                      <a:lnTo>
                        <a:pt x="272" y="306"/>
                      </a:lnTo>
                      <a:lnTo>
                        <a:pt x="271" y="296"/>
                      </a:lnTo>
                      <a:lnTo>
                        <a:pt x="260" y="294"/>
                      </a:lnTo>
                      <a:lnTo>
                        <a:pt x="248" y="293"/>
                      </a:lnTo>
                      <a:lnTo>
                        <a:pt x="240" y="276"/>
                      </a:lnTo>
                      <a:lnTo>
                        <a:pt x="234" y="277"/>
                      </a:lnTo>
                      <a:lnTo>
                        <a:pt x="231" y="291"/>
                      </a:lnTo>
                      <a:lnTo>
                        <a:pt x="218" y="296"/>
                      </a:lnTo>
                      <a:lnTo>
                        <a:pt x="206" y="300"/>
                      </a:lnTo>
                      <a:lnTo>
                        <a:pt x="206" y="300"/>
                      </a:lnTo>
                      <a:lnTo>
                        <a:pt x="206" y="300"/>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34" name="Freeform 18">
                  <a:extLst>
                    <a:ext uri="{FF2B5EF4-FFF2-40B4-BE49-F238E27FC236}">
                      <a16:creationId xmlns:a16="http://schemas.microsoft.com/office/drawing/2014/main" id="{56FABA62-2EDE-4FD1-80D1-A0BEB0E1826D}"/>
                    </a:ext>
                  </a:extLst>
                </p:cNvPr>
                <p:cNvSpPr>
                  <a:spLocks/>
                </p:cNvSpPr>
                <p:nvPr/>
              </p:nvSpPr>
              <p:spPr bwMode="auto">
                <a:xfrm>
                  <a:off x="10955337" y="4687886"/>
                  <a:ext cx="147638" cy="330200"/>
                </a:xfrm>
                <a:custGeom>
                  <a:avLst/>
                  <a:gdLst>
                    <a:gd name="T0" fmla="*/ 5 w 93"/>
                    <a:gd name="T1" fmla="*/ 107 h 208"/>
                    <a:gd name="T2" fmla="*/ 13 w 93"/>
                    <a:gd name="T3" fmla="*/ 80 h 208"/>
                    <a:gd name="T4" fmla="*/ 23 w 93"/>
                    <a:gd name="T5" fmla="*/ 54 h 208"/>
                    <a:gd name="T6" fmla="*/ 33 w 93"/>
                    <a:gd name="T7" fmla="*/ 39 h 208"/>
                    <a:gd name="T8" fmla="*/ 39 w 93"/>
                    <a:gd name="T9" fmla="*/ 23 h 208"/>
                    <a:gd name="T10" fmla="*/ 47 w 93"/>
                    <a:gd name="T11" fmla="*/ 12 h 208"/>
                    <a:gd name="T12" fmla="*/ 60 w 93"/>
                    <a:gd name="T13" fmla="*/ 10 h 208"/>
                    <a:gd name="T14" fmla="*/ 62 w 93"/>
                    <a:gd name="T15" fmla="*/ 2 h 208"/>
                    <a:gd name="T16" fmla="*/ 70 w 93"/>
                    <a:gd name="T17" fmla="*/ 0 h 208"/>
                    <a:gd name="T18" fmla="*/ 76 w 93"/>
                    <a:gd name="T19" fmla="*/ 7 h 208"/>
                    <a:gd name="T20" fmla="*/ 88 w 93"/>
                    <a:gd name="T21" fmla="*/ 7 h 208"/>
                    <a:gd name="T22" fmla="*/ 93 w 93"/>
                    <a:gd name="T23" fmla="*/ 14 h 208"/>
                    <a:gd name="T24" fmla="*/ 85 w 93"/>
                    <a:gd name="T25" fmla="*/ 24 h 208"/>
                    <a:gd name="T26" fmla="*/ 90 w 93"/>
                    <a:gd name="T27" fmla="*/ 36 h 208"/>
                    <a:gd name="T28" fmla="*/ 88 w 93"/>
                    <a:gd name="T29" fmla="*/ 47 h 208"/>
                    <a:gd name="T30" fmla="*/ 82 w 93"/>
                    <a:gd name="T31" fmla="*/ 70 h 208"/>
                    <a:gd name="T32" fmla="*/ 79 w 93"/>
                    <a:gd name="T33" fmla="*/ 125 h 208"/>
                    <a:gd name="T34" fmla="*/ 74 w 93"/>
                    <a:gd name="T35" fmla="*/ 141 h 208"/>
                    <a:gd name="T36" fmla="*/ 62 w 93"/>
                    <a:gd name="T37" fmla="*/ 166 h 208"/>
                    <a:gd name="T38" fmla="*/ 59 w 93"/>
                    <a:gd name="T39" fmla="*/ 185 h 208"/>
                    <a:gd name="T40" fmla="*/ 59 w 93"/>
                    <a:gd name="T41" fmla="*/ 208 h 208"/>
                    <a:gd name="T42" fmla="*/ 50 w 93"/>
                    <a:gd name="T43" fmla="*/ 208 h 208"/>
                    <a:gd name="T44" fmla="*/ 50 w 93"/>
                    <a:gd name="T45" fmla="*/ 195 h 208"/>
                    <a:gd name="T46" fmla="*/ 40 w 93"/>
                    <a:gd name="T47" fmla="*/ 182 h 208"/>
                    <a:gd name="T48" fmla="*/ 22 w 93"/>
                    <a:gd name="T49" fmla="*/ 175 h 208"/>
                    <a:gd name="T50" fmla="*/ 9 w 93"/>
                    <a:gd name="T51" fmla="*/ 147 h 208"/>
                    <a:gd name="T52" fmla="*/ 6 w 93"/>
                    <a:gd name="T53" fmla="*/ 124 h 208"/>
                    <a:gd name="T54" fmla="*/ 0 w 93"/>
                    <a:gd name="T55" fmla="*/ 117 h 208"/>
                    <a:gd name="T56" fmla="*/ 5 w 93"/>
                    <a:gd name="T57" fmla="*/ 107 h 208"/>
                    <a:gd name="T58" fmla="*/ 5 w 93"/>
                    <a:gd name="T59" fmla="*/ 107 h 208"/>
                    <a:gd name="T60" fmla="*/ 5 w 93"/>
                    <a:gd name="T61" fmla="*/ 10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208">
                      <a:moveTo>
                        <a:pt x="5" y="107"/>
                      </a:moveTo>
                      <a:lnTo>
                        <a:pt x="13" y="80"/>
                      </a:lnTo>
                      <a:lnTo>
                        <a:pt x="23" y="54"/>
                      </a:lnTo>
                      <a:lnTo>
                        <a:pt x="33" y="39"/>
                      </a:lnTo>
                      <a:lnTo>
                        <a:pt x="39" y="23"/>
                      </a:lnTo>
                      <a:lnTo>
                        <a:pt x="47" y="12"/>
                      </a:lnTo>
                      <a:lnTo>
                        <a:pt x="60" y="10"/>
                      </a:lnTo>
                      <a:lnTo>
                        <a:pt x="62" y="2"/>
                      </a:lnTo>
                      <a:lnTo>
                        <a:pt x="70" y="0"/>
                      </a:lnTo>
                      <a:lnTo>
                        <a:pt x="76" y="7"/>
                      </a:lnTo>
                      <a:lnTo>
                        <a:pt x="88" y="7"/>
                      </a:lnTo>
                      <a:lnTo>
                        <a:pt x="93" y="14"/>
                      </a:lnTo>
                      <a:lnTo>
                        <a:pt x="85" y="24"/>
                      </a:lnTo>
                      <a:lnTo>
                        <a:pt x="90" y="36"/>
                      </a:lnTo>
                      <a:lnTo>
                        <a:pt x="88" y="47"/>
                      </a:lnTo>
                      <a:lnTo>
                        <a:pt x="82" y="70"/>
                      </a:lnTo>
                      <a:lnTo>
                        <a:pt x="79" y="125"/>
                      </a:lnTo>
                      <a:lnTo>
                        <a:pt x="74" y="141"/>
                      </a:lnTo>
                      <a:lnTo>
                        <a:pt x="62" y="166"/>
                      </a:lnTo>
                      <a:lnTo>
                        <a:pt x="59" y="185"/>
                      </a:lnTo>
                      <a:lnTo>
                        <a:pt x="59" y="208"/>
                      </a:lnTo>
                      <a:lnTo>
                        <a:pt x="50" y="208"/>
                      </a:lnTo>
                      <a:lnTo>
                        <a:pt x="50" y="195"/>
                      </a:lnTo>
                      <a:lnTo>
                        <a:pt x="40" y="182"/>
                      </a:lnTo>
                      <a:lnTo>
                        <a:pt x="22" y="175"/>
                      </a:lnTo>
                      <a:lnTo>
                        <a:pt x="9" y="147"/>
                      </a:lnTo>
                      <a:lnTo>
                        <a:pt x="6" y="124"/>
                      </a:lnTo>
                      <a:lnTo>
                        <a:pt x="0" y="117"/>
                      </a:lnTo>
                      <a:lnTo>
                        <a:pt x="5" y="107"/>
                      </a:lnTo>
                      <a:lnTo>
                        <a:pt x="5" y="107"/>
                      </a:lnTo>
                      <a:lnTo>
                        <a:pt x="5" y="107"/>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35" name="Freeform 19">
                  <a:extLst>
                    <a:ext uri="{FF2B5EF4-FFF2-40B4-BE49-F238E27FC236}">
                      <a16:creationId xmlns:a16="http://schemas.microsoft.com/office/drawing/2014/main" id="{BDDB871C-1EAE-4434-BAE9-5CAA59B2BFCC}"/>
                    </a:ext>
                  </a:extLst>
                </p:cNvPr>
                <p:cNvSpPr>
                  <a:spLocks/>
                </p:cNvSpPr>
                <p:nvPr/>
              </p:nvSpPr>
              <p:spPr bwMode="auto">
                <a:xfrm>
                  <a:off x="10955337" y="4687886"/>
                  <a:ext cx="147638" cy="330200"/>
                </a:xfrm>
                <a:custGeom>
                  <a:avLst/>
                  <a:gdLst>
                    <a:gd name="T0" fmla="*/ 5 w 93"/>
                    <a:gd name="T1" fmla="*/ 107 h 208"/>
                    <a:gd name="T2" fmla="*/ 13 w 93"/>
                    <a:gd name="T3" fmla="*/ 80 h 208"/>
                    <a:gd name="T4" fmla="*/ 23 w 93"/>
                    <a:gd name="T5" fmla="*/ 54 h 208"/>
                    <a:gd name="T6" fmla="*/ 33 w 93"/>
                    <a:gd name="T7" fmla="*/ 39 h 208"/>
                    <a:gd name="T8" fmla="*/ 39 w 93"/>
                    <a:gd name="T9" fmla="*/ 23 h 208"/>
                    <a:gd name="T10" fmla="*/ 47 w 93"/>
                    <a:gd name="T11" fmla="*/ 12 h 208"/>
                    <a:gd name="T12" fmla="*/ 60 w 93"/>
                    <a:gd name="T13" fmla="*/ 10 h 208"/>
                    <a:gd name="T14" fmla="*/ 62 w 93"/>
                    <a:gd name="T15" fmla="*/ 2 h 208"/>
                    <a:gd name="T16" fmla="*/ 70 w 93"/>
                    <a:gd name="T17" fmla="*/ 0 h 208"/>
                    <a:gd name="T18" fmla="*/ 76 w 93"/>
                    <a:gd name="T19" fmla="*/ 7 h 208"/>
                    <a:gd name="T20" fmla="*/ 88 w 93"/>
                    <a:gd name="T21" fmla="*/ 7 h 208"/>
                    <a:gd name="T22" fmla="*/ 93 w 93"/>
                    <a:gd name="T23" fmla="*/ 14 h 208"/>
                    <a:gd name="T24" fmla="*/ 85 w 93"/>
                    <a:gd name="T25" fmla="*/ 24 h 208"/>
                    <a:gd name="T26" fmla="*/ 90 w 93"/>
                    <a:gd name="T27" fmla="*/ 36 h 208"/>
                    <a:gd name="T28" fmla="*/ 88 w 93"/>
                    <a:gd name="T29" fmla="*/ 47 h 208"/>
                    <a:gd name="T30" fmla="*/ 82 w 93"/>
                    <a:gd name="T31" fmla="*/ 70 h 208"/>
                    <a:gd name="T32" fmla="*/ 79 w 93"/>
                    <a:gd name="T33" fmla="*/ 125 h 208"/>
                    <a:gd name="T34" fmla="*/ 74 w 93"/>
                    <a:gd name="T35" fmla="*/ 141 h 208"/>
                    <a:gd name="T36" fmla="*/ 62 w 93"/>
                    <a:gd name="T37" fmla="*/ 166 h 208"/>
                    <a:gd name="T38" fmla="*/ 59 w 93"/>
                    <a:gd name="T39" fmla="*/ 185 h 208"/>
                    <a:gd name="T40" fmla="*/ 59 w 93"/>
                    <a:gd name="T41" fmla="*/ 208 h 208"/>
                    <a:gd name="T42" fmla="*/ 50 w 93"/>
                    <a:gd name="T43" fmla="*/ 208 h 208"/>
                    <a:gd name="T44" fmla="*/ 50 w 93"/>
                    <a:gd name="T45" fmla="*/ 195 h 208"/>
                    <a:gd name="T46" fmla="*/ 40 w 93"/>
                    <a:gd name="T47" fmla="*/ 182 h 208"/>
                    <a:gd name="T48" fmla="*/ 22 w 93"/>
                    <a:gd name="T49" fmla="*/ 175 h 208"/>
                    <a:gd name="T50" fmla="*/ 9 w 93"/>
                    <a:gd name="T51" fmla="*/ 147 h 208"/>
                    <a:gd name="T52" fmla="*/ 6 w 93"/>
                    <a:gd name="T53" fmla="*/ 124 h 208"/>
                    <a:gd name="T54" fmla="*/ 0 w 93"/>
                    <a:gd name="T55" fmla="*/ 117 h 208"/>
                    <a:gd name="T56" fmla="*/ 5 w 93"/>
                    <a:gd name="T57" fmla="*/ 107 h 208"/>
                    <a:gd name="T58" fmla="*/ 5 w 93"/>
                    <a:gd name="T59" fmla="*/ 107 h 208"/>
                    <a:gd name="T60" fmla="*/ 5 w 93"/>
                    <a:gd name="T61" fmla="*/ 10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208">
                      <a:moveTo>
                        <a:pt x="5" y="107"/>
                      </a:moveTo>
                      <a:lnTo>
                        <a:pt x="13" y="80"/>
                      </a:lnTo>
                      <a:lnTo>
                        <a:pt x="23" y="54"/>
                      </a:lnTo>
                      <a:lnTo>
                        <a:pt x="33" y="39"/>
                      </a:lnTo>
                      <a:lnTo>
                        <a:pt x="39" y="23"/>
                      </a:lnTo>
                      <a:lnTo>
                        <a:pt x="47" y="12"/>
                      </a:lnTo>
                      <a:lnTo>
                        <a:pt x="60" y="10"/>
                      </a:lnTo>
                      <a:lnTo>
                        <a:pt x="62" y="2"/>
                      </a:lnTo>
                      <a:lnTo>
                        <a:pt x="70" y="0"/>
                      </a:lnTo>
                      <a:lnTo>
                        <a:pt x="76" y="7"/>
                      </a:lnTo>
                      <a:lnTo>
                        <a:pt x="88" y="7"/>
                      </a:lnTo>
                      <a:lnTo>
                        <a:pt x="93" y="14"/>
                      </a:lnTo>
                      <a:lnTo>
                        <a:pt x="85" y="24"/>
                      </a:lnTo>
                      <a:lnTo>
                        <a:pt x="90" y="36"/>
                      </a:lnTo>
                      <a:lnTo>
                        <a:pt x="88" y="47"/>
                      </a:lnTo>
                      <a:lnTo>
                        <a:pt x="82" y="70"/>
                      </a:lnTo>
                      <a:lnTo>
                        <a:pt x="79" y="125"/>
                      </a:lnTo>
                      <a:lnTo>
                        <a:pt x="74" y="141"/>
                      </a:lnTo>
                      <a:lnTo>
                        <a:pt x="62" y="166"/>
                      </a:lnTo>
                      <a:lnTo>
                        <a:pt x="59" y="185"/>
                      </a:lnTo>
                      <a:lnTo>
                        <a:pt x="59" y="208"/>
                      </a:lnTo>
                      <a:lnTo>
                        <a:pt x="50" y="208"/>
                      </a:lnTo>
                      <a:lnTo>
                        <a:pt x="50" y="195"/>
                      </a:lnTo>
                      <a:lnTo>
                        <a:pt x="40" y="182"/>
                      </a:lnTo>
                      <a:lnTo>
                        <a:pt x="22" y="175"/>
                      </a:lnTo>
                      <a:lnTo>
                        <a:pt x="9" y="147"/>
                      </a:lnTo>
                      <a:lnTo>
                        <a:pt x="6" y="124"/>
                      </a:lnTo>
                      <a:lnTo>
                        <a:pt x="0" y="117"/>
                      </a:lnTo>
                      <a:lnTo>
                        <a:pt x="5" y="107"/>
                      </a:lnTo>
                      <a:lnTo>
                        <a:pt x="5" y="107"/>
                      </a:lnTo>
                      <a:lnTo>
                        <a:pt x="5" y="107"/>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36" name="Freeform 20">
                  <a:extLst>
                    <a:ext uri="{FF2B5EF4-FFF2-40B4-BE49-F238E27FC236}">
                      <a16:creationId xmlns:a16="http://schemas.microsoft.com/office/drawing/2014/main" id="{7EDFAF7D-718F-4A56-90D6-378837FEDB41}"/>
                    </a:ext>
                  </a:extLst>
                </p:cNvPr>
                <p:cNvSpPr>
                  <a:spLocks/>
                </p:cNvSpPr>
                <p:nvPr/>
              </p:nvSpPr>
              <p:spPr bwMode="auto">
                <a:xfrm>
                  <a:off x="10563225" y="4438649"/>
                  <a:ext cx="373063" cy="458788"/>
                </a:xfrm>
                <a:custGeom>
                  <a:avLst/>
                  <a:gdLst>
                    <a:gd name="T0" fmla="*/ 0 w 235"/>
                    <a:gd name="T1" fmla="*/ 204 h 289"/>
                    <a:gd name="T2" fmla="*/ 8 w 235"/>
                    <a:gd name="T3" fmla="*/ 170 h 289"/>
                    <a:gd name="T4" fmla="*/ 23 w 235"/>
                    <a:gd name="T5" fmla="*/ 134 h 289"/>
                    <a:gd name="T6" fmla="*/ 25 w 235"/>
                    <a:gd name="T7" fmla="*/ 107 h 289"/>
                    <a:gd name="T8" fmla="*/ 46 w 235"/>
                    <a:gd name="T9" fmla="*/ 86 h 289"/>
                    <a:gd name="T10" fmla="*/ 54 w 235"/>
                    <a:gd name="T11" fmla="*/ 48 h 289"/>
                    <a:gd name="T12" fmla="*/ 71 w 235"/>
                    <a:gd name="T13" fmla="*/ 27 h 289"/>
                    <a:gd name="T14" fmla="*/ 88 w 235"/>
                    <a:gd name="T15" fmla="*/ 24 h 289"/>
                    <a:gd name="T16" fmla="*/ 120 w 235"/>
                    <a:gd name="T17" fmla="*/ 0 h 289"/>
                    <a:gd name="T18" fmla="*/ 137 w 235"/>
                    <a:gd name="T19" fmla="*/ 14 h 289"/>
                    <a:gd name="T20" fmla="*/ 148 w 235"/>
                    <a:gd name="T21" fmla="*/ 45 h 289"/>
                    <a:gd name="T22" fmla="*/ 182 w 235"/>
                    <a:gd name="T23" fmla="*/ 36 h 289"/>
                    <a:gd name="T24" fmla="*/ 195 w 235"/>
                    <a:gd name="T25" fmla="*/ 41 h 289"/>
                    <a:gd name="T26" fmla="*/ 215 w 235"/>
                    <a:gd name="T27" fmla="*/ 42 h 289"/>
                    <a:gd name="T28" fmla="*/ 235 w 235"/>
                    <a:gd name="T29" fmla="*/ 48 h 289"/>
                    <a:gd name="T30" fmla="*/ 224 w 235"/>
                    <a:gd name="T31" fmla="*/ 68 h 289"/>
                    <a:gd name="T32" fmla="*/ 209 w 235"/>
                    <a:gd name="T33" fmla="*/ 86 h 289"/>
                    <a:gd name="T34" fmla="*/ 192 w 235"/>
                    <a:gd name="T35" fmla="*/ 93 h 289"/>
                    <a:gd name="T36" fmla="*/ 205 w 235"/>
                    <a:gd name="T37" fmla="*/ 107 h 289"/>
                    <a:gd name="T38" fmla="*/ 195 w 235"/>
                    <a:gd name="T39" fmla="*/ 125 h 289"/>
                    <a:gd name="T40" fmla="*/ 201 w 235"/>
                    <a:gd name="T41" fmla="*/ 143 h 289"/>
                    <a:gd name="T42" fmla="*/ 205 w 235"/>
                    <a:gd name="T43" fmla="*/ 163 h 289"/>
                    <a:gd name="T44" fmla="*/ 196 w 235"/>
                    <a:gd name="T45" fmla="*/ 169 h 289"/>
                    <a:gd name="T46" fmla="*/ 184 w 235"/>
                    <a:gd name="T47" fmla="*/ 160 h 289"/>
                    <a:gd name="T48" fmla="*/ 184 w 235"/>
                    <a:gd name="T49" fmla="*/ 176 h 289"/>
                    <a:gd name="T50" fmla="*/ 178 w 235"/>
                    <a:gd name="T51" fmla="*/ 184 h 289"/>
                    <a:gd name="T52" fmla="*/ 170 w 235"/>
                    <a:gd name="T53" fmla="*/ 196 h 289"/>
                    <a:gd name="T54" fmla="*/ 164 w 235"/>
                    <a:gd name="T55" fmla="*/ 203 h 289"/>
                    <a:gd name="T56" fmla="*/ 156 w 235"/>
                    <a:gd name="T57" fmla="*/ 211 h 289"/>
                    <a:gd name="T58" fmla="*/ 158 w 235"/>
                    <a:gd name="T59" fmla="*/ 224 h 289"/>
                    <a:gd name="T60" fmla="*/ 139 w 235"/>
                    <a:gd name="T61" fmla="*/ 227 h 289"/>
                    <a:gd name="T62" fmla="*/ 124 w 235"/>
                    <a:gd name="T63" fmla="*/ 231 h 289"/>
                    <a:gd name="T64" fmla="*/ 130 w 235"/>
                    <a:gd name="T65" fmla="*/ 247 h 289"/>
                    <a:gd name="T66" fmla="*/ 114 w 235"/>
                    <a:gd name="T67" fmla="*/ 262 h 289"/>
                    <a:gd name="T68" fmla="*/ 97 w 235"/>
                    <a:gd name="T69" fmla="*/ 272 h 289"/>
                    <a:gd name="T70" fmla="*/ 87 w 235"/>
                    <a:gd name="T71" fmla="*/ 281 h 289"/>
                    <a:gd name="T72" fmla="*/ 66 w 235"/>
                    <a:gd name="T73" fmla="*/ 264 h 289"/>
                    <a:gd name="T74" fmla="*/ 53 w 235"/>
                    <a:gd name="T75" fmla="*/ 231 h 289"/>
                    <a:gd name="T76" fmla="*/ 29 w 235"/>
                    <a:gd name="T77" fmla="*/ 223 h 289"/>
                    <a:gd name="T78" fmla="*/ 8 w 235"/>
                    <a:gd name="T79" fmla="*/ 21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5" h="289">
                      <a:moveTo>
                        <a:pt x="8" y="218"/>
                      </a:moveTo>
                      <a:lnTo>
                        <a:pt x="0" y="204"/>
                      </a:lnTo>
                      <a:lnTo>
                        <a:pt x="6" y="196"/>
                      </a:lnTo>
                      <a:lnTo>
                        <a:pt x="8" y="170"/>
                      </a:lnTo>
                      <a:lnTo>
                        <a:pt x="22" y="152"/>
                      </a:lnTo>
                      <a:lnTo>
                        <a:pt x="23" y="134"/>
                      </a:lnTo>
                      <a:lnTo>
                        <a:pt x="32" y="122"/>
                      </a:lnTo>
                      <a:lnTo>
                        <a:pt x="25" y="107"/>
                      </a:lnTo>
                      <a:lnTo>
                        <a:pt x="28" y="92"/>
                      </a:lnTo>
                      <a:lnTo>
                        <a:pt x="46" y="86"/>
                      </a:lnTo>
                      <a:lnTo>
                        <a:pt x="56" y="69"/>
                      </a:lnTo>
                      <a:lnTo>
                        <a:pt x="54" y="48"/>
                      </a:lnTo>
                      <a:lnTo>
                        <a:pt x="63" y="31"/>
                      </a:lnTo>
                      <a:lnTo>
                        <a:pt x="71" y="27"/>
                      </a:lnTo>
                      <a:lnTo>
                        <a:pt x="85" y="34"/>
                      </a:lnTo>
                      <a:lnTo>
                        <a:pt x="88" y="24"/>
                      </a:lnTo>
                      <a:lnTo>
                        <a:pt x="114" y="12"/>
                      </a:lnTo>
                      <a:lnTo>
                        <a:pt x="120" y="0"/>
                      </a:lnTo>
                      <a:lnTo>
                        <a:pt x="137" y="1"/>
                      </a:lnTo>
                      <a:lnTo>
                        <a:pt x="137" y="14"/>
                      </a:lnTo>
                      <a:lnTo>
                        <a:pt x="150" y="35"/>
                      </a:lnTo>
                      <a:lnTo>
                        <a:pt x="148" y="45"/>
                      </a:lnTo>
                      <a:lnTo>
                        <a:pt x="168" y="46"/>
                      </a:lnTo>
                      <a:lnTo>
                        <a:pt x="182" y="36"/>
                      </a:lnTo>
                      <a:lnTo>
                        <a:pt x="184" y="27"/>
                      </a:lnTo>
                      <a:lnTo>
                        <a:pt x="195" y="41"/>
                      </a:lnTo>
                      <a:lnTo>
                        <a:pt x="201" y="49"/>
                      </a:lnTo>
                      <a:lnTo>
                        <a:pt x="215" y="42"/>
                      </a:lnTo>
                      <a:lnTo>
                        <a:pt x="227" y="41"/>
                      </a:lnTo>
                      <a:lnTo>
                        <a:pt x="235" y="48"/>
                      </a:lnTo>
                      <a:lnTo>
                        <a:pt x="226" y="58"/>
                      </a:lnTo>
                      <a:lnTo>
                        <a:pt x="224" y="68"/>
                      </a:lnTo>
                      <a:lnTo>
                        <a:pt x="215" y="79"/>
                      </a:lnTo>
                      <a:lnTo>
                        <a:pt x="209" y="86"/>
                      </a:lnTo>
                      <a:lnTo>
                        <a:pt x="193" y="83"/>
                      </a:lnTo>
                      <a:lnTo>
                        <a:pt x="192" y="93"/>
                      </a:lnTo>
                      <a:lnTo>
                        <a:pt x="204" y="100"/>
                      </a:lnTo>
                      <a:lnTo>
                        <a:pt x="205" y="107"/>
                      </a:lnTo>
                      <a:lnTo>
                        <a:pt x="199" y="117"/>
                      </a:lnTo>
                      <a:lnTo>
                        <a:pt x="195" y="125"/>
                      </a:lnTo>
                      <a:lnTo>
                        <a:pt x="199" y="132"/>
                      </a:lnTo>
                      <a:lnTo>
                        <a:pt x="201" y="143"/>
                      </a:lnTo>
                      <a:lnTo>
                        <a:pt x="196" y="152"/>
                      </a:lnTo>
                      <a:lnTo>
                        <a:pt x="205" y="163"/>
                      </a:lnTo>
                      <a:lnTo>
                        <a:pt x="202" y="169"/>
                      </a:lnTo>
                      <a:lnTo>
                        <a:pt x="196" y="169"/>
                      </a:lnTo>
                      <a:lnTo>
                        <a:pt x="192" y="163"/>
                      </a:lnTo>
                      <a:lnTo>
                        <a:pt x="184" y="160"/>
                      </a:lnTo>
                      <a:lnTo>
                        <a:pt x="181" y="167"/>
                      </a:lnTo>
                      <a:lnTo>
                        <a:pt x="184" y="176"/>
                      </a:lnTo>
                      <a:lnTo>
                        <a:pt x="185" y="181"/>
                      </a:lnTo>
                      <a:lnTo>
                        <a:pt x="178" y="184"/>
                      </a:lnTo>
                      <a:lnTo>
                        <a:pt x="170" y="188"/>
                      </a:lnTo>
                      <a:lnTo>
                        <a:pt x="170" y="196"/>
                      </a:lnTo>
                      <a:lnTo>
                        <a:pt x="171" y="203"/>
                      </a:lnTo>
                      <a:lnTo>
                        <a:pt x="164" y="203"/>
                      </a:lnTo>
                      <a:lnTo>
                        <a:pt x="156" y="204"/>
                      </a:lnTo>
                      <a:lnTo>
                        <a:pt x="156" y="211"/>
                      </a:lnTo>
                      <a:lnTo>
                        <a:pt x="162" y="213"/>
                      </a:lnTo>
                      <a:lnTo>
                        <a:pt x="158" y="224"/>
                      </a:lnTo>
                      <a:lnTo>
                        <a:pt x="145" y="221"/>
                      </a:lnTo>
                      <a:lnTo>
                        <a:pt x="139" y="227"/>
                      </a:lnTo>
                      <a:lnTo>
                        <a:pt x="131" y="225"/>
                      </a:lnTo>
                      <a:lnTo>
                        <a:pt x="124" y="231"/>
                      </a:lnTo>
                      <a:lnTo>
                        <a:pt x="117" y="237"/>
                      </a:lnTo>
                      <a:lnTo>
                        <a:pt x="130" y="247"/>
                      </a:lnTo>
                      <a:lnTo>
                        <a:pt x="122" y="252"/>
                      </a:lnTo>
                      <a:lnTo>
                        <a:pt x="114" y="262"/>
                      </a:lnTo>
                      <a:lnTo>
                        <a:pt x="108" y="272"/>
                      </a:lnTo>
                      <a:lnTo>
                        <a:pt x="97" y="272"/>
                      </a:lnTo>
                      <a:lnTo>
                        <a:pt x="96" y="279"/>
                      </a:lnTo>
                      <a:lnTo>
                        <a:pt x="87" y="281"/>
                      </a:lnTo>
                      <a:lnTo>
                        <a:pt x="82" y="289"/>
                      </a:lnTo>
                      <a:lnTo>
                        <a:pt x="66" y="264"/>
                      </a:lnTo>
                      <a:lnTo>
                        <a:pt x="66" y="252"/>
                      </a:lnTo>
                      <a:lnTo>
                        <a:pt x="53" y="231"/>
                      </a:lnTo>
                      <a:lnTo>
                        <a:pt x="39" y="234"/>
                      </a:lnTo>
                      <a:lnTo>
                        <a:pt x="29" y="223"/>
                      </a:lnTo>
                      <a:lnTo>
                        <a:pt x="8" y="218"/>
                      </a:lnTo>
                      <a:lnTo>
                        <a:pt x="8" y="218"/>
                      </a:lnTo>
                      <a:lnTo>
                        <a:pt x="8" y="218"/>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37" name="Freeform 21">
                  <a:extLst>
                    <a:ext uri="{FF2B5EF4-FFF2-40B4-BE49-F238E27FC236}">
                      <a16:creationId xmlns:a16="http://schemas.microsoft.com/office/drawing/2014/main" id="{FDDD65BC-C4DC-4BCA-94CB-D80A6CC4CC73}"/>
                    </a:ext>
                  </a:extLst>
                </p:cNvPr>
                <p:cNvSpPr>
                  <a:spLocks/>
                </p:cNvSpPr>
                <p:nvPr/>
              </p:nvSpPr>
              <p:spPr bwMode="auto">
                <a:xfrm>
                  <a:off x="10563225" y="4438649"/>
                  <a:ext cx="373063" cy="458788"/>
                </a:xfrm>
                <a:custGeom>
                  <a:avLst/>
                  <a:gdLst>
                    <a:gd name="T0" fmla="*/ 0 w 235"/>
                    <a:gd name="T1" fmla="*/ 204 h 289"/>
                    <a:gd name="T2" fmla="*/ 8 w 235"/>
                    <a:gd name="T3" fmla="*/ 170 h 289"/>
                    <a:gd name="T4" fmla="*/ 23 w 235"/>
                    <a:gd name="T5" fmla="*/ 134 h 289"/>
                    <a:gd name="T6" fmla="*/ 25 w 235"/>
                    <a:gd name="T7" fmla="*/ 107 h 289"/>
                    <a:gd name="T8" fmla="*/ 46 w 235"/>
                    <a:gd name="T9" fmla="*/ 86 h 289"/>
                    <a:gd name="T10" fmla="*/ 54 w 235"/>
                    <a:gd name="T11" fmla="*/ 48 h 289"/>
                    <a:gd name="T12" fmla="*/ 71 w 235"/>
                    <a:gd name="T13" fmla="*/ 27 h 289"/>
                    <a:gd name="T14" fmla="*/ 88 w 235"/>
                    <a:gd name="T15" fmla="*/ 24 h 289"/>
                    <a:gd name="T16" fmla="*/ 120 w 235"/>
                    <a:gd name="T17" fmla="*/ 0 h 289"/>
                    <a:gd name="T18" fmla="*/ 137 w 235"/>
                    <a:gd name="T19" fmla="*/ 14 h 289"/>
                    <a:gd name="T20" fmla="*/ 148 w 235"/>
                    <a:gd name="T21" fmla="*/ 45 h 289"/>
                    <a:gd name="T22" fmla="*/ 182 w 235"/>
                    <a:gd name="T23" fmla="*/ 36 h 289"/>
                    <a:gd name="T24" fmla="*/ 195 w 235"/>
                    <a:gd name="T25" fmla="*/ 41 h 289"/>
                    <a:gd name="T26" fmla="*/ 215 w 235"/>
                    <a:gd name="T27" fmla="*/ 42 h 289"/>
                    <a:gd name="T28" fmla="*/ 235 w 235"/>
                    <a:gd name="T29" fmla="*/ 48 h 289"/>
                    <a:gd name="T30" fmla="*/ 224 w 235"/>
                    <a:gd name="T31" fmla="*/ 68 h 289"/>
                    <a:gd name="T32" fmla="*/ 209 w 235"/>
                    <a:gd name="T33" fmla="*/ 86 h 289"/>
                    <a:gd name="T34" fmla="*/ 192 w 235"/>
                    <a:gd name="T35" fmla="*/ 93 h 289"/>
                    <a:gd name="T36" fmla="*/ 205 w 235"/>
                    <a:gd name="T37" fmla="*/ 107 h 289"/>
                    <a:gd name="T38" fmla="*/ 195 w 235"/>
                    <a:gd name="T39" fmla="*/ 125 h 289"/>
                    <a:gd name="T40" fmla="*/ 201 w 235"/>
                    <a:gd name="T41" fmla="*/ 143 h 289"/>
                    <a:gd name="T42" fmla="*/ 205 w 235"/>
                    <a:gd name="T43" fmla="*/ 163 h 289"/>
                    <a:gd name="T44" fmla="*/ 196 w 235"/>
                    <a:gd name="T45" fmla="*/ 169 h 289"/>
                    <a:gd name="T46" fmla="*/ 184 w 235"/>
                    <a:gd name="T47" fmla="*/ 160 h 289"/>
                    <a:gd name="T48" fmla="*/ 184 w 235"/>
                    <a:gd name="T49" fmla="*/ 176 h 289"/>
                    <a:gd name="T50" fmla="*/ 178 w 235"/>
                    <a:gd name="T51" fmla="*/ 184 h 289"/>
                    <a:gd name="T52" fmla="*/ 170 w 235"/>
                    <a:gd name="T53" fmla="*/ 196 h 289"/>
                    <a:gd name="T54" fmla="*/ 164 w 235"/>
                    <a:gd name="T55" fmla="*/ 203 h 289"/>
                    <a:gd name="T56" fmla="*/ 156 w 235"/>
                    <a:gd name="T57" fmla="*/ 211 h 289"/>
                    <a:gd name="T58" fmla="*/ 158 w 235"/>
                    <a:gd name="T59" fmla="*/ 224 h 289"/>
                    <a:gd name="T60" fmla="*/ 139 w 235"/>
                    <a:gd name="T61" fmla="*/ 227 h 289"/>
                    <a:gd name="T62" fmla="*/ 124 w 235"/>
                    <a:gd name="T63" fmla="*/ 231 h 289"/>
                    <a:gd name="T64" fmla="*/ 130 w 235"/>
                    <a:gd name="T65" fmla="*/ 247 h 289"/>
                    <a:gd name="T66" fmla="*/ 114 w 235"/>
                    <a:gd name="T67" fmla="*/ 262 h 289"/>
                    <a:gd name="T68" fmla="*/ 97 w 235"/>
                    <a:gd name="T69" fmla="*/ 272 h 289"/>
                    <a:gd name="T70" fmla="*/ 87 w 235"/>
                    <a:gd name="T71" fmla="*/ 281 h 289"/>
                    <a:gd name="T72" fmla="*/ 66 w 235"/>
                    <a:gd name="T73" fmla="*/ 264 h 289"/>
                    <a:gd name="T74" fmla="*/ 53 w 235"/>
                    <a:gd name="T75" fmla="*/ 231 h 289"/>
                    <a:gd name="T76" fmla="*/ 29 w 235"/>
                    <a:gd name="T77" fmla="*/ 223 h 289"/>
                    <a:gd name="T78" fmla="*/ 8 w 235"/>
                    <a:gd name="T79" fmla="*/ 21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5" h="289">
                      <a:moveTo>
                        <a:pt x="8" y="218"/>
                      </a:moveTo>
                      <a:lnTo>
                        <a:pt x="0" y="204"/>
                      </a:lnTo>
                      <a:lnTo>
                        <a:pt x="6" y="196"/>
                      </a:lnTo>
                      <a:lnTo>
                        <a:pt x="8" y="170"/>
                      </a:lnTo>
                      <a:lnTo>
                        <a:pt x="22" y="152"/>
                      </a:lnTo>
                      <a:lnTo>
                        <a:pt x="23" y="134"/>
                      </a:lnTo>
                      <a:lnTo>
                        <a:pt x="32" y="122"/>
                      </a:lnTo>
                      <a:lnTo>
                        <a:pt x="25" y="107"/>
                      </a:lnTo>
                      <a:lnTo>
                        <a:pt x="28" y="92"/>
                      </a:lnTo>
                      <a:lnTo>
                        <a:pt x="46" y="86"/>
                      </a:lnTo>
                      <a:lnTo>
                        <a:pt x="56" y="69"/>
                      </a:lnTo>
                      <a:lnTo>
                        <a:pt x="54" y="48"/>
                      </a:lnTo>
                      <a:lnTo>
                        <a:pt x="63" y="31"/>
                      </a:lnTo>
                      <a:lnTo>
                        <a:pt x="71" y="27"/>
                      </a:lnTo>
                      <a:lnTo>
                        <a:pt x="85" y="34"/>
                      </a:lnTo>
                      <a:lnTo>
                        <a:pt x="88" y="24"/>
                      </a:lnTo>
                      <a:lnTo>
                        <a:pt x="114" y="12"/>
                      </a:lnTo>
                      <a:lnTo>
                        <a:pt x="120" y="0"/>
                      </a:lnTo>
                      <a:lnTo>
                        <a:pt x="137" y="1"/>
                      </a:lnTo>
                      <a:lnTo>
                        <a:pt x="137" y="14"/>
                      </a:lnTo>
                      <a:lnTo>
                        <a:pt x="150" y="35"/>
                      </a:lnTo>
                      <a:lnTo>
                        <a:pt x="148" y="45"/>
                      </a:lnTo>
                      <a:lnTo>
                        <a:pt x="168" y="46"/>
                      </a:lnTo>
                      <a:lnTo>
                        <a:pt x="182" y="36"/>
                      </a:lnTo>
                      <a:lnTo>
                        <a:pt x="184" y="27"/>
                      </a:lnTo>
                      <a:lnTo>
                        <a:pt x="195" y="41"/>
                      </a:lnTo>
                      <a:lnTo>
                        <a:pt x="201" y="49"/>
                      </a:lnTo>
                      <a:lnTo>
                        <a:pt x="215" y="42"/>
                      </a:lnTo>
                      <a:lnTo>
                        <a:pt x="227" y="41"/>
                      </a:lnTo>
                      <a:lnTo>
                        <a:pt x="235" y="48"/>
                      </a:lnTo>
                      <a:lnTo>
                        <a:pt x="226" y="58"/>
                      </a:lnTo>
                      <a:lnTo>
                        <a:pt x="224" y="68"/>
                      </a:lnTo>
                      <a:lnTo>
                        <a:pt x="215" y="79"/>
                      </a:lnTo>
                      <a:lnTo>
                        <a:pt x="209" y="86"/>
                      </a:lnTo>
                      <a:lnTo>
                        <a:pt x="193" y="83"/>
                      </a:lnTo>
                      <a:lnTo>
                        <a:pt x="192" y="93"/>
                      </a:lnTo>
                      <a:lnTo>
                        <a:pt x="204" y="100"/>
                      </a:lnTo>
                      <a:lnTo>
                        <a:pt x="205" y="107"/>
                      </a:lnTo>
                      <a:lnTo>
                        <a:pt x="199" y="117"/>
                      </a:lnTo>
                      <a:lnTo>
                        <a:pt x="195" y="125"/>
                      </a:lnTo>
                      <a:lnTo>
                        <a:pt x="199" y="132"/>
                      </a:lnTo>
                      <a:lnTo>
                        <a:pt x="201" y="143"/>
                      </a:lnTo>
                      <a:lnTo>
                        <a:pt x="196" y="152"/>
                      </a:lnTo>
                      <a:lnTo>
                        <a:pt x="205" y="163"/>
                      </a:lnTo>
                      <a:lnTo>
                        <a:pt x="202" y="169"/>
                      </a:lnTo>
                      <a:lnTo>
                        <a:pt x="196" y="169"/>
                      </a:lnTo>
                      <a:lnTo>
                        <a:pt x="192" y="163"/>
                      </a:lnTo>
                      <a:lnTo>
                        <a:pt x="184" y="160"/>
                      </a:lnTo>
                      <a:lnTo>
                        <a:pt x="181" y="167"/>
                      </a:lnTo>
                      <a:lnTo>
                        <a:pt x="184" y="176"/>
                      </a:lnTo>
                      <a:lnTo>
                        <a:pt x="185" y="181"/>
                      </a:lnTo>
                      <a:lnTo>
                        <a:pt x="178" y="184"/>
                      </a:lnTo>
                      <a:lnTo>
                        <a:pt x="170" y="188"/>
                      </a:lnTo>
                      <a:lnTo>
                        <a:pt x="170" y="196"/>
                      </a:lnTo>
                      <a:lnTo>
                        <a:pt x="171" y="203"/>
                      </a:lnTo>
                      <a:lnTo>
                        <a:pt x="164" y="203"/>
                      </a:lnTo>
                      <a:lnTo>
                        <a:pt x="156" y="204"/>
                      </a:lnTo>
                      <a:lnTo>
                        <a:pt x="156" y="211"/>
                      </a:lnTo>
                      <a:lnTo>
                        <a:pt x="162" y="213"/>
                      </a:lnTo>
                      <a:lnTo>
                        <a:pt x="158" y="224"/>
                      </a:lnTo>
                      <a:lnTo>
                        <a:pt x="145" y="221"/>
                      </a:lnTo>
                      <a:lnTo>
                        <a:pt x="139" y="227"/>
                      </a:lnTo>
                      <a:lnTo>
                        <a:pt x="131" y="225"/>
                      </a:lnTo>
                      <a:lnTo>
                        <a:pt x="124" y="231"/>
                      </a:lnTo>
                      <a:lnTo>
                        <a:pt x="117" y="237"/>
                      </a:lnTo>
                      <a:lnTo>
                        <a:pt x="130" y="247"/>
                      </a:lnTo>
                      <a:lnTo>
                        <a:pt x="122" y="252"/>
                      </a:lnTo>
                      <a:lnTo>
                        <a:pt x="114" y="262"/>
                      </a:lnTo>
                      <a:lnTo>
                        <a:pt x="108" y="272"/>
                      </a:lnTo>
                      <a:lnTo>
                        <a:pt x="97" y="272"/>
                      </a:lnTo>
                      <a:lnTo>
                        <a:pt x="96" y="279"/>
                      </a:lnTo>
                      <a:lnTo>
                        <a:pt x="87" y="281"/>
                      </a:lnTo>
                      <a:lnTo>
                        <a:pt x="82" y="289"/>
                      </a:lnTo>
                      <a:lnTo>
                        <a:pt x="66" y="264"/>
                      </a:lnTo>
                      <a:lnTo>
                        <a:pt x="66" y="252"/>
                      </a:lnTo>
                      <a:lnTo>
                        <a:pt x="53" y="231"/>
                      </a:lnTo>
                      <a:lnTo>
                        <a:pt x="39" y="234"/>
                      </a:lnTo>
                      <a:lnTo>
                        <a:pt x="29" y="223"/>
                      </a:lnTo>
                      <a:lnTo>
                        <a:pt x="8" y="218"/>
                      </a:lnTo>
                      <a:lnTo>
                        <a:pt x="8" y="218"/>
                      </a:lnTo>
                      <a:lnTo>
                        <a:pt x="8" y="218"/>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38" name="Freeform 22">
                  <a:extLst>
                    <a:ext uri="{FF2B5EF4-FFF2-40B4-BE49-F238E27FC236}">
                      <a16:creationId xmlns:a16="http://schemas.microsoft.com/office/drawing/2014/main" id="{276F6EC9-3214-443E-B279-55A15EF7D29C}"/>
                    </a:ext>
                  </a:extLst>
                </p:cNvPr>
                <p:cNvSpPr>
                  <a:spLocks/>
                </p:cNvSpPr>
                <p:nvPr/>
              </p:nvSpPr>
              <p:spPr bwMode="auto">
                <a:xfrm>
                  <a:off x="10337800" y="4286249"/>
                  <a:ext cx="414338" cy="550863"/>
                </a:xfrm>
                <a:custGeom>
                  <a:avLst/>
                  <a:gdLst>
                    <a:gd name="T0" fmla="*/ 29 w 261"/>
                    <a:gd name="T1" fmla="*/ 277 h 347"/>
                    <a:gd name="T2" fmla="*/ 40 w 261"/>
                    <a:gd name="T3" fmla="*/ 249 h 347"/>
                    <a:gd name="T4" fmla="*/ 34 w 261"/>
                    <a:gd name="T5" fmla="*/ 225 h 347"/>
                    <a:gd name="T6" fmla="*/ 23 w 261"/>
                    <a:gd name="T7" fmla="*/ 202 h 347"/>
                    <a:gd name="T8" fmla="*/ 17 w 261"/>
                    <a:gd name="T9" fmla="*/ 182 h 347"/>
                    <a:gd name="T10" fmla="*/ 0 w 261"/>
                    <a:gd name="T11" fmla="*/ 167 h 347"/>
                    <a:gd name="T12" fmla="*/ 8 w 261"/>
                    <a:gd name="T13" fmla="*/ 142 h 347"/>
                    <a:gd name="T14" fmla="*/ 32 w 261"/>
                    <a:gd name="T15" fmla="*/ 115 h 347"/>
                    <a:gd name="T16" fmla="*/ 25 w 261"/>
                    <a:gd name="T17" fmla="*/ 91 h 347"/>
                    <a:gd name="T18" fmla="*/ 26 w 261"/>
                    <a:gd name="T19" fmla="*/ 67 h 347"/>
                    <a:gd name="T20" fmla="*/ 45 w 261"/>
                    <a:gd name="T21" fmla="*/ 57 h 347"/>
                    <a:gd name="T22" fmla="*/ 63 w 261"/>
                    <a:gd name="T23" fmla="*/ 43 h 347"/>
                    <a:gd name="T24" fmla="*/ 89 w 261"/>
                    <a:gd name="T25" fmla="*/ 22 h 347"/>
                    <a:gd name="T26" fmla="*/ 116 w 261"/>
                    <a:gd name="T27" fmla="*/ 29 h 347"/>
                    <a:gd name="T28" fmla="*/ 139 w 261"/>
                    <a:gd name="T29" fmla="*/ 16 h 347"/>
                    <a:gd name="T30" fmla="*/ 154 w 261"/>
                    <a:gd name="T31" fmla="*/ 0 h 347"/>
                    <a:gd name="T32" fmla="*/ 154 w 261"/>
                    <a:gd name="T33" fmla="*/ 24 h 347"/>
                    <a:gd name="T34" fmla="*/ 167 w 261"/>
                    <a:gd name="T35" fmla="*/ 33 h 347"/>
                    <a:gd name="T36" fmla="*/ 178 w 261"/>
                    <a:gd name="T37" fmla="*/ 17 h 347"/>
                    <a:gd name="T38" fmla="*/ 184 w 261"/>
                    <a:gd name="T39" fmla="*/ 6 h 347"/>
                    <a:gd name="T40" fmla="*/ 199 w 261"/>
                    <a:gd name="T41" fmla="*/ 22 h 347"/>
                    <a:gd name="T42" fmla="*/ 229 w 261"/>
                    <a:gd name="T43" fmla="*/ 24 h 347"/>
                    <a:gd name="T44" fmla="*/ 232 w 261"/>
                    <a:gd name="T45" fmla="*/ 40 h 347"/>
                    <a:gd name="T46" fmla="*/ 247 w 261"/>
                    <a:gd name="T47" fmla="*/ 61 h 347"/>
                    <a:gd name="T48" fmla="*/ 261 w 261"/>
                    <a:gd name="T49" fmla="*/ 96 h 347"/>
                    <a:gd name="T50" fmla="*/ 229 w 261"/>
                    <a:gd name="T51" fmla="*/ 120 h 347"/>
                    <a:gd name="T52" fmla="*/ 213 w 261"/>
                    <a:gd name="T53" fmla="*/ 123 h 347"/>
                    <a:gd name="T54" fmla="*/ 195 w 261"/>
                    <a:gd name="T55" fmla="*/ 145 h 347"/>
                    <a:gd name="T56" fmla="*/ 188 w 261"/>
                    <a:gd name="T57" fmla="*/ 182 h 347"/>
                    <a:gd name="T58" fmla="*/ 167 w 261"/>
                    <a:gd name="T59" fmla="*/ 203 h 347"/>
                    <a:gd name="T60" fmla="*/ 165 w 261"/>
                    <a:gd name="T61" fmla="*/ 230 h 347"/>
                    <a:gd name="T62" fmla="*/ 150 w 261"/>
                    <a:gd name="T63" fmla="*/ 266 h 347"/>
                    <a:gd name="T64" fmla="*/ 142 w 261"/>
                    <a:gd name="T65" fmla="*/ 300 h 347"/>
                    <a:gd name="T66" fmla="*/ 140 w 261"/>
                    <a:gd name="T67" fmla="*/ 320 h 347"/>
                    <a:gd name="T68" fmla="*/ 127 w 261"/>
                    <a:gd name="T69" fmla="*/ 333 h 347"/>
                    <a:gd name="T70" fmla="*/ 110 w 261"/>
                    <a:gd name="T71" fmla="*/ 330 h 347"/>
                    <a:gd name="T72" fmla="*/ 83 w 261"/>
                    <a:gd name="T73" fmla="*/ 341 h 347"/>
                    <a:gd name="T74" fmla="*/ 51 w 261"/>
                    <a:gd name="T75" fmla="*/ 338 h 347"/>
                    <a:gd name="T76" fmla="*/ 76 w 261"/>
                    <a:gd name="T77" fmla="*/ 310 h 347"/>
                    <a:gd name="T78" fmla="*/ 66 w 261"/>
                    <a:gd name="T79" fmla="*/ 296 h 347"/>
                    <a:gd name="T80" fmla="*/ 39 w 261"/>
                    <a:gd name="T81" fmla="*/ 303 h 347"/>
                    <a:gd name="T82" fmla="*/ 34 w 261"/>
                    <a:gd name="T83" fmla="*/ 29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1" h="347">
                      <a:moveTo>
                        <a:pt x="34" y="292"/>
                      </a:moveTo>
                      <a:lnTo>
                        <a:pt x="29" y="277"/>
                      </a:lnTo>
                      <a:lnTo>
                        <a:pt x="31" y="270"/>
                      </a:lnTo>
                      <a:lnTo>
                        <a:pt x="40" y="249"/>
                      </a:lnTo>
                      <a:lnTo>
                        <a:pt x="31" y="243"/>
                      </a:lnTo>
                      <a:lnTo>
                        <a:pt x="34" y="225"/>
                      </a:lnTo>
                      <a:lnTo>
                        <a:pt x="20" y="218"/>
                      </a:lnTo>
                      <a:lnTo>
                        <a:pt x="23" y="202"/>
                      </a:lnTo>
                      <a:lnTo>
                        <a:pt x="12" y="195"/>
                      </a:lnTo>
                      <a:lnTo>
                        <a:pt x="17" y="182"/>
                      </a:lnTo>
                      <a:lnTo>
                        <a:pt x="3" y="181"/>
                      </a:lnTo>
                      <a:lnTo>
                        <a:pt x="0" y="167"/>
                      </a:lnTo>
                      <a:lnTo>
                        <a:pt x="6" y="155"/>
                      </a:lnTo>
                      <a:lnTo>
                        <a:pt x="8" y="142"/>
                      </a:lnTo>
                      <a:lnTo>
                        <a:pt x="18" y="138"/>
                      </a:lnTo>
                      <a:lnTo>
                        <a:pt x="32" y="115"/>
                      </a:lnTo>
                      <a:lnTo>
                        <a:pt x="26" y="104"/>
                      </a:lnTo>
                      <a:lnTo>
                        <a:pt x="25" y="91"/>
                      </a:lnTo>
                      <a:lnTo>
                        <a:pt x="12" y="74"/>
                      </a:lnTo>
                      <a:lnTo>
                        <a:pt x="26" y="67"/>
                      </a:lnTo>
                      <a:lnTo>
                        <a:pt x="31" y="57"/>
                      </a:lnTo>
                      <a:lnTo>
                        <a:pt x="45" y="57"/>
                      </a:lnTo>
                      <a:lnTo>
                        <a:pt x="56" y="54"/>
                      </a:lnTo>
                      <a:lnTo>
                        <a:pt x="63" y="43"/>
                      </a:lnTo>
                      <a:lnTo>
                        <a:pt x="83" y="36"/>
                      </a:lnTo>
                      <a:lnTo>
                        <a:pt x="89" y="22"/>
                      </a:lnTo>
                      <a:lnTo>
                        <a:pt x="105" y="22"/>
                      </a:lnTo>
                      <a:lnTo>
                        <a:pt x="116" y="29"/>
                      </a:lnTo>
                      <a:lnTo>
                        <a:pt x="127" y="20"/>
                      </a:lnTo>
                      <a:lnTo>
                        <a:pt x="139" y="16"/>
                      </a:lnTo>
                      <a:lnTo>
                        <a:pt x="147" y="7"/>
                      </a:lnTo>
                      <a:lnTo>
                        <a:pt x="154" y="0"/>
                      </a:lnTo>
                      <a:lnTo>
                        <a:pt x="164" y="12"/>
                      </a:lnTo>
                      <a:lnTo>
                        <a:pt x="154" y="24"/>
                      </a:lnTo>
                      <a:lnTo>
                        <a:pt x="156" y="32"/>
                      </a:lnTo>
                      <a:lnTo>
                        <a:pt x="167" y="33"/>
                      </a:lnTo>
                      <a:lnTo>
                        <a:pt x="174" y="20"/>
                      </a:lnTo>
                      <a:lnTo>
                        <a:pt x="178" y="17"/>
                      </a:lnTo>
                      <a:lnTo>
                        <a:pt x="179" y="9"/>
                      </a:lnTo>
                      <a:lnTo>
                        <a:pt x="184" y="6"/>
                      </a:lnTo>
                      <a:lnTo>
                        <a:pt x="193" y="10"/>
                      </a:lnTo>
                      <a:lnTo>
                        <a:pt x="199" y="22"/>
                      </a:lnTo>
                      <a:lnTo>
                        <a:pt x="204" y="26"/>
                      </a:lnTo>
                      <a:lnTo>
                        <a:pt x="229" y="24"/>
                      </a:lnTo>
                      <a:lnTo>
                        <a:pt x="238" y="33"/>
                      </a:lnTo>
                      <a:lnTo>
                        <a:pt x="232" y="40"/>
                      </a:lnTo>
                      <a:lnTo>
                        <a:pt x="233" y="53"/>
                      </a:lnTo>
                      <a:lnTo>
                        <a:pt x="247" y="61"/>
                      </a:lnTo>
                      <a:lnTo>
                        <a:pt x="258" y="77"/>
                      </a:lnTo>
                      <a:lnTo>
                        <a:pt x="261" y="96"/>
                      </a:lnTo>
                      <a:lnTo>
                        <a:pt x="255" y="108"/>
                      </a:lnTo>
                      <a:lnTo>
                        <a:pt x="229" y="120"/>
                      </a:lnTo>
                      <a:lnTo>
                        <a:pt x="225" y="130"/>
                      </a:lnTo>
                      <a:lnTo>
                        <a:pt x="213" y="123"/>
                      </a:lnTo>
                      <a:lnTo>
                        <a:pt x="204" y="127"/>
                      </a:lnTo>
                      <a:lnTo>
                        <a:pt x="195" y="145"/>
                      </a:lnTo>
                      <a:lnTo>
                        <a:pt x="198" y="165"/>
                      </a:lnTo>
                      <a:lnTo>
                        <a:pt x="188" y="182"/>
                      </a:lnTo>
                      <a:lnTo>
                        <a:pt x="170" y="188"/>
                      </a:lnTo>
                      <a:lnTo>
                        <a:pt x="167" y="203"/>
                      </a:lnTo>
                      <a:lnTo>
                        <a:pt x="174" y="218"/>
                      </a:lnTo>
                      <a:lnTo>
                        <a:pt x="165" y="230"/>
                      </a:lnTo>
                      <a:lnTo>
                        <a:pt x="164" y="248"/>
                      </a:lnTo>
                      <a:lnTo>
                        <a:pt x="150" y="266"/>
                      </a:lnTo>
                      <a:lnTo>
                        <a:pt x="148" y="292"/>
                      </a:lnTo>
                      <a:lnTo>
                        <a:pt x="142" y="300"/>
                      </a:lnTo>
                      <a:lnTo>
                        <a:pt x="148" y="314"/>
                      </a:lnTo>
                      <a:lnTo>
                        <a:pt x="140" y="320"/>
                      </a:lnTo>
                      <a:lnTo>
                        <a:pt x="140" y="337"/>
                      </a:lnTo>
                      <a:lnTo>
                        <a:pt x="127" y="333"/>
                      </a:lnTo>
                      <a:lnTo>
                        <a:pt x="119" y="326"/>
                      </a:lnTo>
                      <a:lnTo>
                        <a:pt x="110" y="330"/>
                      </a:lnTo>
                      <a:lnTo>
                        <a:pt x="97" y="334"/>
                      </a:lnTo>
                      <a:lnTo>
                        <a:pt x="83" y="341"/>
                      </a:lnTo>
                      <a:lnTo>
                        <a:pt x="62" y="347"/>
                      </a:lnTo>
                      <a:lnTo>
                        <a:pt x="51" y="338"/>
                      </a:lnTo>
                      <a:lnTo>
                        <a:pt x="60" y="320"/>
                      </a:lnTo>
                      <a:lnTo>
                        <a:pt x="76" y="310"/>
                      </a:lnTo>
                      <a:lnTo>
                        <a:pt x="77" y="302"/>
                      </a:lnTo>
                      <a:lnTo>
                        <a:pt x="66" y="296"/>
                      </a:lnTo>
                      <a:lnTo>
                        <a:pt x="52" y="300"/>
                      </a:lnTo>
                      <a:lnTo>
                        <a:pt x="39" y="303"/>
                      </a:lnTo>
                      <a:lnTo>
                        <a:pt x="34" y="292"/>
                      </a:lnTo>
                      <a:lnTo>
                        <a:pt x="34" y="292"/>
                      </a:lnTo>
                      <a:lnTo>
                        <a:pt x="34" y="292"/>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39" name="Freeform 23">
                  <a:extLst>
                    <a:ext uri="{FF2B5EF4-FFF2-40B4-BE49-F238E27FC236}">
                      <a16:creationId xmlns:a16="http://schemas.microsoft.com/office/drawing/2014/main" id="{0DBDE261-F0B0-4558-B7FF-65C7391A148E}"/>
                    </a:ext>
                  </a:extLst>
                </p:cNvPr>
                <p:cNvSpPr>
                  <a:spLocks/>
                </p:cNvSpPr>
                <p:nvPr/>
              </p:nvSpPr>
              <p:spPr bwMode="auto">
                <a:xfrm>
                  <a:off x="10337800" y="4286249"/>
                  <a:ext cx="414338" cy="550863"/>
                </a:xfrm>
                <a:custGeom>
                  <a:avLst/>
                  <a:gdLst>
                    <a:gd name="T0" fmla="*/ 29 w 261"/>
                    <a:gd name="T1" fmla="*/ 277 h 347"/>
                    <a:gd name="T2" fmla="*/ 40 w 261"/>
                    <a:gd name="T3" fmla="*/ 249 h 347"/>
                    <a:gd name="T4" fmla="*/ 34 w 261"/>
                    <a:gd name="T5" fmla="*/ 225 h 347"/>
                    <a:gd name="T6" fmla="*/ 23 w 261"/>
                    <a:gd name="T7" fmla="*/ 202 h 347"/>
                    <a:gd name="T8" fmla="*/ 17 w 261"/>
                    <a:gd name="T9" fmla="*/ 182 h 347"/>
                    <a:gd name="T10" fmla="*/ 0 w 261"/>
                    <a:gd name="T11" fmla="*/ 167 h 347"/>
                    <a:gd name="T12" fmla="*/ 8 w 261"/>
                    <a:gd name="T13" fmla="*/ 142 h 347"/>
                    <a:gd name="T14" fmla="*/ 32 w 261"/>
                    <a:gd name="T15" fmla="*/ 115 h 347"/>
                    <a:gd name="T16" fmla="*/ 25 w 261"/>
                    <a:gd name="T17" fmla="*/ 91 h 347"/>
                    <a:gd name="T18" fmla="*/ 26 w 261"/>
                    <a:gd name="T19" fmla="*/ 67 h 347"/>
                    <a:gd name="T20" fmla="*/ 45 w 261"/>
                    <a:gd name="T21" fmla="*/ 57 h 347"/>
                    <a:gd name="T22" fmla="*/ 63 w 261"/>
                    <a:gd name="T23" fmla="*/ 43 h 347"/>
                    <a:gd name="T24" fmla="*/ 89 w 261"/>
                    <a:gd name="T25" fmla="*/ 22 h 347"/>
                    <a:gd name="T26" fmla="*/ 116 w 261"/>
                    <a:gd name="T27" fmla="*/ 29 h 347"/>
                    <a:gd name="T28" fmla="*/ 139 w 261"/>
                    <a:gd name="T29" fmla="*/ 16 h 347"/>
                    <a:gd name="T30" fmla="*/ 154 w 261"/>
                    <a:gd name="T31" fmla="*/ 0 h 347"/>
                    <a:gd name="T32" fmla="*/ 154 w 261"/>
                    <a:gd name="T33" fmla="*/ 24 h 347"/>
                    <a:gd name="T34" fmla="*/ 167 w 261"/>
                    <a:gd name="T35" fmla="*/ 33 h 347"/>
                    <a:gd name="T36" fmla="*/ 178 w 261"/>
                    <a:gd name="T37" fmla="*/ 17 h 347"/>
                    <a:gd name="T38" fmla="*/ 184 w 261"/>
                    <a:gd name="T39" fmla="*/ 6 h 347"/>
                    <a:gd name="T40" fmla="*/ 199 w 261"/>
                    <a:gd name="T41" fmla="*/ 22 h 347"/>
                    <a:gd name="T42" fmla="*/ 229 w 261"/>
                    <a:gd name="T43" fmla="*/ 24 h 347"/>
                    <a:gd name="T44" fmla="*/ 232 w 261"/>
                    <a:gd name="T45" fmla="*/ 40 h 347"/>
                    <a:gd name="T46" fmla="*/ 247 w 261"/>
                    <a:gd name="T47" fmla="*/ 61 h 347"/>
                    <a:gd name="T48" fmla="*/ 261 w 261"/>
                    <a:gd name="T49" fmla="*/ 96 h 347"/>
                    <a:gd name="T50" fmla="*/ 229 w 261"/>
                    <a:gd name="T51" fmla="*/ 120 h 347"/>
                    <a:gd name="T52" fmla="*/ 213 w 261"/>
                    <a:gd name="T53" fmla="*/ 123 h 347"/>
                    <a:gd name="T54" fmla="*/ 195 w 261"/>
                    <a:gd name="T55" fmla="*/ 145 h 347"/>
                    <a:gd name="T56" fmla="*/ 188 w 261"/>
                    <a:gd name="T57" fmla="*/ 182 h 347"/>
                    <a:gd name="T58" fmla="*/ 167 w 261"/>
                    <a:gd name="T59" fmla="*/ 203 h 347"/>
                    <a:gd name="T60" fmla="*/ 165 w 261"/>
                    <a:gd name="T61" fmla="*/ 230 h 347"/>
                    <a:gd name="T62" fmla="*/ 150 w 261"/>
                    <a:gd name="T63" fmla="*/ 266 h 347"/>
                    <a:gd name="T64" fmla="*/ 142 w 261"/>
                    <a:gd name="T65" fmla="*/ 300 h 347"/>
                    <a:gd name="T66" fmla="*/ 140 w 261"/>
                    <a:gd name="T67" fmla="*/ 320 h 347"/>
                    <a:gd name="T68" fmla="*/ 127 w 261"/>
                    <a:gd name="T69" fmla="*/ 333 h 347"/>
                    <a:gd name="T70" fmla="*/ 110 w 261"/>
                    <a:gd name="T71" fmla="*/ 330 h 347"/>
                    <a:gd name="T72" fmla="*/ 83 w 261"/>
                    <a:gd name="T73" fmla="*/ 341 h 347"/>
                    <a:gd name="T74" fmla="*/ 51 w 261"/>
                    <a:gd name="T75" fmla="*/ 338 h 347"/>
                    <a:gd name="T76" fmla="*/ 76 w 261"/>
                    <a:gd name="T77" fmla="*/ 310 h 347"/>
                    <a:gd name="T78" fmla="*/ 66 w 261"/>
                    <a:gd name="T79" fmla="*/ 296 h 347"/>
                    <a:gd name="T80" fmla="*/ 39 w 261"/>
                    <a:gd name="T81" fmla="*/ 303 h 347"/>
                    <a:gd name="T82" fmla="*/ 34 w 261"/>
                    <a:gd name="T83" fmla="*/ 29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1" h="347">
                      <a:moveTo>
                        <a:pt x="34" y="292"/>
                      </a:moveTo>
                      <a:lnTo>
                        <a:pt x="29" y="277"/>
                      </a:lnTo>
                      <a:lnTo>
                        <a:pt x="31" y="270"/>
                      </a:lnTo>
                      <a:lnTo>
                        <a:pt x="40" y="249"/>
                      </a:lnTo>
                      <a:lnTo>
                        <a:pt x="31" y="243"/>
                      </a:lnTo>
                      <a:lnTo>
                        <a:pt x="34" y="225"/>
                      </a:lnTo>
                      <a:lnTo>
                        <a:pt x="20" y="218"/>
                      </a:lnTo>
                      <a:lnTo>
                        <a:pt x="23" y="202"/>
                      </a:lnTo>
                      <a:lnTo>
                        <a:pt x="12" y="195"/>
                      </a:lnTo>
                      <a:lnTo>
                        <a:pt x="17" y="182"/>
                      </a:lnTo>
                      <a:lnTo>
                        <a:pt x="3" y="181"/>
                      </a:lnTo>
                      <a:lnTo>
                        <a:pt x="0" y="167"/>
                      </a:lnTo>
                      <a:lnTo>
                        <a:pt x="6" y="155"/>
                      </a:lnTo>
                      <a:lnTo>
                        <a:pt x="8" y="142"/>
                      </a:lnTo>
                      <a:lnTo>
                        <a:pt x="18" y="138"/>
                      </a:lnTo>
                      <a:lnTo>
                        <a:pt x="32" y="115"/>
                      </a:lnTo>
                      <a:lnTo>
                        <a:pt x="26" y="104"/>
                      </a:lnTo>
                      <a:lnTo>
                        <a:pt x="25" y="91"/>
                      </a:lnTo>
                      <a:lnTo>
                        <a:pt x="12" y="74"/>
                      </a:lnTo>
                      <a:lnTo>
                        <a:pt x="26" y="67"/>
                      </a:lnTo>
                      <a:lnTo>
                        <a:pt x="31" y="57"/>
                      </a:lnTo>
                      <a:lnTo>
                        <a:pt x="45" y="57"/>
                      </a:lnTo>
                      <a:lnTo>
                        <a:pt x="56" y="54"/>
                      </a:lnTo>
                      <a:lnTo>
                        <a:pt x="63" y="43"/>
                      </a:lnTo>
                      <a:lnTo>
                        <a:pt x="83" y="36"/>
                      </a:lnTo>
                      <a:lnTo>
                        <a:pt x="89" y="22"/>
                      </a:lnTo>
                      <a:lnTo>
                        <a:pt x="105" y="22"/>
                      </a:lnTo>
                      <a:lnTo>
                        <a:pt x="116" y="29"/>
                      </a:lnTo>
                      <a:lnTo>
                        <a:pt x="127" y="20"/>
                      </a:lnTo>
                      <a:lnTo>
                        <a:pt x="139" y="16"/>
                      </a:lnTo>
                      <a:lnTo>
                        <a:pt x="147" y="7"/>
                      </a:lnTo>
                      <a:lnTo>
                        <a:pt x="154" y="0"/>
                      </a:lnTo>
                      <a:lnTo>
                        <a:pt x="164" y="12"/>
                      </a:lnTo>
                      <a:lnTo>
                        <a:pt x="154" y="24"/>
                      </a:lnTo>
                      <a:lnTo>
                        <a:pt x="156" y="32"/>
                      </a:lnTo>
                      <a:lnTo>
                        <a:pt x="167" y="33"/>
                      </a:lnTo>
                      <a:lnTo>
                        <a:pt x="174" y="20"/>
                      </a:lnTo>
                      <a:lnTo>
                        <a:pt x="178" y="17"/>
                      </a:lnTo>
                      <a:lnTo>
                        <a:pt x="179" y="9"/>
                      </a:lnTo>
                      <a:lnTo>
                        <a:pt x="184" y="6"/>
                      </a:lnTo>
                      <a:lnTo>
                        <a:pt x="193" y="10"/>
                      </a:lnTo>
                      <a:lnTo>
                        <a:pt x="199" y="22"/>
                      </a:lnTo>
                      <a:lnTo>
                        <a:pt x="204" y="26"/>
                      </a:lnTo>
                      <a:lnTo>
                        <a:pt x="229" y="24"/>
                      </a:lnTo>
                      <a:lnTo>
                        <a:pt x="238" y="33"/>
                      </a:lnTo>
                      <a:lnTo>
                        <a:pt x="232" y="40"/>
                      </a:lnTo>
                      <a:lnTo>
                        <a:pt x="233" y="53"/>
                      </a:lnTo>
                      <a:lnTo>
                        <a:pt x="247" y="61"/>
                      </a:lnTo>
                      <a:lnTo>
                        <a:pt x="258" y="77"/>
                      </a:lnTo>
                      <a:lnTo>
                        <a:pt x="261" y="96"/>
                      </a:lnTo>
                      <a:lnTo>
                        <a:pt x="255" y="108"/>
                      </a:lnTo>
                      <a:lnTo>
                        <a:pt x="229" y="120"/>
                      </a:lnTo>
                      <a:lnTo>
                        <a:pt x="225" y="130"/>
                      </a:lnTo>
                      <a:lnTo>
                        <a:pt x="213" y="123"/>
                      </a:lnTo>
                      <a:lnTo>
                        <a:pt x="204" y="127"/>
                      </a:lnTo>
                      <a:lnTo>
                        <a:pt x="195" y="145"/>
                      </a:lnTo>
                      <a:lnTo>
                        <a:pt x="198" y="165"/>
                      </a:lnTo>
                      <a:lnTo>
                        <a:pt x="188" y="182"/>
                      </a:lnTo>
                      <a:lnTo>
                        <a:pt x="170" y="188"/>
                      </a:lnTo>
                      <a:lnTo>
                        <a:pt x="167" y="203"/>
                      </a:lnTo>
                      <a:lnTo>
                        <a:pt x="174" y="218"/>
                      </a:lnTo>
                      <a:lnTo>
                        <a:pt x="165" y="230"/>
                      </a:lnTo>
                      <a:lnTo>
                        <a:pt x="164" y="248"/>
                      </a:lnTo>
                      <a:lnTo>
                        <a:pt x="150" y="266"/>
                      </a:lnTo>
                      <a:lnTo>
                        <a:pt x="148" y="292"/>
                      </a:lnTo>
                      <a:lnTo>
                        <a:pt x="142" y="300"/>
                      </a:lnTo>
                      <a:lnTo>
                        <a:pt x="148" y="314"/>
                      </a:lnTo>
                      <a:lnTo>
                        <a:pt x="140" y="320"/>
                      </a:lnTo>
                      <a:lnTo>
                        <a:pt x="140" y="337"/>
                      </a:lnTo>
                      <a:lnTo>
                        <a:pt x="127" y="333"/>
                      </a:lnTo>
                      <a:lnTo>
                        <a:pt x="119" y="326"/>
                      </a:lnTo>
                      <a:lnTo>
                        <a:pt x="110" y="330"/>
                      </a:lnTo>
                      <a:lnTo>
                        <a:pt x="97" y="334"/>
                      </a:lnTo>
                      <a:lnTo>
                        <a:pt x="83" y="341"/>
                      </a:lnTo>
                      <a:lnTo>
                        <a:pt x="62" y="347"/>
                      </a:lnTo>
                      <a:lnTo>
                        <a:pt x="51" y="338"/>
                      </a:lnTo>
                      <a:lnTo>
                        <a:pt x="60" y="320"/>
                      </a:lnTo>
                      <a:lnTo>
                        <a:pt x="76" y="310"/>
                      </a:lnTo>
                      <a:lnTo>
                        <a:pt x="77" y="302"/>
                      </a:lnTo>
                      <a:lnTo>
                        <a:pt x="66" y="296"/>
                      </a:lnTo>
                      <a:lnTo>
                        <a:pt x="52" y="300"/>
                      </a:lnTo>
                      <a:lnTo>
                        <a:pt x="39" y="303"/>
                      </a:lnTo>
                      <a:lnTo>
                        <a:pt x="34" y="292"/>
                      </a:lnTo>
                      <a:lnTo>
                        <a:pt x="34" y="292"/>
                      </a:lnTo>
                      <a:lnTo>
                        <a:pt x="34" y="292"/>
                      </a:lnTo>
                      <a:close/>
                    </a:path>
                  </a:pathLst>
                </a:cu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40" name="Freeform 24">
                  <a:extLst>
                    <a:ext uri="{FF2B5EF4-FFF2-40B4-BE49-F238E27FC236}">
                      <a16:creationId xmlns:a16="http://schemas.microsoft.com/office/drawing/2014/main" id="{3914269A-B42A-44DC-B781-C087563047CA}"/>
                    </a:ext>
                  </a:extLst>
                </p:cNvPr>
                <p:cNvSpPr>
                  <a:spLocks/>
                </p:cNvSpPr>
                <p:nvPr/>
              </p:nvSpPr>
              <p:spPr bwMode="auto">
                <a:xfrm>
                  <a:off x="9928225" y="4324349"/>
                  <a:ext cx="473075" cy="519113"/>
                </a:xfrm>
                <a:custGeom>
                  <a:avLst/>
                  <a:gdLst>
                    <a:gd name="T0" fmla="*/ 28 w 298"/>
                    <a:gd name="T1" fmla="*/ 233 h 327"/>
                    <a:gd name="T2" fmla="*/ 31 w 298"/>
                    <a:gd name="T3" fmla="*/ 209 h 327"/>
                    <a:gd name="T4" fmla="*/ 40 w 298"/>
                    <a:gd name="T5" fmla="*/ 187 h 327"/>
                    <a:gd name="T6" fmla="*/ 5 w 298"/>
                    <a:gd name="T7" fmla="*/ 194 h 327"/>
                    <a:gd name="T8" fmla="*/ 20 w 298"/>
                    <a:gd name="T9" fmla="*/ 165 h 327"/>
                    <a:gd name="T10" fmla="*/ 25 w 298"/>
                    <a:gd name="T11" fmla="*/ 138 h 327"/>
                    <a:gd name="T12" fmla="*/ 18 w 298"/>
                    <a:gd name="T13" fmla="*/ 106 h 327"/>
                    <a:gd name="T14" fmla="*/ 25 w 298"/>
                    <a:gd name="T15" fmla="*/ 42 h 327"/>
                    <a:gd name="T16" fmla="*/ 63 w 298"/>
                    <a:gd name="T17" fmla="*/ 25 h 327"/>
                    <a:gd name="T18" fmla="*/ 85 w 298"/>
                    <a:gd name="T19" fmla="*/ 30 h 327"/>
                    <a:gd name="T20" fmla="*/ 79 w 298"/>
                    <a:gd name="T21" fmla="*/ 9 h 327"/>
                    <a:gd name="T22" fmla="*/ 131 w 298"/>
                    <a:gd name="T23" fmla="*/ 10 h 327"/>
                    <a:gd name="T24" fmla="*/ 181 w 298"/>
                    <a:gd name="T25" fmla="*/ 29 h 327"/>
                    <a:gd name="T26" fmla="*/ 205 w 298"/>
                    <a:gd name="T27" fmla="*/ 15 h 327"/>
                    <a:gd name="T28" fmla="*/ 213 w 298"/>
                    <a:gd name="T29" fmla="*/ 27 h 327"/>
                    <a:gd name="T30" fmla="*/ 224 w 298"/>
                    <a:gd name="T31" fmla="*/ 32 h 327"/>
                    <a:gd name="T32" fmla="*/ 247 w 298"/>
                    <a:gd name="T33" fmla="*/ 6 h 327"/>
                    <a:gd name="T34" fmla="*/ 255 w 298"/>
                    <a:gd name="T35" fmla="*/ 25 h 327"/>
                    <a:gd name="T36" fmla="*/ 258 w 298"/>
                    <a:gd name="T37" fmla="*/ 50 h 327"/>
                    <a:gd name="T38" fmla="*/ 281 w 298"/>
                    <a:gd name="T39" fmla="*/ 67 h 327"/>
                    <a:gd name="T40" fmla="*/ 289 w 298"/>
                    <a:gd name="T41" fmla="*/ 91 h 327"/>
                    <a:gd name="T42" fmla="*/ 264 w 298"/>
                    <a:gd name="T43" fmla="*/ 118 h 327"/>
                    <a:gd name="T44" fmla="*/ 256 w 298"/>
                    <a:gd name="T45" fmla="*/ 143 h 327"/>
                    <a:gd name="T46" fmla="*/ 275 w 298"/>
                    <a:gd name="T47" fmla="*/ 158 h 327"/>
                    <a:gd name="T48" fmla="*/ 280 w 298"/>
                    <a:gd name="T49" fmla="*/ 178 h 327"/>
                    <a:gd name="T50" fmla="*/ 290 w 298"/>
                    <a:gd name="T51" fmla="*/ 201 h 327"/>
                    <a:gd name="T52" fmla="*/ 298 w 298"/>
                    <a:gd name="T53" fmla="*/ 225 h 327"/>
                    <a:gd name="T54" fmla="*/ 286 w 298"/>
                    <a:gd name="T55" fmla="*/ 253 h 327"/>
                    <a:gd name="T56" fmla="*/ 283 w 298"/>
                    <a:gd name="T57" fmla="*/ 275 h 327"/>
                    <a:gd name="T58" fmla="*/ 252 w 298"/>
                    <a:gd name="T59" fmla="*/ 270 h 327"/>
                    <a:gd name="T60" fmla="*/ 239 w 298"/>
                    <a:gd name="T61" fmla="*/ 306 h 327"/>
                    <a:gd name="T62" fmla="*/ 219 w 298"/>
                    <a:gd name="T63" fmla="*/ 295 h 327"/>
                    <a:gd name="T64" fmla="*/ 191 w 298"/>
                    <a:gd name="T65" fmla="*/ 317 h 327"/>
                    <a:gd name="T66" fmla="*/ 167 w 298"/>
                    <a:gd name="T67" fmla="*/ 320 h 327"/>
                    <a:gd name="T68" fmla="*/ 150 w 298"/>
                    <a:gd name="T69" fmla="*/ 300 h 327"/>
                    <a:gd name="T70" fmla="*/ 128 w 298"/>
                    <a:gd name="T71" fmla="*/ 312 h 327"/>
                    <a:gd name="T72" fmla="*/ 141 w 298"/>
                    <a:gd name="T73" fmla="*/ 280 h 327"/>
                    <a:gd name="T74" fmla="*/ 148 w 298"/>
                    <a:gd name="T75" fmla="*/ 255 h 327"/>
                    <a:gd name="T76" fmla="*/ 136 w 298"/>
                    <a:gd name="T77" fmla="*/ 235 h 327"/>
                    <a:gd name="T78" fmla="*/ 100 w 298"/>
                    <a:gd name="T79" fmla="*/ 229 h 327"/>
                    <a:gd name="T80" fmla="*/ 82 w 298"/>
                    <a:gd name="T81" fmla="*/ 253 h 327"/>
                    <a:gd name="T82" fmla="*/ 71 w 298"/>
                    <a:gd name="T83" fmla="*/ 236 h 327"/>
                    <a:gd name="T84" fmla="*/ 54 w 298"/>
                    <a:gd name="T85" fmla="*/ 259 h 327"/>
                    <a:gd name="T86" fmla="*/ 37 w 298"/>
                    <a:gd name="T87" fmla="*/ 252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8" h="327">
                      <a:moveTo>
                        <a:pt x="37" y="252"/>
                      </a:moveTo>
                      <a:lnTo>
                        <a:pt x="28" y="233"/>
                      </a:lnTo>
                      <a:lnTo>
                        <a:pt x="34" y="221"/>
                      </a:lnTo>
                      <a:lnTo>
                        <a:pt x="31" y="209"/>
                      </a:lnTo>
                      <a:lnTo>
                        <a:pt x="39" y="202"/>
                      </a:lnTo>
                      <a:lnTo>
                        <a:pt x="40" y="187"/>
                      </a:lnTo>
                      <a:lnTo>
                        <a:pt x="15" y="184"/>
                      </a:lnTo>
                      <a:lnTo>
                        <a:pt x="5" y="194"/>
                      </a:lnTo>
                      <a:lnTo>
                        <a:pt x="0" y="188"/>
                      </a:lnTo>
                      <a:lnTo>
                        <a:pt x="20" y="165"/>
                      </a:lnTo>
                      <a:lnTo>
                        <a:pt x="35" y="155"/>
                      </a:lnTo>
                      <a:lnTo>
                        <a:pt x="25" y="138"/>
                      </a:lnTo>
                      <a:lnTo>
                        <a:pt x="26" y="118"/>
                      </a:lnTo>
                      <a:lnTo>
                        <a:pt x="18" y="106"/>
                      </a:lnTo>
                      <a:lnTo>
                        <a:pt x="18" y="67"/>
                      </a:lnTo>
                      <a:lnTo>
                        <a:pt x="25" y="42"/>
                      </a:lnTo>
                      <a:lnTo>
                        <a:pt x="49" y="25"/>
                      </a:lnTo>
                      <a:lnTo>
                        <a:pt x="63" y="25"/>
                      </a:lnTo>
                      <a:lnTo>
                        <a:pt x="65" y="29"/>
                      </a:lnTo>
                      <a:lnTo>
                        <a:pt x="85" y="30"/>
                      </a:lnTo>
                      <a:lnTo>
                        <a:pt x="93" y="19"/>
                      </a:lnTo>
                      <a:lnTo>
                        <a:pt x="79" y="9"/>
                      </a:lnTo>
                      <a:lnTo>
                        <a:pt x="99" y="0"/>
                      </a:lnTo>
                      <a:lnTo>
                        <a:pt x="131" y="10"/>
                      </a:lnTo>
                      <a:lnTo>
                        <a:pt x="156" y="9"/>
                      </a:lnTo>
                      <a:lnTo>
                        <a:pt x="181" y="29"/>
                      </a:lnTo>
                      <a:lnTo>
                        <a:pt x="198" y="22"/>
                      </a:lnTo>
                      <a:lnTo>
                        <a:pt x="205" y="15"/>
                      </a:lnTo>
                      <a:lnTo>
                        <a:pt x="216" y="16"/>
                      </a:lnTo>
                      <a:lnTo>
                        <a:pt x="213" y="27"/>
                      </a:lnTo>
                      <a:lnTo>
                        <a:pt x="216" y="33"/>
                      </a:lnTo>
                      <a:lnTo>
                        <a:pt x="224" y="32"/>
                      </a:lnTo>
                      <a:lnTo>
                        <a:pt x="233" y="18"/>
                      </a:lnTo>
                      <a:lnTo>
                        <a:pt x="247" y="6"/>
                      </a:lnTo>
                      <a:lnTo>
                        <a:pt x="250" y="16"/>
                      </a:lnTo>
                      <a:lnTo>
                        <a:pt x="255" y="25"/>
                      </a:lnTo>
                      <a:lnTo>
                        <a:pt x="252" y="36"/>
                      </a:lnTo>
                      <a:lnTo>
                        <a:pt x="258" y="50"/>
                      </a:lnTo>
                      <a:lnTo>
                        <a:pt x="269" y="50"/>
                      </a:lnTo>
                      <a:lnTo>
                        <a:pt x="281" y="67"/>
                      </a:lnTo>
                      <a:lnTo>
                        <a:pt x="283" y="80"/>
                      </a:lnTo>
                      <a:lnTo>
                        <a:pt x="289" y="91"/>
                      </a:lnTo>
                      <a:lnTo>
                        <a:pt x="276" y="114"/>
                      </a:lnTo>
                      <a:lnTo>
                        <a:pt x="264" y="118"/>
                      </a:lnTo>
                      <a:lnTo>
                        <a:pt x="264" y="131"/>
                      </a:lnTo>
                      <a:lnTo>
                        <a:pt x="256" y="143"/>
                      </a:lnTo>
                      <a:lnTo>
                        <a:pt x="259" y="157"/>
                      </a:lnTo>
                      <a:lnTo>
                        <a:pt x="275" y="158"/>
                      </a:lnTo>
                      <a:lnTo>
                        <a:pt x="270" y="171"/>
                      </a:lnTo>
                      <a:lnTo>
                        <a:pt x="280" y="178"/>
                      </a:lnTo>
                      <a:lnTo>
                        <a:pt x="276" y="194"/>
                      </a:lnTo>
                      <a:lnTo>
                        <a:pt x="290" y="201"/>
                      </a:lnTo>
                      <a:lnTo>
                        <a:pt x="287" y="219"/>
                      </a:lnTo>
                      <a:lnTo>
                        <a:pt x="298" y="225"/>
                      </a:lnTo>
                      <a:lnTo>
                        <a:pt x="289" y="246"/>
                      </a:lnTo>
                      <a:lnTo>
                        <a:pt x="286" y="253"/>
                      </a:lnTo>
                      <a:lnTo>
                        <a:pt x="290" y="268"/>
                      </a:lnTo>
                      <a:lnTo>
                        <a:pt x="283" y="275"/>
                      </a:lnTo>
                      <a:lnTo>
                        <a:pt x="264" y="279"/>
                      </a:lnTo>
                      <a:lnTo>
                        <a:pt x="252" y="270"/>
                      </a:lnTo>
                      <a:lnTo>
                        <a:pt x="238" y="287"/>
                      </a:lnTo>
                      <a:lnTo>
                        <a:pt x="239" y="306"/>
                      </a:lnTo>
                      <a:lnTo>
                        <a:pt x="224" y="305"/>
                      </a:lnTo>
                      <a:lnTo>
                        <a:pt x="219" y="295"/>
                      </a:lnTo>
                      <a:lnTo>
                        <a:pt x="195" y="293"/>
                      </a:lnTo>
                      <a:lnTo>
                        <a:pt x="191" y="317"/>
                      </a:lnTo>
                      <a:lnTo>
                        <a:pt x="182" y="317"/>
                      </a:lnTo>
                      <a:lnTo>
                        <a:pt x="167" y="320"/>
                      </a:lnTo>
                      <a:lnTo>
                        <a:pt x="154" y="327"/>
                      </a:lnTo>
                      <a:lnTo>
                        <a:pt x="150" y="300"/>
                      </a:lnTo>
                      <a:lnTo>
                        <a:pt x="139" y="300"/>
                      </a:lnTo>
                      <a:lnTo>
                        <a:pt x="128" y="312"/>
                      </a:lnTo>
                      <a:lnTo>
                        <a:pt x="124" y="302"/>
                      </a:lnTo>
                      <a:lnTo>
                        <a:pt x="141" y="280"/>
                      </a:lnTo>
                      <a:lnTo>
                        <a:pt x="144" y="266"/>
                      </a:lnTo>
                      <a:lnTo>
                        <a:pt x="148" y="255"/>
                      </a:lnTo>
                      <a:lnTo>
                        <a:pt x="134" y="252"/>
                      </a:lnTo>
                      <a:lnTo>
                        <a:pt x="136" y="235"/>
                      </a:lnTo>
                      <a:lnTo>
                        <a:pt x="116" y="231"/>
                      </a:lnTo>
                      <a:lnTo>
                        <a:pt x="100" y="229"/>
                      </a:lnTo>
                      <a:lnTo>
                        <a:pt x="96" y="238"/>
                      </a:lnTo>
                      <a:lnTo>
                        <a:pt x="82" y="253"/>
                      </a:lnTo>
                      <a:lnTo>
                        <a:pt x="74" y="245"/>
                      </a:lnTo>
                      <a:lnTo>
                        <a:pt x="71" y="236"/>
                      </a:lnTo>
                      <a:lnTo>
                        <a:pt x="60" y="243"/>
                      </a:lnTo>
                      <a:lnTo>
                        <a:pt x="54" y="259"/>
                      </a:lnTo>
                      <a:lnTo>
                        <a:pt x="37" y="252"/>
                      </a:lnTo>
                      <a:lnTo>
                        <a:pt x="37" y="252"/>
                      </a:lnTo>
                      <a:lnTo>
                        <a:pt x="37" y="252"/>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41" name="Freeform 25">
                  <a:extLst>
                    <a:ext uri="{FF2B5EF4-FFF2-40B4-BE49-F238E27FC236}">
                      <a16:creationId xmlns:a16="http://schemas.microsoft.com/office/drawing/2014/main" id="{0062D61B-9762-49F2-896F-C4B2D446D8CB}"/>
                    </a:ext>
                  </a:extLst>
                </p:cNvPr>
                <p:cNvSpPr>
                  <a:spLocks/>
                </p:cNvSpPr>
                <p:nvPr/>
              </p:nvSpPr>
              <p:spPr bwMode="auto">
                <a:xfrm>
                  <a:off x="9928225" y="4324349"/>
                  <a:ext cx="473075" cy="519113"/>
                </a:xfrm>
                <a:custGeom>
                  <a:avLst/>
                  <a:gdLst>
                    <a:gd name="T0" fmla="*/ 28 w 298"/>
                    <a:gd name="T1" fmla="*/ 233 h 327"/>
                    <a:gd name="T2" fmla="*/ 31 w 298"/>
                    <a:gd name="T3" fmla="*/ 209 h 327"/>
                    <a:gd name="T4" fmla="*/ 40 w 298"/>
                    <a:gd name="T5" fmla="*/ 187 h 327"/>
                    <a:gd name="T6" fmla="*/ 5 w 298"/>
                    <a:gd name="T7" fmla="*/ 194 h 327"/>
                    <a:gd name="T8" fmla="*/ 20 w 298"/>
                    <a:gd name="T9" fmla="*/ 165 h 327"/>
                    <a:gd name="T10" fmla="*/ 25 w 298"/>
                    <a:gd name="T11" fmla="*/ 138 h 327"/>
                    <a:gd name="T12" fmla="*/ 18 w 298"/>
                    <a:gd name="T13" fmla="*/ 106 h 327"/>
                    <a:gd name="T14" fmla="*/ 25 w 298"/>
                    <a:gd name="T15" fmla="*/ 42 h 327"/>
                    <a:gd name="T16" fmla="*/ 63 w 298"/>
                    <a:gd name="T17" fmla="*/ 25 h 327"/>
                    <a:gd name="T18" fmla="*/ 85 w 298"/>
                    <a:gd name="T19" fmla="*/ 30 h 327"/>
                    <a:gd name="T20" fmla="*/ 79 w 298"/>
                    <a:gd name="T21" fmla="*/ 9 h 327"/>
                    <a:gd name="T22" fmla="*/ 131 w 298"/>
                    <a:gd name="T23" fmla="*/ 10 h 327"/>
                    <a:gd name="T24" fmla="*/ 181 w 298"/>
                    <a:gd name="T25" fmla="*/ 29 h 327"/>
                    <a:gd name="T26" fmla="*/ 205 w 298"/>
                    <a:gd name="T27" fmla="*/ 15 h 327"/>
                    <a:gd name="T28" fmla="*/ 213 w 298"/>
                    <a:gd name="T29" fmla="*/ 27 h 327"/>
                    <a:gd name="T30" fmla="*/ 224 w 298"/>
                    <a:gd name="T31" fmla="*/ 32 h 327"/>
                    <a:gd name="T32" fmla="*/ 247 w 298"/>
                    <a:gd name="T33" fmla="*/ 6 h 327"/>
                    <a:gd name="T34" fmla="*/ 255 w 298"/>
                    <a:gd name="T35" fmla="*/ 25 h 327"/>
                    <a:gd name="T36" fmla="*/ 258 w 298"/>
                    <a:gd name="T37" fmla="*/ 50 h 327"/>
                    <a:gd name="T38" fmla="*/ 281 w 298"/>
                    <a:gd name="T39" fmla="*/ 67 h 327"/>
                    <a:gd name="T40" fmla="*/ 289 w 298"/>
                    <a:gd name="T41" fmla="*/ 91 h 327"/>
                    <a:gd name="T42" fmla="*/ 264 w 298"/>
                    <a:gd name="T43" fmla="*/ 118 h 327"/>
                    <a:gd name="T44" fmla="*/ 256 w 298"/>
                    <a:gd name="T45" fmla="*/ 143 h 327"/>
                    <a:gd name="T46" fmla="*/ 275 w 298"/>
                    <a:gd name="T47" fmla="*/ 158 h 327"/>
                    <a:gd name="T48" fmla="*/ 280 w 298"/>
                    <a:gd name="T49" fmla="*/ 178 h 327"/>
                    <a:gd name="T50" fmla="*/ 290 w 298"/>
                    <a:gd name="T51" fmla="*/ 201 h 327"/>
                    <a:gd name="T52" fmla="*/ 298 w 298"/>
                    <a:gd name="T53" fmla="*/ 225 h 327"/>
                    <a:gd name="T54" fmla="*/ 286 w 298"/>
                    <a:gd name="T55" fmla="*/ 253 h 327"/>
                    <a:gd name="T56" fmla="*/ 283 w 298"/>
                    <a:gd name="T57" fmla="*/ 275 h 327"/>
                    <a:gd name="T58" fmla="*/ 252 w 298"/>
                    <a:gd name="T59" fmla="*/ 270 h 327"/>
                    <a:gd name="T60" fmla="*/ 239 w 298"/>
                    <a:gd name="T61" fmla="*/ 306 h 327"/>
                    <a:gd name="T62" fmla="*/ 219 w 298"/>
                    <a:gd name="T63" fmla="*/ 295 h 327"/>
                    <a:gd name="T64" fmla="*/ 191 w 298"/>
                    <a:gd name="T65" fmla="*/ 317 h 327"/>
                    <a:gd name="T66" fmla="*/ 167 w 298"/>
                    <a:gd name="T67" fmla="*/ 320 h 327"/>
                    <a:gd name="T68" fmla="*/ 150 w 298"/>
                    <a:gd name="T69" fmla="*/ 300 h 327"/>
                    <a:gd name="T70" fmla="*/ 128 w 298"/>
                    <a:gd name="T71" fmla="*/ 312 h 327"/>
                    <a:gd name="T72" fmla="*/ 141 w 298"/>
                    <a:gd name="T73" fmla="*/ 280 h 327"/>
                    <a:gd name="T74" fmla="*/ 148 w 298"/>
                    <a:gd name="T75" fmla="*/ 255 h 327"/>
                    <a:gd name="T76" fmla="*/ 136 w 298"/>
                    <a:gd name="T77" fmla="*/ 235 h 327"/>
                    <a:gd name="T78" fmla="*/ 100 w 298"/>
                    <a:gd name="T79" fmla="*/ 229 h 327"/>
                    <a:gd name="T80" fmla="*/ 82 w 298"/>
                    <a:gd name="T81" fmla="*/ 253 h 327"/>
                    <a:gd name="T82" fmla="*/ 71 w 298"/>
                    <a:gd name="T83" fmla="*/ 236 h 327"/>
                    <a:gd name="T84" fmla="*/ 54 w 298"/>
                    <a:gd name="T85" fmla="*/ 259 h 327"/>
                    <a:gd name="T86" fmla="*/ 37 w 298"/>
                    <a:gd name="T87" fmla="*/ 252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8" h="327">
                      <a:moveTo>
                        <a:pt x="37" y="252"/>
                      </a:moveTo>
                      <a:lnTo>
                        <a:pt x="28" y="233"/>
                      </a:lnTo>
                      <a:lnTo>
                        <a:pt x="34" y="221"/>
                      </a:lnTo>
                      <a:lnTo>
                        <a:pt x="31" y="209"/>
                      </a:lnTo>
                      <a:lnTo>
                        <a:pt x="39" y="202"/>
                      </a:lnTo>
                      <a:lnTo>
                        <a:pt x="40" y="187"/>
                      </a:lnTo>
                      <a:lnTo>
                        <a:pt x="15" y="184"/>
                      </a:lnTo>
                      <a:lnTo>
                        <a:pt x="5" y="194"/>
                      </a:lnTo>
                      <a:lnTo>
                        <a:pt x="0" y="188"/>
                      </a:lnTo>
                      <a:lnTo>
                        <a:pt x="20" y="165"/>
                      </a:lnTo>
                      <a:lnTo>
                        <a:pt x="35" y="155"/>
                      </a:lnTo>
                      <a:lnTo>
                        <a:pt x="25" y="138"/>
                      </a:lnTo>
                      <a:lnTo>
                        <a:pt x="26" y="118"/>
                      </a:lnTo>
                      <a:lnTo>
                        <a:pt x="18" y="106"/>
                      </a:lnTo>
                      <a:lnTo>
                        <a:pt x="18" y="67"/>
                      </a:lnTo>
                      <a:lnTo>
                        <a:pt x="25" y="42"/>
                      </a:lnTo>
                      <a:lnTo>
                        <a:pt x="49" y="25"/>
                      </a:lnTo>
                      <a:lnTo>
                        <a:pt x="63" y="25"/>
                      </a:lnTo>
                      <a:lnTo>
                        <a:pt x="65" y="29"/>
                      </a:lnTo>
                      <a:lnTo>
                        <a:pt x="85" y="30"/>
                      </a:lnTo>
                      <a:lnTo>
                        <a:pt x="93" y="19"/>
                      </a:lnTo>
                      <a:lnTo>
                        <a:pt x="79" y="9"/>
                      </a:lnTo>
                      <a:lnTo>
                        <a:pt x="99" y="0"/>
                      </a:lnTo>
                      <a:lnTo>
                        <a:pt x="131" y="10"/>
                      </a:lnTo>
                      <a:lnTo>
                        <a:pt x="156" y="9"/>
                      </a:lnTo>
                      <a:lnTo>
                        <a:pt x="181" y="29"/>
                      </a:lnTo>
                      <a:lnTo>
                        <a:pt x="198" y="22"/>
                      </a:lnTo>
                      <a:lnTo>
                        <a:pt x="205" y="15"/>
                      </a:lnTo>
                      <a:lnTo>
                        <a:pt x="216" y="16"/>
                      </a:lnTo>
                      <a:lnTo>
                        <a:pt x="213" y="27"/>
                      </a:lnTo>
                      <a:lnTo>
                        <a:pt x="216" y="33"/>
                      </a:lnTo>
                      <a:lnTo>
                        <a:pt x="224" y="32"/>
                      </a:lnTo>
                      <a:lnTo>
                        <a:pt x="233" y="18"/>
                      </a:lnTo>
                      <a:lnTo>
                        <a:pt x="247" y="6"/>
                      </a:lnTo>
                      <a:lnTo>
                        <a:pt x="250" y="16"/>
                      </a:lnTo>
                      <a:lnTo>
                        <a:pt x="255" y="25"/>
                      </a:lnTo>
                      <a:lnTo>
                        <a:pt x="252" y="36"/>
                      </a:lnTo>
                      <a:lnTo>
                        <a:pt x="258" y="50"/>
                      </a:lnTo>
                      <a:lnTo>
                        <a:pt x="269" y="50"/>
                      </a:lnTo>
                      <a:lnTo>
                        <a:pt x="281" y="67"/>
                      </a:lnTo>
                      <a:lnTo>
                        <a:pt x="283" y="80"/>
                      </a:lnTo>
                      <a:lnTo>
                        <a:pt x="289" y="91"/>
                      </a:lnTo>
                      <a:lnTo>
                        <a:pt x="276" y="114"/>
                      </a:lnTo>
                      <a:lnTo>
                        <a:pt x="264" y="118"/>
                      </a:lnTo>
                      <a:lnTo>
                        <a:pt x="264" y="131"/>
                      </a:lnTo>
                      <a:lnTo>
                        <a:pt x="256" y="143"/>
                      </a:lnTo>
                      <a:lnTo>
                        <a:pt x="259" y="157"/>
                      </a:lnTo>
                      <a:lnTo>
                        <a:pt x="275" y="158"/>
                      </a:lnTo>
                      <a:lnTo>
                        <a:pt x="270" y="171"/>
                      </a:lnTo>
                      <a:lnTo>
                        <a:pt x="280" y="178"/>
                      </a:lnTo>
                      <a:lnTo>
                        <a:pt x="276" y="194"/>
                      </a:lnTo>
                      <a:lnTo>
                        <a:pt x="290" y="201"/>
                      </a:lnTo>
                      <a:lnTo>
                        <a:pt x="287" y="219"/>
                      </a:lnTo>
                      <a:lnTo>
                        <a:pt x="298" y="225"/>
                      </a:lnTo>
                      <a:lnTo>
                        <a:pt x="289" y="246"/>
                      </a:lnTo>
                      <a:lnTo>
                        <a:pt x="286" y="253"/>
                      </a:lnTo>
                      <a:lnTo>
                        <a:pt x="290" y="268"/>
                      </a:lnTo>
                      <a:lnTo>
                        <a:pt x="283" y="275"/>
                      </a:lnTo>
                      <a:lnTo>
                        <a:pt x="264" y="279"/>
                      </a:lnTo>
                      <a:lnTo>
                        <a:pt x="252" y="270"/>
                      </a:lnTo>
                      <a:lnTo>
                        <a:pt x="238" y="287"/>
                      </a:lnTo>
                      <a:lnTo>
                        <a:pt x="239" y="306"/>
                      </a:lnTo>
                      <a:lnTo>
                        <a:pt x="224" y="305"/>
                      </a:lnTo>
                      <a:lnTo>
                        <a:pt x="219" y="295"/>
                      </a:lnTo>
                      <a:lnTo>
                        <a:pt x="195" y="293"/>
                      </a:lnTo>
                      <a:lnTo>
                        <a:pt x="191" y="317"/>
                      </a:lnTo>
                      <a:lnTo>
                        <a:pt x="182" y="317"/>
                      </a:lnTo>
                      <a:lnTo>
                        <a:pt x="167" y="320"/>
                      </a:lnTo>
                      <a:lnTo>
                        <a:pt x="154" y="327"/>
                      </a:lnTo>
                      <a:lnTo>
                        <a:pt x="150" y="300"/>
                      </a:lnTo>
                      <a:lnTo>
                        <a:pt x="139" y="300"/>
                      </a:lnTo>
                      <a:lnTo>
                        <a:pt x="128" y="312"/>
                      </a:lnTo>
                      <a:lnTo>
                        <a:pt x="124" y="302"/>
                      </a:lnTo>
                      <a:lnTo>
                        <a:pt x="141" y="280"/>
                      </a:lnTo>
                      <a:lnTo>
                        <a:pt x="144" y="266"/>
                      </a:lnTo>
                      <a:lnTo>
                        <a:pt x="148" y="255"/>
                      </a:lnTo>
                      <a:lnTo>
                        <a:pt x="134" y="252"/>
                      </a:lnTo>
                      <a:lnTo>
                        <a:pt x="136" y="235"/>
                      </a:lnTo>
                      <a:lnTo>
                        <a:pt x="116" y="231"/>
                      </a:lnTo>
                      <a:lnTo>
                        <a:pt x="100" y="229"/>
                      </a:lnTo>
                      <a:lnTo>
                        <a:pt x="96" y="238"/>
                      </a:lnTo>
                      <a:lnTo>
                        <a:pt x="82" y="253"/>
                      </a:lnTo>
                      <a:lnTo>
                        <a:pt x="74" y="245"/>
                      </a:lnTo>
                      <a:lnTo>
                        <a:pt x="71" y="236"/>
                      </a:lnTo>
                      <a:lnTo>
                        <a:pt x="60" y="243"/>
                      </a:lnTo>
                      <a:lnTo>
                        <a:pt x="54" y="259"/>
                      </a:lnTo>
                      <a:lnTo>
                        <a:pt x="37" y="252"/>
                      </a:lnTo>
                      <a:lnTo>
                        <a:pt x="37" y="252"/>
                      </a:lnTo>
                      <a:lnTo>
                        <a:pt x="37" y="252"/>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42" name="Freeform 26">
                  <a:extLst>
                    <a:ext uri="{FF2B5EF4-FFF2-40B4-BE49-F238E27FC236}">
                      <a16:creationId xmlns:a16="http://schemas.microsoft.com/office/drawing/2014/main" id="{ACD98B7D-493E-420B-AE8D-3699970D16F2}"/>
                    </a:ext>
                  </a:extLst>
                </p:cNvPr>
                <p:cNvSpPr>
                  <a:spLocks/>
                </p:cNvSpPr>
                <p:nvPr/>
              </p:nvSpPr>
              <p:spPr bwMode="auto">
                <a:xfrm>
                  <a:off x="9474200" y="4424361"/>
                  <a:ext cx="517525" cy="434975"/>
                </a:xfrm>
                <a:custGeom>
                  <a:avLst/>
                  <a:gdLst>
                    <a:gd name="T0" fmla="*/ 48 w 326"/>
                    <a:gd name="T1" fmla="*/ 266 h 274"/>
                    <a:gd name="T2" fmla="*/ 59 w 326"/>
                    <a:gd name="T3" fmla="*/ 240 h 274"/>
                    <a:gd name="T4" fmla="*/ 39 w 326"/>
                    <a:gd name="T5" fmla="*/ 213 h 274"/>
                    <a:gd name="T6" fmla="*/ 48 w 326"/>
                    <a:gd name="T7" fmla="*/ 180 h 274"/>
                    <a:gd name="T8" fmla="*/ 47 w 326"/>
                    <a:gd name="T9" fmla="*/ 156 h 274"/>
                    <a:gd name="T10" fmla="*/ 22 w 326"/>
                    <a:gd name="T11" fmla="*/ 163 h 274"/>
                    <a:gd name="T12" fmla="*/ 8 w 326"/>
                    <a:gd name="T13" fmla="*/ 136 h 274"/>
                    <a:gd name="T14" fmla="*/ 17 w 326"/>
                    <a:gd name="T15" fmla="*/ 111 h 274"/>
                    <a:gd name="T16" fmla="*/ 40 w 326"/>
                    <a:gd name="T17" fmla="*/ 111 h 274"/>
                    <a:gd name="T18" fmla="*/ 68 w 326"/>
                    <a:gd name="T19" fmla="*/ 116 h 274"/>
                    <a:gd name="T20" fmla="*/ 91 w 326"/>
                    <a:gd name="T21" fmla="*/ 90 h 274"/>
                    <a:gd name="T22" fmla="*/ 114 w 326"/>
                    <a:gd name="T23" fmla="*/ 95 h 274"/>
                    <a:gd name="T24" fmla="*/ 148 w 326"/>
                    <a:gd name="T25" fmla="*/ 87 h 274"/>
                    <a:gd name="T26" fmla="*/ 142 w 326"/>
                    <a:gd name="T27" fmla="*/ 65 h 274"/>
                    <a:gd name="T28" fmla="*/ 113 w 326"/>
                    <a:gd name="T29" fmla="*/ 55 h 274"/>
                    <a:gd name="T30" fmla="*/ 122 w 326"/>
                    <a:gd name="T31" fmla="*/ 38 h 274"/>
                    <a:gd name="T32" fmla="*/ 148 w 326"/>
                    <a:gd name="T33" fmla="*/ 45 h 274"/>
                    <a:gd name="T34" fmla="*/ 155 w 326"/>
                    <a:gd name="T35" fmla="*/ 28 h 274"/>
                    <a:gd name="T36" fmla="*/ 167 w 326"/>
                    <a:gd name="T37" fmla="*/ 44 h 274"/>
                    <a:gd name="T38" fmla="*/ 176 w 326"/>
                    <a:gd name="T39" fmla="*/ 37 h 274"/>
                    <a:gd name="T40" fmla="*/ 190 w 326"/>
                    <a:gd name="T41" fmla="*/ 17 h 274"/>
                    <a:gd name="T42" fmla="*/ 209 w 326"/>
                    <a:gd name="T43" fmla="*/ 20 h 274"/>
                    <a:gd name="T44" fmla="*/ 224 w 326"/>
                    <a:gd name="T45" fmla="*/ 3 h 274"/>
                    <a:gd name="T46" fmla="*/ 238 w 326"/>
                    <a:gd name="T47" fmla="*/ 9 h 274"/>
                    <a:gd name="T48" fmla="*/ 257 w 326"/>
                    <a:gd name="T49" fmla="*/ 18 h 274"/>
                    <a:gd name="T50" fmla="*/ 269 w 326"/>
                    <a:gd name="T51" fmla="*/ 33 h 274"/>
                    <a:gd name="T52" fmla="*/ 283 w 326"/>
                    <a:gd name="T53" fmla="*/ 58 h 274"/>
                    <a:gd name="T54" fmla="*/ 304 w 326"/>
                    <a:gd name="T55" fmla="*/ 43 h 274"/>
                    <a:gd name="T56" fmla="*/ 311 w 326"/>
                    <a:gd name="T57" fmla="*/ 75 h 274"/>
                    <a:gd name="T58" fmla="*/ 306 w 326"/>
                    <a:gd name="T59" fmla="*/ 102 h 274"/>
                    <a:gd name="T60" fmla="*/ 291 w 326"/>
                    <a:gd name="T61" fmla="*/ 129 h 274"/>
                    <a:gd name="T62" fmla="*/ 326 w 326"/>
                    <a:gd name="T63" fmla="*/ 124 h 274"/>
                    <a:gd name="T64" fmla="*/ 317 w 326"/>
                    <a:gd name="T65" fmla="*/ 146 h 274"/>
                    <a:gd name="T66" fmla="*/ 314 w 326"/>
                    <a:gd name="T67" fmla="*/ 170 h 274"/>
                    <a:gd name="T68" fmla="*/ 317 w 326"/>
                    <a:gd name="T69" fmla="*/ 200 h 274"/>
                    <a:gd name="T70" fmla="*/ 300 w 326"/>
                    <a:gd name="T71" fmla="*/ 215 h 274"/>
                    <a:gd name="T72" fmla="*/ 278 w 326"/>
                    <a:gd name="T73" fmla="*/ 233 h 274"/>
                    <a:gd name="T74" fmla="*/ 254 w 326"/>
                    <a:gd name="T75" fmla="*/ 229 h 274"/>
                    <a:gd name="T76" fmla="*/ 232 w 326"/>
                    <a:gd name="T77" fmla="*/ 246 h 274"/>
                    <a:gd name="T78" fmla="*/ 212 w 326"/>
                    <a:gd name="T79" fmla="*/ 234 h 274"/>
                    <a:gd name="T80" fmla="*/ 189 w 326"/>
                    <a:gd name="T81" fmla="*/ 229 h 274"/>
                    <a:gd name="T82" fmla="*/ 173 w 326"/>
                    <a:gd name="T83" fmla="*/ 244 h 274"/>
                    <a:gd name="T84" fmla="*/ 141 w 326"/>
                    <a:gd name="T85" fmla="*/ 271 h 274"/>
                    <a:gd name="T86" fmla="*/ 121 w 326"/>
                    <a:gd name="T87" fmla="*/ 273 h 274"/>
                    <a:gd name="T88" fmla="*/ 84 w 326"/>
                    <a:gd name="T89" fmla="*/ 257 h 274"/>
                    <a:gd name="T90" fmla="*/ 47 w 326"/>
                    <a:gd name="T91" fmla="*/ 273 h 274"/>
                    <a:gd name="T92" fmla="*/ 47 w 326"/>
                    <a:gd name="T93" fmla="*/ 27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6" h="274">
                      <a:moveTo>
                        <a:pt x="47" y="273"/>
                      </a:moveTo>
                      <a:lnTo>
                        <a:pt x="48" y="266"/>
                      </a:lnTo>
                      <a:lnTo>
                        <a:pt x="59" y="257"/>
                      </a:lnTo>
                      <a:lnTo>
                        <a:pt x="59" y="240"/>
                      </a:lnTo>
                      <a:lnTo>
                        <a:pt x="45" y="229"/>
                      </a:lnTo>
                      <a:lnTo>
                        <a:pt x="39" y="213"/>
                      </a:lnTo>
                      <a:lnTo>
                        <a:pt x="48" y="195"/>
                      </a:lnTo>
                      <a:lnTo>
                        <a:pt x="48" y="180"/>
                      </a:lnTo>
                      <a:lnTo>
                        <a:pt x="59" y="170"/>
                      </a:lnTo>
                      <a:lnTo>
                        <a:pt x="47" y="156"/>
                      </a:lnTo>
                      <a:lnTo>
                        <a:pt x="28" y="156"/>
                      </a:lnTo>
                      <a:lnTo>
                        <a:pt x="22" y="163"/>
                      </a:lnTo>
                      <a:lnTo>
                        <a:pt x="6" y="161"/>
                      </a:lnTo>
                      <a:lnTo>
                        <a:pt x="8" y="136"/>
                      </a:lnTo>
                      <a:lnTo>
                        <a:pt x="0" y="128"/>
                      </a:lnTo>
                      <a:lnTo>
                        <a:pt x="17" y="111"/>
                      </a:lnTo>
                      <a:lnTo>
                        <a:pt x="33" y="119"/>
                      </a:lnTo>
                      <a:lnTo>
                        <a:pt x="40" y="111"/>
                      </a:lnTo>
                      <a:lnTo>
                        <a:pt x="51" y="118"/>
                      </a:lnTo>
                      <a:lnTo>
                        <a:pt x="68" y="116"/>
                      </a:lnTo>
                      <a:lnTo>
                        <a:pt x="87" y="111"/>
                      </a:lnTo>
                      <a:lnTo>
                        <a:pt x="91" y="90"/>
                      </a:lnTo>
                      <a:lnTo>
                        <a:pt x="105" y="90"/>
                      </a:lnTo>
                      <a:lnTo>
                        <a:pt x="114" y="95"/>
                      </a:lnTo>
                      <a:lnTo>
                        <a:pt x="131" y="87"/>
                      </a:lnTo>
                      <a:lnTo>
                        <a:pt x="148" y="87"/>
                      </a:lnTo>
                      <a:lnTo>
                        <a:pt x="150" y="80"/>
                      </a:lnTo>
                      <a:lnTo>
                        <a:pt x="142" y="65"/>
                      </a:lnTo>
                      <a:lnTo>
                        <a:pt x="130" y="64"/>
                      </a:lnTo>
                      <a:lnTo>
                        <a:pt x="113" y="55"/>
                      </a:lnTo>
                      <a:lnTo>
                        <a:pt x="111" y="40"/>
                      </a:lnTo>
                      <a:lnTo>
                        <a:pt x="122" y="38"/>
                      </a:lnTo>
                      <a:lnTo>
                        <a:pt x="127" y="28"/>
                      </a:lnTo>
                      <a:lnTo>
                        <a:pt x="148" y="45"/>
                      </a:lnTo>
                      <a:lnTo>
                        <a:pt x="155" y="43"/>
                      </a:lnTo>
                      <a:lnTo>
                        <a:pt x="155" y="28"/>
                      </a:lnTo>
                      <a:lnTo>
                        <a:pt x="164" y="37"/>
                      </a:lnTo>
                      <a:lnTo>
                        <a:pt x="167" y="44"/>
                      </a:lnTo>
                      <a:lnTo>
                        <a:pt x="172" y="44"/>
                      </a:lnTo>
                      <a:lnTo>
                        <a:pt x="176" y="37"/>
                      </a:lnTo>
                      <a:lnTo>
                        <a:pt x="175" y="27"/>
                      </a:lnTo>
                      <a:lnTo>
                        <a:pt x="190" y="17"/>
                      </a:lnTo>
                      <a:lnTo>
                        <a:pt x="196" y="24"/>
                      </a:lnTo>
                      <a:lnTo>
                        <a:pt x="209" y="20"/>
                      </a:lnTo>
                      <a:lnTo>
                        <a:pt x="209" y="0"/>
                      </a:lnTo>
                      <a:lnTo>
                        <a:pt x="224" y="3"/>
                      </a:lnTo>
                      <a:lnTo>
                        <a:pt x="230" y="14"/>
                      </a:lnTo>
                      <a:lnTo>
                        <a:pt x="238" y="9"/>
                      </a:lnTo>
                      <a:lnTo>
                        <a:pt x="254" y="9"/>
                      </a:lnTo>
                      <a:lnTo>
                        <a:pt x="257" y="18"/>
                      </a:lnTo>
                      <a:lnTo>
                        <a:pt x="257" y="30"/>
                      </a:lnTo>
                      <a:lnTo>
                        <a:pt x="269" y="33"/>
                      </a:lnTo>
                      <a:lnTo>
                        <a:pt x="267" y="44"/>
                      </a:lnTo>
                      <a:lnTo>
                        <a:pt x="283" y="58"/>
                      </a:lnTo>
                      <a:lnTo>
                        <a:pt x="295" y="58"/>
                      </a:lnTo>
                      <a:lnTo>
                        <a:pt x="304" y="43"/>
                      </a:lnTo>
                      <a:lnTo>
                        <a:pt x="311" y="55"/>
                      </a:lnTo>
                      <a:lnTo>
                        <a:pt x="311" y="75"/>
                      </a:lnTo>
                      <a:lnTo>
                        <a:pt x="321" y="92"/>
                      </a:lnTo>
                      <a:lnTo>
                        <a:pt x="306" y="102"/>
                      </a:lnTo>
                      <a:lnTo>
                        <a:pt x="286" y="124"/>
                      </a:lnTo>
                      <a:lnTo>
                        <a:pt x="291" y="129"/>
                      </a:lnTo>
                      <a:lnTo>
                        <a:pt x="301" y="121"/>
                      </a:lnTo>
                      <a:lnTo>
                        <a:pt x="326" y="124"/>
                      </a:lnTo>
                      <a:lnTo>
                        <a:pt x="325" y="139"/>
                      </a:lnTo>
                      <a:lnTo>
                        <a:pt x="317" y="146"/>
                      </a:lnTo>
                      <a:lnTo>
                        <a:pt x="320" y="158"/>
                      </a:lnTo>
                      <a:lnTo>
                        <a:pt x="314" y="170"/>
                      </a:lnTo>
                      <a:lnTo>
                        <a:pt x="325" y="189"/>
                      </a:lnTo>
                      <a:lnTo>
                        <a:pt x="317" y="200"/>
                      </a:lnTo>
                      <a:lnTo>
                        <a:pt x="303" y="202"/>
                      </a:lnTo>
                      <a:lnTo>
                        <a:pt x="300" y="215"/>
                      </a:lnTo>
                      <a:lnTo>
                        <a:pt x="286" y="213"/>
                      </a:lnTo>
                      <a:lnTo>
                        <a:pt x="278" y="233"/>
                      </a:lnTo>
                      <a:lnTo>
                        <a:pt x="264" y="222"/>
                      </a:lnTo>
                      <a:lnTo>
                        <a:pt x="254" y="229"/>
                      </a:lnTo>
                      <a:lnTo>
                        <a:pt x="250" y="242"/>
                      </a:lnTo>
                      <a:lnTo>
                        <a:pt x="232" y="246"/>
                      </a:lnTo>
                      <a:lnTo>
                        <a:pt x="216" y="240"/>
                      </a:lnTo>
                      <a:lnTo>
                        <a:pt x="212" y="234"/>
                      </a:lnTo>
                      <a:lnTo>
                        <a:pt x="204" y="223"/>
                      </a:lnTo>
                      <a:lnTo>
                        <a:pt x="189" y="229"/>
                      </a:lnTo>
                      <a:lnTo>
                        <a:pt x="186" y="243"/>
                      </a:lnTo>
                      <a:lnTo>
                        <a:pt x="173" y="244"/>
                      </a:lnTo>
                      <a:lnTo>
                        <a:pt x="144" y="259"/>
                      </a:lnTo>
                      <a:lnTo>
                        <a:pt x="141" y="271"/>
                      </a:lnTo>
                      <a:lnTo>
                        <a:pt x="133" y="274"/>
                      </a:lnTo>
                      <a:lnTo>
                        <a:pt x="121" y="273"/>
                      </a:lnTo>
                      <a:lnTo>
                        <a:pt x="101" y="260"/>
                      </a:lnTo>
                      <a:lnTo>
                        <a:pt x="84" y="257"/>
                      </a:lnTo>
                      <a:lnTo>
                        <a:pt x="64" y="273"/>
                      </a:lnTo>
                      <a:lnTo>
                        <a:pt x="47" y="273"/>
                      </a:lnTo>
                      <a:lnTo>
                        <a:pt x="47" y="273"/>
                      </a:lnTo>
                      <a:lnTo>
                        <a:pt x="47" y="273"/>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43" name="Freeform 27">
                  <a:extLst>
                    <a:ext uri="{FF2B5EF4-FFF2-40B4-BE49-F238E27FC236}">
                      <a16:creationId xmlns:a16="http://schemas.microsoft.com/office/drawing/2014/main" id="{00B43EA4-F020-4190-88D1-AA777E826EE6}"/>
                    </a:ext>
                  </a:extLst>
                </p:cNvPr>
                <p:cNvSpPr>
                  <a:spLocks/>
                </p:cNvSpPr>
                <p:nvPr/>
              </p:nvSpPr>
              <p:spPr bwMode="auto">
                <a:xfrm>
                  <a:off x="9474200" y="4424361"/>
                  <a:ext cx="517525" cy="434975"/>
                </a:xfrm>
                <a:custGeom>
                  <a:avLst/>
                  <a:gdLst>
                    <a:gd name="T0" fmla="*/ 48 w 326"/>
                    <a:gd name="T1" fmla="*/ 266 h 274"/>
                    <a:gd name="T2" fmla="*/ 59 w 326"/>
                    <a:gd name="T3" fmla="*/ 240 h 274"/>
                    <a:gd name="T4" fmla="*/ 39 w 326"/>
                    <a:gd name="T5" fmla="*/ 213 h 274"/>
                    <a:gd name="T6" fmla="*/ 48 w 326"/>
                    <a:gd name="T7" fmla="*/ 180 h 274"/>
                    <a:gd name="T8" fmla="*/ 47 w 326"/>
                    <a:gd name="T9" fmla="*/ 156 h 274"/>
                    <a:gd name="T10" fmla="*/ 22 w 326"/>
                    <a:gd name="T11" fmla="*/ 163 h 274"/>
                    <a:gd name="T12" fmla="*/ 8 w 326"/>
                    <a:gd name="T13" fmla="*/ 136 h 274"/>
                    <a:gd name="T14" fmla="*/ 17 w 326"/>
                    <a:gd name="T15" fmla="*/ 111 h 274"/>
                    <a:gd name="T16" fmla="*/ 40 w 326"/>
                    <a:gd name="T17" fmla="*/ 111 h 274"/>
                    <a:gd name="T18" fmla="*/ 68 w 326"/>
                    <a:gd name="T19" fmla="*/ 116 h 274"/>
                    <a:gd name="T20" fmla="*/ 91 w 326"/>
                    <a:gd name="T21" fmla="*/ 90 h 274"/>
                    <a:gd name="T22" fmla="*/ 114 w 326"/>
                    <a:gd name="T23" fmla="*/ 95 h 274"/>
                    <a:gd name="T24" fmla="*/ 148 w 326"/>
                    <a:gd name="T25" fmla="*/ 87 h 274"/>
                    <a:gd name="T26" fmla="*/ 142 w 326"/>
                    <a:gd name="T27" fmla="*/ 65 h 274"/>
                    <a:gd name="T28" fmla="*/ 113 w 326"/>
                    <a:gd name="T29" fmla="*/ 55 h 274"/>
                    <a:gd name="T30" fmla="*/ 122 w 326"/>
                    <a:gd name="T31" fmla="*/ 38 h 274"/>
                    <a:gd name="T32" fmla="*/ 148 w 326"/>
                    <a:gd name="T33" fmla="*/ 45 h 274"/>
                    <a:gd name="T34" fmla="*/ 155 w 326"/>
                    <a:gd name="T35" fmla="*/ 28 h 274"/>
                    <a:gd name="T36" fmla="*/ 167 w 326"/>
                    <a:gd name="T37" fmla="*/ 44 h 274"/>
                    <a:gd name="T38" fmla="*/ 176 w 326"/>
                    <a:gd name="T39" fmla="*/ 37 h 274"/>
                    <a:gd name="T40" fmla="*/ 190 w 326"/>
                    <a:gd name="T41" fmla="*/ 17 h 274"/>
                    <a:gd name="T42" fmla="*/ 209 w 326"/>
                    <a:gd name="T43" fmla="*/ 20 h 274"/>
                    <a:gd name="T44" fmla="*/ 224 w 326"/>
                    <a:gd name="T45" fmla="*/ 3 h 274"/>
                    <a:gd name="T46" fmla="*/ 238 w 326"/>
                    <a:gd name="T47" fmla="*/ 9 h 274"/>
                    <a:gd name="T48" fmla="*/ 257 w 326"/>
                    <a:gd name="T49" fmla="*/ 18 h 274"/>
                    <a:gd name="T50" fmla="*/ 269 w 326"/>
                    <a:gd name="T51" fmla="*/ 33 h 274"/>
                    <a:gd name="T52" fmla="*/ 283 w 326"/>
                    <a:gd name="T53" fmla="*/ 58 h 274"/>
                    <a:gd name="T54" fmla="*/ 304 w 326"/>
                    <a:gd name="T55" fmla="*/ 43 h 274"/>
                    <a:gd name="T56" fmla="*/ 311 w 326"/>
                    <a:gd name="T57" fmla="*/ 75 h 274"/>
                    <a:gd name="T58" fmla="*/ 306 w 326"/>
                    <a:gd name="T59" fmla="*/ 102 h 274"/>
                    <a:gd name="T60" fmla="*/ 291 w 326"/>
                    <a:gd name="T61" fmla="*/ 129 h 274"/>
                    <a:gd name="T62" fmla="*/ 326 w 326"/>
                    <a:gd name="T63" fmla="*/ 124 h 274"/>
                    <a:gd name="T64" fmla="*/ 317 w 326"/>
                    <a:gd name="T65" fmla="*/ 146 h 274"/>
                    <a:gd name="T66" fmla="*/ 314 w 326"/>
                    <a:gd name="T67" fmla="*/ 170 h 274"/>
                    <a:gd name="T68" fmla="*/ 317 w 326"/>
                    <a:gd name="T69" fmla="*/ 200 h 274"/>
                    <a:gd name="T70" fmla="*/ 300 w 326"/>
                    <a:gd name="T71" fmla="*/ 215 h 274"/>
                    <a:gd name="T72" fmla="*/ 278 w 326"/>
                    <a:gd name="T73" fmla="*/ 233 h 274"/>
                    <a:gd name="T74" fmla="*/ 254 w 326"/>
                    <a:gd name="T75" fmla="*/ 229 h 274"/>
                    <a:gd name="T76" fmla="*/ 232 w 326"/>
                    <a:gd name="T77" fmla="*/ 246 h 274"/>
                    <a:gd name="T78" fmla="*/ 212 w 326"/>
                    <a:gd name="T79" fmla="*/ 234 h 274"/>
                    <a:gd name="T80" fmla="*/ 189 w 326"/>
                    <a:gd name="T81" fmla="*/ 229 h 274"/>
                    <a:gd name="T82" fmla="*/ 173 w 326"/>
                    <a:gd name="T83" fmla="*/ 244 h 274"/>
                    <a:gd name="T84" fmla="*/ 141 w 326"/>
                    <a:gd name="T85" fmla="*/ 271 h 274"/>
                    <a:gd name="T86" fmla="*/ 121 w 326"/>
                    <a:gd name="T87" fmla="*/ 273 h 274"/>
                    <a:gd name="T88" fmla="*/ 84 w 326"/>
                    <a:gd name="T89" fmla="*/ 257 h 274"/>
                    <a:gd name="T90" fmla="*/ 47 w 326"/>
                    <a:gd name="T91" fmla="*/ 273 h 274"/>
                    <a:gd name="T92" fmla="*/ 47 w 326"/>
                    <a:gd name="T93" fmla="*/ 27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6" h="274">
                      <a:moveTo>
                        <a:pt x="47" y="273"/>
                      </a:moveTo>
                      <a:lnTo>
                        <a:pt x="48" y="266"/>
                      </a:lnTo>
                      <a:lnTo>
                        <a:pt x="59" y="257"/>
                      </a:lnTo>
                      <a:lnTo>
                        <a:pt x="59" y="240"/>
                      </a:lnTo>
                      <a:lnTo>
                        <a:pt x="45" y="229"/>
                      </a:lnTo>
                      <a:lnTo>
                        <a:pt x="39" y="213"/>
                      </a:lnTo>
                      <a:lnTo>
                        <a:pt x="48" y="195"/>
                      </a:lnTo>
                      <a:lnTo>
                        <a:pt x="48" y="180"/>
                      </a:lnTo>
                      <a:lnTo>
                        <a:pt x="59" y="170"/>
                      </a:lnTo>
                      <a:lnTo>
                        <a:pt x="47" y="156"/>
                      </a:lnTo>
                      <a:lnTo>
                        <a:pt x="28" y="156"/>
                      </a:lnTo>
                      <a:lnTo>
                        <a:pt x="22" y="163"/>
                      </a:lnTo>
                      <a:lnTo>
                        <a:pt x="6" y="161"/>
                      </a:lnTo>
                      <a:lnTo>
                        <a:pt x="8" y="136"/>
                      </a:lnTo>
                      <a:lnTo>
                        <a:pt x="0" y="128"/>
                      </a:lnTo>
                      <a:lnTo>
                        <a:pt x="17" y="111"/>
                      </a:lnTo>
                      <a:lnTo>
                        <a:pt x="33" y="119"/>
                      </a:lnTo>
                      <a:lnTo>
                        <a:pt x="40" y="111"/>
                      </a:lnTo>
                      <a:lnTo>
                        <a:pt x="51" y="118"/>
                      </a:lnTo>
                      <a:lnTo>
                        <a:pt x="68" y="116"/>
                      </a:lnTo>
                      <a:lnTo>
                        <a:pt x="87" y="111"/>
                      </a:lnTo>
                      <a:lnTo>
                        <a:pt x="91" y="90"/>
                      </a:lnTo>
                      <a:lnTo>
                        <a:pt x="105" y="90"/>
                      </a:lnTo>
                      <a:lnTo>
                        <a:pt x="114" y="95"/>
                      </a:lnTo>
                      <a:lnTo>
                        <a:pt x="131" y="87"/>
                      </a:lnTo>
                      <a:lnTo>
                        <a:pt x="148" y="87"/>
                      </a:lnTo>
                      <a:lnTo>
                        <a:pt x="150" y="80"/>
                      </a:lnTo>
                      <a:lnTo>
                        <a:pt x="142" y="65"/>
                      </a:lnTo>
                      <a:lnTo>
                        <a:pt x="130" y="64"/>
                      </a:lnTo>
                      <a:lnTo>
                        <a:pt x="113" y="55"/>
                      </a:lnTo>
                      <a:lnTo>
                        <a:pt x="111" y="40"/>
                      </a:lnTo>
                      <a:lnTo>
                        <a:pt x="122" y="38"/>
                      </a:lnTo>
                      <a:lnTo>
                        <a:pt x="127" y="28"/>
                      </a:lnTo>
                      <a:lnTo>
                        <a:pt x="148" y="45"/>
                      </a:lnTo>
                      <a:lnTo>
                        <a:pt x="155" y="43"/>
                      </a:lnTo>
                      <a:lnTo>
                        <a:pt x="155" y="28"/>
                      </a:lnTo>
                      <a:lnTo>
                        <a:pt x="164" y="37"/>
                      </a:lnTo>
                      <a:lnTo>
                        <a:pt x="167" y="44"/>
                      </a:lnTo>
                      <a:lnTo>
                        <a:pt x="172" y="44"/>
                      </a:lnTo>
                      <a:lnTo>
                        <a:pt x="176" y="37"/>
                      </a:lnTo>
                      <a:lnTo>
                        <a:pt x="175" y="27"/>
                      </a:lnTo>
                      <a:lnTo>
                        <a:pt x="190" y="17"/>
                      </a:lnTo>
                      <a:lnTo>
                        <a:pt x="196" y="24"/>
                      </a:lnTo>
                      <a:lnTo>
                        <a:pt x="209" y="20"/>
                      </a:lnTo>
                      <a:lnTo>
                        <a:pt x="209" y="0"/>
                      </a:lnTo>
                      <a:lnTo>
                        <a:pt x="224" y="3"/>
                      </a:lnTo>
                      <a:lnTo>
                        <a:pt x="230" y="14"/>
                      </a:lnTo>
                      <a:lnTo>
                        <a:pt x="238" y="9"/>
                      </a:lnTo>
                      <a:lnTo>
                        <a:pt x="254" y="9"/>
                      </a:lnTo>
                      <a:lnTo>
                        <a:pt x="257" y="18"/>
                      </a:lnTo>
                      <a:lnTo>
                        <a:pt x="257" y="30"/>
                      </a:lnTo>
                      <a:lnTo>
                        <a:pt x="269" y="33"/>
                      </a:lnTo>
                      <a:lnTo>
                        <a:pt x="267" y="44"/>
                      </a:lnTo>
                      <a:lnTo>
                        <a:pt x="283" y="58"/>
                      </a:lnTo>
                      <a:lnTo>
                        <a:pt x="295" y="58"/>
                      </a:lnTo>
                      <a:lnTo>
                        <a:pt x="304" y="43"/>
                      </a:lnTo>
                      <a:lnTo>
                        <a:pt x="311" y="55"/>
                      </a:lnTo>
                      <a:lnTo>
                        <a:pt x="311" y="75"/>
                      </a:lnTo>
                      <a:lnTo>
                        <a:pt x="321" y="92"/>
                      </a:lnTo>
                      <a:lnTo>
                        <a:pt x="306" y="102"/>
                      </a:lnTo>
                      <a:lnTo>
                        <a:pt x="286" y="124"/>
                      </a:lnTo>
                      <a:lnTo>
                        <a:pt x="291" y="129"/>
                      </a:lnTo>
                      <a:lnTo>
                        <a:pt x="301" y="121"/>
                      </a:lnTo>
                      <a:lnTo>
                        <a:pt x="326" y="124"/>
                      </a:lnTo>
                      <a:lnTo>
                        <a:pt x="325" y="139"/>
                      </a:lnTo>
                      <a:lnTo>
                        <a:pt x="317" y="146"/>
                      </a:lnTo>
                      <a:lnTo>
                        <a:pt x="320" y="158"/>
                      </a:lnTo>
                      <a:lnTo>
                        <a:pt x="314" y="170"/>
                      </a:lnTo>
                      <a:lnTo>
                        <a:pt x="325" y="189"/>
                      </a:lnTo>
                      <a:lnTo>
                        <a:pt x="317" y="200"/>
                      </a:lnTo>
                      <a:lnTo>
                        <a:pt x="303" y="202"/>
                      </a:lnTo>
                      <a:lnTo>
                        <a:pt x="300" y="215"/>
                      </a:lnTo>
                      <a:lnTo>
                        <a:pt x="286" y="213"/>
                      </a:lnTo>
                      <a:lnTo>
                        <a:pt x="278" y="233"/>
                      </a:lnTo>
                      <a:lnTo>
                        <a:pt x="264" y="222"/>
                      </a:lnTo>
                      <a:lnTo>
                        <a:pt x="254" y="229"/>
                      </a:lnTo>
                      <a:lnTo>
                        <a:pt x="250" y="242"/>
                      </a:lnTo>
                      <a:lnTo>
                        <a:pt x="232" y="246"/>
                      </a:lnTo>
                      <a:lnTo>
                        <a:pt x="216" y="240"/>
                      </a:lnTo>
                      <a:lnTo>
                        <a:pt x="212" y="234"/>
                      </a:lnTo>
                      <a:lnTo>
                        <a:pt x="204" y="223"/>
                      </a:lnTo>
                      <a:lnTo>
                        <a:pt x="189" y="229"/>
                      </a:lnTo>
                      <a:lnTo>
                        <a:pt x="186" y="243"/>
                      </a:lnTo>
                      <a:lnTo>
                        <a:pt x="173" y="244"/>
                      </a:lnTo>
                      <a:lnTo>
                        <a:pt x="144" y="259"/>
                      </a:lnTo>
                      <a:lnTo>
                        <a:pt x="141" y="271"/>
                      </a:lnTo>
                      <a:lnTo>
                        <a:pt x="133" y="274"/>
                      </a:lnTo>
                      <a:lnTo>
                        <a:pt x="121" y="273"/>
                      </a:lnTo>
                      <a:lnTo>
                        <a:pt x="101" y="260"/>
                      </a:lnTo>
                      <a:lnTo>
                        <a:pt x="84" y="257"/>
                      </a:lnTo>
                      <a:lnTo>
                        <a:pt x="64" y="273"/>
                      </a:lnTo>
                      <a:lnTo>
                        <a:pt x="47" y="273"/>
                      </a:lnTo>
                      <a:lnTo>
                        <a:pt x="47" y="273"/>
                      </a:lnTo>
                      <a:lnTo>
                        <a:pt x="47" y="273"/>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44" name="Freeform 28">
                  <a:extLst>
                    <a:ext uri="{FF2B5EF4-FFF2-40B4-BE49-F238E27FC236}">
                      <a16:creationId xmlns:a16="http://schemas.microsoft.com/office/drawing/2014/main" id="{F5613EC0-167F-4646-988F-09BBE50B31ED}"/>
                    </a:ext>
                  </a:extLst>
                </p:cNvPr>
                <p:cNvSpPr>
                  <a:spLocks/>
                </p:cNvSpPr>
                <p:nvPr/>
              </p:nvSpPr>
              <p:spPr bwMode="auto">
                <a:xfrm>
                  <a:off x="8905875" y="4413249"/>
                  <a:ext cx="796925" cy="792163"/>
                </a:xfrm>
                <a:custGeom>
                  <a:avLst/>
                  <a:gdLst>
                    <a:gd name="T0" fmla="*/ 440 w 502"/>
                    <a:gd name="T1" fmla="*/ 375 h 499"/>
                    <a:gd name="T2" fmla="*/ 418 w 502"/>
                    <a:gd name="T3" fmla="*/ 401 h 499"/>
                    <a:gd name="T4" fmla="*/ 391 w 502"/>
                    <a:gd name="T5" fmla="*/ 401 h 499"/>
                    <a:gd name="T6" fmla="*/ 360 w 502"/>
                    <a:gd name="T7" fmla="*/ 401 h 499"/>
                    <a:gd name="T8" fmla="*/ 320 w 502"/>
                    <a:gd name="T9" fmla="*/ 420 h 499"/>
                    <a:gd name="T10" fmla="*/ 287 w 502"/>
                    <a:gd name="T11" fmla="*/ 409 h 499"/>
                    <a:gd name="T12" fmla="*/ 244 w 502"/>
                    <a:gd name="T13" fmla="*/ 416 h 499"/>
                    <a:gd name="T14" fmla="*/ 244 w 502"/>
                    <a:gd name="T15" fmla="*/ 455 h 499"/>
                    <a:gd name="T16" fmla="*/ 245 w 502"/>
                    <a:gd name="T17" fmla="*/ 499 h 499"/>
                    <a:gd name="T18" fmla="*/ 215 w 502"/>
                    <a:gd name="T19" fmla="*/ 484 h 499"/>
                    <a:gd name="T20" fmla="*/ 193 w 502"/>
                    <a:gd name="T21" fmla="*/ 464 h 499"/>
                    <a:gd name="T22" fmla="*/ 162 w 502"/>
                    <a:gd name="T23" fmla="*/ 473 h 499"/>
                    <a:gd name="T24" fmla="*/ 140 w 502"/>
                    <a:gd name="T25" fmla="*/ 460 h 499"/>
                    <a:gd name="T26" fmla="*/ 94 w 502"/>
                    <a:gd name="T27" fmla="*/ 432 h 499"/>
                    <a:gd name="T28" fmla="*/ 120 w 502"/>
                    <a:gd name="T29" fmla="*/ 383 h 499"/>
                    <a:gd name="T30" fmla="*/ 83 w 502"/>
                    <a:gd name="T31" fmla="*/ 366 h 499"/>
                    <a:gd name="T32" fmla="*/ 76 w 502"/>
                    <a:gd name="T33" fmla="*/ 324 h 499"/>
                    <a:gd name="T34" fmla="*/ 38 w 502"/>
                    <a:gd name="T35" fmla="*/ 310 h 499"/>
                    <a:gd name="T36" fmla="*/ 20 w 502"/>
                    <a:gd name="T37" fmla="*/ 304 h 499"/>
                    <a:gd name="T38" fmla="*/ 1 w 502"/>
                    <a:gd name="T39" fmla="*/ 261 h 499"/>
                    <a:gd name="T40" fmla="*/ 0 w 502"/>
                    <a:gd name="T41" fmla="*/ 209 h 499"/>
                    <a:gd name="T42" fmla="*/ 28 w 502"/>
                    <a:gd name="T43" fmla="*/ 192 h 499"/>
                    <a:gd name="T44" fmla="*/ 55 w 502"/>
                    <a:gd name="T45" fmla="*/ 177 h 499"/>
                    <a:gd name="T46" fmla="*/ 46 w 502"/>
                    <a:gd name="T47" fmla="*/ 158 h 499"/>
                    <a:gd name="T48" fmla="*/ 45 w 502"/>
                    <a:gd name="T49" fmla="*/ 111 h 499"/>
                    <a:gd name="T50" fmla="*/ 42 w 502"/>
                    <a:gd name="T51" fmla="*/ 95 h 499"/>
                    <a:gd name="T52" fmla="*/ 91 w 502"/>
                    <a:gd name="T53" fmla="*/ 52 h 499"/>
                    <a:gd name="T54" fmla="*/ 105 w 502"/>
                    <a:gd name="T55" fmla="*/ 3 h 499"/>
                    <a:gd name="T56" fmla="*/ 119 w 502"/>
                    <a:gd name="T57" fmla="*/ 54 h 499"/>
                    <a:gd name="T58" fmla="*/ 143 w 502"/>
                    <a:gd name="T59" fmla="*/ 58 h 499"/>
                    <a:gd name="T60" fmla="*/ 173 w 502"/>
                    <a:gd name="T61" fmla="*/ 51 h 499"/>
                    <a:gd name="T62" fmla="*/ 179 w 502"/>
                    <a:gd name="T63" fmla="*/ 84 h 499"/>
                    <a:gd name="T64" fmla="*/ 213 w 502"/>
                    <a:gd name="T65" fmla="*/ 115 h 499"/>
                    <a:gd name="T66" fmla="*/ 238 w 502"/>
                    <a:gd name="T67" fmla="*/ 153 h 499"/>
                    <a:gd name="T68" fmla="*/ 244 w 502"/>
                    <a:gd name="T69" fmla="*/ 183 h 499"/>
                    <a:gd name="T70" fmla="*/ 286 w 502"/>
                    <a:gd name="T71" fmla="*/ 180 h 499"/>
                    <a:gd name="T72" fmla="*/ 324 w 502"/>
                    <a:gd name="T73" fmla="*/ 176 h 499"/>
                    <a:gd name="T74" fmla="*/ 316 w 502"/>
                    <a:gd name="T75" fmla="*/ 116 h 499"/>
                    <a:gd name="T76" fmla="*/ 347 w 502"/>
                    <a:gd name="T77" fmla="*/ 75 h 499"/>
                    <a:gd name="T78" fmla="*/ 369 w 502"/>
                    <a:gd name="T79" fmla="*/ 48 h 499"/>
                    <a:gd name="T80" fmla="*/ 403 w 502"/>
                    <a:gd name="T81" fmla="*/ 67 h 499"/>
                    <a:gd name="T82" fmla="*/ 428 w 502"/>
                    <a:gd name="T83" fmla="*/ 85 h 499"/>
                    <a:gd name="T84" fmla="*/ 449 w 502"/>
                    <a:gd name="T85" fmla="*/ 98 h 499"/>
                    <a:gd name="T86" fmla="*/ 409 w 502"/>
                    <a:gd name="T87" fmla="*/ 125 h 499"/>
                    <a:gd name="T88" fmla="*/ 375 w 502"/>
                    <a:gd name="T89" fmla="*/ 118 h 499"/>
                    <a:gd name="T90" fmla="*/ 364 w 502"/>
                    <a:gd name="T91" fmla="*/ 168 h 499"/>
                    <a:gd name="T92" fmla="*/ 405 w 502"/>
                    <a:gd name="T93" fmla="*/ 163 h 499"/>
                    <a:gd name="T94" fmla="*/ 406 w 502"/>
                    <a:gd name="T95" fmla="*/ 203 h 499"/>
                    <a:gd name="T96" fmla="*/ 417 w 502"/>
                    <a:gd name="T97" fmla="*/ 249 h 499"/>
                    <a:gd name="T98" fmla="*/ 405 w 502"/>
                    <a:gd name="T99" fmla="*/ 280 h 499"/>
                    <a:gd name="T100" fmla="*/ 420 w 502"/>
                    <a:gd name="T101" fmla="*/ 297 h 499"/>
                    <a:gd name="T102" fmla="*/ 455 w 502"/>
                    <a:gd name="T103" fmla="*/ 321 h 499"/>
                    <a:gd name="T104" fmla="*/ 486 w 502"/>
                    <a:gd name="T105" fmla="*/ 318 h 499"/>
                    <a:gd name="T106" fmla="*/ 480 w 502"/>
                    <a:gd name="T107" fmla="*/ 352 h 499"/>
                    <a:gd name="T108" fmla="*/ 465 w 502"/>
                    <a:gd name="T109" fmla="*/ 37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2" h="499">
                      <a:moveTo>
                        <a:pt x="465" y="372"/>
                      </a:moveTo>
                      <a:lnTo>
                        <a:pt x="452" y="366"/>
                      </a:lnTo>
                      <a:lnTo>
                        <a:pt x="440" y="375"/>
                      </a:lnTo>
                      <a:lnTo>
                        <a:pt x="425" y="381"/>
                      </a:lnTo>
                      <a:lnTo>
                        <a:pt x="425" y="395"/>
                      </a:lnTo>
                      <a:lnTo>
                        <a:pt x="418" y="401"/>
                      </a:lnTo>
                      <a:lnTo>
                        <a:pt x="408" y="399"/>
                      </a:lnTo>
                      <a:lnTo>
                        <a:pt x="397" y="406"/>
                      </a:lnTo>
                      <a:lnTo>
                        <a:pt x="391" y="401"/>
                      </a:lnTo>
                      <a:lnTo>
                        <a:pt x="377" y="403"/>
                      </a:lnTo>
                      <a:lnTo>
                        <a:pt x="375" y="419"/>
                      </a:lnTo>
                      <a:lnTo>
                        <a:pt x="360" y="401"/>
                      </a:lnTo>
                      <a:lnTo>
                        <a:pt x="349" y="412"/>
                      </a:lnTo>
                      <a:lnTo>
                        <a:pt x="341" y="401"/>
                      </a:lnTo>
                      <a:lnTo>
                        <a:pt x="320" y="420"/>
                      </a:lnTo>
                      <a:lnTo>
                        <a:pt x="303" y="406"/>
                      </a:lnTo>
                      <a:lnTo>
                        <a:pt x="289" y="401"/>
                      </a:lnTo>
                      <a:lnTo>
                        <a:pt x="287" y="409"/>
                      </a:lnTo>
                      <a:lnTo>
                        <a:pt x="270" y="423"/>
                      </a:lnTo>
                      <a:lnTo>
                        <a:pt x="256" y="420"/>
                      </a:lnTo>
                      <a:lnTo>
                        <a:pt x="244" y="416"/>
                      </a:lnTo>
                      <a:lnTo>
                        <a:pt x="233" y="433"/>
                      </a:lnTo>
                      <a:lnTo>
                        <a:pt x="236" y="446"/>
                      </a:lnTo>
                      <a:lnTo>
                        <a:pt x="244" y="455"/>
                      </a:lnTo>
                      <a:lnTo>
                        <a:pt x="245" y="473"/>
                      </a:lnTo>
                      <a:lnTo>
                        <a:pt x="244" y="483"/>
                      </a:lnTo>
                      <a:lnTo>
                        <a:pt x="245" y="499"/>
                      </a:lnTo>
                      <a:lnTo>
                        <a:pt x="232" y="493"/>
                      </a:lnTo>
                      <a:lnTo>
                        <a:pt x="216" y="494"/>
                      </a:lnTo>
                      <a:lnTo>
                        <a:pt x="215" y="484"/>
                      </a:lnTo>
                      <a:lnTo>
                        <a:pt x="208" y="474"/>
                      </a:lnTo>
                      <a:lnTo>
                        <a:pt x="207" y="459"/>
                      </a:lnTo>
                      <a:lnTo>
                        <a:pt x="193" y="464"/>
                      </a:lnTo>
                      <a:lnTo>
                        <a:pt x="182" y="476"/>
                      </a:lnTo>
                      <a:lnTo>
                        <a:pt x="171" y="479"/>
                      </a:lnTo>
                      <a:lnTo>
                        <a:pt x="162" y="473"/>
                      </a:lnTo>
                      <a:lnTo>
                        <a:pt x="153" y="479"/>
                      </a:lnTo>
                      <a:lnTo>
                        <a:pt x="148" y="464"/>
                      </a:lnTo>
                      <a:lnTo>
                        <a:pt x="140" y="460"/>
                      </a:lnTo>
                      <a:lnTo>
                        <a:pt x="142" y="440"/>
                      </a:lnTo>
                      <a:lnTo>
                        <a:pt x="123" y="439"/>
                      </a:lnTo>
                      <a:lnTo>
                        <a:pt x="94" y="432"/>
                      </a:lnTo>
                      <a:lnTo>
                        <a:pt x="109" y="409"/>
                      </a:lnTo>
                      <a:lnTo>
                        <a:pt x="106" y="399"/>
                      </a:lnTo>
                      <a:lnTo>
                        <a:pt x="120" y="383"/>
                      </a:lnTo>
                      <a:lnTo>
                        <a:pt x="116" y="372"/>
                      </a:lnTo>
                      <a:lnTo>
                        <a:pt x="97" y="374"/>
                      </a:lnTo>
                      <a:lnTo>
                        <a:pt x="83" y="366"/>
                      </a:lnTo>
                      <a:lnTo>
                        <a:pt x="83" y="351"/>
                      </a:lnTo>
                      <a:lnTo>
                        <a:pt x="82" y="338"/>
                      </a:lnTo>
                      <a:lnTo>
                        <a:pt x="76" y="324"/>
                      </a:lnTo>
                      <a:lnTo>
                        <a:pt x="86" y="311"/>
                      </a:lnTo>
                      <a:lnTo>
                        <a:pt x="60" y="312"/>
                      </a:lnTo>
                      <a:lnTo>
                        <a:pt x="38" y="310"/>
                      </a:lnTo>
                      <a:lnTo>
                        <a:pt x="23" y="321"/>
                      </a:lnTo>
                      <a:lnTo>
                        <a:pt x="11" y="315"/>
                      </a:lnTo>
                      <a:lnTo>
                        <a:pt x="20" y="304"/>
                      </a:lnTo>
                      <a:lnTo>
                        <a:pt x="20" y="288"/>
                      </a:lnTo>
                      <a:lnTo>
                        <a:pt x="12" y="281"/>
                      </a:lnTo>
                      <a:lnTo>
                        <a:pt x="1" y="261"/>
                      </a:lnTo>
                      <a:lnTo>
                        <a:pt x="12" y="256"/>
                      </a:lnTo>
                      <a:lnTo>
                        <a:pt x="4" y="230"/>
                      </a:lnTo>
                      <a:lnTo>
                        <a:pt x="0" y="209"/>
                      </a:lnTo>
                      <a:lnTo>
                        <a:pt x="11" y="210"/>
                      </a:lnTo>
                      <a:lnTo>
                        <a:pt x="25" y="204"/>
                      </a:lnTo>
                      <a:lnTo>
                        <a:pt x="28" y="192"/>
                      </a:lnTo>
                      <a:lnTo>
                        <a:pt x="37" y="192"/>
                      </a:lnTo>
                      <a:lnTo>
                        <a:pt x="43" y="179"/>
                      </a:lnTo>
                      <a:lnTo>
                        <a:pt x="55" y="177"/>
                      </a:lnTo>
                      <a:lnTo>
                        <a:pt x="40" y="168"/>
                      </a:lnTo>
                      <a:lnTo>
                        <a:pt x="43" y="160"/>
                      </a:lnTo>
                      <a:lnTo>
                        <a:pt x="46" y="158"/>
                      </a:lnTo>
                      <a:lnTo>
                        <a:pt x="45" y="139"/>
                      </a:lnTo>
                      <a:lnTo>
                        <a:pt x="45" y="119"/>
                      </a:lnTo>
                      <a:lnTo>
                        <a:pt x="45" y="111"/>
                      </a:lnTo>
                      <a:lnTo>
                        <a:pt x="42" y="109"/>
                      </a:lnTo>
                      <a:lnTo>
                        <a:pt x="42" y="112"/>
                      </a:lnTo>
                      <a:lnTo>
                        <a:pt x="42" y="95"/>
                      </a:lnTo>
                      <a:lnTo>
                        <a:pt x="72" y="52"/>
                      </a:lnTo>
                      <a:lnTo>
                        <a:pt x="80" y="60"/>
                      </a:lnTo>
                      <a:lnTo>
                        <a:pt x="91" y="52"/>
                      </a:lnTo>
                      <a:lnTo>
                        <a:pt x="91" y="18"/>
                      </a:lnTo>
                      <a:lnTo>
                        <a:pt x="100" y="17"/>
                      </a:lnTo>
                      <a:lnTo>
                        <a:pt x="105" y="3"/>
                      </a:lnTo>
                      <a:lnTo>
                        <a:pt x="116" y="0"/>
                      </a:lnTo>
                      <a:lnTo>
                        <a:pt x="116" y="37"/>
                      </a:lnTo>
                      <a:lnTo>
                        <a:pt x="119" y="54"/>
                      </a:lnTo>
                      <a:lnTo>
                        <a:pt x="128" y="64"/>
                      </a:lnTo>
                      <a:lnTo>
                        <a:pt x="133" y="57"/>
                      </a:lnTo>
                      <a:lnTo>
                        <a:pt x="143" y="58"/>
                      </a:lnTo>
                      <a:lnTo>
                        <a:pt x="154" y="41"/>
                      </a:lnTo>
                      <a:lnTo>
                        <a:pt x="168" y="43"/>
                      </a:lnTo>
                      <a:lnTo>
                        <a:pt x="173" y="51"/>
                      </a:lnTo>
                      <a:lnTo>
                        <a:pt x="164" y="58"/>
                      </a:lnTo>
                      <a:lnTo>
                        <a:pt x="167" y="75"/>
                      </a:lnTo>
                      <a:lnTo>
                        <a:pt x="179" y="84"/>
                      </a:lnTo>
                      <a:lnTo>
                        <a:pt x="193" y="85"/>
                      </a:lnTo>
                      <a:lnTo>
                        <a:pt x="210" y="105"/>
                      </a:lnTo>
                      <a:lnTo>
                        <a:pt x="213" y="115"/>
                      </a:lnTo>
                      <a:lnTo>
                        <a:pt x="225" y="125"/>
                      </a:lnTo>
                      <a:lnTo>
                        <a:pt x="224" y="141"/>
                      </a:lnTo>
                      <a:lnTo>
                        <a:pt x="238" y="153"/>
                      </a:lnTo>
                      <a:lnTo>
                        <a:pt x="236" y="168"/>
                      </a:lnTo>
                      <a:lnTo>
                        <a:pt x="244" y="173"/>
                      </a:lnTo>
                      <a:lnTo>
                        <a:pt x="244" y="183"/>
                      </a:lnTo>
                      <a:lnTo>
                        <a:pt x="256" y="195"/>
                      </a:lnTo>
                      <a:lnTo>
                        <a:pt x="275" y="193"/>
                      </a:lnTo>
                      <a:lnTo>
                        <a:pt x="286" y="180"/>
                      </a:lnTo>
                      <a:lnTo>
                        <a:pt x="301" y="180"/>
                      </a:lnTo>
                      <a:lnTo>
                        <a:pt x="304" y="187"/>
                      </a:lnTo>
                      <a:lnTo>
                        <a:pt x="324" y="176"/>
                      </a:lnTo>
                      <a:lnTo>
                        <a:pt x="326" y="159"/>
                      </a:lnTo>
                      <a:lnTo>
                        <a:pt x="316" y="148"/>
                      </a:lnTo>
                      <a:lnTo>
                        <a:pt x="316" y="116"/>
                      </a:lnTo>
                      <a:lnTo>
                        <a:pt x="330" y="115"/>
                      </a:lnTo>
                      <a:lnTo>
                        <a:pt x="352" y="94"/>
                      </a:lnTo>
                      <a:lnTo>
                        <a:pt x="347" y="75"/>
                      </a:lnTo>
                      <a:lnTo>
                        <a:pt x="357" y="65"/>
                      </a:lnTo>
                      <a:lnTo>
                        <a:pt x="369" y="65"/>
                      </a:lnTo>
                      <a:lnTo>
                        <a:pt x="369" y="48"/>
                      </a:lnTo>
                      <a:lnTo>
                        <a:pt x="392" y="44"/>
                      </a:lnTo>
                      <a:lnTo>
                        <a:pt x="395" y="61"/>
                      </a:lnTo>
                      <a:lnTo>
                        <a:pt x="403" y="67"/>
                      </a:lnTo>
                      <a:lnTo>
                        <a:pt x="397" y="82"/>
                      </a:lnTo>
                      <a:lnTo>
                        <a:pt x="412" y="91"/>
                      </a:lnTo>
                      <a:lnTo>
                        <a:pt x="428" y="85"/>
                      </a:lnTo>
                      <a:lnTo>
                        <a:pt x="434" y="75"/>
                      </a:lnTo>
                      <a:lnTo>
                        <a:pt x="446" y="81"/>
                      </a:lnTo>
                      <a:lnTo>
                        <a:pt x="449" y="98"/>
                      </a:lnTo>
                      <a:lnTo>
                        <a:pt x="445" y="118"/>
                      </a:lnTo>
                      <a:lnTo>
                        <a:pt x="426" y="123"/>
                      </a:lnTo>
                      <a:lnTo>
                        <a:pt x="409" y="125"/>
                      </a:lnTo>
                      <a:lnTo>
                        <a:pt x="400" y="118"/>
                      </a:lnTo>
                      <a:lnTo>
                        <a:pt x="391" y="128"/>
                      </a:lnTo>
                      <a:lnTo>
                        <a:pt x="375" y="118"/>
                      </a:lnTo>
                      <a:lnTo>
                        <a:pt x="358" y="135"/>
                      </a:lnTo>
                      <a:lnTo>
                        <a:pt x="366" y="143"/>
                      </a:lnTo>
                      <a:lnTo>
                        <a:pt x="364" y="168"/>
                      </a:lnTo>
                      <a:lnTo>
                        <a:pt x="380" y="170"/>
                      </a:lnTo>
                      <a:lnTo>
                        <a:pt x="386" y="163"/>
                      </a:lnTo>
                      <a:lnTo>
                        <a:pt x="405" y="163"/>
                      </a:lnTo>
                      <a:lnTo>
                        <a:pt x="417" y="177"/>
                      </a:lnTo>
                      <a:lnTo>
                        <a:pt x="406" y="189"/>
                      </a:lnTo>
                      <a:lnTo>
                        <a:pt x="406" y="203"/>
                      </a:lnTo>
                      <a:lnTo>
                        <a:pt x="397" y="220"/>
                      </a:lnTo>
                      <a:lnTo>
                        <a:pt x="403" y="236"/>
                      </a:lnTo>
                      <a:lnTo>
                        <a:pt x="417" y="249"/>
                      </a:lnTo>
                      <a:lnTo>
                        <a:pt x="417" y="264"/>
                      </a:lnTo>
                      <a:lnTo>
                        <a:pt x="406" y="273"/>
                      </a:lnTo>
                      <a:lnTo>
                        <a:pt x="405" y="280"/>
                      </a:lnTo>
                      <a:lnTo>
                        <a:pt x="401" y="287"/>
                      </a:lnTo>
                      <a:lnTo>
                        <a:pt x="414" y="302"/>
                      </a:lnTo>
                      <a:lnTo>
                        <a:pt x="420" y="297"/>
                      </a:lnTo>
                      <a:lnTo>
                        <a:pt x="440" y="298"/>
                      </a:lnTo>
                      <a:lnTo>
                        <a:pt x="446" y="318"/>
                      </a:lnTo>
                      <a:lnTo>
                        <a:pt x="455" y="321"/>
                      </a:lnTo>
                      <a:lnTo>
                        <a:pt x="466" y="318"/>
                      </a:lnTo>
                      <a:lnTo>
                        <a:pt x="477" y="324"/>
                      </a:lnTo>
                      <a:lnTo>
                        <a:pt x="486" y="318"/>
                      </a:lnTo>
                      <a:lnTo>
                        <a:pt x="502" y="331"/>
                      </a:lnTo>
                      <a:lnTo>
                        <a:pt x="494" y="349"/>
                      </a:lnTo>
                      <a:lnTo>
                        <a:pt x="480" y="352"/>
                      </a:lnTo>
                      <a:lnTo>
                        <a:pt x="465" y="372"/>
                      </a:lnTo>
                      <a:lnTo>
                        <a:pt x="465" y="372"/>
                      </a:lnTo>
                      <a:lnTo>
                        <a:pt x="465" y="372"/>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45" name="Freeform 29">
                  <a:extLst>
                    <a:ext uri="{FF2B5EF4-FFF2-40B4-BE49-F238E27FC236}">
                      <a16:creationId xmlns:a16="http://schemas.microsoft.com/office/drawing/2014/main" id="{A120C19F-4D5B-4502-96FD-2B4891520B20}"/>
                    </a:ext>
                  </a:extLst>
                </p:cNvPr>
                <p:cNvSpPr>
                  <a:spLocks/>
                </p:cNvSpPr>
                <p:nvPr/>
              </p:nvSpPr>
              <p:spPr bwMode="auto">
                <a:xfrm>
                  <a:off x="8905875" y="4413249"/>
                  <a:ext cx="796925" cy="792163"/>
                </a:xfrm>
                <a:custGeom>
                  <a:avLst/>
                  <a:gdLst>
                    <a:gd name="T0" fmla="*/ 440 w 502"/>
                    <a:gd name="T1" fmla="*/ 375 h 499"/>
                    <a:gd name="T2" fmla="*/ 418 w 502"/>
                    <a:gd name="T3" fmla="*/ 401 h 499"/>
                    <a:gd name="T4" fmla="*/ 391 w 502"/>
                    <a:gd name="T5" fmla="*/ 401 h 499"/>
                    <a:gd name="T6" fmla="*/ 360 w 502"/>
                    <a:gd name="T7" fmla="*/ 401 h 499"/>
                    <a:gd name="T8" fmla="*/ 320 w 502"/>
                    <a:gd name="T9" fmla="*/ 420 h 499"/>
                    <a:gd name="T10" fmla="*/ 287 w 502"/>
                    <a:gd name="T11" fmla="*/ 409 h 499"/>
                    <a:gd name="T12" fmla="*/ 244 w 502"/>
                    <a:gd name="T13" fmla="*/ 416 h 499"/>
                    <a:gd name="T14" fmla="*/ 244 w 502"/>
                    <a:gd name="T15" fmla="*/ 455 h 499"/>
                    <a:gd name="T16" fmla="*/ 245 w 502"/>
                    <a:gd name="T17" fmla="*/ 499 h 499"/>
                    <a:gd name="T18" fmla="*/ 215 w 502"/>
                    <a:gd name="T19" fmla="*/ 484 h 499"/>
                    <a:gd name="T20" fmla="*/ 193 w 502"/>
                    <a:gd name="T21" fmla="*/ 464 h 499"/>
                    <a:gd name="T22" fmla="*/ 162 w 502"/>
                    <a:gd name="T23" fmla="*/ 473 h 499"/>
                    <a:gd name="T24" fmla="*/ 140 w 502"/>
                    <a:gd name="T25" fmla="*/ 460 h 499"/>
                    <a:gd name="T26" fmla="*/ 94 w 502"/>
                    <a:gd name="T27" fmla="*/ 432 h 499"/>
                    <a:gd name="T28" fmla="*/ 120 w 502"/>
                    <a:gd name="T29" fmla="*/ 383 h 499"/>
                    <a:gd name="T30" fmla="*/ 83 w 502"/>
                    <a:gd name="T31" fmla="*/ 366 h 499"/>
                    <a:gd name="T32" fmla="*/ 76 w 502"/>
                    <a:gd name="T33" fmla="*/ 324 h 499"/>
                    <a:gd name="T34" fmla="*/ 38 w 502"/>
                    <a:gd name="T35" fmla="*/ 310 h 499"/>
                    <a:gd name="T36" fmla="*/ 20 w 502"/>
                    <a:gd name="T37" fmla="*/ 304 h 499"/>
                    <a:gd name="T38" fmla="*/ 1 w 502"/>
                    <a:gd name="T39" fmla="*/ 261 h 499"/>
                    <a:gd name="T40" fmla="*/ 0 w 502"/>
                    <a:gd name="T41" fmla="*/ 209 h 499"/>
                    <a:gd name="T42" fmla="*/ 28 w 502"/>
                    <a:gd name="T43" fmla="*/ 192 h 499"/>
                    <a:gd name="T44" fmla="*/ 55 w 502"/>
                    <a:gd name="T45" fmla="*/ 177 h 499"/>
                    <a:gd name="T46" fmla="*/ 46 w 502"/>
                    <a:gd name="T47" fmla="*/ 158 h 499"/>
                    <a:gd name="T48" fmla="*/ 45 w 502"/>
                    <a:gd name="T49" fmla="*/ 111 h 499"/>
                    <a:gd name="T50" fmla="*/ 42 w 502"/>
                    <a:gd name="T51" fmla="*/ 95 h 499"/>
                    <a:gd name="T52" fmla="*/ 91 w 502"/>
                    <a:gd name="T53" fmla="*/ 52 h 499"/>
                    <a:gd name="T54" fmla="*/ 105 w 502"/>
                    <a:gd name="T55" fmla="*/ 3 h 499"/>
                    <a:gd name="T56" fmla="*/ 119 w 502"/>
                    <a:gd name="T57" fmla="*/ 54 h 499"/>
                    <a:gd name="T58" fmla="*/ 143 w 502"/>
                    <a:gd name="T59" fmla="*/ 58 h 499"/>
                    <a:gd name="T60" fmla="*/ 173 w 502"/>
                    <a:gd name="T61" fmla="*/ 51 h 499"/>
                    <a:gd name="T62" fmla="*/ 179 w 502"/>
                    <a:gd name="T63" fmla="*/ 84 h 499"/>
                    <a:gd name="T64" fmla="*/ 213 w 502"/>
                    <a:gd name="T65" fmla="*/ 115 h 499"/>
                    <a:gd name="T66" fmla="*/ 238 w 502"/>
                    <a:gd name="T67" fmla="*/ 153 h 499"/>
                    <a:gd name="T68" fmla="*/ 244 w 502"/>
                    <a:gd name="T69" fmla="*/ 183 h 499"/>
                    <a:gd name="T70" fmla="*/ 286 w 502"/>
                    <a:gd name="T71" fmla="*/ 180 h 499"/>
                    <a:gd name="T72" fmla="*/ 324 w 502"/>
                    <a:gd name="T73" fmla="*/ 176 h 499"/>
                    <a:gd name="T74" fmla="*/ 316 w 502"/>
                    <a:gd name="T75" fmla="*/ 116 h 499"/>
                    <a:gd name="T76" fmla="*/ 347 w 502"/>
                    <a:gd name="T77" fmla="*/ 75 h 499"/>
                    <a:gd name="T78" fmla="*/ 369 w 502"/>
                    <a:gd name="T79" fmla="*/ 48 h 499"/>
                    <a:gd name="T80" fmla="*/ 403 w 502"/>
                    <a:gd name="T81" fmla="*/ 67 h 499"/>
                    <a:gd name="T82" fmla="*/ 428 w 502"/>
                    <a:gd name="T83" fmla="*/ 85 h 499"/>
                    <a:gd name="T84" fmla="*/ 449 w 502"/>
                    <a:gd name="T85" fmla="*/ 98 h 499"/>
                    <a:gd name="T86" fmla="*/ 409 w 502"/>
                    <a:gd name="T87" fmla="*/ 125 h 499"/>
                    <a:gd name="T88" fmla="*/ 375 w 502"/>
                    <a:gd name="T89" fmla="*/ 118 h 499"/>
                    <a:gd name="T90" fmla="*/ 364 w 502"/>
                    <a:gd name="T91" fmla="*/ 168 h 499"/>
                    <a:gd name="T92" fmla="*/ 405 w 502"/>
                    <a:gd name="T93" fmla="*/ 163 h 499"/>
                    <a:gd name="T94" fmla="*/ 406 w 502"/>
                    <a:gd name="T95" fmla="*/ 203 h 499"/>
                    <a:gd name="T96" fmla="*/ 417 w 502"/>
                    <a:gd name="T97" fmla="*/ 249 h 499"/>
                    <a:gd name="T98" fmla="*/ 405 w 502"/>
                    <a:gd name="T99" fmla="*/ 280 h 499"/>
                    <a:gd name="T100" fmla="*/ 420 w 502"/>
                    <a:gd name="T101" fmla="*/ 297 h 499"/>
                    <a:gd name="T102" fmla="*/ 455 w 502"/>
                    <a:gd name="T103" fmla="*/ 321 h 499"/>
                    <a:gd name="T104" fmla="*/ 486 w 502"/>
                    <a:gd name="T105" fmla="*/ 318 h 499"/>
                    <a:gd name="T106" fmla="*/ 480 w 502"/>
                    <a:gd name="T107" fmla="*/ 352 h 499"/>
                    <a:gd name="T108" fmla="*/ 465 w 502"/>
                    <a:gd name="T109" fmla="*/ 37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2" h="499">
                      <a:moveTo>
                        <a:pt x="465" y="372"/>
                      </a:moveTo>
                      <a:lnTo>
                        <a:pt x="452" y="366"/>
                      </a:lnTo>
                      <a:lnTo>
                        <a:pt x="440" y="375"/>
                      </a:lnTo>
                      <a:lnTo>
                        <a:pt x="425" y="381"/>
                      </a:lnTo>
                      <a:lnTo>
                        <a:pt x="425" y="395"/>
                      </a:lnTo>
                      <a:lnTo>
                        <a:pt x="418" y="401"/>
                      </a:lnTo>
                      <a:lnTo>
                        <a:pt x="408" y="399"/>
                      </a:lnTo>
                      <a:lnTo>
                        <a:pt x="397" y="406"/>
                      </a:lnTo>
                      <a:lnTo>
                        <a:pt x="391" y="401"/>
                      </a:lnTo>
                      <a:lnTo>
                        <a:pt x="377" y="403"/>
                      </a:lnTo>
                      <a:lnTo>
                        <a:pt x="375" y="419"/>
                      </a:lnTo>
                      <a:lnTo>
                        <a:pt x="360" y="401"/>
                      </a:lnTo>
                      <a:lnTo>
                        <a:pt x="349" y="412"/>
                      </a:lnTo>
                      <a:lnTo>
                        <a:pt x="341" y="401"/>
                      </a:lnTo>
                      <a:lnTo>
                        <a:pt x="320" y="420"/>
                      </a:lnTo>
                      <a:lnTo>
                        <a:pt x="303" y="406"/>
                      </a:lnTo>
                      <a:lnTo>
                        <a:pt x="289" y="401"/>
                      </a:lnTo>
                      <a:lnTo>
                        <a:pt x="287" y="409"/>
                      </a:lnTo>
                      <a:lnTo>
                        <a:pt x="270" y="423"/>
                      </a:lnTo>
                      <a:lnTo>
                        <a:pt x="256" y="420"/>
                      </a:lnTo>
                      <a:lnTo>
                        <a:pt x="244" y="416"/>
                      </a:lnTo>
                      <a:lnTo>
                        <a:pt x="233" y="433"/>
                      </a:lnTo>
                      <a:lnTo>
                        <a:pt x="236" y="446"/>
                      </a:lnTo>
                      <a:lnTo>
                        <a:pt x="244" y="455"/>
                      </a:lnTo>
                      <a:lnTo>
                        <a:pt x="245" y="473"/>
                      </a:lnTo>
                      <a:lnTo>
                        <a:pt x="244" y="483"/>
                      </a:lnTo>
                      <a:lnTo>
                        <a:pt x="245" y="499"/>
                      </a:lnTo>
                      <a:lnTo>
                        <a:pt x="232" y="493"/>
                      </a:lnTo>
                      <a:lnTo>
                        <a:pt x="216" y="494"/>
                      </a:lnTo>
                      <a:lnTo>
                        <a:pt x="215" y="484"/>
                      </a:lnTo>
                      <a:lnTo>
                        <a:pt x="208" y="474"/>
                      </a:lnTo>
                      <a:lnTo>
                        <a:pt x="207" y="459"/>
                      </a:lnTo>
                      <a:lnTo>
                        <a:pt x="193" y="464"/>
                      </a:lnTo>
                      <a:lnTo>
                        <a:pt x="182" y="476"/>
                      </a:lnTo>
                      <a:lnTo>
                        <a:pt x="171" y="479"/>
                      </a:lnTo>
                      <a:lnTo>
                        <a:pt x="162" y="473"/>
                      </a:lnTo>
                      <a:lnTo>
                        <a:pt x="153" y="479"/>
                      </a:lnTo>
                      <a:lnTo>
                        <a:pt x="148" y="464"/>
                      </a:lnTo>
                      <a:lnTo>
                        <a:pt x="140" y="460"/>
                      </a:lnTo>
                      <a:lnTo>
                        <a:pt x="142" y="440"/>
                      </a:lnTo>
                      <a:lnTo>
                        <a:pt x="123" y="439"/>
                      </a:lnTo>
                      <a:lnTo>
                        <a:pt x="94" y="432"/>
                      </a:lnTo>
                      <a:lnTo>
                        <a:pt x="109" y="409"/>
                      </a:lnTo>
                      <a:lnTo>
                        <a:pt x="106" y="399"/>
                      </a:lnTo>
                      <a:lnTo>
                        <a:pt x="120" y="383"/>
                      </a:lnTo>
                      <a:lnTo>
                        <a:pt x="116" y="372"/>
                      </a:lnTo>
                      <a:lnTo>
                        <a:pt x="97" y="374"/>
                      </a:lnTo>
                      <a:lnTo>
                        <a:pt x="83" y="366"/>
                      </a:lnTo>
                      <a:lnTo>
                        <a:pt x="83" y="351"/>
                      </a:lnTo>
                      <a:lnTo>
                        <a:pt x="82" y="338"/>
                      </a:lnTo>
                      <a:lnTo>
                        <a:pt x="76" y="324"/>
                      </a:lnTo>
                      <a:lnTo>
                        <a:pt x="86" y="311"/>
                      </a:lnTo>
                      <a:lnTo>
                        <a:pt x="60" y="312"/>
                      </a:lnTo>
                      <a:lnTo>
                        <a:pt x="38" y="310"/>
                      </a:lnTo>
                      <a:lnTo>
                        <a:pt x="23" y="321"/>
                      </a:lnTo>
                      <a:lnTo>
                        <a:pt x="11" y="315"/>
                      </a:lnTo>
                      <a:lnTo>
                        <a:pt x="20" y="304"/>
                      </a:lnTo>
                      <a:lnTo>
                        <a:pt x="20" y="288"/>
                      </a:lnTo>
                      <a:lnTo>
                        <a:pt x="12" y="281"/>
                      </a:lnTo>
                      <a:lnTo>
                        <a:pt x="1" y="261"/>
                      </a:lnTo>
                      <a:lnTo>
                        <a:pt x="12" y="256"/>
                      </a:lnTo>
                      <a:lnTo>
                        <a:pt x="4" y="230"/>
                      </a:lnTo>
                      <a:lnTo>
                        <a:pt x="0" y="209"/>
                      </a:lnTo>
                      <a:lnTo>
                        <a:pt x="11" y="210"/>
                      </a:lnTo>
                      <a:lnTo>
                        <a:pt x="25" y="204"/>
                      </a:lnTo>
                      <a:lnTo>
                        <a:pt x="28" y="192"/>
                      </a:lnTo>
                      <a:lnTo>
                        <a:pt x="37" y="192"/>
                      </a:lnTo>
                      <a:lnTo>
                        <a:pt x="43" y="179"/>
                      </a:lnTo>
                      <a:lnTo>
                        <a:pt x="55" y="177"/>
                      </a:lnTo>
                      <a:lnTo>
                        <a:pt x="40" y="168"/>
                      </a:lnTo>
                      <a:lnTo>
                        <a:pt x="43" y="160"/>
                      </a:lnTo>
                      <a:lnTo>
                        <a:pt x="46" y="158"/>
                      </a:lnTo>
                      <a:lnTo>
                        <a:pt x="45" y="139"/>
                      </a:lnTo>
                      <a:lnTo>
                        <a:pt x="45" y="119"/>
                      </a:lnTo>
                      <a:lnTo>
                        <a:pt x="45" y="111"/>
                      </a:lnTo>
                      <a:lnTo>
                        <a:pt x="42" y="109"/>
                      </a:lnTo>
                      <a:lnTo>
                        <a:pt x="42" y="112"/>
                      </a:lnTo>
                      <a:lnTo>
                        <a:pt x="42" y="95"/>
                      </a:lnTo>
                      <a:lnTo>
                        <a:pt x="72" y="52"/>
                      </a:lnTo>
                      <a:lnTo>
                        <a:pt x="80" y="60"/>
                      </a:lnTo>
                      <a:lnTo>
                        <a:pt x="91" y="52"/>
                      </a:lnTo>
                      <a:lnTo>
                        <a:pt x="91" y="18"/>
                      </a:lnTo>
                      <a:lnTo>
                        <a:pt x="100" y="17"/>
                      </a:lnTo>
                      <a:lnTo>
                        <a:pt x="105" y="3"/>
                      </a:lnTo>
                      <a:lnTo>
                        <a:pt x="116" y="0"/>
                      </a:lnTo>
                      <a:lnTo>
                        <a:pt x="116" y="37"/>
                      </a:lnTo>
                      <a:lnTo>
                        <a:pt x="119" y="54"/>
                      </a:lnTo>
                      <a:lnTo>
                        <a:pt x="128" y="64"/>
                      </a:lnTo>
                      <a:lnTo>
                        <a:pt x="133" y="57"/>
                      </a:lnTo>
                      <a:lnTo>
                        <a:pt x="143" y="58"/>
                      </a:lnTo>
                      <a:lnTo>
                        <a:pt x="154" y="41"/>
                      </a:lnTo>
                      <a:lnTo>
                        <a:pt x="168" y="43"/>
                      </a:lnTo>
                      <a:lnTo>
                        <a:pt x="173" y="51"/>
                      </a:lnTo>
                      <a:lnTo>
                        <a:pt x="164" y="58"/>
                      </a:lnTo>
                      <a:lnTo>
                        <a:pt x="167" y="75"/>
                      </a:lnTo>
                      <a:lnTo>
                        <a:pt x="179" y="84"/>
                      </a:lnTo>
                      <a:lnTo>
                        <a:pt x="193" y="85"/>
                      </a:lnTo>
                      <a:lnTo>
                        <a:pt x="210" y="105"/>
                      </a:lnTo>
                      <a:lnTo>
                        <a:pt x="213" y="115"/>
                      </a:lnTo>
                      <a:lnTo>
                        <a:pt x="225" y="125"/>
                      </a:lnTo>
                      <a:lnTo>
                        <a:pt x="224" y="141"/>
                      </a:lnTo>
                      <a:lnTo>
                        <a:pt x="238" y="153"/>
                      </a:lnTo>
                      <a:lnTo>
                        <a:pt x="236" y="168"/>
                      </a:lnTo>
                      <a:lnTo>
                        <a:pt x="244" y="173"/>
                      </a:lnTo>
                      <a:lnTo>
                        <a:pt x="244" y="183"/>
                      </a:lnTo>
                      <a:lnTo>
                        <a:pt x="256" y="195"/>
                      </a:lnTo>
                      <a:lnTo>
                        <a:pt x="275" y="193"/>
                      </a:lnTo>
                      <a:lnTo>
                        <a:pt x="286" y="180"/>
                      </a:lnTo>
                      <a:lnTo>
                        <a:pt x="301" y="180"/>
                      </a:lnTo>
                      <a:lnTo>
                        <a:pt x="304" y="187"/>
                      </a:lnTo>
                      <a:lnTo>
                        <a:pt x="324" y="176"/>
                      </a:lnTo>
                      <a:lnTo>
                        <a:pt x="326" y="159"/>
                      </a:lnTo>
                      <a:lnTo>
                        <a:pt x="316" y="148"/>
                      </a:lnTo>
                      <a:lnTo>
                        <a:pt x="316" y="116"/>
                      </a:lnTo>
                      <a:lnTo>
                        <a:pt x="330" y="115"/>
                      </a:lnTo>
                      <a:lnTo>
                        <a:pt x="352" y="94"/>
                      </a:lnTo>
                      <a:lnTo>
                        <a:pt x="347" y="75"/>
                      </a:lnTo>
                      <a:lnTo>
                        <a:pt x="357" y="65"/>
                      </a:lnTo>
                      <a:lnTo>
                        <a:pt x="369" y="65"/>
                      </a:lnTo>
                      <a:lnTo>
                        <a:pt x="369" y="48"/>
                      </a:lnTo>
                      <a:lnTo>
                        <a:pt x="392" y="44"/>
                      </a:lnTo>
                      <a:lnTo>
                        <a:pt x="395" y="61"/>
                      </a:lnTo>
                      <a:lnTo>
                        <a:pt x="403" y="67"/>
                      </a:lnTo>
                      <a:lnTo>
                        <a:pt x="397" y="82"/>
                      </a:lnTo>
                      <a:lnTo>
                        <a:pt x="412" y="91"/>
                      </a:lnTo>
                      <a:lnTo>
                        <a:pt x="428" y="85"/>
                      </a:lnTo>
                      <a:lnTo>
                        <a:pt x="434" y="75"/>
                      </a:lnTo>
                      <a:lnTo>
                        <a:pt x="446" y="81"/>
                      </a:lnTo>
                      <a:lnTo>
                        <a:pt x="449" y="98"/>
                      </a:lnTo>
                      <a:lnTo>
                        <a:pt x="445" y="118"/>
                      </a:lnTo>
                      <a:lnTo>
                        <a:pt x="426" y="123"/>
                      </a:lnTo>
                      <a:lnTo>
                        <a:pt x="409" y="125"/>
                      </a:lnTo>
                      <a:lnTo>
                        <a:pt x="400" y="118"/>
                      </a:lnTo>
                      <a:lnTo>
                        <a:pt x="391" y="128"/>
                      </a:lnTo>
                      <a:lnTo>
                        <a:pt x="375" y="118"/>
                      </a:lnTo>
                      <a:lnTo>
                        <a:pt x="358" y="135"/>
                      </a:lnTo>
                      <a:lnTo>
                        <a:pt x="366" y="143"/>
                      </a:lnTo>
                      <a:lnTo>
                        <a:pt x="364" y="168"/>
                      </a:lnTo>
                      <a:lnTo>
                        <a:pt x="380" y="170"/>
                      </a:lnTo>
                      <a:lnTo>
                        <a:pt x="386" y="163"/>
                      </a:lnTo>
                      <a:lnTo>
                        <a:pt x="405" y="163"/>
                      </a:lnTo>
                      <a:lnTo>
                        <a:pt x="417" y="177"/>
                      </a:lnTo>
                      <a:lnTo>
                        <a:pt x="406" y="189"/>
                      </a:lnTo>
                      <a:lnTo>
                        <a:pt x="406" y="203"/>
                      </a:lnTo>
                      <a:lnTo>
                        <a:pt x="397" y="220"/>
                      </a:lnTo>
                      <a:lnTo>
                        <a:pt x="403" y="236"/>
                      </a:lnTo>
                      <a:lnTo>
                        <a:pt x="417" y="249"/>
                      </a:lnTo>
                      <a:lnTo>
                        <a:pt x="417" y="264"/>
                      </a:lnTo>
                      <a:lnTo>
                        <a:pt x="406" y="273"/>
                      </a:lnTo>
                      <a:lnTo>
                        <a:pt x="405" y="280"/>
                      </a:lnTo>
                      <a:lnTo>
                        <a:pt x="401" y="287"/>
                      </a:lnTo>
                      <a:lnTo>
                        <a:pt x="414" y="302"/>
                      </a:lnTo>
                      <a:lnTo>
                        <a:pt x="420" y="297"/>
                      </a:lnTo>
                      <a:lnTo>
                        <a:pt x="440" y="298"/>
                      </a:lnTo>
                      <a:lnTo>
                        <a:pt x="446" y="318"/>
                      </a:lnTo>
                      <a:lnTo>
                        <a:pt x="455" y="321"/>
                      </a:lnTo>
                      <a:lnTo>
                        <a:pt x="466" y="318"/>
                      </a:lnTo>
                      <a:lnTo>
                        <a:pt x="477" y="324"/>
                      </a:lnTo>
                      <a:lnTo>
                        <a:pt x="486" y="318"/>
                      </a:lnTo>
                      <a:lnTo>
                        <a:pt x="502" y="331"/>
                      </a:lnTo>
                      <a:lnTo>
                        <a:pt x="494" y="349"/>
                      </a:lnTo>
                      <a:lnTo>
                        <a:pt x="480" y="352"/>
                      </a:lnTo>
                      <a:lnTo>
                        <a:pt x="465" y="372"/>
                      </a:lnTo>
                      <a:lnTo>
                        <a:pt x="465" y="372"/>
                      </a:lnTo>
                      <a:lnTo>
                        <a:pt x="465" y="372"/>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46" name="Freeform 30">
                  <a:extLst>
                    <a:ext uri="{FF2B5EF4-FFF2-40B4-BE49-F238E27FC236}">
                      <a16:creationId xmlns:a16="http://schemas.microsoft.com/office/drawing/2014/main" id="{49A867F6-DB5B-4A4D-A080-51658B73494F}"/>
                    </a:ext>
                  </a:extLst>
                </p:cNvPr>
                <p:cNvSpPr>
                  <a:spLocks/>
                </p:cNvSpPr>
                <p:nvPr/>
              </p:nvSpPr>
              <p:spPr bwMode="auto">
                <a:xfrm>
                  <a:off x="7431087" y="3586161"/>
                  <a:ext cx="1658938" cy="1000125"/>
                </a:xfrm>
                <a:custGeom>
                  <a:avLst/>
                  <a:gdLst>
                    <a:gd name="T0" fmla="*/ 947 w 1045"/>
                    <a:gd name="T1" fmla="*/ 613 h 630"/>
                    <a:gd name="T2" fmla="*/ 921 w 1045"/>
                    <a:gd name="T3" fmla="*/ 605 h 630"/>
                    <a:gd name="T4" fmla="*/ 878 w 1045"/>
                    <a:gd name="T5" fmla="*/ 616 h 630"/>
                    <a:gd name="T6" fmla="*/ 878 w 1045"/>
                    <a:gd name="T7" fmla="*/ 583 h 630"/>
                    <a:gd name="T8" fmla="*/ 833 w 1045"/>
                    <a:gd name="T9" fmla="*/ 579 h 630"/>
                    <a:gd name="T10" fmla="*/ 728 w 1045"/>
                    <a:gd name="T11" fmla="*/ 615 h 630"/>
                    <a:gd name="T12" fmla="*/ 674 w 1045"/>
                    <a:gd name="T13" fmla="*/ 610 h 630"/>
                    <a:gd name="T14" fmla="*/ 608 w 1045"/>
                    <a:gd name="T15" fmla="*/ 562 h 630"/>
                    <a:gd name="T16" fmla="*/ 518 w 1045"/>
                    <a:gd name="T17" fmla="*/ 548 h 630"/>
                    <a:gd name="T18" fmla="*/ 485 w 1045"/>
                    <a:gd name="T19" fmla="*/ 551 h 630"/>
                    <a:gd name="T20" fmla="*/ 439 w 1045"/>
                    <a:gd name="T21" fmla="*/ 542 h 630"/>
                    <a:gd name="T22" fmla="*/ 371 w 1045"/>
                    <a:gd name="T23" fmla="*/ 515 h 630"/>
                    <a:gd name="T24" fmla="*/ 342 w 1045"/>
                    <a:gd name="T25" fmla="*/ 511 h 630"/>
                    <a:gd name="T26" fmla="*/ 328 w 1045"/>
                    <a:gd name="T27" fmla="*/ 507 h 630"/>
                    <a:gd name="T28" fmla="*/ 291 w 1045"/>
                    <a:gd name="T29" fmla="*/ 470 h 630"/>
                    <a:gd name="T30" fmla="*/ 235 w 1045"/>
                    <a:gd name="T31" fmla="*/ 414 h 630"/>
                    <a:gd name="T32" fmla="*/ 200 w 1045"/>
                    <a:gd name="T33" fmla="*/ 387 h 630"/>
                    <a:gd name="T34" fmla="*/ 136 w 1045"/>
                    <a:gd name="T35" fmla="*/ 343 h 630"/>
                    <a:gd name="T36" fmla="*/ 101 w 1045"/>
                    <a:gd name="T37" fmla="*/ 345 h 630"/>
                    <a:gd name="T38" fmla="*/ 65 w 1045"/>
                    <a:gd name="T39" fmla="*/ 291 h 630"/>
                    <a:gd name="T40" fmla="*/ 24 w 1045"/>
                    <a:gd name="T41" fmla="*/ 241 h 630"/>
                    <a:gd name="T42" fmla="*/ 8 w 1045"/>
                    <a:gd name="T43" fmla="*/ 223 h 630"/>
                    <a:gd name="T44" fmla="*/ 2 w 1045"/>
                    <a:gd name="T45" fmla="*/ 163 h 630"/>
                    <a:gd name="T46" fmla="*/ 36 w 1045"/>
                    <a:gd name="T47" fmla="*/ 183 h 630"/>
                    <a:gd name="T48" fmla="*/ 56 w 1045"/>
                    <a:gd name="T49" fmla="*/ 152 h 630"/>
                    <a:gd name="T50" fmla="*/ 41 w 1045"/>
                    <a:gd name="T51" fmla="*/ 85 h 630"/>
                    <a:gd name="T52" fmla="*/ 64 w 1045"/>
                    <a:gd name="T53" fmla="*/ 32 h 630"/>
                    <a:gd name="T54" fmla="*/ 141 w 1045"/>
                    <a:gd name="T55" fmla="*/ 9 h 630"/>
                    <a:gd name="T56" fmla="*/ 197 w 1045"/>
                    <a:gd name="T57" fmla="*/ 45 h 630"/>
                    <a:gd name="T58" fmla="*/ 268 w 1045"/>
                    <a:gd name="T59" fmla="*/ 28 h 630"/>
                    <a:gd name="T60" fmla="*/ 331 w 1045"/>
                    <a:gd name="T61" fmla="*/ 55 h 630"/>
                    <a:gd name="T62" fmla="*/ 424 w 1045"/>
                    <a:gd name="T63" fmla="*/ 41 h 630"/>
                    <a:gd name="T64" fmla="*/ 498 w 1045"/>
                    <a:gd name="T65" fmla="*/ 22 h 630"/>
                    <a:gd name="T66" fmla="*/ 614 w 1045"/>
                    <a:gd name="T67" fmla="*/ 54 h 630"/>
                    <a:gd name="T68" fmla="*/ 612 w 1045"/>
                    <a:gd name="T69" fmla="*/ 82 h 630"/>
                    <a:gd name="T70" fmla="*/ 601 w 1045"/>
                    <a:gd name="T71" fmla="*/ 143 h 630"/>
                    <a:gd name="T72" fmla="*/ 598 w 1045"/>
                    <a:gd name="T73" fmla="*/ 214 h 630"/>
                    <a:gd name="T74" fmla="*/ 662 w 1045"/>
                    <a:gd name="T75" fmla="*/ 261 h 630"/>
                    <a:gd name="T76" fmla="*/ 734 w 1045"/>
                    <a:gd name="T77" fmla="*/ 284 h 630"/>
                    <a:gd name="T78" fmla="*/ 807 w 1045"/>
                    <a:gd name="T79" fmla="*/ 301 h 630"/>
                    <a:gd name="T80" fmla="*/ 867 w 1045"/>
                    <a:gd name="T81" fmla="*/ 356 h 630"/>
                    <a:gd name="T82" fmla="*/ 909 w 1045"/>
                    <a:gd name="T83" fmla="*/ 360 h 630"/>
                    <a:gd name="T84" fmla="*/ 954 w 1045"/>
                    <a:gd name="T85" fmla="*/ 312 h 630"/>
                    <a:gd name="T86" fmla="*/ 1005 w 1045"/>
                    <a:gd name="T87" fmla="*/ 325 h 630"/>
                    <a:gd name="T88" fmla="*/ 1042 w 1045"/>
                    <a:gd name="T89" fmla="*/ 390 h 630"/>
                    <a:gd name="T90" fmla="*/ 1042 w 1045"/>
                    <a:gd name="T91" fmla="*/ 429 h 630"/>
                    <a:gd name="T92" fmla="*/ 1034 w 1045"/>
                    <a:gd name="T93" fmla="*/ 524 h 630"/>
                    <a:gd name="T94" fmla="*/ 1009 w 1045"/>
                    <a:gd name="T95" fmla="*/ 581 h 630"/>
                    <a:gd name="T96" fmla="*/ 971 w 1045"/>
                    <a:gd name="T97" fmla="*/ 616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5" h="630">
                      <a:moveTo>
                        <a:pt x="971" y="616"/>
                      </a:moveTo>
                      <a:lnTo>
                        <a:pt x="964" y="610"/>
                      </a:lnTo>
                      <a:lnTo>
                        <a:pt x="952" y="623"/>
                      </a:lnTo>
                      <a:lnTo>
                        <a:pt x="947" y="613"/>
                      </a:lnTo>
                      <a:lnTo>
                        <a:pt x="940" y="615"/>
                      </a:lnTo>
                      <a:lnTo>
                        <a:pt x="947" y="595"/>
                      </a:lnTo>
                      <a:lnTo>
                        <a:pt x="935" y="603"/>
                      </a:lnTo>
                      <a:lnTo>
                        <a:pt x="921" y="605"/>
                      </a:lnTo>
                      <a:lnTo>
                        <a:pt x="904" y="600"/>
                      </a:lnTo>
                      <a:lnTo>
                        <a:pt x="889" y="606"/>
                      </a:lnTo>
                      <a:lnTo>
                        <a:pt x="887" y="599"/>
                      </a:lnTo>
                      <a:lnTo>
                        <a:pt x="878" y="616"/>
                      </a:lnTo>
                      <a:lnTo>
                        <a:pt x="875" y="602"/>
                      </a:lnTo>
                      <a:lnTo>
                        <a:pt x="869" y="602"/>
                      </a:lnTo>
                      <a:lnTo>
                        <a:pt x="867" y="593"/>
                      </a:lnTo>
                      <a:lnTo>
                        <a:pt x="878" y="583"/>
                      </a:lnTo>
                      <a:lnTo>
                        <a:pt x="867" y="571"/>
                      </a:lnTo>
                      <a:lnTo>
                        <a:pt x="845" y="573"/>
                      </a:lnTo>
                      <a:lnTo>
                        <a:pt x="841" y="564"/>
                      </a:lnTo>
                      <a:lnTo>
                        <a:pt x="833" y="579"/>
                      </a:lnTo>
                      <a:lnTo>
                        <a:pt x="818" y="586"/>
                      </a:lnTo>
                      <a:lnTo>
                        <a:pt x="790" y="581"/>
                      </a:lnTo>
                      <a:lnTo>
                        <a:pt x="767" y="603"/>
                      </a:lnTo>
                      <a:lnTo>
                        <a:pt x="728" y="615"/>
                      </a:lnTo>
                      <a:lnTo>
                        <a:pt x="720" y="630"/>
                      </a:lnTo>
                      <a:lnTo>
                        <a:pt x="699" y="613"/>
                      </a:lnTo>
                      <a:lnTo>
                        <a:pt x="694" y="629"/>
                      </a:lnTo>
                      <a:lnTo>
                        <a:pt x="674" y="610"/>
                      </a:lnTo>
                      <a:lnTo>
                        <a:pt x="654" y="612"/>
                      </a:lnTo>
                      <a:lnTo>
                        <a:pt x="649" y="592"/>
                      </a:lnTo>
                      <a:lnTo>
                        <a:pt x="634" y="571"/>
                      </a:lnTo>
                      <a:lnTo>
                        <a:pt x="608" y="562"/>
                      </a:lnTo>
                      <a:lnTo>
                        <a:pt x="577" y="546"/>
                      </a:lnTo>
                      <a:lnTo>
                        <a:pt x="550" y="528"/>
                      </a:lnTo>
                      <a:lnTo>
                        <a:pt x="533" y="538"/>
                      </a:lnTo>
                      <a:lnTo>
                        <a:pt x="518" y="548"/>
                      </a:lnTo>
                      <a:lnTo>
                        <a:pt x="499" y="564"/>
                      </a:lnTo>
                      <a:lnTo>
                        <a:pt x="484" y="581"/>
                      </a:lnTo>
                      <a:lnTo>
                        <a:pt x="476" y="573"/>
                      </a:lnTo>
                      <a:lnTo>
                        <a:pt x="485" y="551"/>
                      </a:lnTo>
                      <a:lnTo>
                        <a:pt x="482" y="537"/>
                      </a:lnTo>
                      <a:lnTo>
                        <a:pt x="473" y="532"/>
                      </a:lnTo>
                      <a:lnTo>
                        <a:pt x="459" y="537"/>
                      </a:lnTo>
                      <a:lnTo>
                        <a:pt x="439" y="542"/>
                      </a:lnTo>
                      <a:lnTo>
                        <a:pt x="419" y="544"/>
                      </a:lnTo>
                      <a:lnTo>
                        <a:pt x="414" y="538"/>
                      </a:lnTo>
                      <a:lnTo>
                        <a:pt x="397" y="539"/>
                      </a:lnTo>
                      <a:lnTo>
                        <a:pt x="371" y="515"/>
                      </a:lnTo>
                      <a:lnTo>
                        <a:pt x="362" y="515"/>
                      </a:lnTo>
                      <a:lnTo>
                        <a:pt x="357" y="524"/>
                      </a:lnTo>
                      <a:lnTo>
                        <a:pt x="343" y="519"/>
                      </a:lnTo>
                      <a:lnTo>
                        <a:pt x="342" y="511"/>
                      </a:lnTo>
                      <a:lnTo>
                        <a:pt x="339" y="511"/>
                      </a:lnTo>
                      <a:lnTo>
                        <a:pt x="334" y="521"/>
                      </a:lnTo>
                      <a:lnTo>
                        <a:pt x="328" y="517"/>
                      </a:lnTo>
                      <a:lnTo>
                        <a:pt x="328" y="507"/>
                      </a:lnTo>
                      <a:lnTo>
                        <a:pt x="311" y="494"/>
                      </a:lnTo>
                      <a:lnTo>
                        <a:pt x="297" y="491"/>
                      </a:lnTo>
                      <a:lnTo>
                        <a:pt x="291" y="484"/>
                      </a:lnTo>
                      <a:lnTo>
                        <a:pt x="291" y="470"/>
                      </a:lnTo>
                      <a:lnTo>
                        <a:pt x="277" y="471"/>
                      </a:lnTo>
                      <a:lnTo>
                        <a:pt x="245" y="448"/>
                      </a:lnTo>
                      <a:lnTo>
                        <a:pt x="248" y="423"/>
                      </a:lnTo>
                      <a:lnTo>
                        <a:pt x="235" y="414"/>
                      </a:lnTo>
                      <a:lnTo>
                        <a:pt x="226" y="431"/>
                      </a:lnTo>
                      <a:lnTo>
                        <a:pt x="211" y="419"/>
                      </a:lnTo>
                      <a:lnTo>
                        <a:pt x="212" y="402"/>
                      </a:lnTo>
                      <a:lnTo>
                        <a:pt x="200" y="387"/>
                      </a:lnTo>
                      <a:lnTo>
                        <a:pt x="181" y="379"/>
                      </a:lnTo>
                      <a:lnTo>
                        <a:pt x="181" y="369"/>
                      </a:lnTo>
                      <a:lnTo>
                        <a:pt x="160" y="352"/>
                      </a:lnTo>
                      <a:lnTo>
                        <a:pt x="136" y="343"/>
                      </a:lnTo>
                      <a:lnTo>
                        <a:pt x="133" y="325"/>
                      </a:lnTo>
                      <a:lnTo>
                        <a:pt x="121" y="332"/>
                      </a:lnTo>
                      <a:lnTo>
                        <a:pt x="109" y="349"/>
                      </a:lnTo>
                      <a:lnTo>
                        <a:pt x="101" y="345"/>
                      </a:lnTo>
                      <a:lnTo>
                        <a:pt x="99" y="328"/>
                      </a:lnTo>
                      <a:lnTo>
                        <a:pt x="82" y="312"/>
                      </a:lnTo>
                      <a:lnTo>
                        <a:pt x="61" y="302"/>
                      </a:lnTo>
                      <a:lnTo>
                        <a:pt x="65" y="291"/>
                      </a:lnTo>
                      <a:lnTo>
                        <a:pt x="50" y="272"/>
                      </a:lnTo>
                      <a:lnTo>
                        <a:pt x="34" y="271"/>
                      </a:lnTo>
                      <a:lnTo>
                        <a:pt x="24" y="257"/>
                      </a:lnTo>
                      <a:lnTo>
                        <a:pt x="24" y="241"/>
                      </a:lnTo>
                      <a:lnTo>
                        <a:pt x="16" y="235"/>
                      </a:lnTo>
                      <a:lnTo>
                        <a:pt x="13" y="242"/>
                      </a:lnTo>
                      <a:lnTo>
                        <a:pt x="0" y="238"/>
                      </a:lnTo>
                      <a:lnTo>
                        <a:pt x="8" y="223"/>
                      </a:lnTo>
                      <a:lnTo>
                        <a:pt x="5" y="210"/>
                      </a:lnTo>
                      <a:lnTo>
                        <a:pt x="10" y="203"/>
                      </a:lnTo>
                      <a:lnTo>
                        <a:pt x="0" y="183"/>
                      </a:lnTo>
                      <a:lnTo>
                        <a:pt x="2" y="163"/>
                      </a:lnTo>
                      <a:lnTo>
                        <a:pt x="21" y="163"/>
                      </a:lnTo>
                      <a:lnTo>
                        <a:pt x="21" y="173"/>
                      </a:lnTo>
                      <a:lnTo>
                        <a:pt x="27" y="181"/>
                      </a:lnTo>
                      <a:lnTo>
                        <a:pt x="36" y="183"/>
                      </a:lnTo>
                      <a:lnTo>
                        <a:pt x="39" y="177"/>
                      </a:lnTo>
                      <a:lnTo>
                        <a:pt x="48" y="177"/>
                      </a:lnTo>
                      <a:lnTo>
                        <a:pt x="58" y="171"/>
                      </a:lnTo>
                      <a:lnTo>
                        <a:pt x="56" y="152"/>
                      </a:lnTo>
                      <a:lnTo>
                        <a:pt x="61" y="139"/>
                      </a:lnTo>
                      <a:lnTo>
                        <a:pt x="42" y="127"/>
                      </a:lnTo>
                      <a:lnTo>
                        <a:pt x="41" y="115"/>
                      </a:lnTo>
                      <a:lnTo>
                        <a:pt x="41" y="85"/>
                      </a:lnTo>
                      <a:lnTo>
                        <a:pt x="59" y="73"/>
                      </a:lnTo>
                      <a:lnTo>
                        <a:pt x="56" y="61"/>
                      </a:lnTo>
                      <a:lnTo>
                        <a:pt x="55" y="38"/>
                      </a:lnTo>
                      <a:lnTo>
                        <a:pt x="64" y="32"/>
                      </a:lnTo>
                      <a:lnTo>
                        <a:pt x="82" y="15"/>
                      </a:lnTo>
                      <a:lnTo>
                        <a:pt x="92" y="7"/>
                      </a:lnTo>
                      <a:lnTo>
                        <a:pt x="106" y="0"/>
                      </a:lnTo>
                      <a:lnTo>
                        <a:pt x="141" y="9"/>
                      </a:lnTo>
                      <a:lnTo>
                        <a:pt x="155" y="21"/>
                      </a:lnTo>
                      <a:lnTo>
                        <a:pt x="167" y="28"/>
                      </a:lnTo>
                      <a:lnTo>
                        <a:pt x="187" y="29"/>
                      </a:lnTo>
                      <a:lnTo>
                        <a:pt x="197" y="45"/>
                      </a:lnTo>
                      <a:lnTo>
                        <a:pt x="214" y="44"/>
                      </a:lnTo>
                      <a:lnTo>
                        <a:pt x="229" y="24"/>
                      </a:lnTo>
                      <a:lnTo>
                        <a:pt x="245" y="22"/>
                      </a:lnTo>
                      <a:lnTo>
                        <a:pt x="268" y="28"/>
                      </a:lnTo>
                      <a:lnTo>
                        <a:pt x="277" y="35"/>
                      </a:lnTo>
                      <a:lnTo>
                        <a:pt x="291" y="35"/>
                      </a:lnTo>
                      <a:lnTo>
                        <a:pt x="305" y="54"/>
                      </a:lnTo>
                      <a:lnTo>
                        <a:pt x="331" y="55"/>
                      </a:lnTo>
                      <a:lnTo>
                        <a:pt x="360" y="48"/>
                      </a:lnTo>
                      <a:lnTo>
                        <a:pt x="384" y="45"/>
                      </a:lnTo>
                      <a:lnTo>
                        <a:pt x="402" y="51"/>
                      </a:lnTo>
                      <a:lnTo>
                        <a:pt x="424" y="41"/>
                      </a:lnTo>
                      <a:lnTo>
                        <a:pt x="438" y="27"/>
                      </a:lnTo>
                      <a:lnTo>
                        <a:pt x="461" y="27"/>
                      </a:lnTo>
                      <a:lnTo>
                        <a:pt x="485" y="31"/>
                      </a:lnTo>
                      <a:lnTo>
                        <a:pt x="498" y="22"/>
                      </a:lnTo>
                      <a:lnTo>
                        <a:pt x="536" y="25"/>
                      </a:lnTo>
                      <a:lnTo>
                        <a:pt x="550" y="32"/>
                      </a:lnTo>
                      <a:lnTo>
                        <a:pt x="584" y="54"/>
                      </a:lnTo>
                      <a:lnTo>
                        <a:pt x="614" y="54"/>
                      </a:lnTo>
                      <a:lnTo>
                        <a:pt x="614" y="65"/>
                      </a:lnTo>
                      <a:lnTo>
                        <a:pt x="600" y="68"/>
                      </a:lnTo>
                      <a:lnTo>
                        <a:pt x="600" y="75"/>
                      </a:lnTo>
                      <a:lnTo>
                        <a:pt x="612" y="82"/>
                      </a:lnTo>
                      <a:lnTo>
                        <a:pt x="611" y="95"/>
                      </a:lnTo>
                      <a:lnTo>
                        <a:pt x="598" y="113"/>
                      </a:lnTo>
                      <a:lnTo>
                        <a:pt x="595" y="126"/>
                      </a:lnTo>
                      <a:lnTo>
                        <a:pt x="601" y="143"/>
                      </a:lnTo>
                      <a:lnTo>
                        <a:pt x="583" y="143"/>
                      </a:lnTo>
                      <a:lnTo>
                        <a:pt x="580" y="176"/>
                      </a:lnTo>
                      <a:lnTo>
                        <a:pt x="598" y="196"/>
                      </a:lnTo>
                      <a:lnTo>
                        <a:pt x="598" y="214"/>
                      </a:lnTo>
                      <a:lnTo>
                        <a:pt x="611" y="225"/>
                      </a:lnTo>
                      <a:lnTo>
                        <a:pt x="615" y="250"/>
                      </a:lnTo>
                      <a:lnTo>
                        <a:pt x="646" y="248"/>
                      </a:lnTo>
                      <a:lnTo>
                        <a:pt x="662" y="261"/>
                      </a:lnTo>
                      <a:lnTo>
                        <a:pt x="679" y="261"/>
                      </a:lnTo>
                      <a:lnTo>
                        <a:pt x="699" y="272"/>
                      </a:lnTo>
                      <a:lnTo>
                        <a:pt x="705" y="286"/>
                      </a:lnTo>
                      <a:lnTo>
                        <a:pt x="734" y="284"/>
                      </a:lnTo>
                      <a:lnTo>
                        <a:pt x="739" y="291"/>
                      </a:lnTo>
                      <a:lnTo>
                        <a:pt x="759" y="292"/>
                      </a:lnTo>
                      <a:lnTo>
                        <a:pt x="767" y="301"/>
                      </a:lnTo>
                      <a:lnTo>
                        <a:pt x="807" y="301"/>
                      </a:lnTo>
                      <a:lnTo>
                        <a:pt x="838" y="309"/>
                      </a:lnTo>
                      <a:lnTo>
                        <a:pt x="841" y="318"/>
                      </a:lnTo>
                      <a:lnTo>
                        <a:pt x="869" y="338"/>
                      </a:lnTo>
                      <a:lnTo>
                        <a:pt x="867" y="356"/>
                      </a:lnTo>
                      <a:lnTo>
                        <a:pt x="884" y="356"/>
                      </a:lnTo>
                      <a:lnTo>
                        <a:pt x="892" y="365"/>
                      </a:lnTo>
                      <a:lnTo>
                        <a:pt x="903" y="366"/>
                      </a:lnTo>
                      <a:lnTo>
                        <a:pt x="909" y="360"/>
                      </a:lnTo>
                      <a:lnTo>
                        <a:pt x="927" y="369"/>
                      </a:lnTo>
                      <a:lnTo>
                        <a:pt x="941" y="346"/>
                      </a:lnTo>
                      <a:lnTo>
                        <a:pt x="958" y="323"/>
                      </a:lnTo>
                      <a:lnTo>
                        <a:pt x="954" y="312"/>
                      </a:lnTo>
                      <a:lnTo>
                        <a:pt x="958" y="304"/>
                      </a:lnTo>
                      <a:lnTo>
                        <a:pt x="974" y="306"/>
                      </a:lnTo>
                      <a:lnTo>
                        <a:pt x="980" y="316"/>
                      </a:lnTo>
                      <a:lnTo>
                        <a:pt x="1005" y="325"/>
                      </a:lnTo>
                      <a:lnTo>
                        <a:pt x="1012" y="339"/>
                      </a:lnTo>
                      <a:lnTo>
                        <a:pt x="1023" y="355"/>
                      </a:lnTo>
                      <a:lnTo>
                        <a:pt x="1023" y="370"/>
                      </a:lnTo>
                      <a:lnTo>
                        <a:pt x="1042" y="390"/>
                      </a:lnTo>
                      <a:lnTo>
                        <a:pt x="1040" y="397"/>
                      </a:lnTo>
                      <a:lnTo>
                        <a:pt x="1029" y="399"/>
                      </a:lnTo>
                      <a:lnTo>
                        <a:pt x="1029" y="409"/>
                      </a:lnTo>
                      <a:lnTo>
                        <a:pt x="1042" y="429"/>
                      </a:lnTo>
                      <a:lnTo>
                        <a:pt x="1042" y="450"/>
                      </a:lnTo>
                      <a:lnTo>
                        <a:pt x="1043" y="484"/>
                      </a:lnTo>
                      <a:lnTo>
                        <a:pt x="1045" y="521"/>
                      </a:lnTo>
                      <a:lnTo>
                        <a:pt x="1034" y="524"/>
                      </a:lnTo>
                      <a:lnTo>
                        <a:pt x="1029" y="539"/>
                      </a:lnTo>
                      <a:lnTo>
                        <a:pt x="1020" y="541"/>
                      </a:lnTo>
                      <a:lnTo>
                        <a:pt x="1020" y="573"/>
                      </a:lnTo>
                      <a:lnTo>
                        <a:pt x="1009" y="581"/>
                      </a:lnTo>
                      <a:lnTo>
                        <a:pt x="1001" y="573"/>
                      </a:lnTo>
                      <a:lnTo>
                        <a:pt x="971" y="616"/>
                      </a:lnTo>
                      <a:lnTo>
                        <a:pt x="971" y="616"/>
                      </a:lnTo>
                      <a:lnTo>
                        <a:pt x="971" y="616"/>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47" name="Freeform 31">
                  <a:extLst>
                    <a:ext uri="{FF2B5EF4-FFF2-40B4-BE49-F238E27FC236}">
                      <a16:creationId xmlns:a16="http://schemas.microsoft.com/office/drawing/2014/main" id="{4C719A53-61DD-4122-BE3F-53D04E8819A9}"/>
                    </a:ext>
                  </a:extLst>
                </p:cNvPr>
                <p:cNvSpPr>
                  <a:spLocks/>
                </p:cNvSpPr>
                <p:nvPr/>
              </p:nvSpPr>
              <p:spPr bwMode="auto">
                <a:xfrm>
                  <a:off x="7431087" y="3586161"/>
                  <a:ext cx="1658938" cy="1000125"/>
                </a:xfrm>
                <a:custGeom>
                  <a:avLst/>
                  <a:gdLst>
                    <a:gd name="T0" fmla="*/ 947 w 1045"/>
                    <a:gd name="T1" fmla="*/ 613 h 630"/>
                    <a:gd name="T2" fmla="*/ 921 w 1045"/>
                    <a:gd name="T3" fmla="*/ 605 h 630"/>
                    <a:gd name="T4" fmla="*/ 878 w 1045"/>
                    <a:gd name="T5" fmla="*/ 616 h 630"/>
                    <a:gd name="T6" fmla="*/ 878 w 1045"/>
                    <a:gd name="T7" fmla="*/ 583 h 630"/>
                    <a:gd name="T8" fmla="*/ 833 w 1045"/>
                    <a:gd name="T9" fmla="*/ 579 h 630"/>
                    <a:gd name="T10" fmla="*/ 728 w 1045"/>
                    <a:gd name="T11" fmla="*/ 615 h 630"/>
                    <a:gd name="T12" fmla="*/ 674 w 1045"/>
                    <a:gd name="T13" fmla="*/ 610 h 630"/>
                    <a:gd name="T14" fmla="*/ 608 w 1045"/>
                    <a:gd name="T15" fmla="*/ 562 h 630"/>
                    <a:gd name="T16" fmla="*/ 518 w 1045"/>
                    <a:gd name="T17" fmla="*/ 548 h 630"/>
                    <a:gd name="T18" fmla="*/ 485 w 1045"/>
                    <a:gd name="T19" fmla="*/ 551 h 630"/>
                    <a:gd name="T20" fmla="*/ 439 w 1045"/>
                    <a:gd name="T21" fmla="*/ 542 h 630"/>
                    <a:gd name="T22" fmla="*/ 371 w 1045"/>
                    <a:gd name="T23" fmla="*/ 515 h 630"/>
                    <a:gd name="T24" fmla="*/ 342 w 1045"/>
                    <a:gd name="T25" fmla="*/ 511 h 630"/>
                    <a:gd name="T26" fmla="*/ 328 w 1045"/>
                    <a:gd name="T27" fmla="*/ 507 h 630"/>
                    <a:gd name="T28" fmla="*/ 291 w 1045"/>
                    <a:gd name="T29" fmla="*/ 470 h 630"/>
                    <a:gd name="T30" fmla="*/ 235 w 1045"/>
                    <a:gd name="T31" fmla="*/ 414 h 630"/>
                    <a:gd name="T32" fmla="*/ 200 w 1045"/>
                    <a:gd name="T33" fmla="*/ 387 h 630"/>
                    <a:gd name="T34" fmla="*/ 136 w 1045"/>
                    <a:gd name="T35" fmla="*/ 343 h 630"/>
                    <a:gd name="T36" fmla="*/ 101 w 1045"/>
                    <a:gd name="T37" fmla="*/ 345 h 630"/>
                    <a:gd name="T38" fmla="*/ 65 w 1045"/>
                    <a:gd name="T39" fmla="*/ 291 h 630"/>
                    <a:gd name="T40" fmla="*/ 24 w 1045"/>
                    <a:gd name="T41" fmla="*/ 241 h 630"/>
                    <a:gd name="T42" fmla="*/ 8 w 1045"/>
                    <a:gd name="T43" fmla="*/ 223 h 630"/>
                    <a:gd name="T44" fmla="*/ 2 w 1045"/>
                    <a:gd name="T45" fmla="*/ 163 h 630"/>
                    <a:gd name="T46" fmla="*/ 36 w 1045"/>
                    <a:gd name="T47" fmla="*/ 183 h 630"/>
                    <a:gd name="T48" fmla="*/ 56 w 1045"/>
                    <a:gd name="T49" fmla="*/ 152 h 630"/>
                    <a:gd name="T50" fmla="*/ 41 w 1045"/>
                    <a:gd name="T51" fmla="*/ 85 h 630"/>
                    <a:gd name="T52" fmla="*/ 64 w 1045"/>
                    <a:gd name="T53" fmla="*/ 32 h 630"/>
                    <a:gd name="T54" fmla="*/ 141 w 1045"/>
                    <a:gd name="T55" fmla="*/ 9 h 630"/>
                    <a:gd name="T56" fmla="*/ 197 w 1045"/>
                    <a:gd name="T57" fmla="*/ 45 h 630"/>
                    <a:gd name="T58" fmla="*/ 268 w 1045"/>
                    <a:gd name="T59" fmla="*/ 28 h 630"/>
                    <a:gd name="T60" fmla="*/ 331 w 1045"/>
                    <a:gd name="T61" fmla="*/ 55 h 630"/>
                    <a:gd name="T62" fmla="*/ 424 w 1045"/>
                    <a:gd name="T63" fmla="*/ 41 h 630"/>
                    <a:gd name="T64" fmla="*/ 498 w 1045"/>
                    <a:gd name="T65" fmla="*/ 22 h 630"/>
                    <a:gd name="T66" fmla="*/ 614 w 1045"/>
                    <a:gd name="T67" fmla="*/ 54 h 630"/>
                    <a:gd name="T68" fmla="*/ 612 w 1045"/>
                    <a:gd name="T69" fmla="*/ 82 h 630"/>
                    <a:gd name="T70" fmla="*/ 601 w 1045"/>
                    <a:gd name="T71" fmla="*/ 143 h 630"/>
                    <a:gd name="T72" fmla="*/ 598 w 1045"/>
                    <a:gd name="T73" fmla="*/ 214 h 630"/>
                    <a:gd name="T74" fmla="*/ 662 w 1045"/>
                    <a:gd name="T75" fmla="*/ 261 h 630"/>
                    <a:gd name="T76" fmla="*/ 734 w 1045"/>
                    <a:gd name="T77" fmla="*/ 284 h 630"/>
                    <a:gd name="T78" fmla="*/ 807 w 1045"/>
                    <a:gd name="T79" fmla="*/ 301 h 630"/>
                    <a:gd name="T80" fmla="*/ 867 w 1045"/>
                    <a:gd name="T81" fmla="*/ 356 h 630"/>
                    <a:gd name="T82" fmla="*/ 909 w 1045"/>
                    <a:gd name="T83" fmla="*/ 360 h 630"/>
                    <a:gd name="T84" fmla="*/ 954 w 1045"/>
                    <a:gd name="T85" fmla="*/ 312 h 630"/>
                    <a:gd name="T86" fmla="*/ 1005 w 1045"/>
                    <a:gd name="T87" fmla="*/ 325 h 630"/>
                    <a:gd name="T88" fmla="*/ 1042 w 1045"/>
                    <a:gd name="T89" fmla="*/ 390 h 630"/>
                    <a:gd name="T90" fmla="*/ 1042 w 1045"/>
                    <a:gd name="T91" fmla="*/ 429 h 630"/>
                    <a:gd name="T92" fmla="*/ 1034 w 1045"/>
                    <a:gd name="T93" fmla="*/ 524 h 630"/>
                    <a:gd name="T94" fmla="*/ 1009 w 1045"/>
                    <a:gd name="T95" fmla="*/ 581 h 630"/>
                    <a:gd name="T96" fmla="*/ 971 w 1045"/>
                    <a:gd name="T97" fmla="*/ 616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5" h="630">
                      <a:moveTo>
                        <a:pt x="971" y="616"/>
                      </a:moveTo>
                      <a:lnTo>
                        <a:pt x="964" y="610"/>
                      </a:lnTo>
                      <a:lnTo>
                        <a:pt x="952" y="623"/>
                      </a:lnTo>
                      <a:lnTo>
                        <a:pt x="947" y="613"/>
                      </a:lnTo>
                      <a:lnTo>
                        <a:pt x="940" y="615"/>
                      </a:lnTo>
                      <a:lnTo>
                        <a:pt x="947" y="595"/>
                      </a:lnTo>
                      <a:lnTo>
                        <a:pt x="935" y="603"/>
                      </a:lnTo>
                      <a:lnTo>
                        <a:pt x="921" y="605"/>
                      </a:lnTo>
                      <a:lnTo>
                        <a:pt x="904" y="600"/>
                      </a:lnTo>
                      <a:lnTo>
                        <a:pt x="889" y="606"/>
                      </a:lnTo>
                      <a:lnTo>
                        <a:pt x="887" y="599"/>
                      </a:lnTo>
                      <a:lnTo>
                        <a:pt x="878" y="616"/>
                      </a:lnTo>
                      <a:lnTo>
                        <a:pt x="875" y="602"/>
                      </a:lnTo>
                      <a:lnTo>
                        <a:pt x="869" y="602"/>
                      </a:lnTo>
                      <a:lnTo>
                        <a:pt x="867" y="593"/>
                      </a:lnTo>
                      <a:lnTo>
                        <a:pt x="878" y="583"/>
                      </a:lnTo>
                      <a:lnTo>
                        <a:pt x="867" y="571"/>
                      </a:lnTo>
                      <a:lnTo>
                        <a:pt x="845" y="573"/>
                      </a:lnTo>
                      <a:lnTo>
                        <a:pt x="841" y="564"/>
                      </a:lnTo>
                      <a:lnTo>
                        <a:pt x="833" y="579"/>
                      </a:lnTo>
                      <a:lnTo>
                        <a:pt x="818" y="586"/>
                      </a:lnTo>
                      <a:lnTo>
                        <a:pt x="790" y="581"/>
                      </a:lnTo>
                      <a:lnTo>
                        <a:pt x="767" y="603"/>
                      </a:lnTo>
                      <a:lnTo>
                        <a:pt x="728" y="615"/>
                      </a:lnTo>
                      <a:lnTo>
                        <a:pt x="720" y="630"/>
                      </a:lnTo>
                      <a:lnTo>
                        <a:pt x="699" y="613"/>
                      </a:lnTo>
                      <a:lnTo>
                        <a:pt x="694" y="629"/>
                      </a:lnTo>
                      <a:lnTo>
                        <a:pt x="674" y="610"/>
                      </a:lnTo>
                      <a:lnTo>
                        <a:pt x="654" y="612"/>
                      </a:lnTo>
                      <a:lnTo>
                        <a:pt x="649" y="592"/>
                      </a:lnTo>
                      <a:lnTo>
                        <a:pt x="634" y="571"/>
                      </a:lnTo>
                      <a:lnTo>
                        <a:pt x="608" y="562"/>
                      </a:lnTo>
                      <a:lnTo>
                        <a:pt x="577" y="546"/>
                      </a:lnTo>
                      <a:lnTo>
                        <a:pt x="550" y="528"/>
                      </a:lnTo>
                      <a:lnTo>
                        <a:pt x="533" y="538"/>
                      </a:lnTo>
                      <a:lnTo>
                        <a:pt x="518" y="548"/>
                      </a:lnTo>
                      <a:lnTo>
                        <a:pt x="499" y="564"/>
                      </a:lnTo>
                      <a:lnTo>
                        <a:pt x="484" y="581"/>
                      </a:lnTo>
                      <a:lnTo>
                        <a:pt x="476" y="573"/>
                      </a:lnTo>
                      <a:lnTo>
                        <a:pt x="485" y="551"/>
                      </a:lnTo>
                      <a:lnTo>
                        <a:pt x="482" y="537"/>
                      </a:lnTo>
                      <a:lnTo>
                        <a:pt x="473" y="532"/>
                      </a:lnTo>
                      <a:lnTo>
                        <a:pt x="459" y="537"/>
                      </a:lnTo>
                      <a:lnTo>
                        <a:pt x="439" y="542"/>
                      </a:lnTo>
                      <a:lnTo>
                        <a:pt x="419" y="544"/>
                      </a:lnTo>
                      <a:lnTo>
                        <a:pt x="414" y="538"/>
                      </a:lnTo>
                      <a:lnTo>
                        <a:pt x="397" y="539"/>
                      </a:lnTo>
                      <a:lnTo>
                        <a:pt x="371" y="515"/>
                      </a:lnTo>
                      <a:lnTo>
                        <a:pt x="362" y="515"/>
                      </a:lnTo>
                      <a:lnTo>
                        <a:pt x="357" y="524"/>
                      </a:lnTo>
                      <a:lnTo>
                        <a:pt x="343" y="519"/>
                      </a:lnTo>
                      <a:lnTo>
                        <a:pt x="342" y="511"/>
                      </a:lnTo>
                      <a:lnTo>
                        <a:pt x="339" y="511"/>
                      </a:lnTo>
                      <a:lnTo>
                        <a:pt x="334" y="521"/>
                      </a:lnTo>
                      <a:lnTo>
                        <a:pt x="328" y="517"/>
                      </a:lnTo>
                      <a:lnTo>
                        <a:pt x="328" y="507"/>
                      </a:lnTo>
                      <a:lnTo>
                        <a:pt x="311" y="494"/>
                      </a:lnTo>
                      <a:lnTo>
                        <a:pt x="297" y="491"/>
                      </a:lnTo>
                      <a:lnTo>
                        <a:pt x="291" y="484"/>
                      </a:lnTo>
                      <a:lnTo>
                        <a:pt x="291" y="470"/>
                      </a:lnTo>
                      <a:lnTo>
                        <a:pt x="277" y="471"/>
                      </a:lnTo>
                      <a:lnTo>
                        <a:pt x="245" y="448"/>
                      </a:lnTo>
                      <a:lnTo>
                        <a:pt x="248" y="423"/>
                      </a:lnTo>
                      <a:lnTo>
                        <a:pt x="235" y="414"/>
                      </a:lnTo>
                      <a:lnTo>
                        <a:pt x="226" y="431"/>
                      </a:lnTo>
                      <a:lnTo>
                        <a:pt x="211" y="419"/>
                      </a:lnTo>
                      <a:lnTo>
                        <a:pt x="212" y="402"/>
                      </a:lnTo>
                      <a:lnTo>
                        <a:pt x="200" y="387"/>
                      </a:lnTo>
                      <a:lnTo>
                        <a:pt x="181" y="379"/>
                      </a:lnTo>
                      <a:lnTo>
                        <a:pt x="181" y="369"/>
                      </a:lnTo>
                      <a:lnTo>
                        <a:pt x="160" y="352"/>
                      </a:lnTo>
                      <a:lnTo>
                        <a:pt x="136" y="343"/>
                      </a:lnTo>
                      <a:lnTo>
                        <a:pt x="133" y="325"/>
                      </a:lnTo>
                      <a:lnTo>
                        <a:pt x="121" y="332"/>
                      </a:lnTo>
                      <a:lnTo>
                        <a:pt x="109" y="349"/>
                      </a:lnTo>
                      <a:lnTo>
                        <a:pt x="101" y="345"/>
                      </a:lnTo>
                      <a:lnTo>
                        <a:pt x="99" y="328"/>
                      </a:lnTo>
                      <a:lnTo>
                        <a:pt x="82" y="312"/>
                      </a:lnTo>
                      <a:lnTo>
                        <a:pt x="61" y="302"/>
                      </a:lnTo>
                      <a:lnTo>
                        <a:pt x="65" y="291"/>
                      </a:lnTo>
                      <a:lnTo>
                        <a:pt x="50" y="272"/>
                      </a:lnTo>
                      <a:lnTo>
                        <a:pt x="34" y="271"/>
                      </a:lnTo>
                      <a:lnTo>
                        <a:pt x="24" y="257"/>
                      </a:lnTo>
                      <a:lnTo>
                        <a:pt x="24" y="241"/>
                      </a:lnTo>
                      <a:lnTo>
                        <a:pt x="16" y="235"/>
                      </a:lnTo>
                      <a:lnTo>
                        <a:pt x="13" y="242"/>
                      </a:lnTo>
                      <a:lnTo>
                        <a:pt x="0" y="238"/>
                      </a:lnTo>
                      <a:lnTo>
                        <a:pt x="8" y="223"/>
                      </a:lnTo>
                      <a:lnTo>
                        <a:pt x="5" y="210"/>
                      </a:lnTo>
                      <a:lnTo>
                        <a:pt x="10" y="203"/>
                      </a:lnTo>
                      <a:lnTo>
                        <a:pt x="0" y="183"/>
                      </a:lnTo>
                      <a:lnTo>
                        <a:pt x="2" y="163"/>
                      </a:lnTo>
                      <a:lnTo>
                        <a:pt x="21" y="163"/>
                      </a:lnTo>
                      <a:lnTo>
                        <a:pt x="21" y="173"/>
                      </a:lnTo>
                      <a:lnTo>
                        <a:pt x="27" y="181"/>
                      </a:lnTo>
                      <a:lnTo>
                        <a:pt x="36" y="183"/>
                      </a:lnTo>
                      <a:lnTo>
                        <a:pt x="39" y="177"/>
                      </a:lnTo>
                      <a:lnTo>
                        <a:pt x="48" y="177"/>
                      </a:lnTo>
                      <a:lnTo>
                        <a:pt x="58" y="171"/>
                      </a:lnTo>
                      <a:lnTo>
                        <a:pt x="56" y="152"/>
                      </a:lnTo>
                      <a:lnTo>
                        <a:pt x="61" y="139"/>
                      </a:lnTo>
                      <a:lnTo>
                        <a:pt x="42" y="127"/>
                      </a:lnTo>
                      <a:lnTo>
                        <a:pt x="41" y="115"/>
                      </a:lnTo>
                      <a:lnTo>
                        <a:pt x="41" y="85"/>
                      </a:lnTo>
                      <a:lnTo>
                        <a:pt x="59" y="73"/>
                      </a:lnTo>
                      <a:lnTo>
                        <a:pt x="56" y="61"/>
                      </a:lnTo>
                      <a:lnTo>
                        <a:pt x="55" y="38"/>
                      </a:lnTo>
                      <a:lnTo>
                        <a:pt x="64" y="32"/>
                      </a:lnTo>
                      <a:lnTo>
                        <a:pt x="82" y="15"/>
                      </a:lnTo>
                      <a:lnTo>
                        <a:pt x="92" y="7"/>
                      </a:lnTo>
                      <a:lnTo>
                        <a:pt x="106" y="0"/>
                      </a:lnTo>
                      <a:lnTo>
                        <a:pt x="141" y="9"/>
                      </a:lnTo>
                      <a:lnTo>
                        <a:pt x="155" y="21"/>
                      </a:lnTo>
                      <a:lnTo>
                        <a:pt x="167" y="28"/>
                      </a:lnTo>
                      <a:lnTo>
                        <a:pt x="187" y="29"/>
                      </a:lnTo>
                      <a:lnTo>
                        <a:pt x="197" y="45"/>
                      </a:lnTo>
                      <a:lnTo>
                        <a:pt x="214" y="44"/>
                      </a:lnTo>
                      <a:lnTo>
                        <a:pt x="229" y="24"/>
                      </a:lnTo>
                      <a:lnTo>
                        <a:pt x="245" y="22"/>
                      </a:lnTo>
                      <a:lnTo>
                        <a:pt x="268" y="28"/>
                      </a:lnTo>
                      <a:lnTo>
                        <a:pt x="277" y="35"/>
                      </a:lnTo>
                      <a:lnTo>
                        <a:pt x="291" y="35"/>
                      </a:lnTo>
                      <a:lnTo>
                        <a:pt x="305" y="54"/>
                      </a:lnTo>
                      <a:lnTo>
                        <a:pt x="331" y="55"/>
                      </a:lnTo>
                      <a:lnTo>
                        <a:pt x="360" y="48"/>
                      </a:lnTo>
                      <a:lnTo>
                        <a:pt x="384" y="45"/>
                      </a:lnTo>
                      <a:lnTo>
                        <a:pt x="402" y="51"/>
                      </a:lnTo>
                      <a:lnTo>
                        <a:pt x="424" y="41"/>
                      </a:lnTo>
                      <a:lnTo>
                        <a:pt x="438" y="27"/>
                      </a:lnTo>
                      <a:lnTo>
                        <a:pt x="461" y="27"/>
                      </a:lnTo>
                      <a:lnTo>
                        <a:pt x="485" y="31"/>
                      </a:lnTo>
                      <a:lnTo>
                        <a:pt x="498" y="22"/>
                      </a:lnTo>
                      <a:lnTo>
                        <a:pt x="536" y="25"/>
                      </a:lnTo>
                      <a:lnTo>
                        <a:pt x="550" y="32"/>
                      </a:lnTo>
                      <a:lnTo>
                        <a:pt x="584" y="54"/>
                      </a:lnTo>
                      <a:lnTo>
                        <a:pt x="614" y="54"/>
                      </a:lnTo>
                      <a:lnTo>
                        <a:pt x="614" y="65"/>
                      </a:lnTo>
                      <a:lnTo>
                        <a:pt x="600" y="68"/>
                      </a:lnTo>
                      <a:lnTo>
                        <a:pt x="600" y="75"/>
                      </a:lnTo>
                      <a:lnTo>
                        <a:pt x="612" y="82"/>
                      </a:lnTo>
                      <a:lnTo>
                        <a:pt x="611" y="95"/>
                      </a:lnTo>
                      <a:lnTo>
                        <a:pt x="598" y="113"/>
                      </a:lnTo>
                      <a:lnTo>
                        <a:pt x="595" y="126"/>
                      </a:lnTo>
                      <a:lnTo>
                        <a:pt x="601" y="143"/>
                      </a:lnTo>
                      <a:lnTo>
                        <a:pt x="583" y="143"/>
                      </a:lnTo>
                      <a:lnTo>
                        <a:pt x="580" y="176"/>
                      </a:lnTo>
                      <a:lnTo>
                        <a:pt x="598" y="196"/>
                      </a:lnTo>
                      <a:lnTo>
                        <a:pt x="598" y="214"/>
                      </a:lnTo>
                      <a:lnTo>
                        <a:pt x="611" y="225"/>
                      </a:lnTo>
                      <a:lnTo>
                        <a:pt x="615" y="250"/>
                      </a:lnTo>
                      <a:lnTo>
                        <a:pt x="646" y="248"/>
                      </a:lnTo>
                      <a:lnTo>
                        <a:pt x="662" y="261"/>
                      </a:lnTo>
                      <a:lnTo>
                        <a:pt x="679" y="261"/>
                      </a:lnTo>
                      <a:lnTo>
                        <a:pt x="699" y="272"/>
                      </a:lnTo>
                      <a:lnTo>
                        <a:pt x="705" y="286"/>
                      </a:lnTo>
                      <a:lnTo>
                        <a:pt x="734" y="284"/>
                      </a:lnTo>
                      <a:lnTo>
                        <a:pt x="739" y="291"/>
                      </a:lnTo>
                      <a:lnTo>
                        <a:pt x="759" y="292"/>
                      </a:lnTo>
                      <a:lnTo>
                        <a:pt x="767" y="301"/>
                      </a:lnTo>
                      <a:lnTo>
                        <a:pt x="807" y="301"/>
                      </a:lnTo>
                      <a:lnTo>
                        <a:pt x="838" y="309"/>
                      </a:lnTo>
                      <a:lnTo>
                        <a:pt x="841" y="318"/>
                      </a:lnTo>
                      <a:lnTo>
                        <a:pt x="869" y="338"/>
                      </a:lnTo>
                      <a:lnTo>
                        <a:pt x="867" y="356"/>
                      </a:lnTo>
                      <a:lnTo>
                        <a:pt x="884" y="356"/>
                      </a:lnTo>
                      <a:lnTo>
                        <a:pt x="892" y="365"/>
                      </a:lnTo>
                      <a:lnTo>
                        <a:pt x="903" y="366"/>
                      </a:lnTo>
                      <a:lnTo>
                        <a:pt x="909" y="360"/>
                      </a:lnTo>
                      <a:lnTo>
                        <a:pt x="927" y="369"/>
                      </a:lnTo>
                      <a:lnTo>
                        <a:pt x="941" y="346"/>
                      </a:lnTo>
                      <a:lnTo>
                        <a:pt x="958" y="323"/>
                      </a:lnTo>
                      <a:lnTo>
                        <a:pt x="954" y="312"/>
                      </a:lnTo>
                      <a:lnTo>
                        <a:pt x="958" y="304"/>
                      </a:lnTo>
                      <a:lnTo>
                        <a:pt x="974" y="306"/>
                      </a:lnTo>
                      <a:lnTo>
                        <a:pt x="980" y="316"/>
                      </a:lnTo>
                      <a:lnTo>
                        <a:pt x="1005" y="325"/>
                      </a:lnTo>
                      <a:lnTo>
                        <a:pt x="1012" y="339"/>
                      </a:lnTo>
                      <a:lnTo>
                        <a:pt x="1023" y="355"/>
                      </a:lnTo>
                      <a:lnTo>
                        <a:pt x="1023" y="370"/>
                      </a:lnTo>
                      <a:lnTo>
                        <a:pt x="1042" y="390"/>
                      </a:lnTo>
                      <a:lnTo>
                        <a:pt x="1040" y="397"/>
                      </a:lnTo>
                      <a:lnTo>
                        <a:pt x="1029" y="399"/>
                      </a:lnTo>
                      <a:lnTo>
                        <a:pt x="1029" y="409"/>
                      </a:lnTo>
                      <a:lnTo>
                        <a:pt x="1042" y="429"/>
                      </a:lnTo>
                      <a:lnTo>
                        <a:pt x="1042" y="450"/>
                      </a:lnTo>
                      <a:lnTo>
                        <a:pt x="1043" y="484"/>
                      </a:lnTo>
                      <a:lnTo>
                        <a:pt x="1045" y="521"/>
                      </a:lnTo>
                      <a:lnTo>
                        <a:pt x="1034" y="524"/>
                      </a:lnTo>
                      <a:lnTo>
                        <a:pt x="1029" y="539"/>
                      </a:lnTo>
                      <a:lnTo>
                        <a:pt x="1020" y="541"/>
                      </a:lnTo>
                      <a:lnTo>
                        <a:pt x="1020" y="573"/>
                      </a:lnTo>
                      <a:lnTo>
                        <a:pt x="1009" y="581"/>
                      </a:lnTo>
                      <a:lnTo>
                        <a:pt x="1001" y="573"/>
                      </a:lnTo>
                      <a:lnTo>
                        <a:pt x="971" y="616"/>
                      </a:lnTo>
                      <a:lnTo>
                        <a:pt x="971" y="616"/>
                      </a:lnTo>
                      <a:lnTo>
                        <a:pt x="971" y="616"/>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48" name="Freeform 32">
                  <a:extLst>
                    <a:ext uri="{FF2B5EF4-FFF2-40B4-BE49-F238E27FC236}">
                      <a16:creationId xmlns:a16="http://schemas.microsoft.com/office/drawing/2014/main" id="{DEE1CE2C-B0A1-4788-8149-88721B78149C}"/>
                    </a:ext>
                  </a:extLst>
                </p:cNvPr>
                <p:cNvSpPr>
                  <a:spLocks/>
                </p:cNvSpPr>
                <p:nvPr/>
              </p:nvSpPr>
              <p:spPr bwMode="auto">
                <a:xfrm>
                  <a:off x="8974137" y="3948111"/>
                  <a:ext cx="890588" cy="774700"/>
                </a:xfrm>
                <a:custGeom>
                  <a:avLst/>
                  <a:gdLst>
                    <a:gd name="T0" fmla="*/ 425 w 561"/>
                    <a:gd name="T1" fmla="*/ 340 h 488"/>
                    <a:gd name="T2" fmla="*/ 457 w 561"/>
                    <a:gd name="T3" fmla="*/ 367 h 488"/>
                    <a:gd name="T4" fmla="*/ 446 w 561"/>
                    <a:gd name="T5" fmla="*/ 388 h 488"/>
                    <a:gd name="T6" fmla="*/ 405 w 561"/>
                    <a:gd name="T7" fmla="*/ 391 h 488"/>
                    <a:gd name="T8" fmla="*/ 383 w 561"/>
                    <a:gd name="T9" fmla="*/ 380 h 488"/>
                    <a:gd name="T10" fmla="*/ 360 w 561"/>
                    <a:gd name="T11" fmla="*/ 360 h 488"/>
                    <a:gd name="T12" fmla="*/ 326 w 561"/>
                    <a:gd name="T13" fmla="*/ 341 h 488"/>
                    <a:gd name="T14" fmla="*/ 304 w 561"/>
                    <a:gd name="T15" fmla="*/ 368 h 488"/>
                    <a:gd name="T16" fmla="*/ 272 w 561"/>
                    <a:gd name="T17" fmla="*/ 411 h 488"/>
                    <a:gd name="T18" fmla="*/ 280 w 561"/>
                    <a:gd name="T19" fmla="*/ 470 h 488"/>
                    <a:gd name="T20" fmla="*/ 243 w 561"/>
                    <a:gd name="T21" fmla="*/ 473 h 488"/>
                    <a:gd name="T22" fmla="*/ 201 w 561"/>
                    <a:gd name="T23" fmla="*/ 476 h 488"/>
                    <a:gd name="T24" fmla="*/ 193 w 561"/>
                    <a:gd name="T25" fmla="*/ 446 h 488"/>
                    <a:gd name="T26" fmla="*/ 168 w 561"/>
                    <a:gd name="T27" fmla="*/ 408 h 488"/>
                    <a:gd name="T28" fmla="*/ 134 w 561"/>
                    <a:gd name="T29" fmla="*/ 378 h 488"/>
                    <a:gd name="T30" fmla="*/ 128 w 561"/>
                    <a:gd name="T31" fmla="*/ 345 h 488"/>
                    <a:gd name="T32" fmla="*/ 99 w 561"/>
                    <a:gd name="T33" fmla="*/ 351 h 488"/>
                    <a:gd name="T34" fmla="*/ 74 w 561"/>
                    <a:gd name="T35" fmla="*/ 347 h 488"/>
                    <a:gd name="T36" fmla="*/ 70 w 561"/>
                    <a:gd name="T37" fmla="*/ 222 h 488"/>
                    <a:gd name="T38" fmla="*/ 56 w 561"/>
                    <a:gd name="T39" fmla="*/ 171 h 488"/>
                    <a:gd name="T40" fmla="*/ 49 w 561"/>
                    <a:gd name="T41" fmla="*/ 142 h 488"/>
                    <a:gd name="T42" fmla="*/ 33 w 561"/>
                    <a:gd name="T43" fmla="*/ 97 h 488"/>
                    <a:gd name="T44" fmla="*/ 6 w 561"/>
                    <a:gd name="T45" fmla="*/ 71 h 488"/>
                    <a:gd name="T46" fmla="*/ 77 w 561"/>
                    <a:gd name="T47" fmla="*/ 44 h 488"/>
                    <a:gd name="T48" fmla="*/ 111 w 561"/>
                    <a:gd name="T49" fmla="*/ 51 h 488"/>
                    <a:gd name="T50" fmla="*/ 151 w 561"/>
                    <a:gd name="T51" fmla="*/ 84 h 488"/>
                    <a:gd name="T52" fmla="*/ 185 w 561"/>
                    <a:gd name="T53" fmla="*/ 83 h 488"/>
                    <a:gd name="T54" fmla="*/ 210 w 561"/>
                    <a:gd name="T55" fmla="*/ 57 h 488"/>
                    <a:gd name="T56" fmla="*/ 224 w 561"/>
                    <a:gd name="T57" fmla="*/ 70 h 488"/>
                    <a:gd name="T58" fmla="*/ 247 w 561"/>
                    <a:gd name="T59" fmla="*/ 67 h 488"/>
                    <a:gd name="T60" fmla="*/ 261 w 561"/>
                    <a:gd name="T61" fmla="*/ 44 h 488"/>
                    <a:gd name="T62" fmla="*/ 260 w 561"/>
                    <a:gd name="T63" fmla="*/ 10 h 488"/>
                    <a:gd name="T64" fmla="*/ 298 w 561"/>
                    <a:gd name="T65" fmla="*/ 6 h 488"/>
                    <a:gd name="T66" fmla="*/ 312 w 561"/>
                    <a:gd name="T67" fmla="*/ 44 h 488"/>
                    <a:gd name="T68" fmla="*/ 348 w 561"/>
                    <a:gd name="T69" fmla="*/ 53 h 488"/>
                    <a:gd name="T70" fmla="*/ 360 w 561"/>
                    <a:gd name="T71" fmla="*/ 85 h 488"/>
                    <a:gd name="T72" fmla="*/ 394 w 561"/>
                    <a:gd name="T73" fmla="*/ 103 h 488"/>
                    <a:gd name="T74" fmla="*/ 431 w 561"/>
                    <a:gd name="T75" fmla="*/ 81 h 488"/>
                    <a:gd name="T76" fmla="*/ 468 w 561"/>
                    <a:gd name="T77" fmla="*/ 94 h 488"/>
                    <a:gd name="T78" fmla="*/ 502 w 561"/>
                    <a:gd name="T79" fmla="*/ 107 h 488"/>
                    <a:gd name="T80" fmla="*/ 541 w 561"/>
                    <a:gd name="T81" fmla="*/ 122 h 488"/>
                    <a:gd name="T82" fmla="*/ 561 w 561"/>
                    <a:gd name="T83" fmla="*/ 117 h 488"/>
                    <a:gd name="T84" fmla="*/ 552 w 561"/>
                    <a:gd name="T85" fmla="*/ 157 h 488"/>
                    <a:gd name="T86" fmla="*/ 530 w 561"/>
                    <a:gd name="T87" fmla="*/ 184 h 488"/>
                    <a:gd name="T88" fmla="*/ 502 w 561"/>
                    <a:gd name="T89" fmla="*/ 209 h 488"/>
                    <a:gd name="T90" fmla="*/ 477 w 561"/>
                    <a:gd name="T91" fmla="*/ 222 h 488"/>
                    <a:gd name="T92" fmla="*/ 439 w 561"/>
                    <a:gd name="T93" fmla="*/ 212 h 488"/>
                    <a:gd name="T94" fmla="*/ 417 w 561"/>
                    <a:gd name="T95" fmla="*/ 263 h 488"/>
                    <a:gd name="T96" fmla="*/ 419 w 561"/>
                    <a:gd name="T97" fmla="*/ 287 h 488"/>
                    <a:gd name="T98" fmla="*/ 442 w 561"/>
                    <a:gd name="T99" fmla="*/ 33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1" h="488">
                      <a:moveTo>
                        <a:pt x="442" y="330"/>
                      </a:moveTo>
                      <a:lnTo>
                        <a:pt x="437" y="340"/>
                      </a:lnTo>
                      <a:lnTo>
                        <a:pt x="425" y="340"/>
                      </a:lnTo>
                      <a:lnTo>
                        <a:pt x="426" y="355"/>
                      </a:lnTo>
                      <a:lnTo>
                        <a:pt x="443" y="365"/>
                      </a:lnTo>
                      <a:lnTo>
                        <a:pt x="457" y="367"/>
                      </a:lnTo>
                      <a:lnTo>
                        <a:pt x="463" y="381"/>
                      </a:lnTo>
                      <a:lnTo>
                        <a:pt x="463" y="388"/>
                      </a:lnTo>
                      <a:lnTo>
                        <a:pt x="446" y="388"/>
                      </a:lnTo>
                      <a:lnTo>
                        <a:pt x="428" y="395"/>
                      </a:lnTo>
                      <a:lnTo>
                        <a:pt x="420" y="390"/>
                      </a:lnTo>
                      <a:lnTo>
                        <a:pt x="405" y="391"/>
                      </a:lnTo>
                      <a:lnTo>
                        <a:pt x="403" y="374"/>
                      </a:lnTo>
                      <a:lnTo>
                        <a:pt x="389" y="370"/>
                      </a:lnTo>
                      <a:lnTo>
                        <a:pt x="383" y="380"/>
                      </a:lnTo>
                      <a:lnTo>
                        <a:pt x="369" y="384"/>
                      </a:lnTo>
                      <a:lnTo>
                        <a:pt x="354" y="375"/>
                      </a:lnTo>
                      <a:lnTo>
                        <a:pt x="360" y="360"/>
                      </a:lnTo>
                      <a:lnTo>
                        <a:pt x="351" y="354"/>
                      </a:lnTo>
                      <a:lnTo>
                        <a:pt x="349" y="337"/>
                      </a:lnTo>
                      <a:lnTo>
                        <a:pt x="326" y="341"/>
                      </a:lnTo>
                      <a:lnTo>
                        <a:pt x="324" y="360"/>
                      </a:lnTo>
                      <a:lnTo>
                        <a:pt x="314" y="360"/>
                      </a:lnTo>
                      <a:lnTo>
                        <a:pt x="304" y="368"/>
                      </a:lnTo>
                      <a:lnTo>
                        <a:pt x="307" y="387"/>
                      </a:lnTo>
                      <a:lnTo>
                        <a:pt x="287" y="408"/>
                      </a:lnTo>
                      <a:lnTo>
                        <a:pt x="272" y="411"/>
                      </a:lnTo>
                      <a:lnTo>
                        <a:pt x="273" y="442"/>
                      </a:lnTo>
                      <a:lnTo>
                        <a:pt x="281" y="453"/>
                      </a:lnTo>
                      <a:lnTo>
                        <a:pt x="280" y="470"/>
                      </a:lnTo>
                      <a:lnTo>
                        <a:pt x="261" y="480"/>
                      </a:lnTo>
                      <a:lnTo>
                        <a:pt x="258" y="473"/>
                      </a:lnTo>
                      <a:lnTo>
                        <a:pt x="243" y="473"/>
                      </a:lnTo>
                      <a:lnTo>
                        <a:pt x="230" y="488"/>
                      </a:lnTo>
                      <a:lnTo>
                        <a:pt x="213" y="488"/>
                      </a:lnTo>
                      <a:lnTo>
                        <a:pt x="201" y="476"/>
                      </a:lnTo>
                      <a:lnTo>
                        <a:pt x="201" y="466"/>
                      </a:lnTo>
                      <a:lnTo>
                        <a:pt x="192" y="461"/>
                      </a:lnTo>
                      <a:lnTo>
                        <a:pt x="193" y="446"/>
                      </a:lnTo>
                      <a:lnTo>
                        <a:pt x="179" y="434"/>
                      </a:lnTo>
                      <a:lnTo>
                        <a:pt x="181" y="418"/>
                      </a:lnTo>
                      <a:lnTo>
                        <a:pt x="168" y="408"/>
                      </a:lnTo>
                      <a:lnTo>
                        <a:pt x="165" y="398"/>
                      </a:lnTo>
                      <a:lnTo>
                        <a:pt x="150" y="378"/>
                      </a:lnTo>
                      <a:lnTo>
                        <a:pt x="134" y="378"/>
                      </a:lnTo>
                      <a:lnTo>
                        <a:pt x="124" y="368"/>
                      </a:lnTo>
                      <a:lnTo>
                        <a:pt x="119" y="351"/>
                      </a:lnTo>
                      <a:lnTo>
                        <a:pt x="128" y="345"/>
                      </a:lnTo>
                      <a:lnTo>
                        <a:pt x="124" y="337"/>
                      </a:lnTo>
                      <a:lnTo>
                        <a:pt x="110" y="334"/>
                      </a:lnTo>
                      <a:lnTo>
                        <a:pt x="99" y="351"/>
                      </a:lnTo>
                      <a:lnTo>
                        <a:pt x="90" y="350"/>
                      </a:lnTo>
                      <a:lnTo>
                        <a:pt x="85" y="357"/>
                      </a:lnTo>
                      <a:lnTo>
                        <a:pt x="74" y="347"/>
                      </a:lnTo>
                      <a:lnTo>
                        <a:pt x="71" y="293"/>
                      </a:lnTo>
                      <a:lnTo>
                        <a:pt x="70" y="253"/>
                      </a:lnTo>
                      <a:lnTo>
                        <a:pt x="70" y="222"/>
                      </a:lnTo>
                      <a:lnTo>
                        <a:pt x="68" y="201"/>
                      </a:lnTo>
                      <a:lnTo>
                        <a:pt x="56" y="181"/>
                      </a:lnTo>
                      <a:lnTo>
                        <a:pt x="56" y="171"/>
                      </a:lnTo>
                      <a:lnTo>
                        <a:pt x="68" y="168"/>
                      </a:lnTo>
                      <a:lnTo>
                        <a:pt x="68" y="161"/>
                      </a:lnTo>
                      <a:lnTo>
                        <a:pt x="49" y="142"/>
                      </a:lnTo>
                      <a:lnTo>
                        <a:pt x="49" y="125"/>
                      </a:lnTo>
                      <a:lnTo>
                        <a:pt x="39" y="111"/>
                      </a:lnTo>
                      <a:lnTo>
                        <a:pt x="33" y="97"/>
                      </a:lnTo>
                      <a:lnTo>
                        <a:pt x="8" y="88"/>
                      </a:lnTo>
                      <a:lnTo>
                        <a:pt x="0" y="78"/>
                      </a:lnTo>
                      <a:lnTo>
                        <a:pt x="6" y="71"/>
                      </a:lnTo>
                      <a:lnTo>
                        <a:pt x="3" y="57"/>
                      </a:lnTo>
                      <a:lnTo>
                        <a:pt x="16" y="44"/>
                      </a:lnTo>
                      <a:lnTo>
                        <a:pt x="77" y="44"/>
                      </a:lnTo>
                      <a:lnTo>
                        <a:pt x="87" y="56"/>
                      </a:lnTo>
                      <a:lnTo>
                        <a:pt x="104" y="61"/>
                      </a:lnTo>
                      <a:lnTo>
                        <a:pt x="111" y="51"/>
                      </a:lnTo>
                      <a:lnTo>
                        <a:pt x="127" y="51"/>
                      </a:lnTo>
                      <a:lnTo>
                        <a:pt x="127" y="63"/>
                      </a:lnTo>
                      <a:lnTo>
                        <a:pt x="151" y="84"/>
                      </a:lnTo>
                      <a:lnTo>
                        <a:pt x="155" y="93"/>
                      </a:lnTo>
                      <a:lnTo>
                        <a:pt x="181" y="93"/>
                      </a:lnTo>
                      <a:lnTo>
                        <a:pt x="185" y="83"/>
                      </a:lnTo>
                      <a:lnTo>
                        <a:pt x="182" y="71"/>
                      </a:lnTo>
                      <a:lnTo>
                        <a:pt x="202" y="54"/>
                      </a:lnTo>
                      <a:lnTo>
                        <a:pt x="210" y="57"/>
                      </a:lnTo>
                      <a:lnTo>
                        <a:pt x="218" y="63"/>
                      </a:lnTo>
                      <a:lnTo>
                        <a:pt x="218" y="70"/>
                      </a:lnTo>
                      <a:lnTo>
                        <a:pt x="224" y="70"/>
                      </a:lnTo>
                      <a:lnTo>
                        <a:pt x="235" y="61"/>
                      </a:lnTo>
                      <a:lnTo>
                        <a:pt x="243" y="61"/>
                      </a:lnTo>
                      <a:lnTo>
                        <a:pt x="247" y="67"/>
                      </a:lnTo>
                      <a:lnTo>
                        <a:pt x="256" y="67"/>
                      </a:lnTo>
                      <a:lnTo>
                        <a:pt x="255" y="56"/>
                      </a:lnTo>
                      <a:lnTo>
                        <a:pt x="261" y="44"/>
                      </a:lnTo>
                      <a:lnTo>
                        <a:pt x="249" y="33"/>
                      </a:lnTo>
                      <a:lnTo>
                        <a:pt x="249" y="16"/>
                      </a:lnTo>
                      <a:lnTo>
                        <a:pt x="260" y="10"/>
                      </a:lnTo>
                      <a:lnTo>
                        <a:pt x="272" y="7"/>
                      </a:lnTo>
                      <a:lnTo>
                        <a:pt x="281" y="0"/>
                      </a:lnTo>
                      <a:lnTo>
                        <a:pt x="298" y="6"/>
                      </a:lnTo>
                      <a:lnTo>
                        <a:pt x="297" y="29"/>
                      </a:lnTo>
                      <a:lnTo>
                        <a:pt x="312" y="31"/>
                      </a:lnTo>
                      <a:lnTo>
                        <a:pt x="312" y="44"/>
                      </a:lnTo>
                      <a:lnTo>
                        <a:pt x="328" y="60"/>
                      </a:lnTo>
                      <a:lnTo>
                        <a:pt x="337" y="61"/>
                      </a:lnTo>
                      <a:lnTo>
                        <a:pt x="348" y="53"/>
                      </a:lnTo>
                      <a:lnTo>
                        <a:pt x="354" y="58"/>
                      </a:lnTo>
                      <a:lnTo>
                        <a:pt x="362" y="76"/>
                      </a:lnTo>
                      <a:lnTo>
                        <a:pt x="360" y="85"/>
                      </a:lnTo>
                      <a:lnTo>
                        <a:pt x="371" y="98"/>
                      </a:lnTo>
                      <a:lnTo>
                        <a:pt x="388" y="97"/>
                      </a:lnTo>
                      <a:lnTo>
                        <a:pt x="394" y="103"/>
                      </a:lnTo>
                      <a:lnTo>
                        <a:pt x="414" y="94"/>
                      </a:lnTo>
                      <a:lnTo>
                        <a:pt x="414" y="83"/>
                      </a:lnTo>
                      <a:lnTo>
                        <a:pt x="431" y="81"/>
                      </a:lnTo>
                      <a:lnTo>
                        <a:pt x="446" y="84"/>
                      </a:lnTo>
                      <a:lnTo>
                        <a:pt x="450" y="98"/>
                      </a:lnTo>
                      <a:lnTo>
                        <a:pt x="468" y="94"/>
                      </a:lnTo>
                      <a:lnTo>
                        <a:pt x="482" y="88"/>
                      </a:lnTo>
                      <a:lnTo>
                        <a:pt x="501" y="91"/>
                      </a:lnTo>
                      <a:lnTo>
                        <a:pt x="502" y="107"/>
                      </a:lnTo>
                      <a:lnTo>
                        <a:pt x="518" y="105"/>
                      </a:lnTo>
                      <a:lnTo>
                        <a:pt x="531" y="112"/>
                      </a:lnTo>
                      <a:lnTo>
                        <a:pt x="541" y="122"/>
                      </a:lnTo>
                      <a:lnTo>
                        <a:pt x="548" y="121"/>
                      </a:lnTo>
                      <a:lnTo>
                        <a:pt x="555" y="115"/>
                      </a:lnTo>
                      <a:lnTo>
                        <a:pt x="561" y="117"/>
                      </a:lnTo>
                      <a:lnTo>
                        <a:pt x="561" y="135"/>
                      </a:lnTo>
                      <a:lnTo>
                        <a:pt x="550" y="142"/>
                      </a:lnTo>
                      <a:lnTo>
                        <a:pt x="552" y="157"/>
                      </a:lnTo>
                      <a:lnTo>
                        <a:pt x="538" y="161"/>
                      </a:lnTo>
                      <a:lnTo>
                        <a:pt x="531" y="169"/>
                      </a:lnTo>
                      <a:lnTo>
                        <a:pt x="530" y="184"/>
                      </a:lnTo>
                      <a:lnTo>
                        <a:pt x="522" y="193"/>
                      </a:lnTo>
                      <a:lnTo>
                        <a:pt x="511" y="196"/>
                      </a:lnTo>
                      <a:lnTo>
                        <a:pt x="502" y="209"/>
                      </a:lnTo>
                      <a:lnTo>
                        <a:pt x="499" y="220"/>
                      </a:lnTo>
                      <a:lnTo>
                        <a:pt x="487" y="228"/>
                      </a:lnTo>
                      <a:lnTo>
                        <a:pt x="477" y="222"/>
                      </a:lnTo>
                      <a:lnTo>
                        <a:pt x="457" y="220"/>
                      </a:lnTo>
                      <a:lnTo>
                        <a:pt x="448" y="215"/>
                      </a:lnTo>
                      <a:lnTo>
                        <a:pt x="439" y="212"/>
                      </a:lnTo>
                      <a:lnTo>
                        <a:pt x="423" y="225"/>
                      </a:lnTo>
                      <a:lnTo>
                        <a:pt x="423" y="246"/>
                      </a:lnTo>
                      <a:lnTo>
                        <a:pt x="417" y="263"/>
                      </a:lnTo>
                      <a:lnTo>
                        <a:pt x="416" y="279"/>
                      </a:lnTo>
                      <a:lnTo>
                        <a:pt x="416" y="286"/>
                      </a:lnTo>
                      <a:lnTo>
                        <a:pt x="419" y="287"/>
                      </a:lnTo>
                      <a:lnTo>
                        <a:pt x="434" y="294"/>
                      </a:lnTo>
                      <a:lnTo>
                        <a:pt x="442" y="307"/>
                      </a:lnTo>
                      <a:lnTo>
                        <a:pt x="442" y="330"/>
                      </a:lnTo>
                      <a:lnTo>
                        <a:pt x="442" y="330"/>
                      </a:lnTo>
                      <a:lnTo>
                        <a:pt x="442" y="330"/>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50" name="Freeform 34">
                  <a:extLst>
                    <a:ext uri="{FF2B5EF4-FFF2-40B4-BE49-F238E27FC236}">
                      <a16:creationId xmlns:a16="http://schemas.microsoft.com/office/drawing/2014/main" id="{05B57CAF-3619-4237-A5D1-01CBD0A66918}"/>
                    </a:ext>
                  </a:extLst>
                </p:cNvPr>
                <p:cNvSpPr>
                  <a:spLocks/>
                </p:cNvSpPr>
                <p:nvPr/>
              </p:nvSpPr>
              <p:spPr bwMode="auto">
                <a:xfrm>
                  <a:off x="8351837" y="3416299"/>
                  <a:ext cx="1085850" cy="755650"/>
                </a:xfrm>
                <a:custGeom>
                  <a:avLst/>
                  <a:gdLst>
                    <a:gd name="T0" fmla="*/ 52 w 684"/>
                    <a:gd name="T1" fmla="*/ 169 h 476"/>
                    <a:gd name="T2" fmla="*/ 97 w 684"/>
                    <a:gd name="T3" fmla="*/ 163 h 476"/>
                    <a:gd name="T4" fmla="*/ 82 w 684"/>
                    <a:gd name="T5" fmla="*/ 131 h 476"/>
                    <a:gd name="T6" fmla="*/ 111 w 684"/>
                    <a:gd name="T7" fmla="*/ 101 h 476"/>
                    <a:gd name="T8" fmla="*/ 72 w 684"/>
                    <a:gd name="T9" fmla="*/ 37 h 476"/>
                    <a:gd name="T10" fmla="*/ 159 w 684"/>
                    <a:gd name="T11" fmla="*/ 21 h 476"/>
                    <a:gd name="T12" fmla="*/ 224 w 684"/>
                    <a:gd name="T13" fmla="*/ 0 h 476"/>
                    <a:gd name="T14" fmla="*/ 251 w 684"/>
                    <a:gd name="T15" fmla="*/ 3 h 476"/>
                    <a:gd name="T16" fmla="*/ 323 w 684"/>
                    <a:gd name="T17" fmla="*/ 18 h 476"/>
                    <a:gd name="T18" fmla="*/ 370 w 684"/>
                    <a:gd name="T19" fmla="*/ 45 h 476"/>
                    <a:gd name="T20" fmla="*/ 457 w 684"/>
                    <a:gd name="T21" fmla="*/ 24 h 476"/>
                    <a:gd name="T22" fmla="*/ 502 w 684"/>
                    <a:gd name="T23" fmla="*/ 43 h 476"/>
                    <a:gd name="T24" fmla="*/ 534 w 684"/>
                    <a:gd name="T25" fmla="*/ 48 h 476"/>
                    <a:gd name="T26" fmla="*/ 564 w 684"/>
                    <a:gd name="T27" fmla="*/ 89 h 476"/>
                    <a:gd name="T28" fmla="*/ 607 w 684"/>
                    <a:gd name="T29" fmla="*/ 125 h 476"/>
                    <a:gd name="T30" fmla="*/ 642 w 684"/>
                    <a:gd name="T31" fmla="*/ 135 h 476"/>
                    <a:gd name="T32" fmla="*/ 670 w 684"/>
                    <a:gd name="T33" fmla="*/ 180 h 476"/>
                    <a:gd name="T34" fmla="*/ 684 w 684"/>
                    <a:gd name="T35" fmla="*/ 214 h 476"/>
                    <a:gd name="T36" fmla="*/ 673 w 684"/>
                    <a:gd name="T37" fmla="*/ 259 h 476"/>
                    <a:gd name="T38" fmla="*/ 645 w 684"/>
                    <a:gd name="T39" fmla="*/ 261 h 476"/>
                    <a:gd name="T40" fmla="*/ 638 w 684"/>
                    <a:gd name="T41" fmla="*/ 294 h 476"/>
                    <a:gd name="T42" fmla="*/ 627 w 684"/>
                    <a:gd name="T43" fmla="*/ 330 h 476"/>
                    <a:gd name="T44" fmla="*/ 588 w 684"/>
                    <a:gd name="T45" fmla="*/ 327 h 476"/>
                    <a:gd name="T46" fmla="*/ 579 w 684"/>
                    <a:gd name="T47" fmla="*/ 341 h 476"/>
                    <a:gd name="T48" fmla="*/ 618 w 684"/>
                    <a:gd name="T49" fmla="*/ 352 h 476"/>
                    <a:gd name="T50" fmla="*/ 642 w 684"/>
                    <a:gd name="T51" fmla="*/ 368 h 476"/>
                    <a:gd name="T52" fmla="*/ 650 w 684"/>
                    <a:gd name="T53" fmla="*/ 402 h 476"/>
                    <a:gd name="T54" fmla="*/ 628 w 684"/>
                    <a:gd name="T55" fmla="*/ 395 h 476"/>
                    <a:gd name="T56" fmla="*/ 610 w 684"/>
                    <a:gd name="T57" fmla="*/ 398 h 476"/>
                    <a:gd name="T58" fmla="*/ 576 w 684"/>
                    <a:gd name="T59" fmla="*/ 406 h 476"/>
                    <a:gd name="T60" fmla="*/ 547 w 684"/>
                    <a:gd name="T61" fmla="*/ 428 h 476"/>
                    <a:gd name="T62" fmla="*/ 519 w 684"/>
                    <a:gd name="T63" fmla="*/ 386 h 476"/>
                    <a:gd name="T64" fmla="*/ 480 w 684"/>
                    <a:gd name="T65" fmla="*/ 391 h 476"/>
                    <a:gd name="T66" fmla="*/ 395 w 684"/>
                    <a:gd name="T67" fmla="*/ 392 h 476"/>
                    <a:gd name="T68" fmla="*/ 378 w 684"/>
                    <a:gd name="T69" fmla="*/ 409 h 476"/>
                    <a:gd name="T70" fmla="*/ 361 w 684"/>
                    <a:gd name="T71" fmla="*/ 453 h 476"/>
                    <a:gd name="T72" fmla="*/ 323 w 684"/>
                    <a:gd name="T73" fmla="*/ 472 h 476"/>
                    <a:gd name="T74" fmla="*/ 287 w 684"/>
                    <a:gd name="T75" fmla="*/ 463 h 476"/>
                    <a:gd name="T76" fmla="*/ 258 w 684"/>
                    <a:gd name="T77" fmla="*/ 415 h 476"/>
                    <a:gd name="T78" fmla="*/ 179 w 684"/>
                    <a:gd name="T79" fmla="*/ 398 h 476"/>
                    <a:gd name="T80" fmla="*/ 125 w 684"/>
                    <a:gd name="T81" fmla="*/ 392 h 476"/>
                    <a:gd name="T82" fmla="*/ 82 w 684"/>
                    <a:gd name="T83" fmla="*/ 368 h 476"/>
                    <a:gd name="T84" fmla="*/ 31 w 684"/>
                    <a:gd name="T85" fmla="*/ 331 h 476"/>
                    <a:gd name="T86" fmla="*/ 0 w 684"/>
                    <a:gd name="T87" fmla="*/ 283 h 476"/>
                    <a:gd name="T88" fmla="*/ 17 w 684"/>
                    <a:gd name="T89" fmla="*/ 233 h 476"/>
                    <a:gd name="T90" fmla="*/ 34 w 684"/>
                    <a:gd name="T91" fmla="*/ 187 h 476"/>
                    <a:gd name="T92" fmla="*/ 34 w 684"/>
                    <a:gd name="T93" fmla="*/ 172 h 476"/>
                    <a:gd name="T94" fmla="*/ 34 w 684"/>
                    <a:gd name="T95" fmla="*/ 16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4" h="476">
                      <a:moveTo>
                        <a:pt x="34" y="161"/>
                      </a:moveTo>
                      <a:lnTo>
                        <a:pt x="41" y="161"/>
                      </a:lnTo>
                      <a:lnTo>
                        <a:pt x="52" y="169"/>
                      </a:lnTo>
                      <a:lnTo>
                        <a:pt x="71" y="169"/>
                      </a:lnTo>
                      <a:lnTo>
                        <a:pt x="80" y="163"/>
                      </a:lnTo>
                      <a:lnTo>
                        <a:pt x="97" y="163"/>
                      </a:lnTo>
                      <a:lnTo>
                        <a:pt x="99" y="156"/>
                      </a:lnTo>
                      <a:lnTo>
                        <a:pt x="78" y="152"/>
                      </a:lnTo>
                      <a:lnTo>
                        <a:pt x="82" y="131"/>
                      </a:lnTo>
                      <a:lnTo>
                        <a:pt x="103" y="124"/>
                      </a:lnTo>
                      <a:lnTo>
                        <a:pt x="105" y="109"/>
                      </a:lnTo>
                      <a:lnTo>
                        <a:pt x="111" y="101"/>
                      </a:lnTo>
                      <a:lnTo>
                        <a:pt x="99" y="94"/>
                      </a:lnTo>
                      <a:lnTo>
                        <a:pt x="71" y="70"/>
                      </a:lnTo>
                      <a:lnTo>
                        <a:pt x="72" y="37"/>
                      </a:lnTo>
                      <a:lnTo>
                        <a:pt x="95" y="24"/>
                      </a:lnTo>
                      <a:lnTo>
                        <a:pt x="129" y="26"/>
                      </a:lnTo>
                      <a:lnTo>
                        <a:pt x="159" y="21"/>
                      </a:lnTo>
                      <a:lnTo>
                        <a:pt x="179" y="10"/>
                      </a:lnTo>
                      <a:lnTo>
                        <a:pt x="214" y="10"/>
                      </a:lnTo>
                      <a:lnTo>
                        <a:pt x="224" y="0"/>
                      </a:lnTo>
                      <a:lnTo>
                        <a:pt x="233" y="0"/>
                      </a:lnTo>
                      <a:lnTo>
                        <a:pt x="236" y="6"/>
                      </a:lnTo>
                      <a:lnTo>
                        <a:pt x="251" y="3"/>
                      </a:lnTo>
                      <a:lnTo>
                        <a:pt x="279" y="4"/>
                      </a:lnTo>
                      <a:lnTo>
                        <a:pt x="304" y="18"/>
                      </a:lnTo>
                      <a:lnTo>
                        <a:pt x="323" y="18"/>
                      </a:lnTo>
                      <a:lnTo>
                        <a:pt x="343" y="41"/>
                      </a:lnTo>
                      <a:lnTo>
                        <a:pt x="355" y="48"/>
                      </a:lnTo>
                      <a:lnTo>
                        <a:pt x="370" y="45"/>
                      </a:lnTo>
                      <a:lnTo>
                        <a:pt x="400" y="31"/>
                      </a:lnTo>
                      <a:lnTo>
                        <a:pt x="446" y="37"/>
                      </a:lnTo>
                      <a:lnTo>
                        <a:pt x="457" y="24"/>
                      </a:lnTo>
                      <a:lnTo>
                        <a:pt x="468" y="24"/>
                      </a:lnTo>
                      <a:lnTo>
                        <a:pt x="483" y="40"/>
                      </a:lnTo>
                      <a:lnTo>
                        <a:pt x="502" y="43"/>
                      </a:lnTo>
                      <a:lnTo>
                        <a:pt x="514" y="60"/>
                      </a:lnTo>
                      <a:lnTo>
                        <a:pt x="530" y="54"/>
                      </a:lnTo>
                      <a:lnTo>
                        <a:pt x="534" y="48"/>
                      </a:lnTo>
                      <a:lnTo>
                        <a:pt x="543" y="51"/>
                      </a:lnTo>
                      <a:lnTo>
                        <a:pt x="548" y="75"/>
                      </a:lnTo>
                      <a:lnTo>
                        <a:pt x="564" y="89"/>
                      </a:lnTo>
                      <a:lnTo>
                        <a:pt x="577" y="94"/>
                      </a:lnTo>
                      <a:lnTo>
                        <a:pt x="591" y="105"/>
                      </a:lnTo>
                      <a:lnTo>
                        <a:pt x="607" y="125"/>
                      </a:lnTo>
                      <a:lnTo>
                        <a:pt x="622" y="115"/>
                      </a:lnTo>
                      <a:lnTo>
                        <a:pt x="635" y="119"/>
                      </a:lnTo>
                      <a:lnTo>
                        <a:pt x="642" y="135"/>
                      </a:lnTo>
                      <a:lnTo>
                        <a:pt x="655" y="148"/>
                      </a:lnTo>
                      <a:lnTo>
                        <a:pt x="661" y="169"/>
                      </a:lnTo>
                      <a:lnTo>
                        <a:pt x="670" y="180"/>
                      </a:lnTo>
                      <a:lnTo>
                        <a:pt x="670" y="196"/>
                      </a:lnTo>
                      <a:lnTo>
                        <a:pt x="681" y="202"/>
                      </a:lnTo>
                      <a:lnTo>
                        <a:pt x="684" y="214"/>
                      </a:lnTo>
                      <a:lnTo>
                        <a:pt x="681" y="240"/>
                      </a:lnTo>
                      <a:lnTo>
                        <a:pt x="673" y="241"/>
                      </a:lnTo>
                      <a:lnTo>
                        <a:pt x="673" y="259"/>
                      </a:lnTo>
                      <a:lnTo>
                        <a:pt x="659" y="250"/>
                      </a:lnTo>
                      <a:lnTo>
                        <a:pt x="659" y="257"/>
                      </a:lnTo>
                      <a:lnTo>
                        <a:pt x="645" y="261"/>
                      </a:lnTo>
                      <a:lnTo>
                        <a:pt x="647" y="271"/>
                      </a:lnTo>
                      <a:lnTo>
                        <a:pt x="652" y="283"/>
                      </a:lnTo>
                      <a:lnTo>
                        <a:pt x="638" y="294"/>
                      </a:lnTo>
                      <a:lnTo>
                        <a:pt x="628" y="294"/>
                      </a:lnTo>
                      <a:lnTo>
                        <a:pt x="628" y="320"/>
                      </a:lnTo>
                      <a:lnTo>
                        <a:pt x="627" y="330"/>
                      </a:lnTo>
                      <a:lnTo>
                        <a:pt x="619" y="337"/>
                      </a:lnTo>
                      <a:lnTo>
                        <a:pt x="604" y="334"/>
                      </a:lnTo>
                      <a:lnTo>
                        <a:pt x="588" y="327"/>
                      </a:lnTo>
                      <a:lnTo>
                        <a:pt x="588" y="320"/>
                      </a:lnTo>
                      <a:lnTo>
                        <a:pt x="577" y="321"/>
                      </a:lnTo>
                      <a:lnTo>
                        <a:pt x="579" y="341"/>
                      </a:lnTo>
                      <a:lnTo>
                        <a:pt x="582" y="345"/>
                      </a:lnTo>
                      <a:lnTo>
                        <a:pt x="608" y="347"/>
                      </a:lnTo>
                      <a:lnTo>
                        <a:pt x="618" y="352"/>
                      </a:lnTo>
                      <a:lnTo>
                        <a:pt x="621" y="362"/>
                      </a:lnTo>
                      <a:lnTo>
                        <a:pt x="627" y="368"/>
                      </a:lnTo>
                      <a:lnTo>
                        <a:pt x="642" y="368"/>
                      </a:lnTo>
                      <a:lnTo>
                        <a:pt x="653" y="379"/>
                      </a:lnTo>
                      <a:lnTo>
                        <a:pt x="647" y="391"/>
                      </a:lnTo>
                      <a:lnTo>
                        <a:pt x="650" y="402"/>
                      </a:lnTo>
                      <a:lnTo>
                        <a:pt x="639" y="402"/>
                      </a:lnTo>
                      <a:lnTo>
                        <a:pt x="635" y="396"/>
                      </a:lnTo>
                      <a:lnTo>
                        <a:pt x="628" y="395"/>
                      </a:lnTo>
                      <a:lnTo>
                        <a:pt x="618" y="405"/>
                      </a:lnTo>
                      <a:lnTo>
                        <a:pt x="610" y="405"/>
                      </a:lnTo>
                      <a:lnTo>
                        <a:pt x="610" y="398"/>
                      </a:lnTo>
                      <a:lnTo>
                        <a:pt x="604" y="392"/>
                      </a:lnTo>
                      <a:lnTo>
                        <a:pt x="596" y="389"/>
                      </a:lnTo>
                      <a:lnTo>
                        <a:pt x="576" y="406"/>
                      </a:lnTo>
                      <a:lnTo>
                        <a:pt x="577" y="418"/>
                      </a:lnTo>
                      <a:lnTo>
                        <a:pt x="573" y="426"/>
                      </a:lnTo>
                      <a:lnTo>
                        <a:pt x="547" y="428"/>
                      </a:lnTo>
                      <a:lnTo>
                        <a:pt x="545" y="419"/>
                      </a:lnTo>
                      <a:lnTo>
                        <a:pt x="520" y="398"/>
                      </a:lnTo>
                      <a:lnTo>
                        <a:pt x="519" y="386"/>
                      </a:lnTo>
                      <a:lnTo>
                        <a:pt x="505" y="386"/>
                      </a:lnTo>
                      <a:lnTo>
                        <a:pt x="497" y="396"/>
                      </a:lnTo>
                      <a:lnTo>
                        <a:pt x="480" y="391"/>
                      </a:lnTo>
                      <a:lnTo>
                        <a:pt x="469" y="379"/>
                      </a:lnTo>
                      <a:lnTo>
                        <a:pt x="409" y="379"/>
                      </a:lnTo>
                      <a:lnTo>
                        <a:pt x="395" y="392"/>
                      </a:lnTo>
                      <a:lnTo>
                        <a:pt x="400" y="406"/>
                      </a:lnTo>
                      <a:lnTo>
                        <a:pt x="394" y="413"/>
                      </a:lnTo>
                      <a:lnTo>
                        <a:pt x="378" y="409"/>
                      </a:lnTo>
                      <a:lnTo>
                        <a:pt x="374" y="418"/>
                      </a:lnTo>
                      <a:lnTo>
                        <a:pt x="378" y="429"/>
                      </a:lnTo>
                      <a:lnTo>
                        <a:pt x="361" y="453"/>
                      </a:lnTo>
                      <a:lnTo>
                        <a:pt x="347" y="476"/>
                      </a:lnTo>
                      <a:lnTo>
                        <a:pt x="329" y="466"/>
                      </a:lnTo>
                      <a:lnTo>
                        <a:pt x="323" y="472"/>
                      </a:lnTo>
                      <a:lnTo>
                        <a:pt x="312" y="472"/>
                      </a:lnTo>
                      <a:lnTo>
                        <a:pt x="306" y="463"/>
                      </a:lnTo>
                      <a:lnTo>
                        <a:pt x="287" y="463"/>
                      </a:lnTo>
                      <a:lnTo>
                        <a:pt x="289" y="445"/>
                      </a:lnTo>
                      <a:lnTo>
                        <a:pt x="261" y="425"/>
                      </a:lnTo>
                      <a:lnTo>
                        <a:pt x="258" y="415"/>
                      </a:lnTo>
                      <a:lnTo>
                        <a:pt x="227" y="408"/>
                      </a:lnTo>
                      <a:lnTo>
                        <a:pt x="187" y="406"/>
                      </a:lnTo>
                      <a:lnTo>
                        <a:pt x="179" y="398"/>
                      </a:lnTo>
                      <a:lnTo>
                        <a:pt x="159" y="398"/>
                      </a:lnTo>
                      <a:lnTo>
                        <a:pt x="154" y="391"/>
                      </a:lnTo>
                      <a:lnTo>
                        <a:pt x="125" y="392"/>
                      </a:lnTo>
                      <a:lnTo>
                        <a:pt x="119" y="378"/>
                      </a:lnTo>
                      <a:lnTo>
                        <a:pt x="100" y="368"/>
                      </a:lnTo>
                      <a:lnTo>
                        <a:pt x="82" y="368"/>
                      </a:lnTo>
                      <a:lnTo>
                        <a:pt x="66" y="355"/>
                      </a:lnTo>
                      <a:lnTo>
                        <a:pt x="37" y="355"/>
                      </a:lnTo>
                      <a:lnTo>
                        <a:pt x="31" y="331"/>
                      </a:lnTo>
                      <a:lnTo>
                        <a:pt x="18" y="321"/>
                      </a:lnTo>
                      <a:lnTo>
                        <a:pt x="18" y="303"/>
                      </a:lnTo>
                      <a:lnTo>
                        <a:pt x="0" y="283"/>
                      </a:lnTo>
                      <a:lnTo>
                        <a:pt x="3" y="250"/>
                      </a:lnTo>
                      <a:lnTo>
                        <a:pt x="21" y="250"/>
                      </a:lnTo>
                      <a:lnTo>
                        <a:pt x="17" y="233"/>
                      </a:lnTo>
                      <a:lnTo>
                        <a:pt x="20" y="220"/>
                      </a:lnTo>
                      <a:lnTo>
                        <a:pt x="32" y="200"/>
                      </a:lnTo>
                      <a:lnTo>
                        <a:pt x="34" y="187"/>
                      </a:lnTo>
                      <a:lnTo>
                        <a:pt x="20" y="180"/>
                      </a:lnTo>
                      <a:lnTo>
                        <a:pt x="21" y="173"/>
                      </a:lnTo>
                      <a:lnTo>
                        <a:pt x="34" y="172"/>
                      </a:lnTo>
                      <a:lnTo>
                        <a:pt x="34" y="161"/>
                      </a:lnTo>
                      <a:lnTo>
                        <a:pt x="34" y="161"/>
                      </a:lnTo>
                      <a:lnTo>
                        <a:pt x="34" y="161"/>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51" name="Freeform 35">
                  <a:extLst>
                    <a:ext uri="{FF2B5EF4-FFF2-40B4-BE49-F238E27FC236}">
                      <a16:creationId xmlns:a16="http://schemas.microsoft.com/office/drawing/2014/main" id="{409A4F6D-AD85-46B2-BB10-F2C7088E8732}"/>
                    </a:ext>
                  </a:extLst>
                </p:cNvPr>
                <p:cNvSpPr>
                  <a:spLocks/>
                </p:cNvSpPr>
                <p:nvPr/>
              </p:nvSpPr>
              <p:spPr bwMode="auto">
                <a:xfrm>
                  <a:off x="8351837" y="3416299"/>
                  <a:ext cx="1085850" cy="755650"/>
                </a:xfrm>
                <a:custGeom>
                  <a:avLst/>
                  <a:gdLst>
                    <a:gd name="T0" fmla="*/ 52 w 684"/>
                    <a:gd name="T1" fmla="*/ 169 h 476"/>
                    <a:gd name="T2" fmla="*/ 97 w 684"/>
                    <a:gd name="T3" fmla="*/ 163 h 476"/>
                    <a:gd name="T4" fmla="*/ 82 w 684"/>
                    <a:gd name="T5" fmla="*/ 131 h 476"/>
                    <a:gd name="T6" fmla="*/ 111 w 684"/>
                    <a:gd name="T7" fmla="*/ 101 h 476"/>
                    <a:gd name="T8" fmla="*/ 72 w 684"/>
                    <a:gd name="T9" fmla="*/ 37 h 476"/>
                    <a:gd name="T10" fmla="*/ 159 w 684"/>
                    <a:gd name="T11" fmla="*/ 21 h 476"/>
                    <a:gd name="T12" fmla="*/ 224 w 684"/>
                    <a:gd name="T13" fmla="*/ 0 h 476"/>
                    <a:gd name="T14" fmla="*/ 251 w 684"/>
                    <a:gd name="T15" fmla="*/ 3 h 476"/>
                    <a:gd name="T16" fmla="*/ 323 w 684"/>
                    <a:gd name="T17" fmla="*/ 18 h 476"/>
                    <a:gd name="T18" fmla="*/ 370 w 684"/>
                    <a:gd name="T19" fmla="*/ 45 h 476"/>
                    <a:gd name="T20" fmla="*/ 457 w 684"/>
                    <a:gd name="T21" fmla="*/ 24 h 476"/>
                    <a:gd name="T22" fmla="*/ 502 w 684"/>
                    <a:gd name="T23" fmla="*/ 43 h 476"/>
                    <a:gd name="T24" fmla="*/ 534 w 684"/>
                    <a:gd name="T25" fmla="*/ 48 h 476"/>
                    <a:gd name="T26" fmla="*/ 564 w 684"/>
                    <a:gd name="T27" fmla="*/ 89 h 476"/>
                    <a:gd name="T28" fmla="*/ 607 w 684"/>
                    <a:gd name="T29" fmla="*/ 125 h 476"/>
                    <a:gd name="T30" fmla="*/ 642 w 684"/>
                    <a:gd name="T31" fmla="*/ 135 h 476"/>
                    <a:gd name="T32" fmla="*/ 670 w 684"/>
                    <a:gd name="T33" fmla="*/ 180 h 476"/>
                    <a:gd name="T34" fmla="*/ 684 w 684"/>
                    <a:gd name="T35" fmla="*/ 214 h 476"/>
                    <a:gd name="T36" fmla="*/ 673 w 684"/>
                    <a:gd name="T37" fmla="*/ 259 h 476"/>
                    <a:gd name="T38" fmla="*/ 645 w 684"/>
                    <a:gd name="T39" fmla="*/ 261 h 476"/>
                    <a:gd name="T40" fmla="*/ 638 w 684"/>
                    <a:gd name="T41" fmla="*/ 294 h 476"/>
                    <a:gd name="T42" fmla="*/ 627 w 684"/>
                    <a:gd name="T43" fmla="*/ 330 h 476"/>
                    <a:gd name="T44" fmla="*/ 588 w 684"/>
                    <a:gd name="T45" fmla="*/ 327 h 476"/>
                    <a:gd name="T46" fmla="*/ 579 w 684"/>
                    <a:gd name="T47" fmla="*/ 341 h 476"/>
                    <a:gd name="T48" fmla="*/ 618 w 684"/>
                    <a:gd name="T49" fmla="*/ 352 h 476"/>
                    <a:gd name="T50" fmla="*/ 642 w 684"/>
                    <a:gd name="T51" fmla="*/ 368 h 476"/>
                    <a:gd name="T52" fmla="*/ 650 w 684"/>
                    <a:gd name="T53" fmla="*/ 402 h 476"/>
                    <a:gd name="T54" fmla="*/ 628 w 684"/>
                    <a:gd name="T55" fmla="*/ 395 h 476"/>
                    <a:gd name="T56" fmla="*/ 610 w 684"/>
                    <a:gd name="T57" fmla="*/ 398 h 476"/>
                    <a:gd name="T58" fmla="*/ 576 w 684"/>
                    <a:gd name="T59" fmla="*/ 406 h 476"/>
                    <a:gd name="T60" fmla="*/ 547 w 684"/>
                    <a:gd name="T61" fmla="*/ 428 h 476"/>
                    <a:gd name="T62" fmla="*/ 519 w 684"/>
                    <a:gd name="T63" fmla="*/ 386 h 476"/>
                    <a:gd name="T64" fmla="*/ 480 w 684"/>
                    <a:gd name="T65" fmla="*/ 391 h 476"/>
                    <a:gd name="T66" fmla="*/ 395 w 684"/>
                    <a:gd name="T67" fmla="*/ 392 h 476"/>
                    <a:gd name="T68" fmla="*/ 378 w 684"/>
                    <a:gd name="T69" fmla="*/ 409 h 476"/>
                    <a:gd name="T70" fmla="*/ 361 w 684"/>
                    <a:gd name="T71" fmla="*/ 453 h 476"/>
                    <a:gd name="T72" fmla="*/ 323 w 684"/>
                    <a:gd name="T73" fmla="*/ 472 h 476"/>
                    <a:gd name="T74" fmla="*/ 287 w 684"/>
                    <a:gd name="T75" fmla="*/ 463 h 476"/>
                    <a:gd name="T76" fmla="*/ 258 w 684"/>
                    <a:gd name="T77" fmla="*/ 415 h 476"/>
                    <a:gd name="T78" fmla="*/ 179 w 684"/>
                    <a:gd name="T79" fmla="*/ 398 h 476"/>
                    <a:gd name="T80" fmla="*/ 125 w 684"/>
                    <a:gd name="T81" fmla="*/ 392 h 476"/>
                    <a:gd name="T82" fmla="*/ 82 w 684"/>
                    <a:gd name="T83" fmla="*/ 368 h 476"/>
                    <a:gd name="T84" fmla="*/ 31 w 684"/>
                    <a:gd name="T85" fmla="*/ 331 h 476"/>
                    <a:gd name="T86" fmla="*/ 0 w 684"/>
                    <a:gd name="T87" fmla="*/ 283 h 476"/>
                    <a:gd name="T88" fmla="*/ 17 w 684"/>
                    <a:gd name="T89" fmla="*/ 233 h 476"/>
                    <a:gd name="T90" fmla="*/ 34 w 684"/>
                    <a:gd name="T91" fmla="*/ 187 h 476"/>
                    <a:gd name="T92" fmla="*/ 34 w 684"/>
                    <a:gd name="T93" fmla="*/ 172 h 476"/>
                    <a:gd name="T94" fmla="*/ 34 w 684"/>
                    <a:gd name="T95" fmla="*/ 16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4" h="476">
                      <a:moveTo>
                        <a:pt x="34" y="161"/>
                      </a:moveTo>
                      <a:lnTo>
                        <a:pt x="41" y="161"/>
                      </a:lnTo>
                      <a:lnTo>
                        <a:pt x="52" y="169"/>
                      </a:lnTo>
                      <a:lnTo>
                        <a:pt x="71" y="169"/>
                      </a:lnTo>
                      <a:lnTo>
                        <a:pt x="80" y="163"/>
                      </a:lnTo>
                      <a:lnTo>
                        <a:pt x="97" y="163"/>
                      </a:lnTo>
                      <a:lnTo>
                        <a:pt x="99" y="156"/>
                      </a:lnTo>
                      <a:lnTo>
                        <a:pt x="78" y="152"/>
                      </a:lnTo>
                      <a:lnTo>
                        <a:pt x="82" y="131"/>
                      </a:lnTo>
                      <a:lnTo>
                        <a:pt x="103" y="124"/>
                      </a:lnTo>
                      <a:lnTo>
                        <a:pt x="105" y="109"/>
                      </a:lnTo>
                      <a:lnTo>
                        <a:pt x="111" y="101"/>
                      </a:lnTo>
                      <a:lnTo>
                        <a:pt x="99" y="94"/>
                      </a:lnTo>
                      <a:lnTo>
                        <a:pt x="71" y="70"/>
                      </a:lnTo>
                      <a:lnTo>
                        <a:pt x="72" y="37"/>
                      </a:lnTo>
                      <a:lnTo>
                        <a:pt x="95" y="24"/>
                      </a:lnTo>
                      <a:lnTo>
                        <a:pt x="129" y="26"/>
                      </a:lnTo>
                      <a:lnTo>
                        <a:pt x="159" y="21"/>
                      </a:lnTo>
                      <a:lnTo>
                        <a:pt x="179" y="10"/>
                      </a:lnTo>
                      <a:lnTo>
                        <a:pt x="214" y="10"/>
                      </a:lnTo>
                      <a:lnTo>
                        <a:pt x="224" y="0"/>
                      </a:lnTo>
                      <a:lnTo>
                        <a:pt x="233" y="0"/>
                      </a:lnTo>
                      <a:lnTo>
                        <a:pt x="236" y="6"/>
                      </a:lnTo>
                      <a:lnTo>
                        <a:pt x="251" y="3"/>
                      </a:lnTo>
                      <a:lnTo>
                        <a:pt x="279" y="4"/>
                      </a:lnTo>
                      <a:lnTo>
                        <a:pt x="304" y="18"/>
                      </a:lnTo>
                      <a:lnTo>
                        <a:pt x="323" y="18"/>
                      </a:lnTo>
                      <a:lnTo>
                        <a:pt x="343" y="41"/>
                      </a:lnTo>
                      <a:lnTo>
                        <a:pt x="355" y="48"/>
                      </a:lnTo>
                      <a:lnTo>
                        <a:pt x="370" y="45"/>
                      </a:lnTo>
                      <a:lnTo>
                        <a:pt x="400" y="31"/>
                      </a:lnTo>
                      <a:lnTo>
                        <a:pt x="446" y="37"/>
                      </a:lnTo>
                      <a:lnTo>
                        <a:pt x="457" y="24"/>
                      </a:lnTo>
                      <a:lnTo>
                        <a:pt x="468" y="24"/>
                      </a:lnTo>
                      <a:lnTo>
                        <a:pt x="483" y="40"/>
                      </a:lnTo>
                      <a:lnTo>
                        <a:pt x="502" y="43"/>
                      </a:lnTo>
                      <a:lnTo>
                        <a:pt x="514" y="60"/>
                      </a:lnTo>
                      <a:lnTo>
                        <a:pt x="530" y="54"/>
                      </a:lnTo>
                      <a:lnTo>
                        <a:pt x="534" y="48"/>
                      </a:lnTo>
                      <a:lnTo>
                        <a:pt x="543" y="51"/>
                      </a:lnTo>
                      <a:lnTo>
                        <a:pt x="548" y="75"/>
                      </a:lnTo>
                      <a:lnTo>
                        <a:pt x="564" y="89"/>
                      </a:lnTo>
                      <a:lnTo>
                        <a:pt x="577" y="94"/>
                      </a:lnTo>
                      <a:lnTo>
                        <a:pt x="591" y="105"/>
                      </a:lnTo>
                      <a:lnTo>
                        <a:pt x="607" y="125"/>
                      </a:lnTo>
                      <a:lnTo>
                        <a:pt x="622" y="115"/>
                      </a:lnTo>
                      <a:lnTo>
                        <a:pt x="635" y="119"/>
                      </a:lnTo>
                      <a:lnTo>
                        <a:pt x="642" y="135"/>
                      </a:lnTo>
                      <a:lnTo>
                        <a:pt x="655" y="148"/>
                      </a:lnTo>
                      <a:lnTo>
                        <a:pt x="661" y="169"/>
                      </a:lnTo>
                      <a:lnTo>
                        <a:pt x="670" y="180"/>
                      </a:lnTo>
                      <a:lnTo>
                        <a:pt x="670" y="196"/>
                      </a:lnTo>
                      <a:lnTo>
                        <a:pt x="681" y="202"/>
                      </a:lnTo>
                      <a:lnTo>
                        <a:pt x="684" y="214"/>
                      </a:lnTo>
                      <a:lnTo>
                        <a:pt x="681" y="240"/>
                      </a:lnTo>
                      <a:lnTo>
                        <a:pt x="673" y="241"/>
                      </a:lnTo>
                      <a:lnTo>
                        <a:pt x="673" y="259"/>
                      </a:lnTo>
                      <a:lnTo>
                        <a:pt x="659" y="250"/>
                      </a:lnTo>
                      <a:lnTo>
                        <a:pt x="659" y="257"/>
                      </a:lnTo>
                      <a:lnTo>
                        <a:pt x="645" y="261"/>
                      </a:lnTo>
                      <a:lnTo>
                        <a:pt x="647" y="271"/>
                      </a:lnTo>
                      <a:lnTo>
                        <a:pt x="652" y="283"/>
                      </a:lnTo>
                      <a:lnTo>
                        <a:pt x="638" y="294"/>
                      </a:lnTo>
                      <a:lnTo>
                        <a:pt x="628" y="294"/>
                      </a:lnTo>
                      <a:lnTo>
                        <a:pt x="628" y="320"/>
                      </a:lnTo>
                      <a:lnTo>
                        <a:pt x="627" y="330"/>
                      </a:lnTo>
                      <a:lnTo>
                        <a:pt x="619" y="337"/>
                      </a:lnTo>
                      <a:lnTo>
                        <a:pt x="604" y="334"/>
                      </a:lnTo>
                      <a:lnTo>
                        <a:pt x="588" y="327"/>
                      </a:lnTo>
                      <a:lnTo>
                        <a:pt x="588" y="320"/>
                      </a:lnTo>
                      <a:lnTo>
                        <a:pt x="577" y="321"/>
                      </a:lnTo>
                      <a:lnTo>
                        <a:pt x="579" y="341"/>
                      </a:lnTo>
                      <a:lnTo>
                        <a:pt x="582" y="345"/>
                      </a:lnTo>
                      <a:lnTo>
                        <a:pt x="608" y="347"/>
                      </a:lnTo>
                      <a:lnTo>
                        <a:pt x="618" y="352"/>
                      </a:lnTo>
                      <a:lnTo>
                        <a:pt x="621" y="362"/>
                      </a:lnTo>
                      <a:lnTo>
                        <a:pt x="627" y="368"/>
                      </a:lnTo>
                      <a:lnTo>
                        <a:pt x="642" y="368"/>
                      </a:lnTo>
                      <a:lnTo>
                        <a:pt x="653" y="379"/>
                      </a:lnTo>
                      <a:lnTo>
                        <a:pt x="647" y="391"/>
                      </a:lnTo>
                      <a:lnTo>
                        <a:pt x="650" y="402"/>
                      </a:lnTo>
                      <a:lnTo>
                        <a:pt x="639" y="402"/>
                      </a:lnTo>
                      <a:lnTo>
                        <a:pt x="635" y="396"/>
                      </a:lnTo>
                      <a:lnTo>
                        <a:pt x="628" y="395"/>
                      </a:lnTo>
                      <a:lnTo>
                        <a:pt x="618" y="405"/>
                      </a:lnTo>
                      <a:lnTo>
                        <a:pt x="610" y="405"/>
                      </a:lnTo>
                      <a:lnTo>
                        <a:pt x="610" y="398"/>
                      </a:lnTo>
                      <a:lnTo>
                        <a:pt x="604" y="392"/>
                      </a:lnTo>
                      <a:lnTo>
                        <a:pt x="596" y="389"/>
                      </a:lnTo>
                      <a:lnTo>
                        <a:pt x="576" y="406"/>
                      </a:lnTo>
                      <a:lnTo>
                        <a:pt x="577" y="418"/>
                      </a:lnTo>
                      <a:lnTo>
                        <a:pt x="573" y="426"/>
                      </a:lnTo>
                      <a:lnTo>
                        <a:pt x="547" y="428"/>
                      </a:lnTo>
                      <a:lnTo>
                        <a:pt x="545" y="419"/>
                      </a:lnTo>
                      <a:lnTo>
                        <a:pt x="520" y="398"/>
                      </a:lnTo>
                      <a:lnTo>
                        <a:pt x="519" y="386"/>
                      </a:lnTo>
                      <a:lnTo>
                        <a:pt x="505" y="386"/>
                      </a:lnTo>
                      <a:lnTo>
                        <a:pt x="497" y="396"/>
                      </a:lnTo>
                      <a:lnTo>
                        <a:pt x="480" y="391"/>
                      </a:lnTo>
                      <a:lnTo>
                        <a:pt x="469" y="379"/>
                      </a:lnTo>
                      <a:lnTo>
                        <a:pt x="409" y="379"/>
                      </a:lnTo>
                      <a:lnTo>
                        <a:pt x="395" y="392"/>
                      </a:lnTo>
                      <a:lnTo>
                        <a:pt x="400" y="406"/>
                      </a:lnTo>
                      <a:lnTo>
                        <a:pt x="394" y="413"/>
                      </a:lnTo>
                      <a:lnTo>
                        <a:pt x="378" y="409"/>
                      </a:lnTo>
                      <a:lnTo>
                        <a:pt x="374" y="418"/>
                      </a:lnTo>
                      <a:lnTo>
                        <a:pt x="378" y="429"/>
                      </a:lnTo>
                      <a:lnTo>
                        <a:pt x="361" y="453"/>
                      </a:lnTo>
                      <a:lnTo>
                        <a:pt x="347" y="476"/>
                      </a:lnTo>
                      <a:lnTo>
                        <a:pt x="329" y="466"/>
                      </a:lnTo>
                      <a:lnTo>
                        <a:pt x="323" y="472"/>
                      </a:lnTo>
                      <a:lnTo>
                        <a:pt x="312" y="472"/>
                      </a:lnTo>
                      <a:lnTo>
                        <a:pt x="306" y="463"/>
                      </a:lnTo>
                      <a:lnTo>
                        <a:pt x="287" y="463"/>
                      </a:lnTo>
                      <a:lnTo>
                        <a:pt x="289" y="445"/>
                      </a:lnTo>
                      <a:lnTo>
                        <a:pt x="261" y="425"/>
                      </a:lnTo>
                      <a:lnTo>
                        <a:pt x="258" y="415"/>
                      </a:lnTo>
                      <a:lnTo>
                        <a:pt x="227" y="408"/>
                      </a:lnTo>
                      <a:lnTo>
                        <a:pt x="187" y="406"/>
                      </a:lnTo>
                      <a:lnTo>
                        <a:pt x="179" y="398"/>
                      </a:lnTo>
                      <a:lnTo>
                        <a:pt x="159" y="398"/>
                      </a:lnTo>
                      <a:lnTo>
                        <a:pt x="154" y="391"/>
                      </a:lnTo>
                      <a:lnTo>
                        <a:pt x="125" y="392"/>
                      </a:lnTo>
                      <a:lnTo>
                        <a:pt x="119" y="378"/>
                      </a:lnTo>
                      <a:lnTo>
                        <a:pt x="100" y="368"/>
                      </a:lnTo>
                      <a:lnTo>
                        <a:pt x="82" y="368"/>
                      </a:lnTo>
                      <a:lnTo>
                        <a:pt x="66" y="355"/>
                      </a:lnTo>
                      <a:lnTo>
                        <a:pt x="37" y="355"/>
                      </a:lnTo>
                      <a:lnTo>
                        <a:pt x="31" y="331"/>
                      </a:lnTo>
                      <a:lnTo>
                        <a:pt x="18" y="321"/>
                      </a:lnTo>
                      <a:lnTo>
                        <a:pt x="18" y="303"/>
                      </a:lnTo>
                      <a:lnTo>
                        <a:pt x="0" y="283"/>
                      </a:lnTo>
                      <a:lnTo>
                        <a:pt x="3" y="250"/>
                      </a:lnTo>
                      <a:lnTo>
                        <a:pt x="21" y="250"/>
                      </a:lnTo>
                      <a:lnTo>
                        <a:pt x="17" y="233"/>
                      </a:lnTo>
                      <a:lnTo>
                        <a:pt x="20" y="220"/>
                      </a:lnTo>
                      <a:lnTo>
                        <a:pt x="32" y="200"/>
                      </a:lnTo>
                      <a:lnTo>
                        <a:pt x="34" y="187"/>
                      </a:lnTo>
                      <a:lnTo>
                        <a:pt x="20" y="180"/>
                      </a:lnTo>
                      <a:lnTo>
                        <a:pt x="21" y="173"/>
                      </a:lnTo>
                      <a:lnTo>
                        <a:pt x="34" y="172"/>
                      </a:lnTo>
                      <a:lnTo>
                        <a:pt x="34" y="161"/>
                      </a:lnTo>
                      <a:lnTo>
                        <a:pt x="34" y="161"/>
                      </a:lnTo>
                      <a:lnTo>
                        <a:pt x="34" y="161"/>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52" name="Freeform 36">
                  <a:extLst>
                    <a:ext uri="{FF2B5EF4-FFF2-40B4-BE49-F238E27FC236}">
                      <a16:creationId xmlns:a16="http://schemas.microsoft.com/office/drawing/2014/main" id="{FC48A630-0BD7-482B-B36B-E223424DB46A}"/>
                    </a:ext>
                  </a:extLst>
                </p:cNvPr>
                <p:cNvSpPr>
                  <a:spLocks/>
                </p:cNvSpPr>
                <p:nvPr/>
              </p:nvSpPr>
              <p:spPr bwMode="auto">
                <a:xfrm>
                  <a:off x="7245350" y="2425699"/>
                  <a:ext cx="1728788" cy="1260475"/>
                </a:xfrm>
                <a:custGeom>
                  <a:avLst/>
                  <a:gdLst>
                    <a:gd name="T0" fmla="*/ 233 w 1089"/>
                    <a:gd name="T1" fmla="*/ 736 h 794"/>
                    <a:gd name="T2" fmla="*/ 168 w 1089"/>
                    <a:gd name="T3" fmla="*/ 773 h 794"/>
                    <a:gd name="T4" fmla="*/ 77 w 1089"/>
                    <a:gd name="T5" fmla="*/ 677 h 794"/>
                    <a:gd name="T6" fmla="*/ 62 w 1089"/>
                    <a:gd name="T7" fmla="*/ 650 h 794"/>
                    <a:gd name="T8" fmla="*/ 45 w 1089"/>
                    <a:gd name="T9" fmla="*/ 601 h 794"/>
                    <a:gd name="T10" fmla="*/ 6 w 1089"/>
                    <a:gd name="T11" fmla="*/ 584 h 794"/>
                    <a:gd name="T12" fmla="*/ 42 w 1089"/>
                    <a:gd name="T13" fmla="*/ 570 h 794"/>
                    <a:gd name="T14" fmla="*/ 39 w 1089"/>
                    <a:gd name="T15" fmla="*/ 519 h 794"/>
                    <a:gd name="T16" fmla="*/ 9 w 1089"/>
                    <a:gd name="T17" fmla="*/ 490 h 794"/>
                    <a:gd name="T18" fmla="*/ 5 w 1089"/>
                    <a:gd name="T19" fmla="*/ 448 h 794"/>
                    <a:gd name="T20" fmla="*/ 26 w 1089"/>
                    <a:gd name="T21" fmla="*/ 428 h 794"/>
                    <a:gd name="T22" fmla="*/ 70 w 1089"/>
                    <a:gd name="T23" fmla="*/ 398 h 794"/>
                    <a:gd name="T24" fmla="*/ 99 w 1089"/>
                    <a:gd name="T25" fmla="*/ 395 h 794"/>
                    <a:gd name="T26" fmla="*/ 130 w 1089"/>
                    <a:gd name="T27" fmla="*/ 411 h 794"/>
                    <a:gd name="T28" fmla="*/ 181 w 1089"/>
                    <a:gd name="T29" fmla="*/ 387 h 794"/>
                    <a:gd name="T30" fmla="*/ 260 w 1089"/>
                    <a:gd name="T31" fmla="*/ 380 h 794"/>
                    <a:gd name="T32" fmla="*/ 352 w 1089"/>
                    <a:gd name="T33" fmla="*/ 363 h 794"/>
                    <a:gd name="T34" fmla="*/ 375 w 1089"/>
                    <a:gd name="T35" fmla="*/ 304 h 794"/>
                    <a:gd name="T36" fmla="*/ 386 w 1089"/>
                    <a:gd name="T37" fmla="*/ 242 h 794"/>
                    <a:gd name="T38" fmla="*/ 383 w 1089"/>
                    <a:gd name="T39" fmla="*/ 199 h 794"/>
                    <a:gd name="T40" fmla="*/ 465 w 1089"/>
                    <a:gd name="T41" fmla="*/ 182 h 794"/>
                    <a:gd name="T42" fmla="*/ 496 w 1089"/>
                    <a:gd name="T43" fmla="*/ 205 h 794"/>
                    <a:gd name="T44" fmla="*/ 508 w 1089"/>
                    <a:gd name="T45" fmla="*/ 155 h 794"/>
                    <a:gd name="T46" fmla="*/ 550 w 1089"/>
                    <a:gd name="T47" fmla="*/ 84 h 794"/>
                    <a:gd name="T48" fmla="*/ 615 w 1089"/>
                    <a:gd name="T49" fmla="*/ 113 h 794"/>
                    <a:gd name="T50" fmla="*/ 649 w 1089"/>
                    <a:gd name="T51" fmla="*/ 114 h 794"/>
                    <a:gd name="T52" fmla="*/ 701 w 1089"/>
                    <a:gd name="T53" fmla="*/ 33 h 794"/>
                    <a:gd name="T54" fmla="*/ 742 w 1089"/>
                    <a:gd name="T55" fmla="*/ 0 h 794"/>
                    <a:gd name="T56" fmla="*/ 768 w 1089"/>
                    <a:gd name="T57" fmla="*/ 12 h 794"/>
                    <a:gd name="T58" fmla="*/ 769 w 1089"/>
                    <a:gd name="T59" fmla="*/ 41 h 794"/>
                    <a:gd name="T60" fmla="*/ 817 w 1089"/>
                    <a:gd name="T61" fmla="*/ 87 h 794"/>
                    <a:gd name="T62" fmla="*/ 847 w 1089"/>
                    <a:gd name="T63" fmla="*/ 95 h 794"/>
                    <a:gd name="T64" fmla="*/ 879 w 1089"/>
                    <a:gd name="T65" fmla="*/ 181 h 794"/>
                    <a:gd name="T66" fmla="*/ 851 w 1089"/>
                    <a:gd name="T67" fmla="*/ 255 h 794"/>
                    <a:gd name="T68" fmla="*/ 928 w 1089"/>
                    <a:gd name="T69" fmla="*/ 284 h 794"/>
                    <a:gd name="T70" fmla="*/ 989 w 1089"/>
                    <a:gd name="T71" fmla="*/ 314 h 794"/>
                    <a:gd name="T72" fmla="*/ 1032 w 1089"/>
                    <a:gd name="T73" fmla="*/ 344 h 794"/>
                    <a:gd name="T74" fmla="*/ 1069 w 1089"/>
                    <a:gd name="T75" fmla="*/ 395 h 794"/>
                    <a:gd name="T76" fmla="*/ 1081 w 1089"/>
                    <a:gd name="T77" fmla="*/ 451 h 794"/>
                    <a:gd name="T78" fmla="*/ 1033 w 1089"/>
                    <a:gd name="T79" fmla="*/ 486 h 794"/>
                    <a:gd name="T80" fmla="*/ 973 w 1089"/>
                    <a:gd name="T81" fmla="*/ 522 h 794"/>
                    <a:gd name="T82" fmla="*/ 944 w 1089"/>
                    <a:gd name="T83" fmla="*/ 613 h 794"/>
                    <a:gd name="T84" fmla="*/ 921 w 1089"/>
                    <a:gd name="T85" fmla="*/ 625 h 794"/>
                    <a:gd name="T86" fmla="*/ 826 w 1089"/>
                    <a:gd name="T87" fmla="*/ 650 h 794"/>
                    <a:gd name="T88" fmla="*/ 796 w 1089"/>
                    <a:gd name="T89" fmla="*/ 718 h 794"/>
                    <a:gd name="T90" fmla="*/ 779 w 1089"/>
                    <a:gd name="T91" fmla="*/ 756 h 794"/>
                    <a:gd name="T92" fmla="*/ 777 w 1089"/>
                    <a:gd name="T93" fmla="*/ 789 h 794"/>
                    <a:gd name="T94" fmla="*/ 731 w 1089"/>
                    <a:gd name="T95" fmla="*/ 785 h 794"/>
                    <a:gd name="T96" fmla="*/ 632 w 1089"/>
                    <a:gd name="T97" fmla="*/ 756 h 794"/>
                    <a:gd name="T98" fmla="*/ 555 w 1089"/>
                    <a:gd name="T99" fmla="*/ 759 h 794"/>
                    <a:gd name="T100" fmla="*/ 479 w 1089"/>
                    <a:gd name="T101" fmla="*/ 779 h 794"/>
                    <a:gd name="T102" fmla="*/ 394 w 1089"/>
                    <a:gd name="T103" fmla="*/ 766 h 794"/>
                    <a:gd name="T104" fmla="*/ 332 w 1089"/>
                    <a:gd name="T105" fmla="*/ 775 h 794"/>
                    <a:gd name="T106" fmla="*/ 272 w 1089"/>
                    <a:gd name="T107" fmla="*/ 752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9" h="794">
                      <a:moveTo>
                        <a:pt x="258" y="740"/>
                      </a:moveTo>
                      <a:lnTo>
                        <a:pt x="243" y="745"/>
                      </a:lnTo>
                      <a:lnTo>
                        <a:pt x="243" y="738"/>
                      </a:lnTo>
                      <a:lnTo>
                        <a:pt x="233" y="736"/>
                      </a:lnTo>
                      <a:lnTo>
                        <a:pt x="230" y="743"/>
                      </a:lnTo>
                      <a:lnTo>
                        <a:pt x="223" y="731"/>
                      </a:lnTo>
                      <a:lnTo>
                        <a:pt x="209" y="742"/>
                      </a:lnTo>
                      <a:lnTo>
                        <a:pt x="168" y="773"/>
                      </a:lnTo>
                      <a:lnTo>
                        <a:pt x="148" y="740"/>
                      </a:lnTo>
                      <a:lnTo>
                        <a:pt x="125" y="716"/>
                      </a:lnTo>
                      <a:lnTo>
                        <a:pt x="99" y="705"/>
                      </a:lnTo>
                      <a:lnTo>
                        <a:pt x="77" y="677"/>
                      </a:lnTo>
                      <a:lnTo>
                        <a:pt x="63" y="675"/>
                      </a:lnTo>
                      <a:lnTo>
                        <a:pt x="63" y="665"/>
                      </a:lnTo>
                      <a:lnTo>
                        <a:pt x="54" y="658"/>
                      </a:lnTo>
                      <a:lnTo>
                        <a:pt x="62" y="650"/>
                      </a:lnTo>
                      <a:lnTo>
                        <a:pt x="65" y="628"/>
                      </a:lnTo>
                      <a:lnTo>
                        <a:pt x="56" y="614"/>
                      </a:lnTo>
                      <a:lnTo>
                        <a:pt x="43" y="613"/>
                      </a:lnTo>
                      <a:lnTo>
                        <a:pt x="45" y="601"/>
                      </a:lnTo>
                      <a:lnTo>
                        <a:pt x="37" y="594"/>
                      </a:lnTo>
                      <a:lnTo>
                        <a:pt x="22" y="594"/>
                      </a:lnTo>
                      <a:lnTo>
                        <a:pt x="17" y="587"/>
                      </a:lnTo>
                      <a:lnTo>
                        <a:pt x="6" y="584"/>
                      </a:lnTo>
                      <a:lnTo>
                        <a:pt x="6" y="573"/>
                      </a:lnTo>
                      <a:lnTo>
                        <a:pt x="23" y="571"/>
                      </a:lnTo>
                      <a:lnTo>
                        <a:pt x="29" y="576"/>
                      </a:lnTo>
                      <a:lnTo>
                        <a:pt x="42" y="570"/>
                      </a:lnTo>
                      <a:lnTo>
                        <a:pt x="36" y="557"/>
                      </a:lnTo>
                      <a:lnTo>
                        <a:pt x="42" y="547"/>
                      </a:lnTo>
                      <a:lnTo>
                        <a:pt x="42" y="530"/>
                      </a:lnTo>
                      <a:lnTo>
                        <a:pt x="39" y="519"/>
                      </a:lnTo>
                      <a:lnTo>
                        <a:pt x="46" y="506"/>
                      </a:lnTo>
                      <a:lnTo>
                        <a:pt x="31" y="489"/>
                      </a:lnTo>
                      <a:lnTo>
                        <a:pt x="17" y="485"/>
                      </a:lnTo>
                      <a:lnTo>
                        <a:pt x="9" y="490"/>
                      </a:lnTo>
                      <a:lnTo>
                        <a:pt x="0" y="483"/>
                      </a:lnTo>
                      <a:lnTo>
                        <a:pt x="2" y="466"/>
                      </a:lnTo>
                      <a:lnTo>
                        <a:pt x="9" y="461"/>
                      </a:lnTo>
                      <a:lnTo>
                        <a:pt x="5" y="448"/>
                      </a:lnTo>
                      <a:lnTo>
                        <a:pt x="12" y="434"/>
                      </a:lnTo>
                      <a:lnTo>
                        <a:pt x="22" y="434"/>
                      </a:lnTo>
                      <a:lnTo>
                        <a:pt x="23" y="432"/>
                      </a:lnTo>
                      <a:lnTo>
                        <a:pt x="26" y="428"/>
                      </a:lnTo>
                      <a:lnTo>
                        <a:pt x="28" y="417"/>
                      </a:lnTo>
                      <a:lnTo>
                        <a:pt x="40" y="404"/>
                      </a:lnTo>
                      <a:lnTo>
                        <a:pt x="57" y="405"/>
                      </a:lnTo>
                      <a:lnTo>
                        <a:pt x="70" y="398"/>
                      </a:lnTo>
                      <a:lnTo>
                        <a:pt x="80" y="398"/>
                      </a:lnTo>
                      <a:lnTo>
                        <a:pt x="82" y="388"/>
                      </a:lnTo>
                      <a:lnTo>
                        <a:pt x="90" y="390"/>
                      </a:lnTo>
                      <a:lnTo>
                        <a:pt x="99" y="395"/>
                      </a:lnTo>
                      <a:lnTo>
                        <a:pt x="114" y="390"/>
                      </a:lnTo>
                      <a:lnTo>
                        <a:pt x="121" y="392"/>
                      </a:lnTo>
                      <a:lnTo>
                        <a:pt x="117" y="411"/>
                      </a:lnTo>
                      <a:lnTo>
                        <a:pt x="130" y="411"/>
                      </a:lnTo>
                      <a:lnTo>
                        <a:pt x="142" y="411"/>
                      </a:lnTo>
                      <a:lnTo>
                        <a:pt x="153" y="417"/>
                      </a:lnTo>
                      <a:lnTo>
                        <a:pt x="165" y="401"/>
                      </a:lnTo>
                      <a:lnTo>
                        <a:pt x="181" y="387"/>
                      </a:lnTo>
                      <a:lnTo>
                        <a:pt x="192" y="385"/>
                      </a:lnTo>
                      <a:lnTo>
                        <a:pt x="213" y="394"/>
                      </a:lnTo>
                      <a:lnTo>
                        <a:pt x="239" y="400"/>
                      </a:lnTo>
                      <a:lnTo>
                        <a:pt x="260" y="380"/>
                      </a:lnTo>
                      <a:lnTo>
                        <a:pt x="290" y="373"/>
                      </a:lnTo>
                      <a:lnTo>
                        <a:pt x="328" y="367"/>
                      </a:lnTo>
                      <a:lnTo>
                        <a:pt x="334" y="361"/>
                      </a:lnTo>
                      <a:lnTo>
                        <a:pt x="352" y="363"/>
                      </a:lnTo>
                      <a:lnTo>
                        <a:pt x="357" y="327"/>
                      </a:lnTo>
                      <a:lnTo>
                        <a:pt x="362" y="320"/>
                      </a:lnTo>
                      <a:lnTo>
                        <a:pt x="375" y="319"/>
                      </a:lnTo>
                      <a:lnTo>
                        <a:pt x="375" y="304"/>
                      </a:lnTo>
                      <a:lnTo>
                        <a:pt x="391" y="304"/>
                      </a:lnTo>
                      <a:lnTo>
                        <a:pt x="386" y="292"/>
                      </a:lnTo>
                      <a:lnTo>
                        <a:pt x="391" y="276"/>
                      </a:lnTo>
                      <a:lnTo>
                        <a:pt x="386" y="242"/>
                      </a:lnTo>
                      <a:lnTo>
                        <a:pt x="391" y="221"/>
                      </a:lnTo>
                      <a:lnTo>
                        <a:pt x="400" y="206"/>
                      </a:lnTo>
                      <a:lnTo>
                        <a:pt x="392" y="199"/>
                      </a:lnTo>
                      <a:lnTo>
                        <a:pt x="383" y="199"/>
                      </a:lnTo>
                      <a:lnTo>
                        <a:pt x="379" y="194"/>
                      </a:lnTo>
                      <a:lnTo>
                        <a:pt x="385" y="184"/>
                      </a:lnTo>
                      <a:lnTo>
                        <a:pt x="431" y="186"/>
                      </a:lnTo>
                      <a:lnTo>
                        <a:pt x="465" y="182"/>
                      </a:lnTo>
                      <a:lnTo>
                        <a:pt x="467" y="195"/>
                      </a:lnTo>
                      <a:lnTo>
                        <a:pt x="473" y="199"/>
                      </a:lnTo>
                      <a:lnTo>
                        <a:pt x="485" y="196"/>
                      </a:lnTo>
                      <a:lnTo>
                        <a:pt x="496" y="205"/>
                      </a:lnTo>
                      <a:lnTo>
                        <a:pt x="504" y="195"/>
                      </a:lnTo>
                      <a:lnTo>
                        <a:pt x="505" y="185"/>
                      </a:lnTo>
                      <a:lnTo>
                        <a:pt x="491" y="176"/>
                      </a:lnTo>
                      <a:lnTo>
                        <a:pt x="508" y="155"/>
                      </a:lnTo>
                      <a:lnTo>
                        <a:pt x="510" y="141"/>
                      </a:lnTo>
                      <a:lnTo>
                        <a:pt x="541" y="100"/>
                      </a:lnTo>
                      <a:lnTo>
                        <a:pt x="541" y="88"/>
                      </a:lnTo>
                      <a:lnTo>
                        <a:pt x="550" y="84"/>
                      </a:lnTo>
                      <a:lnTo>
                        <a:pt x="556" y="87"/>
                      </a:lnTo>
                      <a:lnTo>
                        <a:pt x="578" y="107"/>
                      </a:lnTo>
                      <a:lnTo>
                        <a:pt x="601" y="108"/>
                      </a:lnTo>
                      <a:lnTo>
                        <a:pt x="615" y="113"/>
                      </a:lnTo>
                      <a:lnTo>
                        <a:pt x="610" y="120"/>
                      </a:lnTo>
                      <a:lnTo>
                        <a:pt x="624" y="122"/>
                      </a:lnTo>
                      <a:lnTo>
                        <a:pt x="632" y="114"/>
                      </a:lnTo>
                      <a:lnTo>
                        <a:pt x="649" y="114"/>
                      </a:lnTo>
                      <a:lnTo>
                        <a:pt x="657" y="103"/>
                      </a:lnTo>
                      <a:lnTo>
                        <a:pt x="658" y="60"/>
                      </a:lnTo>
                      <a:lnTo>
                        <a:pt x="674" y="36"/>
                      </a:lnTo>
                      <a:lnTo>
                        <a:pt x="701" y="33"/>
                      </a:lnTo>
                      <a:lnTo>
                        <a:pt x="721" y="20"/>
                      </a:lnTo>
                      <a:lnTo>
                        <a:pt x="721" y="5"/>
                      </a:lnTo>
                      <a:lnTo>
                        <a:pt x="729" y="0"/>
                      </a:lnTo>
                      <a:lnTo>
                        <a:pt x="742" y="0"/>
                      </a:lnTo>
                      <a:lnTo>
                        <a:pt x="748" y="6"/>
                      </a:lnTo>
                      <a:lnTo>
                        <a:pt x="760" y="2"/>
                      </a:lnTo>
                      <a:lnTo>
                        <a:pt x="771" y="5"/>
                      </a:lnTo>
                      <a:lnTo>
                        <a:pt x="768" y="12"/>
                      </a:lnTo>
                      <a:lnTo>
                        <a:pt x="762" y="15"/>
                      </a:lnTo>
                      <a:lnTo>
                        <a:pt x="762" y="23"/>
                      </a:lnTo>
                      <a:lnTo>
                        <a:pt x="771" y="32"/>
                      </a:lnTo>
                      <a:lnTo>
                        <a:pt x="769" y="41"/>
                      </a:lnTo>
                      <a:lnTo>
                        <a:pt x="786" y="53"/>
                      </a:lnTo>
                      <a:lnTo>
                        <a:pt x="791" y="64"/>
                      </a:lnTo>
                      <a:lnTo>
                        <a:pt x="800" y="90"/>
                      </a:lnTo>
                      <a:lnTo>
                        <a:pt x="817" y="87"/>
                      </a:lnTo>
                      <a:lnTo>
                        <a:pt x="819" y="81"/>
                      </a:lnTo>
                      <a:lnTo>
                        <a:pt x="830" y="81"/>
                      </a:lnTo>
                      <a:lnTo>
                        <a:pt x="834" y="97"/>
                      </a:lnTo>
                      <a:lnTo>
                        <a:pt x="847" y="95"/>
                      </a:lnTo>
                      <a:lnTo>
                        <a:pt x="860" y="120"/>
                      </a:lnTo>
                      <a:lnTo>
                        <a:pt x="860" y="144"/>
                      </a:lnTo>
                      <a:lnTo>
                        <a:pt x="876" y="162"/>
                      </a:lnTo>
                      <a:lnTo>
                        <a:pt x="879" y="181"/>
                      </a:lnTo>
                      <a:lnTo>
                        <a:pt x="867" y="192"/>
                      </a:lnTo>
                      <a:lnTo>
                        <a:pt x="871" y="215"/>
                      </a:lnTo>
                      <a:lnTo>
                        <a:pt x="853" y="236"/>
                      </a:lnTo>
                      <a:lnTo>
                        <a:pt x="851" y="255"/>
                      </a:lnTo>
                      <a:lnTo>
                        <a:pt x="860" y="266"/>
                      </a:lnTo>
                      <a:lnTo>
                        <a:pt x="871" y="263"/>
                      </a:lnTo>
                      <a:lnTo>
                        <a:pt x="899" y="277"/>
                      </a:lnTo>
                      <a:lnTo>
                        <a:pt x="928" y="284"/>
                      </a:lnTo>
                      <a:lnTo>
                        <a:pt x="959" y="286"/>
                      </a:lnTo>
                      <a:lnTo>
                        <a:pt x="975" y="294"/>
                      </a:lnTo>
                      <a:lnTo>
                        <a:pt x="986" y="304"/>
                      </a:lnTo>
                      <a:lnTo>
                        <a:pt x="989" y="314"/>
                      </a:lnTo>
                      <a:lnTo>
                        <a:pt x="1001" y="313"/>
                      </a:lnTo>
                      <a:lnTo>
                        <a:pt x="1006" y="321"/>
                      </a:lnTo>
                      <a:lnTo>
                        <a:pt x="1018" y="326"/>
                      </a:lnTo>
                      <a:lnTo>
                        <a:pt x="1032" y="344"/>
                      </a:lnTo>
                      <a:lnTo>
                        <a:pt x="1047" y="341"/>
                      </a:lnTo>
                      <a:lnTo>
                        <a:pt x="1050" y="355"/>
                      </a:lnTo>
                      <a:lnTo>
                        <a:pt x="1057" y="364"/>
                      </a:lnTo>
                      <a:lnTo>
                        <a:pt x="1069" y="395"/>
                      </a:lnTo>
                      <a:lnTo>
                        <a:pt x="1069" y="412"/>
                      </a:lnTo>
                      <a:lnTo>
                        <a:pt x="1086" y="425"/>
                      </a:lnTo>
                      <a:lnTo>
                        <a:pt x="1089" y="438"/>
                      </a:lnTo>
                      <a:lnTo>
                        <a:pt x="1081" y="451"/>
                      </a:lnTo>
                      <a:lnTo>
                        <a:pt x="1081" y="466"/>
                      </a:lnTo>
                      <a:lnTo>
                        <a:pt x="1071" y="476"/>
                      </a:lnTo>
                      <a:lnTo>
                        <a:pt x="1046" y="476"/>
                      </a:lnTo>
                      <a:lnTo>
                        <a:pt x="1033" y="486"/>
                      </a:lnTo>
                      <a:lnTo>
                        <a:pt x="1020" y="488"/>
                      </a:lnTo>
                      <a:lnTo>
                        <a:pt x="999" y="495"/>
                      </a:lnTo>
                      <a:lnTo>
                        <a:pt x="992" y="509"/>
                      </a:lnTo>
                      <a:lnTo>
                        <a:pt x="973" y="522"/>
                      </a:lnTo>
                      <a:lnTo>
                        <a:pt x="947" y="526"/>
                      </a:lnTo>
                      <a:lnTo>
                        <a:pt x="945" y="571"/>
                      </a:lnTo>
                      <a:lnTo>
                        <a:pt x="948" y="597"/>
                      </a:lnTo>
                      <a:lnTo>
                        <a:pt x="944" y="613"/>
                      </a:lnTo>
                      <a:lnTo>
                        <a:pt x="948" y="627"/>
                      </a:lnTo>
                      <a:lnTo>
                        <a:pt x="933" y="631"/>
                      </a:lnTo>
                      <a:lnTo>
                        <a:pt x="930" y="625"/>
                      </a:lnTo>
                      <a:lnTo>
                        <a:pt x="921" y="625"/>
                      </a:lnTo>
                      <a:lnTo>
                        <a:pt x="911" y="635"/>
                      </a:lnTo>
                      <a:lnTo>
                        <a:pt x="876" y="634"/>
                      </a:lnTo>
                      <a:lnTo>
                        <a:pt x="856" y="647"/>
                      </a:lnTo>
                      <a:lnTo>
                        <a:pt x="826" y="650"/>
                      </a:lnTo>
                      <a:lnTo>
                        <a:pt x="792" y="650"/>
                      </a:lnTo>
                      <a:lnTo>
                        <a:pt x="769" y="661"/>
                      </a:lnTo>
                      <a:lnTo>
                        <a:pt x="766" y="694"/>
                      </a:lnTo>
                      <a:lnTo>
                        <a:pt x="796" y="718"/>
                      </a:lnTo>
                      <a:lnTo>
                        <a:pt x="808" y="726"/>
                      </a:lnTo>
                      <a:lnTo>
                        <a:pt x="802" y="735"/>
                      </a:lnTo>
                      <a:lnTo>
                        <a:pt x="800" y="748"/>
                      </a:lnTo>
                      <a:lnTo>
                        <a:pt x="779" y="756"/>
                      </a:lnTo>
                      <a:lnTo>
                        <a:pt x="775" y="777"/>
                      </a:lnTo>
                      <a:lnTo>
                        <a:pt x="796" y="780"/>
                      </a:lnTo>
                      <a:lnTo>
                        <a:pt x="794" y="787"/>
                      </a:lnTo>
                      <a:lnTo>
                        <a:pt x="777" y="789"/>
                      </a:lnTo>
                      <a:lnTo>
                        <a:pt x="768" y="794"/>
                      </a:lnTo>
                      <a:lnTo>
                        <a:pt x="749" y="794"/>
                      </a:lnTo>
                      <a:lnTo>
                        <a:pt x="738" y="785"/>
                      </a:lnTo>
                      <a:lnTo>
                        <a:pt x="731" y="785"/>
                      </a:lnTo>
                      <a:lnTo>
                        <a:pt x="701" y="786"/>
                      </a:lnTo>
                      <a:lnTo>
                        <a:pt x="667" y="763"/>
                      </a:lnTo>
                      <a:lnTo>
                        <a:pt x="653" y="756"/>
                      </a:lnTo>
                      <a:lnTo>
                        <a:pt x="632" y="756"/>
                      </a:lnTo>
                      <a:lnTo>
                        <a:pt x="615" y="755"/>
                      </a:lnTo>
                      <a:lnTo>
                        <a:pt x="602" y="762"/>
                      </a:lnTo>
                      <a:lnTo>
                        <a:pt x="578" y="758"/>
                      </a:lnTo>
                      <a:lnTo>
                        <a:pt x="555" y="759"/>
                      </a:lnTo>
                      <a:lnTo>
                        <a:pt x="541" y="772"/>
                      </a:lnTo>
                      <a:lnTo>
                        <a:pt x="519" y="782"/>
                      </a:lnTo>
                      <a:lnTo>
                        <a:pt x="502" y="777"/>
                      </a:lnTo>
                      <a:lnTo>
                        <a:pt x="479" y="779"/>
                      </a:lnTo>
                      <a:lnTo>
                        <a:pt x="450" y="787"/>
                      </a:lnTo>
                      <a:lnTo>
                        <a:pt x="423" y="785"/>
                      </a:lnTo>
                      <a:lnTo>
                        <a:pt x="409" y="766"/>
                      </a:lnTo>
                      <a:lnTo>
                        <a:pt x="394" y="766"/>
                      </a:lnTo>
                      <a:lnTo>
                        <a:pt x="386" y="759"/>
                      </a:lnTo>
                      <a:lnTo>
                        <a:pt x="363" y="755"/>
                      </a:lnTo>
                      <a:lnTo>
                        <a:pt x="346" y="755"/>
                      </a:lnTo>
                      <a:lnTo>
                        <a:pt x="332" y="775"/>
                      </a:lnTo>
                      <a:lnTo>
                        <a:pt x="314" y="777"/>
                      </a:lnTo>
                      <a:lnTo>
                        <a:pt x="306" y="762"/>
                      </a:lnTo>
                      <a:lnTo>
                        <a:pt x="286" y="759"/>
                      </a:lnTo>
                      <a:lnTo>
                        <a:pt x="272" y="752"/>
                      </a:lnTo>
                      <a:lnTo>
                        <a:pt x="258" y="740"/>
                      </a:lnTo>
                      <a:lnTo>
                        <a:pt x="258" y="740"/>
                      </a:lnTo>
                      <a:lnTo>
                        <a:pt x="258" y="740"/>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53" name="Freeform 37">
                  <a:extLst>
                    <a:ext uri="{FF2B5EF4-FFF2-40B4-BE49-F238E27FC236}">
                      <a16:creationId xmlns:a16="http://schemas.microsoft.com/office/drawing/2014/main" id="{0998B52B-0716-468B-9301-65C7E8788359}"/>
                    </a:ext>
                  </a:extLst>
                </p:cNvPr>
                <p:cNvSpPr>
                  <a:spLocks/>
                </p:cNvSpPr>
                <p:nvPr/>
              </p:nvSpPr>
              <p:spPr bwMode="auto">
                <a:xfrm>
                  <a:off x="7245350" y="2425699"/>
                  <a:ext cx="1728788" cy="1260475"/>
                </a:xfrm>
                <a:custGeom>
                  <a:avLst/>
                  <a:gdLst>
                    <a:gd name="T0" fmla="*/ 233 w 1089"/>
                    <a:gd name="T1" fmla="*/ 736 h 794"/>
                    <a:gd name="T2" fmla="*/ 159 w 1089"/>
                    <a:gd name="T3" fmla="*/ 760 h 794"/>
                    <a:gd name="T4" fmla="*/ 77 w 1089"/>
                    <a:gd name="T5" fmla="*/ 677 h 794"/>
                    <a:gd name="T6" fmla="*/ 62 w 1089"/>
                    <a:gd name="T7" fmla="*/ 650 h 794"/>
                    <a:gd name="T8" fmla="*/ 45 w 1089"/>
                    <a:gd name="T9" fmla="*/ 601 h 794"/>
                    <a:gd name="T10" fmla="*/ 6 w 1089"/>
                    <a:gd name="T11" fmla="*/ 584 h 794"/>
                    <a:gd name="T12" fmla="*/ 42 w 1089"/>
                    <a:gd name="T13" fmla="*/ 570 h 794"/>
                    <a:gd name="T14" fmla="*/ 39 w 1089"/>
                    <a:gd name="T15" fmla="*/ 519 h 794"/>
                    <a:gd name="T16" fmla="*/ 9 w 1089"/>
                    <a:gd name="T17" fmla="*/ 490 h 794"/>
                    <a:gd name="T18" fmla="*/ 5 w 1089"/>
                    <a:gd name="T19" fmla="*/ 448 h 794"/>
                    <a:gd name="T20" fmla="*/ 26 w 1089"/>
                    <a:gd name="T21" fmla="*/ 428 h 794"/>
                    <a:gd name="T22" fmla="*/ 70 w 1089"/>
                    <a:gd name="T23" fmla="*/ 398 h 794"/>
                    <a:gd name="T24" fmla="*/ 99 w 1089"/>
                    <a:gd name="T25" fmla="*/ 395 h 794"/>
                    <a:gd name="T26" fmla="*/ 130 w 1089"/>
                    <a:gd name="T27" fmla="*/ 411 h 794"/>
                    <a:gd name="T28" fmla="*/ 181 w 1089"/>
                    <a:gd name="T29" fmla="*/ 387 h 794"/>
                    <a:gd name="T30" fmla="*/ 260 w 1089"/>
                    <a:gd name="T31" fmla="*/ 380 h 794"/>
                    <a:gd name="T32" fmla="*/ 352 w 1089"/>
                    <a:gd name="T33" fmla="*/ 363 h 794"/>
                    <a:gd name="T34" fmla="*/ 375 w 1089"/>
                    <a:gd name="T35" fmla="*/ 304 h 794"/>
                    <a:gd name="T36" fmla="*/ 386 w 1089"/>
                    <a:gd name="T37" fmla="*/ 242 h 794"/>
                    <a:gd name="T38" fmla="*/ 383 w 1089"/>
                    <a:gd name="T39" fmla="*/ 199 h 794"/>
                    <a:gd name="T40" fmla="*/ 465 w 1089"/>
                    <a:gd name="T41" fmla="*/ 182 h 794"/>
                    <a:gd name="T42" fmla="*/ 496 w 1089"/>
                    <a:gd name="T43" fmla="*/ 205 h 794"/>
                    <a:gd name="T44" fmla="*/ 508 w 1089"/>
                    <a:gd name="T45" fmla="*/ 155 h 794"/>
                    <a:gd name="T46" fmla="*/ 550 w 1089"/>
                    <a:gd name="T47" fmla="*/ 84 h 794"/>
                    <a:gd name="T48" fmla="*/ 615 w 1089"/>
                    <a:gd name="T49" fmla="*/ 113 h 794"/>
                    <a:gd name="T50" fmla="*/ 649 w 1089"/>
                    <a:gd name="T51" fmla="*/ 114 h 794"/>
                    <a:gd name="T52" fmla="*/ 701 w 1089"/>
                    <a:gd name="T53" fmla="*/ 33 h 794"/>
                    <a:gd name="T54" fmla="*/ 742 w 1089"/>
                    <a:gd name="T55" fmla="*/ 0 h 794"/>
                    <a:gd name="T56" fmla="*/ 768 w 1089"/>
                    <a:gd name="T57" fmla="*/ 12 h 794"/>
                    <a:gd name="T58" fmla="*/ 769 w 1089"/>
                    <a:gd name="T59" fmla="*/ 41 h 794"/>
                    <a:gd name="T60" fmla="*/ 817 w 1089"/>
                    <a:gd name="T61" fmla="*/ 87 h 794"/>
                    <a:gd name="T62" fmla="*/ 847 w 1089"/>
                    <a:gd name="T63" fmla="*/ 95 h 794"/>
                    <a:gd name="T64" fmla="*/ 879 w 1089"/>
                    <a:gd name="T65" fmla="*/ 181 h 794"/>
                    <a:gd name="T66" fmla="*/ 851 w 1089"/>
                    <a:gd name="T67" fmla="*/ 255 h 794"/>
                    <a:gd name="T68" fmla="*/ 928 w 1089"/>
                    <a:gd name="T69" fmla="*/ 284 h 794"/>
                    <a:gd name="T70" fmla="*/ 989 w 1089"/>
                    <a:gd name="T71" fmla="*/ 314 h 794"/>
                    <a:gd name="T72" fmla="*/ 1032 w 1089"/>
                    <a:gd name="T73" fmla="*/ 344 h 794"/>
                    <a:gd name="T74" fmla="*/ 1069 w 1089"/>
                    <a:gd name="T75" fmla="*/ 395 h 794"/>
                    <a:gd name="T76" fmla="*/ 1081 w 1089"/>
                    <a:gd name="T77" fmla="*/ 451 h 794"/>
                    <a:gd name="T78" fmla="*/ 1033 w 1089"/>
                    <a:gd name="T79" fmla="*/ 486 h 794"/>
                    <a:gd name="T80" fmla="*/ 973 w 1089"/>
                    <a:gd name="T81" fmla="*/ 522 h 794"/>
                    <a:gd name="T82" fmla="*/ 944 w 1089"/>
                    <a:gd name="T83" fmla="*/ 613 h 794"/>
                    <a:gd name="T84" fmla="*/ 921 w 1089"/>
                    <a:gd name="T85" fmla="*/ 625 h 794"/>
                    <a:gd name="T86" fmla="*/ 826 w 1089"/>
                    <a:gd name="T87" fmla="*/ 650 h 794"/>
                    <a:gd name="T88" fmla="*/ 796 w 1089"/>
                    <a:gd name="T89" fmla="*/ 718 h 794"/>
                    <a:gd name="T90" fmla="*/ 779 w 1089"/>
                    <a:gd name="T91" fmla="*/ 756 h 794"/>
                    <a:gd name="T92" fmla="*/ 777 w 1089"/>
                    <a:gd name="T93" fmla="*/ 789 h 794"/>
                    <a:gd name="T94" fmla="*/ 731 w 1089"/>
                    <a:gd name="T95" fmla="*/ 785 h 794"/>
                    <a:gd name="T96" fmla="*/ 632 w 1089"/>
                    <a:gd name="T97" fmla="*/ 756 h 794"/>
                    <a:gd name="T98" fmla="*/ 555 w 1089"/>
                    <a:gd name="T99" fmla="*/ 759 h 794"/>
                    <a:gd name="T100" fmla="*/ 479 w 1089"/>
                    <a:gd name="T101" fmla="*/ 779 h 794"/>
                    <a:gd name="T102" fmla="*/ 394 w 1089"/>
                    <a:gd name="T103" fmla="*/ 766 h 794"/>
                    <a:gd name="T104" fmla="*/ 332 w 1089"/>
                    <a:gd name="T105" fmla="*/ 775 h 794"/>
                    <a:gd name="T106" fmla="*/ 272 w 1089"/>
                    <a:gd name="T107" fmla="*/ 752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9" h="794">
                      <a:moveTo>
                        <a:pt x="258" y="740"/>
                      </a:moveTo>
                      <a:lnTo>
                        <a:pt x="243" y="745"/>
                      </a:lnTo>
                      <a:lnTo>
                        <a:pt x="243" y="738"/>
                      </a:lnTo>
                      <a:lnTo>
                        <a:pt x="233" y="736"/>
                      </a:lnTo>
                      <a:lnTo>
                        <a:pt x="230" y="743"/>
                      </a:lnTo>
                      <a:lnTo>
                        <a:pt x="223" y="731"/>
                      </a:lnTo>
                      <a:lnTo>
                        <a:pt x="168" y="773"/>
                      </a:lnTo>
                      <a:lnTo>
                        <a:pt x="159" y="760"/>
                      </a:lnTo>
                      <a:lnTo>
                        <a:pt x="148" y="740"/>
                      </a:lnTo>
                      <a:lnTo>
                        <a:pt x="125" y="716"/>
                      </a:lnTo>
                      <a:lnTo>
                        <a:pt x="99" y="705"/>
                      </a:lnTo>
                      <a:lnTo>
                        <a:pt x="77" y="677"/>
                      </a:lnTo>
                      <a:lnTo>
                        <a:pt x="63" y="675"/>
                      </a:lnTo>
                      <a:lnTo>
                        <a:pt x="63" y="665"/>
                      </a:lnTo>
                      <a:lnTo>
                        <a:pt x="54" y="658"/>
                      </a:lnTo>
                      <a:lnTo>
                        <a:pt x="62" y="650"/>
                      </a:lnTo>
                      <a:lnTo>
                        <a:pt x="65" y="628"/>
                      </a:lnTo>
                      <a:lnTo>
                        <a:pt x="56" y="614"/>
                      </a:lnTo>
                      <a:lnTo>
                        <a:pt x="43" y="613"/>
                      </a:lnTo>
                      <a:lnTo>
                        <a:pt x="45" y="601"/>
                      </a:lnTo>
                      <a:lnTo>
                        <a:pt x="37" y="594"/>
                      </a:lnTo>
                      <a:lnTo>
                        <a:pt x="22" y="594"/>
                      </a:lnTo>
                      <a:lnTo>
                        <a:pt x="17" y="587"/>
                      </a:lnTo>
                      <a:lnTo>
                        <a:pt x="6" y="584"/>
                      </a:lnTo>
                      <a:lnTo>
                        <a:pt x="6" y="573"/>
                      </a:lnTo>
                      <a:lnTo>
                        <a:pt x="23" y="571"/>
                      </a:lnTo>
                      <a:lnTo>
                        <a:pt x="29" y="576"/>
                      </a:lnTo>
                      <a:lnTo>
                        <a:pt x="42" y="570"/>
                      </a:lnTo>
                      <a:lnTo>
                        <a:pt x="36" y="557"/>
                      </a:lnTo>
                      <a:lnTo>
                        <a:pt x="42" y="547"/>
                      </a:lnTo>
                      <a:lnTo>
                        <a:pt x="42" y="530"/>
                      </a:lnTo>
                      <a:lnTo>
                        <a:pt x="39" y="519"/>
                      </a:lnTo>
                      <a:lnTo>
                        <a:pt x="46" y="506"/>
                      </a:lnTo>
                      <a:lnTo>
                        <a:pt x="31" y="489"/>
                      </a:lnTo>
                      <a:lnTo>
                        <a:pt x="17" y="485"/>
                      </a:lnTo>
                      <a:lnTo>
                        <a:pt x="9" y="490"/>
                      </a:lnTo>
                      <a:lnTo>
                        <a:pt x="0" y="483"/>
                      </a:lnTo>
                      <a:lnTo>
                        <a:pt x="2" y="466"/>
                      </a:lnTo>
                      <a:lnTo>
                        <a:pt x="9" y="461"/>
                      </a:lnTo>
                      <a:lnTo>
                        <a:pt x="5" y="448"/>
                      </a:lnTo>
                      <a:lnTo>
                        <a:pt x="12" y="434"/>
                      </a:lnTo>
                      <a:lnTo>
                        <a:pt x="22" y="434"/>
                      </a:lnTo>
                      <a:lnTo>
                        <a:pt x="23" y="432"/>
                      </a:lnTo>
                      <a:lnTo>
                        <a:pt x="26" y="428"/>
                      </a:lnTo>
                      <a:lnTo>
                        <a:pt x="28" y="417"/>
                      </a:lnTo>
                      <a:lnTo>
                        <a:pt x="40" y="404"/>
                      </a:lnTo>
                      <a:lnTo>
                        <a:pt x="57" y="405"/>
                      </a:lnTo>
                      <a:lnTo>
                        <a:pt x="70" y="398"/>
                      </a:lnTo>
                      <a:lnTo>
                        <a:pt x="80" y="398"/>
                      </a:lnTo>
                      <a:lnTo>
                        <a:pt x="82" y="388"/>
                      </a:lnTo>
                      <a:lnTo>
                        <a:pt x="90" y="390"/>
                      </a:lnTo>
                      <a:lnTo>
                        <a:pt x="99" y="395"/>
                      </a:lnTo>
                      <a:lnTo>
                        <a:pt x="114" y="390"/>
                      </a:lnTo>
                      <a:lnTo>
                        <a:pt x="121" y="392"/>
                      </a:lnTo>
                      <a:lnTo>
                        <a:pt x="117" y="411"/>
                      </a:lnTo>
                      <a:lnTo>
                        <a:pt x="130" y="411"/>
                      </a:lnTo>
                      <a:lnTo>
                        <a:pt x="142" y="411"/>
                      </a:lnTo>
                      <a:lnTo>
                        <a:pt x="153" y="417"/>
                      </a:lnTo>
                      <a:lnTo>
                        <a:pt x="165" y="401"/>
                      </a:lnTo>
                      <a:lnTo>
                        <a:pt x="181" y="387"/>
                      </a:lnTo>
                      <a:lnTo>
                        <a:pt x="192" y="385"/>
                      </a:lnTo>
                      <a:lnTo>
                        <a:pt x="213" y="394"/>
                      </a:lnTo>
                      <a:lnTo>
                        <a:pt x="239" y="400"/>
                      </a:lnTo>
                      <a:lnTo>
                        <a:pt x="260" y="380"/>
                      </a:lnTo>
                      <a:lnTo>
                        <a:pt x="290" y="373"/>
                      </a:lnTo>
                      <a:lnTo>
                        <a:pt x="328" y="367"/>
                      </a:lnTo>
                      <a:lnTo>
                        <a:pt x="334" y="361"/>
                      </a:lnTo>
                      <a:lnTo>
                        <a:pt x="352" y="363"/>
                      </a:lnTo>
                      <a:lnTo>
                        <a:pt x="357" y="327"/>
                      </a:lnTo>
                      <a:lnTo>
                        <a:pt x="362" y="320"/>
                      </a:lnTo>
                      <a:lnTo>
                        <a:pt x="375" y="319"/>
                      </a:lnTo>
                      <a:lnTo>
                        <a:pt x="375" y="304"/>
                      </a:lnTo>
                      <a:lnTo>
                        <a:pt x="391" y="304"/>
                      </a:lnTo>
                      <a:lnTo>
                        <a:pt x="386" y="292"/>
                      </a:lnTo>
                      <a:lnTo>
                        <a:pt x="391" y="276"/>
                      </a:lnTo>
                      <a:lnTo>
                        <a:pt x="386" y="242"/>
                      </a:lnTo>
                      <a:lnTo>
                        <a:pt x="391" y="221"/>
                      </a:lnTo>
                      <a:lnTo>
                        <a:pt x="400" y="206"/>
                      </a:lnTo>
                      <a:lnTo>
                        <a:pt x="392" y="199"/>
                      </a:lnTo>
                      <a:lnTo>
                        <a:pt x="383" y="199"/>
                      </a:lnTo>
                      <a:lnTo>
                        <a:pt x="379" y="194"/>
                      </a:lnTo>
                      <a:lnTo>
                        <a:pt x="385" y="184"/>
                      </a:lnTo>
                      <a:lnTo>
                        <a:pt x="431" y="186"/>
                      </a:lnTo>
                      <a:lnTo>
                        <a:pt x="465" y="182"/>
                      </a:lnTo>
                      <a:lnTo>
                        <a:pt x="467" y="195"/>
                      </a:lnTo>
                      <a:lnTo>
                        <a:pt x="473" y="199"/>
                      </a:lnTo>
                      <a:lnTo>
                        <a:pt x="485" y="196"/>
                      </a:lnTo>
                      <a:lnTo>
                        <a:pt x="496" y="205"/>
                      </a:lnTo>
                      <a:lnTo>
                        <a:pt x="504" y="195"/>
                      </a:lnTo>
                      <a:lnTo>
                        <a:pt x="505" y="185"/>
                      </a:lnTo>
                      <a:lnTo>
                        <a:pt x="491" y="176"/>
                      </a:lnTo>
                      <a:lnTo>
                        <a:pt x="508" y="155"/>
                      </a:lnTo>
                      <a:lnTo>
                        <a:pt x="510" y="141"/>
                      </a:lnTo>
                      <a:lnTo>
                        <a:pt x="541" y="100"/>
                      </a:lnTo>
                      <a:lnTo>
                        <a:pt x="541" y="88"/>
                      </a:lnTo>
                      <a:lnTo>
                        <a:pt x="550" y="84"/>
                      </a:lnTo>
                      <a:lnTo>
                        <a:pt x="556" y="87"/>
                      </a:lnTo>
                      <a:lnTo>
                        <a:pt x="578" y="107"/>
                      </a:lnTo>
                      <a:lnTo>
                        <a:pt x="601" y="108"/>
                      </a:lnTo>
                      <a:lnTo>
                        <a:pt x="615" y="113"/>
                      </a:lnTo>
                      <a:lnTo>
                        <a:pt x="610" y="120"/>
                      </a:lnTo>
                      <a:lnTo>
                        <a:pt x="624" y="122"/>
                      </a:lnTo>
                      <a:lnTo>
                        <a:pt x="632" y="114"/>
                      </a:lnTo>
                      <a:lnTo>
                        <a:pt x="649" y="114"/>
                      </a:lnTo>
                      <a:lnTo>
                        <a:pt x="657" y="103"/>
                      </a:lnTo>
                      <a:lnTo>
                        <a:pt x="658" y="60"/>
                      </a:lnTo>
                      <a:lnTo>
                        <a:pt x="674" y="36"/>
                      </a:lnTo>
                      <a:lnTo>
                        <a:pt x="701" y="33"/>
                      </a:lnTo>
                      <a:lnTo>
                        <a:pt x="721" y="20"/>
                      </a:lnTo>
                      <a:lnTo>
                        <a:pt x="721" y="5"/>
                      </a:lnTo>
                      <a:lnTo>
                        <a:pt x="729" y="0"/>
                      </a:lnTo>
                      <a:lnTo>
                        <a:pt x="742" y="0"/>
                      </a:lnTo>
                      <a:lnTo>
                        <a:pt x="748" y="6"/>
                      </a:lnTo>
                      <a:lnTo>
                        <a:pt x="760" y="2"/>
                      </a:lnTo>
                      <a:lnTo>
                        <a:pt x="771" y="5"/>
                      </a:lnTo>
                      <a:lnTo>
                        <a:pt x="768" y="12"/>
                      </a:lnTo>
                      <a:lnTo>
                        <a:pt x="762" y="15"/>
                      </a:lnTo>
                      <a:lnTo>
                        <a:pt x="762" y="23"/>
                      </a:lnTo>
                      <a:lnTo>
                        <a:pt x="771" y="32"/>
                      </a:lnTo>
                      <a:lnTo>
                        <a:pt x="769" y="41"/>
                      </a:lnTo>
                      <a:lnTo>
                        <a:pt x="786" y="53"/>
                      </a:lnTo>
                      <a:lnTo>
                        <a:pt x="791" y="64"/>
                      </a:lnTo>
                      <a:lnTo>
                        <a:pt x="800" y="90"/>
                      </a:lnTo>
                      <a:lnTo>
                        <a:pt x="817" y="87"/>
                      </a:lnTo>
                      <a:lnTo>
                        <a:pt x="819" y="81"/>
                      </a:lnTo>
                      <a:lnTo>
                        <a:pt x="830" y="81"/>
                      </a:lnTo>
                      <a:lnTo>
                        <a:pt x="834" y="97"/>
                      </a:lnTo>
                      <a:lnTo>
                        <a:pt x="847" y="95"/>
                      </a:lnTo>
                      <a:lnTo>
                        <a:pt x="860" y="120"/>
                      </a:lnTo>
                      <a:lnTo>
                        <a:pt x="860" y="144"/>
                      </a:lnTo>
                      <a:lnTo>
                        <a:pt x="876" y="162"/>
                      </a:lnTo>
                      <a:lnTo>
                        <a:pt x="879" y="181"/>
                      </a:lnTo>
                      <a:lnTo>
                        <a:pt x="867" y="192"/>
                      </a:lnTo>
                      <a:lnTo>
                        <a:pt x="871" y="215"/>
                      </a:lnTo>
                      <a:lnTo>
                        <a:pt x="853" y="236"/>
                      </a:lnTo>
                      <a:lnTo>
                        <a:pt x="851" y="255"/>
                      </a:lnTo>
                      <a:lnTo>
                        <a:pt x="860" y="266"/>
                      </a:lnTo>
                      <a:lnTo>
                        <a:pt x="871" y="263"/>
                      </a:lnTo>
                      <a:lnTo>
                        <a:pt x="899" y="277"/>
                      </a:lnTo>
                      <a:lnTo>
                        <a:pt x="928" y="284"/>
                      </a:lnTo>
                      <a:lnTo>
                        <a:pt x="959" y="286"/>
                      </a:lnTo>
                      <a:lnTo>
                        <a:pt x="975" y="294"/>
                      </a:lnTo>
                      <a:lnTo>
                        <a:pt x="986" y="304"/>
                      </a:lnTo>
                      <a:lnTo>
                        <a:pt x="989" y="314"/>
                      </a:lnTo>
                      <a:lnTo>
                        <a:pt x="1001" y="313"/>
                      </a:lnTo>
                      <a:lnTo>
                        <a:pt x="1006" y="321"/>
                      </a:lnTo>
                      <a:lnTo>
                        <a:pt x="1018" y="326"/>
                      </a:lnTo>
                      <a:lnTo>
                        <a:pt x="1032" y="344"/>
                      </a:lnTo>
                      <a:lnTo>
                        <a:pt x="1047" y="341"/>
                      </a:lnTo>
                      <a:lnTo>
                        <a:pt x="1050" y="355"/>
                      </a:lnTo>
                      <a:lnTo>
                        <a:pt x="1057" y="364"/>
                      </a:lnTo>
                      <a:lnTo>
                        <a:pt x="1069" y="395"/>
                      </a:lnTo>
                      <a:lnTo>
                        <a:pt x="1069" y="412"/>
                      </a:lnTo>
                      <a:lnTo>
                        <a:pt x="1086" y="425"/>
                      </a:lnTo>
                      <a:lnTo>
                        <a:pt x="1089" y="438"/>
                      </a:lnTo>
                      <a:lnTo>
                        <a:pt x="1081" y="451"/>
                      </a:lnTo>
                      <a:lnTo>
                        <a:pt x="1081" y="466"/>
                      </a:lnTo>
                      <a:lnTo>
                        <a:pt x="1071" y="476"/>
                      </a:lnTo>
                      <a:lnTo>
                        <a:pt x="1046" y="476"/>
                      </a:lnTo>
                      <a:lnTo>
                        <a:pt x="1033" y="486"/>
                      </a:lnTo>
                      <a:lnTo>
                        <a:pt x="1020" y="488"/>
                      </a:lnTo>
                      <a:lnTo>
                        <a:pt x="999" y="495"/>
                      </a:lnTo>
                      <a:lnTo>
                        <a:pt x="992" y="509"/>
                      </a:lnTo>
                      <a:lnTo>
                        <a:pt x="973" y="522"/>
                      </a:lnTo>
                      <a:lnTo>
                        <a:pt x="947" y="526"/>
                      </a:lnTo>
                      <a:lnTo>
                        <a:pt x="945" y="571"/>
                      </a:lnTo>
                      <a:lnTo>
                        <a:pt x="948" y="597"/>
                      </a:lnTo>
                      <a:lnTo>
                        <a:pt x="944" y="613"/>
                      </a:lnTo>
                      <a:lnTo>
                        <a:pt x="948" y="627"/>
                      </a:lnTo>
                      <a:lnTo>
                        <a:pt x="933" y="631"/>
                      </a:lnTo>
                      <a:lnTo>
                        <a:pt x="930" y="625"/>
                      </a:lnTo>
                      <a:lnTo>
                        <a:pt x="921" y="625"/>
                      </a:lnTo>
                      <a:lnTo>
                        <a:pt x="911" y="635"/>
                      </a:lnTo>
                      <a:lnTo>
                        <a:pt x="876" y="634"/>
                      </a:lnTo>
                      <a:lnTo>
                        <a:pt x="856" y="647"/>
                      </a:lnTo>
                      <a:lnTo>
                        <a:pt x="826" y="650"/>
                      </a:lnTo>
                      <a:lnTo>
                        <a:pt x="792" y="650"/>
                      </a:lnTo>
                      <a:lnTo>
                        <a:pt x="769" y="661"/>
                      </a:lnTo>
                      <a:lnTo>
                        <a:pt x="766" y="694"/>
                      </a:lnTo>
                      <a:lnTo>
                        <a:pt x="796" y="718"/>
                      </a:lnTo>
                      <a:lnTo>
                        <a:pt x="808" y="726"/>
                      </a:lnTo>
                      <a:lnTo>
                        <a:pt x="802" y="735"/>
                      </a:lnTo>
                      <a:lnTo>
                        <a:pt x="800" y="748"/>
                      </a:lnTo>
                      <a:lnTo>
                        <a:pt x="779" y="756"/>
                      </a:lnTo>
                      <a:lnTo>
                        <a:pt x="775" y="777"/>
                      </a:lnTo>
                      <a:lnTo>
                        <a:pt x="796" y="780"/>
                      </a:lnTo>
                      <a:lnTo>
                        <a:pt x="794" y="787"/>
                      </a:lnTo>
                      <a:lnTo>
                        <a:pt x="777" y="789"/>
                      </a:lnTo>
                      <a:lnTo>
                        <a:pt x="768" y="794"/>
                      </a:lnTo>
                      <a:lnTo>
                        <a:pt x="749" y="794"/>
                      </a:lnTo>
                      <a:lnTo>
                        <a:pt x="738" y="785"/>
                      </a:lnTo>
                      <a:lnTo>
                        <a:pt x="731" y="785"/>
                      </a:lnTo>
                      <a:lnTo>
                        <a:pt x="701" y="786"/>
                      </a:lnTo>
                      <a:lnTo>
                        <a:pt x="667" y="763"/>
                      </a:lnTo>
                      <a:lnTo>
                        <a:pt x="653" y="756"/>
                      </a:lnTo>
                      <a:lnTo>
                        <a:pt x="632" y="756"/>
                      </a:lnTo>
                      <a:lnTo>
                        <a:pt x="615" y="755"/>
                      </a:lnTo>
                      <a:lnTo>
                        <a:pt x="602" y="762"/>
                      </a:lnTo>
                      <a:lnTo>
                        <a:pt x="578" y="758"/>
                      </a:lnTo>
                      <a:lnTo>
                        <a:pt x="555" y="759"/>
                      </a:lnTo>
                      <a:lnTo>
                        <a:pt x="541" y="772"/>
                      </a:lnTo>
                      <a:lnTo>
                        <a:pt x="519" y="782"/>
                      </a:lnTo>
                      <a:lnTo>
                        <a:pt x="502" y="777"/>
                      </a:lnTo>
                      <a:lnTo>
                        <a:pt x="479" y="779"/>
                      </a:lnTo>
                      <a:lnTo>
                        <a:pt x="450" y="787"/>
                      </a:lnTo>
                      <a:lnTo>
                        <a:pt x="423" y="785"/>
                      </a:lnTo>
                      <a:lnTo>
                        <a:pt x="409" y="766"/>
                      </a:lnTo>
                      <a:lnTo>
                        <a:pt x="394" y="766"/>
                      </a:lnTo>
                      <a:lnTo>
                        <a:pt x="386" y="759"/>
                      </a:lnTo>
                      <a:lnTo>
                        <a:pt x="363" y="755"/>
                      </a:lnTo>
                      <a:lnTo>
                        <a:pt x="346" y="755"/>
                      </a:lnTo>
                      <a:lnTo>
                        <a:pt x="332" y="775"/>
                      </a:lnTo>
                      <a:lnTo>
                        <a:pt x="314" y="777"/>
                      </a:lnTo>
                      <a:lnTo>
                        <a:pt x="306" y="762"/>
                      </a:lnTo>
                      <a:lnTo>
                        <a:pt x="286" y="759"/>
                      </a:lnTo>
                      <a:lnTo>
                        <a:pt x="272" y="752"/>
                      </a:lnTo>
                      <a:lnTo>
                        <a:pt x="258" y="740"/>
                      </a:lnTo>
                      <a:lnTo>
                        <a:pt x="258" y="740"/>
                      </a:lnTo>
                      <a:lnTo>
                        <a:pt x="258" y="740"/>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54" name="Freeform 38">
                  <a:extLst>
                    <a:ext uri="{FF2B5EF4-FFF2-40B4-BE49-F238E27FC236}">
                      <a16:creationId xmlns:a16="http://schemas.microsoft.com/office/drawing/2014/main" id="{D97EA322-42EC-417A-995A-BB0B2C7DF0EF}"/>
                    </a:ext>
                  </a:extLst>
                </p:cNvPr>
                <p:cNvSpPr>
                  <a:spLocks/>
                </p:cNvSpPr>
                <p:nvPr/>
              </p:nvSpPr>
              <p:spPr bwMode="auto">
                <a:xfrm>
                  <a:off x="10706100" y="4149724"/>
                  <a:ext cx="339725" cy="369888"/>
                </a:xfrm>
                <a:custGeom>
                  <a:avLst/>
                  <a:gdLst>
                    <a:gd name="T0" fmla="*/ 20 w 214"/>
                    <a:gd name="T1" fmla="*/ 109 h 233"/>
                    <a:gd name="T2" fmla="*/ 38 w 214"/>
                    <a:gd name="T3" fmla="*/ 58 h 233"/>
                    <a:gd name="T4" fmla="*/ 61 w 214"/>
                    <a:gd name="T5" fmla="*/ 49 h 233"/>
                    <a:gd name="T6" fmla="*/ 64 w 214"/>
                    <a:gd name="T7" fmla="*/ 27 h 233"/>
                    <a:gd name="T8" fmla="*/ 83 w 214"/>
                    <a:gd name="T9" fmla="*/ 0 h 233"/>
                    <a:gd name="T10" fmla="*/ 108 w 214"/>
                    <a:gd name="T11" fmla="*/ 10 h 233"/>
                    <a:gd name="T12" fmla="*/ 134 w 214"/>
                    <a:gd name="T13" fmla="*/ 1 h 233"/>
                    <a:gd name="T14" fmla="*/ 156 w 214"/>
                    <a:gd name="T15" fmla="*/ 18 h 233"/>
                    <a:gd name="T16" fmla="*/ 139 w 214"/>
                    <a:gd name="T17" fmla="*/ 30 h 233"/>
                    <a:gd name="T18" fmla="*/ 136 w 214"/>
                    <a:gd name="T19" fmla="*/ 44 h 233"/>
                    <a:gd name="T20" fmla="*/ 109 w 214"/>
                    <a:gd name="T21" fmla="*/ 45 h 233"/>
                    <a:gd name="T22" fmla="*/ 122 w 214"/>
                    <a:gd name="T23" fmla="*/ 58 h 233"/>
                    <a:gd name="T24" fmla="*/ 140 w 214"/>
                    <a:gd name="T25" fmla="*/ 64 h 233"/>
                    <a:gd name="T26" fmla="*/ 148 w 214"/>
                    <a:gd name="T27" fmla="*/ 47 h 233"/>
                    <a:gd name="T28" fmla="*/ 174 w 214"/>
                    <a:gd name="T29" fmla="*/ 51 h 233"/>
                    <a:gd name="T30" fmla="*/ 174 w 214"/>
                    <a:gd name="T31" fmla="*/ 59 h 233"/>
                    <a:gd name="T32" fmla="*/ 191 w 214"/>
                    <a:gd name="T33" fmla="*/ 52 h 233"/>
                    <a:gd name="T34" fmla="*/ 202 w 214"/>
                    <a:gd name="T35" fmla="*/ 58 h 233"/>
                    <a:gd name="T36" fmla="*/ 191 w 214"/>
                    <a:gd name="T37" fmla="*/ 74 h 233"/>
                    <a:gd name="T38" fmla="*/ 183 w 214"/>
                    <a:gd name="T39" fmla="*/ 84 h 233"/>
                    <a:gd name="T40" fmla="*/ 177 w 214"/>
                    <a:gd name="T41" fmla="*/ 93 h 233"/>
                    <a:gd name="T42" fmla="*/ 194 w 214"/>
                    <a:gd name="T43" fmla="*/ 86 h 233"/>
                    <a:gd name="T44" fmla="*/ 207 w 214"/>
                    <a:gd name="T45" fmla="*/ 75 h 233"/>
                    <a:gd name="T46" fmla="*/ 211 w 214"/>
                    <a:gd name="T47" fmla="*/ 84 h 233"/>
                    <a:gd name="T48" fmla="*/ 202 w 214"/>
                    <a:gd name="T49" fmla="*/ 93 h 233"/>
                    <a:gd name="T50" fmla="*/ 204 w 214"/>
                    <a:gd name="T51" fmla="*/ 108 h 233"/>
                    <a:gd name="T52" fmla="*/ 194 w 214"/>
                    <a:gd name="T53" fmla="*/ 110 h 233"/>
                    <a:gd name="T54" fmla="*/ 197 w 214"/>
                    <a:gd name="T55" fmla="*/ 123 h 233"/>
                    <a:gd name="T56" fmla="*/ 193 w 214"/>
                    <a:gd name="T57" fmla="*/ 136 h 233"/>
                    <a:gd name="T58" fmla="*/ 191 w 214"/>
                    <a:gd name="T59" fmla="*/ 147 h 233"/>
                    <a:gd name="T60" fmla="*/ 190 w 214"/>
                    <a:gd name="T61" fmla="*/ 160 h 233"/>
                    <a:gd name="T62" fmla="*/ 179 w 214"/>
                    <a:gd name="T63" fmla="*/ 163 h 233"/>
                    <a:gd name="T64" fmla="*/ 170 w 214"/>
                    <a:gd name="T65" fmla="*/ 163 h 233"/>
                    <a:gd name="T66" fmla="*/ 160 w 214"/>
                    <a:gd name="T67" fmla="*/ 189 h 233"/>
                    <a:gd name="T68" fmla="*/ 148 w 214"/>
                    <a:gd name="T69" fmla="*/ 210 h 233"/>
                    <a:gd name="T70" fmla="*/ 145 w 214"/>
                    <a:gd name="T71" fmla="*/ 230 h 233"/>
                    <a:gd name="T72" fmla="*/ 125 w 214"/>
                    <a:gd name="T73" fmla="*/ 226 h 233"/>
                    <a:gd name="T74" fmla="*/ 105 w 214"/>
                    <a:gd name="T75" fmla="*/ 224 h 233"/>
                    <a:gd name="T76" fmla="*/ 92 w 214"/>
                    <a:gd name="T77" fmla="*/ 218 h 233"/>
                    <a:gd name="T78" fmla="*/ 58 w 214"/>
                    <a:gd name="T79" fmla="*/ 228 h 233"/>
                    <a:gd name="T80" fmla="*/ 47 w 214"/>
                    <a:gd name="T81" fmla="*/ 197 h 233"/>
                    <a:gd name="T82" fmla="*/ 30 w 214"/>
                    <a:gd name="T83" fmla="*/ 182 h 233"/>
                    <a:gd name="T84" fmla="*/ 15 w 214"/>
                    <a:gd name="T85" fmla="*/ 147 h 233"/>
                    <a:gd name="T86" fmla="*/ 0 w 214"/>
                    <a:gd name="T87" fmla="*/ 126 h 233"/>
                    <a:gd name="T88" fmla="*/ 6 w 214"/>
                    <a:gd name="T89" fmla="*/ 11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4" h="233">
                      <a:moveTo>
                        <a:pt x="6" y="119"/>
                      </a:moveTo>
                      <a:lnTo>
                        <a:pt x="20" y="109"/>
                      </a:lnTo>
                      <a:lnTo>
                        <a:pt x="38" y="86"/>
                      </a:lnTo>
                      <a:lnTo>
                        <a:pt x="38" y="58"/>
                      </a:lnTo>
                      <a:lnTo>
                        <a:pt x="52" y="58"/>
                      </a:lnTo>
                      <a:lnTo>
                        <a:pt x="61" y="49"/>
                      </a:lnTo>
                      <a:lnTo>
                        <a:pt x="54" y="38"/>
                      </a:lnTo>
                      <a:lnTo>
                        <a:pt x="64" y="27"/>
                      </a:lnTo>
                      <a:lnTo>
                        <a:pt x="68" y="4"/>
                      </a:lnTo>
                      <a:lnTo>
                        <a:pt x="83" y="0"/>
                      </a:lnTo>
                      <a:lnTo>
                        <a:pt x="98" y="14"/>
                      </a:lnTo>
                      <a:lnTo>
                        <a:pt x="108" y="10"/>
                      </a:lnTo>
                      <a:lnTo>
                        <a:pt x="117" y="17"/>
                      </a:lnTo>
                      <a:lnTo>
                        <a:pt x="134" y="1"/>
                      </a:lnTo>
                      <a:lnTo>
                        <a:pt x="143" y="12"/>
                      </a:lnTo>
                      <a:lnTo>
                        <a:pt x="156" y="18"/>
                      </a:lnTo>
                      <a:lnTo>
                        <a:pt x="148" y="25"/>
                      </a:lnTo>
                      <a:lnTo>
                        <a:pt x="139" y="30"/>
                      </a:lnTo>
                      <a:lnTo>
                        <a:pt x="139" y="38"/>
                      </a:lnTo>
                      <a:lnTo>
                        <a:pt x="136" y="44"/>
                      </a:lnTo>
                      <a:lnTo>
                        <a:pt x="122" y="44"/>
                      </a:lnTo>
                      <a:lnTo>
                        <a:pt x="109" y="45"/>
                      </a:lnTo>
                      <a:lnTo>
                        <a:pt x="114" y="52"/>
                      </a:lnTo>
                      <a:lnTo>
                        <a:pt x="122" y="58"/>
                      </a:lnTo>
                      <a:lnTo>
                        <a:pt x="132" y="66"/>
                      </a:lnTo>
                      <a:lnTo>
                        <a:pt x="140" y="64"/>
                      </a:lnTo>
                      <a:lnTo>
                        <a:pt x="140" y="52"/>
                      </a:lnTo>
                      <a:lnTo>
                        <a:pt x="148" y="47"/>
                      </a:lnTo>
                      <a:lnTo>
                        <a:pt x="160" y="45"/>
                      </a:lnTo>
                      <a:lnTo>
                        <a:pt x="174" y="51"/>
                      </a:lnTo>
                      <a:lnTo>
                        <a:pt x="176" y="55"/>
                      </a:lnTo>
                      <a:lnTo>
                        <a:pt x="174" y="59"/>
                      </a:lnTo>
                      <a:lnTo>
                        <a:pt x="183" y="59"/>
                      </a:lnTo>
                      <a:lnTo>
                        <a:pt x="191" y="52"/>
                      </a:lnTo>
                      <a:lnTo>
                        <a:pt x="199" y="51"/>
                      </a:lnTo>
                      <a:lnTo>
                        <a:pt x="202" y="58"/>
                      </a:lnTo>
                      <a:lnTo>
                        <a:pt x="200" y="66"/>
                      </a:lnTo>
                      <a:lnTo>
                        <a:pt x="191" y="74"/>
                      </a:lnTo>
                      <a:lnTo>
                        <a:pt x="191" y="81"/>
                      </a:lnTo>
                      <a:lnTo>
                        <a:pt x="183" y="84"/>
                      </a:lnTo>
                      <a:lnTo>
                        <a:pt x="179" y="88"/>
                      </a:lnTo>
                      <a:lnTo>
                        <a:pt x="177" y="93"/>
                      </a:lnTo>
                      <a:lnTo>
                        <a:pt x="185" y="89"/>
                      </a:lnTo>
                      <a:lnTo>
                        <a:pt x="194" y="86"/>
                      </a:lnTo>
                      <a:lnTo>
                        <a:pt x="199" y="79"/>
                      </a:lnTo>
                      <a:lnTo>
                        <a:pt x="207" y="75"/>
                      </a:lnTo>
                      <a:lnTo>
                        <a:pt x="214" y="75"/>
                      </a:lnTo>
                      <a:lnTo>
                        <a:pt x="211" y="84"/>
                      </a:lnTo>
                      <a:lnTo>
                        <a:pt x="205" y="86"/>
                      </a:lnTo>
                      <a:lnTo>
                        <a:pt x="202" y="93"/>
                      </a:lnTo>
                      <a:lnTo>
                        <a:pt x="204" y="101"/>
                      </a:lnTo>
                      <a:lnTo>
                        <a:pt x="204" y="108"/>
                      </a:lnTo>
                      <a:lnTo>
                        <a:pt x="199" y="110"/>
                      </a:lnTo>
                      <a:lnTo>
                        <a:pt x="194" y="110"/>
                      </a:lnTo>
                      <a:lnTo>
                        <a:pt x="193" y="116"/>
                      </a:lnTo>
                      <a:lnTo>
                        <a:pt x="197" y="123"/>
                      </a:lnTo>
                      <a:lnTo>
                        <a:pt x="196" y="129"/>
                      </a:lnTo>
                      <a:lnTo>
                        <a:pt x="193" y="136"/>
                      </a:lnTo>
                      <a:lnTo>
                        <a:pt x="187" y="139"/>
                      </a:lnTo>
                      <a:lnTo>
                        <a:pt x="191" y="147"/>
                      </a:lnTo>
                      <a:lnTo>
                        <a:pt x="196" y="156"/>
                      </a:lnTo>
                      <a:lnTo>
                        <a:pt x="190" y="160"/>
                      </a:lnTo>
                      <a:lnTo>
                        <a:pt x="180" y="170"/>
                      </a:lnTo>
                      <a:lnTo>
                        <a:pt x="179" y="163"/>
                      </a:lnTo>
                      <a:lnTo>
                        <a:pt x="173" y="160"/>
                      </a:lnTo>
                      <a:lnTo>
                        <a:pt x="170" y="163"/>
                      </a:lnTo>
                      <a:lnTo>
                        <a:pt x="166" y="177"/>
                      </a:lnTo>
                      <a:lnTo>
                        <a:pt x="160" y="189"/>
                      </a:lnTo>
                      <a:lnTo>
                        <a:pt x="156" y="197"/>
                      </a:lnTo>
                      <a:lnTo>
                        <a:pt x="148" y="210"/>
                      </a:lnTo>
                      <a:lnTo>
                        <a:pt x="151" y="223"/>
                      </a:lnTo>
                      <a:lnTo>
                        <a:pt x="145" y="230"/>
                      </a:lnTo>
                      <a:lnTo>
                        <a:pt x="137" y="223"/>
                      </a:lnTo>
                      <a:lnTo>
                        <a:pt x="125" y="226"/>
                      </a:lnTo>
                      <a:lnTo>
                        <a:pt x="111" y="233"/>
                      </a:lnTo>
                      <a:lnTo>
                        <a:pt x="105" y="224"/>
                      </a:lnTo>
                      <a:lnTo>
                        <a:pt x="94" y="209"/>
                      </a:lnTo>
                      <a:lnTo>
                        <a:pt x="92" y="218"/>
                      </a:lnTo>
                      <a:lnTo>
                        <a:pt x="78" y="228"/>
                      </a:lnTo>
                      <a:lnTo>
                        <a:pt x="58" y="228"/>
                      </a:lnTo>
                      <a:lnTo>
                        <a:pt x="60" y="218"/>
                      </a:lnTo>
                      <a:lnTo>
                        <a:pt x="47" y="197"/>
                      </a:lnTo>
                      <a:lnTo>
                        <a:pt x="47" y="184"/>
                      </a:lnTo>
                      <a:lnTo>
                        <a:pt x="30" y="182"/>
                      </a:lnTo>
                      <a:lnTo>
                        <a:pt x="27" y="163"/>
                      </a:lnTo>
                      <a:lnTo>
                        <a:pt x="15" y="147"/>
                      </a:lnTo>
                      <a:lnTo>
                        <a:pt x="1" y="139"/>
                      </a:lnTo>
                      <a:lnTo>
                        <a:pt x="0" y="126"/>
                      </a:lnTo>
                      <a:lnTo>
                        <a:pt x="6" y="119"/>
                      </a:lnTo>
                      <a:lnTo>
                        <a:pt x="6" y="119"/>
                      </a:lnTo>
                      <a:lnTo>
                        <a:pt x="6" y="119"/>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55" name="Freeform 39">
                  <a:extLst>
                    <a:ext uri="{FF2B5EF4-FFF2-40B4-BE49-F238E27FC236}">
                      <a16:creationId xmlns:a16="http://schemas.microsoft.com/office/drawing/2014/main" id="{A89CE5BB-8A20-4A5C-9544-9CE8AC9E1E83}"/>
                    </a:ext>
                  </a:extLst>
                </p:cNvPr>
                <p:cNvSpPr>
                  <a:spLocks/>
                </p:cNvSpPr>
                <p:nvPr/>
              </p:nvSpPr>
              <p:spPr bwMode="auto">
                <a:xfrm>
                  <a:off x="10706100" y="4149724"/>
                  <a:ext cx="339725" cy="369888"/>
                </a:xfrm>
                <a:custGeom>
                  <a:avLst/>
                  <a:gdLst>
                    <a:gd name="T0" fmla="*/ 20 w 214"/>
                    <a:gd name="T1" fmla="*/ 109 h 233"/>
                    <a:gd name="T2" fmla="*/ 38 w 214"/>
                    <a:gd name="T3" fmla="*/ 58 h 233"/>
                    <a:gd name="T4" fmla="*/ 61 w 214"/>
                    <a:gd name="T5" fmla="*/ 49 h 233"/>
                    <a:gd name="T6" fmla="*/ 64 w 214"/>
                    <a:gd name="T7" fmla="*/ 27 h 233"/>
                    <a:gd name="T8" fmla="*/ 83 w 214"/>
                    <a:gd name="T9" fmla="*/ 0 h 233"/>
                    <a:gd name="T10" fmla="*/ 108 w 214"/>
                    <a:gd name="T11" fmla="*/ 10 h 233"/>
                    <a:gd name="T12" fmla="*/ 134 w 214"/>
                    <a:gd name="T13" fmla="*/ 1 h 233"/>
                    <a:gd name="T14" fmla="*/ 156 w 214"/>
                    <a:gd name="T15" fmla="*/ 18 h 233"/>
                    <a:gd name="T16" fmla="*/ 139 w 214"/>
                    <a:gd name="T17" fmla="*/ 30 h 233"/>
                    <a:gd name="T18" fmla="*/ 136 w 214"/>
                    <a:gd name="T19" fmla="*/ 44 h 233"/>
                    <a:gd name="T20" fmla="*/ 109 w 214"/>
                    <a:gd name="T21" fmla="*/ 45 h 233"/>
                    <a:gd name="T22" fmla="*/ 122 w 214"/>
                    <a:gd name="T23" fmla="*/ 58 h 233"/>
                    <a:gd name="T24" fmla="*/ 140 w 214"/>
                    <a:gd name="T25" fmla="*/ 64 h 233"/>
                    <a:gd name="T26" fmla="*/ 148 w 214"/>
                    <a:gd name="T27" fmla="*/ 47 h 233"/>
                    <a:gd name="T28" fmla="*/ 174 w 214"/>
                    <a:gd name="T29" fmla="*/ 51 h 233"/>
                    <a:gd name="T30" fmla="*/ 174 w 214"/>
                    <a:gd name="T31" fmla="*/ 59 h 233"/>
                    <a:gd name="T32" fmla="*/ 191 w 214"/>
                    <a:gd name="T33" fmla="*/ 52 h 233"/>
                    <a:gd name="T34" fmla="*/ 202 w 214"/>
                    <a:gd name="T35" fmla="*/ 58 h 233"/>
                    <a:gd name="T36" fmla="*/ 191 w 214"/>
                    <a:gd name="T37" fmla="*/ 74 h 233"/>
                    <a:gd name="T38" fmla="*/ 183 w 214"/>
                    <a:gd name="T39" fmla="*/ 84 h 233"/>
                    <a:gd name="T40" fmla="*/ 177 w 214"/>
                    <a:gd name="T41" fmla="*/ 93 h 233"/>
                    <a:gd name="T42" fmla="*/ 194 w 214"/>
                    <a:gd name="T43" fmla="*/ 86 h 233"/>
                    <a:gd name="T44" fmla="*/ 207 w 214"/>
                    <a:gd name="T45" fmla="*/ 75 h 233"/>
                    <a:gd name="T46" fmla="*/ 211 w 214"/>
                    <a:gd name="T47" fmla="*/ 84 h 233"/>
                    <a:gd name="T48" fmla="*/ 202 w 214"/>
                    <a:gd name="T49" fmla="*/ 93 h 233"/>
                    <a:gd name="T50" fmla="*/ 204 w 214"/>
                    <a:gd name="T51" fmla="*/ 108 h 233"/>
                    <a:gd name="T52" fmla="*/ 194 w 214"/>
                    <a:gd name="T53" fmla="*/ 110 h 233"/>
                    <a:gd name="T54" fmla="*/ 197 w 214"/>
                    <a:gd name="T55" fmla="*/ 123 h 233"/>
                    <a:gd name="T56" fmla="*/ 193 w 214"/>
                    <a:gd name="T57" fmla="*/ 136 h 233"/>
                    <a:gd name="T58" fmla="*/ 191 w 214"/>
                    <a:gd name="T59" fmla="*/ 147 h 233"/>
                    <a:gd name="T60" fmla="*/ 190 w 214"/>
                    <a:gd name="T61" fmla="*/ 160 h 233"/>
                    <a:gd name="T62" fmla="*/ 179 w 214"/>
                    <a:gd name="T63" fmla="*/ 163 h 233"/>
                    <a:gd name="T64" fmla="*/ 170 w 214"/>
                    <a:gd name="T65" fmla="*/ 163 h 233"/>
                    <a:gd name="T66" fmla="*/ 160 w 214"/>
                    <a:gd name="T67" fmla="*/ 189 h 233"/>
                    <a:gd name="T68" fmla="*/ 148 w 214"/>
                    <a:gd name="T69" fmla="*/ 210 h 233"/>
                    <a:gd name="T70" fmla="*/ 145 w 214"/>
                    <a:gd name="T71" fmla="*/ 230 h 233"/>
                    <a:gd name="T72" fmla="*/ 125 w 214"/>
                    <a:gd name="T73" fmla="*/ 226 h 233"/>
                    <a:gd name="T74" fmla="*/ 105 w 214"/>
                    <a:gd name="T75" fmla="*/ 224 h 233"/>
                    <a:gd name="T76" fmla="*/ 92 w 214"/>
                    <a:gd name="T77" fmla="*/ 218 h 233"/>
                    <a:gd name="T78" fmla="*/ 58 w 214"/>
                    <a:gd name="T79" fmla="*/ 228 h 233"/>
                    <a:gd name="T80" fmla="*/ 47 w 214"/>
                    <a:gd name="T81" fmla="*/ 197 h 233"/>
                    <a:gd name="T82" fmla="*/ 30 w 214"/>
                    <a:gd name="T83" fmla="*/ 182 h 233"/>
                    <a:gd name="T84" fmla="*/ 15 w 214"/>
                    <a:gd name="T85" fmla="*/ 147 h 233"/>
                    <a:gd name="T86" fmla="*/ 0 w 214"/>
                    <a:gd name="T87" fmla="*/ 126 h 233"/>
                    <a:gd name="T88" fmla="*/ 6 w 214"/>
                    <a:gd name="T89" fmla="*/ 11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4" h="233">
                      <a:moveTo>
                        <a:pt x="6" y="119"/>
                      </a:moveTo>
                      <a:lnTo>
                        <a:pt x="20" y="109"/>
                      </a:lnTo>
                      <a:lnTo>
                        <a:pt x="38" y="86"/>
                      </a:lnTo>
                      <a:lnTo>
                        <a:pt x="38" y="58"/>
                      </a:lnTo>
                      <a:lnTo>
                        <a:pt x="52" y="58"/>
                      </a:lnTo>
                      <a:lnTo>
                        <a:pt x="61" y="49"/>
                      </a:lnTo>
                      <a:lnTo>
                        <a:pt x="54" y="38"/>
                      </a:lnTo>
                      <a:lnTo>
                        <a:pt x="64" y="27"/>
                      </a:lnTo>
                      <a:lnTo>
                        <a:pt x="68" y="4"/>
                      </a:lnTo>
                      <a:lnTo>
                        <a:pt x="83" y="0"/>
                      </a:lnTo>
                      <a:lnTo>
                        <a:pt x="98" y="14"/>
                      </a:lnTo>
                      <a:lnTo>
                        <a:pt x="108" y="10"/>
                      </a:lnTo>
                      <a:lnTo>
                        <a:pt x="117" y="17"/>
                      </a:lnTo>
                      <a:lnTo>
                        <a:pt x="134" y="1"/>
                      </a:lnTo>
                      <a:lnTo>
                        <a:pt x="143" y="12"/>
                      </a:lnTo>
                      <a:lnTo>
                        <a:pt x="156" y="18"/>
                      </a:lnTo>
                      <a:lnTo>
                        <a:pt x="148" y="25"/>
                      </a:lnTo>
                      <a:lnTo>
                        <a:pt x="139" y="30"/>
                      </a:lnTo>
                      <a:lnTo>
                        <a:pt x="139" y="38"/>
                      </a:lnTo>
                      <a:lnTo>
                        <a:pt x="136" y="44"/>
                      </a:lnTo>
                      <a:lnTo>
                        <a:pt x="122" y="44"/>
                      </a:lnTo>
                      <a:lnTo>
                        <a:pt x="109" y="45"/>
                      </a:lnTo>
                      <a:lnTo>
                        <a:pt x="114" y="52"/>
                      </a:lnTo>
                      <a:lnTo>
                        <a:pt x="122" y="58"/>
                      </a:lnTo>
                      <a:lnTo>
                        <a:pt x="132" y="66"/>
                      </a:lnTo>
                      <a:lnTo>
                        <a:pt x="140" y="64"/>
                      </a:lnTo>
                      <a:lnTo>
                        <a:pt x="140" y="52"/>
                      </a:lnTo>
                      <a:lnTo>
                        <a:pt x="148" y="47"/>
                      </a:lnTo>
                      <a:lnTo>
                        <a:pt x="160" y="45"/>
                      </a:lnTo>
                      <a:lnTo>
                        <a:pt x="174" y="51"/>
                      </a:lnTo>
                      <a:lnTo>
                        <a:pt x="176" y="55"/>
                      </a:lnTo>
                      <a:lnTo>
                        <a:pt x="174" y="59"/>
                      </a:lnTo>
                      <a:lnTo>
                        <a:pt x="183" y="59"/>
                      </a:lnTo>
                      <a:lnTo>
                        <a:pt x="191" y="52"/>
                      </a:lnTo>
                      <a:lnTo>
                        <a:pt x="199" y="51"/>
                      </a:lnTo>
                      <a:lnTo>
                        <a:pt x="202" y="58"/>
                      </a:lnTo>
                      <a:lnTo>
                        <a:pt x="200" y="66"/>
                      </a:lnTo>
                      <a:lnTo>
                        <a:pt x="191" y="74"/>
                      </a:lnTo>
                      <a:lnTo>
                        <a:pt x="191" y="81"/>
                      </a:lnTo>
                      <a:lnTo>
                        <a:pt x="183" y="84"/>
                      </a:lnTo>
                      <a:lnTo>
                        <a:pt x="179" y="88"/>
                      </a:lnTo>
                      <a:lnTo>
                        <a:pt x="177" y="93"/>
                      </a:lnTo>
                      <a:lnTo>
                        <a:pt x="185" y="89"/>
                      </a:lnTo>
                      <a:lnTo>
                        <a:pt x="194" y="86"/>
                      </a:lnTo>
                      <a:lnTo>
                        <a:pt x="199" y="79"/>
                      </a:lnTo>
                      <a:lnTo>
                        <a:pt x="207" y="75"/>
                      </a:lnTo>
                      <a:lnTo>
                        <a:pt x="214" y="75"/>
                      </a:lnTo>
                      <a:lnTo>
                        <a:pt x="211" y="84"/>
                      </a:lnTo>
                      <a:lnTo>
                        <a:pt x="205" y="86"/>
                      </a:lnTo>
                      <a:lnTo>
                        <a:pt x="202" y="93"/>
                      </a:lnTo>
                      <a:lnTo>
                        <a:pt x="204" y="101"/>
                      </a:lnTo>
                      <a:lnTo>
                        <a:pt x="204" y="108"/>
                      </a:lnTo>
                      <a:lnTo>
                        <a:pt x="199" y="110"/>
                      </a:lnTo>
                      <a:lnTo>
                        <a:pt x="194" y="110"/>
                      </a:lnTo>
                      <a:lnTo>
                        <a:pt x="193" y="116"/>
                      </a:lnTo>
                      <a:lnTo>
                        <a:pt x="197" y="123"/>
                      </a:lnTo>
                      <a:lnTo>
                        <a:pt x="196" y="129"/>
                      </a:lnTo>
                      <a:lnTo>
                        <a:pt x="193" y="136"/>
                      </a:lnTo>
                      <a:lnTo>
                        <a:pt x="187" y="139"/>
                      </a:lnTo>
                      <a:lnTo>
                        <a:pt x="191" y="147"/>
                      </a:lnTo>
                      <a:lnTo>
                        <a:pt x="196" y="156"/>
                      </a:lnTo>
                      <a:lnTo>
                        <a:pt x="190" y="160"/>
                      </a:lnTo>
                      <a:lnTo>
                        <a:pt x="180" y="170"/>
                      </a:lnTo>
                      <a:lnTo>
                        <a:pt x="179" y="163"/>
                      </a:lnTo>
                      <a:lnTo>
                        <a:pt x="173" y="160"/>
                      </a:lnTo>
                      <a:lnTo>
                        <a:pt x="170" y="163"/>
                      </a:lnTo>
                      <a:lnTo>
                        <a:pt x="166" y="177"/>
                      </a:lnTo>
                      <a:lnTo>
                        <a:pt x="160" y="189"/>
                      </a:lnTo>
                      <a:lnTo>
                        <a:pt x="156" y="197"/>
                      </a:lnTo>
                      <a:lnTo>
                        <a:pt x="148" y="210"/>
                      </a:lnTo>
                      <a:lnTo>
                        <a:pt x="151" y="223"/>
                      </a:lnTo>
                      <a:lnTo>
                        <a:pt x="145" y="230"/>
                      </a:lnTo>
                      <a:lnTo>
                        <a:pt x="137" y="223"/>
                      </a:lnTo>
                      <a:lnTo>
                        <a:pt x="125" y="226"/>
                      </a:lnTo>
                      <a:lnTo>
                        <a:pt x="111" y="233"/>
                      </a:lnTo>
                      <a:lnTo>
                        <a:pt x="105" y="224"/>
                      </a:lnTo>
                      <a:lnTo>
                        <a:pt x="94" y="209"/>
                      </a:lnTo>
                      <a:lnTo>
                        <a:pt x="92" y="218"/>
                      </a:lnTo>
                      <a:lnTo>
                        <a:pt x="78" y="228"/>
                      </a:lnTo>
                      <a:lnTo>
                        <a:pt x="58" y="228"/>
                      </a:lnTo>
                      <a:lnTo>
                        <a:pt x="60" y="218"/>
                      </a:lnTo>
                      <a:lnTo>
                        <a:pt x="47" y="197"/>
                      </a:lnTo>
                      <a:lnTo>
                        <a:pt x="47" y="184"/>
                      </a:lnTo>
                      <a:lnTo>
                        <a:pt x="30" y="182"/>
                      </a:lnTo>
                      <a:lnTo>
                        <a:pt x="27" y="163"/>
                      </a:lnTo>
                      <a:lnTo>
                        <a:pt x="15" y="147"/>
                      </a:lnTo>
                      <a:lnTo>
                        <a:pt x="1" y="139"/>
                      </a:lnTo>
                      <a:lnTo>
                        <a:pt x="0" y="126"/>
                      </a:lnTo>
                      <a:lnTo>
                        <a:pt x="6" y="119"/>
                      </a:lnTo>
                      <a:lnTo>
                        <a:pt x="6" y="119"/>
                      </a:lnTo>
                      <a:lnTo>
                        <a:pt x="6" y="119"/>
                      </a:lnTo>
                      <a:close/>
                    </a:path>
                  </a:pathLst>
                </a:cu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56" name="Freeform 40">
                  <a:extLst>
                    <a:ext uri="{FF2B5EF4-FFF2-40B4-BE49-F238E27FC236}">
                      <a16:creationId xmlns:a16="http://schemas.microsoft.com/office/drawing/2014/main" id="{26007A60-B16E-4F1E-AB9B-3C69ED55E7F1}"/>
                    </a:ext>
                  </a:extLst>
                </p:cNvPr>
                <p:cNvSpPr>
                  <a:spLocks/>
                </p:cNvSpPr>
                <p:nvPr/>
              </p:nvSpPr>
              <p:spPr bwMode="auto">
                <a:xfrm>
                  <a:off x="10399712" y="3857624"/>
                  <a:ext cx="414338" cy="482600"/>
                </a:xfrm>
                <a:custGeom>
                  <a:avLst/>
                  <a:gdLst>
                    <a:gd name="T0" fmla="*/ 80 w 261"/>
                    <a:gd name="T1" fmla="*/ 268 h 304"/>
                    <a:gd name="T2" fmla="*/ 72 w 261"/>
                    <a:gd name="T3" fmla="*/ 250 h 304"/>
                    <a:gd name="T4" fmla="*/ 72 w 261"/>
                    <a:gd name="T5" fmla="*/ 222 h 304"/>
                    <a:gd name="T6" fmla="*/ 46 w 261"/>
                    <a:gd name="T7" fmla="*/ 212 h 304"/>
                    <a:gd name="T8" fmla="*/ 38 w 261"/>
                    <a:gd name="T9" fmla="*/ 185 h 304"/>
                    <a:gd name="T10" fmla="*/ 63 w 261"/>
                    <a:gd name="T11" fmla="*/ 174 h 304"/>
                    <a:gd name="T12" fmla="*/ 57 w 261"/>
                    <a:gd name="T13" fmla="*/ 130 h 304"/>
                    <a:gd name="T14" fmla="*/ 30 w 261"/>
                    <a:gd name="T15" fmla="*/ 130 h 304"/>
                    <a:gd name="T16" fmla="*/ 18 w 261"/>
                    <a:gd name="T17" fmla="*/ 115 h 304"/>
                    <a:gd name="T18" fmla="*/ 0 w 261"/>
                    <a:gd name="T19" fmla="*/ 107 h 304"/>
                    <a:gd name="T20" fmla="*/ 13 w 261"/>
                    <a:gd name="T21" fmla="*/ 101 h 304"/>
                    <a:gd name="T22" fmla="*/ 21 w 261"/>
                    <a:gd name="T23" fmla="*/ 77 h 304"/>
                    <a:gd name="T24" fmla="*/ 35 w 261"/>
                    <a:gd name="T25" fmla="*/ 69 h 304"/>
                    <a:gd name="T26" fmla="*/ 30 w 261"/>
                    <a:gd name="T27" fmla="*/ 49 h 304"/>
                    <a:gd name="T28" fmla="*/ 50 w 261"/>
                    <a:gd name="T29" fmla="*/ 44 h 304"/>
                    <a:gd name="T30" fmla="*/ 74 w 261"/>
                    <a:gd name="T31" fmla="*/ 53 h 304"/>
                    <a:gd name="T32" fmla="*/ 78 w 261"/>
                    <a:gd name="T33" fmla="*/ 35 h 304"/>
                    <a:gd name="T34" fmla="*/ 66 w 261"/>
                    <a:gd name="T35" fmla="*/ 23 h 304"/>
                    <a:gd name="T36" fmla="*/ 58 w 261"/>
                    <a:gd name="T37" fmla="*/ 8 h 304"/>
                    <a:gd name="T38" fmla="*/ 84 w 261"/>
                    <a:gd name="T39" fmla="*/ 12 h 304"/>
                    <a:gd name="T40" fmla="*/ 106 w 261"/>
                    <a:gd name="T41" fmla="*/ 30 h 304"/>
                    <a:gd name="T42" fmla="*/ 137 w 261"/>
                    <a:gd name="T43" fmla="*/ 35 h 304"/>
                    <a:gd name="T44" fmla="*/ 160 w 261"/>
                    <a:gd name="T45" fmla="*/ 44 h 304"/>
                    <a:gd name="T46" fmla="*/ 156 w 261"/>
                    <a:gd name="T47" fmla="*/ 73 h 304"/>
                    <a:gd name="T48" fmla="*/ 169 w 261"/>
                    <a:gd name="T49" fmla="*/ 80 h 304"/>
                    <a:gd name="T50" fmla="*/ 182 w 261"/>
                    <a:gd name="T51" fmla="*/ 103 h 304"/>
                    <a:gd name="T52" fmla="*/ 207 w 261"/>
                    <a:gd name="T53" fmla="*/ 86 h 304"/>
                    <a:gd name="T54" fmla="*/ 225 w 261"/>
                    <a:gd name="T55" fmla="*/ 101 h 304"/>
                    <a:gd name="T56" fmla="*/ 220 w 261"/>
                    <a:gd name="T57" fmla="*/ 115 h 304"/>
                    <a:gd name="T58" fmla="*/ 196 w 261"/>
                    <a:gd name="T59" fmla="*/ 113 h 304"/>
                    <a:gd name="T60" fmla="*/ 186 w 261"/>
                    <a:gd name="T61" fmla="*/ 144 h 304"/>
                    <a:gd name="T62" fmla="*/ 203 w 261"/>
                    <a:gd name="T63" fmla="*/ 162 h 304"/>
                    <a:gd name="T64" fmla="*/ 217 w 261"/>
                    <a:gd name="T65" fmla="*/ 179 h 304"/>
                    <a:gd name="T66" fmla="*/ 214 w 261"/>
                    <a:gd name="T67" fmla="*/ 189 h 304"/>
                    <a:gd name="T68" fmla="*/ 242 w 261"/>
                    <a:gd name="T69" fmla="*/ 182 h 304"/>
                    <a:gd name="T70" fmla="*/ 261 w 261"/>
                    <a:gd name="T71" fmla="*/ 189 h 304"/>
                    <a:gd name="T72" fmla="*/ 247 w 261"/>
                    <a:gd name="T73" fmla="*/ 223 h 304"/>
                    <a:gd name="T74" fmla="*/ 245 w 261"/>
                    <a:gd name="T75" fmla="*/ 243 h 304"/>
                    <a:gd name="T76" fmla="*/ 230 w 261"/>
                    <a:gd name="T77" fmla="*/ 272 h 304"/>
                    <a:gd name="T78" fmla="*/ 199 w 261"/>
                    <a:gd name="T79" fmla="*/ 304 h 304"/>
                    <a:gd name="T80" fmla="*/ 165 w 261"/>
                    <a:gd name="T81" fmla="*/ 297 h 304"/>
                    <a:gd name="T82" fmla="*/ 154 w 261"/>
                    <a:gd name="T83" fmla="*/ 282 h 304"/>
                    <a:gd name="T84" fmla="*/ 140 w 261"/>
                    <a:gd name="T85" fmla="*/ 280 h 304"/>
                    <a:gd name="T86" fmla="*/ 135 w 261"/>
                    <a:gd name="T87" fmla="*/ 292 h 304"/>
                    <a:gd name="T88" fmla="*/ 117 w 261"/>
                    <a:gd name="T89" fmla="*/ 303 h 304"/>
                    <a:gd name="T90" fmla="*/ 125 w 261"/>
                    <a:gd name="T91" fmla="*/ 283 h 304"/>
                    <a:gd name="T92" fmla="*/ 108 w 261"/>
                    <a:gd name="T93" fmla="*/ 279 h 304"/>
                    <a:gd name="T94" fmla="*/ 88 w 261"/>
                    <a:gd name="T95" fmla="*/ 292 h 304"/>
                    <a:gd name="T96" fmla="*/ 88 w 261"/>
                    <a:gd name="T97" fmla="*/ 292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304">
                      <a:moveTo>
                        <a:pt x="88" y="292"/>
                      </a:moveTo>
                      <a:lnTo>
                        <a:pt x="80" y="268"/>
                      </a:lnTo>
                      <a:lnTo>
                        <a:pt x="69" y="259"/>
                      </a:lnTo>
                      <a:lnTo>
                        <a:pt x="72" y="250"/>
                      </a:lnTo>
                      <a:lnTo>
                        <a:pt x="63" y="239"/>
                      </a:lnTo>
                      <a:lnTo>
                        <a:pt x="72" y="222"/>
                      </a:lnTo>
                      <a:lnTo>
                        <a:pt x="57" y="211"/>
                      </a:lnTo>
                      <a:lnTo>
                        <a:pt x="46" y="212"/>
                      </a:lnTo>
                      <a:lnTo>
                        <a:pt x="35" y="199"/>
                      </a:lnTo>
                      <a:lnTo>
                        <a:pt x="38" y="185"/>
                      </a:lnTo>
                      <a:lnTo>
                        <a:pt x="46" y="178"/>
                      </a:lnTo>
                      <a:lnTo>
                        <a:pt x="63" y="174"/>
                      </a:lnTo>
                      <a:lnTo>
                        <a:pt x="60" y="152"/>
                      </a:lnTo>
                      <a:lnTo>
                        <a:pt x="57" y="130"/>
                      </a:lnTo>
                      <a:lnTo>
                        <a:pt x="41" y="142"/>
                      </a:lnTo>
                      <a:lnTo>
                        <a:pt x="30" y="130"/>
                      </a:lnTo>
                      <a:lnTo>
                        <a:pt x="18" y="131"/>
                      </a:lnTo>
                      <a:lnTo>
                        <a:pt x="18" y="115"/>
                      </a:lnTo>
                      <a:lnTo>
                        <a:pt x="6" y="114"/>
                      </a:lnTo>
                      <a:lnTo>
                        <a:pt x="0" y="107"/>
                      </a:lnTo>
                      <a:lnTo>
                        <a:pt x="3" y="100"/>
                      </a:lnTo>
                      <a:lnTo>
                        <a:pt x="13" y="101"/>
                      </a:lnTo>
                      <a:lnTo>
                        <a:pt x="23" y="97"/>
                      </a:lnTo>
                      <a:lnTo>
                        <a:pt x="21" y="77"/>
                      </a:lnTo>
                      <a:lnTo>
                        <a:pt x="27" y="71"/>
                      </a:lnTo>
                      <a:lnTo>
                        <a:pt x="35" y="69"/>
                      </a:lnTo>
                      <a:lnTo>
                        <a:pt x="35" y="57"/>
                      </a:lnTo>
                      <a:lnTo>
                        <a:pt x="30" y="49"/>
                      </a:lnTo>
                      <a:lnTo>
                        <a:pt x="40" y="40"/>
                      </a:lnTo>
                      <a:lnTo>
                        <a:pt x="50" y="44"/>
                      </a:lnTo>
                      <a:lnTo>
                        <a:pt x="63" y="60"/>
                      </a:lnTo>
                      <a:lnTo>
                        <a:pt x="74" y="53"/>
                      </a:lnTo>
                      <a:lnTo>
                        <a:pt x="83" y="43"/>
                      </a:lnTo>
                      <a:lnTo>
                        <a:pt x="78" y="35"/>
                      </a:lnTo>
                      <a:lnTo>
                        <a:pt x="77" y="23"/>
                      </a:lnTo>
                      <a:lnTo>
                        <a:pt x="66" y="23"/>
                      </a:lnTo>
                      <a:lnTo>
                        <a:pt x="57" y="13"/>
                      </a:lnTo>
                      <a:lnTo>
                        <a:pt x="58" y="8"/>
                      </a:lnTo>
                      <a:lnTo>
                        <a:pt x="71" y="0"/>
                      </a:lnTo>
                      <a:lnTo>
                        <a:pt x="84" y="12"/>
                      </a:lnTo>
                      <a:lnTo>
                        <a:pt x="97" y="15"/>
                      </a:lnTo>
                      <a:lnTo>
                        <a:pt x="106" y="30"/>
                      </a:lnTo>
                      <a:lnTo>
                        <a:pt x="123" y="32"/>
                      </a:lnTo>
                      <a:lnTo>
                        <a:pt x="137" y="35"/>
                      </a:lnTo>
                      <a:lnTo>
                        <a:pt x="145" y="49"/>
                      </a:lnTo>
                      <a:lnTo>
                        <a:pt x="160" y="44"/>
                      </a:lnTo>
                      <a:lnTo>
                        <a:pt x="163" y="60"/>
                      </a:lnTo>
                      <a:lnTo>
                        <a:pt x="156" y="73"/>
                      </a:lnTo>
                      <a:lnTo>
                        <a:pt x="162" y="81"/>
                      </a:lnTo>
                      <a:lnTo>
                        <a:pt x="169" y="80"/>
                      </a:lnTo>
                      <a:lnTo>
                        <a:pt x="173" y="94"/>
                      </a:lnTo>
                      <a:lnTo>
                        <a:pt x="182" y="103"/>
                      </a:lnTo>
                      <a:lnTo>
                        <a:pt x="200" y="101"/>
                      </a:lnTo>
                      <a:lnTo>
                        <a:pt x="207" y="86"/>
                      </a:lnTo>
                      <a:lnTo>
                        <a:pt x="217" y="90"/>
                      </a:lnTo>
                      <a:lnTo>
                        <a:pt x="225" y="101"/>
                      </a:lnTo>
                      <a:lnTo>
                        <a:pt x="225" y="108"/>
                      </a:lnTo>
                      <a:lnTo>
                        <a:pt x="220" y="115"/>
                      </a:lnTo>
                      <a:lnTo>
                        <a:pt x="208" y="108"/>
                      </a:lnTo>
                      <a:lnTo>
                        <a:pt x="196" y="113"/>
                      </a:lnTo>
                      <a:lnTo>
                        <a:pt x="202" y="127"/>
                      </a:lnTo>
                      <a:lnTo>
                        <a:pt x="186" y="144"/>
                      </a:lnTo>
                      <a:lnTo>
                        <a:pt x="190" y="152"/>
                      </a:lnTo>
                      <a:lnTo>
                        <a:pt x="203" y="162"/>
                      </a:lnTo>
                      <a:lnTo>
                        <a:pt x="220" y="168"/>
                      </a:lnTo>
                      <a:lnTo>
                        <a:pt x="217" y="179"/>
                      </a:lnTo>
                      <a:lnTo>
                        <a:pt x="213" y="185"/>
                      </a:lnTo>
                      <a:lnTo>
                        <a:pt x="214" y="189"/>
                      </a:lnTo>
                      <a:lnTo>
                        <a:pt x="230" y="189"/>
                      </a:lnTo>
                      <a:lnTo>
                        <a:pt x="242" y="182"/>
                      </a:lnTo>
                      <a:lnTo>
                        <a:pt x="248" y="189"/>
                      </a:lnTo>
                      <a:lnTo>
                        <a:pt x="261" y="189"/>
                      </a:lnTo>
                      <a:lnTo>
                        <a:pt x="257" y="212"/>
                      </a:lnTo>
                      <a:lnTo>
                        <a:pt x="247" y="223"/>
                      </a:lnTo>
                      <a:lnTo>
                        <a:pt x="254" y="235"/>
                      </a:lnTo>
                      <a:lnTo>
                        <a:pt x="245" y="243"/>
                      </a:lnTo>
                      <a:lnTo>
                        <a:pt x="231" y="243"/>
                      </a:lnTo>
                      <a:lnTo>
                        <a:pt x="230" y="272"/>
                      </a:lnTo>
                      <a:lnTo>
                        <a:pt x="213" y="294"/>
                      </a:lnTo>
                      <a:lnTo>
                        <a:pt x="199" y="304"/>
                      </a:lnTo>
                      <a:lnTo>
                        <a:pt x="190" y="296"/>
                      </a:lnTo>
                      <a:lnTo>
                        <a:pt x="165" y="297"/>
                      </a:lnTo>
                      <a:lnTo>
                        <a:pt x="160" y="293"/>
                      </a:lnTo>
                      <a:lnTo>
                        <a:pt x="154" y="282"/>
                      </a:lnTo>
                      <a:lnTo>
                        <a:pt x="145" y="277"/>
                      </a:lnTo>
                      <a:lnTo>
                        <a:pt x="140" y="280"/>
                      </a:lnTo>
                      <a:lnTo>
                        <a:pt x="139" y="289"/>
                      </a:lnTo>
                      <a:lnTo>
                        <a:pt x="135" y="292"/>
                      </a:lnTo>
                      <a:lnTo>
                        <a:pt x="128" y="304"/>
                      </a:lnTo>
                      <a:lnTo>
                        <a:pt x="117" y="303"/>
                      </a:lnTo>
                      <a:lnTo>
                        <a:pt x="115" y="296"/>
                      </a:lnTo>
                      <a:lnTo>
                        <a:pt x="125" y="283"/>
                      </a:lnTo>
                      <a:lnTo>
                        <a:pt x="115" y="272"/>
                      </a:lnTo>
                      <a:lnTo>
                        <a:pt x="108" y="279"/>
                      </a:lnTo>
                      <a:lnTo>
                        <a:pt x="100" y="287"/>
                      </a:lnTo>
                      <a:lnTo>
                        <a:pt x="88" y="292"/>
                      </a:lnTo>
                      <a:lnTo>
                        <a:pt x="88" y="292"/>
                      </a:lnTo>
                      <a:lnTo>
                        <a:pt x="88" y="292"/>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57" name="Freeform 41">
                  <a:extLst>
                    <a:ext uri="{FF2B5EF4-FFF2-40B4-BE49-F238E27FC236}">
                      <a16:creationId xmlns:a16="http://schemas.microsoft.com/office/drawing/2014/main" id="{479B3A20-AD57-4E1B-8393-0D734E82CC6E}"/>
                    </a:ext>
                  </a:extLst>
                </p:cNvPr>
                <p:cNvSpPr>
                  <a:spLocks/>
                </p:cNvSpPr>
                <p:nvPr/>
              </p:nvSpPr>
              <p:spPr bwMode="auto">
                <a:xfrm>
                  <a:off x="10399712" y="3857624"/>
                  <a:ext cx="414338" cy="482600"/>
                </a:xfrm>
                <a:custGeom>
                  <a:avLst/>
                  <a:gdLst>
                    <a:gd name="T0" fmla="*/ 80 w 261"/>
                    <a:gd name="T1" fmla="*/ 268 h 304"/>
                    <a:gd name="T2" fmla="*/ 72 w 261"/>
                    <a:gd name="T3" fmla="*/ 250 h 304"/>
                    <a:gd name="T4" fmla="*/ 72 w 261"/>
                    <a:gd name="T5" fmla="*/ 222 h 304"/>
                    <a:gd name="T6" fmla="*/ 46 w 261"/>
                    <a:gd name="T7" fmla="*/ 212 h 304"/>
                    <a:gd name="T8" fmla="*/ 38 w 261"/>
                    <a:gd name="T9" fmla="*/ 185 h 304"/>
                    <a:gd name="T10" fmla="*/ 63 w 261"/>
                    <a:gd name="T11" fmla="*/ 174 h 304"/>
                    <a:gd name="T12" fmla="*/ 57 w 261"/>
                    <a:gd name="T13" fmla="*/ 130 h 304"/>
                    <a:gd name="T14" fmla="*/ 30 w 261"/>
                    <a:gd name="T15" fmla="*/ 130 h 304"/>
                    <a:gd name="T16" fmla="*/ 18 w 261"/>
                    <a:gd name="T17" fmla="*/ 115 h 304"/>
                    <a:gd name="T18" fmla="*/ 0 w 261"/>
                    <a:gd name="T19" fmla="*/ 107 h 304"/>
                    <a:gd name="T20" fmla="*/ 13 w 261"/>
                    <a:gd name="T21" fmla="*/ 101 h 304"/>
                    <a:gd name="T22" fmla="*/ 21 w 261"/>
                    <a:gd name="T23" fmla="*/ 77 h 304"/>
                    <a:gd name="T24" fmla="*/ 35 w 261"/>
                    <a:gd name="T25" fmla="*/ 69 h 304"/>
                    <a:gd name="T26" fmla="*/ 30 w 261"/>
                    <a:gd name="T27" fmla="*/ 49 h 304"/>
                    <a:gd name="T28" fmla="*/ 50 w 261"/>
                    <a:gd name="T29" fmla="*/ 44 h 304"/>
                    <a:gd name="T30" fmla="*/ 74 w 261"/>
                    <a:gd name="T31" fmla="*/ 53 h 304"/>
                    <a:gd name="T32" fmla="*/ 78 w 261"/>
                    <a:gd name="T33" fmla="*/ 35 h 304"/>
                    <a:gd name="T34" fmla="*/ 66 w 261"/>
                    <a:gd name="T35" fmla="*/ 23 h 304"/>
                    <a:gd name="T36" fmla="*/ 58 w 261"/>
                    <a:gd name="T37" fmla="*/ 8 h 304"/>
                    <a:gd name="T38" fmla="*/ 84 w 261"/>
                    <a:gd name="T39" fmla="*/ 12 h 304"/>
                    <a:gd name="T40" fmla="*/ 106 w 261"/>
                    <a:gd name="T41" fmla="*/ 30 h 304"/>
                    <a:gd name="T42" fmla="*/ 137 w 261"/>
                    <a:gd name="T43" fmla="*/ 35 h 304"/>
                    <a:gd name="T44" fmla="*/ 160 w 261"/>
                    <a:gd name="T45" fmla="*/ 44 h 304"/>
                    <a:gd name="T46" fmla="*/ 156 w 261"/>
                    <a:gd name="T47" fmla="*/ 73 h 304"/>
                    <a:gd name="T48" fmla="*/ 169 w 261"/>
                    <a:gd name="T49" fmla="*/ 80 h 304"/>
                    <a:gd name="T50" fmla="*/ 182 w 261"/>
                    <a:gd name="T51" fmla="*/ 103 h 304"/>
                    <a:gd name="T52" fmla="*/ 207 w 261"/>
                    <a:gd name="T53" fmla="*/ 86 h 304"/>
                    <a:gd name="T54" fmla="*/ 225 w 261"/>
                    <a:gd name="T55" fmla="*/ 101 h 304"/>
                    <a:gd name="T56" fmla="*/ 220 w 261"/>
                    <a:gd name="T57" fmla="*/ 115 h 304"/>
                    <a:gd name="T58" fmla="*/ 196 w 261"/>
                    <a:gd name="T59" fmla="*/ 113 h 304"/>
                    <a:gd name="T60" fmla="*/ 186 w 261"/>
                    <a:gd name="T61" fmla="*/ 144 h 304"/>
                    <a:gd name="T62" fmla="*/ 203 w 261"/>
                    <a:gd name="T63" fmla="*/ 162 h 304"/>
                    <a:gd name="T64" fmla="*/ 217 w 261"/>
                    <a:gd name="T65" fmla="*/ 179 h 304"/>
                    <a:gd name="T66" fmla="*/ 214 w 261"/>
                    <a:gd name="T67" fmla="*/ 189 h 304"/>
                    <a:gd name="T68" fmla="*/ 242 w 261"/>
                    <a:gd name="T69" fmla="*/ 182 h 304"/>
                    <a:gd name="T70" fmla="*/ 261 w 261"/>
                    <a:gd name="T71" fmla="*/ 189 h 304"/>
                    <a:gd name="T72" fmla="*/ 247 w 261"/>
                    <a:gd name="T73" fmla="*/ 223 h 304"/>
                    <a:gd name="T74" fmla="*/ 245 w 261"/>
                    <a:gd name="T75" fmla="*/ 243 h 304"/>
                    <a:gd name="T76" fmla="*/ 230 w 261"/>
                    <a:gd name="T77" fmla="*/ 272 h 304"/>
                    <a:gd name="T78" fmla="*/ 199 w 261"/>
                    <a:gd name="T79" fmla="*/ 304 h 304"/>
                    <a:gd name="T80" fmla="*/ 165 w 261"/>
                    <a:gd name="T81" fmla="*/ 297 h 304"/>
                    <a:gd name="T82" fmla="*/ 154 w 261"/>
                    <a:gd name="T83" fmla="*/ 282 h 304"/>
                    <a:gd name="T84" fmla="*/ 140 w 261"/>
                    <a:gd name="T85" fmla="*/ 280 h 304"/>
                    <a:gd name="T86" fmla="*/ 135 w 261"/>
                    <a:gd name="T87" fmla="*/ 292 h 304"/>
                    <a:gd name="T88" fmla="*/ 117 w 261"/>
                    <a:gd name="T89" fmla="*/ 303 h 304"/>
                    <a:gd name="T90" fmla="*/ 125 w 261"/>
                    <a:gd name="T91" fmla="*/ 283 h 304"/>
                    <a:gd name="T92" fmla="*/ 108 w 261"/>
                    <a:gd name="T93" fmla="*/ 279 h 304"/>
                    <a:gd name="T94" fmla="*/ 88 w 261"/>
                    <a:gd name="T95" fmla="*/ 292 h 304"/>
                    <a:gd name="T96" fmla="*/ 88 w 261"/>
                    <a:gd name="T97" fmla="*/ 292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304">
                      <a:moveTo>
                        <a:pt x="88" y="292"/>
                      </a:moveTo>
                      <a:lnTo>
                        <a:pt x="80" y="268"/>
                      </a:lnTo>
                      <a:lnTo>
                        <a:pt x="69" y="259"/>
                      </a:lnTo>
                      <a:lnTo>
                        <a:pt x="72" y="250"/>
                      </a:lnTo>
                      <a:lnTo>
                        <a:pt x="63" y="239"/>
                      </a:lnTo>
                      <a:lnTo>
                        <a:pt x="72" y="222"/>
                      </a:lnTo>
                      <a:lnTo>
                        <a:pt x="57" y="211"/>
                      </a:lnTo>
                      <a:lnTo>
                        <a:pt x="46" y="212"/>
                      </a:lnTo>
                      <a:lnTo>
                        <a:pt x="35" y="199"/>
                      </a:lnTo>
                      <a:lnTo>
                        <a:pt x="38" y="185"/>
                      </a:lnTo>
                      <a:lnTo>
                        <a:pt x="46" y="178"/>
                      </a:lnTo>
                      <a:lnTo>
                        <a:pt x="63" y="174"/>
                      </a:lnTo>
                      <a:lnTo>
                        <a:pt x="60" y="152"/>
                      </a:lnTo>
                      <a:lnTo>
                        <a:pt x="57" y="130"/>
                      </a:lnTo>
                      <a:lnTo>
                        <a:pt x="41" y="142"/>
                      </a:lnTo>
                      <a:lnTo>
                        <a:pt x="30" y="130"/>
                      </a:lnTo>
                      <a:lnTo>
                        <a:pt x="18" y="131"/>
                      </a:lnTo>
                      <a:lnTo>
                        <a:pt x="18" y="115"/>
                      </a:lnTo>
                      <a:lnTo>
                        <a:pt x="6" y="114"/>
                      </a:lnTo>
                      <a:lnTo>
                        <a:pt x="0" y="107"/>
                      </a:lnTo>
                      <a:lnTo>
                        <a:pt x="3" y="100"/>
                      </a:lnTo>
                      <a:lnTo>
                        <a:pt x="13" y="101"/>
                      </a:lnTo>
                      <a:lnTo>
                        <a:pt x="23" y="97"/>
                      </a:lnTo>
                      <a:lnTo>
                        <a:pt x="21" y="77"/>
                      </a:lnTo>
                      <a:lnTo>
                        <a:pt x="27" y="71"/>
                      </a:lnTo>
                      <a:lnTo>
                        <a:pt x="35" y="69"/>
                      </a:lnTo>
                      <a:lnTo>
                        <a:pt x="35" y="57"/>
                      </a:lnTo>
                      <a:lnTo>
                        <a:pt x="30" y="49"/>
                      </a:lnTo>
                      <a:lnTo>
                        <a:pt x="40" y="40"/>
                      </a:lnTo>
                      <a:lnTo>
                        <a:pt x="50" y="44"/>
                      </a:lnTo>
                      <a:lnTo>
                        <a:pt x="63" y="60"/>
                      </a:lnTo>
                      <a:lnTo>
                        <a:pt x="74" y="53"/>
                      </a:lnTo>
                      <a:lnTo>
                        <a:pt x="83" y="43"/>
                      </a:lnTo>
                      <a:lnTo>
                        <a:pt x="78" y="35"/>
                      </a:lnTo>
                      <a:lnTo>
                        <a:pt x="77" y="23"/>
                      </a:lnTo>
                      <a:lnTo>
                        <a:pt x="66" y="23"/>
                      </a:lnTo>
                      <a:lnTo>
                        <a:pt x="57" y="13"/>
                      </a:lnTo>
                      <a:lnTo>
                        <a:pt x="58" y="8"/>
                      </a:lnTo>
                      <a:lnTo>
                        <a:pt x="71" y="0"/>
                      </a:lnTo>
                      <a:lnTo>
                        <a:pt x="84" y="12"/>
                      </a:lnTo>
                      <a:lnTo>
                        <a:pt x="97" y="15"/>
                      </a:lnTo>
                      <a:lnTo>
                        <a:pt x="106" y="30"/>
                      </a:lnTo>
                      <a:lnTo>
                        <a:pt x="123" y="32"/>
                      </a:lnTo>
                      <a:lnTo>
                        <a:pt x="137" y="35"/>
                      </a:lnTo>
                      <a:lnTo>
                        <a:pt x="145" y="49"/>
                      </a:lnTo>
                      <a:lnTo>
                        <a:pt x="160" y="44"/>
                      </a:lnTo>
                      <a:lnTo>
                        <a:pt x="163" y="60"/>
                      </a:lnTo>
                      <a:lnTo>
                        <a:pt x="156" y="73"/>
                      </a:lnTo>
                      <a:lnTo>
                        <a:pt x="162" y="81"/>
                      </a:lnTo>
                      <a:lnTo>
                        <a:pt x="169" y="80"/>
                      </a:lnTo>
                      <a:lnTo>
                        <a:pt x="173" y="94"/>
                      </a:lnTo>
                      <a:lnTo>
                        <a:pt x="182" y="103"/>
                      </a:lnTo>
                      <a:lnTo>
                        <a:pt x="200" y="101"/>
                      </a:lnTo>
                      <a:lnTo>
                        <a:pt x="207" y="86"/>
                      </a:lnTo>
                      <a:lnTo>
                        <a:pt x="217" y="90"/>
                      </a:lnTo>
                      <a:lnTo>
                        <a:pt x="225" y="101"/>
                      </a:lnTo>
                      <a:lnTo>
                        <a:pt x="225" y="108"/>
                      </a:lnTo>
                      <a:lnTo>
                        <a:pt x="220" y="115"/>
                      </a:lnTo>
                      <a:lnTo>
                        <a:pt x="208" y="108"/>
                      </a:lnTo>
                      <a:lnTo>
                        <a:pt x="196" y="113"/>
                      </a:lnTo>
                      <a:lnTo>
                        <a:pt x="202" y="127"/>
                      </a:lnTo>
                      <a:lnTo>
                        <a:pt x="186" y="144"/>
                      </a:lnTo>
                      <a:lnTo>
                        <a:pt x="190" y="152"/>
                      </a:lnTo>
                      <a:lnTo>
                        <a:pt x="203" y="162"/>
                      </a:lnTo>
                      <a:lnTo>
                        <a:pt x="220" y="168"/>
                      </a:lnTo>
                      <a:lnTo>
                        <a:pt x="217" y="179"/>
                      </a:lnTo>
                      <a:lnTo>
                        <a:pt x="213" y="185"/>
                      </a:lnTo>
                      <a:lnTo>
                        <a:pt x="214" y="189"/>
                      </a:lnTo>
                      <a:lnTo>
                        <a:pt x="230" y="189"/>
                      </a:lnTo>
                      <a:lnTo>
                        <a:pt x="242" y="182"/>
                      </a:lnTo>
                      <a:lnTo>
                        <a:pt x="248" y="189"/>
                      </a:lnTo>
                      <a:lnTo>
                        <a:pt x="261" y="189"/>
                      </a:lnTo>
                      <a:lnTo>
                        <a:pt x="257" y="212"/>
                      </a:lnTo>
                      <a:lnTo>
                        <a:pt x="247" y="223"/>
                      </a:lnTo>
                      <a:lnTo>
                        <a:pt x="254" y="235"/>
                      </a:lnTo>
                      <a:lnTo>
                        <a:pt x="245" y="243"/>
                      </a:lnTo>
                      <a:lnTo>
                        <a:pt x="231" y="243"/>
                      </a:lnTo>
                      <a:lnTo>
                        <a:pt x="230" y="272"/>
                      </a:lnTo>
                      <a:lnTo>
                        <a:pt x="213" y="294"/>
                      </a:lnTo>
                      <a:lnTo>
                        <a:pt x="199" y="304"/>
                      </a:lnTo>
                      <a:lnTo>
                        <a:pt x="190" y="296"/>
                      </a:lnTo>
                      <a:lnTo>
                        <a:pt x="165" y="297"/>
                      </a:lnTo>
                      <a:lnTo>
                        <a:pt x="160" y="293"/>
                      </a:lnTo>
                      <a:lnTo>
                        <a:pt x="154" y="282"/>
                      </a:lnTo>
                      <a:lnTo>
                        <a:pt x="145" y="277"/>
                      </a:lnTo>
                      <a:lnTo>
                        <a:pt x="140" y="280"/>
                      </a:lnTo>
                      <a:lnTo>
                        <a:pt x="139" y="289"/>
                      </a:lnTo>
                      <a:lnTo>
                        <a:pt x="135" y="292"/>
                      </a:lnTo>
                      <a:lnTo>
                        <a:pt x="128" y="304"/>
                      </a:lnTo>
                      <a:lnTo>
                        <a:pt x="117" y="303"/>
                      </a:lnTo>
                      <a:lnTo>
                        <a:pt x="115" y="296"/>
                      </a:lnTo>
                      <a:lnTo>
                        <a:pt x="125" y="283"/>
                      </a:lnTo>
                      <a:lnTo>
                        <a:pt x="115" y="272"/>
                      </a:lnTo>
                      <a:lnTo>
                        <a:pt x="108" y="279"/>
                      </a:lnTo>
                      <a:lnTo>
                        <a:pt x="100" y="287"/>
                      </a:lnTo>
                      <a:lnTo>
                        <a:pt x="88" y="292"/>
                      </a:lnTo>
                      <a:lnTo>
                        <a:pt x="88" y="292"/>
                      </a:lnTo>
                      <a:lnTo>
                        <a:pt x="88" y="292"/>
                      </a:lnTo>
                      <a:close/>
                    </a:path>
                  </a:pathLst>
                </a:cu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58" name="Freeform 42">
                  <a:extLst>
                    <a:ext uri="{FF2B5EF4-FFF2-40B4-BE49-F238E27FC236}">
                      <a16:creationId xmlns:a16="http://schemas.microsoft.com/office/drawing/2014/main" id="{AC8C3540-5340-4A45-81E7-627B0AF2B7A8}"/>
                    </a:ext>
                  </a:extLst>
                </p:cNvPr>
                <p:cNvSpPr>
                  <a:spLocks/>
                </p:cNvSpPr>
                <p:nvPr/>
              </p:nvSpPr>
              <p:spPr bwMode="auto">
                <a:xfrm>
                  <a:off x="10512425" y="3790949"/>
                  <a:ext cx="474663" cy="387350"/>
                </a:xfrm>
                <a:custGeom>
                  <a:avLst/>
                  <a:gdLst>
                    <a:gd name="T0" fmla="*/ 0 w 299"/>
                    <a:gd name="T1" fmla="*/ 30 h 244"/>
                    <a:gd name="T2" fmla="*/ 30 w 299"/>
                    <a:gd name="T3" fmla="*/ 32 h 244"/>
                    <a:gd name="T4" fmla="*/ 47 w 299"/>
                    <a:gd name="T5" fmla="*/ 42 h 244"/>
                    <a:gd name="T6" fmla="*/ 68 w 299"/>
                    <a:gd name="T7" fmla="*/ 38 h 244"/>
                    <a:gd name="T8" fmla="*/ 86 w 299"/>
                    <a:gd name="T9" fmla="*/ 35 h 244"/>
                    <a:gd name="T10" fmla="*/ 98 w 299"/>
                    <a:gd name="T11" fmla="*/ 45 h 244"/>
                    <a:gd name="T12" fmla="*/ 114 w 299"/>
                    <a:gd name="T13" fmla="*/ 27 h 244"/>
                    <a:gd name="T14" fmla="*/ 132 w 299"/>
                    <a:gd name="T15" fmla="*/ 0 h 244"/>
                    <a:gd name="T16" fmla="*/ 132 w 299"/>
                    <a:gd name="T17" fmla="*/ 20 h 244"/>
                    <a:gd name="T18" fmla="*/ 154 w 299"/>
                    <a:gd name="T19" fmla="*/ 30 h 244"/>
                    <a:gd name="T20" fmla="*/ 186 w 299"/>
                    <a:gd name="T21" fmla="*/ 40 h 244"/>
                    <a:gd name="T22" fmla="*/ 207 w 299"/>
                    <a:gd name="T23" fmla="*/ 75 h 244"/>
                    <a:gd name="T24" fmla="*/ 227 w 299"/>
                    <a:gd name="T25" fmla="*/ 101 h 244"/>
                    <a:gd name="T26" fmla="*/ 237 w 299"/>
                    <a:gd name="T27" fmla="*/ 138 h 244"/>
                    <a:gd name="T28" fmla="*/ 268 w 299"/>
                    <a:gd name="T29" fmla="*/ 148 h 244"/>
                    <a:gd name="T30" fmla="*/ 287 w 299"/>
                    <a:gd name="T31" fmla="*/ 166 h 244"/>
                    <a:gd name="T32" fmla="*/ 293 w 299"/>
                    <a:gd name="T33" fmla="*/ 184 h 244"/>
                    <a:gd name="T34" fmla="*/ 270 w 299"/>
                    <a:gd name="T35" fmla="*/ 176 h 244"/>
                    <a:gd name="T36" fmla="*/ 275 w 299"/>
                    <a:gd name="T37" fmla="*/ 193 h 244"/>
                    <a:gd name="T38" fmla="*/ 265 w 299"/>
                    <a:gd name="T39" fmla="*/ 216 h 244"/>
                    <a:gd name="T40" fmla="*/ 239 w 299"/>
                    <a:gd name="T41" fmla="*/ 244 h 244"/>
                    <a:gd name="T42" fmla="*/ 220 w 299"/>
                    <a:gd name="T43" fmla="*/ 240 h 244"/>
                    <a:gd name="T44" fmla="*/ 190 w 299"/>
                    <a:gd name="T45" fmla="*/ 231 h 244"/>
                    <a:gd name="T46" fmla="*/ 173 w 299"/>
                    <a:gd name="T47" fmla="*/ 224 h 244"/>
                    <a:gd name="T48" fmla="*/ 145 w 299"/>
                    <a:gd name="T49" fmla="*/ 230 h 244"/>
                    <a:gd name="T50" fmla="*/ 148 w 299"/>
                    <a:gd name="T51" fmla="*/ 220 h 244"/>
                    <a:gd name="T52" fmla="*/ 134 w 299"/>
                    <a:gd name="T53" fmla="*/ 204 h 244"/>
                    <a:gd name="T54" fmla="*/ 117 w 299"/>
                    <a:gd name="T55" fmla="*/ 186 h 244"/>
                    <a:gd name="T56" fmla="*/ 125 w 299"/>
                    <a:gd name="T57" fmla="*/ 155 h 244"/>
                    <a:gd name="T58" fmla="*/ 149 w 299"/>
                    <a:gd name="T59" fmla="*/ 157 h 244"/>
                    <a:gd name="T60" fmla="*/ 154 w 299"/>
                    <a:gd name="T61" fmla="*/ 143 h 244"/>
                    <a:gd name="T62" fmla="*/ 136 w 299"/>
                    <a:gd name="T63" fmla="*/ 126 h 244"/>
                    <a:gd name="T64" fmla="*/ 112 w 299"/>
                    <a:gd name="T65" fmla="*/ 145 h 244"/>
                    <a:gd name="T66" fmla="*/ 100 w 299"/>
                    <a:gd name="T67" fmla="*/ 122 h 244"/>
                    <a:gd name="T68" fmla="*/ 85 w 299"/>
                    <a:gd name="T69" fmla="*/ 115 h 244"/>
                    <a:gd name="T70" fmla="*/ 91 w 299"/>
                    <a:gd name="T71" fmla="*/ 86 h 244"/>
                    <a:gd name="T72" fmla="*/ 68 w 299"/>
                    <a:gd name="T73" fmla="*/ 75 h 244"/>
                    <a:gd name="T74" fmla="*/ 35 w 299"/>
                    <a:gd name="T75" fmla="*/ 72 h 244"/>
                    <a:gd name="T76" fmla="*/ 15 w 299"/>
                    <a:gd name="T77" fmla="*/ 52 h 244"/>
                    <a:gd name="T78" fmla="*/ 0 w 299"/>
                    <a:gd name="T79" fmla="*/ 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9" h="244">
                      <a:moveTo>
                        <a:pt x="0" y="42"/>
                      </a:moveTo>
                      <a:lnTo>
                        <a:pt x="0" y="30"/>
                      </a:lnTo>
                      <a:lnTo>
                        <a:pt x="17" y="21"/>
                      </a:lnTo>
                      <a:lnTo>
                        <a:pt x="30" y="32"/>
                      </a:lnTo>
                      <a:lnTo>
                        <a:pt x="38" y="48"/>
                      </a:lnTo>
                      <a:lnTo>
                        <a:pt x="47" y="42"/>
                      </a:lnTo>
                      <a:lnTo>
                        <a:pt x="55" y="50"/>
                      </a:lnTo>
                      <a:lnTo>
                        <a:pt x="68" y="38"/>
                      </a:lnTo>
                      <a:lnTo>
                        <a:pt x="74" y="28"/>
                      </a:lnTo>
                      <a:lnTo>
                        <a:pt x="86" y="35"/>
                      </a:lnTo>
                      <a:lnTo>
                        <a:pt x="89" y="45"/>
                      </a:lnTo>
                      <a:lnTo>
                        <a:pt x="98" y="45"/>
                      </a:lnTo>
                      <a:lnTo>
                        <a:pt x="102" y="27"/>
                      </a:lnTo>
                      <a:lnTo>
                        <a:pt x="114" y="27"/>
                      </a:lnTo>
                      <a:lnTo>
                        <a:pt x="119" y="5"/>
                      </a:lnTo>
                      <a:lnTo>
                        <a:pt x="132" y="0"/>
                      </a:lnTo>
                      <a:lnTo>
                        <a:pt x="131" y="10"/>
                      </a:lnTo>
                      <a:lnTo>
                        <a:pt x="132" y="20"/>
                      </a:lnTo>
                      <a:lnTo>
                        <a:pt x="148" y="21"/>
                      </a:lnTo>
                      <a:lnTo>
                        <a:pt x="154" y="30"/>
                      </a:lnTo>
                      <a:lnTo>
                        <a:pt x="166" y="35"/>
                      </a:lnTo>
                      <a:lnTo>
                        <a:pt x="186" y="40"/>
                      </a:lnTo>
                      <a:lnTo>
                        <a:pt x="202" y="58"/>
                      </a:lnTo>
                      <a:lnTo>
                        <a:pt x="207" y="75"/>
                      </a:lnTo>
                      <a:lnTo>
                        <a:pt x="213" y="88"/>
                      </a:lnTo>
                      <a:lnTo>
                        <a:pt x="227" y="101"/>
                      </a:lnTo>
                      <a:lnTo>
                        <a:pt x="237" y="116"/>
                      </a:lnTo>
                      <a:lnTo>
                        <a:pt x="237" y="138"/>
                      </a:lnTo>
                      <a:lnTo>
                        <a:pt x="258" y="140"/>
                      </a:lnTo>
                      <a:lnTo>
                        <a:pt x="268" y="148"/>
                      </a:lnTo>
                      <a:lnTo>
                        <a:pt x="270" y="159"/>
                      </a:lnTo>
                      <a:lnTo>
                        <a:pt x="287" y="166"/>
                      </a:lnTo>
                      <a:lnTo>
                        <a:pt x="299" y="176"/>
                      </a:lnTo>
                      <a:lnTo>
                        <a:pt x="293" y="184"/>
                      </a:lnTo>
                      <a:lnTo>
                        <a:pt x="288" y="184"/>
                      </a:lnTo>
                      <a:lnTo>
                        <a:pt x="270" y="176"/>
                      </a:lnTo>
                      <a:lnTo>
                        <a:pt x="262" y="184"/>
                      </a:lnTo>
                      <a:lnTo>
                        <a:pt x="275" y="193"/>
                      </a:lnTo>
                      <a:lnTo>
                        <a:pt x="265" y="203"/>
                      </a:lnTo>
                      <a:lnTo>
                        <a:pt x="265" y="216"/>
                      </a:lnTo>
                      <a:lnTo>
                        <a:pt x="256" y="229"/>
                      </a:lnTo>
                      <a:lnTo>
                        <a:pt x="239" y="244"/>
                      </a:lnTo>
                      <a:lnTo>
                        <a:pt x="230" y="237"/>
                      </a:lnTo>
                      <a:lnTo>
                        <a:pt x="220" y="240"/>
                      </a:lnTo>
                      <a:lnTo>
                        <a:pt x="205" y="226"/>
                      </a:lnTo>
                      <a:lnTo>
                        <a:pt x="190" y="231"/>
                      </a:lnTo>
                      <a:lnTo>
                        <a:pt x="177" y="231"/>
                      </a:lnTo>
                      <a:lnTo>
                        <a:pt x="173" y="224"/>
                      </a:lnTo>
                      <a:lnTo>
                        <a:pt x="159" y="230"/>
                      </a:lnTo>
                      <a:lnTo>
                        <a:pt x="145" y="230"/>
                      </a:lnTo>
                      <a:lnTo>
                        <a:pt x="142" y="226"/>
                      </a:lnTo>
                      <a:lnTo>
                        <a:pt x="148" y="220"/>
                      </a:lnTo>
                      <a:lnTo>
                        <a:pt x="149" y="209"/>
                      </a:lnTo>
                      <a:lnTo>
                        <a:pt x="134" y="204"/>
                      </a:lnTo>
                      <a:lnTo>
                        <a:pt x="119" y="194"/>
                      </a:lnTo>
                      <a:lnTo>
                        <a:pt x="117" y="186"/>
                      </a:lnTo>
                      <a:lnTo>
                        <a:pt x="131" y="167"/>
                      </a:lnTo>
                      <a:lnTo>
                        <a:pt x="125" y="155"/>
                      </a:lnTo>
                      <a:lnTo>
                        <a:pt x="139" y="149"/>
                      </a:lnTo>
                      <a:lnTo>
                        <a:pt x="149" y="157"/>
                      </a:lnTo>
                      <a:lnTo>
                        <a:pt x="156" y="150"/>
                      </a:lnTo>
                      <a:lnTo>
                        <a:pt x="154" y="143"/>
                      </a:lnTo>
                      <a:lnTo>
                        <a:pt x="146" y="132"/>
                      </a:lnTo>
                      <a:lnTo>
                        <a:pt x="136" y="126"/>
                      </a:lnTo>
                      <a:lnTo>
                        <a:pt x="129" y="142"/>
                      </a:lnTo>
                      <a:lnTo>
                        <a:pt x="112" y="145"/>
                      </a:lnTo>
                      <a:lnTo>
                        <a:pt x="102" y="136"/>
                      </a:lnTo>
                      <a:lnTo>
                        <a:pt x="100" y="122"/>
                      </a:lnTo>
                      <a:lnTo>
                        <a:pt x="92" y="123"/>
                      </a:lnTo>
                      <a:lnTo>
                        <a:pt x="85" y="115"/>
                      </a:lnTo>
                      <a:lnTo>
                        <a:pt x="92" y="102"/>
                      </a:lnTo>
                      <a:lnTo>
                        <a:pt x="91" y="86"/>
                      </a:lnTo>
                      <a:lnTo>
                        <a:pt x="74" y="91"/>
                      </a:lnTo>
                      <a:lnTo>
                        <a:pt x="68" y="75"/>
                      </a:lnTo>
                      <a:lnTo>
                        <a:pt x="54" y="72"/>
                      </a:lnTo>
                      <a:lnTo>
                        <a:pt x="35" y="72"/>
                      </a:lnTo>
                      <a:lnTo>
                        <a:pt x="27" y="55"/>
                      </a:lnTo>
                      <a:lnTo>
                        <a:pt x="15" y="52"/>
                      </a:lnTo>
                      <a:lnTo>
                        <a:pt x="0" y="42"/>
                      </a:lnTo>
                      <a:lnTo>
                        <a:pt x="0" y="42"/>
                      </a:lnTo>
                      <a:lnTo>
                        <a:pt x="0" y="42"/>
                      </a:lnTo>
                      <a:close/>
                    </a:path>
                  </a:pathLst>
                </a:cu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59" name="Freeform 43">
                  <a:extLst>
                    <a:ext uri="{FF2B5EF4-FFF2-40B4-BE49-F238E27FC236}">
                      <a16:creationId xmlns:a16="http://schemas.microsoft.com/office/drawing/2014/main" id="{F147B5FB-4B65-45CB-B961-38FECAEB8A81}"/>
                    </a:ext>
                  </a:extLst>
                </p:cNvPr>
                <p:cNvSpPr>
                  <a:spLocks/>
                </p:cNvSpPr>
                <p:nvPr/>
              </p:nvSpPr>
              <p:spPr bwMode="auto">
                <a:xfrm>
                  <a:off x="10379075" y="3514724"/>
                  <a:ext cx="571500" cy="357188"/>
                </a:xfrm>
                <a:custGeom>
                  <a:avLst/>
                  <a:gdLst>
                    <a:gd name="T0" fmla="*/ 53 w 360"/>
                    <a:gd name="T1" fmla="*/ 224 h 225"/>
                    <a:gd name="T2" fmla="*/ 33 w 360"/>
                    <a:gd name="T3" fmla="*/ 214 h 225"/>
                    <a:gd name="T4" fmla="*/ 0 w 360"/>
                    <a:gd name="T5" fmla="*/ 202 h 225"/>
                    <a:gd name="T6" fmla="*/ 14 w 360"/>
                    <a:gd name="T7" fmla="*/ 177 h 225"/>
                    <a:gd name="T8" fmla="*/ 57 w 360"/>
                    <a:gd name="T9" fmla="*/ 134 h 225"/>
                    <a:gd name="T10" fmla="*/ 20 w 360"/>
                    <a:gd name="T11" fmla="*/ 155 h 225"/>
                    <a:gd name="T12" fmla="*/ 23 w 360"/>
                    <a:gd name="T13" fmla="*/ 124 h 225"/>
                    <a:gd name="T14" fmla="*/ 17 w 360"/>
                    <a:gd name="T15" fmla="*/ 103 h 225"/>
                    <a:gd name="T16" fmla="*/ 40 w 360"/>
                    <a:gd name="T17" fmla="*/ 79 h 225"/>
                    <a:gd name="T18" fmla="*/ 56 w 360"/>
                    <a:gd name="T19" fmla="*/ 57 h 225"/>
                    <a:gd name="T20" fmla="*/ 70 w 360"/>
                    <a:gd name="T21" fmla="*/ 43 h 225"/>
                    <a:gd name="T22" fmla="*/ 94 w 360"/>
                    <a:gd name="T23" fmla="*/ 26 h 225"/>
                    <a:gd name="T24" fmla="*/ 124 w 360"/>
                    <a:gd name="T25" fmla="*/ 0 h 225"/>
                    <a:gd name="T26" fmla="*/ 138 w 360"/>
                    <a:gd name="T27" fmla="*/ 12 h 225"/>
                    <a:gd name="T28" fmla="*/ 162 w 360"/>
                    <a:gd name="T29" fmla="*/ 9 h 225"/>
                    <a:gd name="T30" fmla="*/ 182 w 360"/>
                    <a:gd name="T31" fmla="*/ 20 h 225"/>
                    <a:gd name="T32" fmla="*/ 181 w 360"/>
                    <a:gd name="T33" fmla="*/ 50 h 225"/>
                    <a:gd name="T34" fmla="*/ 216 w 360"/>
                    <a:gd name="T35" fmla="*/ 56 h 225"/>
                    <a:gd name="T36" fmla="*/ 229 w 360"/>
                    <a:gd name="T37" fmla="*/ 35 h 225"/>
                    <a:gd name="T38" fmla="*/ 246 w 360"/>
                    <a:gd name="T39" fmla="*/ 16 h 225"/>
                    <a:gd name="T40" fmla="*/ 274 w 360"/>
                    <a:gd name="T41" fmla="*/ 5 h 225"/>
                    <a:gd name="T42" fmla="*/ 301 w 360"/>
                    <a:gd name="T43" fmla="*/ 13 h 225"/>
                    <a:gd name="T44" fmla="*/ 317 w 360"/>
                    <a:gd name="T45" fmla="*/ 18 h 225"/>
                    <a:gd name="T46" fmla="*/ 340 w 360"/>
                    <a:gd name="T47" fmla="*/ 12 h 225"/>
                    <a:gd name="T48" fmla="*/ 359 w 360"/>
                    <a:gd name="T49" fmla="*/ 13 h 225"/>
                    <a:gd name="T50" fmla="*/ 355 w 360"/>
                    <a:gd name="T51" fmla="*/ 36 h 225"/>
                    <a:gd name="T52" fmla="*/ 351 w 360"/>
                    <a:gd name="T53" fmla="*/ 50 h 225"/>
                    <a:gd name="T54" fmla="*/ 334 w 360"/>
                    <a:gd name="T55" fmla="*/ 45 h 225"/>
                    <a:gd name="T56" fmla="*/ 320 w 360"/>
                    <a:gd name="T57" fmla="*/ 54 h 225"/>
                    <a:gd name="T58" fmla="*/ 300 w 360"/>
                    <a:gd name="T59" fmla="*/ 70 h 225"/>
                    <a:gd name="T60" fmla="*/ 295 w 360"/>
                    <a:gd name="T61" fmla="*/ 87 h 225"/>
                    <a:gd name="T62" fmla="*/ 277 w 360"/>
                    <a:gd name="T63" fmla="*/ 89 h 225"/>
                    <a:gd name="T64" fmla="*/ 269 w 360"/>
                    <a:gd name="T65" fmla="*/ 103 h 225"/>
                    <a:gd name="T66" fmla="*/ 252 w 360"/>
                    <a:gd name="T67" fmla="*/ 106 h 225"/>
                    <a:gd name="T68" fmla="*/ 252 w 360"/>
                    <a:gd name="T69" fmla="*/ 123 h 225"/>
                    <a:gd name="T70" fmla="*/ 233 w 360"/>
                    <a:gd name="T71" fmla="*/ 144 h 225"/>
                    <a:gd name="T72" fmla="*/ 226 w 360"/>
                    <a:gd name="T73" fmla="*/ 162 h 225"/>
                    <a:gd name="T74" fmla="*/ 203 w 360"/>
                    <a:gd name="T75" fmla="*/ 179 h 225"/>
                    <a:gd name="T76" fmla="*/ 186 w 360"/>
                    <a:gd name="T77" fmla="*/ 199 h 225"/>
                    <a:gd name="T78" fmla="*/ 172 w 360"/>
                    <a:gd name="T79" fmla="*/ 219 h 225"/>
                    <a:gd name="T80" fmla="*/ 158 w 360"/>
                    <a:gd name="T81" fmla="*/ 202 h 225"/>
                    <a:gd name="T82" fmla="*/ 139 w 360"/>
                    <a:gd name="T83" fmla="*/ 224 h 225"/>
                    <a:gd name="T84" fmla="*/ 121 w 360"/>
                    <a:gd name="T85" fmla="*/ 221 h 225"/>
                    <a:gd name="T86" fmla="*/ 101 w 360"/>
                    <a:gd name="T87" fmla="*/ 195 h 225"/>
                    <a:gd name="T88" fmla="*/ 84 w 360"/>
                    <a:gd name="T89" fmla="*/ 216 h 225"/>
                    <a:gd name="T90" fmla="*/ 71 w 360"/>
                    <a:gd name="T91" fmla="*/ 22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 h="225">
                      <a:moveTo>
                        <a:pt x="71" y="222"/>
                      </a:moveTo>
                      <a:lnTo>
                        <a:pt x="53" y="224"/>
                      </a:lnTo>
                      <a:lnTo>
                        <a:pt x="39" y="225"/>
                      </a:lnTo>
                      <a:lnTo>
                        <a:pt x="33" y="214"/>
                      </a:lnTo>
                      <a:lnTo>
                        <a:pt x="17" y="205"/>
                      </a:lnTo>
                      <a:lnTo>
                        <a:pt x="0" y="202"/>
                      </a:lnTo>
                      <a:lnTo>
                        <a:pt x="0" y="197"/>
                      </a:lnTo>
                      <a:lnTo>
                        <a:pt x="14" y="177"/>
                      </a:lnTo>
                      <a:lnTo>
                        <a:pt x="33" y="160"/>
                      </a:lnTo>
                      <a:lnTo>
                        <a:pt x="57" y="134"/>
                      </a:lnTo>
                      <a:lnTo>
                        <a:pt x="51" y="133"/>
                      </a:lnTo>
                      <a:lnTo>
                        <a:pt x="20" y="155"/>
                      </a:lnTo>
                      <a:lnTo>
                        <a:pt x="23" y="134"/>
                      </a:lnTo>
                      <a:lnTo>
                        <a:pt x="23" y="124"/>
                      </a:lnTo>
                      <a:lnTo>
                        <a:pt x="14" y="114"/>
                      </a:lnTo>
                      <a:lnTo>
                        <a:pt x="17" y="103"/>
                      </a:lnTo>
                      <a:lnTo>
                        <a:pt x="31" y="91"/>
                      </a:lnTo>
                      <a:lnTo>
                        <a:pt x="40" y="79"/>
                      </a:lnTo>
                      <a:lnTo>
                        <a:pt x="43" y="57"/>
                      </a:lnTo>
                      <a:lnTo>
                        <a:pt x="56" y="57"/>
                      </a:lnTo>
                      <a:lnTo>
                        <a:pt x="57" y="40"/>
                      </a:lnTo>
                      <a:lnTo>
                        <a:pt x="70" y="43"/>
                      </a:lnTo>
                      <a:lnTo>
                        <a:pt x="76" y="27"/>
                      </a:lnTo>
                      <a:lnTo>
                        <a:pt x="94" y="26"/>
                      </a:lnTo>
                      <a:lnTo>
                        <a:pt x="110" y="20"/>
                      </a:lnTo>
                      <a:lnTo>
                        <a:pt x="124" y="0"/>
                      </a:lnTo>
                      <a:lnTo>
                        <a:pt x="135" y="6"/>
                      </a:lnTo>
                      <a:lnTo>
                        <a:pt x="138" y="12"/>
                      </a:lnTo>
                      <a:lnTo>
                        <a:pt x="152" y="5"/>
                      </a:lnTo>
                      <a:lnTo>
                        <a:pt x="162" y="9"/>
                      </a:lnTo>
                      <a:lnTo>
                        <a:pt x="175" y="13"/>
                      </a:lnTo>
                      <a:lnTo>
                        <a:pt x="182" y="20"/>
                      </a:lnTo>
                      <a:lnTo>
                        <a:pt x="181" y="36"/>
                      </a:lnTo>
                      <a:lnTo>
                        <a:pt x="181" y="50"/>
                      </a:lnTo>
                      <a:lnTo>
                        <a:pt x="199" y="56"/>
                      </a:lnTo>
                      <a:lnTo>
                        <a:pt x="216" y="56"/>
                      </a:lnTo>
                      <a:lnTo>
                        <a:pt x="227" y="47"/>
                      </a:lnTo>
                      <a:lnTo>
                        <a:pt x="229" y="35"/>
                      </a:lnTo>
                      <a:lnTo>
                        <a:pt x="243" y="27"/>
                      </a:lnTo>
                      <a:lnTo>
                        <a:pt x="246" y="16"/>
                      </a:lnTo>
                      <a:lnTo>
                        <a:pt x="263" y="5"/>
                      </a:lnTo>
                      <a:lnTo>
                        <a:pt x="274" y="5"/>
                      </a:lnTo>
                      <a:lnTo>
                        <a:pt x="287" y="12"/>
                      </a:lnTo>
                      <a:lnTo>
                        <a:pt x="301" y="13"/>
                      </a:lnTo>
                      <a:lnTo>
                        <a:pt x="304" y="22"/>
                      </a:lnTo>
                      <a:lnTo>
                        <a:pt x="317" y="18"/>
                      </a:lnTo>
                      <a:lnTo>
                        <a:pt x="321" y="9"/>
                      </a:lnTo>
                      <a:lnTo>
                        <a:pt x="340" y="12"/>
                      </a:lnTo>
                      <a:lnTo>
                        <a:pt x="349" y="13"/>
                      </a:lnTo>
                      <a:lnTo>
                        <a:pt x="359" y="13"/>
                      </a:lnTo>
                      <a:lnTo>
                        <a:pt x="360" y="29"/>
                      </a:lnTo>
                      <a:lnTo>
                        <a:pt x="355" y="36"/>
                      </a:lnTo>
                      <a:lnTo>
                        <a:pt x="357" y="45"/>
                      </a:lnTo>
                      <a:lnTo>
                        <a:pt x="351" y="50"/>
                      </a:lnTo>
                      <a:lnTo>
                        <a:pt x="343" y="46"/>
                      </a:lnTo>
                      <a:lnTo>
                        <a:pt x="334" y="45"/>
                      </a:lnTo>
                      <a:lnTo>
                        <a:pt x="326" y="49"/>
                      </a:lnTo>
                      <a:lnTo>
                        <a:pt x="320" y="54"/>
                      </a:lnTo>
                      <a:lnTo>
                        <a:pt x="311" y="62"/>
                      </a:lnTo>
                      <a:lnTo>
                        <a:pt x="300" y="70"/>
                      </a:lnTo>
                      <a:lnTo>
                        <a:pt x="303" y="76"/>
                      </a:lnTo>
                      <a:lnTo>
                        <a:pt x="295" y="87"/>
                      </a:lnTo>
                      <a:lnTo>
                        <a:pt x="284" y="87"/>
                      </a:lnTo>
                      <a:lnTo>
                        <a:pt x="277" y="89"/>
                      </a:lnTo>
                      <a:lnTo>
                        <a:pt x="275" y="99"/>
                      </a:lnTo>
                      <a:lnTo>
                        <a:pt x="269" y="103"/>
                      </a:lnTo>
                      <a:lnTo>
                        <a:pt x="258" y="101"/>
                      </a:lnTo>
                      <a:lnTo>
                        <a:pt x="252" y="106"/>
                      </a:lnTo>
                      <a:lnTo>
                        <a:pt x="255" y="118"/>
                      </a:lnTo>
                      <a:lnTo>
                        <a:pt x="252" y="123"/>
                      </a:lnTo>
                      <a:lnTo>
                        <a:pt x="244" y="137"/>
                      </a:lnTo>
                      <a:lnTo>
                        <a:pt x="233" y="144"/>
                      </a:lnTo>
                      <a:lnTo>
                        <a:pt x="230" y="152"/>
                      </a:lnTo>
                      <a:lnTo>
                        <a:pt x="226" y="162"/>
                      </a:lnTo>
                      <a:lnTo>
                        <a:pt x="215" y="174"/>
                      </a:lnTo>
                      <a:lnTo>
                        <a:pt x="203" y="179"/>
                      </a:lnTo>
                      <a:lnTo>
                        <a:pt x="198" y="201"/>
                      </a:lnTo>
                      <a:lnTo>
                        <a:pt x="186" y="199"/>
                      </a:lnTo>
                      <a:lnTo>
                        <a:pt x="182" y="218"/>
                      </a:lnTo>
                      <a:lnTo>
                        <a:pt x="172" y="219"/>
                      </a:lnTo>
                      <a:lnTo>
                        <a:pt x="170" y="209"/>
                      </a:lnTo>
                      <a:lnTo>
                        <a:pt x="158" y="202"/>
                      </a:lnTo>
                      <a:lnTo>
                        <a:pt x="150" y="212"/>
                      </a:lnTo>
                      <a:lnTo>
                        <a:pt x="139" y="224"/>
                      </a:lnTo>
                      <a:lnTo>
                        <a:pt x="131" y="215"/>
                      </a:lnTo>
                      <a:lnTo>
                        <a:pt x="121" y="221"/>
                      </a:lnTo>
                      <a:lnTo>
                        <a:pt x="114" y="206"/>
                      </a:lnTo>
                      <a:lnTo>
                        <a:pt x="101" y="195"/>
                      </a:lnTo>
                      <a:lnTo>
                        <a:pt x="82" y="204"/>
                      </a:lnTo>
                      <a:lnTo>
                        <a:pt x="84" y="216"/>
                      </a:lnTo>
                      <a:lnTo>
                        <a:pt x="71" y="222"/>
                      </a:lnTo>
                      <a:lnTo>
                        <a:pt x="71" y="222"/>
                      </a:lnTo>
                      <a:lnTo>
                        <a:pt x="71" y="222"/>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60" name="Freeform 44">
                  <a:extLst>
                    <a:ext uri="{FF2B5EF4-FFF2-40B4-BE49-F238E27FC236}">
                      <a16:creationId xmlns:a16="http://schemas.microsoft.com/office/drawing/2014/main" id="{705493AA-0DC0-4A2A-BDDB-A9FF30F48E5F}"/>
                    </a:ext>
                  </a:extLst>
                </p:cNvPr>
                <p:cNvSpPr>
                  <a:spLocks/>
                </p:cNvSpPr>
                <p:nvPr/>
              </p:nvSpPr>
              <p:spPr bwMode="auto">
                <a:xfrm>
                  <a:off x="10379075" y="3514724"/>
                  <a:ext cx="571500" cy="357188"/>
                </a:xfrm>
                <a:custGeom>
                  <a:avLst/>
                  <a:gdLst>
                    <a:gd name="T0" fmla="*/ 53 w 360"/>
                    <a:gd name="T1" fmla="*/ 224 h 225"/>
                    <a:gd name="T2" fmla="*/ 33 w 360"/>
                    <a:gd name="T3" fmla="*/ 214 h 225"/>
                    <a:gd name="T4" fmla="*/ 0 w 360"/>
                    <a:gd name="T5" fmla="*/ 202 h 225"/>
                    <a:gd name="T6" fmla="*/ 14 w 360"/>
                    <a:gd name="T7" fmla="*/ 177 h 225"/>
                    <a:gd name="T8" fmla="*/ 57 w 360"/>
                    <a:gd name="T9" fmla="*/ 134 h 225"/>
                    <a:gd name="T10" fmla="*/ 20 w 360"/>
                    <a:gd name="T11" fmla="*/ 155 h 225"/>
                    <a:gd name="T12" fmla="*/ 23 w 360"/>
                    <a:gd name="T13" fmla="*/ 124 h 225"/>
                    <a:gd name="T14" fmla="*/ 17 w 360"/>
                    <a:gd name="T15" fmla="*/ 103 h 225"/>
                    <a:gd name="T16" fmla="*/ 40 w 360"/>
                    <a:gd name="T17" fmla="*/ 79 h 225"/>
                    <a:gd name="T18" fmla="*/ 56 w 360"/>
                    <a:gd name="T19" fmla="*/ 57 h 225"/>
                    <a:gd name="T20" fmla="*/ 70 w 360"/>
                    <a:gd name="T21" fmla="*/ 43 h 225"/>
                    <a:gd name="T22" fmla="*/ 94 w 360"/>
                    <a:gd name="T23" fmla="*/ 26 h 225"/>
                    <a:gd name="T24" fmla="*/ 124 w 360"/>
                    <a:gd name="T25" fmla="*/ 0 h 225"/>
                    <a:gd name="T26" fmla="*/ 138 w 360"/>
                    <a:gd name="T27" fmla="*/ 12 h 225"/>
                    <a:gd name="T28" fmla="*/ 162 w 360"/>
                    <a:gd name="T29" fmla="*/ 9 h 225"/>
                    <a:gd name="T30" fmla="*/ 182 w 360"/>
                    <a:gd name="T31" fmla="*/ 20 h 225"/>
                    <a:gd name="T32" fmla="*/ 181 w 360"/>
                    <a:gd name="T33" fmla="*/ 50 h 225"/>
                    <a:gd name="T34" fmla="*/ 216 w 360"/>
                    <a:gd name="T35" fmla="*/ 56 h 225"/>
                    <a:gd name="T36" fmla="*/ 229 w 360"/>
                    <a:gd name="T37" fmla="*/ 35 h 225"/>
                    <a:gd name="T38" fmla="*/ 246 w 360"/>
                    <a:gd name="T39" fmla="*/ 16 h 225"/>
                    <a:gd name="T40" fmla="*/ 274 w 360"/>
                    <a:gd name="T41" fmla="*/ 5 h 225"/>
                    <a:gd name="T42" fmla="*/ 301 w 360"/>
                    <a:gd name="T43" fmla="*/ 13 h 225"/>
                    <a:gd name="T44" fmla="*/ 317 w 360"/>
                    <a:gd name="T45" fmla="*/ 18 h 225"/>
                    <a:gd name="T46" fmla="*/ 340 w 360"/>
                    <a:gd name="T47" fmla="*/ 12 h 225"/>
                    <a:gd name="T48" fmla="*/ 359 w 360"/>
                    <a:gd name="T49" fmla="*/ 13 h 225"/>
                    <a:gd name="T50" fmla="*/ 355 w 360"/>
                    <a:gd name="T51" fmla="*/ 36 h 225"/>
                    <a:gd name="T52" fmla="*/ 351 w 360"/>
                    <a:gd name="T53" fmla="*/ 50 h 225"/>
                    <a:gd name="T54" fmla="*/ 334 w 360"/>
                    <a:gd name="T55" fmla="*/ 45 h 225"/>
                    <a:gd name="T56" fmla="*/ 320 w 360"/>
                    <a:gd name="T57" fmla="*/ 54 h 225"/>
                    <a:gd name="T58" fmla="*/ 300 w 360"/>
                    <a:gd name="T59" fmla="*/ 70 h 225"/>
                    <a:gd name="T60" fmla="*/ 295 w 360"/>
                    <a:gd name="T61" fmla="*/ 87 h 225"/>
                    <a:gd name="T62" fmla="*/ 277 w 360"/>
                    <a:gd name="T63" fmla="*/ 89 h 225"/>
                    <a:gd name="T64" fmla="*/ 269 w 360"/>
                    <a:gd name="T65" fmla="*/ 103 h 225"/>
                    <a:gd name="T66" fmla="*/ 252 w 360"/>
                    <a:gd name="T67" fmla="*/ 106 h 225"/>
                    <a:gd name="T68" fmla="*/ 252 w 360"/>
                    <a:gd name="T69" fmla="*/ 123 h 225"/>
                    <a:gd name="T70" fmla="*/ 233 w 360"/>
                    <a:gd name="T71" fmla="*/ 144 h 225"/>
                    <a:gd name="T72" fmla="*/ 226 w 360"/>
                    <a:gd name="T73" fmla="*/ 162 h 225"/>
                    <a:gd name="T74" fmla="*/ 203 w 360"/>
                    <a:gd name="T75" fmla="*/ 179 h 225"/>
                    <a:gd name="T76" fmla="*/ 186 w 360"/>
                    <a:gd name="T77" fmla="*/ 199 h 225"/>
                    <a:gd name="T78" fmla="*/ 172 w 360"/>
                    <a:gd name="T79" fmla="*/ 219 h 225"/>
                    <a:gd name="T80" fmla="*/ 158 w 360"/>
                    <a:gd name="T81" fmla="*/ 202 h 225"/>
                    <a:gd name="T82" fmla="*/ 139 w 360"/>
                    <a:gd name="T83" fmla="*/ 224 h 225"/>
                    <a:gd name="T84" fmla="*/ 121 w 360"/>
                    <a:gd name="T85" fmla="*/ 221 h 225"/>
                    <a:gd name="T86" fmla="*/ 101 w 360"/>
                    <a:gd name="T87" fmla="*/ 195 h 225"/>
                    <a:gd name="T88" fmla="*/ 84 w 360"/>
                    <a:gd name="T89" fmla="*/ 216 h 225"/>
                    <a:gd name="T90" fmla="*/ 71 w 360"/>
                    <a:gd name="T91" fmla="*/ 22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 h="225">
                      <a:moveTo>
                        <a:pt x="71" y="222"/>
                      </a:moveTo>
                      <a:lnTo>
                        <a:pt x="53" y="224"/>
                      </a:lnTo>
                      <a:lnTo>
                        <a:pt x="39" y="225"/>
                      </a:lnTo>
                      <a:lnTo>
                        <a:pt x="33" y="214"/>
                      </a:lnTo>
                      <a:lnTo>
                        <a:pt x="17" y="205"/>
                      </a:lnTo>
                      <a:lnTo>
                        <a:pt x="0" y="202"/>
                      </a:lnTo>
                      <a:lnTo>
                        <a:pt x="0" y="197"/>
                      </a:lnTo>
                      <a:lnTo>
                        <a:pt x="14" y="177"/>
                      </a:lnTo>
                      <a:lnTo>
                        <a:pt x="33" y="160"/>
                      </a:lnTo>
                      <a:lnTo>
                        <a:pt x="57" y="134"/>
                      </a:lnTo>
                      <a:lnTo>
                        <a:pt x="51" y="133"/>
                      </a:lnTo>
                      <a:lnTo>
                        <a:pt x="20" y="155"/>
                      </a:lnTo>
                      <a:lnTo>
                        <a:pt x="23" y="134"/>
                      </a:lnTo>
                      <a:lnTo>
                        <a:pt x="23" y="124"/>
                      </a:lnTo>
                      <a:lnTo>
                        <a:pt x="14" y="114"/>
                      </a:lnTo>
                      <a:lnTo>
                        <a:pt x="17" y="103"/>
                      </a:lnTo>
                      <a:lnTo>
                        <a:pt x="31" y="91"/>
                      </a:lnTo>
                      <a:lnTo>
                        <a:pt x="40" y="79"/>
                      </a:lnTo>
                      <a:lnTo>
                        <a:pt x="43" y="57"/>
                      </a:lnTo>
                      <a:lnTo>
                        <a:pt x="56" y="57"/>
                      </a:lnTo>
                      <a:lnTo>
                        <a:pt x="57" y="40"/>
                      </a:lnTo>
                      <a:lnTo>
                        <a:pt x="70" y="43"/>
                      </a:lnTo>
                      <a:lnTo>
                        <a:pt x="76" y="27"/>
                      </a:lnTo>
                      <a:lnTo>
                        <a:pt x="94" y="26"/>
                      </a:lnTo>
                      <a:lnTo>
                        <a:pt x="110" y="20"/>
                      </a:lnTo>
                      <a:lnTo>
                        <a:pt x="124" y="0"/>
                      </a:lnTo>
                      <a:lnTo>
                        <a:pt x="135" y="6"/>
                      </a:lnTo>
                      <a:lnTo>
                        <a:pt x="138" y="12"/>
                      </a:lnTo>
                      <a:lnTo>
                        <a:pt x="152" y="5"/>
                      </a:lnTo>
                      <a:lnTo>
                        <a:pt x="162" y="9"/>
                      </a:lnTo>
                      <a:lnTo>
                        <a:pt x="175" y="13"/>
                      </a:lnTo>
                      <a:lnTo>
                        <a:pt x="182" y="20"/>
                      </a:lnTo>
                      <a:lnTo>
                        <a:pt x="181" y="36"/>
                      </a:lnTo>
                      <a:lnTo>
                        <a:pt x="181" y="50"/>
                      </a:lnTo>
                      <a:lnTo>
                        <a:pt x="199" y="56"/>
                      </a:lnTo>
                      <a:lnTo>
                        <a:pt x="216" y="56"/>
                      </a:lnTo>
                      <a:lnTo>
                        <a:pt x="227" y="47"/>
                      </a:lnTo>
                      <a:lnTo>
                        <a:pt x="229" y="35"/>
                      </a:lnTo>
                      <a:lnTo>
                        <a:pt x="243" y="27"/>
                      </a:lnTo>
                      <a:lnTo>
                        <a:pt x="246" y="16"/>
                      </a:lnTo>
                      <a:lnTo>
                        <a:pt x="263" y="5"/>
                      </a:lnTo>
                      <a:lnTo>
                        <a:pt x="274" y="5"/>
                      </a:lnTo>
                      <a:lnTo>
                        <a:pt x="287" y="12"/>
                      </a:lnTo>
                      <a:lnTo>
                        <a:pt x="301" y="13"/>
                      </a:lnTo>
                      <a:lnTo>
                        <a:pt x="304" y="22"/>
                      </a:lnTo>
                      <a:lnTo>
                        <a:pt x="317" y="18"/>
                      </a:lnTo>
                      <a:lnTo>
                        <a:pt x="321" y="9"/>
                      </a:lnTo>
                      <a:lnTo>
                        <a:pt x="340" y="12"/>
                      </a:lnTo>
                      <a:lnTo>
                        <a:pt x="349" y="13"/>
                      </a:lnTo>
                      <a:lnTo>
                        <a:pt x="359" y="13"/>
                      </a:lnTo>
                      <a:lnTo>
                        <a:pt x="360" y="29"/>
                      </a:lnTo>
                      <a:lnTo>
                        <a:pt x="355" y="36"/>
                      </a:lnTo>
                      <a:lnTo>
                        <a:pt x="357" y="45"/>
                      </a:lnTo>
                      <a:lnTo>
                        <a:pt x="351" y="50"/>
                      </a:lnTo>
                      <a:lnTo>
                        <a:pt x="343" y="46"/>
                      </a:lnTo>
                      <a:lnTo>
                        <a:pt x="334" y="45"/>
                      </a:lnTo>
                      <a:lnTo>
                        <a:pt x="326" y="49"/>
                      </a:lnTo>
                      <a:lnTo>
                        <a:pt x="320" y="54"/>
                      </a:lnTo>
                      <a:lnTo>
                        <a:pt x="311" y="62"/>
                      </a:lnTo>
                      <a:lnTo>
                        <a:pt x="300" y="70"/>
                      </a:lnTo>
                      <a:lnTo>
                        <a:pt x="303" y="76"/>
                      </a:lnTo>
                      <a:lnTo>
                        <a:pt x="295" y="87"/>
                      </a:lnTo>
                      <a:lnTo>
                        <a:pt x="284" y="87"/>
                      </a:lnTo>
                      <a:lnTo>
                        <a:pt x="277" y="89"/>
                      </a:lnTo>
                      <a:lnTo>
                        <a:pt x="275" y="99"/>
                      </a:lnTo>
                      <a:lnTo>
                        <a:pt x="269" y="103"/>
                      </a:lnTo>
                      <a:lnTo>
                        <a:pt x="258" y="101"/>
                      </a:lnTo>
                      <a:lnTo>
                        <a:pt x="252" y="106"/>
                      </a:lnTo>
                      <a:lnTo>
                        <a:pt x="255" y="118"/>
                      </a:lnTo>
                      <a:lnTo>
                        <a:pt x="252" y="123"/>
                      </a:lnTo>
                      <a:lnTo>
                        <a:pt x="244" y="137"/>
                      </a:lnTo>
                      <a:lnTo>
                        <a:pt x="233" y="144"/>
                      </a:lnTo>
                      <a:lnTo>
                        <a:pt x="230" y="152"/>
                      </a:lnTo>
                      <a:lnTo>
                        <a:pt x="226" y="162"/>
                      </a:lnTo>
                      <a:lnTo>
                        <a:pt x="215" y="174"/>
                      </a:lnTo>
                      <a:lnTo>
                        <a:pt x="203" y="179"/>
                      </a:lnTo>
                      <a:lnTo>
                        <a:pt x="198" y="201"/>
                      </a:lnTo>
                      <a:lnTo>
                        <a:pt x="186" y="199"/>
                      </a:lnTo>
                      <a:lnTo>
                        <a:pt x="182" y="218"/>
                      </a:lnTo>
                      <a:lnTo>
                        <a:pt x="172" y="219"/>
                      </a:lnTo>
                      <a:lnTo>
                        <a:pt x="170" y="209"/>
                      </a:lnTo>
                      <a:lnTo>
                        <a:pt x="158" y="202"/>
                      </a:lnTo>
                      <a:lnTo>
                        <a:pt x="150" y="212"/>
                      </a:lnTo>
                      <a:lnTo>
                        <a:pt x="139" y="224"/>
                      </a:lnTo>
                      <a:lnTo>
                        <a:pt x="131" y="215"/>
                      </a:lnTo>
                      <a:lnTo>
                        <a:pt x="121" y="221"/>
                      </a:lnTo>
                      <a:lnTo>
                        <a:pt x="114" y="206"/>
                      </a:lnTo>
                      <a:lnTo>
                        <a:pt x="101" y="195"/>
                      </a:lnTo>
                      <a:lnTo>
                        <a:pt x="82" y="204"/>
                      </a:lnTo>
                      <a:lnTo>
                        <a:pt x="84" y="216"/>
                      </a:lnTo>
                      <a:lnTo>
                        <a:pt x="71" y="222"/>
                      </a:lnTo>
                      <a:lnTo>
                        <a:pt x="71" y="222"/>
                      </a:lnTo>
                      <a:lnTo>
                        <a:pt x="71" y="222"/>
                      </a:lnTo>
                      <a:close/>
                    </a:path>
                  </a:pathLst>
                </a:cu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61" name="Freeform 45">
                  <a:extLst>
                    <a:ext uri="{FF2B5EF4-FFF2-40B4-BE49-F238E27FC236}">
                      <a16:creationId xmlns:a16="http://schemas.microsoft.com/office/drawing/2014/main" id="{2E6604D1-36D6-4865-B544-774115B4D9FF}"/>
                    </a:ext>
                  </a:extLst>
                </p:cNvPr>
                <p:cNvSpPr>
                  <a:spLocks/>
                </p:cNvSpPr>
                <p:nvPr/>
              </p:nvSpPr>
              <p:spPr bwMode="auto">
                <a:xfrm>
                  <a:off x="10482262" y="3325811"/>
                  <a:ext cx="100013" cy="155575"/>
                </a:xfrm>
                <a:custGeom>
                  <a:avLst/>
                  <a:gdLst>
                    <a:gd name="T0" fmla="*/ 42 w 63"/>
                    <a:gd name="T1" fmla="*/ 98 h 98"/>
                    <a:gd name="T2" fmla="*/ 28 w 63"/>
                    <a:gd name="T3" fmla="*/ 98 h 98"/>
                    <a:gd name="T4" fmla="*/ 22 w 63"/>
                    <a:gd name="T5" fmla="*/ 91 h 98"/>
                    <a:gd name="T6" fmla="*/ 12 w 63"/>
                    <a:gd name="T7" fmla="*/ 95 h 98"/>
                    <a:gd name="T8" fmla="*/ 0 w 63"/>
                    <a:gd name="T9" fmla="*/ 87 h 98"/>
                    <a:gd name="T10" fmla="*/ 2 w 63"/>
                    <a:gd name="T11" fmla="*/ 70 h 98"/>
                    <a:gd name="T12" fmla="*/ 3 w 63"/>
                    <a:gd name="T13" fmla="*/ 58 h 98"/>
                    <a:gd name="T14" fmla="*/ 2 w 63"/>
                    <a:gd name="T15" fmla="*/ 38 h 98"/>
                    <a:gd name="T16" fmla="*/ 8 w 63"/>
                    <a:gd name="T17" fmla="*/ 33 h 98"/>
                    <a:gd name="T18" fmla="*/ 15 w 63"/>
                    <a:gd name="T19" fmla="*/ 33 h 98"/>
                    <a:gd name="T20" fmla="*/ 19 w 63"/>
                    <a:gd name="T21" fmla="*/ 19 h 98"/>
                    <a:gd name="T22" fmla="*/ 17 w 63"/>
                    <a:gd name="T23" fmla="*/ 12 h 98"/>
                    <a:gd name="T24" fmla="*/ 26 w 63"/>
                    <a:gd name="T25" fmla="*/ 0 h 98"/>
                    <a:gd name="T26" fmla="*/ 36 w 63"/>
                    <a:gd name="T27" fmla="*/ 0 h 98"/>
                    <a:gd name="T28" fmla="*/ 39 w 63"/>
                    <a:gd name="T29" fmla="*/ 12 h 98"/>
                    <a:gd name="T30" fmla="*/ 32 w 63"/>
                    <a:gd name="T31" fmla="*/ 17 h 98"/>
                    <a:gd name="T32" fmla="*/ 36 w 63"/>
                    <a:gd name="T33" fmla="*/ 26 h 98"/>
                    <a:gd name="T34" fmla="*/ 45 w 63"/>
                    <a:gd name="T35" fmla="*/ 31 h 98"/>
                    <a:gd name="T36" fmla="*/ 49 w 63"/>
                    <a:gd name="T37" fmla="*/ 34 h 98"/>
                    <a:gd name="T38" fmla="*/ 54 w 63"/>
                    <a:gd name="T39" fmla="*/ 43 h 98"/>
                    <a:gd name="T40" fmla="*/ 63 w 63"/>
                    <a:gd name="T41" fmla="*/ 47 h 98"/>
                    <a:gd name="T42" fmla="*/ 63 w 63"/>
                    <a:gd name="T43" fmla="*/ 57 h 98"/>
                    <a:gd name="T44" fmla="*/ 56 w 63"/>
                    <a:gd name="T45" fmla="*/ 58 h 98"/>
                    <a:gd name="T46" fmla="*/ 42 w 63"/>
                    <a:gd name="T47" fmla="*/ 63 h 98"/>
                    <a:gd name="T48" fmla="*/ 42 w 63"/>
                    <a:gd name="T49" fmla="*/ 70 h 98"/>
                    <a:gd name="T50" fmla="*/ 39 w 63"/>
                    <a:gd name="T51" fmla="*/ 75 h 98"/>
                    <a:gd name="T52" fmla="*/ 43 w 63"/>
                    <a:gd name="T53" fmla="*/ 85 h 98"/>
                    <a:gd name="T54" fmla="*/ 43 w 63"/>
                    <a:gd name="T55" fmla="*/ 91 h 98"/>
                    <a:gd name="T56" fmla="*/ 42 w 63"/>
                    <a:gd name="T57" fmla="*/ 98 h 98"/>
                    <a:gd name="T58" fmla="*/ 42 w 63"/>
                    <a:gd name="T59" fmla="*/ 98 h 98"/>
                    <a:gd name="T60" fmla="*/ 42 w 63"/>
                    <a:gd name="T6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 h="98">
                      <a:moveTo>
                        <a:pt x="42" y="98"/>
                      </a:moveTo>
                      <a:lnTo>
                        <a:pt x="28" y="98"/>
                      </a:lnTo>
                      <a:lnTo>
                        <a:pt x="22" y="91"/>
                      </a:lnTo>
                      <a:lnTo>
                        <a:pt x="12" y="95"/>
                      </a:lnTo>
                      <a:lnTo>
                        <a:pt x="0" y="87"/>
                      </a:lnTo>
                      <a:lnTo>
                        <a:pt x="2" y="70"/>
                      </a:lnTo>
                      <a:lnTo>
                        <a:pt x="3" y="58"/>
                      </a:lnTo>
                      <a:lnTo>
                        <a:pt x="2" y="38"/>
                      </a:lnTo>
                      <a:lnTo>
                        <a:pt x="8" y="33"/>
                      </a:lnTo>
                      <a:lnTo>
                        <a:pt x="15" y="33"/>
                      </a:lnTo>
                      <a:lnTo>
                        <a:pt x="19" y="19"/>
                      </a:lnTo>
                      <a:lnTo>
                        <a:pt x="17" y="12"/>
                      </a:lnTo>
                      <a:lnTo>
                        <a:pt x="26" y="0"/>
                      </a:lnTo>
                      <a:lnTo>
                        <a:pt x="36" y="0"/>
                      </a:lnTo>
                      <a:lnTo>
                        <a:pt x="39" y="12"/>
                      </a:lnTo>
                      <a:lnTo>
                        <a:pt x="32" y="17"/>
                      </a:lnTo>
                      <a:lnTo>
                        <a:pt x="36" y="26"/>
                      </a:lnTo>
                      <a:lnTo>
                        <a:pt x="45" y="31"/>
                      </a:lnTo>
                      <a:lnTo>
                        <a:pt x="49" y="34"/>
                      </a:lnTo>
                      <a:lnTo>
                        <a:pt x="54" y="43"/>
                      </a:lnTo>
                      <a:lnTo>
                        <a:pt x="63" y="47"/>
                      </a:lnTo>
                      <a:lnTo>
                        <a:pt x="63" y="57"/>
                      </a:lnTo>
                      <a:lnTo>
                        <a:pt x="56" y="58"/>
                      </a:lnTo>
                      <a:lnTo>
                        <a:pt x="42" y="63"/>
                      </a:lnTo>
                      <a:lnTo>
                        <a:pt x="42" y="70"/>
                      </a:lnTo>
                      <a:lnTo>
                        <a:pt x="39" y="75"/>
                      </a:lnTo>
                      <a:lnTo>
                        <a:pt x="43" y="85"/>
                      </a:lnTo>
                      <a:lnTo>
                        <a:pt x="43" y="91"/>
                      </a:lnTo>
                      <a:lnTo>
                        <a:pt x="42" y="98"/>
                      </a:lnTo>
                      <a:lnTo>
                        <a:pt x="42" y="98"/>
                      </a:lnTo>
                      <a:lnTo>
                        <a:pt x="42" y="98"/>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62" name="Freeform 46">
                  <a:extLst>
                    <a:ext uri="{FF2B5EF4-FFF2-40B4-BE49-F238E27FC236}">
                      <a16:creationId xmlns:a16="http://schemas.microsoft.com/office/drawing/2014/main" id="{187CA558-50E0-487C-BFAE-3378922FF01F}"/>
                    </a:ext>
                  </a:extLst>
                </p:cNvPr>
                <p:cNvSpPr>
                  <a:spLocks/>
                </p:cNvSpPr>
                <p:nvPr/>
              </p:nvSpPr>
              <p:spPr bwMode="auto">
                <a:xfrm>
                  <a:off x="10482262" y="3325811"/>
                  <a:ext cx="100013" cy="155575"/>
                </a:xfrm>
                <a:custGeom>
                  <a:avLst/>
                  <a:gdLst>
                    <a:gd name="T0" fmla="*/ 42 w 63"/>
                    <a:gd name="T1" fmla="*/ 98 h 98"/>
                    <a:gd name="T2" fmla="*/ 28 w 63"/>
                    <a:gd name="T3" fmla="*/ 98 h 98"/>
                    <a:gd name="T4" fmla="*/ 22 w 63"/>
                    <a:gd name="T5" fmla="*/ 91 h 98"/>
                    <a:gd name="T6" fmla="*/ 12 w 63"/>
                    <a:gd name="T7" fmla="*/ 95 h 98"/>
                    <a:gd name="T8" fmla="*/ 0 w 63"/>
                    <a:gd name="T9" fmla="*/ 87 h 98"/>
                    <a:gd name="T10" fmla="*/ 2 w 63"/>
                    <a:gd name="T11" fmla="*/ 70 h 98"/>
                    <a:gd name="T12" fmla="*/ 3 w 63"/>
                    <a:gd name="T13" fmla="*/ 58 h 98"/>
                    <a:gd name="T14" fmla="*/ 2 w 63"/>
                    <a:gd name="T15" fmla="*/ 38 h 98"/>
                    <a:gd name="T16" fmla="*/ 8 w 63"/>
                    <a:gd name="T17" fmla="*/ 33 h 98"/>
                    <a:gd name="T18" fmla="*/ 15 w 63"/>
                    <a:gd name="T19" fmla="*/ 33 h 98"/>
                    <a:gd name="T20" fmla="*/ 19 w 63"/>
                    <a:gd name="T21" fmla="*/ 19 h 98"/>
                    <a:gd name="T22" fmla="*/ 17 w 63"/>
                    <a:gd name="T23" fmla="*/ 12 h 98"/>
                    <a:gd name="T24" fmla="*/ 26 w 63"/>
                    <a:gd name="T25" fmla="*/ 0 h 98"/>
                    <a:gd name="T26" fmla="*/ 36 w 63"/>
                    <a:gd name="T27" fmla="*/ 0 h 98"/>
                    <a:gd name="T28" fmla="*/ 39 w 63"/>
                    <a:gd name="T29" fmla="*/ 12 h 98"/>
                    <a:gd name="T30" fmla="*/ 32 w 63"/>
                    <a:gd name="T31" fmla="*/ 17 h 98"/>
                    <a:gd name="T32" fmla="*/ 36 w 63"/>
                    <a:gd name="T33" fmla="*/ 26 h 98"/>
                    <a:gd name="T34" fmla="*/ 45 w 63"/>
                    <a:gd name="T35" fmla="*/ 31 h 98"/>
                    <a:gd name="T36" fmla="*/ 49 w 63"/>
                    <a:gd name="T37" fmla="*/ 34 h 98"/>
                    <a:gd name="T38" fmla="*/ 54 w 63"/>
                    <a:gd name="T39" fmla="*/ 43 h 98"/>
                    <a:gd name="T40" fmla="*/ 63 w 63"/>
                    <a:gd name="T41" fmla="*/ 47 h 98"/>
                    <a:gd name="T42" fmla="*/ 63 w 63"/>
                    <a:gd name="T43" fmla="*/ 57 h 98"/>
                    <a:gd name="T44" fmla="*/ 56 w 63"/>
                    <a:gd name="T45" fmla="*/ 58 h 98"/>
                    <a:gd name="T46" fmla="*/ 42 w 63"/>
                    <a:gd name="T47" fmla="*/ 63 h 98"/>
                    <a:gd name="T48" fmla="*/ 42 w 63"/>
                    <a:gd name="T49" fmla="*/ 70 h 98"/>
                    <a:gd name="T50" fmla="*/ 39 w 63"/>
                    <a:gd name="T51" fmla="*/ 75 h 98"/>
                    <a:gd name="T52" fmla="*/ 43 w 63"/>
                    <a:gd name="T53" fmla="*/ 85 h 98"/>
                    <a:gd name="T54" fmla="*/ 43 w 63"/>
                    <a:gd name="T55" fmla="*/ 91 h 98"/>
                    <a:gd name="T56" fmla="*/ 42 w 63"/>
                    <a:gd name="T57" fmla="*/ 98 h 98"/>
                    <a:gd name="T58" fmla="*/ 42 w 63"/>
                    <a:gd name="T59" fmla="*/ 98 h 98"/>
                    <a:gd name="T60" fmla="*/ 42 w 63"/>
                    <a:gd name="T6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 h="98">
                      <a:moveTo>
                        <a:pt x="42" y="98"/>
                      </a:moveTo>
                      <a:lnTo>
                        <a:pt x="28" y="98"/>
                      </a:lnTo>
                      <a:lnTo>
                        <a:pt x="22" y="91"/>
                      </a:lnTo>
                      <a:lnTo>
                        <a:pt x="12" y="95"/>
                      </a:lnTo>
                      <a:lnTo>
                        <a:pt x="0" y="87"/>
                      </a:lnTo>
                      <a:lnTo>
                        <a:pt x="2" y="70"/>
                      </a:lnTo>
                      <a:lnTo>
                        <a:pt x="3" y="58"/>
                      </a:lnTo>
                      <a:lnTo>
                        <a:pt x="2" y="38"/>
                      </a:lnTo>
                      <a:lnTo>
                        <a:pt x="8" y="33"/>
                      </a:lnTo>
                      <a:lnTo>
                        <a:pt x="15" y="33"/>
                      </a:lnTo>
                      <a:lnTo>
                        <a:pt x="19" y="19"/>
                      </a:lnTo>
                      <a:lnTo>
                        <a:pt x="17" y="12"/>
                      </a:lnTo>
                      <a:lnTo>
                        <a:pt x="26" y="0"/>
                      </a:lnTo>
                      <a:lnTo>
                        <a:pt x="36" y="0"/>
                      </a:lnTo>
                      <a:lnTo>
                        <a:pt x="39" y="12"/>
                      </a:lnTo>
                      <a:lnTo>
                        <a:pt x="32" y="17"/>
                      </a:lnTo>
                      <a:lnTo>
                        <a:pt x="36" y="26"/>
                      </a:lnTo>
                      <a:lnTo>
                        <a:pt x="45" y="31"/>
                      </a:lnTo>
                      <a:lnTo>
                        <a:pt x="49" y="34"/>
                      </a:lnTo>
                      <a:lnTo>
                        <a:pt x="54" y="43"/>
                      </a:lnTo>
                      <a:lnTo>
                        <a:pt x="63" y="47"/>
                      </a:lnTo>
                      <a:lnTo>
                        <a:pt x="63" y="57"/>
                      </a:lnTo>
                      <a:lnTo>
                        <a:pt x="56" y="58"/>
                      </a:lnTo>
                      <a:lnTo>
                        <a:pt x="42" y="63"/>
                      </a:lnTo>
                      <a:lnTo>
                        <a:pt x="42" y="70"/>
                      </a:lnTo>
                      <a:lnTo>
                        <a:pt x="39" y="75"/>
                      </a:lnTo>
                      <a:lnTo>
                        <a:pt x="43" y="85"/>
                      </a:lnTo>
                      <a:lnTo>
                        <a:pt x="43" y="91"/>
                      </a:lnTo>
                      <a:lnTo>
                        <a:pt x="42" y="98"/>
                      </a:lnTo>
                      <a:lnTo>
                        <a:pt x="42" y="98"/>
                      </a:lnTo>
                      <a:lnTo>
                        <a:pt x="42" y="98"/>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63" name="Freeform 47">
                  <a:extLst>
                    <a:ext uri="{FF2B5EF4-FFF2-40B4-BE49-F238E27FC236}">
                      <a16:creationId xmlns:a16="http://schemas.microsoft.com/office/drawing/2014/main" id="{B2EABA74-3A0C-4726-AEC1-4E499DDD8A7F}"/>
                    </a:ext>
                  </a:extLst>
                </p:cNvPr>
                <p:cNvSpPr>
                  <a:spLocks/>
                </p:cNvSpPr>
                <p:nvPr/>
              </p:nvSpPr>
              <p:spPr bwMode="auto">
                <a:xfrm>
                  <a:off x="10377487" y="3255961"/>
                  <a:ext cx="149225" cy="150813"/>
                </a:xfrm>
                <a:custGeom>
                  <a:avLst/>
                  <a:gdLst>
                    <a:gd name="T0" fmla="*/ 68 w 94"/>
                    <a:gd name="T1" fmla="*/ 82 h 95"/>
                    <a:gd name="T2" fmla="*/ 58 w 94"/>
                    <a:gd name="T3" fmla="*/ 82 h 95"/>
                    <a:gd name="T4" fmla="*/ 52 w 94"/>
                    <a:gd name="T5" fmla="*/ 87 h 95"/>
                    <a:gd name="T6" fmla="*/ 51 w 94"/>
                    <a:gd name="T7" fmla="*/ 95 h 95"/>
                    <a:gd name="T8" fmla="*/ 43 w 94"/>
                    <a:gd name="T9" fmla="*/ 92 h 95"/>
                    <a:gd name="T10" fmla="*/ 37 w 94"/>
                    <a:gd name="T11" fmla="*/ 87 h 95"/>
                    <a:gd name="T12" fmla="*/ 29 w 94"/>
                    <a:gd name="T13" fmla="*/ 90 h 95"/>
                    <a:gd name="T14" fmla="*/ 21 w 94"/>
                    <a:gd name="T15" fmla="*/ 90 h 95"/>
                    <a:gd name="T16" fmla="*/ 7 w 94"/>
                    <a:gd name="T17" fmla="*/ 88 h 95"/>
                    <a:gd name="T18" fmla="*/ 1 w 94"/>
                    <a:gd name="T19" fmla="*/ 80 h 95"/>
                    <a:gd name="T20" fmla="*/ 0 w 94"/>
                    <a:gd name="T21" fmla="*/ 70 h 95"/>
                    <a:gd name="T22" fmla="*/ 3 w 94"/>
                    <a:gd name="T23" fmla="*/ 58 h 95"/>
                    <a:gd name="T24" fmla="*/ 9 w 94"/>
                    <a:gd name="T25" fmla="*/ 54 h 95"/>
                    <a:gd name="T26" fmla="*/ 18 w 94"/>
                    <a:gd name="T27" fmla="*/ 53 h 95"/>
                    <a:gd name="T28" fmla="*/ 20 w 94"/>
                    <a:gd name="T29" fmla="*/ 50 h 95"/>
                    <a:gd name="T30" fmla="*/ 20 w 94"/>
                    <a:gd name="T31" fmla="*/ 46 h 95"/>
                    <a:gd name="T32" fmla="*/ 17 w 94"/>
                    <a:gd name="T33" fmla="*/ 37 h 95"/>
                    <a:gd name="T34" fmla="*/ 17 w 94"/>
                    <a:gd name="T35" fmla="*/ 26 h 95"/>
                    <a:gd name="T36" fmla="*/ 23 w 94"/>
                    <a:gd name="T37" fmla="*/ 19 h 95"/>
                    <a:gd name="T38" fmla="*/ 27 w 94"/>
                    <a:gd name="T39" fmla="*/ 20 h 95"/>
                    <a:gd name="T40" fmla="*/ 34 w 94"/>
                    <a:gd name="T41" fmla="*/ 30 h 95"/>
                    <a:gd name="T42" fmla="*/ 37 w 94"/>
                    <a:gd name="T43" fmla="*/ 16 h 95"/>
                    <a:gd name="T44" fmla="*/ 40 w 94"/>
                    <a:gd name="T45" fmla="*/ 7 h 95"/>
                    <a:gd name="T46" fmla="*/ 49 w 94"/>
                    <a:gd name="T47" fmla="*/ 0 h 95"/>
                    <a:gd name="T48" fmla="*/ 60 w 94"/>
                    <a:gd name="T49" fmla="*/ 9 h 95"/>
                    <a:gd name="T50" fmla="*/ 69 w 94"/>
                    <a:gd name="T51" fmla="*/ 16 h 95"/>
                    <a:gd name="T52" fmla="*/ 77 w 94"/>
                    <a:gd name="T53" fmla="*/ 14 h 95"/>
                    <a:gd name="T54" fmla="*/ 89 w 94"/>
                    <a:gd name="T55" fmla="*/ 14 h 95"/>
                    <a:gd name="T56" fmla="*/ 94 w 94"/>
                    <a:gd name="T57" fmla="*/ 19 h 95"/>
                    <a:gd name="T58" fmla="*/ 83 w 94"/>
                    <a:gd name="T59" fmla="*/ 27 h 95"/>
                    <a:gd name="T60" fmla="*/ 83 w 94"/>
                    <a:gd name="T61" fmla="*/ 33 h 95"/>
                    <a:gd name="T62" fmla="*/ 89 w 94"/>
                    <a:gd name="T63" fmla="*/ 38 h 95"/>
                    <a:gd name="T64" fmla="*/ 92 w 94"/>
                    <a:gd name="T65" fmla="*/ 44 h 95"/>
                    <a:gd name="T66" fmla="*/ 83 w 94"/>
                    <a:gd name="T67" fmla="*/ 54 h 95"/>
                    <a:gd name="T68" fmla="*/ 78 w 94"/>
                    <a:gd name="T69" fmla="*/ 53 h 95"/>
                    <a:gd name="T70" fmla="*/ 71 w 94"/>
                    <a:gd name="T71" fmla="*/ 56 h 95"/>
                    <a:gd name="T72" fmla="*/ 63 w 94"/>
                    <a:gd name="T73" fmla="*/ 61 h 95"/>
                    <a:gd name="T74" fmla="*/ 71 w 94"/>
                    <a:gd name="T75" fmla="*/ 68 h 95"/>
                    <a:gd name="T76" fmla="*/ 74 w 94"/>
                    <a:gd name="T77" fmla="*/ 75 h 95"/>
                    <a:gd name="T78" fmla="*/ 68 w 94"/>
                    <a:gd name="T79" fmla="*/ 82 h 95"/>
                    <a:gd name="T80" fmla="*/ 68 w 94"/>
                    <a:gd name="T81" fmla="*/ 82 h 95"/>
                    <a:gd name="T82" fmla="*/ 68 w 94"/>
                    <a:gd name="T83" fmla="*/ 8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8" y="82"/>
                      </a:moveTo>
                      <a:lnTo>
                        <a:pt x="58" y="82"/>
                      </a:lnTo>
                      <a:lnTo>
                        <a:pt x="52" y="87"/>
                      </a:lnTo>
                      <a:lnTo>
                        <a:pt x="51" y="95"/>
                      </a:lnTo>
                      <a:lnTo>
                        <a:pt x="43" y="92"/>
                      </a:lnTo>
                      <a:lnTo>
                        <a:pt x="37" y="87"/>
                      </a:lnTo>
                      <a:lnTo>
                        <a:pt x="29" y="90"/>
                      </a:lnTo>
                      <a:lnTo>
                        <a:pt x="21" y="90"/>
                      </a:lnTo>
                      <a:lnTo>
                        <a:pt x="7" y="88"/>
                      </a:lnTo>
                      <a:lnTo>
                        <a:pt x="1" y="80"/>
                      </a:lnTo>
                      <a:lnTo>
                        <a:pt x="0" y="70"/>
                      </a:lnTo>
                      <a:lnTo>
                        <a:pt x="3" y="58"/>
                      </a:lnTo>
                      <a:lnTo>
                        <a:pt x="9" y="54"/>
                      </a:lnTo>
                      <a:lnTo>
                        <a:pt x="18" y="53"/>
                      </a:lnTo>
                      <a:lnTo>
                        <a:pt x="20" y="50"/>
                      </a:lnTo>
                      <a:lnTo>
                        <a:pt x="20" y="46"/>
                      </a:lnTo>
                      <a:lnTo>
                        <a:pt x="17" y="37"/>
                      </a:lnTo>
                      <a:lnTo>
                        <a:pt x="17" y="26"/>
                      </a:lnTo>
                      <a:lnTo>
                        <a:pt x="23" y="19"/>
                      </a:lnTo>
                      <a:lnTo>
                        <a:pt x="27" y="20"/>
                      </a:lnTo>
                      <a:lnTo>
                        <a:pt x="34" y="30"/>
                      </a:lnTo>
                      <a:lnTo>
                        <a:pt x="37" y="16"/>
                      </a:lnTo>
                      <a:lnTo>
                        <a:pt x="40" y="7"/>
                      </a:lnTo>
                      <a:lnTo>
                        <a:pt x="49" y="0"/>
                      </a:lnTo>
                      <a:lnTo>
                        <a:pt x="60" y="9"/>
                      </a:lnTo>
                      <a:lnTo>
                        <a:pt x="69" y="16"/>
                      </a:lnTo>
                      <a:lnTo>
                        <a:pt x="77" y="14"/>
                      </a:lnTo>
                      <a:lnTo>
                        <a:pt x="89" y="14"/>
                      </a:lnTo>
                      <a:lnTo>
                        <a:pt x="94" y="19"/>
                      </a:lnTo>
                      <a:lnTo>
                        <a:pt x="83" y="27"/>
                      </a:lnTo>
                      <a:lnTo>
                        <a:pt x="83" y="33"/>
                      </a:lnTo>
                      <a:lnTo>
                        <a:pt x="89" y="38"/>
                      </a:lnTo>
                      <a:lnTo>
                        <a:pt x="92" y="44"/>
                      </a:lnTo>
                      <a:lnTo>
                        <a:pt x="83" y="54"/>
                      </a:lnTo>
                      <a:lnTo>
                        <a:pt x="78" y="53"/>
                      </a:lnTo>
                      <a:lnTo>
                        <a:pt x="71" y="56"/>
                      </a:lnTo>
                      <a:lnTo>
                        <a:pt x="63" y="61"/>
                      </a:lnTo>
                      <a:lnTo>
                        <a:pt x="71" y="68"/>
                      </a:lnTo>
                      <a:lnTo>
                        <a:pt x="74" y="75"/>
                      </a:lnTo>
                      <a:lnTo>
                        <a:pt x="68" y="82"/>
                      </a:lnTo>
                      <a:lnTo>
                        <a:pt x="68" y="82"/>
                      </a:lnTo>
                      <a:lnTo>
                        <a:pt x="68" y="82"/>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64" name="Freeform 48">
                  <a:extLst>
                    <a:ext uri="{FF2B5EF4-FFF2-40B4-BE49-F238E27FC236}">
                      <a16:creationId xmlns:a16="http://schemas.microsoft.com/office/drawing/2014/main" id="{D5697431-BE9E-471B-8FF5-1A6FD74F109D}"/>
                    </a:ext>
                  </a:extLst>
                </p:cNvPr>
                <p:cNvSpPr>
                  <a:spLocks/>
                </p:cNvSpPr>
                <p:nvPr/>
              </p:nvSpPr>
              <p:spPr bwMode="auto">
                <a:xfrm>
                  <a:off x="10377487" y="3255961"/>
                  <a:ext cx="149225" cy="150813"/>
                </a:xfrm>
                <a:custGeom>
                  <a:avLst/>
                  <a:gdLst>
                    <a:gd name="T0" fmla="*/ 68 w 94"/>
                    <a:gd name="T1" fmla="*/ 82 h 95"/>
                    <a:gd name="T2" fmla="*/ 58 w 94"/>
                    <a:gd name="T3" fmla="*/ 82 h 95"/>
                    <a:gd name="T4" fmla="*/ 52 w 94"/>
                    <a:gd name="T5" fmla="*/ 87 h 95"/>
                    <a:gd name="T6" fmla="*/ 51 w 94"/>
                    <a:gd name="T7" fmla="*/ 95 h 95"/>
                    <a:gd name="T8" fmla="*/ 43 w 94"/>
                    <a:gd name="T9" fmla="*/ 92 h 95"/>
                    <a:gd name="T10" fmla="*/ 37 w 94"/>
                    <a:gd name="T11" fmla="*/ 87 h 95"/>
                    <a:gd name="T12" fmla="*/ 29 w 94"/>
                    <a:gd name="T13" fmla="*/ 90 h 95"/>
                    <a:gd name="T14" fmla="*/ 21 w 94"/>
                    <a:gd name="T15" fmla="*/ 90 h 95"/>
                    <a:gd name="T16" fmla="*/ 7 w 94"/>
                    <a:gd name="T17" fmla="*/ 88 h 95"/>
                    <a:gd name="T18" fmla="*/ 1 w 94"/>
                    <a:gd name="T19" fmla="*/ 80 h 95"/>
                    <a:gd name="T20" fmla="*/ 0 w 94"/>
                    <a:gd name="T21" fmla="*/ 70 h 95"/>
                    <a:gd name="T22" fmla="*/ 3 w 94"/>
                    <a:gd name="T23" fmla="*/ 58 h 95"/>
                    <a:gd name="T24" fmla="*/ 9 w 94"/>
                    <a:gd name="T25" fmla="*/ 54 h 95"/>
                    <a:gd name="T26" fmla="*/ 18 w 94"/>
                    <a:gd name="T27" fmla="*/ 53 h 95"/>
                    <a:gd name="T28" fmla="*/ 20 w 94"/>
                    <a:gd name="T29" fmla="*/ 50 h 95"/>
                    <a:gd name="T30" fmla="*/ 20 w 94"/>
                    <a:gd name="T31" fmla="*/ 46 h 95"/>
                    <a:gd name="T32" fmla="*/ 17 w 94"/>
                    <a:gd name="T33" fmla="*/ 37 h 95"/>
                    <a:gd name="T34" fmla="*/ 17 w 94"/>
                    <a:gd name="T35" fmla="*/ 26 h 95"/>
                    <a:gd name="T36" fmla="*/ 23 w 94"/>
                    <a:gd name="T37" fmla="*/ 19 h 95"/>
                    <a:gd name="T38" fmla="*/ 27 w 94"/>
                    <a:gd name="T39" fmla="*/ 20 h 95"/>
                    <a:gd name="T40" fmla="*/ 34 w 94"/>
                    <a:gd name="T41" fmla="*/ 30 h 95"/>
                    <a:gd name="T42" fmla="*/ 37 w 94"/>
                    <a:gd name="T43" fmla="*/ 16 h 95"/>
                    <a:gd name="T44" fmla="*/ 40 w 94"/>
                    <a:gd name="T45" fmla="*/ 7 h 95"/>
                    <a:gd name="T46" fmla="*/ 49 w 94"/>
                    <a:gd name="T47" fmla="*/ 0 h 95"/>
                    <a:gd name="T48" fmla="*/ 60 w 94"/>
                    <a:gd name="T49" fmla="*/ 9 h 95"/>
                    <a:gd name="T50" fmla="*/ 69 w 94"/>
                    <a:gd name="T51" fmla="*/ 16 h 95"/>
                    <a:gd name="T52" fmla="*/ 77 w 94"/>
                    <a:gd name="T53" fmla="*/ 14 h 95"/>
                    <a:gd name="T54" fmla="*/ 89 w 94"/>
                    <a:gd name="T55" fmla="*/ 14 h 95"/>
                    <a:gd name="T56" fmla="*/ 94 w 94"/>
                    <a:gd name="T57" fmla="*/ 19 h 95"/>
                    <a:gd name="T58" fmla="*/ 83 w 94"/>
                    <a:gd name="T59" fmla="*/ 27 h 95"/>
                    <a:gd name="T60" fmla="*/ 83 w 94"/>
                    <a:gd name="T61" fmla="*/ 33 h 95"/>
                    <a:gd name="T62" fmla="*/ 89 w 94"/>
                    <a:gd name="T63" fmla="*/ 38 h 95"/>
                    <a:gd name="T64" fmla="*/ 92 w 94"/>
                    <a:gd name="T65" fmla="*/ 44 h 95"/>
                    <a:gd name="T66" fmla="*/ 83 w 94"/>
                    <a:gd name="T67" fmla="*/ 54 h 95"/>
                    <a:gd name="T68" fmla="*/ 78 w 94"/>
                    <a:gd name="T69" fmla="*/ 53 h 95"/>
                    <a:gd name="T70" fmla="*/ 71 w 94"/>
                    <a:gd name="T71" fmla="*/ 56 h 95"/>
                    <a:gd name="T72" fmla="*/ 63 w 94"/>
                    <a:gd name="T73" fmla="*/ 61 h 95"/>
                    <a:gd name="T74" fmla="*/ 71 w 94"/>
                    <a:gd name="T75" fmla="*/ 68 h 95"/>
                    <a:gd name="T76" fmla="*/ 74 w 94"/>
                    <a:gd name="T77" fmla="*/ 75 h 95"/>
                    <a:gd name="T78" fmla="*/ 68 w 94"/>
                    <a:gd name="T79" fmla="*/ 82 h 95"/>
                    <a:gd name="T80" fmla="*/ 68 w 94"/>
                    <a:gd name="T81" fmla="*/ 82 h 95"/>
                    <a:gd name="T82" fmla="*/ 68 w 94"/>
                    <a:gd name="T83" fmla="*/ 8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5">
                      <a:moveTo>
                        <a:pt x="68" y="82"/>
                      </a:moveTo>
                      <a:lnTo>
                        <a:pt x="58" y="82"/>
                      </a:lnTo>
                      <a:lnTo>
                        <a:pt x="52" y="87"/>
                      </a:lnTo>
                      <a:lnTo>
                        <a:pt x="51" y="95"/>
                      </a:lnTo>
                      <a:lnTo>
                        <a:pt x="43" y="92"/>
                      </a:lnTo>
                      <a:lnTo>
                        <a:pt x="37" y="87"/>
                      </a:lnTo>
                      <a:lnTo>
                        <a:pt x="29" y="90"/>
                      </a:lnTo>
                      <a:lnTo>
                        <a:pt x="21" y="90"/>
                      </a:lnTo>
                      <a:lnTo>
                        <a:pt x="7" y="88"/>
                      </a:lnTo>
                      <a:lnTo>
                        <a:pt x="1" y="80"/>
                      </a:lnTo>
                      <a:lnTo>
                        <a:pt x="0" y="70"/>
                      </a:lnTo>
                      <a:lnTo>
                        <a:pt x="3" y="58"/>
                      </a:lnTo>
                      <a:lnTo>
                        <a:pt x="9" y="54"/>
                      </a:lnTo>
                      <a:lnTo>
                        <a:pt x="18" y="53"/>
                      </a:lnTo>
                      <a:lnTo>
                        <a:pt x="20" y="50"/>
                      </a:lnTo>
                      <a:lnTo>
                        <a:pt x="20" y="46"/>
                      </a:lnTo>
                      <a:lnTo>
                        <a:pt x="17" y="37"/>
                      </a:lnTo>
                      <a:lnTo>
                        <a:pt x="17" y="26"/>
                      </a:lnTo>
                      <a:lnTo>
                        <a:pt x="23" y="19"/>
                      </a:lnTo>
                      <a:lnTo>
                        <a:pt x="27" y="20"/>
                      </a:lnTo>
                      <a:lnTo>
                        <a:pt x="34" y="30"/>
                      </a:lnTo>
                      <a:lnTo>
                        <a:pt x="37" y="16"/>
                      </a:lnTo>
                      <a:lnTo>
                        <a:pt x="40" y="7"/>
                      </a:lnTo>
                      <a:lnTo>
                        <a:pt x="49" y="0"/>
                      </a:lnTo>
                      <a:lnTo>
                        <a:pt x="60" y="9"/>
                      </a:lnTo>
                      <a:lnTo>
                        <a:pt x="69" y="16"/>
                      </a:lnTo>
                      <a:lnTo>
                        <a:pt x="77" y="14"/>
                      </a:lnTo>
                      <a:lnTo>
                        <a:pt x="89" y="14"/>
                      </a:lnTo>
                      <a:lnTo>
                        <a:pt x="94" y="19"/>
                      </a:lnTo>
                      <a:lnTo>
                        <a:pt x="83" y="27"/>
                      </a:lnTo>
                      <a:lnTo>
                        <a:pt x="83" y="33"/>
                      </a:lnTo>
                      <a:lnTo>
                        <a:pt x="89" y="38"/>
                      </a:lnTo>
                      <a:lnTo>
                        <a:pt x="92" y="44"/>
                      </a:lnTo>
                      <a:lnTo>
                        <a:pt x="83" y="54"/>
                      </a:lnTo>
                      <a:lnTo>
                        <a:pt x="78" y="53"/>
                      </a:lnTo>
                      <a:lnTo>
                        <a:pt x="71" y="56"/>
                      </a:lnTo>
                      <a:lnTo>
                        <a:pt x="63" y="61"/>
                      </a:lnTo>
                      <a:lnTo>
                        <a:pt x="71" y="68"/>
                      </a:lnTo>
                      <a:lnTo>
                        <a:pt x="74" y="75"/>
                      </a:lnTo>
                      <a:lnTo>
                        <a:pt x="68" y="82"/>
                      </a:lnTo>
                      <a:lnTo>
                        <a:pt x="68" y="82"/>
                      </a:lnTo>
                      <a:lnTo>
                        <a:pt x="68" y="82"/>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65" name="Freeform 49">
                  <a:extLst>
                    <a:ext uri="{FF2B5EF4-FFF2-40B4-BE49-F238E27FC236}">
                      <a16:creationId xmlns:a16="http://schemas.microsoft.com/office/drawing/2014/main" id="{CC7DEA3F-196B-4228-A81B-B931A1C4E795}"/>
                    </a:ext>
                  </a:extLst>
                </p:cNvPr>
                <p:cNvSpPr>
                  <a:spLocks/>
                </p:cNvSpPr>
                <p:nvPr/>
              </p:nvSpPr>
              <p:spPr bwMode="auto">
                <a:xfrm>
                  <a:off x="10248900" y="3094036"/>
                  <a:ext cx="458788" cy="639763"/>
                </a:xfrm>
                <a:custGeom>
                  <a:avLst/>
                  <a:gdLst>
                    <a:gd name="T0" fmla="*/ 201 w 289"/>
                    <a:gd name="T1" fmla="*/ 260 h 403"/>
                    <a:gd name="T2" fmla="*/ 176 w 289"/>
                    <a:gd name="T3" fmla="*/ 291 h 403"/>
                    <a:gd name="T4" fmla="*/ 141 w 289"/>
                    <a:gd name="T5" fmla="*/ 304 h 403"/>
                    <a:gd name="T6" fmla="*/ 122 w 289"/>
                    <a:gd name="T7" fmla="*/ 344 h 403"/>
                    <a:gd name="T8" fmla="*/ 96 w 289"/>
                    <a:gd name="T9" fmla="*/ 379 h 403"/>
                    <a:gd name="T10" fmla="*/ 91 w 289"/>
                    <a:gd name="T11" fmla="*/ 396 h 403"/>
                    <a:gd name="T12" fmla="*/ 39 w 289"/>
                    <a:gd name="T13" fmla="*/ 395 h 403"/>
                    <a:gd name="T14" fmla="*/ 8 w 289"/>
                    <a:gd name="T15" fmla="*/ 372 h 403"/>
                    <a:gd name="T16" fmla="*/ 19 w 289"/>
                    <a:gd name="T17" fmla="*/ 344 h 403"/>
                    <a:gd name="T18" fmla="*/ 33 w 289"/>
                    <a:gd name="T19" fmla="*/ 312 h 403"/>
                    <a:gd name="T20" fmla="*/ 2 w 289"/>
                    <a:gd name="T21" fmla="*/ 280 h 403"/>
                    <a:gd name="T22" fmla="*/ 8 w 289"/>
                    <a:gd name="T23" fmla="*/ 237 h 403"/>
                    <a:gd name="T24" fmla="*/ 37 w 289"/>
                    <a:gd name="T25" fmla="*/ 223 h 403"/>
                    <a:gd name="T26" fmla="*/ 34 w 289"/>
                    <a:gd name="T27" fmla="*/ 193 h 403"/>
                    <a:gd name="T28" fmla="*/ 20 w 289"/>
                    <a:gd name="T29" fmla="*/ 180 h 403"/>
                    <a:gd name="T30" fmla="*/ 34 w 289"/>
                    <a:gd name="T31" fmla="*/ 155 h 403"/>
                    <a:gd name="T32" fmla="*/ 0 w 289"/>
                    <a:gd name="T33" fmla="*/ 109 h 403"/>
                    <a:gd name="T34" fmla="*/ 14 w 289"/>
                    <a:gd name="T35" fmla="*/ 78 h 403"/>
                    <a:gd name="T36" fmla="*/ 45 w 289"/>
                    <a:gd name="T37" fmla="*/ 45 h 403"/>
                    <a:gd name="T38" fmla="*/ 61 w 289"/>
                    <a:gd name="T39" fmla="*/ 77 h 403"/>
                    <a:gd name="T40" fmla="*/ 101 w 289"/>
                    <a:gd name="T41" fmla="*/ 55 h 403"/>
                    <a:gd name="T42" fmla="*/ 133 w 289"/>
                    <a:gd name="T43" fmla="*/ 28 h 403"/>
                    <a:gd name="T44" fmla="*/ 155 w 289"/>
                    <a:gd name="T45" fmla="*/ 8 h 403"/>
                    <a:gd name="T46" fmla="*/ 181 w 289"/>
                    <a:gd name="T47" fmla="*/ 21 h 403"/>
                    <a:gd name="T48" fmla="*/ 206 w 289"/>
                    <a:gd name="T49" fmla="*/ 59 h 403"/>
                    <a:gd name="T50" fmla="*/ 249 w 289"/>
                    <a:gd name="T51" fmla="*/ 71 h 403"/>
                    <a:gd name="T52" fmla="*/ 244 w 289"/>
                    <a:gd name="T53" fmla="*/ 106 h 403"/>
                    <a:gd name="T54" fmla="*/ 274 w 289"/>
                    <a:gd name="T55" fmla="*/ 126 h 403"/>
                    <a:gd name="T56" fmla="*/ 264 w 289"/>
                    <a:gd name="T57" fmla="*/ 165 h 403"/>
                    <a:gd name="T58" fmla="*/ 252 w 289"/>
                    <a:gd name="T59" fmla="*/ 200 h 403"/>
                    <a:gd name="T60" fmla="*/ 217 w 289"/>
                    <a:gd name="T61" fmla="*/ 210 h 403"/>
                    <a:gd name="T62" fmla="*/ 201 w 289"/>
                    <a:gd name="T63" fmla="*/ 189 h 403"/>
                    <a:gd name="T64" fmla="*/ 183 w 289"/>
                    <a:gd name="T65" fmla="*/ 170 h 403"/>
                    <a:gd name="T66" fmla="*/ 184 w 289"/>
                    <a:gd name="T67" fmla="*/ 145 h 403"/>
                    <a:gd name="T68" fmla="*/ 164 w 289"/>
                    <a:gd name="T69" fmla="*/ 128 h 403"/>
                    <a:gd name="T70" fmla="*/ 150 w 289"/>
                    <a:gd name="T71" fmla="*/ 118 h 403"/>
                    <a:gd name="T72" fmla="*/ 121 w 289"/>
                    <a:gd name="T73" fmla="*/ 109 h 403"/>
                    <a:gd name="T74" fmla="*/ 108 w 289"/>
                    <a:gd name="T75" fmla="*/ 121 h 403"/>
                    <a:gd name="T76" fmla="*/ 98 w 289"/>
                    <a:gd name="T77" fmla="*/ 139 h 403"/>
                    <a:gd name="T78" fmla="*/ 90 w 289"/>
                    <a:gd name="T79" fmla="*/ 156 h 403"/>
                    <a:gd name="T80" fmla="*/ 82 w 289"/>
                    <a:gd name="T81" fmla="*/ 182 h 403"/>
                    <a:gd name="T82" fmla="*/ 112 w 289"/>
                    <a:gd name="T83" fmla="*/ 192 h 403"/>
                    <a:gd name="T84" fmla="*/ 132 w 289"/>
                    <a:gd name="T85" fmla="*/ 196 h 403"/>
                    <a:gd name="T86" fmla="*/ 149 w 289"/>
                    <a:gd name="T87" fmla="*/ 184 h 403"/>
                    <a:gd name="T88" fmla="*/ 149 w 289"/>
                    <a:gd name="T89" fmla="*/ 233 h 403"/>
                    <a:gd name="T90" fmla="*/ 175 w 289"/>
                    <a:gd name="T91" fmla="*/ 243 h 403"/>
                    <a:gd name="T92" fmla="*/ 190 w 289"/>
                    <a:gd name="T93" fmla="*/ 24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9" h="403">
                      <a:moveTo>
                        <a:pt x="190" y="243"/>
                      </a:moveTo>
                      <a:lnTo>
                        <a:pt x="192" y="253"/>
                      </a:lnTo>
                      <a:lnTo>
                        <a:pt x="201" y="260"/>
                      </a:lnTo>
                      <a:lnTo>
                        <a:pt x="206" y="264"/>
                      </a:lnTo>
                      <a:lnTo>
                        <a:pt x="192" y="285"/>
                      </a:lnTo>
                      <a:lnTo>
                        <a:pt x="176" y="291"/>
                      </a:lnTo>
                      <a:lnTo>
                        <a:pt x="158" y="291"/>
                      </a:lnTo>
                      <a:lnTo>
                        <a:pt x="152" y="307"/>
                      </a:lnTo>
                      <a:lnTo>
                        <a:pt x="141" y="304"/>
                      </a:lnTo>
                      <a:lnTo>
                        <a:pt x="138" y="322"/>
                      </a:lnTo>
                      <a:lnTo>
                        <a:pt x="125" y="322"/>
                      </a:lnTo>
                      <a:lnTo>
                        <a:pt x="122" y="344"/>
                      </a:lnTo>
                      <a:lnTo>
                        <a:pt x="113" y="356"/>
                      </a:lnTo>
                      <a:lnTo>
                        <a:pt x="99" y="368"/>
                      </a:lnTo>
                      <a:lnTo>
                        <a:pt x="96" y="379"/>
                      </a:lnTo>
                      <a:lnTo>
                        <a:pt x="105" y="389"/>
                      </a:lnTo>
                      <a:lnTo>
                        <a:pt x="104" y="399"/>
                      </a:lnTo>
                      <a:lnTo>
                        <a:pt x="91" y="396"/>
                      </a:lnTo>
                      <a:lnTo>
                        <a:pt x="85" y="403"/>
                      </a:lnTo>
                      <a:lnTo>
                        <a:pt x="59" y="400"/>
                      </a:lnTo>
                      <a:lnTo>
                        <a:pt x="39" y="395"/>
                      </a:lnTo>
                      <a:lnTo>
                        <a:pt x="20" y="395"/>
                      </a:lnTo>
                      <a:lnTo>
                        <a:pt x="11" y="383"/>
                      </a:lnTo>
                      <a:lnTo>
                        <a:pt x="8" y="372"/>
                      </a:lnTo>
                      <a:lnTo>
                        <a:pt x="17" y="366"/>
                      </a:lnTo>
                      <a:lnTo>
                        <a:pt x="19" y="356"/>
                      </a:lnTo>
                      <a:lnTo>
                        <a:pt x="19" y="344"/>
                      </a:lnTo>
                      <a:lnTo>
                        <a:pt x="25" y="331"/>
                      </a:lnTo>
                      <a:lnTo>
                        <a:pt x="33" y="322"/>
                      </a:lnTo>
                      <a:lnTo>
                        <a:pt x="33" y="312"/>
                      </a:lnTo>
                      <a:lnTo>
                        <a:pt x="25" y="302"/>
                      </a:lnTo>
                      <a:lnTo>
                        <a:pt x="14" y="283"/>
                      </a:lnTo>
                      <a:lnTo>
                        <a:pt x="2" y="280"/>
                      </a:lnTo>
                      <a:lnTo>
                        <a:pt x="0" y="260"/>
                      </a:lnTo>
                      <a:lnTo>
                        <a:pt x="13" y="248"/>
                      </a:lnTo>
                      <a:lnTo>
                        <a:pt x="8" y="237"/>
                      </a:lnTo>
                      <a:lnTo>
                        <a:pt x="17" y="230"/>
                      </a:lnTo>
                      <a:lnTo>
                        <a:pt x="27" y="229"/>
                      </a:lnTo>
                      <a:lnTo>
                        <a:pt x="37" y="223"/>
                      </a:lnTo>
                      <a:lnTo>
                        <a:pt x="40" y="210"/>
                      </a:lnTo>
                      <a:lnTo>
                        <a:pt x="45" y="199"/>
                      </a:lnTo>
                      <a:lnTo>
                        <a:pt x="34" y="193"/>
                      </a:lnTo>
                      <a:lnTo>
                        <a:pt x="36" y="182"/>
                      </a:lnTo>
                      <a:lnTo>
                        <a:pt x="28" y="176"/>
                      </a:lnTo>
                      <a:lnTo>
                        <a:pt x="20" y="180"/>
                      </a:lnTo>
                      <a:lnTo>
                        <a:pt x="14" y="172"/>
                      </a:lnTo>
                      <a:lnTo>
                        <a:pt x="19" y="162"/>
                      </a:lnTo>
                      <a:lnTo>
                        <a:pt x="34" y="155"/>
                      </a:lnTo>
                      <a:lnTo>
                        <a:pt x="20" y="136"/>
                      </a:lnTo>
                      <a:lnTo>
                        <a:pt x="16" y="123"/>
                      </a:lnTo>
                      <a:lnTo>
                        <a:pt x="0" y="109"/>
                      </a:lnTo>
                      <a:lnTo>
                        <a:pt x="8" y="101"/>
                      </a:lnTo>
                      <a:lnTo>
                        <a:pt x="5" y="86"/>
                      </a:lnTo>
                      <a:lnTo>
                        <a:pt x="14" y="78"/>
                      </a:lnTo>
                      <a:lnTo>
                        <a:pt x="16" y="61"/>
                      </a:lnTo>
                      <a:lnTo>
                        <a:pt x="28" y="44"/>
                      </a:lnTo>
                      <a:lnTo>
                        <a:pt x="45" y="45"/>
                      </a:lnTo>
                      <a:lnTo>
                        <a:pt x="48" y="55"/>
                      </a:lnTo>
                      <a:lnTo>
                        <a:pt x="47" y="74"/>
                      </a:lnTo>
                      <a:lnTo>
                        <a:pt x="61" y="77"/>
                      </a:lnTo>
                      <a:lnTo>
                        <a:pt x="73" y="62"/>
                      </a:lnTo>
                      <a:lnTo>
                        <a:pt x="88" y="51"/>
                      </a:lnTo>
                      <a:lnTo>
                        <a:pt x="101" y="55"/>
                      </a:lnTo>
                      <a:lnTo>
                        <a:pt x="112" y="42"/>
                      </a:lnTo>
                      <a:lnTo>
                        <a:pt x="133" y="44"/>
                      </a:lnTo>
                      <a:lnTo>
                        <a:pt x="133" y="28"/>
                      </a:lnTo>
                      <a:lnTo>
                        <a:pt x="132" y="15"/>
                      </a:lnTo>
                      <a:lnTo>
                        <a:pt x="142" y="8"/>
                      </a:lnTo>
                      <a:lnTo>
                        <a:pt x="155" y="8"/>
                      </a:lnTo>
                      <a:lnTo>
                        <a:pt x="161" y="0"/>
                      </a:lnTo>
                      <a:lnTo>
                        <a:pt x="170" y="1"/>
                      </a:lnTo>
                      <a:lnTo>
                        <a:pt x="181" y="21"/>
                      </a:lnTo>
                      <a:lnTo>
                        <a:pt x="196" y="32"/>
                      </a:lnTo>
                      <a:lnTo>
                        <a:pt x="195" y="52"/>
                      </a:lnTo>
                      <a:lnTo>
                        <a:pt x="206" y="59"/>
                      </a:lnTo>
                      <a:lnTo>
                        <a:pt x="207" y="71"/>
                      </a:lnTo>
                      <a:lnTo>
                        <a:pt x="235" y="74"/>
                      </a:lnTo>
                      <a:lnTo>
                        <a:pt x="249" y="71"/>
                      </a:lnTo>
                      <a:lnTo>
                        <a:pt x="240" y="81"/>
                      </a:lnTo>
                      <a:lnTo>
                        <a:pt x="237" y="95"/>
                      </a:lnTo>
                      <a:lnTo>
                        <a:pt x="244" y="106"/>
                      </a:lnTo>
                      <a:lnTo>
                        <a:pt x="260" y="115"/>
                      </a:lnTo>
                      <a:lnTo>
                        <a:pt x="272" y="112"/>
                      </a:lnTo>
                      <a:lnTo>
                        <a:pt x="274" y="126"/>
                      </a:lnTo>
                      <a:lnTo>
                        <a:pt x="289" y="142"/>
                      </a:lnTo>
                      <a:lnTo>
                        <a:pt x="274" y="153"/>
                      </a:lnTo>
                      <a:lnTo>
                        <a:pt x="264" y="165"/>
                      </a:lnTo>
                      <a:lnTo>
                        <a:pt x="255" y="176"/>
                      </a:lnTo>
                      <a:lnTo>
                        <a:pt x="255" y="187"/>
                      </a:lnTo>
                      <a:lnTo>
                        <a:pt x="252" y="200"/>
                      </a:lnTo>
                      <a:lnTo>
                        <a:pt x="237" y="200"/>
                      </a:lnTo>
                      <a:lnTo>
                        <a:pt x="229" y="206"/>
                      </a:lnTo>
                      <a:lnTo>
                        <a:pt x="217" y="210"/>
                      </a:lnTo>
                      <a:lnTo>
                        <a:pt x="209" y="203"/>
                      </a:lnTo>
                      <a:lnTo>
                        <a:pt x="210" y="193"/>
                      </a:lnTo>
                      <a:lnTo>
                        <a:pt x="201" y="189"/>
                      </a:lnTo>
                      <a:lnTo>
                        <a:pt x="196" y="180"/>
                      </a:lnTo>
                      <a:lnTo>
                        <a:pt x="190" y="175"/>
                      </a:lnTo>
                      <a:lnTo>
                        <a:pt x="183" y="170"/>
                      </a:lnTo>
                      <a:lnTo>
                        <a:pt x="181" y="162"/>
                      </a:lnTo>
                      <a:lnTo>
                        <a:pt x="186" y="156"/>
                      </a:lnTo>
                      <a:lnTo>
                        <a:pt x="184" y="145"/>
                      </a:lnTo>
                      <a:lnTo>
                        <a:pt x="173" y="145"/>
                      </a:lnTo>
                      <a:lnTo>
                        <a:pt x="164" y="133"/>
                      </a:lnTo>
                      <a:lnTo>
                        <a:pt x="164" y="128"/>
                      </a:lnTo>
                      <a:lnTo>
                        <a:pt x="175" y="119"/>
                      </a:lnTo>
                      <a:lnTo>
                        <a:pt x="170" y="115"/>
                      </a:lnTo>
                      <a:lnTo>
                        <a:pt x="150" y="118"/>
                      </a:lnTo>
                      <a:lnTo>
                        <a:pt x="141" y="111"/>
                      </a:lnTo>
                      <a:lnTo>
                        <a:pt x="132" y="102"/>
                      </a:lnTo>
                      <a:lnTo>
                        <a:pt x="121" y="109"/>
                      </a:lnTo>
                      <a:lnTo>
                        <a:pt x="118" y="118"/>
                      </a:lnTo>
                      <a:lnTo>
                        <a:pt x="116" y="131"/>
                      </a:lnTo>
                      <a:lnTo>
                        <a:pt x="108" y="121"/>
                      </a:lnTo>
                      <a:lnTo>
                        <a:pt x="105" y="119"/>
                      </a:lnTo>
                      <a:lnTo>
                        <a:pt x="99" y="128"/>
                      </a:lnTo>
                      <a:lnTo>
                        <a:pt x="98" y="139"/>
                      </a:lnTo>
                      <a:lnTo>
                        <a:pt x="101" y="148"/>
                      </a:lnTo>
                      <a:lnTo>
                        <a:pt x="99" y="155"/>
                      </a:lnTo>
                      <a:lnTo>
                        <a:pt x="90" y="156"/>
                      </a:lnTo>
                      <a:lnTo>
                        <a:pt x="85" y="160"/>
                      </a:lnTo>
                      <a:lnTo>
                        <a:pt x="82" y="172"/>
                      </a:lnTo>
                      <a:lnTo>
                        <a:pt x="82" y="182"/>
                      </a:lnTo>
                      <a:lnTo>
                        <a:pt x="90" y="190"/>
                      </a:lnTo>
                      <a:lnTo>
                        <a:pt x="104" y="193"/>
                      </a:lnTo>
                      <a:lnTo>
                        <a:pt x="112" y="192"/>
                      </a:lnTo>
                      <a:lnTo>
                        <a:pt x="119" y="187"/>
                      </a:lnTo>
                      <a:lnTo>
                        <a:pt x="124" y="193"/>
                      </a:lnTo>
                      <a:lnTo>
                        <a:pt x="132" y="196"/>
                      </a:lnTo>
                      <a:lnTo>
                        <a:pt x="133" y="187"/>
                      </a:lnTo>
                      <a:lnTo>
                        <a:pt x="139" y="184"/>
                      </a:lnTo>
                      <a:lnTo>
                        <a:pt x="149" y="184"/>
                      </a:lnTo>
                      <a:lnTo>
                        <a:pt x="152" y="204"/>
                      </a:lnTo>
                      <a:lnTo>
                        <a:pt x="150" y="214"/>
                      </a:lnTo>
                      <a:lnTo>
                        <a:pt x="149" y="233"/>
                      </a:lnTo>
                      <a:lnTo>
                        <a:pt x="161" y="240"/>
                      </a:lnTo>
                      <a:lnTo>
                        <a:pt x="170" y="236"/>
                      </a:lnTo>
                      <a:lnTo>
                        <a:pt x="175" y="243"/>
                      </a:lnTo>
                      <a:lnTo>
                        <a:pt x="190" y="243"/>
                      </a:lnTo>
                      <a:lnTo>
                        <a:pt x="190" y="243"/>
                      </a:lnTo>
                      <a:lnTo>
                        <a:pt x="190" y="243"/>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66" name="Freeform 50">
                  <a:extLst>
                    <a:ext uri="{FF2B5EF4-FFF2-40B4-BE49-F238E27FC236}">
                      <a16:creationId xmlns:a16="http://schemas.microsoft.com/office/drawing/2014/main" id="{0DDF82AF-A936-449F-8FFC-A6CB4DBF8903}"/>
                    </a:ext>
                  </a:extLst>
                </p:cNvPr>
                <p:cNvSpPr>
                  <a:spLocks/>
                </p:cNvSpPr>
                <p:nvPr/>
              </p:nvSpPr>
              <p:spPr bwMode="auto">
                <a:xfrm>
                  <a:off x="10248900" y="3094036"/>
                  <a:ext cx="458788" cy="639763"/>
                </a:xfrm>
                <a:custGeom>
                  <a:avLst/>
                  <a:gdLst>
                    <a:gd name="T0" fmla="*/ 201 w 289"/>
                    <a:gd name="T1" fmla="*/ 260 h 403"/>
                    <a:gd name="T2" fmla="*/ 176 w 289"/>
                    <a:gd name="T3" fmla="*/ 291 h 403"/>
                    <a:gd name="T4" fmla="*/ 141 w 289"/>
                    <a:gd name="T5" fmla="*/ 304 h 403"/>
                    <a:gd name="T6" fmla="*/ 122 w 289"/>
                    <a:gd name="T7" fmla="*/ 344 h 403"/>
                    <a:gd name="T8" fmla="*/ 96 w 289"/>
                    <a:gd name="T9" fmla="*/ 379 h 403"/>
                    <a:gd name="T10" fmla="*/ 91 w 289"/>
                    <a:gd name="T11" fmla="*/ 396 h 403"/>
                    <a:gd name="T12" fmla="*/ 39 w 289"/>
                    <a:gd name="T13" fmla="*/ 395 h 403"/>
                    <a:gd name="T14" fmla="*/ 8 w 289"/>
                    <a:gd name="T15" fmla="*/ 372 h 403"/>
                    <a:gd name="T16" fmla="*/ 19 w 289"/>
                    <a:gd name="T17" fmla="*/ 344 h 403"/>
                    <a:gd name="T18" fmla="*/ 33 w 289"/>
                    <a:gd name="T19" fmla="*/ 312 h 403"/>
                    <a:gd name="T20" fmla="*/ 2 w 289"/>
                    <a:gd name="T21" fmla="*/ 280 h 403"/>
                    <a:gd name="T22" fmla="*/ 8 w 289"/>
                    <a:gd name="T23" fmla="*/ 237 h 403"/>
                    <a:gd name="T24" fmla="*/ 37 w 289"/>
                    <a:gd name="T25" fmla="*/ 223 h 403"/>
                    <a:gd name="T26" fmla="*/ 34 w 289"/>
                    <a:gd name="T27" fmla="*/ 193 h 403"/>
                    <a:gd name="T28" fmla="*/ 20 w 289"/>
                    <a:gd name="T29" fmla="*/ 180 h 403"/>
                    <a:gd name="T30" fmla="*/ 34 w 289"/>
                    <a:gd name="T31" fmla="*/ 155 h 403"/>
                    <a:gd name="T32" fmla="*/ 0 w 289"/>
                    <a:gd name="T33" fmla="*/ 109 h 403"/>
                    <a:gd name="T34" fmla="*/ 14 w 289"/>
                    <a:gd name="T35" fmla="*/ 78 h 403"/>
                    <a:gd name="T36" fmla="*/ 45 w 289"/>
                    <a:gd name="T37" fmla="*/ 45 h 403"/>
                    <a:gd name="T38" fmla="*/ 61 w 289"/>
                    <a:gd name="T39" fmla="*/ 77 h 403"/>
                    <a:gd name="T40" fmla="*/ 101 w 289"/>
                    <a:gd name="T41" fmla="*/ 55 h 403"/>
                    <a:gd name="T42" fmla="*/ 133 w 289"/>
                    <a:gd name="T43" fmla="*/ 28 h 403"/>
                    <a:gd name="T44" fmla="*/ 155 w 289"/>
                    <a:gd name="T45" fmla="*/ 8 h 403"/>
                    <a:gd name="T46" fmla="*/ 181 w 289"/>
                    <a:gd name="T47" fmla="*/ 21 h 403"/>
                    <a:gd name="T48" fmla="*/ 206 w 289"/>
                    <a:gd name="T49" fmla="*/ 59 h 403"/>
                    <a:gd name="T50" fmla="*/ 249 w 289"/>
                    <a:gd name="T51" fmla="*/ 71 h 403"/>
                    <a:gd name="T52" fmla="*/ 244 w 289"/>
                    <a:gd name="T53" fmla="*/ 106 h 403"/>
                    <a:gd name="T54" fmla="*/ 274 w 289"/>
                    <a:gd name="T55" fmla="*/ 126 h 403"/>
                    <a:gd name="T56" fmla="*/ 264 w 289"/>
                    <a:gd name="T57" fmla="*/ 165 h 403"/>
                    <a:gd name="T58" fmla="*/ 252 w 289"/>
                    <a:gd name="T59" fmla="*/ 200 h 403"/>
                    <a:gd name="T60" fmla="*/ 217 w 289"/>
                    <a:gd name="T61" fmla="*/ 210 h 403"/>
                    <a:gd name="T62" fmla="*/ 201 w 289"/>
                    <a:gd name="T63" fmla="*/ 189 h 403"/>
                    <a:gd name="T64" fmla="*/ 183 w 289"/>
                    <a:gd name="T65" fmla="*/ 170 h 403"/>
                    <a:gd name="T66" fmla="*/ 184 w 289"/>
                    <a:gd name="T67" fmla="*/ 145 h 403"/>
                    <a:gd name="T68" fmla="*/ 164 w 289"/>
                    <a:gd name="T69" fmla="*/ 128 h 403"/>
                    <a:gd name="T70" fmla="*/ 150 w 289"/>
                    <a:gd name="T71" fmla="*/ 118 h 403"/>
                    <a:gd name="T72" fmla="*/ 121 w 289"/>
                    <a:gd name="T73" fmla="*/ 109 h 403"/>
                    <a:gd name="T74" fmla="*/ 108 w 289"/>
                    <a:gd name="T75" fmla="*/ 121 h 403"/>
                    <a:gd name="T76" fmla="*/ 98 w 289"/>
                    <a:gd name="T77" fmla="*/ 139 h 403"/>
                    <a:gd name="T78" fmla="*/ 90 w 289"/>
                    <a:gd name="T79" fmla="*/ 156 h 403"/>
                    <a:gd name="T80" fmla="*/ 82 w 289"/>
                    <a:gd name="T81" fmla="*/ 182 h 403"/>
                    <a:gd name="T82" fmla="*/ 112 w 289"/>
                    <a:gd name="T83" fmla="*/ 192 h 403"/>
                    <a:gd name="T84" fmla="*/ 132 w 289"/>
                    <a:gd name="T85" fmla="*/ 196 h 403"/>
                    <a:gd name="T86" fmla="*/ 149 w 289"/>
                    <a:gd name="T87" fmla="*/ 184 h 403"/>
                    <a:gd name="T88" fmla="*/ 149 w 289"/>
                    <a:gd name="T89" fmla="*/ 233 h 403"/>
                    <a:gd name="T90" fmla="*/ 175 w 289"/>
                    <a:gd name="T91" fmla="*/ 243 h 403"/>
                    <a:gd name="T92" fmla="*/ 190 w 289"/>
                    <a:gd name="T93" fmla="*/ 24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9" h="403">
                      <a:moveTo>
                        <a:pt x="190" y="243"/>
                      </a:moveTo>
                      <a:lnTo>
                        <a:pt x="192" y="253"/>
                      </a:lnTo>
                      <a:lnTo>
                        <a:pt x="201" y="260"/>
                      </a:lnTo>
                      <a:lnTo>
                        <a:pt x="206" y="264"/>
                      </a:lnTo>
                      <a:lnTo>
                        <a:pt x="192" y="285"/>
                      </a:lnTo>
                      <a:lnTo>
                        <a:pt x="176" y="291"/>
                      </a:lnTo>
                      <a:lnTo>
                        <a:pt x="158" y="291"/>
                      </a:lnTo>
                      <a:lnTo>
                        <a:pt x="152" y="307"/>
                      </a:lnTo>
                      <a:lnTo>
                        <a:pt x="141" y="304"/>
                      </a:lnTo>
                      <a:lnTo>
                        <a:pt x="138" y="322"/>
                      </a:lnTo>
                      <a:lnTo>
                        <a:pt x="125" y="322"/>
                      </a:lnTo>
                      <a:lnTo>
                        <a:pt x="122" y="344"/>
                      </a:lnTo>
                      <a:lnTo>
                        <a:pt x="113" y="356"/>
                      </a:lnTo>
                      <a:lnTo>
                        <a:pt x="99" y="368"/>
                      </a:lnTo>
                      <a:lnTo>
                        <a:pt x="96" y="379"/>
                      </a:lnTo>
                      <a:lnTo>
                        <a:pt x="105" y="389"/>
                      </a:lnTo>
                      <a:lnTo>
                        <a:pt x="104" y="399"/>
                      </a:lnTo>
                      <a:lnTo>
                        <a:pt x="91" y="396"/>
                      </a:lnTo>
                      <a:lnTo>
                        <a:pt x="85" y="403"/>
                      </a:lnTo>
                      <a:lnTo>
                        <a:pt x="59" y="400"/>
                      </a:lnTo>
                      <a:lnTo>
                        <a:pt x="39" y="395"/>
                      </a:lnTo>
                      <a:lnTo>
                        <a:pt x="20" y="395"/>
                      </a:lnTo>
                      <a:lnTo>
                        <a:pt x="11" y="383"/>
                      </a:lnTo>
                      <a:lnTo>
                        <a:pt x="8" y="372"/>
                      </a:lnTo>
                      <a:lnTo>
                        <a:pt x="17" y="366"/>
                      </a:lnTo>
                      <a:lnTo>
                        <a:pt x="19" y="356"/>
                      </a:lnTo>
                      <a:lnTo>
                        <a:pt x="19" y="344"/>
                      </a:lnTo>
                      <a:lnTo>
                        <a:pt x="25" y="331"/>
                      </a:lnTo>
                      <a:lnTo>
                        <a:pt x="33" y="322"/>
                      </a:lnTo>
                      <a:lnTo>
                        <a:pt x="33" y="312"/>
                      </a:lnTo>
                      <a:lnTo>
                        <a:pt x="25" y="302"/>
                      </a:lnTo>
                      <a:lnTo>
                        <a:pt x="14" y="283"/>
                      </a:lnTo>
                      <a:lnTo>
                        <a:pt x="2" y="280"/>
                      </a:lnTo>
                      <a:lnTo>
                        <a:pt x="0" y="260"/>
                      </a:lnTo>
                      <a:lnTo>
                        <a:pt x="13" y="248"/>
                      </a:lnTo>
                      <a:lnTo>
                        <a:pt x="8" y="237"/>
                      </a:lnTo>
                      <a:lnTo>
                        <a:pt x="17" y="230"/>
                      </a:lnTo>
                      <a:lnTo>
                        <a:pt x="27" y="229"/>
                      </a:lnTo>
                      <a:lnTo>
                        <a:pt x="37" y="223"/>
                      </a:lnTo>
                      <a:lnTo>
                        <a:pt x="40" y="210"/>
                      </a:lnTo>
                      <a:lnTo>
                        <a:pt x="45" y="199"/>
                      </a:lnTo>
                      <a:lnTo>
                        <a:pt x="34" y="193"/>
                      </a:lnTo>
                      <a:lnTo>
                        <a:pt x="36" y="182"/>
                      </a:lnTo>
                      <a:lnTo>
                        <a:pt x="28" y="176"/>
                      </a:lnTo>
                      <a:lnTo>
                        <a:pt x="20" y="180"/>
                      </a:lnTo>
                      <a:lnTo>
                        <a:pt x="14" y="172"/>
                      </a:lnTo>
                      <a:lnTo>
                        <a:pt x="19" y="162"/>
                      </a:lnTo>
                      <a:lnTo>
                        <a:pt x="34" y="155"/>
                      </a:lnTo>
                      <a:lnTo>
                        <a:pt x="20" y="136"/>
                      </a:lnTo>
                      <a:lnTo>
                        <a:pt x="16" y="123"/>
                      </a:lnTo>
                      <a:lnTo>
                        <a:pt x="0" y="109"/>
                      </a:lnTo>
                      <a:lnTo>
                        <a:pt x="8" y="101"/>
                      </a:lnTo>
                      <a:lnTo>
                        <a:pt x="5" y="86"/>
                      </a:lnTo>
                      <a:lnTo>
                        <a:pt x="14" y="78"/>
                      </a:lnTo>
                      <a:lnTo>
                        <a:pt x="16" y="61"/>
                      </a:lnTo>
                      <a:lnTo>
                        <a:pt x="28" y="44"/>
                      </a:lnTo>
                      <a:lnTo>
                        <a:pt x="45" y="45"/>
                      </a:lnTo>
                      <a:lnTo>
                        <a:pt x="48" y="55"/>
                      </a:lnTo>
                      <a:lnTo>
                        <a:pt x="47" y="74"/>
                      </a:lnTo>
                      <a:lnTo>
                        <a:pt x="61" y="77"/>
                      </a:lnTo>
                      <a:lnTo>
                        <a:pt x="73" y="62"/>
                      </a:lnTo>
                      <a:lnTo>
                        <a:pt x="88" y="51"/>
                      </a:lnTo>
                      <a:lnTo>
                        <a:pt x="101" y="55"/>
                      </a:lnTo>
                      <a:lnTo>
                        <a:pt x="112" y="42"/>
                      </a:lnTo>
                      <a:lnTo>
                        <a:pt x="133" y="44"/>
                      </a:lnTo>
                      <a:lnTo>
                        <a:pt x="133" y="28"/>
                      </a:lnTo>
                      <a:lnTo>
                        <a:pt x="132" y="15"/>
                      </a:lnTo>
                      <a:lnTo>
                        <a:pt x="142" y="8"/>
                      </a:lnTo>
                      <a:lnTo>
                        <a:pt x="155" y="8"/>
                      </a:lnTo>
                      <a:lnTo>
                        <a:pt x="161" y="0"/>
                      </a:lnTo>
                      <a:lnTo>
                        <a:pt x="170" y="1"/>
                      </a:lnTo>
                      <a:lnTo>
                        <a:pt x="181" y="21"/>
                      </a:lnTo>
                      <a:lnTo>
                        <a:pt x="196" y="32"/>
                      </a:lnTo>
                      <a:lnTo>
                        <a:pt x="195" y="52"/>
                      </a:lnTo>
                      <a:lnTo>
                        <a:pt x="206" y="59"/>
                      </a:lnTo>
                      <a:lnTo>
                        <a:pt x="207" y="71"/>
                      </a:lnTo>
                      <a:lnTo>
                        <a:pt x="235" y="74"/>
                      </a:lnTo>
                      <a:lnTo>
                        <a:pt x="249" y="71"/>
                      </a:lnTo>
                      <a:lnTo>
                        <a:pt x="240" y="81"/>
                      </a:lnTo>
                      <a:lnTo>
                        <a:pt x="237" y="95"/>
                      </a:lnTo>
                      <a:lnTo>
                        <a:pt x="244" y="106"/>
                      </a:lnTo>
                      <a:lnTo>
                        <a:pt x="260" y="115"/>
                      </a:lnTo>
                      <a:lnTo>
                        <a:pt x="272" y="112"/>
                      </a:lnTo>
                      <a:lnTo>
                        <a:pt x="274" y="126"/>
                      </a:lnTo>
                      <a:lnTo>
                        <a:pt x="289" y="142"/>
                      </a:lnTo>
                      <a:lnTo>
                        <a:pt x="274" y="153"/>
                      </a:lnTo>
                      <a:lnTo>
                        <a:pt x="264" y="165"/>
                      </a:lnTo>
                      <a:lnTo>
                        <a:pt x="255" y="176"/>
                      </a:lnTo>
                      <a:lnTo>
                        <a:pt x="255" y="187"/>
                      </a:lnTo>
                      <a:lnTo>
                        <a:pt x="252" y="200"/>
                      </a:lnTo>
                      <a:lnTo>
                        <a:pt x="237" y="200"/>
                      </a:lnTo>
                      <a:lnTo>
                        <a:pt x="229" y="206"/>
                      </a:lnTo>
                      <a:lnTo>
                        <a:pt x="217" y="210"/>
                      </a:lnTo>
                      <a:lnTo>
                        <a:pt x="209" y="203"/>
                      </a:lnTo>
                      <a:lnTo>
                        <a:pt x="210" y="193"/>
                      </a:lnTo>
                      <a:lnTo>
                        <a:pt x="201" y="189"/>
                      </a:lnTo>
                      <a:lnTo>
                        <a:pt x="196" y="180"/>
                      </a:lnTo>
                      <a:lnTo>
                        <a:pt x="190" y="175"/>
                      </a:lnTo>
                      <a:lnTo>
                        <a:pt x="183" y="170"/>
                      </a:lnTo>
                      <a:lnTo>
                        <a:pt x="181" y="162"/>
                      </a:lnTo>
                      <a:lnTo>
                        <a:pt x="186" y="156"/>
                      </a:lnTo>
                      <a:lnTo>
                        <a:pt x="184" y="145"/>
                      </a:lnTo>
                      <a:lnTo>
                        <a:pt x="173" y="145"/>
                      </a:lnTo>
                      <a:lnTo>
                        <a:pt x="164" y="133"/>
                      </a:lnTo>
                      <a:lnTo>
                        <a:pt x="164" y="128"/>
                      </a:lnTo>
                      <a:lnTo>
                        <a:pt x="175" y="119"/>
                      </a:lnTo>
                      <a:lnTo>
                        <a:pt x="170" y="115"/>
                      </a:lnTo>
                      <a:lnTo>
                        <a:pt x="150" y="118"/>
                      </a:lnTo>
                      <a:lnTo>
                        <a:pt x="141" y="111"/>
                      </a:lnTo>
                      <a:lnTo>
                        <a:pt x="132" y="102"/>
                      </a:lnTo>
                      <a:lnTo>
                        <a:pt x="121" y="109"/>
                      </a:lnTo>
                      <a:lnTo>
                        <a:pt x="118" y="118"/>
                      </a:lnTo>
                      <a:lnTo>
                        <a:pt x="116" y="131"/>
                      </a:lnTo>
                      <a:lnTo>
                        <a:pt x="108" y="121"/>
                      </a:lnTo>
                      <a:lnTo>
                        <a:pt x="105" y="119"/>
                      </a:lnTo>
                      <a:lnTo>
                        <a:pt x="99" y="128"/>
                      </a:lnTo>
                      <a:lnTo>
                        <a:pt x="98" y="139"/>
                      </a:lnTo>
                      <a:lnTo>
                        <a:pt x="101" y="148"/>
                      </a:lnTo>
                      <a:lnTo>
                        <a:pt x="99" y="155"/>
                      </a:lnTo>
                      <a:lnTo>
                        <a:pt x="90" y="156"/>
                      </a:lnTo>
                      <a:lnTo>
                        <a:pt x="85" y="160"/>
                      </a:lnTo>
                      <a:lnTo>
                        <a:pt x="82" y="172"/>
                      </a:lnTo>
                      <a:lnTo>
                        <a:pt x="82" y="182"/>
                      </a:lnTo>
                      <a:lnTo>
                        <a:pt x="90" y="190"/>
                      </a:lnTo>
                      <a:lnTo>
                        <a:pt x="104" y="193"/>
                      </a:lnTo>
                      <a:lnTo>
                        <a:pt x="112" y="192"/>
                      </a:lnTo>
                      <a:lnTo>
                        <a:pt x="119" y="187"/>
                      </a:lnTo>
                      <a:lnTo>
                        <a:pt x="124" y="193"/>
                      </a:lnTo>
                      <a:lnTo>
                        <a:pt x="132" y="196"/>
                      </a:lnTo>
                      <a:lnTo>
                        <a:pt x="133" y="187"/>
                      </a:lnTo>
                      <a:lnTo>
                        <a:pt x="139" y="184"/>
                      </a:lnTo>
                      <a:lnTo>
                        <a:pt x="149" y="184"/>
                      </a:lnTo>
                      <a:lnTo>
                        <a:pt x="152" y="204"/>
                      </a:lnTo>
                      <a:lnTo>
                        <a:pt x="150" y="214"/>
                      </a:lnTo>
                      <a:lnTo>
                        <a:pt x="149" y="233"/>
                      </a:lnTo>
                      <a:lnTo>
                        <a:pt x="161" y="240"/>
                      </a:lnTo>
                      <a:lnTo>
                        <a:pt x="170" y="236"/>
                      </a:lnTo>
                      <a:lnTo>
                        <a:pt x="175" y="243"/>
                      </a:lnTo>
                      <a:lnTo>
                        <a:pt x="190" y="243"/>
                      </a:lnTo>
                      <a:lnTo>
                        <a:pt x="190" y="243"/>
                      </a:lnTo>
                      <a:lnTo>
                        <a:pt x="190" y="243"/>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67" name="Freeform 51">
                  <a:extLst>
                    <a:ext uri="{FF2B5EF4-FFF2-40B4-BE49-F238E27FC236}">
                      <a16:creationId xmlns:a16="http://schemas.microsoft.com/office/drawing/2014/main" id="{6305F8B5-4B62-4998-9A56-7FC1A9B2546B}"/>
                    </a:ext>
                  </a:extLst>
                </p:cNvPr>
                <p:cNvSpPr>
                  <a:spLocks/>
                </p:cNvSpPr>
                <p:nvPr/>
              </p:nvSpPr>
              <p:spPr bwMode="auto">
                <a:xfrm>
                  <a:off x="10013950" y="3289299"/>
                  <a:ext cx="304800" cy="615950"/>
                </a:xfrm>
                <a:custGeom>
                  <a:avLst/>
                  <a:gdLst>
                    <a:gd name="T0" fmla="*/ 165 w 192"/>
                    <a:gd name="T1" fmla="*/ 292 h 388"/>
                    <a:gd name="T2" fmla="*/ 136 w 192"/>
                    <a:gd name="T3" fmla="*/ 339 h 388"/>
                    <a:gd name="T4" fmla="*/ 114 w 192"/>
                    <a:gd name="T5" fmla="*/ 341 h 388"/>
                    <a:gd name="T6" fmla="*/ 90 w 192"/>
                    <a:gd name="T7" fmla="*/ 353 h 388"/>
                    <a:gd name="T8" fmla="*/ 66 w 192"/>
                    <a:gd name="T9" fmla="*/ 371 h 388"/>
                    <a:gd name="T10" fmla="*/ 26 w 192"/>
                    <a:gd name="T11" fmla="*/ 388 h 388"/>
                    <a:gd name="T12" fmla="*/ 5 w 192"/>
                    <a:gd name="T13" fmla="*/ 351 h 388"/>
                    <a:gd name="T14" fmla="*/ 8 w 192"/>
                    <a:gd name="T15" fmla="*/ 299 h 388"/>
                    <a:gd name="T16" fmla="*/ 0 w 192"/>
                    <a:gd name="T17" fmla="*/ 259 h 388"/>
                    <a:gd name="T18" fmla="*/ 14 w 192"/>
                    <a:gd name="T19" fmla="*/ 228 h 388"/>
                    <a:gd name="T20" fmla="*/ 14 w 192"/>
                    <a:gd name="T21" fmla="*/ 194 h 388"/>
                    <a:gd name="T22" fmla="*/ 5 w 192"/>
                    <a:gd name="T23" fmla="*/ 167 h 388"/>
                    <a:gd name="T24" fmla="*/ 22 w 192"/>
                    <a:gd name="T25" fmla="*/ 123 h 388"/>
                    <a:gd name="T26" fmla="*/ 31 w 192"/>
                    <a:gd name="T27" fmla="*/ 97 h 388"/>
                    <a:gd name="T28" fmla="*/ 45 w 192"/>
                    <a:gd name="T29" fmla="*/ 81 h 388"/>
                    <a:gd name="T30" fmla="*/ 71 w 192"/>
                    <a:gd name="T31" fmla="*/ 59 h 388"/>
                    <a:gd name="T32" fmla="*/ 94 w 192"/>
                    <a:gd name="T33" fmla="*/ 40 h 388"/>
                    <a:gd name="T34" fmla="*/ 113 w 192"/>
                    <a:gd name="T35" fmla="*/ 30 h 388"/>
                    <a:gd name="T36" fmla="*/ 131 w 192"/>
                    <a:gd name="T37" fmla="*/ 36 h 388"/>
                    <a:gd name="T38" fmla="*/ 159 w 192"/>
                    <a:gd name="T39" fmla="*/ 23 h 388"/>
                    <a:gd name="T40" fmla="*/ 167 w 192"/>
                    <a:gd name="T41" fmla="*/ 13 h 388"/>
                    <a:gd name="T42" fmla="*/ 167 w 192"/>
                    <a:gd name="T43" fmla="*/ 39 h 388"/>
                    <a:gd name="T44" fmla="*/ 167 w 192"/>
                    <a:gd name="T45" fmla="*/ 57 h 388"/>
                    <a:gd name="T46" fmla="*/ 184 w 192"/>
                    <a:gd name="T47" fmla="*/ 59 h 388"/>
                    <a:gd name="T48" fmla="*/ 192 w 192"/>
                    <a:gd name="T49" fmla="*/ 76 h 388"/>
                    <a:gd name="T50" fmla="*/ 185 w 192"/>
                    <a:gd name="T51" fmla="*/ 100 h 388"/>
                    <a:gd name="T52" fmla="*/ 165 w 192"/>
                    <a:gd name="T53" fmla="*/ 107 h 388"/>
                    <a:gd name="T54" fmla="*/ 161 w 192"/>
                    <a:gd name="T55" fmla="*/ 125 h 388"/>
                    <a:gd name="T56" fmla="*/ 148 w 192"/>
                    <a:gd name="T57" fmla="*/ 157 h 388"/>
                    <a:gd name="T58" fmla="*/ 171 w 192"/>
                    <a:gd name="T59" fmla="*/ 177 h 388"/>
                    <a:gd name="T60" fmla="*/ 179 w 192"/>
                    <a:gd name="T61" fmla="*/ 199 h 388"/>
                    <a:gd name="T62" fmla="*/ 167 w 192"/>
                    <a:gd name="T63" fmla="*/ 221 h 388"/>
                    <a:gd name="T64" fmla="*/ 164 w 192"/>
                    <a:gd name="T65" fmla="*/ 243 h 388"/>
                    <a:gd name="T66" fmla="*/ 158 w 192"/>
                    <a:gd name="T67" fmla="*/ 260 h 388"/>
                    <a:gd name="T68" fmla="*/ 167 w 192"/>
                    <a:gd name="T69" fmla="*/ 27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2" h="388">
                      <a:moveTo>
                        <a:pt x="167" y="272"/>
                      </a:moveTo>
                      <a:lnTo>
                        <a:pt x="165" y="292"/>
                      </a:lnTo>
                      <a:lnTo>
                        <a:pt x="165" y="314"/>
                      </a:lnTo>
                      <a:lnTo>
                        <a:pt x="136" y="339"/>
                      </a:lnTo>
                      <a:lnTo>
                        <a:pt x="116" y="337"/>
                      </a:lnTo>
                      <a:lnTo>
                        <a:pt x="114" y="341"/>
                      </a:lnTo>
                      <a:lnTo>
                        <a:pt x="93" y="343"/>
                      </a:lnTo>
                      <a:lnTo>
                        <a:pt x="90" y="353"/>
                      </a:lnTo>
                      <a:lnTo>
                        <a:pt x="80" y="351"/>
                      </a:lnTo>
                      <a:lnTo>
                        <a:pt x="66" y="371"/>
                      </a:lnTo>
                      <a:lnTo>
                        <a:pt x="49" y="373"/>
                      </a:lnTo>
                      <a:lnTo>
                        <a:pt x="26" y="388"/>
                      </a:lnTo>
                      <a:lnTo>
                        <a:pt x="3" y="387"/>
                      </a:lnTo>
                      <a:lnTo>
                        <a:pt x="5" y="351"/>
                      </a:lnTo>
                      <a:lnTo>
                        <a:pt x="19" y="326"/>
                      </a:lnTo>
                      <a:lnTo>
                        <a:pt x="8" y="299"/>
                      </a:lnTo>
                      <a:lnTo>
                        <a:pt x="6" y="269"/>
                      </a:lnTo>
                      <a:lnTo>
                        <a:pt x="0" y="259"/>
                      </a:lnTo>
                      <a:lnTo>
                        <a:pt x="3" y="241"/>
                      </a:lnTo>
                      <a:lnTo>
                        <a:pt x="14" y="228"/>
                      </a:lnTo>
                      <a:lnTo>
                        <a:pt x="17" y="204"/>
                      </a:lnTo>
                      <a:lnTo>
                        <a:pt x="14" y="194"/>
                      </a:lnTo>
                      <a:lnTo>
                        <a:pt x="3" y="185"/>
                      </a:lnTo>
                      <a:lnTo>
                        <a:pt x="5" y="167"/>
                      </a:lnTo>
                      <a:lnTo>
                        <a:pt x="20" y="155"/>
                      </a:lnTo>
                      <a:lnTo>
                        <a:pt x="22" y="123"/>
                      </a:lnTo>
                      <a:lnTo>
                        <a:pt x="32" y="113"/>
                      </a:lnTo>
                      <a:lnTo>
                        <a:pt x="31" y="97"/>
                      </a:lnTo>
                      <a:lnTo>
                        <a:pt x="42" y="93"/>
                      </a:lnTo>
                      <a:lnTo>
                        <a:pt x="45" y="81"/>
                      </a:lnTo>
                      <a:lnTo>
                        <a:pt x="65" y="80"/>
                      </a:lnTo>
                      <a:lnTo>
                        <a:pt x="71" y="59"/>
                      </a:lnTo>
                      <a:lnTo>
                        <a:pt x="83" y="40"/>
                      </a:lnTo>
                      <a:lnTo>
                        <a:pt x="94" y="40"/>
                      </a:lnTo>
                      <a:lnTo>
                        <a:pt x="105" y="46"/>
                      </a:lnTo>
                      <a:lnTo>
                        <a:pt x="113" y="30"/>
                      </a:lnTo>
                      <a:lnTo>
                        <a:pt x="125" y="29"/>
                      </a:lnTo>
                      <a:lnTo>
                        <a:pt x="131" y="36"/>
                      </a:lnTo>
                      <a:lnTo>
                        <a:pt x="145" y="25"/>
                      </a:lnTo>
                      <a:lnTo>
                        <a:pt x="159" y="23"/>
                      </a:lnTo>
                      <a:lnTo>
                        <a:pt x="164" y="0"/>
                      </a:lnTo>
                      <a:lnTo>
                        <a:pt x="167" y="13"/>
                      </a:lnTo>
                      <a:lnTo>
                        <a:pt x="181" y="32"/>
                      </a:lnTo>
                      <a:lnTo>
                        <a:pt x="167" y="39"/>
                      </a:lnTo>
                      <a:lnTo>
                        <a:pt x="162" y="49"/>
                      </a:lnTo>
                      <a:lnTo>
                        <a:pt x="167" y="57"/>
                      </a:lnTo>
                      <a:lnTo>
                        <a:pt x="175" y="53"/>
                      </a:lnTo>
                      <a:lnTo>
                        <a:pt x="184" y="59"/>
                      </a:lnTo>
                      <a:lnTo>
                        <a:pt x="182" y="70"/>
                      </a:lnTo>
                      <a:lnTo>
                        <a:pt x="192" y="76"/>
                      </a:lnTo>
                      <a:lnTo>
                        <a:pt x="187" y="87"/>
                      </a:lnTo>
                      <a:lnTo>
                        <a:pt x="185" y="100"/>
                      </a:lnTo>
                      <a:lnTo>
                        <a:pt x="173" y="106"/>
                      </a:lnTo>
                      <a:lnTo>
                        <a:pt x="165" y="107"/>
                      </a:lnTo>
                      <a:lnTo>
                        <a:pt x="156" y="114"/>
                      </a:lnTo>
                      <a:lnTo>
                        <a:pt x="161" y="125"/>
                      </a:lnTo>
                      <a:lnTo>
                        <a:pt x="148" y="137"/>
                      </a:lnTo>
                      <a:lnTo>
                        <a:pt x="148" y="157"/>
                      </a:lnTo>
                      <a:lnTo>
                        <a:pt x="162" y="160"/>
                      </a:lnTo>
                      <a:lnTo>
                        <a:pt x="171" y="177"/>
                      </a:lnTo>
                      <a:lnTo>
                        <a:pt x="179" y="191"/>
                      </a:lnTo>
                      <a:lnTo>
                        <a:pt x="179" y="199"/>
                      </a:lnTo>
                      <a:lnTo>
                        <a:pt x="171" y="208"/>
                      </a:lnTo>
                      <a:lnTo>
                        <a:pt x="167" y="221"/>
                      </a:lnTo>
                      <a:lnTo>
                        <a:pt x="165" y="235"/>
                      </a:lnTo>
                      <a:lnTo>
                        <a:pt x="164" y="243"/>
                      </a:lnTo>
                      <a:lnTo>
                        <a:pt x="154" y="249"/>
                      </a:lnTo>
                      <a:lnTo>
                        <a:pt x="158" y="260"/>
                      </a:lnTo>
                      <a:lnTo>
                        <a:pt x="167" y="272"/>
                      </a:lnTo>
                      <a:lnTo>
                        <a:pt x="167" y="272"/>
                      </a:lnTo>
                      <a:lnTo>
                        <a:pt x="167" y="272"/>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68" name="Freeform 52">
                  <a:extLst>
                    <a:ext uri="{FF2B5EF4-FFF2-40B4-BE49-F238E27FC236}">
                      <a16:creationId xmlns:a16="http://schemas.microsoft.com/office/drawing/2014/main" id="{C92B5875-9FE6-410A-93A4-D0667F16C6C8}"/>
                    </a:ext>
                  </a:extLst>
                </p:cNvPr>
                <p:cNvSpPr>
                  <a:spLocks/>
                </p:cNvSpPr>
                <p:nvPr/>
              </p:nvSpPr>
              <p:spPr bwMode="auto">
                <a:xfrm>
                  <a:off x="10013950" y="3289299"/>
                  <a:ext cx="304800" cy="615950"/>
                </a:xfrm>
                <a:custGeom>
                  <a:avLst/>
                  <a:gdLst>
                    <a:gd name="T0" fmla="*/ 165 w 192"/>
                    <a:gd name="T1" fmla="*/ 292 h 388"/>
                    <a:gd name="T2" fmla="*/ 136 w 192"/>
                    <a:gd name="T3" fmla="*/ 339 h 388"/>
                    <a:gd name="T4" fmla="*/ 114 w 192"/>
                    <a:gd name="T5" fmla="*/ 341 h 388"/>
                    <a:gd name="T6" fmla="*/ 90 w 192"/>
                    <a:gd name="T7" fmla="*/ 353 h 388"/>
                    <a:gd name="T8" fmla="*/ 66 w 192"/>
                    <a:gd name="T9" fmla="*/ 371 h 388"/>
                    <a:gd name="T10" fmla="*/ 26 w 192"/>
                    <a:gd name="T11" fmla="*/ 388 h 388"/>
                    <a:gd name="T12" fmla="*/ 5 w 192"/>
                    <a:gd name="T13" fmla="*/ 351 h 388"/>
                    <a:gd name="T14" fmla="*/ 8 w 192"/>
                    <a:gd name="T15" fmla="*/ 299 h 388"/>
                    <a:gd name="T16" fmla="*/ 0 w 192"/>
                    <a:gd name="T17" fmla="*/ 259 h 388"/>
                    <a:gd name="T18" fmla="*/ 14 w 192"/>
                    <a:gd name="T19" fmla="*/ 228 h 388"/>
                    <a:gd name="T20" fmla="*/ 14 w 192"/>
                    <a:gd name="T21" fmla="*/ 194 h 388"/>
                    <a:gd name="T22" fmla="*/ 5 w 192"/>
                    <a:gd name="T23" fmla="*/ 167 h 388"/>
                    <a:gd name="T24" fmla="*/ 22 w 192"/>
                    <a:gd name="T25" fmla="*/ 123 h 388"/>
                    <a:gd name="T26" fmla="*/ 31 w 192"/>
                    <a:gd name="T27" fmla="*/ 97 h 388"/>
                    <a:gd name="T28" fmla="*/ 45 w 192"/>
                    <a:gd name="T29" fmla="*/ 81 h 388"/>
                    <a:gd name="T30" fmla="*/ 71 w 192"/>
                    <a:gd name="T31" fmla="*/ 59 h 388"/>
                    <a:gd name="T32" fmla="*/ 94 w 192"/>
                    <a:gd name="T33" fmla="*/ 40 h 388"/>
                    <a:gd name="T34" fmla="*/ 113 w 192"/>
                    <a:gd name="T35" fmla="*/ 30 h 388"/>
                    <a:gd name="T36" fmla="*/ 131 w 192"/>
                    <a:gd name="T37" fmla="*/ 36 h 388"/>
                    <a:gd name="T38" fmla="*/ 159 w 192"/>
                    <a:gd name="T39" fmla="*/ 23 h 388"/>
                    <a:gd name="T40" fmla="*/ 167 w 192"/>
                    <a:gd name="T41" fmla="*/ 13 h 388"/>
                    <a:gd name="T42" fmla="*/ 167 w 192"/>
                    <a:gd name="T43" fmla="*/ 39 h 388"/>
                    <a:gd name="T44" fmla="*/ 167 w 192"/>
                    <a:gd name="T45" fmla="*/ 57 h 388"/>
                    <a:gd name="T46" fmla="*/ 184 w 192"/>
                    <a:gd name="T47" fmla="*/ 59 h 388"/>
                    <a:gd name="T48" fmla="*/ 192 w 192"/>
                    <a:gd name="T49" fmla="*/ 76 h 388"/>
                    <a:gd name="T50" fmla="*/ 185 w 192"/>
                    <a:gd name="T51" fmla="*/ 100 h 388"/>
                    <a:gd name="T52" fmla="*/ 165 w 192"/>
                    <a:gd name="T53" fmla="*/ 107 h 388"/>
                    <a:gd name="T54" fmla="*/ 161 w 192"/>
                    <a:gd name="T55" fmla="*/ 125 h 388"/>
                    <a:gd name="T56" fmla="*/ 148 w 192"/>
                    <a:gd name="T57" fmla="*/ 157 h 388"/>
                    <a:gd name="T58" fmla="*/ 171 w 192"/>
                    <a:gd name="T59" fmla="*/ 177 h 388"/>
                    <a:gd name="T60" fmla="*/ 179 w 192"/>
                    <a:gd name="T61" fmla="*/ 199 h 388"/>
                    <a:gd name="T62" fmla="*/ 167 w 192"/>
                    <a:gd name="T63" fmla="*/ 221 h 388"/>
                    <a:gd name="T64" fmla="*/ 164 w 192"/>
                    <a:gd name="T65" fmla="*/ 243 h 388"/>
                    <a:gd name="T66" fmla="*/ 158 w 192"/>
                    <a:gd name="T67" fmla="*/ 260 h 388"/>
                    <a:gd name="T68" fmla="*/ 167 w 192"/>
                    <a:gd name="T69" fmla="*/ 27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2" h="388">
                      <a:moveTo>
                        <a:pt x="167" y="272"/>
                      </a:moveTo>
                      <a:lnTo>
                        <a:pt x="165" y="292"/>
                      </a:lnTo>
                      <a:lnTo>
                        <a:pt x="165" y="314"/>
                      </a:lnTo>
                      <a:lnTo>
                        <a:pt x="136" y="339"/>
                      </a:lnTo>
                      <a:lnTo>
                        <a:pt x="116" y="337"/>
                      </a:lnTo>
                      <a:lnTo>
                        <a:pt x="114" y="341"/>
                      </a:lnTo>
                      <a:lnTo>
                        <a:pt x="93" y="343"/>
                      </a:lnTo>
                      <a:lnTo>
                        <a:pt x="90" y="353"/>
                      </a:lnTo>
                      <a:lnTo>
                        <a:pt x="80" y="351"/>
                      </a:lnTo>
                      <a:lnTo>
                        <a:pt x="66" y="371"/>
                      </a:lnTo>
                      <a:lnTo>
                        <a:pt x="49" y="373"/>
                      </a:lnTo>
                      <a:lnTo>
                        <a:pt x="26" y="388"/>
                      </a:lnTo>
                      <a:lnTo>
                        <a:pt x="3" y="387"/>
                      </a:lnTo>
                      <a:lnTo>
                        <a:pt x="5" y="351"/>
                      </a:lnTo>
                      <a:lnTo>
                        <a:pt x="19" y="326"/>
                      </a:lnTo>
                      <a:lnTo>
                        <a:pt x="8" y="299"/>
                      </a:lnTo>
                      <a:lnTo>
                        <a:pt x="6" y="269"/>
                      </a:lnTo>
                      <a:lnTo>
                        <a:pt x="0" y="259"/>
                      </a:lnTo>
                      <a:lnTo>
                        <a:pt x="3" y="241"/>
                      </a:lnTo>
                      <a:lnTo>
                        <a:pt x="14" y="228"/>
                      </a:lnTo>
                      <a:lnTo>
                        <a:pt x="17" y="204"/>
                      </a:lnTo>
                      <a:lnTo>
                        <a:pt x="14" y="194"/>
                      </a:lnTo>
                      <a:lnTo>
                        <a:pt x="3" y="185"/>
                      </a:lnTo>
                      <a:lnTo>
                        <a:pt x="5" y="167"/>
                      </a:lnTo>
                      <a:lnTo>
                        <a:pt x="20" y="155"/>
                      </a:lnTo>
                      <a:lnTo>
                        <a:pt x="22" y="123"/>
                      </a:lnTo>
                      <a:lnTo>
                        <a:pt x="32" y="113"/>
                      </a:lnTo>
                      <a:lnTo>
                        <a:pt x="31" y="97"/>
                      </a:lnTo>
                      <a:lnTo>
                        <a:pt x="42" y="93"/>
                      </a:lnTo>
                      <a:lnTo>
                        <a:pt x="45" y="81"/>
                      </a:lnTo>
                      <a:lnTo>
                        <a:pt x="65" y="80"/>
                      </a:lnTo>
                      <a:lnTo>
                        <a:pt x="71" y="59"/>
                      </a:lnTo>
                      <a:lnTo>
                        <a:pt x="83" y="40"/>
                      </a:lnTo>
                      <a:lnTo>
                        <a:pt x="94" y="40"/>
                      </a:lnTo>
                      <a:lnTo>
                        <a:pt x="105" y="46"/>
                      </a:lnTo>
                      <a:lnTo>
                        <a:pt x="113" y="30"/>
                      </a:lnTo>
                      <a:lnTo>
                        <a:pt x="125" y="29"/>
                      </a:lnTo>
                      <a:lnTo>
                        <a:pt x="131" y="36"/>
                      </a:lnTo>
                      <a:lnTo>
                        <a:pt x="145" y="25"/>
                      </a:lnTo>
                      <a:lnTo>
                        <a:pt x="159" y="23"/>
                      </a:lnTo>
                      <a:lnTo>
                        <a:pt x="164" y="0"/>
                      </a:lnTo>
                      <a:lnTo>
                        <a:pt x="167" y="13"/>
                      </a:lnTo>
                      <a:lnTo>
                        <a:pt x="181" y="32"/>
                      </a:lnTo>
                      <a:lnTo>
                        <a:pt x="167" y="39"/>
                      </a:lnTo>
                      <a:lnTo>
                        <a:pt x="162" y="49"/>
                      </a:lnTo>
                      <a:lnTo>
                        <a:pt x="167" y="57"/>
                      </a:lnTo>
                      <a:lnTo>
                        <a:pt x="175" y="53"/>
                      </a:lnTo>
                      <a:lnTo>
                        <a:pt x="184" y="59"/>
                      </a:lnTo>
                      <a:lnTo>
                        <a:pt x="182" y="70"/>
                      </a:lnTo>
                      <a:lnTo>
                        <a:pt x="192" y="76"/>
                      </a:lnTo>
                      <a:lnTo>
                        <a:pt x="187" y="87"/>
                      </a:lnTo>
                      <a:lnTo>
                        <a:pt x="185" y="100"/>
                      </a:lnTo>
                      <a:lnTo>
                        <a:pt x="173" y="106"/>
                      </a:lnTo>
                      <a:lnTo>
                        <a:pt x="165" y="107"/>
                      </a:lnTo>
                      <a:lnTo>
                        <a:pt x="156" y="114"/>
                      </a:lnTo>
                      <a:lnTo>
                        <a:pt x="161" y="125"/>
                      </a:lnTo>
                      <a:lnTo>
                        <a:pt x="148" y="137"/>
                      </a:lnTo>
                      <a:lnTo>
                        <a:pt x="148" y="157"/>
                      </a:lnTo>
                      <a:lnTo>
                        <a:pt x="162" y="160"/>
                      </a:lnTo>
                      <a:lnTo>
                        <a:pt x="171" y="177"/>
                      </a:lnTo>
                      <a:lnTo>
                        <a:pt x="179" y="191"/>
                      </a:lnTo>
                      <a:lnTo>
                        <a:pt x="179" y="199"/>
                      </a:lnTo>
                      <a:lnTo>
                        <a:pt x="171" y="208"/>
                      </a:lnTo>
                      <a:lnTo>
                        <a:pt x="167" y="221"/>
                      </a:lnTo>
                      <a:lnTo>
                        <a:pt x="165" y="235"/>
                      </a:lnTo>
                      <a:lnTo>
                        <a:pt x="164" y="243"/>
                      </a:lnTo>
                      <a:lnTo>
                        <a:pt x="154" y="249"/>
                      </a:lnTo>
                      <a:lnTo>
                        <a:pt x="158" y="260"/>
                      </a:lnTo>
                      <a:lnTo>
                        <a:pt x="167" y="272"/>
                      </a:lnTo>
                      <a:lnTo>
                        <a:pt x="167" y="272"/>
                      </a:lnTo>
                      <a:lnTo>
                        <a:pt x="167" y="272"/>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69" name="Freeform 53">
                  <a:extLst>
                    <a:ext uri="{FF2B5EF4-FFF2-40B4-BE49-F238E27FC236}">
                      <a16:creationId xmlns:a16="http://schemas.microsoft.com/office/drawing/2014/main" id="{0064FE1D-428E-49AD-A451-461775BF9BB7}"/>
                    </a:ext>
                  </a:extLst>
                </p:cNvPr>
                <p:cNvSpPr>
                  <a:spLocks/>
                </p:cNvSpPr>
                <p:nvPr/>
              </p:nvSpPr>
              <p:spPr bwMode="auto">
                <a:xfrm>
                  <a:off x="9882187" y="4029074"/>
                  <a:ext cx="657225" cy="401638"/>
                </a:xfrm>
                <a:custGeom>
                  <a:avLst/>
                  <a:gdLst>
                    <a:gd name="T0" fmla="*/ 61 w 414"/>
                    <a:gd name="T1" fmla="*/ 73 h 253"/>
                    <a:gd name="T2" fmla="*/ 57 w 414"/>
                    <a:gd name="T3" fmla="*/ 46 h 253"/>
                    <a:gd name="T4" fmla="*/ 85 w 414"/>
                    <a:gd name="T5" fmla="*/ 40 h 253"/>
                    <a:gd name="T6" fmla="*/ 64 w 414"/>
                    <a:gd name="T7" fmla="*/ 25 h 253"/>
                    <a:gd name="T8" fmla="*/ 58 w 414"/>
                    <a:gd name="T9" fmla="*/ 13 h 253"/>
                    <a:gd name="T10" fmla="*/ 54 w 414"/>
                    <a:gd name="T11" fmla="*/ 2 h 253"/>
                    <a:gd name="T12" fmla="*/ 86 w 414"/>
                    <a:gd name="T13" fmla="*/ 12 h 253"/>
                    <a:gd name="T14" fmla="*/ 103 w 414"/>
                    <a:gd name="T15" fmla="*/ 3 h 253"/>
                    <a:gd name="T16" fmla="*/ 126 w 414"/>
                    <a:gd name="T17" fmla="*/ 0 h 253"/>
                    <a:gd name="T18" fmla="*/ 143 w 414"/>
                    <a:gd name="T19" fmla="*/ 22 h 253"/>
                    <a:gd name="T20" fmla="*/ 176 w 414"/>
                    <a:gd name="T21" fmla="*/ 44 h 253"/>
                    <a:gd name="T22" fmla="*/ 222 w 414"/>
                    <a:gd name="T23" fmla="*/ 50 h 253"/>
                    <a:gd name="T24" fmla="*/ 245 w 414"/>
                    <a:gd name="T25" fmla="*/ 43 h 253"/>
                    <a:gd name="T26" fmla="*/ 264 w 414"/>
                    <a:gd name="T27" fmla="*/ 47 h 253"/>
                    <a:gd name="T28" fmla="*/ 276 w 414"/>
                    <a:gd name="T29" fmla="*/ 44 h 253"/>
                    <a:gd name="T30" fmla="*/ 290 w 414"/>
                    <a:gd name="T31" fmla="*/ 79 h 253"/>
                    <a:gd name="T32" fmla="*/ 309 w 414"/>
                    <a:gd name="T33" fmla="*/ 79 h 253"/>
                    <a:gd name="T34" fmla="*/ 326 w 414"/>
                    <a:gd name="T35" fmla="*/ 93 h 253"/>
                    <a:gd name="T36" fmla="*/ 352 w 414"/>
                    <a:gd name="T37" fmla="*/ 81 h 253"/>
                    <a:gd name="T38" fmla="*/ 372 w 414"/>
                    <a:gd name="T39" fmla="*/ 104 h 253"/>
                    <a:gd name="T40" fmla="*/ 400 w 414"/>
                    <a:gd name="T41" fmla="*/ 114 h 253"/>
                    <a:gd name="T42" fmla="*/ 400 w 414"/>
                    <a:gd name="T43" fmla="*/ 142 h 253"/>
                    <a:gd name="T44" fmla="*/ 407 w 414"/>
                    <a:gd name="T45" fmla="*/ 160 h 253"/>
                    <a:gd name="T46" fmla="*/ 403 w 414"/>
                    <a:gd name="T47" fmla="*/ 191 h 253"/>
                    <a:gd name="T48" fmla="*/ 378 w 414"/>
                    <a:gd name="T49" fmla="*/ 184 h 253"/>
                    <a:gd name="T50" fmla="*/ 350 w 414"/>
                    <a:gd name="T51" fmla="*/ 205 h 253"/>
                    <a:gd name="T52" fmla="*/ 332 w 414"/>
                    <a:gd name="T53" fmla="*/ 219 h 253"/>
                    <a:gd name="T54" fmla="*/ 313 w 414"/>
                    <a:gd name="T55" fmla="*/ 231 h 253"/>
                    <a:gd name="T56" fmla="*/ 287 w 414"/>
                    <a:gd name="T57" fmla="*/ 236 h 253"/>
                    <a:gd name="T58" fmla="*/ 285 w 414"/>
                    <a:gd name="T59" fmla="*/ 211 h 253"/>
                    <a:gd name="T60" fmla="*/ 276 w 414"/>
                    <a:gd name="T61" fmla="*/ 192 h 253"/>
                    <a:gd name="T62" fmla="*/ 254 w 414"/>
                    <a:gd name="T63" fmla="*/ 218 h 253"/>
                    <a:gd name="T64" fmla="*/ 242 w 414"/>
                    <a:gd name="T65" fmla="*/ 215 h 253"/>
                    <a:gd name="T66" fmla="*/ 236 w 414"/>
                    <a:gd name="T67" fmla="*/ 202 h 253"/>
                    <a:gd name="T68" fmla="*/ 211 w 414"/>
                    <a:gd name="T69" fmla="*/ 215 h 253"/>
                    <a:gd name="T70" fmla="*/ 162 w 414"/>
                    <a:gd name="T71" fmla="*/ 198 h 253"/>
                    <a:gd name="T72" fmla="*/ 108 w 414"/>
                    <a:gd name="T73" fmla="*/ 196 h 253"/>
                    <a:gd name="T74" fmla="*/ 112 w 414"/>
                    <a:gd name="T75" fmla="*/ 218 h 253"/>
                    <a:gd name="T76" fmla="*/ 91 w 414"/>
                    <a:gd name="T77" fmla="*/ 211 h 253"/>
                    <a:gd name="T78" fmla="*/ 54 w 414"/>
                    <a:gd name="T79" fmla="*/ 229 h 253"/>
                    <a:gd name="T80" fmla="*/ 27 w 414"/>
                    <a:gd name="T81" fmla="*/ 236 h 253"/>
                    <a:gd name="T82" fmla="*/ 17 w 414"/>
                    <a:gd name="T83" fmla="*/ 219 h 253"/>
                    <a:gd name="T84" fmla="*/ 7 w 414"/>
                    <a:gd name="T85" fmla="*/ 213 h 253"/>
                    <a:gd name="T86" fmla="*/ 1 w 414"/>
                    <a:gd name="T87" fmla="*/ 177 h 253"/>
                    <a:gd name="T88" fmla="*/ 26 w 414"/>
                    <a:gd name="T89" fmla="*/ 164 h 253"/>
                    <a:gd name="T90" fmla="*/ 72 w 414"/>
                    <a:gd name="T91" fmla="*/ 144 h 253"/>
                    <a:gd name="T92" fmla="*/ 88 w 414"/>
                    <a:gd name="T93" fmla="*/ 115 h 253"/>
                    <a:gd name="T94" fmla="*/ 77 w 414"/>
                    <a:gd name="T95" fmla="*/ 91 h 253"/>
                    <a:gd name="T96" fmla="*/ 61 w 414"/>
                    <a:gd name="T97" fmla="*/ 9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4" h="253">
                      <a:moveTo>
                        <a:pt x="61" y="90"/>
                      </a:moveTo>
                      <a:lnTo>
                        <a:pt x="61" y="73"/>
                      </a:lnTo>
                      <a:lnTo>
                        <a:pt x="54" y="61"/>
                      </a:lnTo>
                      <a:lnTo>
                        <a:pt x="57" y="46"/>
                      </a:lnTo>
                      <a:lnTo>
                        <a:pt x="71" y="44"/>
                      </a:lnTo>
                      <a:lnTo>
                        <a:pt x="85" y="40"/>
                      </a:lnTo>
                      <a:lnTo>
                        <a:pt x="85" y="27"/>
                      </a:lnTo>
                      <a:lnTo>
                        <a:pt x="64" y="25"/>
                      </a:lnTo>
                      <a:lnTo>
                        <a:pt x="64" y="13"/>
                      </a:lnTo>
                      <a:lnTo>
                        <a:pt x="58" y="13"/>
                      </a:lnTo>
                      <a:lnTo>
                        <a:pt x="54" y="12"/>
                      </a:lnTo>
                      <a:lnTo>
                        <a:pt x="54" y="2"/>
                      </a:lnTo>
                      <a:lnTo>
                        <a:pt x="80" y="5"/>
                      </a:lnTo>
                      <a:lnTo>
                        <a:pt x="86" y="12"/>
                      </a:lnTo>
                      <a:lnTo>
                        <a:pt x="95" y="10"/>
                      </a:lnTo>
                      <a:lnTo>
                        <a:pt x="103" y="3"/>
                      </a:lnTo>
                      <a:lnTo>
                        <a:pt x="112" y="12"/>
                      </a:lnTo>
                      <a:lnTo>
                        <a:pt x="126" y="0"/>
                      </a:lnTo>
                      <a:lnTo>
                        <a:pt x="136" y="13"/>
                      </a:lnTo>
                      <a:lnTo>
                        <a:pt x="143" y="22"/>
                      </a:lnTo>
                      <a:lnTo>
                        <a:pt x="157" y="39"/>
                      </a:lnTo>
                      <a:lnTo>
                        <a:pt x="176" y="44"/>
                      </a:lnTo>
                      <a:lnTo>
                        <a:pt x="200" y="52"/>
                      </a:lnTo>
                      <a:lnTo>
                        <a:pt x="222" y="50"/>
                      </a:lnTo>
                      <a:lnTo>
                        <a:pt x="233" y="44"/>
                      </a:lnTo>
                      <a:lnTo>
                        <a:pt x="245" y="43"/>
                      </a:lnTo>
                      <a:lnTo>
                        <a:pt x="251" y="50"/>
                      </a:lnTo>
                      <a:lnTo>
                        <a:pt x="264" y="47"/>
                      </a:lnTo>
                      <a:lnTo>
                        <a:pt x="270" y="40"/>
                      </a:lnTo>
                      <a:lnTo>
                        <a:pt x="276" y="44"/>
                      </a:lnTo>
                      <a:lnTo>
                        <a:pt x="276" y="66"/>
                      </a:lnTo>
                      <a:lnTo>
                        <a:pt x="290" y="79"/>
                      </a:lnTo>
                      <a:lnTo>
                        <a:pt x="302" y="73"/>
                      </a:lnTo>
                      <a:lnTo>
                        <a:pt x="309" y="79"/>
                      </a:lnTo>
                      <a:lnTo>
                        <a:pt x="319" y="79"/>
                      </a:lnTo>
                      <a:lnTo>
                        <a:pt x="326" y="93"/>
                      </a:lnTo>
                      <a:lnTo>
                        <a:pt x="346" y="93"/>
                      </a:lnTo>
                      <a:lnTo>
                        <a:pt x="352" y="81"/>
                      </a:lnTo>
                      <a:lnTo>
                        <a:pt x="363" y="90"/>
                      </a:lnTo>
                      <a:lnTo>
                        <a:pt x="372" y="104"/>
                      </a:lnTo>
                      <a:lnTo>
                        <a:pt x="384" y="103"/>
                      </a:lnTo>
                      <a:lnTo>
                        <a:pt x="400" y="114"/>
                      </a:lnTo>
                      <a:lnTo>
                        <a:pt x="390" y="131"/>
                      </a:lnTo>
                      <a:lnTo>
                        <a:pt x="400" y="142"/>
                      </a:lnTo>
                      <a:lnTo>
                        <a:pt x="397" y="151"/>
                      </a:lnTo>
                      <a:lnTo>
                        <a:pt x="407" y="160"/>
                      </a:lnTo>
                      <a:lnTo>
                        <a:pt x="414" y="184"/>
                      </a:lnTo>
                      <a:lnTo>
                        <a:pt x="403" y="191"/>
                      </a:lnTo>
                      <a:lnTo>
                        <a:pt x="392" y="184"/>
                      </a:lnTo>
                      <a:lnTo>
                        <a:pt x="378" y="184"/>
                      </a:lnTo>
                      <a:lnTo>
                        <a:pt x="372" y="199"/>
                      </a:lnTo>
                      <a:lnTo>
                        <a:pt x="350" y="205"/>
                      </a:lnTo>
                      <a:lnTo>
                        <a:pt x="343" y="216"/>
                      </a:lnTo>
                      <a:lnTo>
                        <a:pt x="332" y="219"/>
                      </a:lnTo>
                      <a:lnTo>
                        <a:pt x="318" y="219"/>
                      </a:lnTo>
                      <a:lnTo>
                        <a:pt x="313" y="231"/>
                      </a:lnTo>
                      <a:lnTo>
                        <a:pt x="299" y="236"/>
                      </a:lnTo>
                      <a:lnTo>
                        <a:pt x="287" y="236"/>
                      </a:lnTo>
                      <a:lnTo>
                        <a:pt x="282" y="222"/>
                      </a:lnTo>
                      <a:lnTo>
                        <a:pt x="285" y="211"/>
                      </a:lnTo>
                      <a:lnTo>
                        <a:pt x="279" y="202"/>
                      </a:lnTo>
                      <a:lnTo>
                        <a:pt x="276" y="192"/>
                      </a:lnTo>
                      <a:lnTo>
                        <a:pt x="264" y="204"/>
                      </a:lnTo>
                      <a:lnTo>
                        <a:pt x="254" y="218"/>
                      </a:lnTo>
                      <a:lnTo>
                        <a:pt x="245" y="221"/>
                      </a:lnTo>
                      <a:lnTo>
                        <a:pt x="242" y="215"/>
                      </a:lnTo>
                      <a:lnTo>
                        <a:pt x="245" y="204"/>
                      </a:lnTo>
                      <a:lnTo>
                        <a:pt x="236" y="202"/>
                      </a:lnTo>
                      <a:lnTo>
                        <a:pt x="228" y="209"/>
                      </a:lnTo>
                      <a:lnTo>
                        <a:pt x="211" y="215"/>
                      </a:lnTo>
                      <a:lnTo>
                        <a:pt x="185" y="196"/>
                      </a:lnTo>
                      <a:lnTo>
                        <a:pt x="162" y="198"/>
                      </a:lnTo>
                      <a:lnTo>
                        <a:pt x="126" y="186"/>
                      </a:lnTo>
                      <a:lnTo>
                        <a:pt x="108" y="196"/>
                      </a:lnTo>
                      <a:lnTo>
                        <a:pt x="122" y="206"/>
                      </a:lnTo>
                      <a:lnTo>
                        <a:pt x="112" y="218"/>
                      </a:lnTo>
                      <a:lnTo>
                        <a:pt x="94" y="215"/>
                      </a:lnTo>
                      <a:lnTo>
                        <a:pt x="91" y="211"/>
                      </a:lnTo>
                      <a:lnTo>
                        <a:pt x="78" y="211"/>
                      </a:lnTo>
                      <a:lnTo>
                        <a:pt x="54" y="229"/>
                      </a:lnTo>
                      <a:lnTo>
                        <a:pt x="46" y="253"/>
                      </a:lnTo>
                      <a:lnTo>
                        <a:pt x="27" y="236"/>
                      </a:lnTo>
                      <a:lnTo>
                        <a:pt x="27" y="221"/>
                      </a:lnTo>
                      <a:lnTo>
                        <a:pt x="17" y="219"/>
                      </a:lnTo>
                      <a:lnTo>
                        <a:pt x="13" y="213"/>
                      </a:lnTo>
                      <a:lnTo>
                        <a:pt x="7" y="213"/>
                      </a:lnTo>
                      <a:lnTo>
                        <a:pt x="6" y="181"/>
                      </a:lnTo>
                      <a:lnTo>
                        <a:pt x="1" y="177"/>
                      </a:lnTo>
                      <a:lnTo>
                        <a:pt x="0" y="171"/>
                      </a:lnTo>
                      <a:lnTo>
                        <a:pt x="26" y="164"/>
                      </a:lnTo>
                      <a:lnTo>
                        <a:pt x="58" y="161"/>
                      </a:lnTo>
                      <a:lnTo>
                        <a:pt x="72" y="144"/>
                      </a:lnTo>
                      <a:lnTo>
                        <a:pt x="89" y="148"/>
                      </a:lnTo>
                      <a:lnTo>
                        <a:pt x="88" y="115"/>
                      </a:lnTo>
                      <a:lnTo>
                        <a:pt x="77" y="103"/>
                      </a:lnTo>
                      <a:lnTo>
                        <a:pt x="77" y="91"/>
                      </a:lnTo>
                      <a:lnTo>
                        <a:pt x="61" y="90"/>
                      </a:lnTo>
                      <a:lnTo>
                        <a:pt x="61" y="90"/>
                      </a:lnTo>
                      <a:lnTo>
                        <a:pt x="61" y="90"/>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70" name="Freeform 54">
                  <a:extLst>
                    <a:ext uri="{FF2B5EF4-FFF2-40B4-BE49-F238E27FC236}">
                      <a16:creationId xmlns:a16="http://schemas.microsoft.com/office/drawing/2014/main" id="{AFE625B4-A544-4F54-A7D6-A2C45DAF651B}"/>
                    </a:ext>
                  </a:extLst>
                </p:cNvPr>
                <p:cNvSpPr>
                  <a:spLocks/>
                </p:cNvSpPr>
                <p:nvPr/>
              </p:nvSpPr>
              <p:spPr bwMode="auto">
                <a:xfrm>
                  <a:off x="9882187" y="4029074"/>
                  <a:ext cx="657225" cy="401638"/>
                </a:xfrm>
                <a:custGeom>
                  <a:avLst/>
                  <a:gdLst>
                    <a:gd name="T0" fmla="*/ 61 w 414"/>
                    <a:gd name="T1" fmla="*/ 73 h 253"/>
                    <a:gd name="T2" fmla="*/ 57 w 414"/>
                    <a:gd name="T3" fmla="*/ 46 h 253"/>
                    <a:gd name="T4" fmla="*/ 85 w 414"/>
                    <a:gd name="T5" fmla="*/ 40 h 253"/>
                    <a:gd name="T6" fmla="*/ 64 w 414"/>
                    <a:gd name="T7" fmla="*/ 25 h 253"/>
                    <a:gd name="T8" fmla="*/ 58 w 414"/>
                    <a:gd name="T9" fmla="*/ 13 h 253"/>
                    <a:gd name="T10" fmla="*/ 54 w 414"/>
                    <a:gd name="T11" fmla="*/ 2 h 253"/>
                    <a:gd name="T12" fmla="*/ 86 w 414"/>
                    <a:gd name="T13" fmla="*/ 12 h 253"/>
                    <a:gd name="T14" fmla="*/ 103 w 414"/>
                    <a:gd name="T15" fmla="*/ 3 h 253"/>
                    <a:gd name="T16" fmla="*/ 126 w 414"/>
                    <a:gd name="T17" fmla="*/ 0 h 253"/>
                    <a:gd name="T18" fmla="*/ 143 w 414"/>
                    <a:gd name="T19" fmla="*/ 22 h 253"/>
                    <a:gd name="T20" fmla="*/ 176 w 414"/>
                    <a:gd name="T21" fmla="*/ 44 h 253"/>
                    <a:gd name="T22" fmla="*/ 222 w 414"/>
                    <a:gd name="T23" fmla="*/ 50 h 253"/>
                    <a:gd name="T24" fmla="*/ 245 w 414"/>
                    <a:gd name="T25" fmla="*/ 43 h 253"/>
                    <a:gd name="T26" fmla="*/ 264 w 414"/>
                    <a:gd name="T27" fmla="*/ 47 h 253"/>
                    <a:gd name="T28" fmla="*/ 276 w 414"/>
                    <a:gd name="T29" fmla="*/ 44 h 253"/>
                    <a:gd name="T30" fmla="*/ 290 w 414"/>
                    <a:gd name="T31" fmla="*/ 79 h 253"/>
                    <a:gd name="T32" fmla="*/ 309 w 414"/>
                    <a:gd name="T33" fmla="*/ 79 h 253"/>
                    <a:gd name="T34" fmla="*/ 326 w 414"/>
                    <a:gd name="T35" fmla="*/ 93 h 253"/>
                    <a:gd name="T36" fmla="*/ 352 w 414"/>
                    <a:gd name="T37" fmla="*/ 81 h 253"/>
                    <a:gd name="T38" fmla="*/ 372 w 414"/>
                    <a:gd name="T39" fmla="*/ 104 h 253"/>
                    <a:gd name="T40" fmla="*/ 400 w 414"/>
                    <a:gd name="T41" fmla="*/ 114 h 253"/>
                    <a:gd name="T42" fmla="*/ 400 w 414"/>
                    <a:gd name="T43" fmla="*/ 142 h 253"/>
                    <a:gd name="T44" fmla="*/ 407 w 414"/>
                    <a:gd name="T45" fmla="*/ 160 h 253"/>
                    <a:gd name="T46" fmla="*/ 403 w 414"/>
                    <a:gd name="T47" fmla="*/ 191 h 253"/>
                    <a:gd name="T48" fmla="*/ 378 w 414"/>
                    <a:gd name="T49" fmla="*/ 184 h 253"/>
                    <a:gd name="T50" fmla="*/ 350 w 414"/>
                    <a:gd name="T51" fmla="*/ 205 h 253"/>
                    <a:gd name="T52" fmla="*/ 332 w 414"/>
                    <a:gd name="T53" fmla="*/ 219 h 253"/>
                    <a:gd name="T54" fmla="*/ 313 w 414"/>
                    <a:gd name="T55" fmla="*/ 231 h 253"/>
                    <a:gd name="T56" fmla="*/ 287 w 414"/>
                    <a:gd name="T57" fmla="*/ 236 h 253"/>
                    <a:gd name="T58" fmla="*/ 285 w 414"/>
                    <a:gd name="T59" fmla="*/ 211 h 253"/>
                    <a:gd name="T60" fmla="*/ 276 w 414"/>
                    <a:gd name="T61" fmla="*/ 192 h 253"/>
                    <a:gd name="T62" fmla="*/ 254 w 414"/>
                    <a:gd name="T63" fmla="*/ 218 h 253"/>
                    <a:gd name="T64" fmla="*/ 242 w 414"/>
                    <a:gd name="T65" fmla="*/ 215 h 253"/>
                    <a:gd name="T66" fmla="*/ 236 w 414"/>
                    <a:gd name="T67" fmla="*/ 202 h 253"/>
                    <a:gd name="T68" fmla="*/ 211 w 414"/>
                    <a:gd name="T69" fmla="*/ 215 h 253"/>
                    <a:gd name="T70" fmla="*/ 162 w 414"/>
                    <a:gd name="T71" fmla="*/ 198 h 253"/>
                    <a:gd name="T72" fmla="*/ 108 w 414"/>
                    <a:gd name="T73" fmla="*/ 196 h 253"/>
                    <a:gd name="T74" fmla="*/ 112 w 414"/>
                    <a:gd name="T75" fmla="*/ 218 h 253"/>
                    <a:gd name="T76" fmla="*/ 91 w 414"/>
                    <a:gd name="T77" fmla="*/ 211 h 253"/>
                    <a:gd name="T78" fmla="*/ 54 w 414"/>
                    <a:gd name="T79" fmla="*/ 229 h 253"/>
                    <a:gd name="T80" fmla="*/ 27 w 414"/>
                    <a:gd name="T81" fmla="*/ 236 h 253"/>
                    <a:gd name="T82" fmla="*/ 17 w 414"/>
                    <a:gd name="T83" fmla="*/ 219 h 253"/>
                    <a:gd name="T84" fmla="*/ 7 w 414"/>
                    <a:gd name="T85" fmla="*/ 213 h 253"/>
                    <a:gd name="T86" fmla="*/ 1 w 414"/>
                    <a:gd name="T87" fmla="*/ 177 h 253"/>
                    <a:gd name="T88" fmla="*/ 26 w 414"/>
                    <a:gd name="T89" fmla="*/ 164 h 253"/>
                    <a:gd name="T90" fmla="*/ 72 w 414"/>
                    <a:gd name="T91" fmla="*/ 144 h 253"/>
                    <a:gd name="T92" fmla="*/ 88 w 414"/>
                    <a:gd name="T93" fmla="*/ 115 h 253"/>
                    <a:gd name="T94" fmla="*/ 77 w 414"/>
                    <a:gd name="T95" fmla="*/ 91 h 253"/>
                    <a:gd name="T96" fmla="*/ 61 w 414"/>
                    <a:gd name="T97" fmla="*/ 9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4" h="253">
                      <a:moveTo>
                        <a:pt x="61" y="90"/>
                      </a:moveTo>
                      <a:lnTo>
                        <a:pt x="61" y="73"/>
                      </a:lnTo>
                      <a:lnTo>
                        <a:pt x="54" y="61"/>
                      </a:lnTo>
                      <a:lnTo>
                        <a:pt x="57" y="46"/>
                      </a:lnTo>
                      <a:lnTo>
                        <a:pt x="71" y="44"/>
                      </a:lnTo>
                      <a:lnTo>
                        <a:pt x="85" y="40"/>
                      </a:lnTo>
                      <a:lnTo>
                        <a:pt x="85" y="27"/>
                      </a:lnTo>
                      <a:lnTo>
                        <a:pt x="64" y="25"/>
                      </a:lnTo>
                      <a:lnTo>
                        <a:pt x="64" y="13"/>
                      </a:lnTo>
                      <a:lnTo>
                        <a:pt x="58" y="13"/>
                      </a:lnTo>
                      <a:lnTo>
                        <a:pt x="54" y="12"/>
                      </a:lnTo>
                      <a:lnTo>
                        <a:pt x="54" y="2"/>
                      </a:lnTo>
                      <a:lnTo>
                        <a:pt x="80" y="5"/>
                      </a:lnTo>
                      <a:lnTo>
                        <a:pt x="86" y="12"/>
                      </a:lnTo>
                      <a:lnTo>
                        <a:pt x="95" y="10"/>
                      </a:lnTo>
                      <a:lnTo>
                        <a:pt x="103" y="3"/>
                      </a:lnTo>
                      <a:lnTo>
                        <a:pt x="112" y="12"/>
                      </a:lnTo>
                      <a:lnTo>
                        <a:pt x="126" y="0"/>
                      </a:lnTo>
                      <a:lnTo>
                        <a:pt x="136" y="13"/>
                      </a:lnTo>
                      <a:lnTo>
                        <a:pt x="143" y="22"/>
                      </a:lnTo>
                      <a:lnTo>
                        <a:pt x="157" y="39"/>
                      </a:lnTo>
                      <a:lnTo>
                        <a:pt x="176" y="44"/>
                      </a:lnTo>
                      <a:lnTo>
                        <a:pt x="200" y="52"/>
                      </a:lnTo>
                      <a:lnTo>
                        <a:pt x="222" y="50"/>
                      </a:lnTo>
                      <a:lnTo>
                        <a:pt x="233" y="44"/>
                      </a:lnTo>
                      <a:lnTo>
                        <a:pt x="245" y="43"/>
                      </a:lnTo>
                      <a:lnTo>
                        <a:pt x="251" y="50"/>
                      </a:lnTo>
                      <a:lnTo>
                        <a:pt x="264" y="47"/>
                      </a:lnTo>
                      <a:lnTo>
                        <a:pt x="270" y="40"/>
                      </a:lnTo>
                      <a:lnTo>
                        <a:pt x="276" y="44"/>
                      </a:lnTo>
                      <a:lnTo>
                        <a:pt x="276" y="66"/>
                      </a:lnTo>
                      <a:lnTo>
                        <a:pt x="290" y="79"/>
                      </a:lnTo>
                      <a:lnTo>
                        <a:pt x="302" y="73"/>
                      </a:lnTo>
                      <a:lnTo>
                        <a:pt x="309" y="79"/>
                      </a:lnTo>
                      <a:lnTo>
                        <a:pt x="319" y="79"/>
                      </a:lnTo>
                      <a:lnTo>
                        <a:pt x="326" y="93"/>
                      </a:lnTo>
                      <a:lnTo>
                        <a:pt x="346" y="93"/>
                      </a:lnTo>
                      <a:lnTo>
                        <a:pt x="352" y="81"/>
                      </a:lnTo>
                      <a:lnTo>
                        <a:pt x="363" y="90"/>
                      </a:lnTo>
                      <a:lnTo>
                        <a:pt x="372" y="104"/>
                      </a:lnTo>
                      <a:lnTo>
                        <a:pt x="384" y="103"/>
                      </a:lnTo>
                      <a:lnTo>
                        <a:pt x="400" y="114"/>
                      </a:lnTo>
                      <a:lnTo>
                        <a:pt x="390" y="131"/>
                      </a:lnTo>
                      <a:lnTo>
                        <a:pt x="400" y="142"/>
                      </a:lnTo>
                      <a:lnTo>
                        <a:pt x="397" y="151"/>
                      </a:lnTo>
                      <a:lnTo>
                        <a:pt x="407" y="160"/>
                      </a:lnTo>
                      <a:lnTo>
                        <a:pt x="414" y="184"/>
                      </a:lnTo>
                      <a:lnTo>
                        <a:pt x="403" y="191"/>
                      </a:lnTo>
                      <a:lnTo>
                        <a:pt x="392" y="184"/>
                      </a:lnTo>
                      <a:lnTo>
                        <a:pt x="378" y="184"/>
                      </a:lnTo>
                      <a:lnTo>
                        <a:pt x="372" y="199"/>
                      </a:lnTo>
                      <a:lnTo>
                        <a:pt x="350" y="205"/>
                      </a:lnTo>
                      <a:lnTo>
                        <a:pt x="343" y="216"/>
                      </a:lnTo>
                      <a:lnTo>
                        <a:pt x="332" y="219"/>
                      </a:lnTo>
                      <a:lnTo>
                        <a:pt x="318" y="219"/>
                      </a:lnTo>
                      <a:lnTo>
                        <a:pt x="313" y="231"/>
                      </a:lnTo>
                      <a:lnTo>
                        <a:pt x="299" y="236"/>
                      </a:lnTo>
                      <a:lnTo>
                        <a:pt x="287" y="236"/>
                      </a:lnTo>
                      <a:lnTo>
                        <a:pt x="282" y="222"/>
                      </a:lnTo>
                      <a:lnTo>
                        <a:pt x="285" y="211"/>
                      </a:lnTo>
                      <a:lnTo>
                        <a:pt x="279" y="202"/>
                      </a:lnTo>
                      <a:lnTo>
                        <a:pt x="276" y="192"/>
                      </a:lnTo>
                      <a:lnTo>
                        <a:pt x="264" y="204"/>
                      </a:lnTo>
                      <a:lnTo>
                        <a:pt x="254" y="218"/>
                      </a:lnTo>
                      <a:lnTo>
                        <a:pt x="245" y="221"/>
                      </a:lnTo>
                      <a:lnTo>
                        <a:pt x="242" y="215"/>
                      </a:lnTo>
                      <a:lnTo>
                        <a:pt x="245" y="204"/>
                      </a:lnTo>
                      <a:lnTo>
                        <a:pt x="236" y="202"/>
                      </a:lnTo>
                      <a:lnTo>
                        <a:pt x="228" y="209"/>
                      </a:lnTo>
                      <a:lnTo>
                        <a:pt x="211" y="215"/>
                      </a:lnTo>
                      <a:lnTo>
                        <a:pt x="185" y="196"/>
                      </a:lnTo>
                      <a:lnTo>
                        <a:pt x="162" y="198"/>
                      </a:lnTo>
                      <a:lnTo>
                        <a:pt x="126" y="186"/>
                      </a:lnTo>
                      <a:lnTo>
                        <a:pt x="108" y="196"/>
                      </a:lnTo>
                      <a:lnTo>
                        <a:pt x="122" y="206"/>
                      </a:lnTo>
                      <a:lnTo>
                        <a:pt x="112" y="218"/>
                      </a:lnTo>
                      <a:lnTo>
                        <a:pt x="94" y="215"/>
                      </a:lnTo>
                      <a:lnTo>
                        <a:pt x="91" y="211"/>
                      </a:lnTo>
                      <a:lnTo>
                        <a:pt x="78" y="211"/>
                      </a:lnTo>
                      <a:lnTo>
                        <a:pt x="54" y="229"/>
                      </a:lnTo>
                      <a:lnTo>
                        <a:pt x="46" y="253"/>
                      </a:lnTo>
                      <a:lnTo>
                        <a:pt x="27" y="236"/>
                      </a:lnTo>
                      <a:lnTo>
                        <a:pt x="27" y="221"/>
                      </a:lnTo>
                      <a:lnTo>
                        <a:pt x="17" y="219"/>
                      </a:lnTo>
                      <a:lnTo>
                        <a:pt x="13" y="213"/>
                      </a:lnTo>
                      <a:lnTo>
                        <a:pt x="7" y="213"/>
                      </a:lnTo>
                      <a:lnTo>
                        <a:pt x="6" y="181"/>
                      </a:lnTo>
                      <a:lnTo>
                        <a:pt x="1" y="177"/>
                      </a:lnTo>
                      <a:lnTo>
                        <a:pt x="0" y="171"/>
                      </a:lnTo>
                      <a:lnTo>
                        <a:pt x="26" y="164"/>
                      </a:lnTo>
                      <a:lnTo>
                        <a:pt x="58" y="161"/>
                      </a:lnTo>
                      <a:lnTo>
                        <a:pt x="72" y="144"/>
                      </a:lnTo>
                      <a:lnTo>
                        <a:pt x="89" y="148"/>
                      </a:lnTo>
                      <a:lnTo>
                        <a:pt x="88" y="115"/>
                      </a:lnTo>
                      <a:lnTo>
                        <a:pt x="77" y="103"/>
                      </a:lnTo>
                      <a:lnTo>
                        <a:pt x="77" y="91"/>
                      </a:lnTo>
                      <a:lnTo>
                        <a:pt x="61" y="90"/>
                      </a:lnTo>
                      <a:lnTo>
                        <a:pt x="61" y="90"/>
                      </a:lnTo>
                      <a:lnTo>
                        <a:pt x="61" y="90"/>
                      </a:lnTo>
                      <a:close/>
                    </a:path>
                  </a:pathLst>
                </a:cu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71" name="Freeform 55">
                  <a:extLst>
                    <a:ext uri="{FF2B5EF4-FFF2-40B4-BE49-F238E27FC236}">
                      <a16:creationId xmlns:a16="http://schemas.microsoft.com/office/drawing/2014/main" id="{5B17E1AF-4D17-4E4E-B92C-3AEE824388D8}"/>
                    </a:ext>
                  </a:extLst>
                </p:cNvPr>
                <p:cNvSpPr>
                  <a:spLocks/>
                </p:cNvSpPr>
                <p:nvPr/>
              </p:nvSpPr>
              <p:spPr bwMode="auto">
                <a:xfrm>
                  <a:off x="10021887" y="3721099"/>
                  <a:ext cx="509588" cy="455613"/>
                </a:xfrm>
                <a:custGeom>
                  <a:avLst/>
                  <a:gdLst>
                    <a:gd name="T0" fmla="*/ 182 w 321"/>
                    <a:gd name="T1" fmla="*/ 0 h 287"/>
                    <a:gd name="T2" fmla="*/ 228 w 321"/>
                    <a:gd name="T3" fmla="*/ 8 h 287"/>
                    <a:gd name="T4" fmla="*/ 247 w 321"/>
                    <a:gd name="T5" fmla="*/ 4 h 287"/>
                    <a:gd name="T6" fmla="*/ 276 w 321"/>
                    <a:gd name="T7" fmla="*/ 1 h 287"/>
                    <a:gd name="T8" fmla="*/ 259 w 321"/>
                    <a:gd name="T9" fmla="*/ 28 h 287"/>
                    <a:gd name="T10" fmla="*/ 238 w 321"/>
                    <a:gd name="T11" fmla="*/ 47 h 287"/>
                    <a:gd name="T12" fmla="*/ 225 w 321"/>
                    <a:gd name="T13" fmla="*/ 74 h 287"/>
                    <a:gd name="T14" fmla="*/ 258 w 321"/>
                    <a:gd name="T15" fmla="*/ 84 h 287"/>
                    <a:gd name="T16" fmla="*/ 282 w 321"/>
                    <a:gd name="T17" fmla="*/ 94 h 287"/>
                    <a:gd name="T18" fmla="*/ 295 w 321"/>
                    <a:gd name="T19" fmla="*/ 99 h 287"/>
                    <a:gd name="T20" fmla="*/ 315 w 321"/>
                    <a:gd name="T21" fmla="*/ 108 h 287"/>
                    <a:gd name="T22" fmla="*/ 321 w 321"/>
                    <a:gd name="T23" fmla="*/ 129 h 287"/>
                    <a:gd name="T24" fmla="*/ 301 w 321"/>
                    <a:gd name="T25" fmla="*/ 145 h 287"/>
                    <a:gd name="T26" fmla="*/ 278 w 321"/>
                    <a:gd name="T27" fmla="*/ 126 h 287"/>
                    <a:gd name="T28" fmla="*/ 273 w 321"/>
                    <a:gd name="T29" fmla="*/ 143 h 287"/>
                    <a:gd name="T30" fmla="*/ 265 w 321"/>
                    <a:gd name="T31" fmla="*/ 157 h 287"/>
                    <a:gd name="T32" fmla="*/ 261 w 321"/>
                    <a:gd name="T33" fmla="*/ 182 h 287"/>
                    <a:gd name="T34" fmla="*/ 242 w 321"/>
                    <a:gd name="T35" fmla="*/ 184 h 287"/>
                    <a:gd name="T36" fmla="*/ 244 w 321"/>
                    <a:gd name="T37" fmla="*/ 200 h 287"/>
                    <a:gd name="T38" fmla="*/ 256 w 321"/>
                    <a:gd name="T39" fmla="*/ 216 h 287"/>
                    <a:gd name="T40" fmla="*/ 279 w 321"/>
                    <a:gd name="T41" fmla="*/ 228 h 287"/>
                    <a:gd name="T42" fmla="*/ 301 w 321"/>
                    <a:gd name="T43" fmla="*/ 260 h 287"/>
                    <a:gd name="T44" fmla="*/ 276 w 321"/>
                    <a:gd name="T45" fmla="*/ 271 h 287"/>
                    <a:gd name="T46" fmla="*/ 262 w 321"/>
                    <a:gd name="T47" fmla="*/ 275 h 287"/>
                    <a:gd name="T48" fmla="*/ 238 w 321"/>
                    <a:gd name="T49" fmla="*/ 287 h 287"/>
                    <a:gd name="T50" fmla="*/ 221 w 321"/>
                    <a:gd name="T51" fmla="*/ 273 h 287"/>
                    <a:gd name="T52" fmla="*/ 202 w 321"/>
                    <a:gd name="T53" fmla="*/ 273 h 287"/>
                    <a:gd name="T54" fmla="*/ 188 w 321"/>
                    <a:gd name="T55" fmla="*/ 238 h 287"/>
                    <a:gd name="T56" fmla="*/ 176 w 321"/>
                    <a:gd name="T57" fmla="*/ 241 h 287"/>
                    <a:gd name="T58" fmla="*/ 157 w 321"/>
                    <a:gd name="T59" fmla="*/ 237 h 287"/>
                    <a:gd name="T60" fmla="*/ 134 w 321"/>
                    <a:gd name="T61" fmla="*/ 243 h 287"/>
                    <a:gd name="T62" fmla="*/ 88 w 321"/>
                    <a:gd name="T63" fmla="*/ 238 h 287"/>
                    <a:gd name="T64" fmla="*/ 55 w 321"/>
                    <a:gd name="T65" fmla="*/ 216 h 287"/>
                    <a:gd name="T66" fmla="*/ 40 w 321"/>
                    <a:gd name="T67" fmla="*/ 179 h 287"/>
                    <a:gd name="T68" fmla="*/ 20 w 321"/>
                    <a:gd name="T69" fmla="*/ 159 h 287"/>
                    <a:gd name="T70" fmla="*/ 10 w 321"/>
                    <a:gd name="T71" fmla="*/ 139 h 287"/>
                    <a:gd name="T72" fmla="*/ 0 w 321"/>
                    <a:gd name="T73" fmla="*/ 113 h 287"/>
                    <a:gd name="T74" fmla="*/ 44 w 321"/>
                    <a:gd name="T75" fmla="*/ 101 h 287"/>
                    <a:gd name="T76" fmla="*/ 75 w 321"/>
                    <a:gd name="T77" fmla="*/ 79 h 287"/>
                    <a:gd name="T78" fmla="*/ 89 w 321"/>
                    <a:gd name="T79" fmla="*/ 69 h 287"/>
                    <a:gd name="T80" fmla="*/ 112 w 321"/>
                    <a:gd name="T81" fmla="*/ 65 h 287"/>
                    <a:gd name="T82" fmla="*/ 160 w 321"/>
                    <a:gd name="T83" fmla="*/ 42 h 287"/>
                    <a:gd name="T84" fmla="*/ 163 w 321"/>
                    <a:gd name="T85" fmla="*/ 0 h 287"/>
                    <a:gd name="T86" fmla="*/ 163 w 321"/>
                    <a:gd name="T87"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1" h="287">
                      <a:moveTo>
                        <a:pt x="163" y="0"/>
                      </a:moveTo>
                      <a:lnTo>
                        <a:pt x="182" y="0"/>
                      </a:lnTo>
                      <a:lnTo>
                        <a:pt x="202" y="4"/>
                      </a:lnTo>
                      <a:lnTo>
                        <a:pt x="228" y="8"/>
                      </a:lnTo>
                      <a:lnTo>
                        <a:pt x="233" y="1"/>
                      </a:lnTo>
                      <a:lnTo>
                        <a:pt x="247" y="4"/>
                      </a:lnTo>
                      <a:lnTo>
                        <a:pt x="245" y="25"/>
                      </a:lnTo>
                      <a:lnTo>
                        <a:pt x="276" y="1"/>
                      </a:lnTo>
                      <a:lnTo>
                        <a:pt x="281" y="4"/>
                      </a:lnTo>
                      <a:lnTo>
                        <a:pt x="259" y="28"/>
                      </a:lnTo>
                      <a:lnTo>
                        <a:pt x="247" y="38"/>
                      </a:lnTo>
                      <a:lnTo>
                        <a:pt x="238" y="47"/>
                      </a:lnTo>
                      <a:lnTo>
                        <a:pt x="225" y="67"/>
                      </a:lnTo>
                      <a:lnTo>
                        <a:pt x="225" y="74"/>
                      </a:lnTo>
                      <a:lnTo>
                        <a:pt x="242" y="75"/>
                      </a:lnTo>
                      <a:lnTo>
                        <a:pt x="258" y="84"/>
                      </a:lnTo>
                      <a:lnTo>
                        <a:pt x="262" y="95"/>
                      </a:lnTo>
                      <a:lnTo>
                        <a:pt x="282" y="94"/>
                      </a:lnTo>
                      <a:lnTo>
                        <a:pt x="296" y="94"/>
                      </a:lnTo>
                      <a:lnTo>
                        <a:pt x="295" y="99"/>
                      </a:lnTo>
                      <a:lnTo>
                        <a:pt x="304" y="108"/>
                      </a:lnTo>
                      <a:lnTo>
                        <a:pt x="315" y="108"/>
                      </a:lnTo>
                      <a:lnTo>
                        <a:pt x="316" y="119"/>
                      </a:lnTo>
                      <a:lnTo>
                        <a:pt x="321" y="129"/>
                      </a:lnTo>
                      <a:lnTo>
                        <a:pt x="312" y="136"/>
                      </a:lnTo>
                      <a:lnTo>
                        <a:pt x="301" y="145"/>
                      </a:lnTo>
                      <a:lnTo>
                        <a:pt x="290" y="130"/>
                      </a:lnTo>
                      <a:lnTo>
                        <a:pt x="278" y="126"/>
                      </a:lnTo>
                      <a:lnTo>
                        <a:pt x="268" y="135"/>
                      </a:lnTo>
                      <a:lnTo>
                        <a:pt x="273" y="143"/>
                      </a:lnTo>
                      <a:lnTo>
                        <a:pt x="273" y="155"/>
                      </a:lnTo>
                      <a:lnTo>
                        <a:pt x="265" y="157"/>
                      </a:lnTo>
                      <a:lnTo>
                        <a:pt x="259" y="162"/>
                      </a:lnTo>
                      <a:lnTo>
                        <a:pt x="261" y="182"/>
                      </a:lnTo>
                      <a:lnTo>
                        <a:pt x="251" y="186"/>
                      </a:lnTo>
                      <a:lnTo>
                        <a:pt x="242" y="184"/>
                      </a:lnTo>
                      <a:lnTo>
                        <a:pt x="239" y="193"/>
                      </a:lnTo>
                      <a:lnTo>
                        <a:pt x="244" y="200"/>
                      </a:lnTo>
                      <a:lnTo>
                        <a:pt x="258" y="200"/>
                      </a:lnTo>
                      <a:lnTo>
                        <a:pt x="256" y="216"/>
                      </a:lnTo>
                      <a:lnTo>
                        <a:pt x="268" y="216"/>
                      </a:lnTo>
                      <a:lnTo>
                        <a:pt x="279" y="228"/>
                      </a:lnTo>
                      <a:lnTo>
                        <a:pt x="295" y="216"/>
                      </a:lnTo>
                      <a:lnTo>
                        <a:pt x="301" y="260"/>
                      </a:lnTo>
                      <a:lnTo>
                        <a:pt x="284" y="264"/>
                      </a:lnTo>
                      <a:lnTo>
                        <a:pt x="276" y="271"/>
                      </a:lnTo>
                      <a:lnTo>
                        <a:pt x="273" y="285"/>
                      </a:lnTo>
                      <a:lnTo>
                        <a:pt x="262" y="275"/>
                      </a:lnTo>
                      <a:lnTo>
                        <a:pt x="256" y="287"/>
                      </a:lnTo>
                      <a:lnTo>
                        <a:pt x="238" y="287"/>
                      </a:lnTo>
                      <a:lnTo>
                        <a:pt x="231" y="273"/>
                      </a:lnTo>
                      <a:lnTo>
                        <a:pt x="221" y="273"/>
                      </a:lnTo>
                      <a:lnTo>
                        <a:pt x="213" y="267"/>
                      </a:lnTo>
                      <a:lnTo>
                        <a:pt x="202" y="273"/>
                      </a:lnTo>
                      <a:lnTo>
                        <a:pt x="188" y="260"/>
                      </a:lnTo>
                      <a:lnTo>
                        <a:pt x="188" y="238"/>
                      </a:lnTo>
                      <a:lnTo>
                        <a:pt x="180" y="234"/>
                      </a:lnTo>
                      <a:lnTo>
                        <a:pt x="176" y="241"/>
                      </a:lnTo>
                      <a:lnTo>
                        <a:pt x="163" y="244"/>
                      </a:lnTo>
                      <a:lnTo>
                        <a:pt x="157" y="237"/>
                      </a:lnTo>
                      <a:lnTo>
                        <a:pt x="145" y="238"/>
                      </a:lnTo>
                      <a:lnTo>
                        <a:pt x="134" y="243"/>
                      </a:lnTo>
                      <a:lnTo>
                        <a:pt x="114" y="246"/>
                      </a:lnTo>
                      <a:lnTo>
                        <a:pt x="88" y="238"/>
                      </a:lnTo>
                      <a:lnTo>
                        <a:pt x="69" y="231"/>
                      </a:lnTo>
                      <a:lnTo>
                        <a:pt x="55" y="216"/>
                      </a:lnTo>
                      <a:lnTo>
                        <a:pt x="40" y="194"/>
                      </a:lnTo>
                      <a:lnTo>
                        <a:pt x="40" y="179"/>
                      </a:lnTo>
                      <a:lnTo>
                        <a:pt x="31" y="169"/>
                      </a:lnTo>
                      <a:lnTo>
                        <a:pt x="20" y="159"/>
                      </a:lnTo>
                      <a:lnTo>
                        <a:pt x="18" y="142"/>
                      </a:lnTo>
                      <a:lnTo>
                        <a:pt x="10" y="139"/>
                      </a:lnTo>
                      <a:lnTo>
                        <a:pt x="7" y="129"/>
                      </a:lnTo>
                      <a:lnTo>
                        <a:pt x="0" y="113"/>
                      </a:lnTo>
                      <a:lnTo>
                        <a:pt x="23" y="116"/>
                      </a:lnTo>
                      <a:lnTo>
                        <a:pt x="44" y="101"/>
                      </a:lnTo>
                      <a:lnTo>
                        <a:pt x="61" y="98"/>
                      </a:lnTo>
                      <a:lnTo>
                        <a:pt x="75" y="79"/>
                      </a:lnTo>
                      <a:lnTo>
                        <a:pt x="86" y="79"/>
                      </a:lnTo>
                      <a:lnTo>
                        <a:pt x="89" y="69"/>
                      </a:lnTo>
                      <a:lnTo>
                        <a:pt x="111" y="69"/>
                      </a:lnTo>
                      <a:lnTo>
                        <a:pt x="112" y="65"/>
                      </a:lnTo>
                      <a:lnTo>
                        <a:pt x="131" y="67"/>
                      </a:lnTo>
                      <a:lnTo>
                        <a:pt x="160" y="42"/>
                      </a:lnTo>
                      <a:lnTo>
                        <a:pt x="162" y="17"/>
                      </a:lnTo>
                      <a:lnTo>
                        <a:pt x="163" y="0"/>
                      </a:lnTo>
                      <a:lnTo>
                        <a:pt x="163" y="0"/>
                      </a:lnTo>
                      <a:lnTo>
                        <a:pt x="163" y="0"/>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72" name="Freeform 56">
                  <a:extLst>
                    <a:ext uri="{FF2B5EF4-FFF2-40B4-BE49-F238E27FC236}">
                      <a16:creationId xmlns:a16="http://schemas.microsoft.com/office/drawing/2014/main" id="{0DC14C8E-117A-4B0A-A460-EEA410A5652E}"/>
                    </a:ext>
                  </a:extLst>
                </p:cNvPr>
                <p:cNvSpPr>
                  <a:spLocks/>
                </p:cNvSpPr>
                <p:nvPr/>
              </p:nvSpPr>
              <p:spPr bwMode="auto">
                <a:xfrm>
                  <a:off x="10021887" y="3721099"/>
                  <a:ext cx="509588" cy="455613"/>
                </a:xfrm>
                <a:custGeom>
                  <a:avLst/>
                  <a:gdLst>
                    <a:gd name="T0" fmla="*/ 182 w 321"/>
                    <a:gd name="T1" fmla="*/ 0 h 287"/>
                    <a:gd name="T2" fmla="*/ 228 w 321"/>
                    <a:gd name="T3" fmla="*/ 8 h 287"/>
                    <a:gd name="T4" fmla="*/ 247 w 321"/>
                    <a:gd name="T5" fmla="*/ 4 h 287"/>
                    <a:gd name="T6" fmla="*/ 276 w 321"/>
                    <a:gd name="T7" fmla="*/ 1 h 287"/>
                    <a:gd name="T8" fmla="*/ 259 w 321"/>
                    <a:gd name="T9" fmla="*/ 28 h 287"/>
                    <a:gd name="T10" fmla="*/ 238 w 321"/>
                    <a:gd name="T11" fmla="*/ 47 h 287"/>
                    <a:gd name="T12" fmla="*/ 225 w 321"/>
                    <a:gd name="T13" fmla="*/ 74 h 287"/>
                    <a:gd name="T14" fmla="*/ 258 w 321"/>
                    <a:gd name="T15" fmla="*/ 84 h 287"/>
                    <a:gd name="T16" fmla="*/ 282 w 321"/>
                    <a:gd name="T17" fmla="*/ 94 h 287"/>
                    <a:gd name="T18" fmla="*/ 295 w 321"/>
                    <a:gd name="T19" fmla="*/ 99 h 287"/>
                    <a:gd name="T20" fmla="*/ 315 w 321"/>
                    <a:gd name="T21" fmla="*/ 108 h 287"/>
                    <a:gd name="T22" fmla="*/ 321 w 321"/>
                    <a:gd name="T23" fmla="*/ 129 h 287"/>
                    <a:gd name="T24" fmla="*/ 301 w 321"/>
                    <a:gd name="T25" fmla="*/ 145 h 287"/>
                    <a:gd name="T26" fmla="*/ 278 w 321"/>
                    <a:gd name="T27" fmla="*/ 126 h 287"/>
                    <a:gd name="T28" fmla="*/ 273 w 321"/>
                    <a:gd name="T29" fmla="*/ 143 h 287"/>
                    <a:gd name="T30" fmla="*/ 265 w 321"/>
                    <a:gd name="T31" fmla="*/ 157 h 287"/>
                    <a:gd name="T32" fmla="*/ 261 w 321"/>
                    <a:gd name="T33" fmla="*/ 182 h 287"/>
                    <a:gd name="T34" fmla="*/ 242 w 321"/>
                    <a:gd name="T35" fmla="*/ 184 h 287"/>
                    <a:gd name="T36" fmla="*/ 244 w 321"/>
                    <a:gd name="T37" fmla="*/ 200 h 287"/>
                    <a:gd name="T38" fmla="*/ 256 w 321"/>
                    <a:gd name="T39" fmla="*/ 216 h 287"/>
                    <a:gd name="T40" fmla="*/ 279 w 321"/>
                    <a:gd name="T41" fmla="*/ 228 h 287"/>
                    <a:gd name="T42" fmla="*/ 301 w 321"/>
                    <a:gd name="T43" fmla="*/ 260 h 287"/>
                    <a:gd name="T44" fmla="*/ 276 w 321"/>
                    <a:gd name="T45" fmla="*/ 271 h 287"/>
                    <a:gd name="T46" fmla="*/ 262 w 321"/>
                    <a:gd name="T47" fmla="*/ 275 h 287"/>
                    <a:gd name="T48" fmla="*/ 238 w 321"/>
                    <a:gd name="T49" fmla="*/ 287 h 287"/>
                    <a:gd name="T50" fmla="*/ 221 w 321"/>
                    <a:gd name="T51" fmla="*/ 273 h 287"/>
                    <a:gd name="T52" fmla="*/ 202 w 321"/>
                    <a:gd name="T53" fmla="*/ 273 h 287"/>
                    <a:gd name="T54" fmla="*/ 188 w 321"/>
                    <a:gd name="T55" fmla="*/ 238 h 287"/>
                    <a:gd name="T56" fmla="*/ 176 w 321"/>
                    <a:gd name="T57" fmla="*/ 241 h 287"/>
                    <a:gd name="T58" fmla="*/ 157 w 321"/>
                    <a:gd name="T59" fmla="*/ 237 h 287"/>
                    <a:gd name="T60" fmla="*/ 134 w 321"/>
                    <a:gd name="T61" fmla="*/ 243 h 287"/>
                    <a:gd name="T62" fmla="*/ 88 w 321"/>
                    <a:gd name="T63" fmla="*/ 238 h 287"/>
                    <a:gd name="T64" fmla="*/ 55 w 321"/>
                    <a:gd name="T65" fmla="*/ 216 h 287"/>
                    <a:gd name="T66" fmla="*/ 40 w 321"/>
                    <a:gd name="T67" fmla="*/ 179 h 287"/>
                    <a:gd name="T68" fmla="*/ 20 w 321"/>
                    <a:gd name="T69" fmla="*/ 159 h 287"/>
                    <a:gd name="T70" fmla="*/ 10 w 321"/>
                    <a:gd name="T71" fmla="*/ 139 h 287"/>
                    <a:gd name="T72" fmla="*/ 0 w 321"/>
                    <a:gd name="T73" fmla="*/ 113 h 287"/>
                    <a:gd name="T74" fmla="*/ 44 w 321"/>
                    <a:gd name="T75" fmla="*/ 101 h 287"/>
                    <a:gd name="T76" fmla="*/ 75 w 321"/>
                    <a:gd name="T77" fmla="*/ 79 h 287"/>
                    <a:gd name="T78" fmla="*/ 89 w 321"/>
                    <a:gd name="T79" fmla="*/ 69 h 287"/>
                    <a:gd name="T80" fmla="*/ 112 w 321"/>
                    <a:gd name="T81" fmla="*/ 65 h 287"/>
                    <a:gd name="T82" fmla="*/ 160 w 321"/>
                    <a:gd name="T83" fmla="*/ 42 h 287"/>
                    <a:gd name="T84" fmla="*/ 163 w 321"/>
                    <a:gd name="T85" fmla="*/ 0 h 287"/>
                    <a:gd name="T86" fmla="*/ 163 w 321"/>
                    <a:gd name="T87"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1" h="287">
                      <a:moveTo>
                        <a:pt x="163" y="0"/>
                      </a:moveTo>
                      <a:lnTo>
                        <a:pt x="182" y="0"/>
                      </a:lnTo>
                      <a:lnTo>
                        <a:pt x="202" y="4"/>
                      </a:lnTo>
                      <a:lnTo>
                        <a:pt x="228" y="8"/>
                      </a:lnTo>
                      <a:lnTo>
                        <a:pt x="233" y="1"/>
                      </a:lnTo>
                      <a:lnTo>
                        <a:pt x="247" y="4"/>
                      </a:lnTo>
                      <a:lnTo>
                        <a:pt x="245" y="25"/>
                      </a:lnTo>
                      <a:lnTo>
                        <a:pt x="276" y="1"/>
                      </a:lnTo>
                      <a:lnTo>
                        <a:pt x="281" y="4"/>
                      </a:lnTo>
                      <a:lnTo>
                        <a:pt x="259" y="28"/>
                      </a:lnTo>
                      <a:lnTo>
                        <a:pt x="247" y="38"/>
                      </a:lnTo>
                      <a:lnTo>
                        <a:pt x="238" y="47"/>
                      </a:lnTo>
                      <a:lnTo>
                        <a:pt x="225" y="67"/>
                      </a:lnTo>
                      <a:lnTo>
                        <a:pt x="225" y="74"/>
                      </a:lnTo>
                      <a:lnTo>
                        <a:pt x="242" y="75"/>
                      </a:lnTo>
                      <a:lnTo>
                        <a:pt x="258" y="84"/>
                      </a:lnTo>
                      <a:lnTo>
                        <a:pt x="262" y="95"/>
                      </a:lnTo>
                      <a:lnTo>
                        <a:pt x="282" y="94"/>
                      </a:lnTo>
                      <a:lnTo>
                        <a:pt x="296" y="94"/>
                      </a:lnTo>
                      <a:lnTo>
                        <a:pt x="295" y="99"/>
                      </a:lnTo>
                      <a:lnTo>
                        <a:pt x="304" y="108"/>
                      </a:lnTo>
                      <a:lnTo>
                        <a:pt x="315" y="108"/>
                      </a:lnTo>
                      <a:lnTo>
                        <a:pt x="316" y="119"/>
                      </a:lnTo>
                      <a:lnTo>
                        <a:pt x="321" y="129"/>
                      </a:lnTo>
                      <a:lnTo>
                        <a:pt x="312" y="136"/>
                      </a:lnTo>
                      <a:lnTo>
                        <a:pt x="301" y="145"/>
                      </a:lnTo>
                      <a:lnTo>
                        <a:pt x="290" y="130"/>
                      </a:lnTo>
                      <a:lnTo>
                        <a:pt x="278" y="126"/>
                      </a:lnTo>
                      <a:lnTo>
                        <a:pt x="268" y="135"/>
                      </a:lnTo>
                      <a:lnTo>
                        <a:pt x="273" y="143"/>
                      </a:lnTo>
                      <a:lnTo>
                        <a:pt x="273" y="155"/>
                      </a:lnTo>
                      <a:lnTo>
                        <a:pt x="265" y="157"/>
                      </a:lnTo>
                      <a:lnTo>
                        <a:pt x="259" y="162"/>
                      </a:lnTo>
                      <a:lnTo>
                        <a:pt x="261" y="182"/>
                      </a:lnTo>
                      <a:lnTo>
                        <a:pt x="251" y="186"/>
                      </a:lnTo>
                      <a:lnTo>
                        <a:pt x="242" y="184"/>
                      </a:lnTo>
                      <a:lnTo>
                        <a:pt x="239" y="193"/>
                      </a:lnTo>
                      <a:lnTo>
                        <a:pt x="244" y="200"/>
                      </a:lnTo>
                      <a:lnTo>
                        <a:pt x="258" y="200"/>
                      </a:lnTo>
                      <a:lnTo>
                        <a:pt x="256" y="216"/>
                      </a:lnTo>
                      <a:lnTo>
                        <a:pt x="268" y="216"/>
                      </a:lnTo>
                      <a:lnTo>
                        <a:pt x="279" y="228"/>
                      </a:lnTo>
                      <a:lnTo>
                        <a:pt x="295" y="216"/>
                      </a:lnTo>
                      <a:lnTo>
                        <a:pt x="301" y="260"/>
                      </a:lnTo>
                      <a:lnTo>
                        <a:pt x="284" y="264"/>
                      </a:lnTo>
                      <a:lnTo>
                        <a:pt x="276" y="271"/>
                      </a:lnTo>
                      <a:lnTo>
                        <a:pt x="273" y="285"/>
                      </a:lnTo>
                      <a:lnTo>
                        <a:pt x="262" y="275"/>
                      </a:lnTo>
                      <a:lnTo>
                        <a:pt x="256" y="287"/>
                      </a:lnTo>
                      <a:lnTo>
                        <a:pt x="238" y="287"/>
                      </a:lnTo>
                      <a:lnTo>
                        <a:pt x="231" y="273"/>
                      </a:lnTo>
                      <a:lnTo>
                        <a:pt x="221" y="273"/>
                      </a:lnTo>
                      <a:lnTo>
                        <a:pt x="213" y="267"/>
                      </a:lnTo>
                      <a:lnTo>
                        <a:pt x="202" y="273"/>
                      </a:lnTo>
                      <a:lnTo>
                        <a:pt x="188" y="260"/>
                      </a:lnTo>
                      <a:lnTo>
                        <a:pt x="188" y="238"/>
                      </a:lnTo>
                      <a:lnTo>
                        <a:pt x="180" y="234"/>
                      </a:lnTo>
                      <a:lnTo>
                        <a:pt x="176" y="241"/>
                      </a:lnTo>
                      <a:lnTo>
                        <a:pt x="163" y="244"/>
                      </a:lnTo>
                      <a:lnTo>
                        <a:pt x="157" y="237"/>
                      </a:lnTo>
                      <a:lnTo>
                        <a:pt x="145" y="238"/>
                      </a:lnTo>
                      <a:lnTo>
                        <a:pt x="134" y="243"/>
                      </a:lnTo>
                      <a:lnTo>
                        <a:pt x="114" y="246"/>
                      </a:lnTo>
                      <a:lnTo>
                        <a:pt x="88" y="238"/>
                      </a:lnTo>
                      <a:lnTo>
                        <a:pt x="69" y="231"/>
                      </a:lnTo>
                      <a:lnTo>
                        <a:pt x="55" y="216"/>
                      </a:lnTo>
                      <a:lnTo>
                        <a:pt x="40" y="194"/>
                      </a:lnTo>
                      <a:lnTo>
                        <a:pt x="40" y="179"/>
                      </a:lnTo>
                      <a:lnTo>
                        <a:pt x="31" y="169"/>
                      </a:lnTo>
                      <a:lnTo>
                        <a:pt x="20" y="159"/>
                      </a:lnTo>
                      <a:lnTo>
                        <a:pt x="18" y="142"/>
                      </a:lnTo>
                      <a:lnTo>
                        <a:pt x="10" y="139"/>
                      </a:lnTo>
                      <a:lnTo>
                        <a:pt x="7" y="129"/>
                      </a:lnTo>
                      <a:lnTo>
                        <a:pt x="0" y="113"/>
                      </a:lnTo>
                      <a:lnTo>
                        <a:pt x="23" y="116"/>
                      </a:lnTo>
                      <a:lnTo>
                        <a:pt x="44" y="101"/>
                      </a:lnTo>
                      <a:lnTo>
                        <a:pt x="61" y="98"/>
                      </a:lnTo>
                      <a:lnTo>
                        <a:pt x="75" y="79"/>
                      </a:lnTo>
                      <a:lnTo>
                        <a:pt x="86" y="79"/>
                      </a:lnTo>
                      <a:lnTo>
                        <a:pt x="89" y="69"/>
                      </a:lnTo>
                      <a:lnTo>
                        <a:pt x="111" y="69"/>
                      </a:lnTo>
                      <a:lnTo>
                        <a:pt x="112" y="65"/>
                      </a:lnTo>
                      <a:lnTo>
                        <a:pt x="131" y="67"/>
                      </a:lnTo>
                      <a:lnTo>
                        <a:pt x="160" y="42"/>
                      </a:lnTo>
                      <a:lnTo>
                        <a:pt x="162" y="17"/>
                      </a:lnTo>
                      <a:lnTo>
                        <a:pt x="163" y="0"/>
                      </a:lnTo>
                      <a:lnTo>
                        <a:pt x="163" y="0"/>
                      </a:lnTo>
                      <a:lnTo>
                        <a:pt x="163" y="0"/>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73" name="Freeform 57">
                  <a:extLst>
                    <a:ext uri="{FF2B5EF4-FFF2-40B4-BE49-F238E27FC236}">
                      <a16:creationId xmlns:a16="http://schemas.microsoft.com/office/drawing/2014/main" id="{27B3FB32-2A40-45B5-A1C0-649D26980E40}"/>
                    </a:ext>
                  </a:extLst>
                </p:cNvPr>
                <p:cNvSpPr>
                  <a:spLocks/>
                </p:cNvSpPr>
                <p:nvPr/>
              </p:nvSpPr>
              <p:spPr bwMode="auto">
                <a:xfrm>
                  <a:off x="8740775" y="3121024"/>
                  <a:ext cx="1146175" cy="990600"/>
                </a:xfrm>
                <a:custGeom>
                  <a:avLst/>
                  <a:gdLst>
                    <a:gd name="T0" fmla="*/ 189 w 722"/>
                    <a:gd name="T1" fmla="*/ 11 h 624"/>
                    <a:gd name="T2" fmla="*/ 187 w 722"/>
                    <a:gd name="T3" fmla="*/ 74 h 624"/>
                    <a:gd name="T4" fmla="*/ 220 w 722"/>
                    <a:gd name="T5" fmla="*/ 132 h 624"/>
                    <a:gd name="T6" fmla="*/ 308 w 722"/>
                    <a:gd name="T7" fmla="*/ 118 h 624"/>
                    <a:gd name="T8" fmla="*/ 303 w 722"/>
                    <a:gd name="T9" fmla="*/ 158 h 624"/>
                    <a:gd name="T10" fmla="*/ 320 w 722"/>
                    <a:gd name="T11" fmla="*/ 203 h 624"/>
                    <a:gd name="T12" fmla="*/ 374 w 722"/>
                    <a:gd name="T13" fmla="*/ 241 h 624"/>
                    <a:gd name="T14" fmla="*/ 458 w 722"/>
                    <a:gd name="T15" fmla="*/ 210 h 624"/>
                    <a:gd name="T16" fmla="*/ 493 w 722"/>
                    <a:gd name="T17" fmla="*/ 247 h 624"/>
                    <a:gd name="T18" fmla="*/ 475 w 722"/>
                    <a:gd name="T19" fmla="*/ 287 h 624"/>
                    <a:gd name="T20" fmla="*/ 488 w 722"/>
                    <a:gd name="T21" fmla="*/ 327 h 624"/>
                    <a:gd name="T22" fmla="*/ 527 w 722"/>
                    <a:gd name="T23" fmla="*/ 339 h 624"/>
                    <a:gd name="T24" fmla="*/ 563 w 722"/>
                    <a:gd name="T25" fmla="*/ 399 h 624"/>
                    <a:gd name="T26" fmla="*/ 567 w 722"/>
                    <a:gd name="T27" fmla="*/ 435 h 624"/>
                    <a:gd name="T28" fmla="*/ 598 w 722"/>
                    <a:gd name="T29" fmla="*/ 450 h 624"/>
                    <a:gd name="T30" fmla="*/ 632 w 722"/>
                    <a:gd name="T31" fmla="*/ 432 h 624"/>
                    <a:gd name="T32" fmla="*/ 620 w 722"/>
                    <a:gd name="T33" fmla="*/ 369 h 624"/>
                    <a:gd name="T34" fmla="*/ 634 w 722"/>
                    <a:gd name="T35" fmla="*/ 349 h 624"/>
                    <a:gd name="T36" fmla="*/ 665 w 722"/>
                    <a:gd name="T37" fmla="*/ 365 h 624"/>
                    <a:gd name="T38" fmla="*/ 722 w 722"/>
                    <a:gd name="T39" fmla="*/ 391 h 624"/>
                    <a:gd name="T40" fmla="*/ 722 w 722"/>
                    <a:gd name="T41" fmla="*/ 440 h 624"/>
                    <a:gd name="T42" fmla="*/ 674 w 722"/>
                    <a:gd name="T43" fmla="*/ 456 h 624"/>
                    <a:gd name="T44" fmla="*/ 648 w 722"/>
                    <a:gd name="T45" fmla="*/ 479 h 624"/>
                    <a:gd name="T46" fmla="*/ 614 w 722"/>
                    <a:gd name="T47" fmla="*/ 491 h 624"/>
                    <a:gd name="T48" fmla="*/ 624 w 722"/>
                    <a:gd name="T49" fmla="*/ 513 h 624"/>
                    <a:gd name="T50" fmla="*/ 601 w 722"/>
                    <a:gd name="T51" fmla="*/ 562 h 624"/>
                    <a:gd name="T52" fmla="*/ 590 w 722"/>
                    <a:gd name="T53" fmla="*/ 581 h 624"/>
                    <a:gd name="T54" fmla="*/ 561 w 722"/>
                    <a:gd name="T55" fmla="*/ 616 h 624"/>
                    <a:gd name="T56" fmla="*/ 507 w 722"/>
                    <a:gd name="T57" fmla="*/ 608 h 624"/>
                    <a:gd name="T58" fmla="*/ 485 w 722"/>
                    <a:gd name="T59" fmla="*/ 582 h 624"/>
                    <a:gd name="T60" fmla="*/ 444 w 722"/>
                    <a:gd name="T61" fmla="*/ 550 h 624"/>
                    <a:gd name="T62" fmla="*/ 408 w 722"/>
                    <a:gd name="T63" fmla="*/ 531 h 624"/>
                    <a:gd name="T64" fmla="*/ 376 w 722"/>
                    <a:gd name="T65" fmla="*/ 550 h 624"/>
                    <a:gd name="T66" fmla="*/ 332 w 722"/>
                    <a:gd name="T67" fmla="*/ 527 h 624"/>
                    <a:gd name="T68" fmla="*/ 359 w 722"/>
                    <a:gd name="T69" fmla="*/ 521 h 624"/>
                    <a:gd name="T70" fmla="*/ 382 w 722"/>
                    <a:gd name="T71" fmla="*/ 480 h 624"/>
                    <a:gd name="T72" fmla="*/ 400 w 722"/>
                    <a:gd name="T73" fmla="*/ 447 h 624"/>
                    <a:gd name="T74" fmla="*/ 428 w 722"/>
                    <a:gd name="T75" fmla="*/ 429 h 624"/>
                    <a:gd name="T76" fmla="*/ 425 w 722"/>
                    <a:gd name="T77" fmla="*/ 382 h 624"/>
                    <a:gd name="T78" fmla="*/ 397 w 722"/>
                    <a:gd name="T79" fmla="*/ 321 h 624"/>
                    <a:gd name="T80" fmla="*/ 345 w 722"/>
                    <a:gd name="T81" fmla="*/ 293 h 624"/>
                    <a:gd name="T82" fmla="*/ 297 w 722"/>
                    <a:gd name="T83" fmla="*/ 237 h 624"/>
                    <a:gd name="T84" fmla="*/ 257 w 722"/>
                    <a:gd name="T85" fmla="*/ 229 h 624"/>
                    <a:gd name="T86" fmla="*/ 200 w 722"/>
                    <a:gd name="T87" fmla="*/ 223 h 624"/>
                    <a:gd name="T88" fmla="*/ 98 w 722"/>
                    <a:gd name="T89" fmla="*/ 227 h 624"/>
                    <a:gd name="T90" fmla="*/ 6 w 722"/>
                    <a:gd name="T91" fmla="*/ 189 h 624"/>
                    <a:gd name="T92" fmla="*/ 5 w 722"/>
                    <a:gd name="T93" fmla="*/ 88 h 624"/>
                    <a:gd name="T94" fmla="*/ 78 w 722"/>
                    <a:gd name="T95" fmla="*/ 48 h 624"/>
                    <a:gd name="T96" fmla="*/ 139 w 722"/>
                    <a:gd name="T97" fmla="*/ 27 h 624"/>
                    <a:gd name="T98" fmla="*/ 147 w 722"/>
                    <a:gd name="T9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2" h="624">
                      <a:moveTo>
                        <a:pt x="147" y="0"/>
                      </a:moveTo>
                      <a:lnTo>
                        <a:pt x="164" y="3"/>
                      </a:lnTo>
                      <a:lnTo>
                        <a:pt x="181" y="7"/>
                      </a:lnTo>
                      <a:lnTo>
                        <a:pt x="189" y="11"/>
                      </a:lnTo>
                      <a:lnTo>
                        <a:pt x="189" y="31"/>
                      </a:lnTo>
                      <a:lnTo>
                        <a:pt x="195" y="50"/>
                      </a:lnTo>
                      <a:lnTo>
                        <a:pt x="186" y="61"/>
                      </a:lnTo>
                      <a:lnTo>
                        <a:pt x="187" y="74"/>
                      </a:lnTo>
                      <a:lnTo>
                        <a:pt x="195" y="92"/>
                      </a:lnTo>
                      <a:lnTo>
                        <a:pt x="200" y="104"/>
                      </a:lnTo>
                      <a:lnTo>
                        <a:pt x="217" y="122"/>
                      </a:lnTo>
                      <a:lnTo>
                        <a:pt x="220" y="132"/>
                      </a:lnTo>
                      <a:lnTo>
                        <a:pt x="227" y="135"/>
                      </a:lnTo>
                      <a:lnTo>
                        <a:pt x="237" y="136"/>
                      </a:lnTo>
                      <a:lnTo>
                        <a:pt x="257" y="116"/>
                      </a:lnTo>
                      <a:lnTo>
                        <a:pt x="308" y="118"/>
                      </a:lnTo>
                      <a:lnTo>
                        <a:pt x="319" y="123"/>
                      </a:lnTo>
                      <a:lnTo>
                        <a:pt x="326" y="138"/>
                      </a:lnTo>
                      <a:lnTo>
                        <a:pt x="320" y="153"/>
                      </a:lnTo>
                      <a:lnTo>
                        <a:pt x="303" y="158"/>
                      </a:lnTo>
                      <a:lnTo>
                        <a:pt x="291" y="175"/>
                      </a:lnTo>
                      <a:lnTo>
                        <a:pt x="300" y="186"/>
                      </a:lnTo>
                      <a:lnTo>
                        <a:pt x="315" y="194"/>
                      </a:lnTo>
                      <a:lnTo>
                        <a:pt x="320" y="203"/>
                      </a:lnTo>
                      <a:lnTo>
                        <a:pt x="340" y="203"/>
                      </a:lnTo>
                      <a:lnTo>
                        <a:pt x="340" y="224"/>
                      </a:lnTo>
                      <a:lnTo>
                        <a:pt x="351" y="236"/>
                      </a:lnTo>
                      <a:lnTo>
                        <a:pt x="374" y="241"/>
                      </a:lnTo>
                      <a:lnTo>
                        <a:pt x="400" y="243"/>
                      </a:lnTo>
                      <a:lnTo>
                        <a:pt x="422" y="237"/>
                      </a:lnTo>
                      <a:lnTo>
                        <a:pt x="437" y="230"/>
                      </a:lnTo>
                      <a:lnTo>
                        <a:pt x="458" y="210"/>
                      </a:lnTo>
                      <a:lnTo>
                        <a:pt x="482" y="210"/>
                      </a:lnTo>
                      <a:lnTo>
                        <a:pt x="502" y="227"/>
                      </a:lnTo>
                      <a:lnTo>
                        <a:pt x="501" y="240"/>
                      </a:lnTo>
                      <a:lnTo>
                        <a:pt x="493" y="247"/>
                      </a:lnTo>
                      <a:lnTo>
                        <a:pt x="496" y="264"/>
                      </a:lnTo>
                      <a:lnTo>
                        <a:pt x="487" y="273"/>
                      </a:lnTo>
                      <a:lnTo>
                        <a:pt x="475" y="275"/>
                      </a:lnTo>
                      <a:lnTo>
                        <a:pt x="475" y="287"/>
                      </a:lnTo>
                      <a:lnTo>
                        <a:pt x="468" y="297"/>
                      </a:lnTo>
                      <a:lnTo>
                        <a:pt x="468" y="312"/>
                      </a:lnTo>
                      <a:lnTo>
                        <a:pt x="484" y="315"/>
                      </a:lnTo>
                      <a:lnTo>
                        <a:pt x="488" y="327"/>
                      </a:lnTo>
                      <a:lnTo>
                        <a:pt x="502" y="329"/>
                      </a:lnTo>
                      <a:lnTo>
                        <a:pt x="513" y="328"/>
                      </a:lnTo>
                      <a:lnTo>
                        <a:pt x="524" y="329"/>
                      </a:lnTo>
                      <a:lnTo>
                        <a:pt x="527" y="339"/>
                      </a:lnTo>
                      <a:lnTo>
                        <a:pt x="538" y="354"/>
                      </a:lnTo>
                      <a:lnTo>
                        <a:pt x="550" y="362"/>
                      </a:lnTo>
                      <a:lnTo>
                        <a:pt x="550" y="382"/>
                      </a:lnTo>
                      <a:lnTo>
                        <a:pt x="563" y="399"/>
                      </a:lnTo>
                      <a:lnTo>
                        <a:pt x="561" y="410"/>
                      </a:lnTo>
                      <a:lnTo>
                        <a:pt x="555" y="419"/>
                      </a:lnTo>
                      <a:lnTo>
                        <a:pt x="559" y="430"/>
                      </a:lnTo>
                      <a:lnTo>
                        <a:pt x="567" y="435"/>
                      </a:lnTo>
                      <a:lnTo>
                        <a:pt x="580" y="435"/>
                      </a:lnTo>
                      <a:lnTo>
                        <a:pt x="580" y="447"/>
                      </a:lnTo>
                      <a:lnTo>
                        <a:pt x="592" y="452"/>
                      </a:lnTo>
                      <a:lnTo>
                        <a:pt x="598" y="450"/>
                      </a:lnTo>
                      <a:lnTo>
                        <a:pt x="600" y="456"/>
                      </a:lnTo>
                      <a:lnTo>
                        <a:pt x="612" y="453"/>
                      </a:lnTo>
                      <a:lnTo>
                        <a:pt x="612" y="430"/>
                      </a:lnTo>
                      <a:lnTo>
                        <a:pt x="632" y="432"/>
                      </a:lnTo>
                      <a:lnTo>
                        <a:pt x="635" y="409"/>
                      </a:lnTo>
                      <a:lnTo>
                        <a:pt x="612" y="399"/>
                      </a:lnTo>
                      <a:lnTo>
                        <a:pt x="610" y="376"/>
                      </a:lnTo>
                      <a:lnTo>
                        <a:pt x="620" y="369"/>
                      </a:lnTo>
                      <a:lnTo>
                        <a:pt x="620" y="356"/>
                      </a:lnTo>
                      <a:lnTo>
                        <a:pt x="621" y="344"/>
                      </a:lnTo>
                      <a:lnTo>
                        <a:pt x="631" y="344"/>
                      </a:lnTo>
                      <a:lnTo>
                        <a:pt x="634" y="349"/>
                      </a:lnTo>
                      <a:lnTo>
                        <a:pt x="649" y="348"/>
                      </a:lnTo>
                      <a:lnTo>
                        <a:pt x="649" y="359"/>
                      </a:lnTo>
                      <a:lnTo>
                        <a:pt x="663" y="359"/>
                      </a:lnTo>
                      <a:lnTo>
                        <a:pt x="665" y="365"/>
                      </a:lnTo>
                      <a:lnTo>
                        <a:pt x="677" y="366"/>
                      </a:lnTo>
                      <a:lnTo>
                        <a:pt x="689" y="379"/>
                      </a:lnTo>
                      <a:lnTo>
                        <a:pt x="702" y="378"/>
                      </a:lnTo>
                      <a:lnTo>
                        <a:pt x="722" y="391"/>
                      </a:lnTo>
                      <a:lnTo>
                        <a:pt x="722" y="412"/>
                      </a:lnTo>
                      <a:lnTo>
                        <a:pt x="714" y="419"/>
                      </a:lnTo>
                      <a:lnTo>
                        <a:pt x="712" y="432"/>
                      </a:lnTo>
                      <a:lnTo>
                        <a:pt x="722" y="440"/>
                      </a:lnTo>
                      <a:lnTo>
                        <a:pt x="717" y="457"/>
                      </a:lnTo>
                      <a:lnTo>
                        <a:pt x="692" y="462"/>
                      </a:lnTo>
                      <a:lnTo>
                        <a:pt x="686" y="457"/>
                      </a:lnTo>
                      <a:lnTo>
                        <a:pt x="674" y="456"/>
                      </a:lnTo>
                      <a:lnTo>
                        <a:pt x="674" y="464"/>
                      </a:lnTo>
                      <a:lnTo>
                        <a:pt x="682" y="472"/>
                      </a:lnTo>
                      <a:lnTo>
                        <a:pt x="669" y="480"/>
                      </a:lnTo>
                      <a:lnTo>
                        <a:pt x="648" y="479"/>
                      </a:lnTo>
                      <a:lnTo>
                        <a:pt x="640" y="470"/>
                      </a:lnTo>
                      <a:lnTo>
                        <a:pt x="626" y="469"/>
                      </a:lnTo>
                      <a:lnTo>
                        <a:pt x="614" y="477"/>
                      </a:lnTo>
                      <a:lnTo>
                        <a:pt x="614" y="491"/>
                      </a:lnTo>
                      <a:lnTo>
                        <a:pt x="607" y="499"/>
                      </a:lnTo>
                      <a:lnTo>
                        <a:pt x="606" y="506"/>
                      </a:lnTo>
                      <a:lnTo>
                        <a:pt x="618" y="506"/>
                      </a:lnTo>
                      <a:lnTo>
                        <a:pt x="624" y="513"/>
                      </a:lnTo>
                      <a:lnTo>
                        <a:pt x="618" y="523"/>
                      </a:lnTo>
                      <a:lnTo>
                        <a:pt x="612" y="541"/>
                      </a:lnTo>
                      <a:lnTo>
                        <a:pt x="617" y="561"/>
                      </a:lnTo>
                      <a:lnTo>
                        <a:pt x="601" y="562"/>
                      </a:lnTo>
                      <a:lnTo>
                        <a:pt x="590" y="560"/>
                      </a:lnTo>
                      <a:lnTo>
                        <a:pt x="578" y="570"/>
                      </a:lnTo>
                      <a:lnTo>
                        <a:pt x="584" y="574"/>
                      </a:lnTo>
                      <a:lnTo>
                        <a:pt x="590" y="581"/>
                      </a:lnTo>
                      <a:lnTo>
                        <a:pt x="586" y="594"/>
                      </a:lnTo>
                      <a:lnTo>
                        <a:pt x="580" y="602"/>
                      </a:lnTo>
                      <a:lnTo>
                        <a:pt x="561" y="605"/>
                      </a:lnTo>
                      <a:lnTo>
                        <a:pt x="561" y="616"/>
                      </a:lnTo>
                      <a:lnTo>
                        <a:pt x="542" y="624"/>
                      </a:lnTo>
                      <a:lnTo>
                        <a:pt x="535" y="618"/>
                      </a:lnTo>
                      <a:lnTo>
                        <a:pt x="519" y="619"/>
                      </a:lnTo>
                      <a:lnTo>
                        <a:pt x="507" y="608"/>
                      </a:lnTo>
                      <a:lnTo>
                        <a:pt x="510" y="597"/>
                      </a:lnTo>
                      <a:lnTo>
                        <a:pt x="501" y="581"/>
                      </a:lnTo>
                      <a:lnTo>
                        <a:pt x="495" y="575"/>
                      </a:lnTo>
                      <a:lnTo>
                        <a:pt x="485" y="582"/>
                      </a:lnTo>
                      <a:lnTo>
                        <a:pt x="475" y="581"/>
                      </a:lnTo>
                      <a:lnTo>
                        <a:pt x="459" y="565"/>
                      </a:lnTo>
                      <a:lnTo>
                        <a:pt x="459" y="552"/>
                      </a:lnTo>
                      <a:lnTo>
                        <a:pt x="444" y="550"/>
                      </a:lnTo>
                      <a:lnTo>
                        <a:pt x="445" y="527"/>
                      </a:lnTo>
                      <a:lnTo>
                        <a:pt x="428" y="521"/>
                      </a:lnTo>
                      <a:lnTo>
                        <a:pt x="419" y="530"/>
                      </a:lnTo>
                      <a:lnTo>
                        <a:pt x="408" y="531"/>
                      </a:lnTo>
                      <a:lnTo>
                        <a:pt x="396" y="537"/>
                      </a:lnTo>
                      <a:lnTo>
                        <a:pt x="397" y="554"/>
                      </a:lnTo>
                      <a:lnTo>
                        <a:pt x="382" y="554"/>
                      </a:lnTo>
                      <a:lnTo>
                        <a:pt x="376" y="550"/>
                      </a:lnTo>
                      <a:lnTo>
                        <a:pt x="373" y="540"/>
                      </a:lnTo>
                      <a:lnTo>
                        <a:pt x="363" y="534"/>
                      </a:lnTo>
                      <a:lnTo>
                        <a:pt x="337" y="531"/>
                      </a:lnTo>
                      <a:lnTo>
                        <a:pt x="332" y="527"/>
                      </a:lnTo>
                      <a:lnTo>
                        <a:pt x="332" y="507"/>
                      </a:lnTo>
                      <a:lnTo>
                        <a:pt x="342" y="506"/>
                      </a:lnTo>
                      <a:lnTo>
                        <a:pt x="342" y="513"/>
                      </a:lnTo>
                      <a:lnTo>
                        <a:pt x="359" y="521"/>
                      </a:lnTo>
                      <a:lnTo>
                        <a:pt x="374" y="523"/>
                      </a:lnTo>
                      <a:lnTo>
                        <a:pt x="382" y="516"/>
                      </a:lnTo>
                      <a:lnTo>
                        <a:pt x="383" y="506"/>
                      </a:lnTo>
                      <a:lnTo>
                        <a:pt x="382" y="480"/>
                      </a:lnTo>
                      <a:lnTo>
                        <a:pt x="393" y="480"/>
                      </a:lnTo>
                      <a:lnTo>
                        <a:pt x="407" y="470"/>
                      </a:lnTo>
                      <a:lnTo>
                        <a:pt x="400" y="457"/>
                      </a:lnTo>
                      <a:lnTo>
                        <a:pt x="400" y="447"/>
                      </a:lnTo>
                      <a:lnTo>
                        <a:pt x="414" y="443"/>
                      </a:lnTo>
                      <a:lnTo>
                        <a:pt x="414" y="436"/>
                      </a:lnTo>
                      <a:lnTo>
                        <a:pt x="428" y="445"/>
                      </a:lnTo>
                      <a:lnTo>
                        <a:pt x="428" y="429"/>
                      </a:lnTo>
                      <a:lnTo>
                        <a:pt x="436" y="427"/>
                      </a:lnTo>
                      <a:lnTo>
                        <a:pt x="439" y="402"/>
                      </a:lnTo>
                      <a:lnTo>
                        <a:pt x="434" y="388"/>
                      </a:lnTo>
                      <a:lnTo>
                        <a:pt x="425" y="382"/>
                      </a:lnTo>
                      <a:lnTo>
                        <a:pt x="425" y="366"/>
                      </a:lnTo>
                      <a:lnTo>
                        <a:pt x="416" y="356"/>
                      </a:lnTo>
                      <a:lnTo>
                        <a:pt x="408" y="335"/>
                      </a:lnTo>
                      <a:lnTo>
                        <a:pt x="397" y="321"/>
                      </a:lnTo>
                      <a:lnTo>
                        <a:pt x="390" y="305"/>
                      </a:lnTo>
                      <a:lnTo>
                        <a:pt x="377" y="301"/>
                      </a:lnTo>
                      <a:lnTo>
                        <a:pt x="360" y="311"/>
                      </a:lnTo>
                      <a:lnTo>
                        <a:pt x="345" y="293"/>
                      </a:lnTo>
                      <a:lnTo>
                        <a:pt x="332" y="280"/>
                      </a:lnTo>
                      <a:lnTo>
                        <a:pt x="319" y="275"/>
                      </a:lnTo>
                      <a:lnTo>
                        <a:pt x="303" y="261"/>
                      </a:lnTo>
                      <a:lnTo>
                        <a:pt x="297" y="237"/>
                      </a:lnTo>
                      <a:lnTo>
                        <a:pt x="289" y="234"/>
                      </a:lnTo>
                      <a:lnTo>
                        <a:pt x="285" y="240"/>
                      </a:lnTo>
                      <a:lnTo>
                        <a:pt x="269" y="246"/>
                      </a:lnTo>
                      <a:lnTo>
                        <a:pt x="257" y="229"/>
                      </a:lnTo>
                      <a:lnTo>
                        <a:pt x="238" y="226"/>
                      </a:lnTo>
                      <a:lnTo>
                        <a:pt x="223" y="210"/>
                      </a:lnTo>
                      <a:lnTo>
                        <a:pt x="210" y="210"/>
                      </a:lnTo>
                      <a:lnTo>
                        <a:pt x="200" y="223"/>
                      </a:lnTo>
                      <a:lnTo>
                        <a:pt x="153" y="217"/>
                      </a:lnTo>
                      <a:lnTo>
                        <a:pt x="124" y="231"/>
                      </a:lnTo>
                      <a:lnTo>
                        <a:pt x="110" y="234"/>
                      </a:lnTo>
                      <a:lnTo>
                        <a:pt x="98" y="227"/>
                      </a:lnTo>
                      <a:lnTo>
                        <a:pt x="78" y="204"/>
                      </a:lnTo>
                      <a:lnTo>
                        <a:pt x="59" y="204"/>
                      </a:lnTo>
                      <a:lnTo>
                        <a:pt x="34" y="190"/>
                      </a:lnTo>
                      <a:lnTo>
                        <a:pt x="6" y="189"/>
                      </a:lnTo>
                      <a:lnTo>
                        <a:pt x="0" y="175"/>
                      </a:lnTo>
                      <a:lnTo>
                        <a:pt x="6" y="159"/>
                      </a:lnTo>
                      <a:lnTo>
                        <a:pt x="2" y="135"/>
                      </a:lnTo>
                      <a:lnTo>
                        <a:pt x="5" y="88"/>
                      </a:lnTo>
                      <a:lnTo>
                        <a:pt x="31" y="82"/>
                      </a:lnTo>
                      <a:lnTo>
                        <a:pt x="48" y="71"/>
                      </a:lnTo>
                      <a:lnTo>
                        <a:pt x="56" y="57"/>
                      </a:lnTo>
                      <a:lnTo>
                        <a:pt x="78" y="48"/>
                      </a:lnTo>
                      <a:lnTo>
                        <a:pt x="90" y="47"/>
                      </a:lnTo>
                      <a:lnTo>
                        <a:pt x="104" y="38"/>
                      </a:lnTo>
                      <a:lnTo>
                        <a:pt x="129" y="37"/>
                      </a:lnTo>
                      <a:lnTo>
                        <a:pt x="139" y="27"/>
                      </a:lnTo>
                      <a:lnTo>
                        <a:pt x="139" y="11"/>
                      </a:lnTo>
                      <a:lnTo>
                        <a:pt x="147" y="0"/>
                      </a:lnTo>
                      <a:lnTo>
                        <a:pt x="147" y="0"/>
                      </a:lnTo>
                      <a:lnTo>
                        <a:pt x="147" y="0"/>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74" name="Freeform 58">
                  <a:extLst>
                    <a:ext uri="{FF2B5EF4-FFF2-40B4-BE49-F238E27FC236}">
                      <a16:creationId xmlns:a16="http://schemas.microsoft.com/office/drawing/2014/main" id="{8F8D6D33-3F57-403D-AE32-B0AEE73B6EEB}"/>
                    </a:ext>
                  </a:extLst>
                </p:cNvPr>
                <p:cNvSpPr>
                  <a:spLocks/>
                </p:cNvSpPr>
                <p:nvPr/>
              </p:nvSpPr>
              <p:spPr bwMode="auto">
                <a:xfrm>
                  <a:off x="8740775" y="3121024"/>
                  <a:ext cx="1146175" cy="990600"/>
                </a:xfrm>
                <a:custGeom>
                  <a:avLst/>
                  <a:gdLst>
                    <a:gd name="T0" fmla="*/ 189 w 722"/>
                    <a:gd name="T1" fmla="*/ 11 h 624"/>
                    <a:gd name="T2" fmla="*/ 187 w 722"/>
                    <a:gd name="T3" fmla="*/ 74 h 624"/>
                    <a:gd name="T4" fmla="*/ 220 w 722"/>
                    <a:gd name="T5" fmla="*/ 132 h 624"/>
                    <a:gd name="T6" fmla="*/ 308 w 722"/>
                    <a:gd name="T7" fmla="*/ 118 h 624"/>
                    <a:gd name="T8" fmla="*/ 303 w 722"/>
                    <a:gd name="T9" fmla="*/ 158 h 624"/>
                    <a:gd name="T10" fmla="*/ 320 w 722"/>
                    <a:gd name="T11" fmla="*/ 203 h 624"/>
                    <a:gd name="T12" fmla="*/ 374 w 722"/>
                    <a:gd name="T13" fmla="*/ 241 h 624"/>
                    <a:gd name="T14" fmla="*/ 458 w 722"/>
                    <a:gd name="T15" fmla="*/ 210 h 624"/>
                    <a:gd name="T16" fmla="*/ 493 w 722"/>
                    <a:gd name="T17" fmla="*/ 247 h 624"/>
                    <a:gd name="T18" fmla="*/ 475 w 722"/>
                    <a:gd name="T19" fmla="*/ 287 h 624"/>
                    <a:gd name="T20" fmla="*/ 488 w 722"/>
                    <a:gd name="T21" fmla="*/ 327 h 624"/>
                    <a:gd name="T22" fmla="*/ 527 w 722"/>
                    <a:gd name="T23" fmla="*/ 339 h 624"/>
                    <a:gd name="T24" fmla="*/ 563 w 722"/>
                    <a:gd name="T25" fmla="*/ 399 h 624"/>
                    <a:gd name="T26" fmla="*/ 567 w 722"/>
                    <a:gd name="T27" fmla="*/ 435 h 624"/>
                    <a:gd name="T28" fmla="*/ 598 w 722"/>
                    <a:gd name="T29" fmla="*/ 450 h 624"/>
                    <a:gd name="T30" fmla="*/ 632 w 722"/>
                    <a:gd name="T31" fmla="*/ 432 h 624"/>
                    <a:gd name="T32" fmla="*/ 620 w 722"/>
                    <a:gd name="T33" fmla="*/ 369 h 624"/>
                    <a:gd name="T34" fmla="*/ 634 w 722"/>
                    <a:gd name="T35" fmla="*/ 349 h 624"/>
                    <a:gd name="T36" fmla="*/ 665 w 722"/>
                    <a:gd name="T37" fmla="*/ 365 h 624"/>
                    <a:gd name="T38" fmla="*/ 722 w 722"/>
                    <a:gd name="T39" fmla="*/ 391 h 624"/>
                    <a:gd name="T40" fmla="*/ 722 w 722"/>
                    <a:gd name="T41" fmla="*/ 440 h 624"/>
                    <a:gd name="T42" fmla="*/ 674 w 722"/>
                    <a:gd name="T43" fmla="*/ 456 h 624"/>
                    <a:gd name="T44" fmla="*/ 648 w 722"/>
                    <a:gd name="T45" fmla="*/ 479 h 624"/>
                    <a:gd name="T46" fmla="*/ 614 w 722"/>
                    <a:gd name="T47" fmla="*/ 491 h 624"/>
                    <a:gd name="T48" fmla="*/ 624 w 722"/>
                    <a:gd name="T49" fmla="*/ 513 h 624"/>
                    <a:gd name="T50" fmla="*/ 601 w 722"/>
                    <a:gd name="T51" fmla="*/ 562 h 624"/>
                    <a:gd name="T52" fmla="*/ 590 w 722"/>
                    <a:gd name="T53" fmla="*/ 581 h 624"/>
                    <a:gd name="T54" fmla="*/ 561 w 722"/>
                    <a:gd name="T55" fmla="*/ 616 h 624"/>
                    <a:gd name="T56" fmla="*/ 507 w 722"/>
                    <a:gd name="T57" fmla="*/ 608 h 624"/>
                    <a:gd name="T58" fmla="*/ 485 w 722"/>
                    <a:gd name="T59" fmla="*/ 582 h 624"/>
                    <a:gd name="T60" fmla="*/ 444 w 722"/>
                    <a:gd name="T61" fmla="*/ 550 h 624"/>
                    <a:gd name="T62" fmla="*/ 408 w 722"/>
                    <a:gd name="T63" fmla="*/ 531 h 624"/>
                    <a:gd name="T64" fmla="*/ 376 w 722"/>
                    <a:gd name="T65" fmla="*/ 550 h 624"/>
                    <a:gd name="T66" fmla="*/ 332 w 722"/>
                    <a:gd name="T67" fmla="*/ 527 h 624"/>
                    <a:gd name="T68" fmla="*/ 359 w 722"/>
                    <a:gd name="T69" fmla="*/ 521 h 624"/>
                    <a:gd name="T70" fmla="*/ 382 w 722"/>
                    <a:gd name="T71" fmla="*/ 480 h 624"/>
                    <a:gd name="T72" fmla="*/ 400 w 722"/>
                    <a:gd name="T73" fmla="*/ 447 h 624"/>
                    <a:gd name="T74" fmla="*/ 428 w 722"/>
                    <a:gd name="T75" fmla="*/ 429 h 624"/>
                    <a:gd name="T76" fmla="*/ 425 w 722"/>
                    <a:gd name="T77" fmla="*/ 382 h 624"/>
                    <a:gd name="T78" fmla="*/ 397 w 722"/>
                    <a:gd name="T79" fmla="*/ 321 h 624"/>
                    <a:gd name="T80" fmla="*/ 345 w 722"/>
                    <a:gd name="T81" fmla="*/ 293 h 624"/>
                    <a:gd name="T82" fmla="*/ 297 w 722"/>
                    <a:gd name="T83" fmla="*/ 237 h 624"/>
                    <a:gd name="T84" fmla="*/ 257 w 722"/>
                    <a:gd name="T85" fmla="*/ 229 h 624"/>
                    <a:gd name="T86" fmla="*/ 200 w 722"/>
                    <a:gd name="T87" fmla="*/ 223 h 624"/>
                    <a:gd name="T88" fmla="*/ 98 w 722"/>
                    <a:gd name="T89" fmla="*/ 227 h 624"/>
                    <a:gd name="T90" fmla="*/ 6 w 722"/>
                    <a:gd name="T91" fmla="*/ 189 h 624"/>
                    <a:gd name="T92" fmla="*/ 5 w 722"/>
                    <a:gd name="T93" fmla="*/ 88 h 624"/>
                    <a:gd name="T94" fmla="*/ 78 w 722"/>
                    <a:gd name="T95" fmla="*/ 48 h 624"/>
                    <a:gd name="T96" fmla="*/ 139 w 722"/>
                    <a:gd name="T97" fmla="*/ 27 h 624"/>
                    <a:gd name="T98" fmla="*/ 147 w 722"/>
                    <a:gd name="T9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2" h="624">
                      <a:moveTo>
                        <a:pt x="147" y="0"/>
                      </a:moveTo>
                      <a:lnTo>
                        <a:pt x="164" y="3"/>
                      </a:lnTo>
                      <a:lnTo>
                        <a:pt x="181" y="7"/>
                      </a:lnTo>
                      <a:lnTo>
                        <a:pt x="189" y="11"/>
                      </a:lnTo>
                      <a:lnTo>
                        <a:pt x="189" y="31"/>
                      </a:lnTo>
                      <a:lnTo>
                        <a:pt x="195" y="50"/>
                      </a:lnTo>
                      <a:lnTo>
                        <a:pt x="186" y="61"/>
                      </a:lnTo>
                      <a:lnTo>
                        <a:pt x="187" y="74"/>
                      </a:lnTo>
                      <a:lnTo>
                        <a:pt x="195" y="92"/>
                      </a:lnTo>
                      <a:lnTo>
                        <a:pt x="200" y="104"/>
                      </a:lnTo>
                      <a:lnTo>
                        <a:pt x="217" y="122"/>
                      </a:lnTo>
                      <a:lnTo>
                        <a:pt x="220" y="132"/>
                      </a:lnTo>
                      <a:lnTo>
                        <a:pt x="227" y="135"/>
                      </a:lnTo>
                      <a:lnTo>
                        <a:pt x="237" y="136"/>
                      </a:lnTo>
                      <a:lnTo>
                        <a:pt x="257" y="116"/>
                      </a:lnTo>
                      <a:lnTo>
                        <a:pt x="308" y="118"/>
                      </a:lnTo>
                      <a:lnTo>
                        <a:pt x="319" y="123"/>
                      </a:lnTo>
                      <a:lnTo>
                        <a:pt x="326" y="138"/>
                      </a:lnTo>
                      <a:lnTo>
                        <a:pt x="320" y="153"/>
                      </a:lnTo>
                      <a:lnTo>
                        <a:pt x="303" y="158"/>
                      </a:lnTo>
                      <a:lnTo>
                        <a:pt x="291" y="175"/>
                      </a:lnTo>
                      <a:lnTo>
                        <a:pt x="300" y="186"/>
                      </a:lnTo>
                      <a:lnTo>
                        <a:pt x="315" y="194"/>
                      </a:lnTo>
                      <a:lnTo>
                        <a:pt x="320" y="203"/>
                      </a:lnTo>
                      <a:lnTo>
                        <a:pt x="340" y="203"/>
                      </a:lnTo>
                      <a:lnTo>
                        <a:pt x="340" y="224"/>
                      </a:lnTo>
                      <a:lnTo>
                        <a:pt x="351" y="236"/>
                      </a:lnTo>
                      <a:lnTo>
                        <a:pt x="374" y="241"/>
                      </a:lnTo>
                      <a:lnTo>
                        <a:pt x="400" y="243"/>
                      </a:lnTo>
                      <a:lnTo>
                        <a:pt x="422" y="237"/>
                      </a:lnTo>
                      <a:lnTo>
                        <a:pt x="437" y="230"/>
                      </a:lnTo>
                      <a:lnTo>
                        <a:pt x="458" y="210"/>
                      </a:lnTo>
                      <a:lnTo>
                        <a:pt x="482" y="210"/>
                      </a:lnTo>
                      <a:lnTo>
                        <a:pt x="502" y="227"/>
                      </a:lnTo>
                      <a:lnTo>
                        <a:pt x="501" y="240"/>
                      </a:lnTo>
                      <a:lnTo>
                        <a:pt x="493" y="247"/>
                      </a:lnTo>
                      <a:lnTo>
                        <a:pt x="496" y="264"/>
                      </a:lnTo>
                      <a:lnTo>
                        <a:pt x="487" y="273"/>
                      </a:lnTo>
                      <a:lnTo>
                        <a:pt x="475" y="275"/>
                      </a:lnTo>
                      <a:lnTo>
                        <a:pt x="475" y="287"/>
                      </a:lnTo>
                      <a:lnTo>
                        <a:pt x="468" y="297"/>
                      </a:lnTo>
                      <a:lnTo>
                        <a:pt x="468" y="312"/>
                      </a:lnTo>
                      <a:lnTo>
                        <a:pt x="484" y="315"/>
                      </a:lnTo>
                      <a:lnTo>
                        <a:pt x="488" y="327"/>
                      </a:lnTo>
                      <a:lnTo>
                        <a:pt x="502" y="329"/>
                      </a:lnTo>
                      <a:lnTo>
                        <a:pt x="513" y="328"/>
                      </a:lnTo>
                      <a:lnTo>
                        <a:pt x="524" y="329"/>
                      </a:lnTo>
                      <a:lnTo>
                        <a:pt x="527" y="339"/>
                      </a:lnTo>
                      <a:lnTo>
                        <a:pt x="538" y="354"/>
                      </a:lnTo>
                      <a:lnTo>
                        <a:pt x="550" y="362"/>
                      </a:lnTo>
                      <a:lnTo>
                        <a:pt x="550" y="382"/>
                      </a:lnTo>
                      <a:lnTo>
                        <a:pt x="563" y="399"/>
                      </a:lnTo>
                      <a:lnTo>
                        <a:pt x="561" y="410"/>
                      </a:lnTo>
                      <a:lnTo>
                        <a:pt x="555" y="419"/>
                      </a:lnTo>
                      <a:lnTo>
                        <a:pt x="559" y="430"/>
                      </a:lnTo>
                      <a:lnTo>
                        <a:pt x="567" y="435"/>
                      </a:lnTo>
                      <a:lnTo>
                        <a:pt x="580" y="435"/>
                      </a:lnTo>
                      <a:lnTo>
                        <a:pt x="580" y="447"/>
                      </a:lnTo>
                      <a:lnTo>
                        <a:pt x="592" y="452"/>
                      </a:lnTo>
                      <a:lnTo>
                        <a:pt x="598" y="450"/>
                      </a:lnTo>
                      <a:lnTo>
                        <a:pt x="600" y="456"/>
                      </a:lnTo>
                      <a:lnTo>
                        <a:pt x="612" y="453"/>
                      </a:lnTo>
                      <a:lnTo>
                        <a:pt x="612" y="430"/>
                      </a:lnTo>
                      <a:lnTo>
                        <a:pt x="632" y="432"/>
                      </a:lnTo>
                      <a:lnTo>
                        <a:pt x="635" y="409"/>
                      </a:lnTo>
                      <a:lnTo>
                        <a:pt x="612" y="399"/>
                      </a:lnTo>
                      <a:lnTo>
                        <a:pt x="610" y="376"/>
                      </a:lnTo>
                      <a:lnTo>
                        <a:pt x="620" y="369"/>
                      </a:lnTo>
                      <a:lnTo>
                        <a:pt x="620" y="356"/>
                      </a:lnTo>
                      <a:lnTo>
                        <a:pt x="621" y="344"/>
                      </a:lnTo>
                      <a:lnTo>
                        <a:pt x="631" y="344"/>
                      </a:lnTo>
                      <a:lnTo>
                        <a:pt x="634" y="349"/>
                      </a:lnTo>
                      <a:lnTo>
                        <a:pt x="649" y="348"/>
                      </a:lnTo>
                      <a:lnTo>
                        <a:pt x="649" y="359"/>
                      </a:lnTo>
                      <a:lnTo>
                        <a:pt x="663" y="359"/>
                      </a:lnTo>
                      <a:lnTo>
                        <a:pt x="665" y="365"/>
                      </a:lnTo>
                      <a:lnTo>
                        <a:pt x="677" y="366"/>
                      </a:lnTo>
                      <a:lnTo>
                        <a:pt x="689" y="379"/>
                      </a:lnTo>
                      <a:lnTo>
                        <a:pt x="702" y="378"/>
                      </a:lnTo>
                      <a:lnTo>
                        <a:pt x="722" y="391"/>
                      </a:lnTo>
                      <a:lnTo>
                        <a:pt x="722" y="412"/>
                      </a:lnTo>
                      <a:lnTo>
                        <a:pt x="714" y="419"/>
                      </a:lnTo>
                      <a:lnTo>
                        <a:pt x="712" y="432"/>
                      </a:lnTo>
                      <a:lnTo>
                        <a:pt x="722" y="440"/>
                      </a:lnTo>
                      <a:lnTo>
                        <a:pt x="717" y="457"/>
                      </a:lnTo>
                      <a:lnTo>
                        <a:pt x="692" y="462"/>
                      </a:lnTo>
                      <a:lnTo>
                        <a:pt x="686" y="457"/>
                      </a:lnTo>
                      <a:lnTo>
                        <a:pt x="674" y="456"/>
                      </a:lnTo>
                      <a:lnTo>
                        <a:pt x="674" y="464"/>
                      </a:lnTo>
                      <a:lnTo>
                        <a:pt x="682" y="472"/>
                      </a:lnTo>
                      <a:lnTo>
                        <a:pt x="669" y="480"/>
                      </a:lnTo>
                      <a:lnTo>
                        <a:pt x="648" y="479"/>
                      </a:lnTo>
                      <a:lnTo>
                        <a:pt x="640" y="470"/>
                      </a:lnTo>
                      <a:lnTo>
                        <a:pt x="626" y="469"/>
                      </a:lnTo>
                      <a:lnTo>
                        <a:pt x="614" y="477"/>
                      </a:lnTo>
                      <a:lnTo>
                        <a:pt x="614" y="491"/>
                      </a:lnTo>
                      <a:lnTo>
                        <a:pt x="607" y="499"/>
                      </a:lnTo>
                      <a:lnTo>
                        <a:pt x="606" y="506"/>
                      </a:lnTo>
                      <a:lnTo>
                        <a:pt x="618" y="506"/>
                      </a:lnTo>
                      <a:lnTo>
                        <a:pt x="624" y="513"/>
                      </a:lnTo>
                      <a:lnTo>
                        <a:pt x="618" y="523"/>
                      </a:lnTo>
                      <a:lnTo>
                        <a:pt x="612" y="541"/>
                      </a:lnTo>
                      <a:lnTo>
                        <a:pt x="617" y="561"/>
                      </a:lnTo>
                      <a:lnTo>
                        <a:pt x="601" y="562"/>
                      </a:lnTo>
                      <a:lnTo>
                        <a:pt x="590" y="560"/>
                      </a:lnTo>
                      <a:lnTo>
                        <a:pt x="578" y="570"/>
                      </a:lnTo>
                      <a:lnTo>
                        <a:pt x="584" y="574"/>
                      </a:lnTo>
                      <a:lnTo>
                        <a:pt x="590" y="581"/>
                      </a:lnTo>
                      <a:lnTo>
                        <a:pt x="586" y="594"/>
                      </a:lnTo>
                      <a:lnTo>
                        <a:pt x="580" y="602"/>
                      </a:lnTo>
                      <a:lnTo>
                        <a:pt x="561" y="605"/>
                      </a:lnTo>
                      <a:lnTo>
                        <a:pt x="561" y="616"/>
                      </a:lnTo>
                      <a:lnTo>
                        <a:pt x="542" y="624"/>
                      </a:lnTo>
                      <a:lnTo>
                        <a:pt x="535" y="618"/>
                      </a:lnTo>
                      <a:lnTo>
                        <a:pt x="519" y="619"/>
                      </a:lnTo>
                      <a:lnTo>
                        <a:pt x="507" y="608"/>
                      </a:lnTo>
                      <a:lnTo>
                        <a:pt x="510" y="597"/>
                      </a:lnTo>
                      <a:lnTo>
                        <a:pt x="501" y="581"/>
                      </a:lnTo>
                      <a:lnTo>
                        <a:pt x="495" y="575"/>
                      </a:lnTo>
                      <a:lnTo>
                        <a:pt x="485" y="582"/>
                      </a:lnTo>
                      <a:lnTo>
                        <a:pt x="475" y="581"/>
                      </a:lnTo>
                      <a:lnTo>
                        <a:pt x="459" y="565"/>
                      </a:lnTo>
                      <a:lnTo>
                        <a:pt x="459" y="552"/>
                      </a:lnTo>
                      <a:lnTo>
                        <a:pt x="444" y="550"/>
                      </a:lnTo>
                      <a:lnTo>
                        <a:pt x="445" y="527"/>
                      </a:lnTo>
                      <a:lnTo>
                        <a:pt x="428" y="521"/>
                      </a:lnTo>
                      <a:lnTo>
                        <a:pt x="419" y="530"/>
                      </a:lnTo>
                      <a:lnTo>
                        <a:pt x="408" y="531"/>
                      </a:lnTo>
                      <a:lnTo>
                        <a:pt x="396" y="537"/>
                      </a:lnTo>
                      <a:lnTo>
                        <a:pt x="397" y="554"/>
                      </a:lnTo>
                      <a:lnTo>
                        <a:pt x="382" y="554"/>
                      </a:lnTo>
                      <a:lnTo>
                        <a:pt x="376" y="550"/>
                      </a:lnTo>
                      <a:lnTo>
                        <a:pt x="373" y="540"/>
                      </a:lnTo>
                      <a:lnTo>
                        <a:pt x="363" y="534"/>
                      </a:lnTo>
                      <a:lnTo>
                        <a:pt x="337" y="531"/>
                      </a:lnTo>
                      <a:lnTo>
                        <a:pt x="332" y="527"/>
                      </a:lnTo>
                      <a:lnTo>
                        <a:pt x="332" y="507"/>
                      </a:lnTo>
                      <a:lnTo>
                        <a:pt x="342" y="506"/>
                      </a:lnTo>
                      <a:lnTo>
                        <a:pt x="342" y="513"/>
                      </a:lnTo>
                      <a:lnTo>
                        <a:pt x="359" y="521"/>
                      </a:lnTo>
                      <a:lnTo>
                        <a:pt x="374" y="523"/>
                      </a:lnTo>
                      <a:lnTo>
                        <a:pt x="382" y="516"/>
                      </a:lnTo>
                      <a:lnTo>
                        <a:pt x="383" y="506"/>
                      </a:lnTo>
                      <a:lnTo>
                        <a:pt x="382" y="480"/>
                      </a:lnTo>
                      <a:lnTo>
                        <a:pt x="393" y="480"/>
                      </a:lnTo>
                      <a:lnTo>
                        <a:pt x="407" y="470"/>
                      </a:lnTo>
                      <a:lnTo>
                        <a:pt x="400" y="457"/>
                      </a:lnTo>
                      <a:lnTo>
                        <a:pt x="400" y="447"/>
                      </a:lnTo>
                      <a:lnTo>
                        <a:pt x="414" y="443"/>
                      </a:lnTo>
                      <a:lnTo>
                        <a:pt x="414" y="436"/>
                      </a:lnTo>
                      <a:lnTo>
                        <a:pt x="428" y="445"/>
                      </a:lnTo>
                      <a:lnTo>
                        <a:pt x="428" y="429"/>
                      </a:lnTo>
                      <a:lnTo>
                        <a:pt x="436" y="427"/>
                      </a:lnTo>
                      <a:lnTo>
                        <a:pt x="439" y="402"/>
                      </a:lnTo>
                      <a:lnTo>
                        <a:pt x="434" y="388"/>
                      </a:lnTo>
                      <a:lnTo>
                        <a:pt x="425" y="382"/>
                      </a:lnTo>
                      <a:lnTo>
                        <a:pt x="425" y="366"/>
                      </a:lnTo>
                      <a:lnTo>
                        <a:pt x="416" y="356"/>
                      </a:lnTo>
                      <a:lnTo>
                        <a:pt x="408" y="335"/>
                      </a:lnTo>
                      <a:lnTo>
                        <a:pt x="397" y="321"/>
                      </a:lnTo>
                      <a:lnTo>
                        <a:pt x="390" y="305"/>
                      </a:lnTo>
                      <a:lnTo>
                        <a:pt x="377" y="301"/>
                      </a:lnTo>
                      <a:lnTo>
                        <a:pt x="360" y="311"/>
                      </a:lnTo>
                      <a:lnTo>
                        <a:pt x="345" y="293"/>
                      </a:lnTo>
                      <a:lnTo>
                        <a:pt x="332" y="280"/>
                      </a:lnTo>
                      <a:lnTo>
                        <a:pt x="319" y="275"/>
                      </a:lnTo>
                      <a:lnTo>
                        <a:pt x="303" y="261"/>
                      </a:lnTo>
                      <a:lnTo>
                        <a:pt x="297" y="237"/>
                      </a:lnTo>
                      <a:lnTo>
                        <a:pt x="289" y="234"/>
                      </a:lnTo>
                      <a:lnTo>
                        <a:pt x="285" y="240"/>
                      </a:lnTo>
                      <a:lnTo>
                        <a:pt x="269" y="246"/>
                      </a:lnTo>
                      <a:lnTo>
                        <a:pt x="257" y="229"/>
                      </a:lnTo>
                      <a:lnTo>
                        <a:pt x="238" y="226"/>
                      </a:lnTo>
                      <a:lnTo>
                        <a:pt x="223" y="210"/>
                      </a:lnTo>
                      <a:lnTo>
                        <a:pt x="210" y="210"/>
                      </a:lnTo>
                      <a:lnTo>
                        <a:pt x="200" y="223"/>
                      </a:lnTo>
                      <a:lnTo>
                        <a:pt x="153" y="217"/>
                      </a:lnTo>
                      <a:lnTo>
                        <a:pt x="124" y="231"/>
                      </a:lnTo>
                      <a:lnTo>
                        <a:pt x="110" y="234"/>
                      </a:lnTo>
                      <a:lnTo>
                        <a:pt x="98" y="227"/>
                      </a:lnTo>
                      <a:lnTo>
                        <a:pt x="78" y="204"/>
                      </a:lnTo>
                      <a:lnTo>
                        <a:pt x="59" y="204"/>
                      </a:lnTo>
                      <a:lnTo>
                        <a:pt x="34" y="190"/>
                      </a:lnTo>
                      <a:lnTo>
                        <a:pt x="6" y="189"/>
                      </a:lnTo>
                      <a:lnTo>
                        <a:pt x="0" y="175"/>
                      </a:lnTo>
                      <a:lnTo>
                        <a:pt x="6" y="159"/>
                      </a:lnTo>
                      <a:lnTo>
                        <a:pt x="2" y="135"/>
                      </a:lnTo>
                      <a:lnTo>
                        <a:pt x="5" y="88"/>
                      </a:lnTo>
                      <a:lnTo>
                        <a:pt x="31" y="82"/>
                      </a:lnTo>
                      <a:lnTo>
                        <a:pt x="48" y="71"/>
                      </a:lnTo>
                      <a:lnTo>
                        <a:pt x="56" y="57"/>
                      </a:lnTo>
                      <a:lnTo>
                        <a:pt x="78" y="48"/>
                      </a:lnTo>
                      <a:lnTo>
                        <a:pt x="90" y="47"/>
                      </a:lnTo>
                      <a:lnTo>
                        <a:pt x="104" y="38"/>
                      </a:lnTo>
                      <a:lnTo>
                        <a:pt x="129" y="37"/>
                      </a:lnTo>
                      <a:lnTo>
                        <a:pt x="139" y="27"/>
                      </a:lnTo>
                      <a:lnTo>
                        <a:pt x="139" y="11"/>
                      </a:lnTo>
                      <a:lnTo>
                        <a:pt x="147" y="0"/>
                      </a:lnTo>
                      <a:lnTo>
                        <a:pt x="147" y="0"/>
                      </a:lnTo>
                      <a:lnTo>
                        <a:pt x="147" y="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75" name="Freeform 59">
                  <a:extLst>
                    <a:ext uri="{FF2B5EF4-FFF2-40B4-BE49-F238E27FC236}">
                      <a16:creationId xmlns:a16="http://schemas.microsoft.com/office/drawing/2014/main" id="{9308026E-BDF2-4E7A-B60C-2C4A2D32966F}"/>
                    </a:ext>
                  </a:extLst>
                </p:cNvPr>
                <p:cNvSpPr>
                  <a:spLocks/>
                </p:cNvSpPr>
                <p:nvPr/>
              </p:nvSpPr>
              <p:spPr bwMode="auto">
                <a:xfrm>
                  <a:off x="9572625" y="3460749"/>
                  <a:ext cx="220663" cy="384175"/>
                </a:xfrm>
                <a:custGeom>
                  <a:avLst/>
                  <a:gdLst>
                    <a:gd name="T0" fmla="*/ 0 w 139"/>
                    <a:gd name="T1" fmla="*/ 117 h 242"/>
                    <a:gd name="T2" fmla="*/ 12 w 139"/>
                    <a:gd name="T3" fmla="*/ 113 h 242"/>
                    <a:gd name="T4" fmla="*/ 23 w 139"/>
                    <a:gd name="T5" fmla="*/ 103 h 242"/>
                    <a:gd name="T6" fmla="*/ 26 w 139"/>
                    <a:gd name="T7" fmla="*/ 94 h 242"/>
                    <a:gd name="T8" fmla="*/ 42 w 139"/>
                    <a:gd name="T9" fmla="*/ 86 h 242"/>
                    <a:gd name="T10" fmla="*/ 54 w 139"/>
                    <a:gd name="T11" fmla="*/ 71 h 242"/>
                    <a:gd name="T12" fmla="*/ 54 w 139"/>
                    <a:gd name="T13" fmla="*/ 49 h 242"/>
                    <a:gd name="T14" fmla="*/ 60 w 139"/>
                    <a:gd name="T15" fmla="*/ 34 h 242"/>
                    <a:gd name="T16" fmla="*/ 63 w 139"/>
                    <a:gd name="T17" fmla="*/ 27 h 242"/>
                    <a:gd name="T18" fmla="*/ 66 w 139"/>
                    <a:gd name="T19" fmla="*/ 16 h 242"/>
                    <a:gd name="T20" fmla="*/ 77 w 139"/>
                    <a:gd name="T21" fmla="*/ 13 h 242"/>
                    <a:gd name="T22" fmla="*/ 79 w 139"/>
                    <a:gd name="T23" fmla="*/ 5 h 242"/>
                    <a:gd name="T24" fmla="*/ 90 w 139"/>
                    <a:gd name="T25" fmla="*/ 5 h 242"/>
                    <a:gd name="T26" fmla="*/ 99 w 139"/>
                    <a:gd name="T27" fmla="*/ 0 h 242"/>
                    <a:gd name="T28" fmla="*/ 100 w 139"/>
                    <a:gd name="T29" fmla="*/ 10 h 242"/>
                    <a:gd name="T30" fmla="*/ 111 w 139"/>
                    <a:gd name="T31" fmla="*/ 22 h 242"/>
                    <a:gd name="T32" fmla="*/ 103 w 139"/>
                    <a:gd name="T33" fmla="*/ 34 h 242"/>
                    <a:gd name="T34" fmla="*/ 99 w 139"/>
                    <a:gd name="T35" fmla="*/ 46 h 242"/>
                    <a:gd name="T36" fmla="*/ 93 w 139"/>
                    <a:gd name="T37" fmla="*/ 54 h 242"/>
                    <a:gd name="T38" fmla="*/ 88 w 139"/>
                    <a:gd name="T39" fmla="*/ 61 h 242"/>
                    <a:gd name="T40" fmla="*/ 96 w 139"/>
                    <a:gd name="T41" fmla="*/ 69 h 242"/>
                    <a:gd name="T42" fmla="*/ 108 w 139"/>
                    <a:gd name="T43" fmla="*/ 74 h 242"/>
                    <a:gd name="T44" fmla="*/ 125 w 139"/>
                    <a:gd name="T45" fmla="*/ 74 h 242"/>
                    <a:gd name="T46" fmla="*/ 134 w 139"/>
                    <a:gd name="T47" fmla="*/ 83 h 242"/>
                    <a:gd name="T48" fmla="*/ 139 w 139"/>
                    <a:gd name="T49" fmla="*/ 94 h 242"/>
                    <a:gd name="T50" fmla="*/ 131 w 139"/>
                    <a:gd name="T51" fmla="*/ 103 h 242"/>
                    <a:gd name="T52" fmla="*/ 127 w 139"/>
                    <a:gd name="T53" fmla="*/ 113 h 242"/>
                    <a:gd name="T54" fmla="*/ 127 w 139"/>
                    <a:gd name="T55" fmla="*/ 135 h 242"/>
                    <a:gd name="T56" fmla="*/ 110 w 139"/>
                    <a:gd name="T57" fmla="*/ 135 h 242"/>
                    <a:gd name="T58" fmla="*/ 108 w 139"/>
                    <a:gd name="T59" fmla="*/ 130 h 242"/>
                    <a:gd name="T60" fmla="*/ 97 w 139"/>
                    <a:gd name="T61" fmla="*/ 130 h 242"/>
                    <a:gd name="T62" fmla="*/ 96 w 139"/>
                    <a:gd name="T63" fmla="*/ 141 h 242"/>
                    <a:gd name="T64" fmla="*/ 97 w 139"/>
                    <a:gd name="T65" fmla="*/ 155 h 242"/>
                    <a:gd name="T66" fmla="*/ 88 w 139"/>
                    <a:gd name="T67" fmla="*/ 162 h 242"/>
                    <a:gd name="T68" fmla="*/ 88 w 139"/>
                    <a:gd name="T69" fmla="*/ 185 h 242"/>
                    <a:gd name="T70" fmla="*/ 111 w 139"/>
                    <a:gd name="T71" fmla="*/ 195 h 242"/>
                    <a:gd name="T72" fmla="*/ 108 w 139"/>
                    <a:gd name="T73" fmla="*/ 218 h 242"/>
                    <a:gd name="T74" fmla="*/ 90 w 139"/>
                    <a:gd name="T75" fmla="*/ 218 h 242"/>
                    <a:gd name="T76" fmla="*/ 88 w 139"/>
                    <a:gd name="T77" fmla="*/ 240 h 242"/>
                    <a:gd name="T78" fmla="*/ 77 w 139"/>
                    <a:gd name="T79" fmla="*/ 242 h 242"/>
                    <a:gd name="T80" fmla="*/ 74 w 139"/>
                    <a:gd name="T81" fmla="*/ 236 h 242"/>
                    <a:gd name="T82" fmla="*/ 68 w 139"/>
                    <a:gd name="T83" fmla="*/ 238 h 242"/>
                    <a:gd name="T84" fmla="*/ 57 w 139"/>
                    <a:gd name="T85" fmla="*/ 233 h 242"/>
                    <a:gd name="T86" fmla="*/ 56 w 139"/>
                    <a:gd name="T87" fmla="*/ 221 h 242"/>
                    <a:gd name="T88" fmla="*/ 43 w 139"/>
                    <a:gd name="T89" fmla="*/ 221 h 242"/>
                    <a:gd name="T90" fmla="*/ 35 w 139"/>
                    <a:gd name="T91" fmla="*/ 216 h 242"/>
                    <a:gd name="T92" fmla="*/ 31 w 139"/>
                    <a:gd name="T93" fmla="*/ 205 h 242"/>
                    <a:gd name="T94" fmla="*/ 37 w 139"/>
                    <a:gd name="T95" fmla="*/ 196 h 242"/>
                    <a:gd name="T96" fmla="*/ 39 w 139"/>
                    <a:gd name="T97" fmla="*/ 185 h 242"/>
                    <a:gd name="T98" fmla="*/ 26 w 139"/>
                    <a:gd name="T99" fmla="*/ 168 h 242"/>
                    <a:gd name="T100" fmla="*/ 26 w 139"/>
                    <a:gd name="T101" fmla="*/ 148 h 242"/>
                    <a:gd name="T102" fmla="*/ 14 w 139"/>
                    <a:gd name="T103" fmla="*/ 140 h 242"/>
                    <a:gd name="T104" fmla="*/ 3 w 139"/>
                    <a:gd name="T105" fmla="*/ 127 h 242"/>
                    <a:gd name="T106" fmla="*/ 0 w 139"/>
                    <a:gd name="T107" fmla="*/ 117 h 242"/>
                    <a:gd name="T108" fmla="*/ 0 w 139"/>
                    <a:gd name="T109" fmla="*/ 117 h 242"/>
                    <a:gd name="T110" fmla="*/ 0 w 139"/>
                    <a:gd name="T111" fmla="*/ 117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9" h="242">
                      <a:moveTo>
                        <a:pt x="0" y="117"/>
                      </a:moveTo>
                      <a:lnTo>
                        <a:pt x="12" y="113"/>
                      </a:lnTo>
                      <a:lnTo>
                        <a:pt x="23" y="103"/>
                      </a:lnTo>
                      <a:lnTo>
                        <a:pt x="26" y="94"/>
                      </a:lnTo>
                      <a:lnTo>
                        <a:pt x="42" y="86"/>
                      </a:lnTo>
                      <a:lnTo>
                        <a:pt x="54" y="71"/>
                      </a:lnTo>
                      <a:lnTo>
                        <a:pt x="54" y="49"/>
                      </a:lnTo>
                      <a:lnTo>
                        <a:pt x="60" y="34"/>
                      </a:lnTo>
                      <a:lnTo>
                        <a:pt x="63" y="27"/>
                      </a:lnTo>
                      <a:lnTo>
                        <a:pt x="66" y="16"/>
                      </a:lnTo>
                      <a:lnTo>
                        <a:pt x="77" y="13"/>
                      </a:lnTo>
                      <a:lnTo>
                        <a:pt x="79" y="5"/>
                      </a:lnTo>
                      <a:lnTo>
                        <a:pt x="90" y="5"/>
                      </a:lnTo>
                      <a:lnTo>
                        <a:pt x="99" y="0"/>
                      </a:lnTo>
                      <a:lnTo>
                        <a:pt x="100" y="10"/>
                      </a:lnTo>
                      <a:lnTo>
                        <a:pt x="111" y="22"/>
                      </a:lnTo>
                      <a:lnTo>
                        <a:pt x="103" y="34"/>
                      </a:lnTo>
                      <a:lnTo>
                        <a:pt x="99" y="46"/>
                      </a:lnTo>
                      <a:lnTo>
                        <a:pt x="93" y="54"/>
                      </a:lnTo>
                      <a:lnTo>
                        <a:pt x="88" y="61"/>
                      </a:lnTo>
                      <a:lnTo>
                        <a:pt x="96" y="69"/>
                      </a:lnTo>
                      <a:lnTo>
                        <a:pt x="108" y="74"/>
                      </a:lnTo>
                      <a:lnTo>
                        <a:pt x="125" y="74"/>
                      </a:lnTo>
                      <a:lnTo>
                        <a:pt x="134" y="83"/>
                      </a:lnTo>
                      <a:lnTo>
                        <a:pt x="139" y="94"/>
                      </a:lnTo>
                      <a:lnTo>
                        <a:pt x="131" y="103"/>
                      </a:lnTo>
                      <a:lnTo>
                        <a:pt x="127" y="113"/>
                      </a:lnTo>
                      <a:lnTo>
                        <a:pt x="127" y="135"/>
                      </a:lnTo>
                      <a:lnTo>
                        <a:pt x="110" y="135"/>
                      </a:lnTo>
                      <a:lnTo>
                        <a:pt x="108" y="130"/>
                      </a:lnTo>
                      <a:lnTo>
                        <a:pt x="97" y="130"/>
                      </a:lnTo>
                      <a:lnTo>
                        <a:pt x="96" y="141"/>
                      </a:lnTo>
                      <a:lnTo>
                        <a:pt x="97" y="155"/>
                      </a:lnTo>
                      <a:lnTo>
                        <a:pt x="88" y="162"/>
                      </a:lnTo>
                      <a:lnTo>
                        <a:pt x="88" y="185"/>
                      </a:lnTo>
                      <a:lnTo>
                        <a:pt x="111" y="195"/>
                      </a:lnTo>
                      <a:lnTo>
                        <a:pt x="108" y="218"/>
                      </a:lnTo>
                      <a:lnTo>
                        <a:pt x="90" y="218"/>
                      </a:lnTo>
                      <a:lnTo>
                        <a:pt x="88" y="240"/>
                      </a:lnTo>
                      <a:lnTo>
                        <a:pt x="77" y="242"/>
                      </a:lnTo>
                      <a:lnTo>
                        <a:pt x="74" y="236"/>
                      </a:lnTo>
                      <a:lnTo>
                        <a:pt x="68" y="238"/>
                      </a:lnTo>
                      <a:lnTo>
                        <a:pt x="57" y="233"/>
                      </a:lnTo>
                      <a:lnTo>
                        <a:pt x="56" y="221"/>
                      </a:lnTo>
                      <a:lnTo>
                        <a:pt x="43" y="221"/>
                      </a:lnTo>
                      <a:lnTo>
                        <a:pt x="35" y="216"/>
                      </a:lnTo>
                      <a:lnTo>
                        <a:pt x="31" y="205"/>
                      </a:lnTo>
                      <a:lnTo>
                        <a:pt x="37" y="196"/>
                      </a:lnTo>
                      <a:lnTo>
                        <a:pt x="39" y="185"/>
                      </a:lnTo>
                      <a:lnTo>
                        <a:pt x="26" y="168"/>
                      </a:lnTo>
                      <a:lnTo>
                        <a:pt x="26" y="148"/>
                      </a:lnTo>
                      <a:lnTo>
                        <a:pt x="14" y="140"/>
                      </a:lnTo>
                      <a:lnTo>
                        <a:pt x="3" y="127"/>
                      </a:lnTo>
                      <a:lnTo>
                        <a:pt x="0" y="117"/>
                      </a:lnTo>
                      <a:lnTo>
                        <a:pt x="0" y="117"/>
                      </a:lnTo>
                      <a:lnTo>
                        <a:pt x="0" y="117"/>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76" name="Freeform 60">
                  <a:extLst>
                    <a:ext uri="{FF2B5EF4-FFF2-40B4-BE49-F238E27FC236}">
                      <a16:creationId xmlns:a16="http://schemas.microsoft.com/office/drawing/2014/main" id="{B5928BE7-FBE9-4AB6-ACEC-4F9747A0D640}"/>
                    </a:ext>
                  </a:extLst>
                </p:cNvPr>
                <p:cNvSpPr>
                  <a:spLocks/>
                </p:cNvSpPr>
                <p:nvPr/>
              </p:nvSpPr>
              <p:spPr bwMode="auto">
                <a:xfrm>
                  <a:off x="9572625" y="3460749"/>
                  <a:ext cx="220663" cy="384175"/>
                </a:xfrm>
                <a:custGeom>
                  <a:avLst/>
                  <a:gdLst>
                    <a:gd name="T0" fmla="*/ 0 w 139"/>
                    <a:gd name="T1" fmla="*/ 117 h 242"/>
                    <a:gd name="T2" fmla="*/ 12 w 139"/>
                    <a:gd name="T3" fmla="*/ 113 h 242"/>
                    <a:gd name="T4" fmla="*/ 23 w 139"/>
                    <a:gd name="T5" fmla="*/ 103 h 242"/>
                    <a:gd name="T6" fmla="*/ 26 w 139"/>
                    <a:gd name="T7" fmla="*/ 94 h 242"/>
                    <a:gd name="T8" fmla="*/ 42 w 139"/>
                    <a:gd name="T9" fmla="*/ 86 h 242"/>
                    <a:gd name="T10" fmla="*/ 54 w 139"/>
                    <a:gd name="T11" fmla="*/ 71 h 242"/>
                    <a:gd name="T12" fmla="*/ 54 w 139"/>
                    <a:gd name="T13" fmla="*/ 49 h 242"/>
                    <a:gd name="T14" fmla="*/ 60 w 139"/>
                    <a:gd name="T15" fmla="*/ 34 h 242"/>
                    <a:gd name="T16" fmla="*/ 63 w 139"/>
                    <a:gd name="T17" fmla="*/ 27 h 242"/>
                    <a:gd name="T18" fmla="*/ 66 w 139"/>
                    <a:gd name="T19" fmla="*/ 16 h 242"/>
                    <a:gd name="T20" fmla="*/ 77 w 139"/>
                    <a:gd name="T21" fmla="*/ 13 h 242"/>
                    <a:gd name="T22" fmla="*/ 79 w 139"/>
                    <a:gd name="T23" fmla="*/ 5 h 242"/>
                    <a:gd name="T24" fmla="*/ 90 w 139"/>
                    <a:gd name="T25" fmla="*/ 5 h 242"/>
                    <a:gd name="T26" fmla="*/ 99 w 139"/>
                    <a:gd name="T27" fmla="*/ 0 h 242"/>
                    <a:gd name="T28" fmla="*/ 100 w 139"/>
                    <a:gd name="T29" fmla="*/ 10 h 242"/>
                    <a:gd name="T30" fmla="*/ 111 w 139"/>
                    <a:gd name="T31" fmla="*/ 22 h 242"/>
                    <a:gd name="T32" fmla="*/ 103 w 139"/>
                    <a:gd name="T33" fmla="*/ 34 h 242"/>
                    <a:gd name="T34" fmla="*/ 99 w 139"/>
                    <a:gd name="T35" fmla="*/ 46 h 242"/>
                    <a:gd name="T36" fmla="*/ 93 w 139"/>
                    <a:gd name="T37" fmla="*/ 54 h 242"/>
                    <a:gd name="T38" fmla="*/ 88 w 139"/>
                    <a:gd name="T39" fmla="*/ 61 h 242"/>
                    <a:gd name="T40" fmla="*/ 96 w 139"/>
                    <a:gd name="T41" fmla="*/ 69 h 242"/>
                    <a:gd name="T42" fmla="*/ 108 w 139"/>
                    <a:gd name="T43" fmla="*/ 74 h 242"/>
                    <a:gd name="T44" fmla="*/ 125 w 139"/>
                    <a:gd name="T45" fmla="*/ 74 h 242"/>
                    <a:gd name="T46" fmla="*/ 134 w 139"/>
                    <a:gd name="T47" fmla="*/ 83 h 242"/>
                    <a:gd name="T48" fmla="*/ 139 w 139"/>
                    <a:gd name="T49" fmla="*/ 94 h 242"/>
                    <a:gd name="T50" fmla="*/ 131 w 139"/>
                    <a:gd name="T51" fmla="*/ 103 h 242"/>
                    <a:gd name="T52" fmla="*/ 127 w 139"/>
                    <a:gd name="T53" fmla="*/ 113 h 242"/>
                    <a:gd name="T54" fmla="*/ 127 w 139"/>
                    <a:gd name="T55" fmla="*/ 135 h 242"/>
                    <a:gd name="T56" fmla="*/ 110 w 139"/>
                    <a:gd name="T57" fmla="*/ 135 h 242"/>
                    <a:gd name="T58" fmla="*/ 108 w 139"/>
                    <a:gd name="T59" fmla="*/ 130 h 242"/>
                    <a:gd name="T60" fmla="*/ 97 w 139"/>
                    <a:gd name="T61" fmla="*/ 130 h 242"/>
                    <a:gd name="T62" fmla="*/ 96 w 139"/>
                    <a:gd name="T63" fmla="*/ 141 h 242"/>
                    <a:gd name="T64" fmla="*/ 97 w 139"/>
                    <a:gd name="T65" fmla="*/ 155 h 242"/>
                    <a:gd name="T66" fmla="*/ 88 w 139"/>
                    <a:gd name="T67" fmla="*/ 162 h 242"/>
                    <a:gd name="T68" fmla="*/ 88 w 139"/>
                    <a:gd name="T69" fmla="*/ 185 h 242"/>
                    <a:gd name="T70" fmla="*/ 111 w 139"/>
                    <a:gd name="T71" fmla="*/ 195 h 242"/>
                    <a:gd name="T72" fmla="*/ 108 w 139"/>
                    <a:gd name="T73" fmla="*/ 218 h 242"/>
                    <a:gd name="T74" fmla="*/ 90 w 139"/>
                    <a:gd name="T75" fmla="*/ 218 h 242"/>
                    <a:gd name="T76" fmla="*/ 88 w 139"/>
                    <a:gd name="T77" fmla="*/ 240 h 242"/>
                    <a:gd name="T78" fmla="*/ 77 w 139"/>
                    <a:gd name="T79" fmla="*/ 242 h 242"/>
                    <a:gd name="T80" fmla="*/ 74 w 139"/>
                    <a:gd name="T81" fmla="*/ 236 h 242"/>
                    <a:gd name="T82" fmla="*/ 68 w 139"/>
                    <a:gd name="T83" fmla="*/ 238 h 242"/>
                    <a:gd name="T84" fmla="*/ 57 w 139"/>
                    <a:gd name="T85" fmla="*/ 233 h 242"/>
                    <a:gd name="T86" fmla="*/ 56 w 139"/>
                    <a:gd name="T87" fmla="*/ 221 h 242"/>
                    <a:gd name="T88" fmla="*/ 43 w 139"/>
                    <a:gd name="T89" fmla="*/ 221 h 242"/>
                    <a:gd name="T90" fmla="*/ 35 w 139"/>
                    <a:gd name="T91" fmla="*/ 216 h 242"/>
                    <a:gd name="T92" fmla="*/ 31 w 139"/>
                    <a:gd name="T93" fmla="*/ 205 h 242"/>
                    <a:gd name="T94" fmla="*/ 37 w 139"/>
                    <a:gd name="T95" fmla="*/ 196 h 242"/>
                    <a:gd name="T96" fmla="*/ 39 w 139"/>
                    <a:gd name="T97" fmla="*/ 185 h 242"/>
                    <a:gd name="T98" fmla="*/ 26 w 139"/>
                    <a:gd name="T99" fmla="*/ 168 h 242"/>
                    <a:gd name="T100" fmla="*/ 26 w 139"/>
                    <a:gd name="T101" fmla="*/ 148 h 242"/>
                    <a:gd name="T102" fmla="*/ 14 w 139"/>
                    <a:gd name="T103" fmla="*/ 140 h 242"/>
                    <a:gd name="T104" fmla="*/ 3 w 139"/>
                    <a:gd name="T105" fmla="*/ 127 h 242"/>
                    <a:gd name="T106" fmla="*/ 0 w 139"/>
                    <a:gd name="T107" fmla="*/ 117 h 242"/>
                    <a:gd name="T108" fmla="*/ 0 w 139"/>
                    <a:gd name="T109" fmla="*/ 117 h 242"/>
                    <a:gd name="T110" fmla="*/ 0 w 139"/>
                    <a:gd name="T111" fmla="*/ 117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9" h="242">
                      <a:moveTo>
                        <a:pt x="0" y="117"/>
                      </a:moveTo>
                      <a:lnTo>
                        <a:pt x="12" y="113"/>
                      </a:lnTo>
                      <a:lnTo>
                        <a:pt x="23" y="103"/>
                      </a:lnTo>
                      <a:lnTo>
                        <a:pt x="26" y="94"/>
                      </a:lnTo>
                      <a:lnTo>
                        <a:pt x="42" y="86"/>
                      </a:lnTo>
                      <a:lnTo>
                        <a:pt x="54" y="71"/>
                      </a:lnTo>
                      <a:lnTo>
                        <a:pt x="54" y="49"/>
                      </a:lnTo>
                      <a:lnTo>
                        <a:pt x="60" y="34"/>
                      </a:lnTo>
                      <a:lnTo>
                        <a:pt x="63" y="27"/>
                      </a:lnTo>
                      <a:lnTo>
                        <a:pt x="66" y="16"/>
                      </a:lnTo>
                      <a:lnTo>
                        <a:pt x="77" y="13"/>
                      </a:lnTo>
                      <a:lnTo>
                        <a:pt x="79" y="5"/>
                      </a:lnTo>
                      <a:lnTo>
                        <a:pt x="90" y="5"/>
                      </a:lnTo>
                      <a:lnTo>
                        <a:pt x="99" y="0"/>
                      </a:lnTo>
                      <a:lnTo>
                        <a:pt x="100" y="10"/>
                      </a:lnTo>
                      <a:lnTo>
                        <a:pt x="111" y="22"/>
                      </a:lnTo>
                      <a:lnTo>
                        <a:pt x="103" y="34"/>
                      </a:lnTo>
                      <a:lnTo>
                        <a:pt x="99" y="46"/>
                      </a:lnTo>
                      <a:lnTo>
                        <a:pt x="93" y="54"/>
                      </a:lnTo>
                      <a:lnTo>
                        <a:pt x="88" y="61"/>
                      </a:lnTo>
                      <a:lnTo>
                        <a:pt x="96" y="69"/>
                      </a:lnTo>
                      <a:lnTo>
                        <a:pt x="108" y="74"/>
                      </a:lnTo>
                      <a:lnTo>
                        <a:pt x="125" y="74"/>
                      </a:lnTo>
                      <a:lnTo>
                        <a:pt x="134" y="83"/>
                      </a:lnTo>
                      <a:lnTo>
                        <a:pt x="139" y="94"/>
                      </a:lnTo>
                      <a:lnTo>
                        <a:pt x="131" y="103"/>
                      </a:lnTo>
                      <a:lnTo>
                        <a:pt x="127" y="113"/>
                      </a:lnTo>
                      <a:lnTo>
                        <a:pt x="127" y="135"/>
                      </a:lnTo>
                      <a:lnTo>
                        <a:pt x="110" y="135"/>
                      </a:lnTo>
                      <a:lnTo>
                        <a:pt x="108" y="130"/>
                      </a:lnTo>
                      <a:lnTo>
                        <a:pt x="97" y="130"/>
                      </a:lnTo>
                      <a:lnTo>
                        <a:pt x="96" y="141"/>
                      </a:lnTo>
                      <a:lnTo>
                        <a:pt x="97" y="155"/>
                      </a:lnTo>
                      <a:lnTo>
                        <a:pt x="88" y="162"/>
                      </a:lnTo>
                      <a:lnTo>
                        <a:pt x="88" y="185"/>
                      </a:lnTo>
                      <a:lnTo>
                        <a:pt x="111" y="195"/>
                      </a:lnTo>
                      <a:lnTo>
                        <a:pt x="108" y="218"/>
                      </a:lnTo>
                      <a:lnTo>
                        <a:pt x="90" y="218"/>
                      </a:lnTo>
                      <a:lnTo>
                        <a:pt x="88" y="240"/>
                      </a:lnTo>
                      <a:lnTo>
                        <a:pt x="77" y="242"/>
                      </a:lnTo>
                      <a:lnTo>
                        <a:pt x="74" y="236"/>
                      </a:lnTo>
                      <a:lnTo>
                        <a:pt x="68" y="238"/>
                      </a:lnTo>
                      <a:lnTo>
                        <a:pt x="57" y="233"/>
                      </a:lnTo>
                      <a:lnTo>
                        <a:pt x="56" y="221"/>
                      </a:lnTo>
                      <a:lnTo>
                        <a:pt x="43" y="221"/>
                      </a:lnTo>
                      <a:lnTo>
                        <a:pt x="35" y="216"/>
                      </a:lnTo>
                      <a:lnTo>
                        <a:pt x="31" y="205"/>
                      </a:lnTo>
                      <a:lnTo>
                        <a:pt x="37" y="196"/>
                      </a:lnTo>
                      <a:lnTo>
                        <a:pt x="39" y="185"/>
                      </a:lnTo>
                      <a:lnTo>
                        <a:pt x="26" y="168"/>
                      </a:lnTo>
                      <a:lnTo>
                        <a:pt x="26" y="148"/>
                      </a:lnTo>
                      <a:lnTo>
                        <a:pt x="14" y="140"/>
                      </a:lnTo>
                      <a:lnTo>
                        <a:pt x="3" y="127"/>
                      </a:lnTo>
                      <a:lnTo>
                        <a:pt x="0" y="117"/>
                      </a:lnTo>
                      <a:lnTo>
                        <a:pt x="0" y="117"/>
                      </a:lnTo>
                      <a:lnTo>
                        <a:pt x="0" y="117"/>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77" name="Freeform 61">
                  <a:extLst>
                    <a:ext uri="{FF2B5EF4-FFF2-40B4-BE49-F238E27FC236}">
                      <a16:creationId xmlns:a16="http://schemas.microsoft.com/office/drawing/2014/main" id="{AB52C6CF-CCA7-42D8-AFA0-68DA3D745964}"/>
                    </a:ext>
                  </a:extLst>
                </p:cNvPr>
                <p:cNvSpPr>
                  <a:spLocks/>
                </p:cNvSpPr>
                <p:nvPr/>
              </p:nvSpPr>
              <p:spPr bwMode="auto">
                <a:xfrm>
                  <a:off x="9036050" y="2017711"/>
                  <a:ext cx="1909763" cy="1628775"/>
                </a:xfrm>
                <a:custGeom>
                  <a:avLst/>
                  <a:gdLst>
                    <a:gd name="T0" fmla="*/ 171 w 1203"/>
                    <a:gd name="T1" fmla="*/ 722 h 1026"/>
                    <a:gd name="T2" fmla="*/ 319 w 1203"/>
                    <a:gd name="T3" fmla="*/ 766 h 1026"/>
                    <a:gd name="T4" fmla="*/ 424 w 1203"/>
                    <a:gd name="T5" fmla="*/ 740 h 1026"/>
                    <a:gd name="T6" fmla="*/ 537 w 1203"/>
                    <a:gd name="T7" fmla="*/ 722 h 1026"/>
                    <a:gd name="T8" fmla="*/ 641 w 1203"/>
                    <a:gd name="T9" fmla="*/ 654 h 1026"/>
                    <a:gd name="T10" fmla="*/ 644 w 1203"/>
                    <a:gd name="T11" fmla="*/ 591 h 1026"/>
                    <a:gd name="T12" fmla="*/ 741 w 1203"/>
                    <a:gd name="T13" fmla="*/ 566 h 1026"/>
                    <a:gd name="T14" fmla="*/ 845 w 1203"/>
                    <a:gd name="T15" fmla="*/ 480 h 1026"/>
                    <a:gd name="T16" fmla="*/ 942 w 1203"/>
                    <a:gd name="T17" fmla="*/ 428 h 1026"/>
                    <a:gd name="T18" fmla="*/ 953 w 1203"/>
                    <a:gd name="T19" fmla="*/ 374 h 1026"/>
                    <a:gd name="T20" fmla="*/ 882 w 1203"/>
                    <a:gd name="T21" fmla="*/ 367 h 1026"/>
                    <a:gd name="T22" fmla="*/ 817 w 1203"/>
                    <a:gd name="T23" fmla="*/ 385 h 1026"/>
                    <a:gd name="T24" fmla="*/ 815 w 1203"/>
                    <a:gd name="T25" fmla="*/ 301 h 1026"/>
                    <a:gd name="T26" fmla="*/ 897 w 1203"/>
                    <a:gd name="T27" fmla="*/ 246 h 1026"/>
                    <a:gd name="T28" fmla="*/ 940 w 1203"/>
                    <a:gd name="T29" fmla="*/ 178 h 1026"/>
                    <a:gd name="T30" fmla="*/ 976 w 1203"/>
                    <a:gd name="T31" fmla="*/ 93 h 1026"/>
                    <a:gd name="T32" fmla="*/ 943 w 1203"/>
                    <a:gd name="T33" fmla="*/ 44 h 1026"/>
                    <a:gd name="T34" fmla="*/ 1010 w 1203"/>
                    <a:gd name="T35" fmla="*/ 27 h 1026"/>
                    <a:gd name="T36" fmla="*/ 1035 w 1203"/>
                    <a:gd name="T37" fmla="*/ 47 h 1026"/>
                    <a:gd name="T38" fmla="*/ 1078 w 1203"/>
                    <a:gd name="T39" fmla="*/ 112 h 1026"/>
                    <a:gd name="T40" fmla="*/ 1161 w 1203"/>
                    <a:gd name="T41" fmla="*/ 81 h 1026"/>
                    <a:gd name="T42" fmla="*/ 1195 w 1203"/>
                    <a:gd name="T43" fmla="*/ 146 h 1026"/>
                    <a:gd name="T44" fmla="*/ 1172 w 1203"/>
                    <a:gd name="T45" fmla="*/ 266 h 1026"/>
                    <a:gd name="T46" fmla="*/ 1126 w 1203"/>
                    <a:gd name="T47" fmla="*/ 330 h 1026"/>
                    <a:gd name="T48" fmla="*/ 1144 w 1203"/>
                    <a:gd name="T49" fmla="*/ 392 h 1026"/>
                    <a:gd name="T50" fmla="*/ 1129 w 1203"/>
                    <a:gd name="T51" fmla="*/ 421 h 1026"/>
                    <a:gd name="T52" fmla="*/ 1107 w 1203"/>
                    <a:gd name="T53" fmla="*/ 453 h 1026"/>
                    <a:gd name="T54" fmla="*/ 1109 w 1203"/>
                    <a:gd name="T55" fmla="*/ 483 h 1026"/>
                    <a:gd name="T56" fmla="*/ 1118 w 1203"/>
                    <a:gd name="T57" fmla="*/ 534 h 1026"/>
                    <a:gd name="T58" fmla="*/ 1172 w 1203"/>
                    <a:gd name="T59" fmla="*/ 549 h 1026"/>
                    <a:gd name="T60" fmla="*/ 1177 w 1203"/>
                    <a:gd name="T61" fmla="*/ 618 h 1026"/>
                    <a:gd name="T62" fmla="*/ 1121 w 1203"/>
                    <a:gd name="T63" fmla="*/ 658 h 1026"/>
                    <a:gd name="T64" fmla="*/ 1062 w 1203"/>
                    <a:gd name="T65" fmla="*/ 689 h 1026"/>
                    <a:gd name="T66" fmla="*/ 1013 w 1203"/>
                    <a:gd name="T67" fmla="*/ 702 h 1026"/>
                    <a:gd name="T68" fmla="*/ 971 w 1203"/>
                    <a:gd name="T69" fmla="*/ 750 h 1026"/>
                    <a:gd name="T70" fmla="*/ 925 w 1203"/>
                    <a:gd name="T71" fmla="*/ 678 h 1026"/>
                    <a:gd name="T72" fmla="*/ 876 w 1203"/>
                    <a:gd name="T73" fmla="*/ 720 h 1026"/>
                    <a:gd name="T74" fmla="*/ 812 w 1203"/>
                    <a:gd name="T75" fmla="*/ 733 h 1026"/>
                    <a:gd name="T76" fmla="*/ 772 w 1203"/>
                    <a:gd name="T77" fmla="*/ 780 h 1026"/>
                    <a:gd name="T78" fmla="*/ 741 w 1203"/>
                    <a:gd name="T79" fmla="*/ 831 h 1026"/>
                    <a:gd name="T80" fmla="*/ 682 w 1203"/>
                    <a:gd name="T81" fmla="*/ 882 h 1026"/>
                    <a:gd name="T82" fmla="*/ 627 w 1203"/>
                    <a:gd name="T83" fmla="*/ 898 h 1026"/>
                    <a:gd name="T84" fmla="*/ 584 w 1203"/>
                    <a:gd name="T85" fmla="*/ 948 h 1026"/>
                    <a:gd name="T86" fmla="*/ 509 w 1203"/>
                    <a:gd name="T87" fmla="*/ 1002 h 1026"/>
                    <a:gd name="T88" fmla="*/ 445 w 1203"/>
                    <a:gd name="T89" fmla="*/ 983 h 1026"/>
                    <a:gd name="T90" fmla="*/ 438 w 1203"/>
                    <a:gd name="T91" fmla="*/ 919 h 1026"/>
                    <a:gd name="T92" fmla="*/ 401 w 1203"/>
                    <a:gd name="T93" fmla="*/ 936 h 1026"/>
                    <a:gd name="T94" fmla="*/ 350 w 1203"/>
                    <a:gd name="T95" fmla="*/ 1022 h 1026"/>
                    <a:gd name="T96" fmla="*/ 284 w 1203"/>
                    <a:gd name="T97" fmla="*/ 1007 h 1026"/>
                    <a:gd name="T98" fmla="*/ 307 w 1203"/>
                    <a:gd name="T99" fmla="*/ 942 h 1026"/>
                    <a:gd name="T100" fmla="*/ 236 w 1203"/>
                    <a:gd name="T101" fmla="*/ 932 h 1026"/>
                    <a:gd name="T102" fmla="*/ 134 w 1203"/>
                    <a:gd name="T103" fmla="*/ 898 h 1026"/>
                    <a:gd name="T104" fmla="*/ 140 w 1203"/>
                    <a:gd name="T105" fmla="*/ 833 h 1026"/>
                    <a:gd name="T106" fmla="*/ 31 w 1203"/>
                    <a:gd name="T107" fmla="*/ 818 h 1026"/>
                    <a:gd name="T108" fmla="*/ 4 w 1203"/>
                    <a:gd name="T109" fmla="*/ 728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03" h="1026">
                      <a:moveTo>
                        <a:pt x="3" y="708"/>
                      </a:moveTo>
                      <a:lnTo>
                        <a:pt x="20" y="706"/>
                      </a:lnTo>
                      <a:lnTo>
                        <a:pt x="60" y="716"/>
                      </a:lnTo>
                      <a:lnTo>
                        <a:pt x="94" y="719"/>
                      </a:lnTo>
                      <a:lnTo>
                        <a:pt x="129" y="713"/>
                      </a:lnTo>
                      <a:lnTo>
                        <a:pt x="171" y="722"/>
                      </a:lnTo>
                      <a:lnTo>
                        <a:pt x="205" y="723"/>
                      </a:lnTo>
                      <a:lnTo>
                        <a:pt x="221" y="743"/>
                      </a:lnTo>
                      <a:lnTo>
                        <a:pt x="245" y="747"/>
                      </a:lnTo>
                      <a:lnTo>
                        <a:pt x="276" y="759"/>
                      </a:lnTo>
                      <a:lnTo>
                        <a:pt x="299" y="767"/>
                      </a:lnTo>
                      <a:lnTo>
                        <a:pt x="319" y="766"/>
                      </a:lnTo>
                      <a:lnTo>
                        <a:pt x="330" y="760"/>
                      </a:lnTo>
                      <a:lnTo>
                        <a:pt x="332" y="774"/>
                      </a:lnTo>
                      <a:lnTo>
                        <a:pt x="350" y="786"/>
                      </a:lnTo>
                      <a:lnTo>
                        <a:pt x="372" y="766"/>
                      </a:lnTo>
                      <a:lnTo>
                        <a:pt x="397" y="755"/>
                      </a:lnTo>
                      <a:lnTo>
                        <a:pt x="424" y="740"/>
                      </a:lnTo>
                      <a:lnTo>
                        <a:pt x="446" y="737"/>
                      </a:lnTo>
                      <a:lnTo>
                        <a:pt x="463" y="728"/>
                      </a:lnTo>
                      <a:lnTo>
                        <a:pt x="488" y="728"/>
                      </a:lnTo>
                      <a:lnTo>
                        <a:pt x="500" y="725"/>
                      </a:lnTo>
                      <a:lnTo>
                        <a:pt x="530" y="726"/>
                      </a:lnTo>
                      <a:lnTo>
                        <a:pt x="537" y="722"/>
                      </a:lnTo>
                      <a:lnTo>
                        <a:pt x="560" y="722"/>
                      </a:lnTo>
                      <a:lnTo>
                        <a:pt x="579" y="712"/>
                      </a:lnTo>
                      <a:lnTo>
                        <a:pt x="591" y="706"/>
                      </a:lnTo>
                      <a:lnTo>
                        <a:pt x="608" y="688"/>
                      </a:lnTo>
                      <a:lnTo>
                        <a:pt x="624" y="665"/>
                      </a:lnTo>
                      <a:lnTo>
                        <a:pt x="641" y="654"/>
                      </a:lnTo>
                      <a:lnTo>
                        <a:pt x="650" y="652"/>
                      </a:lnTo>
                      <a:lnTo>
                        <a:pt x="659" y="641"/>
                      </a:lnTo>
                      <a:lnTo>
                        <a:pt x="669" y="639"/>
                      </a:lnTo>
                      <a:lnTo>
                        <a:pt x="662" y="624"/>
                      </a:lnTo>
                      <a:lnTo>
                        <a:pt x="638" y="604"/>
                      </a:lnTo>
                      <a:lnTo>
                        <a:pt x="644" y="591"/>
                      </a:lnTo>
                      <a:lnTo>
                        <a:pt x="644" y="577"/>
                      </a:lnTo>
                      <a:lnTo>
                        <a:pt x="659" y="557"/>
                      </a:lnTo>
                      <a:lnTo>
                        <a:pt x="682" y="556"/>
                      </a:lnTo>
                      <a:lnTo>
                        <a:pt x="698" y="567"/>
                      </a:lnTo>
                      <a:lnTo>
                        <a:pt x="721" y="571"/>
                      </a:lnTo>
                      <a:lnTo>
                        <a:pt x="741" y="566"/>
                      </a:lnTo>
                      <a:lnTo>
                        <a:pt x="763" y="547"/>
                      </a:lnTo>
                      <a:lnTo>
                        <a:pt x="777" y="526"/>
                      </a:lnTo>
                      <a:lnTo>
                        <a:pt x="798" y="526"/>
                      </a:lnTo>
                      <a:lnTo>
                        <a:pt x="818" y="520"/>
                      </a:lnTo>
                      <a:lnTo>
                        <a:pt x="843" y="499"/>
                      </a:lnTo>
                      <a:lnTo>
                        <a:pt x="845" y="480"/>
                      </a:lnTo>
                      <a:lnTo>
                        <a:pt x="863" y="456"/>
                      </a:lnTo>
                      <a:lnTo>
                        <a:pt x="883" y="458"/>
                      </a:lnTo>
                      <a:lnTo>
                        <a:pt x="891" y="442"/>
                      </a:lnTo>
                      <a:lnTo>
                        <a:pt x="903" y="443"/>
                      </a:lnTo>
                      <a:lnTo>
                        <a:pt x="923" y="428"/>
                      </a:lnTo>
                      <a:lnTo>
                        <a:pt x="942" y="428"/>
                      </a:lnTo>
                      <a:lnTo>
                        <a:pt x="956" y="422"/>
                      </a:lnTo>
                      <a:lnTo>
                        <a:pt x="971" y="429"/>
                      </a:lnTo>
                      <a:lnTo>
                        <a:pt x="987" y="425"/>
                      </a:lnTo>
                      <a:lnTo>
                        <a:pt x="993" y="409"/>
                      </a:lnTo>
                      <a:lnTo>
                        <a:pt x="979" y="391"/>
                      </a:lnTo>
                      <a:lnTo>
                        <a:pt x="953" y="374"/>
                      </a:lnTo>
                      <a:lnTo>
                        <a:pt x="953" y="365"/>
                      </a:lnTo>
                      <a:lnTo>
                        <a:pt x="939" y="362"/>
                      </a:lnTo>
                      <a:lnTo>
                        <a:pt x="923" y="350"/>
                      </a:lnTo>
                      <a:lnTo>
                        <a:pt x="905" y="352"/>
                      </a:lnTo>
                      <a:lnTo>
                        <a:pt x="894" y="351"/>
                      </a:lnTo>
                      <a:lnTo>
                        <a:pt x="882" y="367"/>
                      </a:lnTo>
                      <a:lnTo>
                        <a:pt x="882" y="377"/>
                      </a:lnTo>
                      <a:lnTo>
                        <a:pt x="865" y="368"/>
                      </a:lnTo>
                      <a:lnTo>
                        <a:pt x="846" y="367"/>
                      </a:lnTo>
                      <a:lnTo>
                        <a:pt x="842" y="371"/>
                      </a:lnTo>
                      <a:lnTo>
                        <a:pt x="826" y="370"/>
                      </a:lnTo>
                      <a:lnTo>
                        <a:pt x="817" y="385"/>
                      </a:lnTo>
                      <a:lnTo>
                        <a:pt x="798" y="370"/>
                      </a:lnTo>
                      <a:lnTo>
                        <a:pt x="797" y="354"/>
                      </a:lnTo>
                      <a:lnTo>
                        <a:pt x="806" y="347"/>
                      </a:lnTo>
                      <a:lnTo>
                        <a:pt x="808" y="328"/>
                      </a:lnTo>
                      <a:lnTo>
                        <a:pt x="817" y="316"/>
                      </a:lnTo>
                      <a:lnTo>
                        <a:pt x="815" y="301"/>
                      </a:lnTo>
                      <a:lnTo>
                        <a:pt x="828" y="276"/>
                      </a:lnTo>
                      <a:lnTo>
                        <a:pt x="835" y="247"/>
                      </a:lnTo>
                      <a:lnTo>
                        <a:pt x="855" y="257"/>
                      </a:lnTo>
                      <a:lnTo>
                        <a:pt x="868" y="254"/>
                      </a:lnTo>
                      <a:lnTo>
                        <a:pt x="882" y="260"/>
                      </a:lnTo>
                      <a:lnTo>
                        <a:pt x="897" y="246"/>
                      </a:lnTo>
                      <a:lnTo>
                        <a:pt x="914" y="226"/>
                      </a:lnTo>
                      <a:lnTo>
                        <a:pt x="934" y="225"/>
                      </a:lnTo>
                      <a:lnTo>
                        <a:pt x="939" y="209"/>
                      </a:lnTo>
                      <a:lnTo>
                        <a:pt x="931" y="196"/>
                      </a:lnTo>
                      <a:lnTo>
                        <a:pt x="934" y="183"/>
                      </a:lnTo>
                      <a:lnTo>
                        <a:pt x="940" y="178"/>
                      </a:lnTo>
                      <a:lnTo>
                        <a:pt x="940" y="164"/>
                      </a:lnTo>
                      <a:lnTo>
                        <a:pt x="948" y="154"/>
                      </a:lnTo>
                      <a:lnTo>
                        <a:pt x="951" y="132"/>
                      </a:lnTo>
                      <a:lnTo>
                        <a:pt x="954" y="117"/>
                      </a:lnTo>
                      <a:lnTo>
                        <a:pt x="965" y="104"/>
                      </a:lnTo>
                      <a:lnTo>
                        <a:pt x="976" y="93"/>
                      </a:lnTo>
                      <a:lnTo>
                        <a:pt x="977" y="78"/>
                      </a:lnTo>
                      <a:lnTo>
                        <a:pt x="970" y="70"/>
                      </a:lnTo>
                      <a:lnTo>
                        <a:pt x="971" y="56"/>
                      </a:lnTo>
                      <a:lnTo>
                        <a:pt x="960" y="51"/>
                      </a:lnTo>
                      <a:lnTo>
                        <a:pt x="947" y="57"/>
                      </a:lnTo>
                      <a:lnTo>
                        <a:pt x="943" y="44"/>
                      </a:lnTo>
                      <a:lnTo>
                        <a:pt x="956" y="30"/>
                      </a:lnTo>
                      <a:lnTo>
                        <a:pt x="973" y="7"/>
                      </a:lnTo>
                      <a:lnTo>
                        <a:pt x="985" y="6"/>
                      </a:lnTo>
                      <a:lnTo>
                        <a:pt x="998" y="0"/>
                      </a:lnTo>
                      <a:lnTo>
                        <a:pt x="1011" y="16"/>
                      </a:lnTo>
                      <a:lnTo>
                        <a:pt x="1010" y="27"/>
                      </a:lnTo>
                      <a:lnTo>
                        <a:pt x="993" y="44"/>
                      </a:lnTo>
                      <a:lnTo>
                        <a:pt x="1004" y="54"/>
                      </a:lnTo>
                      <a:lnTo>
                        <a:pt x="1015" y="57"/>
                      </a:lnTo>
                      <a:lnTo>
                        <a:pt x="1021" y="66"/>
                      </a:lnTo>
                      <a:lnTo>
                        <a:pt x="1028" y="63"/>
                      </a:lnTo>
                      <a:lnTo>
                        <a:pt x="1035" y="47"/>
                      </a:lnTo>
                      <a:lnTo>
                        <a:pt x="1044" y="58"/>
                      </a:lnTo>
                      <a:lnTo>
                        <a:pt x="1056" y="58"/>
                      </a:lnTo>
                      <a:lnTo>
                        <a:pt x="1056" y="74"/>
                      </a:lnTo>
                      <a:lnTo>
                        <a:pt x="1062" y="84"/>
                      </a:lnTo>
                      <a:lnTo>
                        <a:pt x="1062" y="94"/>
                      </a:lnTo>
                      <a:lnTo>
                        <a:pt x="1078" y="112"/>
                      </a:lnTo>
                      <a:lnTo>
                        <a:pt x="1103" y="117"/>
                      </a:lnTo>
                      <a:lnTo>
                        <a:pt x="1115" y="107"/>
                      </a:lnTo>
                      <a:lnTo>
                        <a:pt x="1132" y="107"/>
                      </a:lnTo>
                      <a:lnTo>
                        <a:pt x="1137" y="101"/>
                      </a:lnTo>
                      <a:lnTo>
                        <a:pt x="1147" y="100"/>
                      </a:lnTo>
                      <a:lnTo>
                        <a:pt x="1161" y="81"/>
                      </a:lnTo>
                      <a:lnTo>
                        <a:pt x="1175" y="84"/>
                      </a:lnTo>
                      <a:lnTo>
                        <a:pt x="1184" y="102"/>
                      </a:lnTo>
                      <a:lnTo>
                        <a:pt x="1200" y="105"/>
                      </a:lnTo>
                      <a:lnTo>
                        <a:pt x="1203" y="117"/>
                      </a:lnTo>
                      <a:lnTo>
                        <a:pt x="1194" y="127"/>
                      </a:lnTo>
                      <a:lnTo>
                        <a:pt x="1195" y="146"/>
                      </a:lnTo>
                      <a:lnTo>
                        <a:pt x="1181" y="172"/>
                      </a:lnTo>
                      <a:lnTo>
                        <a:pt x="1183" y="203"/>
                      </a:lnTo>
                      <a:lnTo>
                        <a:pt x="1192" y="216"/>
                      </a:lnTo>
                      <a:lnTo>
                        <a:pt x="1189" y="235"/>
                      </a:lnTo>
                      <a:lnTo>
                        <a:pt x="1177" y="235"/>
                      </a:lnTo>
                      <a:lnTo>
                        <a:pt x="1172" y="266"/>
                      </a:lnTo>
                      <a:lnTo>
                        <a:pt x="1175" y="287"/>
                      </a:lnTo>
                      <a:lnTo>
                        <a:pt x="1175" y="301"/>
                      </a:lnTo>
                      <a:lnTo>
                        <a:pt x="1160" y="280"/>
                      </a:lnTo>
                      <a:lnTo>
                        <a:pt x="1146" y="301"/>
                      </a:lnTo>
                      <a:lnTo>
                        <a:pt x="1127" y="320"/>
                      </a:lnTo>
                      <a:lnTo>
                        <a:pt x="1126" y="330"/>
                      </a:lnTo>
                      <a:lnTo>
                        <a:pt x="1103" y="348"/>
                      </a:lnTo>
                      <a:lnTo>
                        <a:pt x="1098" y="364"/>
                      </a:lnTo>
                      <a:lnTo>
                        <a:pt x="1106" y="374"/>
                      </a:lnTo>
                      <a:lnTo>
                        <a:pt x="1116" y="377"/>
                      </a:lnTo>
                      <a:lnTo>
                        <a:pt x="1126" y="389"/>
                      </a:lnTo>
                      <a:lnTo>
                        <a:pt x="1144" y="392"/>
                      </a:lnTo>
                      <a:lnTo>
                        <a:pt x="1152" y="385"/>
                      </a:lnTo>
                      <a:lnTo>
                        <a:pt x="1154" y="389"/>
                      </a:lnTo>
                      <a:lnTo>
                        <a:pt x="1147" y="399"/>
                      </a:lnTo>
                      <a:lnTo>
                        <a:pt x="1132" y="399"/>
                      </a:lnTo>
                      <a:lnTo>
                        <a:pt x="1130" y="412"/>
                      </a:lnTo>
                      <a:lnTo>
                        <a:pt x="1129" y="421"/>
                      </a:lnTo>
                      <a:lnTo>
                        <a:pt x="1140" y="426"/>
                      </a:lnTo>
                      <a:lnTo>
                        <a:pt x="1135" y="435"/>
                      </a:lnTo>
                      <a:lnTo>
                        <a:pt x="1127" y="436"/>
                      </a:lnTo>
                      <a:lnTo>
                        <a:pt x="1124" y="459"/>
                      </a:lnTo>
                      <a:lnTo>
                        <a:pt x="1113" y="448"/>
                      </a:lnTo>
                      <a:lnTo>
                        <a:pt x="1107" y="453"/>
                      </a:lnTo>
                      <a:lnTo>
                        <a:pt x="1095" y="446"/>
                      </a:lnTo>
                      <a:lnTo>
                        <a:pt x="1084" y="448"/>
                      </a:lnTo>
                      <a:lnTo>
                        <a:pt x="1082" y="463"/>
                      </a:lnTo>
                      <a:lnTo>
                        <a:pt x="1087" y="469"/>
                      </a:lnTo>
                      <a:lnTo>
                        <a:pt x="1096" y="469"/>
                      </a:lnTo>
                      <a:lnTo>
                        <a:pt x="1109" y="483"/>
                      </a:lnTo>
                      <a:lnTo>
                        <a:pt x="1109" y="492"/>
                      </a:lnTo>
                      <a:lnTo>
                        <a:pt x="1103" y="502"/>
                      </a:lnTo>
                      <a:lnTo>
                        <a:pt x="1106" y="516"/>
                      </a:lnTo>
                      <a:lnTo>
                        <a:pt x="1109" y="529"/>
                      </a:lnTo>
                      <a:lnTo>
                        <a:pt x="1113" y="531"/>
                      </a:lnTo>
                      <a:lnTo>
                        <a:pt x="1118" y="534"/>
                      </a:lnTo>
                      <a:lnTo>
                        <a:pt x="1120" y="547"/>
                      </a:lnTo>
                      <a:lnTo>
                        <a:pt x="1124" y="553"/>
                      </a:lnTo>
                      <a:lnTo>
                        <a:pt x="1144" y="536"/>
                      </a:lnTo>
                      <a:lnTo>
                        <a:pt x="1158" y="527"/>
                      </a:lnTo>
                      <a:lnTo>
                        <a:pt x="1164" y="541"/>
                      </a:lnTo>
                      <a:lnTo>
                        <a:pt x="1172" y="549"/>
                      </a:lnTo>
                      <a:lnTo>
                        <a:pt x="1172" y="560"/>
                      </a:lnTo>
                      <a:lnTo>
                        <a:pt x="1183" y="574"/>
                      </a:lnTo>
                      <a:lnTo>
                        <a:pt x="1178" y="588"/>
                      </a:lnTo>
                      <a:lnTo>
                        <a:pt x="1197" y="593"/>
                      </a:lnTo>
                      <a:lnTo>
                        <a:pt x="1194" y="608"/>
                      </a:lnTo>
                      <a:lnTo>
                        <a:pt x="1177" y="618"/>
                      </a:lnTo>
                      <a:lnTo>
                        <a:pt x="1177" y="628"/>
                      </a:lnTo>
                      <a:lnTo>
                        <a:pt x="1163" y="635"/>
                      </a:lnTo>
                      <a:lnTo>
                        <a:pt x="1144" y="631"/>
                      </a:lnTo>
                      <a:lnTo>
                        <a:pt x="1143" y="645"/>
                      </a:lnTo>
                      <a:lnTo>
                        <a:pt x="1124" y="644"/>
                      </a:lnTo>
                      <a:lnTo>
                        <a:pt x="1121" y="658"/>
                      </a:lnTo>
                      <a:lnTo>
                        <a:pt x="1115" y="662"/>
                      </a:lnTo>
                      <a:lnTo>
                        <a:pt x="1106" y="657"/>
                      </a:lnTo>
                      <a:lnTo>
                        <a:pt x="1090" y="678"/>
                      </a:lnTo>
                      <a:lnTo>
                        <a:pt x="1079" y="678"/>
                      </a:lnTo>
                      <a:lnTo>
                        <a:pt x="1070" y="691"/>
                      </a:lnTo>
                      <a:lnTo>
                        <a:pt x="1062" y="689"/>
                      </a:lnTo>
                      <a:lnTo>
                        <a:pt x="1050" y="712"/>
                      </a:lnTo>
                      <a:lnTo>
                        <a:pt x="1033" y="696"/>
                      </a:lnTo>
                      <a:lnTo>
                        <a:pt x="1033" y="688"/>
                      </a:lnTo>
                      <a:lnTo>
                        <a:pt x="1016" y="682"/>
                      </a:lnTo>
                      <a:lnTo>
                        <a:pt x="1008" y="689"/>
                      </a:lnTo>
                      <a:lnTo>
                        <a:pt x="1013" y="702"/>
                      </a:lnTo>
                      <a:lnTo>
                        <a:pt x="1011" y="723"/>
                      </a:lnTo>
                      <a:lnTo>
                        <a:pt x="1018" y="733"/>
                      </a:lnTo>
                      <a:lnTo>
                        <a:pt x="1021" y="743"/>
                      </a:lnTo>
                      <a:lnTo>
                        <a:pt x="1013" y="750"/>
                      </a:lnTo>
                      <a:lnTo>
                        <a:pt x="999" y="752"/>
                      </a:lnTo>
                      <a:lnTo>
                        <a:pt x="971" y="750"/>
                      </a:lnTo>
                      <a:lnTo>
                        <a:pt x="970" y="739"/>
                      </a:lnTo>
                      <a:lnTo>
                        <a:pt x="959" y="732"/>
                      </a:lnTo>
                      <a:lnTo>
                        <a:pt x="960" y="712"/>
                      </a:lnTo>
                      <a:lnTo>
                        <a:pt x="945" y="701"/>
                      </a:lnTo>
                      <a:lnTo>
                        <a:pt x="934" y="681"/>
                      </a:lnTo>
                      <a:lnTo>
                        <a:pt x="925" y="678"/>
                      </a:lnTo>
                      <a:lnTo>
                        <a:pt x="919" y="688"/>
                      </a:lnTo>
                      <a:lnTo>
                        <a:pt x="906" y="688"/>
                      </a:lnTo>
                      <a:lnTo>
                        <a:pt x="896" y="695"/>
                      </a:lnTo>
                      <a:lnTo>
                        <a:pt x="897" y="708"/>
                      </a:lnTo>
                      <a:lnTo>
                        <a:pt x="897" y="723"/>
                      </a:lnTo>
                      <a:lnTo>
                        <a:pt x="876" y="720"/>
                      </a:lnTo>
                      <a:lnTo>
                        <a:pt x="865" y="735"/>
                      </a:lnTo>
                      <a:lnTo>
                        <a:pt x="852" y="730"/>
                      </a:lnTo>
                      <a:lnTo>
                        <a:pt x="837" y="742"/>
                      </a:lnTo>
                      <a:lnTo>
                        <a:pt x="825" y="755"/>
                      </a:lnTo>
                      <a:lnTo>
                        <a:pt x="811" y="752"/>
                      </a:lnTo>
                      <a:lnTo>
                        <a:pt x="812" y="733"/>
                      </a:lnTo>
                      <a:lnTo>
                        <a:pt x="808" y="723"/>
                      </a:lnTo>
                      <a:lnTo>
                        <a:pt x="792" y="723"/>
                      </a:lnTo>
                      <a:lnTo>
                        <a:pt x="780" y="740"/>
                      </a:lnTo>
                      <a:lnTo>
                        <a:pt x="778" y="757"/>
                      </a:lnTo>
                      <a:lnTo>
                        <a:pt x="769" y="766"/>
                      </a:lnTo>
                      <a:lnTo>
                        <a:pt x="772" y="780"/>
                      </a:lnTo>
                      <a:lnTo>
                        <a:pt x="764" y="787"/>
                      </a:lnTo>
                      <a:lnTo>
                        <a:pt x="780" y="803"/>
                      </a:lnTo>
                      <a:lnTo>
                        <a:pt x="777" y="824"/>
                      </a:lnTo>
                      <a:lnTo>
                        <a:pt x="761" y="826"/>
                      </a:lnTo>
                      <a:lnTo>
                        <a:pt x="749" y="838"/>
                      </a:lnTo>
                      <a:lnTo>
                        <a:pt x="741" y="831"/>
                      </a:lnTo>
                      <a:lnTo>
                        <a:pt x="729" y="833"/>
                      </a:lnTo>
                      <a:lnTo>
                        <a:pt x="723" y="847"/>
                      </a:lnTo>
                      <a:lnTo>
                        <a:pt x="710" y="841"/>
                      </a:lnTo>
                      <a:lnTo>
                        <a:pt x="701" y="841"/>
                      </a:lnTo>
                      <a:lnTo>
                        <a:pt x="689" y="860"/>
                      </a:lnTo>
                      <a:lnTo>
                        <a:pt x="682" y="882"/>
                      </a:lnTo>
                      <a:lnTo>
                        <a:pt x="661" y="882"/>
                      </a:lnTo>
                      <a:lnTo>
                        <a:pt x="658" y="894"/>
                      </a:lnTo>
                      <a:lnTo>
                        <a:pt x="648" y="898"/>
                      </a:lnTo>
                      <a:lnTo>
                        <a:pt x="647" y="891"/>
                      </a:lnTo>
                      <a:lnTo>
                        <a:pt x="638" y="889"/>
                      </a:lnTo>
                      <a:lnTo>
                        <a:pt x="627" y="898"/>
                      </a:lnTo>
                      <a:lnTo>
                        <a:pt x="624" y="909"/>
                      </a:lnTo>
                      <a:lnTo>
                        <a:pt x="601" y="899"/>
                      </a:lnTo>
                      <a:lnTo>
                        <a:pt x="597" y="909"/>
                      </a:lnTo>
                      <a:lnTo>
                        <a:pt x="584" y="924"/>
                      </a:lnTo>
                      <a:lnTo>
                        <a:pt x="585" y="935"/>
                      </a:lnTo>
                      <a:lnTo>
                        <a:pt x="584" y="948"/>
                      </a:lnTo>
                      <a:lnTo>
                        <a:pt x="571" y="951"/>
                      </a:lnTo>
                      <a:lnTo>
                        <a:pt x="542" y="982"/>
                      </a:lnTo>
                      <a:lnTo>
                        <a:pt x="536" y="993"/>
                      </a:lnTo>
                      <a:lnTo>
                        <a:pt x="530" y="1010"/>
                      </a:lnTo>
                      <a:lnTo>
                        <a:pt x="519" y="1012"/>
                      </a:lnTo>
                      <a:lnTo>
                        <a:pt x="509" y="1002"/>
                      </a:lnTo>
                      <a:lnTo>
                        <a:pt x="505" y="999"/>
                      </a:lnTo>
                      <a:lnTo>
                        <a:pt x="500" y="1003"/>
                      </a:lnTo>
                      <a:lnTo>
                        <a:pt x="477" y="1003"/>
                      </a:lnTo>
                      <a:lnTo>
                        <a:pt x="472" y="992"/>
                      </a:lnTo>
                      <a:lnTo>
                        <a:pt x="463" y="983"/>
                      </a:lnTo>
                      <a:lnTo>
                        <a:pt x="445" y="983"/>
                      </a:lnTo>
                      <a:lnTo>
                        <a:pt x="434" y="978"/>
                      </a:lnTo>
                      <a:lnTo>
                        <a:pt x="424" y="970"/>
                      </a:lnTo>
                      <a:lnTo>
                        <a:pt x="435" y="953"/>
                      </a:lnTo>
                      <a:lnTo>
                        <a:pt x="440" y="943"/>
                      </a:lnTo>
                      <a:lnTo>
                        <a:pt x="448" y="931"/>
                      </a:lnTo>
                      <a:lnTo>
                        <a:pt x="438" y="919"/>
                      </a:lnTo>
                      <a:lnTo>
                        <a:pt x="437" y="909"/>
                      </a:lnTo>
                      <a:lnTo>
                        <a:pt x="426" y="914"/>
                      </a:lnTo>
                      <a:lnTo>
                        <a:pt x="417" y="914"/>
                      </a:lnTo>
                      <a:lnTo>
                        <a:pt x="415" y="922"/>
                      </a:lnTo>
                      <a:lnTo>
                        <a:pt x="404" y="925"/>
                      </a:lnTo>
                      <a:lnTo>
                        <a:pt x="401" y="936"/>
                      </a:lnTo>
                      <a:lnTo>
                        <a:pt x="392" y="958"/>
                      </a:lnTo>
                      <a:lnTo>
                        <a:pt x="392" y="980"/>
                      </a:lnTo>
                      <a:lnTo>
                        <a:pt x="380" y="993"/>
                      </a:lnTo>
                      <a:lnTo>
                        <a:pt x="363" y="1003"/>
                      </a:lnTo>
                      <a:lnTo>
                        <a:pt x="360" y="1012"/>
                      </a:lnTo>
                      <a:lnTo>
                        <a:pt x="350" y="1022"/>
                      </a:lnTo>
                      <a:lnTo>
                        <a:pt x="338" y="1026"/>
                      </a:lnTo>
                      <a:lnTo>
                        <a:pt x="327" y="1023"/>
                      </a:lnTo>
                      <a:lnTo>
                        <a:pt x="316" y="1024"/>
                      </a:lnTo>
                      <a:lnTo>
                        <a:pt x="304" y="1022"/>
                      </a:lnTo>
                      <a:lnTo>
                        <a:pt x="298" y="1010"/>
                      </a:lnTo>
                      <a:lnTo>
                        <a:pt x="284" y="1007"/>
                      </a:lnTo>
                      <a:lnTo>
                        <a:pt x="282" y="992"/>
                      </a:lnTo>
                      <a:lnTo>
                        <a:pt x="289" y="982"/>
                      </a:lnTo>
                      <a:lnTo>
                        <a:pt x="289" y="970"/>
                      </a:lnTo>
                      <a:lnTo>
                        <a:pt x="302" y="968"/>
                      </a:lnTo>
                      <a:lnTo>
                        <a:pt x="310" y="959"/>
                      </a:lnTo>
                      <a:lnTo>
                        <a:pt x="307" y="942"/>
                      </a:lnTo>
                      <a:lnTo>
                        <a:pt x="316" y="936"/>
                      </a:lnTo>
                      <a:lnTo>
                        <a:pt x="316" y="924"/>
                      </a:lnTo>
                      <a:lnTo>
                        <a:pt x="296" y="905"/>
                      </a:lnTo>
                      <a:lnTo>
                        <a:pt x="272" y="905"/>
                      </a:lnTo>
                      <a:lnTo>
                        <a:pt x="251" y="926"/>
                      </a:lnTo>
                      <a:lnTo>
                        <a:pt x="236" y="932"/>
                      </a:lnTo>
                      <a:lnTo>
                        <a:pt x="216" y="938"/>
                      </a:lnTo>
                      <a:lnTo>
                        <a:pt x="188" y="938"/>
                      </a:lnTo>
                      <a:lnTo>
                        <a:pt x="165" y="931"/>
                      </a:lnTo>
                      <a:lnTo>
                        <a:pt x="154" y="919"/>
                      </a:lnTo>
                      <a:lnTo>
                        <a:pt x="154" y="898"/>
                      </a:lnTo>
                      <a:lnTo>
                        <a:pt x="134" y="898"/>
                      </a:lnTo>
                      <a:lnTo>
                        <a:pt x="131" y="889"/>
                      </a:lnTo>
                      <a:lnTo>
                        <a:pt x="114" y="882"/>
                      </a:lnTo>
                      <a:lnTo>
                        <a:pt x="105" y="871"/>
                      </a:lnTo>
                      <a:lnTo>
                        <a:pt x="119" y="854"/>
                      </a:lnTo>
                      <a:lnTo>
                        <a:pt x="134" y="848"/>
                      </a:lnTo>
                      <a:lnTo>
                        <a:pt x="140" y="833"/>
                      </a:lnTo>
                      <a:lnTo>
                        <a:pt x="134" y="818"/>
                      </a:lnTo>
                      <a:lnTo>
                        <a:pt x="122" y="813"/>
                      </a:lnTo>
                      <a:lnTo>
                        <a:pt x="71" y="811"/>
                      </a:lnTo>
                      <a:lnTo>
                        <a:pt x="51" y="833"/>
                      </a:lnTo>
                      <a:lnTo>
                        <a:pt x="35" y="828"/>
                      </a:lnTo>
                      <a:lnTo>
                        <a:pt x="31" y="818"/>
                      </a:lnTo>
                      <a:lnTo>
                        <a:pt x="14" y="799"/>
                      </a:lnTo>
                      <a:lnTo>
                        <a:pt x="9" y="787"/>
                      </a:lnTo>
                      <a:lnTo>
                        <a:pt x="1" y="769"/>
                      </a:lnTo>
                      <a:lnTo>
                        <a:pt x="0" y="756"/>
                      </a:lnTo>
                      <a:lnTo>
                        <a:pt x="9" y="746"/>
                      </a:lnTo>
                      <a:lnTo>
                        <a:pt x="4" y="728"/>
                      </a:lnTo>
                      <a:lnTo>
                        <a:pt x="3" y="708"/>
                      </a:lnTo>
                      <a:lnTo>
                        <a:pt x="3" y="708"/>
                      </a:lnTo>
                      <a:lnTo>
                        <a:pt x="3" y="708"/>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78" name="Freeform 62">
                  <a:extLst>
                    <a:ext uri="{FF2B5EF4-FFF2-40B4-BE49-F238E27FC236}">
                      <a16:creationId xmlns:a16="http://schemas.microsoft.com/office/drawing/2014/main" id="{726A5BC9-A482-42CF-BE85-BC7E035D62A1}"/>
                    </a:ext>
                  </a:extLst>
                </p:cNvPr>
                <p:cNvSpPr>
                  <a:spLocks/>
                </p:cNvSpPr>
                <p:nvPr/>
              </p:nvSpPr>
              <p:spPr bwMode="auto">
                <a:xfrm>
                  <a:off x="9036050" y="2017711"/>
                  <a:ext cx="1909763" cy="1628775"/>
                </a:xfrm>
                <a:custGeom>
                  <a:avLst/>
                  <a:gdLst>
                    <a:gd name="T0" fmla="*/ 171 w 1203"/>
                    <a:gd name="T1" fmla="*/ 722 h 1026"/>
                    <a:gd name="T2" fmla="*/ 319 w 1203"/>
                    <a:gd name="T3" fmla="*/ 766 h 1026"/>
                    <a:gd name="T4" fmla="*/ 424 w 1203"/>
                    <a:gd name="T5" fmla="*/ 740 h 1026"/>
                    <a:gd name="T6" fmla="*/ 537 w 1203"/>
                    <a:gd name="T7" fmla="*/ 722 h 1026"/>
                    <a:gd name="T8" fmla="*/ 641 w 1203"/>
                    <a:gd name="T9" fmla="*/ 654 h 1026"/>
                    <a:gd name="T10" fmla="*/ 644 w 1203"/>
                    <a:gd name="T11" fmla="*/ 591 h 1026"/>
                    <a:gd name="T12" fmla="*/ 741 w 1203"/>
                    <a:gd name="T13" fmla="*/ 566 h 1026"/>
                    <a:gd name="T14" fmla="*/ 845 w 1203"/>
                    <a:gd name="T15" fmla="*/ 480 h 1026"/>
                    <a:gd name="T16" fmla="*/ 942 w 1203"/>
                    <a:gd name="T17" fmla="*/ 428 h 1026"/>
                    <a:gd name="T18" fmla="*/ 953 w 1203"/>
                    <a:gd name="T19" fmla="*/ 374 h 1026"/>
                    <a:gd name="T20" fmla="*/ 882 w 1203"/>
                    <a:gd name="T21" fmla="*/ 367 h 1026"/>
                    <a:gd name="T22" fmla="*/ 817 w 1203"/>
                    <a:gd name="T23" fmla="*/ 385 h 1026"/>
                    <a:gd name="T24" fmla="*/ 815 w 1203"/>
                    <a:gd name="T25" fmla="*/ 301 h 1026"/>
                    <a:gd name="T26" fmla="*/ 897 w 1203"/>
                    <a:gd name="T27" fmla="*/ 246 h 1026"/>
                    <a:gd name="T28" fmla="*/ 940 w 1203"/>
                    <a:gd name="T29" fmla="*/ 178 h 1026"/>
                    <a:gd name="T30" fmla="*/ 976 w 1203"/>
                    <a:gd name="T31" fmla="*/ 93 h 1026"/>
                    <a:gd name="T32" fmla="*/ 943 w 1203"/>
                    <a:gd name="T33" fmla="*/ 44 h 1026"/>
                    <a:gd name="T34" fmla="*/ 1010 w 1203"/>
                    <a:gd name="T35" fmla="*/ 27 h 1026"/>
                    <a:gd name="T36" fmla="*/ 1035 w 1203"/>
                    <a:gd name="T37" fmla="*/ 47 h 1026"/>
                    <a:gd name="T38" fmla="*/ 1078 w 1203"/>
                    <a:gd name="T39" fmla="*/ 112 h 1026"/>
                    <a:gd name="T40" fmla="*/ 1161 w 1203"/>
                    <a:gd name="T41" fmla="*/ 81 h 1026"/>
                    <a:gd name="T42" fmla="*/ 1195 w 1203"/>
                    <a:gd name="T43" fmla="*/ 146 h 1026"/>
                    <a:gd name="T44" fmla="*/ 1172 w 1203"/>
                    <a:gd name="T45" fmla="*/ 266 h 1026"/>
                    <a:gd name="T46" fmla="*/ 1126 w 1203"/>
                    <a:gd name="T47" fmla="*/ 330 h 1026"/>
                    <a:gd name="T48" fmla="*/ 1144 w 1203"/>
                    <a:gd name="T49" fmla="*/ 392 h 1026"/>
                    <a:gd name="T50" fmla="*/ 1129 w 1203"/>
                    <a:gd name="T51" fmla="*/ 421 h 1026"/>
                    <a:gd name="T52" fmla="*/ 1107 w 1203"/>
                    <a:gd name="T53" fmla="*/ 453 h 1026"/>
                    <a:gd name="T54" fmla="*/ 1109 w 1203"/>
                    <a:gd name="T55" fmla="*/ 483 h 1026"/>
                    <a:gd name="T56" fmla="*/ 1118 w 1203"/>
                    <a:gd name="T57" fmla="*/ 534 h 1026"/>
                    <a:gd name="T58" fmla="*/ 1172 w 1203"/>
                    <a:gd name="T59" fmla="*/ 549 h 1026"/>
                    <a:gd name="T60" fmla="*/ 1177 w 1203"/>
                    <a:gd name="T61" fmla="*/ 618 h 1026"/>
                    <a:gd name="T62" fmla="*/ 1121 w 1203"/>
                    <a:gd name="T63" fmla="*/ 658 h 1026"/>
                    <a:gd name="T64" fmla="*/ 1062 w 1203"/>
                    <a:gd name="T65" fmla="*/ 689 h 1026"/>
                    <a:gd name="T66" fmla="*/ 1013 w 1203"/>
                    <a:gd name="T67" fmla="*/ 702 h 1026"/>
                    <a:gd name="T68" fmla="*/ 971 w 1203"/>
                    <a:gd name="T69" fmla="*/ 750 h 1026"/>
                    <a:gd name="T70" fmla="*/ 925 w 1203"/>
                    <a:gd name="T71" fmla="*/ 678 h 1026"/>
                    <a:gd name="T72" fmla="*/ 876 w 1203"/>
                    <a:gd name="T73" fmla="*/ 720 h 1026"/>
                    <a:gd name="T74" fmla="*/ 812 w 1203"/>
                    <a:gd name="T75" fmla="*/ 733 h 1026"/>
                    <a:gd name="T76" fmla="*/ 772 w 1203"/>
                    <a:gd name="T77" fmla="*/ 780 h 1026"/>
                    <a:gd name="T78" fmla="*/ 741 w 1203"/>
                    <a:gd name="T79" fmla="*/ 831 h 1026"/>
                    <a:gd name="T80" fmla="*/ 682 w 1203"/>
                    <a:gd name="T81" fmla="*/ 882 h 1026"/>
                    <a:gd name="T82" fmla="*/ 627 w 1203"/>
                    <a:gd name="T83" fmla="*/ 898 h 1026"/>
                    <a:gd name="T84" fmla="*/ 584 w 1203"/>
                    <a:gd name="T85" fmla="*/ 948 h 1026"/>
                    <a:gd name="T86" fmla="*/ 509 w 1203"/>
                    <a:gd name="T87" fmla="*/ 1002 h 1026"/>
                    <a:gd name="T88" fmla="*/ 445 w 1203"/>
                    <a:gd name="T89" fmla="*/ 983 h 1026"/>
                    <a:gd name="T90" fmla="*/ 438 w 1203"/>
                    <a:gd name="T91" fmla="*/ 919 h 1026"/>
                    <a:gd name="T92" fmla="*/ 401 w 1203"/>
                    <a:gd name="T93" fmla="*/ 936 h 1026"/>
                    <a:gd name="T94" fmla="*/ 350 w 1203"/>
                    <a:gd name="T95" fmla="*/ 1022 h 1026"/>
                    <a:gd name="T96" fmla="*/ 284 w 1203"/>
                    <a:gd name="T97" fmla="*/ 1007 h 1026"/>
                    <a:gd name="T98" fmla="*/ 307 w 1203"/>
                    <a:gd name="T99" fmla="*/ 942 h 1026"/>
                    <a:gd name="T100" fmla="*/ 236 w 1203"/>
                    <a:gd name="T101" fmla="*/ 932 h 1026"/>
                    <a:gd name="T102" fmla="*/ 134 w 1203"/>
                    <a:gd name="T103" fmla="*/ 898 h 1026"/>
                    <a:gd name="T104" fmla="*/ 140 w 1203"/>
                    <a:gd name="T105" fmla="*/ 833 h 1026"/>
                    <a:gd name="T106" fmla="*/ 31 w 1203"/>
                    <a:gd name="T107" fmla="*/ 818 h 1026"/>
                    <a:gd name="T108" fmla="*/ 4 w 1203"/>
                    <a:gd name="T109" fmla="*/ 728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03" h="1026">
                      <a:moveTo>
                        <a:pt x="3" y="708"/>
                      </a:moveTo>
                      <a:lnTo>
                        <a:pt x="20" y="706"/>
                      </a:lnTo>
                      <a:lnTo>
                        <a:pt x="60" y="716"/>
                      </a:lnTo>
                      <a:lnTo>
                        <a:pt x="94" y="719"/>
                      </a:lnTo>
                      <a:lnTo>
                        <a:pt x="129" y="713"/>
                      </a:lnTo>
                      <a:lnTo>
                        <a:pt x="171" y="722"/>
                      </a:lnTo>
                      <a:lnTo>
                        <a:pt x="205" y="723"/>
                      </a:lnTo>
                      <a:lnTo>
                        <a:pt x="221" y="743"/>
                      </a:lnTo>
                      <a:lnTo>
                        <a:pt x="245" y="747"/>
                      </a:lnTo>
                      <a:lnTo>
                        <a:pt x="276" y="759"/>
                      </a:lnTo>
                      <a:lnTo>
                        <a:pt x="299" y="767"/>
                      </a:lnTo>
                      <a:lnTo>
                        <a:pt x="319" y="766"/>
                      </a:lnTo>
                      <a:lnTo>
                        <a:pt x="330" y="760"/>
                      </a:lnTo>
                      <a:lnTo>
                        <a:pt x="332" y="774"/>
                      </a:lnTo>
                      <a:lnTo>
                        <a:pt x="350" y="786"/>
                      </a:lnTo>
                      <a:lnTo>
                        <a:pt x="372" y="766"/>
                      </a:lnTo>
                      <a:lnTo>
                        <a:pt x="397" y="755"/>
                      </a:lnTo>
                      <a:lnTo>
                        <a:pt x="424" y="740"/>
                      </a:lnTo>
                      <a:lnTo>
                        <a:pt x="446" y="737"/>
                      </a:lnTo>
                      <a:lnTo>
                        <a:pt x="463" y="728"/>
                      </a:lnTo>
                      <a:lnTo>
                        <a:pt x="488" y="728"/>
                      </a:lnTo>
                      <a:lnTo>
                        <a:pt x="500" y="725"/>
                      </a:lnTo>
                      <a:lnTo>
                        <a:pt x="530" y="726"/>
                      </a:lnTo>
                      <a:lnTo>
                        <a:pt x="537" y="722"/>
                      </a:lnTo>
                      <a:lnTo>
                        <a:pt x="560" y="722"/>
                      </a:lnTo>
                      <a:lnTo>
                        <a:pt x="579" y="712"/>
                      </a:lnTo>
                      <a:lnTo>
                        <a:pt x="591" y="706"/>
                      </a:lnTo>
                      <a:lnTo>
                        <a:pt x="608" y="688"/>
                      </a:lnTo>
                      <a:lnTo>
                        <a:pt x="624" y="665"/>
                      </a:lnTo>
                      <a:lnTo>
                        <a:pt x="641" y="654"/>
                      </a:lnTo>
                      <a:lnTo>
                        <a:pt x="650" y="652"/>
                      </a:lnTo>
                      <a:lnTo>
                        <a:pt x="659" y="641"/>
                      </a:lnTo>
                      <a:lnTo>
                        <a:pt x="669" y="639"/>
                      </a:lnTo>
                      <a:lnTo>
                        <a:pt x="662" y="624"/>
                      </a:lnTo>
                      <a:lnTo>
                        <a:pt x="638" y="604"/>
                      </a:lnTo>
                      <a:lnTo>
                        <a:pt x="644" y="591"/>
                      </a:lnTo>
                      <a:lnTo>
                        <a:pt x="644" y="577"/>
                      </a:lnTo>
                      <a:lnTo>
                        <a:pt x="659" y="557"/>
                      </a:lnTo>
                      <a:lnTo>
                        <a:pt x="682" y="556"/>
                      </a:lnTo>
                      <a:lnTo>
                        <a:pt x="698" y="567"/>
                      </a:lnTo>
                      <a:lnTo>
                        <a:pt x="721" y="571"/>
                      </a:lnTo>
                      <a:lnTo>
                        <a:pt x="741" y="566"/>
                      </a:lnTo>
                      <a:lnTo>
                        <a:pt x="763" y="547"/>
                      </a:lnTo>
                      <a:lnTo>
                        <a:pt x="777" y="526"/>
                      </a:lnTo>
                      <a:lnTo>
                        <a:pt x="798" y="526"/>
                      </a:lnTo>
                      <a:lnTo>
                        <a:pt x="818" y="520"/>
                      </a:lnTo>
                      <a:lnTo>
                        <a:pt x="843" y="499"/>
                      </a:lnTo>
                      <a:lnTo>
                        <a:pt x="845" y="480"/>
                      </a:lnTo>
                      <a:lnTo>
                        <a:pt x="863" y="456"/>
                      </a:lnTo>
                      <a:lnTo>
                        <a:pt x="883" y="458"/>
                      </a:lnTo>
                      <a:lnTo>
                        <a:pt x="891" y="442"/>
                      </a:lnTo>
                      <a:lnTo>
                        <a:pt x="903" y="443"/>
                      </a:lnTo>
                      <a:lnTo>
                        <a:pt x="923" y="428"/>
                      </a:lnTo>
                      <a:lnTo>
                        <a:pt x="942" y="428"/>
                      </a:lnTo>
                      <a:lnTo>
                        <a:pt x="956" y="422"/>
                      </a:lnTo>
                      <a:lnTo>
                        <a:pt x="971" y="429"/>
                      </a:lnTo>
                      <a:lnTo>
                        <a:pt x="987" y="425"/>
                      </a:lnTo>
                      <a:lnTo>
                        <a:pt x="993" y="409"/>
                      </a:lnTo>
                      <a:lnTo>
                        <a:pt x="979" y="391"/>
                      </a:lnTo>
                      <a:lnTo>
                        <a:pt x="953" y="374"/>
                      </a:lnTo>
                      <a:lnTo>
                        <a:pt x="953" y="365"/>
                      </a:lnTo>
                      <a:lnTo>
                        <a:pt x="939" y="362"/>
                      </a:lnTo>
                      <a:lnTo>
                        <a:pt x="923" y="350"/>
                      </a:lnTo>
                      <a:lnTo>
                        <a:pt x="905" y="352"/>
                      </a:lnTo>
                      <a:lnTo>
                        <a:pt x="894" y="351"/>
                      </a:lnTo>
                      <a:lnTo>
                        <a:pt x="882" y="367"/>
                      </a:lnTo>
                      <a:lnTo>
                        <a:pt x="882" y="377"/>
                      </a:lnTo>
                      <a:lnTo>
                        <a:pt x="865" y="368"/>
                      </a:lnTo>
                      <a:lnTo>
                        <a:pt x="846" y="367"/>
                      </a:lnTo>
                      <a:lnTo>
                        <a:pt x="842" y="371"/>
                      </a:lnTo>
                      <a:lnTo>
                        <a:pt x="826" y="370"/>
                      </a:lnTo>
                      <a:lnTo>
                        <a:pt x="817" y="385"/>
                      </a:lnTo>
                      <a:lnTo>
                        <a:pt x="798" y="370"/>
                      </a:lnTo>
                      <a:lnTo>
                        <a:pt x="797" y="354"/>
                      </a:lnTo>
                      <a:lnTo>
                        <a:pt x="806" y="347"/>
                      </a:lnTo>
                      <a:lnTo>
                        <a:pt x="808" y="328"/>
                      </a:lnTo>
                      <a:lnTo>
                        <a:pt x="817" y="316"/>
                      </a:lnTo>
                      <a:lnTo>
                        <a:pt x="815" y="301"/>
                      </a:lnTo>
                      <a:lnTo>
                        <a:pt x="828" y="276"/>
                      </a:lnTo>
                      <a:lnTo>
                        <a:pt x="835" y="247"/>
                      </a:lnTo>
                      <a:lnTo>
                        <a:pt x="855" y="257"/>
                      </a:lnTo>
                      <a:lnTo>
                        <a:pt x="868" y="254"/>
                      </a:lnTo>
                      <a:lnTo>
                        <a:pt x="882" y="260"/>
                      </a:lnTo>
                      <a:lnTo>
                        <a:pt x="897" y="246"/>
                      </a:lnTo>
                      <a:lnTo>
                        <a:pt x="914" y="226"/>
                      </a:lnTo>
                      <a:lnTo>
                        <a:pt x="934" y="225"/>
                      </a:lnTo>
                      <a:lnTo>
                        <a:pt x="939" y="209"/>
                      </a:lnTo>
                      <a:lnTo>
                        <a:pt x="931" y="196"/>
                      </a:lnTo>
                      <a:lnTo>
                        <a:pt x="934" y="183"/>
                      </a:lnTo>
                      <a:lnTo>
                        <a:pt x="940" y="178"/>
                      </a:lnTo>
                      <a:lnTo>
                        <a:pt x="940" y="164"/>
                      </a:lnTo>
                      <a:lnTo>
                        <a:pt x="948" y="154"/>
                      </a:lnTo>
                      <a:lnTo>
                        <a:pt x="951" y="132"/>
                      </a:lnTo>
                      <a:lnTo>
                        <a:pt x="954" y="117"/>
                      </a:lnTo>
                      <a:lnTo>
                        <a:pt x="965" y="104"/>
                      </a:lnTo>
                      <a:lnTo>
                        <a:pt x="976" y="93"/>
                      </a:lnTo>
                      <a:lnTo>
                        <a:pt x="977" y="78"/>
                      </a:lnTo>
                      <a:lnTo>
                        <a:pt x="970" y="70"/>
                      </a:lnTo>
                      <a:lnTo>
                        <a:pt x="971" y="56"/>
                      </a:lnTo>
                      <a:lnTo>
                        <a:pt x="960" y="51"/>
                      </a:lnTo>
                      <a:lnTo>
                        <a:pt x="947" y="57"/>
                      </a:lnTo>
                      <a:lnTo>
                        <a:pt x="943" y="44"/>
                      </a:lnTo>
                      <a:lnTo>
                        <a:pt x="956" y="30"/>
                      </a:lnTo>
                      <a:lnTo>
                        <a:pt x="973" y="7"/>
                      </a:lnTo>
                      <a:lnTo>
                        <a:pt x="985" y="6"/>
                      </a:lnTo>
                      <a:lnTo>
                        <a:pt x="998" y="0"/>
                      </a:lnTo>
                      <a:lnTo>
                        <a:pt x="1011" y="16"/>
                      </a:lnTo>
                      <a:lnTo>
                        <a:pt x="1010" y="27"/>
                      </a:lnTo>
                      <a:lnTo>
                        <a:pt x="993" y="44"/>
                      </a:lnTo>
                      <a:lnTo>
                        <a:pt x="1004" y="54"/>
                      </a:lnTo>
                      <a:lnTo>
                        <a:pt x="1015" y="57"/>
                      </a:lnTo>
                      <a:lnTo>
                        <a:pt x="1021" y="66"/>
                      </a:lnTo>
                      <a:lnTo>
                        <a:pt x="1028" y="63"/>
                      </a:lnTo>
                      <a:lnTo>
                        <a:pt x="1035" y="47"/>
                      </a:lnTo>
                      <a:lnTo>
                        <a:pt x="1044" y="58"/>
                      </a:lnTo>
                      <a:lnTo>
                        <a:pt x="1056" y="58"/>
                      </a:lnTo>
                      <a:lnTo>
                        <a:pt x="1056" y="74"/>
                      </a:lnTo>
                      <a:lnTo>
                        <a:pt x="1062" y="84"/>
                      </a:lnTo>
                      <a:lnTo>
                        <a:pt x="1062" y="94"/>
                      </a:lnTo>
                      <a:lnTo>
                        <a:pt x="1078" y="112"/>
                      </a:lnTo>
                      <a:lnTo>
                        <a:pt x="1103" y="117"/>
                      </a:lnTo>
                      <a:lnTo>
                        <a:pt x="1115" y="107"/>
                      </a:lnTo>
                      <a:lnTo>
                        <a:pt x="1132" y="107"/>
                      </a:lnTo>
                      <a:lnTo>
                        <a:pt x="1137" y="101"/>
                      </a:lnTo>
                      <a:lnTo>
                        <a:pt x="1147" y="100"/>
                      </a:lnTo>
                      <a:lnTo>
                        <a:pt x="1161" y="81"/>
                      </a:lnTo>
                      <a:lnTo>
                        <a:pt x="1175" y="84"/>
                      </a:lnTo>
                      <a:lnTo>
                        <a:pt x="1184" y="102"/>
                      </a:lnTo>
                      <a:lnTo>
                        <a:pt x="1200" y="105"/>
                      </a:lnTo>
                      <a:lnTo>
                        <a:pt x="1203" y="117"/>
                      </a:lnTo>
                      <a:lnTo>
                        <a:pt x="1194" y="127"/>
                      </a:lnTo>
                      <a:lnTo>
                        <a:pt x="1195" y="146"/>
                      </a:lnTo>
                      <a:lnTo>
                        <a:pt x="1181" y="172"/>
                      </a:lnTo>
                      <a:lnTo>
                        <a:pt x="1183" y="203"/>
                      </a:lnTo>
                      <a:lnTo>
                        <a:pt x="1192" y="216"/>
                      </a:lnTo>
                      <a:lnTo>
                        <a:pt x="1189" y="235"/>
                      </a:lnTo>
                      <a:lnTo>
                        <a:pt x="1177" y="235"/>
                      </a:lnTo>
                      <a:lnTo>
                        <a:pt x="1172" y="266"/>
                      </a:lnTo>
                      <a:lnTo>
                        <a:pt x="1175" y="287"/>
                      </a:lnTo>
                      <a:lnTo>
                        <a:pt x="1175" y="301"/>
                      </a:lnTo>
                      <a:lnTo>
                        <a:pt x="1160" y="280"/>
                      </a:lnTo>
                      <a:lnTo>
                        <a:pt x="1146" y="301"/>
                      </a:lnTo>
                      <a:lnTo>
                        <a:pt x="1127" y="320"/>
                      </a:lnTo>
                      <a:lnTo>
                        <a:pt x="1126" y="330"/>
                      </a:lnTo>
                      <a:lnTo>
                        <a:pt x="1103" y="348"/>
                      </a:lnTo>
                      <a:lnTo>
                        <a:pt x="1098" y="364"/>
                      </a:lnTo>
                      <a:lnTo>
                        <a:pt x="1106" y="374"/>
                      </a:lnTo>
                      <a:lnTo>
                        <a:pt x="1116" y="377"/>
                      </a:lnTo>
                      <a:lnTo>
                        <a:pt x="1126" y="389"/>
                      </a:lnTo>
                      <a:lnTo>
                        <a:pt x="1144" y="392"/>
                      </a:lnTo>
                      <a:lnTo>
                        <a:pt x="1152" y="385"/>
                      </a:lnTo>
                      <a:lnTo>
                        <a:pt x="1154" y="389"/>
                      </a:lnTo>
                      <a:lnTo>
                        <a:pt x="1147" y="399"/>
                      </a:lnTo>
                      <a:lnTo>
                        <a:pt x="1132" y="399"/>
                      </a:lnTo>
                      <a:lnTo>
                        <a:pt x="1130" y="412"/>
                      </a:lnTo>
                      <a:lnTo>
                        <a:pt x="1129" y="421"/>
                      </a:lnTo>
                      <a:lnTo>
                        <a:pt x="1140" y="426"/>
                      </a:lnTo>
                      <a:lnTo>
                        <a:pt x="1135" y="435"/>
                      </a:lnTo>
                      <a:lnTo>
                        <a:pt x="1127" y="436"/>
                      </a:lnTo>
                      <a:lnTo>
                        <a:pt x="1124" y="459"/>
                      </a:lnTo>
                      <a:lnTo>
                        <a:pt x="1113" y="448"/>
                      </a:lnTo>
                      <a:lnTo>
                        <a:pt x="1107" y="453"/>
                      </a:lnTo>
                      <a:lnTo>
                        <a:pt x="1095" y="446"/>
                      </a:lnTo>
                      <a:lnTo>
                        <a:pt x="1084" y="448"/>
                      </a:lnTo>
                      <a:lnTo>
                        <a:pt x="1082" y="463"/>
                      </a:lnTo>
                      <a:lnTo>
                        <a:pt x="1087" y="469"/>
                      </a:lnTo>
                      <a:lnTo>
                        <a:pt x="1096" y="469"/>
                      </a:lnTo>
                      <a:lnTo>
                        <a:pt x="1109" y="483"/>
                      </a:lnTo>
                      <a:lnTo>
                        <a:pt x="1109" y="492"/>
                      </a:lnTo>
                      <a:lnTo>
                        <a:pt x="1103" y="502"/>
                      </a:lnTo>
                      <a:lnTo>
                        <a:pt x="1106" y="516"/>
                      </a:lnTo>
                      <a:lnTo>
                        <a:pt x="1109" y="529"/>
                      </a:lnTo>
                      <a:lnTo>
                        <a:pt x="1113" y="531"/>
                      </a:lnTo>
                      <a:lnTo>
                        <a:pt x="1118" y="534"/>
                      </a:lnTo>
                      <a:lnTo>
                        <a:pt x="1120" y="547"/>
                      </a:lnTo>
                      <a:lnTo>
                        <a:pt x="1124" y="553"/>
                      </a:lnTo>
                      <a:lnTo>
                        <a:pt x="1144" y="536"/>
                      </a:lnTo>
                      <a:lnTo>
                        <a:pt x="1158" y="527"/>
                      </a:lnTo>
                      <a:lnTo>
                        <a:pt x="1164" y="541"/>
                      </a:lnTo>
                      <a:lnTo>
                        <a:pt x="1172" y="549"/>
                      </a:lnTo>
                      <a:lnTo>
                        <a:pt x="1172" y="560"/>
                      </a:lnTo>
                      <a:lnTo>
                        <a:pt x="1183" y="574"/>
                      </a:lnTo>
                      <a:lnTo>
                        <a:pt x="1178" y="588"/>
                      </a:lnTo>
                      <a:lnTo>
                        <a:pt x="1197" y="593"/>
                      </a:lnTo>
                      <a:lnTo>
                        <a:pt x="1194" y="608"/>
                      </a:lnTo>
                      <a:lnTo>
                        <a:pt x="1177" y="618"/>
                      </a:lnTo>
                      <a:lnTo>
                        <a:pt x="1177" y="628"/>
                      </a:lnTo>
                      <a:lnTo>
                        <a:pt x="1163" y="635"/>
                      </a:lnTo>
                      <a:lnTo>
                        <a:pt x="1144" y="631"/>
                      </a:lnTo>
                      <a:lnTo>
                        <a:pt x="1143" y="645"/>
                      </a:lnTo>
                      <a:lnTo>
                        <a:pt x="1124" y="644"/>
                      </a:lnTo>
                      <a:lnTo>
                        <a:pt x="1121" y="658"/>
                      </a:lnTo>
                      <a:lnTo>
                        <a:pt x="1115" y="662"/>
                      </a:lnTo>
                      <a:lnTo>
                        <a:pt x="1106" y="657"/>
                      </a:lnTo>
                      <a:lnTo>
                        <a:pt x="1090" y="678"/>
                      </a:lnTo>
                      <a:lnTo>
                        <a:pt x="1079" y="678"/>
                      </a:lnTo>
                      <a:lnTo>
                        <a:pt x="1070" y="691"/>
                      </a:lnTo>
                      <a:lnTo>
                        <a:pt x="1062" y="689"/>
                      </a:lnTo>
                      <a:lnTo>
                        <a:pt x="1050" y="712"/>
                      </a:lnTo>
                      <a:lnTo>
                        <a:pt x="1033" y="696"/>
                      </a:lnTo>
                      <a:lnTo>
                        <a:pt x="1033" y="688"/>
                      </a:lnTo>
                      <a:lnTo>
                        <a:pt x="1016" y="682"/>
                      </a:lnTo>
                      <a:lnTo>
                        <a:pt x="1008" y="689"/>
                      </a:lnTo>
                      <a:lnTo>
                        <a:pt x="1013" y="702"/>
                      </a:lnTo>
                      <a:lnTo>
                        <a:pt x="1011" y="723"/>
                      </a:lnTo>
                      <a:lnTo>
                        <a:pt x="1018" y="733"/>
                      </a:lnTo>
                      <a:lnTo>
                        <a:pt x="1021" y="743"/>
                      </a:lnTo>
                      <a:lnTo>
                        <a:pt x="1013" y="750"/>
                      </a:lnTo>
                      <a:lnTo>
                        <a:pt x="999" y="752"/>
                      </a:lnTo>
                      <a:lnTo>
                        <a:pt x="971" y="750"/>
                      </a:lnTo>
                      <a:lnTo>
                        <a:pt x="970" y="739"/>
                      </a:lnTo>
                      <a:lnTo>
                        <a:pt x="959" y="732"/>
                      </a:lnTo>
                      <a:lnTo>
                        <a:pt x="960" y="712"/>
                      </a:lnTo>
                      <a:lnTo>
                        <a:pt x="945" y="701"/>
                      </a:lnTo>
                      <a:lnTo>
                        <a:pt x="934" y="681"/>
                      </a:lnTo>
                      <a:lnTo>
                        <a:pt x="925" y="678"/>
                      </a:lnTo>
                      <a:lnTo>
                        <a:pt x="919" y="688"/>
                      </a:lnTo>
                      <a:lnTo>
                        <a:pt x="906" y="688"/>
                      </a:lnTo>
                      <a:lnTo>
                        <a:pt x="896" y="695"/>
                      </a:lnTo>
                      <a:lnTo>
                        <a:pt x="897" y="708"/>
                      </a:lnTo>
                      <a:lnTo>
                        <a:pt x="897" y="723"/>
                      </a:lnTo>
                      <a:lnTo>
                        <a:pt x="876" y="720"/>
                      </a:lnTo>
                      <a:lnTo>
                        <a:pt x="865" y="735"/>
                      </a:lnTo>
                      <a:lnTo>
                        <a:pt x="852" y="730"/>
                      </a:lnTo>
                      <a:lnTo>
                        <a:pt x="837" y="742"/>
                      </a:lnTo>
                      <a:lnTo>
                        <a:pt x="825" y="755"/>
                      </a:lnTo>
                      <a:lnTo>
                        <a:pt x="811" y="752"/>
                      </a:lnTo>
                      <a:lnTo>
                        <a:pt x="812" y="733"/>
                      </a:lnTo>
                      <a:lnTo>
                        <a:pt x="808" y="723"/>
                      </a:lnTo>
                      <a:lnTo>
                        <a:pt x="792" y="723"/>
                      </a:lnTo>
                      <a:lnTo>
                        <a:pt x="780" y="740"/>
                      </a:lnTo>
                      <a:lnTo>
                        <a:pt x="778" y="757"/>
                      </a:lnTo>
                      <a:lnTo>
                        <a:pt x="769" y="766"/>
                      </a:lnTo>
                      <a:lnTo>
                        <a:pt x="772" y="780"/>
                      </a:lnTo>
                      <a:lnTo>
                        <a:pt x="764" y="787"/>
                      </a:lnTo>
                      <a:lnTo>
                        <a:pt x="780" y="803"/>
                      </a:lnTo>
                      <a:lnTo>
                        <a:pt x="777" y="824"/>
                      </a:lnTo>
                      <a:lnTo>
                        <a:pt x="761" y="826"/>
                      </a:lnTo>
                      <a:lnTo>
                        <a:pt x="749" y="838"/>
                      </a:lnTo>
                      <a:lnTo>
                        <a:pt x="741" y="831"/>
                      </a:lnTo>
                      <a:lnTo>
                        <a:pt x="729" y="833"/>
                      </a:lnTo>
                      <a:lnTo>
                        <a:pt x="723" y="847"/>
                      </a:lnTo>
                      <a:lnTo>
                        <a:pt x="710" y="841"/>
                      </a:lnTo>
                      <a:lnTo>
                        <a:pt x="701" y="841"/>
                      </a:lnTo>
                      <a:lnTo>
                        <a:pt x="689" y="860"/>
                      </a:lnTo>
                      <a:lnTo>
                        <a:pt x="682" y="882"/>
                      </a:lnTo>
                      <a:lnTo>
                        <a:pt x="661" y="882"/>
                      </a:lnTo>
                      <a:lnTo>
                        <a:pt x="658" y="894"/>
                      </a:lnTo>
                      <a:lnTo>
                        <a:pt x="648" y="898"/>
                      </a:lnTo>
                      <a:lnTo>
                        <a:pt x="647" y="891"/>
                      </a:lnTo>
                      <a:lnTo>
                        <a:pt x="638" y="889"/>
                      </a:lnTo>
                      <a:lnTo>
                        <a:pt x="627" y="898"/>
                      </a:lnTo>
                      <a:lnTo>
                        <a:pt x="624" y="909"/>
                      </a:lnTo>
                      <a:lnTo>
                        <a:pt x="601" y="899"/>
                      </a:lnTo>
                      <a:lnTo>
                        <a:pt x="597" y="909"/>
                      </a:lnTo>
                      <a:lnTo>
                        <a:pt x="584" y="924"/>
                      </a:lnTo>
                      <a:lnTo>
                        <a:pt x="585" y="935"/>
                      </a:lnTo>
                      <a:lnTo>
                        <a:pt x="584" y="948"/>
                      </a:lnTo>
                      <a:lnTo>
                        <a:pt x="571" y="951"/>
                      </a:lnTo>
                      <a:lnTo>
                        <a:pt x="542" y="982"/>
                      </a:lnTo>
                      <a:lnTo>
                        <a:pt x="536" y="993"/>
                      </a:lnTo>
                      <a:lnTo>
                        <a:pt x="530" y="1010"/>
                      </a:lnTo>
                      <a:lnTo>
                        <a:pt x="519" y="1012"/>
                      </a:lnTo>
                      <a:lnTo>
                        <a:pt x="509" y="1002"/>
                      </a:lnTo>
                      <a:lnTo>
                        <a:pt x="505" y="999"/>
                      </a:lnTo>
                      <a:lnTo>
                        <a:pt x="500" y="1003"/>
                      </a:lnTo>
                      <a:lnTo>
                        <a:pt x="477" y="1003"/>
                      </a:lnTo>
                      <a:lnTo>
                        <a:pt x="472" y="992"/>
                      </a:lnTo>
                      <a:lnTo>
                        <a:pt x="463" y="983"/>
                      </a:lnTo>
                      <a:lnTo>
                        <a:pt x="445" y="983"/>
                      </a:lnTo>
                      <a:lnTo>
                        <a:pt x="434" y="978"/>
                      </a:lnTo>
                      <a:lnTo>
                        <a:pt x="424" y="970"/>
                      </a:lnTo>
                      <a:lnTo>
                        <a:pt x="435" y="953"/>
                      </a:lnTo>
                      <a:lnTo>
                        <a:pt x="440" y="943"/>
                      </a:lnTo>
                      <a:lnTo>
                        <a:pt x="448" y="931"/>
                      </a:lnTo>
                      <a:lnTo>
                        <a:pt x="438" y="919"/>
                      </a:lnTo>
                      <a:lnTo>
                        <a:pt x="437" y="909"/>
                      </a:lnTo>
                      <a:lnTo>
                        <a:pt x="426" y="914"/>
                      </a:lnTo>
                      <a:lnTo>
                        <a:pt x="417" y="914"/>
                      </a:lnTo>
                      <a:lnTo>
                        <a:pt x="415" y="922"/>
                      </a:lnTo>
                      <a:lnTo>
                        <a:pt x="404" y="925"/>
                      </a:lnTo>
                      <a:lnTo>
                        <a:pt x="401" y="936"/>
                      </a:lnTo>
                      <a:lnTo>
                        <a:pt x="392" y="958"/>
                      </a:lnTo>
                      <a:lnTo>
                        <a:pt x="392" y="980"/>
                      </a:lnTo>
                      <a:lnTo>
                        <a:pt x="380" y="993"/>
                      </a:lnTo>
                      <a:lnTo>
                        <a:pt x="363" y="1003"/>
                      </a:lnTo>
                      <a:lnTo>
                        <a:pt x="360" y="1012"/>
                      </a:lnTo>
                      <a:lnTo>
                        <a:pt x="350" y="1022"/>
                      </a:lnTo>
                      <a:lnTo>
                        <a:pt x="338" y="1026"/>
                      </a:lnTo>
                      <a:lnTo>
                        <a:pt x="327" y="1023"/>
                      </a:lnTo>
                      <a:lnTo>
                        <a:pt x="316" y="1024"/>
                      </a:lnTo>
                      <a:lnTo>
                        <a:pt x="304" y="1022"/>
                      </a:lnTo>
                      <a:lnTo>
                        <a:pt x="298" y="1010"/>
                      </a:lnTo>
                      <a:lnTo>
                        <a:pt x="284" y="1007"/>
                      </a:lnTo>
                      <a:lnTo>
                        <a:pt x="282" y="992"/>
                      </a:lnTo>
                      <a:lnTo>
                        <a:pt x="289" y="982"/>
                      </a:lnTo>
                      <a:lnTo>
                        <a:pt x="289" y="970"/>
                      </a:lnTo>
                      <a:lnTo>
                        <a:pt x="302" y="968"/>
                      </a:lnTo>
                      <a:lnTo>
                        <a:pt x="310" y="959"/>
                      </a:lnTo>
                      <a:lnTo>
                        <a:pt x="307" y="942"/>
                      </a:lnTo>
                      <a:lnTo>
                        <a:pt x="316" y="936"/>
                      </a:lnTo>
                      <a:lnTo>
                        <a:pt x="316" y="924"/>
                      </a:lnTo>
                      <a:lnTo>
                        <a:pt x="296" y="905"/>
                      </a:lnTo>
                      <a:lnTo>
                        <a:pt x="272" y="905"/>
                      </a:lnTo>
                      <a:lnTo>
                        <a:pt x="251" y="926"/>
                      </a:lnTo>
                      <a:lnTo>
                        <a:pt x="236" y="932"/>
                      </a:lnTo>
                      <a:lnTo>
                        <a:pt x="216" y="938"/>
                      </a:lnTo>
                      <a:lnTo>
                        <a:pt x="188" y="938"/>
                      </a:lnTo>
                      <a:lnTo>
                        <a:pt x="165" y="931"/>
                      </a:lnTo>
                      <a:lnTo>
                        <a:pt x="154" y="919"/>
                      </a:lnTo>
                      <a:lnTo>
                        <a:pt x="154" y="898"/>
                      </a:lnTo>
                      <a:lnTo>
                        <a:pt x="134" y="898"/>
                      </a:lnTo>
                      <a:lnTo>
                        <a:pt x="131" y="889"/>
                      </a:lnTo>
                      <a:lnTo>
                        <a:pt x="114" y="882"/>
                      </a:lnTo>
                      <a:lnTo>
                        <a:pt x="105" y="871"/>
                      </a:lnTo>
                      <a:lnTo>
                        <a:pt x="119" y="854"/>
                      </a:lnTo>
                      <a:lnTo>
                        <a:pt x="134" y="848"/>
                      </a:lnTo>
                      <a:lnTo>
                        <a:pt x="140" y="833"/>
                      </a:lnTo>
                      <a:lnTo>
                        <a:pt x="134" y="818"/>
                      </a:lnTo>
                      <a:lnTo>
                        <a:pt x="122" y="813"/>
                      </a:lnTo>
                      <a:lnTo>
                        <a:pt x="71" y="811"/>
                      </a:lnTo>
                      <a:lnTo>
                        <a:pt x="51" y="833"/>
                      </a:lnTo>
                      <a:lnTo>
                        <a:pt x="35" y="828"/>
                      </a:lnTo>
                      <a:lnTo>
                        <a:pt x="31" y="818"/>
                      </a:lnTo>
                      <a:lnTo>
                        <a:pt x="14" y="799"/>
                      </a:lnTo>
                      <a:lnTo>
                        <a:pt x="9" y="787"/>
                      </a:lnTo>
                      <a:lnTo>
                        <a:pt x="1" y="769"/>
                      </a:lnTo>
                      <a:lnTo>
                        <a:pt x="0" y="756"/>
                      </a:lnTo>
                      <a:lnTo>
                        <a:pt x="9" y="746"/>
                      </a:lnTo>
                      <a:lnTo>
                        <a:pt x="4" y="728"/>
                      </a:lnTo>
                      <a:lnTo>
                        <a:pt x="3" y="708"/>
                      </a:lnTo>
                      <a:lnTo>
                        <a:pt x="3" y="708"/>
                      </a:lnTo>
                      <a:lnTo>
                        <a:pt x="3" y="708"/>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79" name="Freeform 63">
                  <a:extLst>
                    <a:ext uri="{FF2B5EF4-FFF2-40B4-BE49-F238E27FC236}">
                      <a16:creationId xmlns:a16="http://schemas.microsoft.com/office/drawing/2014/main" id="{3AAE82F4-9403-4187-89FE-540BDF1ED0FF}"/>
                    </a:ext>
                  </a:extLst>
                </p:cNvPr>
                <p:cNvSpPr>
                  <a:spLocks/>
                </p:cNvSpPr>
                <p:nvPr/>
              </p:nvSpPr>
              <p:spPr bwMode="auto">
                <a:xfrm>
                  <a:off x="10625137" y="2944811"/>
                  <a:ext cx="495300" cy="473075"/>
                </a:xfrm>
                <a:custGeom>
                  <a:avLst/>
                  <a:gdLst>
                    <a:gd name="T0" fmla="*/ 37 w 312"/>
                    <a:gd name="T1" fmla="*/ 220 h 298"/>
                    <a:gd name="T2" fmla="*/ 23 w 312"/>
                    <a:gd name="T3" fmla="*/ 209 h 298"/>
                    <a:gd name="T4" fmla="*/ 0 w 312"/>
                    <a:gd name="T5" fmla="*/ 190 h 298"/>
                    <a:gd name="T6" fmla="*/ 12 w 312"/>
                    <a:gd name="T7" fmla="*/ 165 h 298"/>
                    <a:gd name="T8" fmla="*/ 17 w 312"/>
                    <a:gd name="T9" fmla="*/ 148 h 298"/>
                    <a:gd name="T10" fmla="*/ 12 w 312"/>
                    <a:gd name="T11" fmla="*/ 118 h 298"/>
                    <a:gd name="T12" fmla="*/ 15 w 312"/>
                    <a:gd name="T13" fmla="*/ 98 h 298"/>
                    <a:gd name="T14" fmla="*/ 32 w 312"/>
                    <a:gd name="T15" fmla="*/ 112 h 298"/>
                    <a:gd name="T16" fmla="*/ 61 w 312"/>
                    <a:gd name="T17" fmla="*/ 104 h 298"/>
                    <a:gd name="T18" fmla="*/ 78 w 312"/>
                    <a:gd name="T19" fmla="*/ 94 h 298"/>
                    <a:gd name="T20" fmla="*/ 105 w 312"/>
                    <a:gd name="T21" fmla="*/ 73 h 298"/>
                    <a:gd name="T22" fmla="*/ 119 w 312"/>
                    <a:gd name="T23" fmla="*/ 74 h 298"/>
                    <a:gd name="T24" fmla="*/ 142 w 312"/>
                    <a:gd name="T25" fmla="*/ 61 h 298"/>
                    <a:gd name="T26" fmla="*/ 162 w 312"/>
                    <a:gd name="T27" fmla="*/ 51 h 298"/>
                    <a:gd name="T28" fmla="*/ 176 w 312"/>
                    <a:gd name="T29" fmla="*/ 34 h 298"/>
                    <a:gd name="T30" fmla="*/ 196 w 312"/>
                    <a:gd name="T31" fmla="*/ 9 h 298"/>
                    <a:gd name="T32" fmla="*/ 208 w 312"/>
                    <a:gd name="T33" fmla="*/ 9 h 298"/>
                    <a:gd name="T34" fmla="*/ 230 w 312"/>
                    <a:gd name="T35" fmla="*/ 21 h 298"/>
                    <a:gd name="T36" fmla="*/ 239 w 312"/>
                    <a:gd name="T37" fmla="*/ 24 h 298"/>
                    <a:gd name="T38" fmla="*/ 253 w 312"/>
                    <a:gd name="T39" fmla="*/ 27 h 298"/>
                    <a:gd name="T40" fmla="*/ 273 w 312"/>
                    <a:gd name="T41" fmla="*/ 54 h 298"/>
                    <a:gd name="T42" fmla="*/ 282 w 312"/>
                    <a:gd name="T43" fmla="*/ 84 h 298"/>
                    <a:gd name="T44" fmla="*/ 312 w 312"/>
                    <a:gd name="T45" fmla="*/ 118 h 298"/>
                    <a:gd name="T46" fmla="*/ 299 w 312"/>
                    <a:gd name="T47" fmla="*/ 158 h 298"/>
                    <a:gd name="T48" fmla="*/ 262 w 312"/>
                    <a:gd name="T49" fmla="*/ 193 h 298"/>
                    <a:gd name="T50" fmla="*/ 253 w 312"/>
                    <a:gd name="T51" fmla="*/ 215 h 298"/>
                    <a:gd name="T52" fmla="*/ 217 w 312"/>
                    <a:gd name="T53" fmla="*/ 226 h 298"/>
                    <a:gd name="T54" fmla="*/ 208 w 312"/>
                    <a:gd name="T55" fmla="*/ 236 h 298"/>
                    <a:gd name="T56" fmla="*/ 183 w 312"/>
                    <a:gd name="T57" fmla="*/ 249 h 298"/>
                    <a:gd name="T58" fmla="*/ 162 w 312"/>
                    <a:gd name="T59" fmla="*/ 269 h 298"/>
                    <a:gd name="T60" fmla="*/ 149 w 312"/>
                    <a:gd name="T61" fmla="*/ 288 h 298"/>
                    <a:gd name="T62" fmla="*/ 140 w 312"/>
                    <a:gd name="T63" fmla="*/ 291 h 298"/>
                    <a:gd name="T64" fmla="*/ 131 w 312"/>
                    <a:gd name="T65" fmla="*/ 298 h 298"/>
                    <a:gd name="T66" fmla="*/ 129 w 312"/>
                    <a:gd name="T67" fmla="*/ 284 h 298"/>
                    <a:gd name="T68" fmla="*/ 139 w 312"/>
                    <a:gd name="T69" fmla="*/ 274 h 298"/>
                    <a:gd name="T70" fmla="*/ 142 w 312"/>
                    <a:gd name="T71" fmla="*/ 261 h 298"/>
                    <a:gd name="T72" fmla="*/ 122 w 312"/>
                    <a:gd name="T73" fmla="*/ 257 h 298"/>
                    <a:gd name="T74" fmla="*/ 128 w 312"/>
                    <a:gd name="T75" fmla="*/ 234 h 298"/>
                    <a:gd name="T76" fmla="*/ 145 w 312"/>
                    <a:gd name="T77" fmla="*/ 213 h 298"/>
                    <a:gd name="T78" fmla="*/ 131 w 312"/>
                    <a:gd name="T79" fmla="*/ 168 h 298"/>
                    <a:gd name="T80" fmla="*/ 105 w 312"/>
                    <a:gd name="T81" fmla="*/ 176 h 298"/>
                    <a:gd name="T82" fmla="*/ 92 w 312"/>
                    <a:gd name="T83" fmla="*/ 190 h 298"/>
                    <a:gd name="T84" fmla="*/ 78 w 312"/>
                    <a:gd name="T85" fmla="*/ 206 h 298"/>
                    <a:gd name="T86" fmla="*/ 65 w 312"/>
                    <a:gd name="T87" fmla="*/ 230 h 298"/>
                    <a:gd name="T88" fmla="*/ 52 w 312"/>
                    <a:gd name="T89" fmla="*/ 237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2" h="298">
                      <a:moveTo>
                        <a:pt x="52" y="237"/>
                      </a:moveTo>
                      <a:lnTo>
                        <a:pt x="37" y="220"/>
                      </a:lnTo>
                      <a:lnTo>
                        <a:pt x="35" y="207"/>
                      </a:lnTo>
                      <a:lnTo>
                        <a:pt x="23" y="209"/>
                      </a:lnTo>
                      <a:lnTo>
                        <a:pt x="7" y="200"/>
                      </a:lnTo>
                      <a:lnTo>
                        <a:pt x="0" y="190"/>
                      </a:lnTo>
                      <a:lnTo>
                        <a:pt x="3" y="175"/>
                      </a:lnTo>
                      <a:lnTo>
                        <a:pt x="12" y="165"/>
                      </a:lnTo>
                      <a:lnTo>
                        <a:pt x="20" y="158"/>
                      </a:lnTo>
                      <a:lnTo>
                        <a:pt x="17" y="148"/>
                      </a:lnTo>
                      <a:lnTo>
                        <a:pt x="10" y="138"/>
                      </a:lnTo>
                      <a:lnTo>
                        <a:pt x="12" y="118"/>
                      </a:lnTo>
                      <a:lnTo>
                        <a:pt x="7" y="105"/>
                      </a:lnTo>
                      <a:lnTo>
                        <a:pt x="15" y="98"/>
                      </a:lnTo>
                      <a:lnTo>
                        <a:pt x="32" y="104"/>
                      </a:lnTo>
                      <a:lnTo>
                        <a:pt x="32" y="112"/>
                      </a:lnTo>
                      <a:lnTo>
                        <a:pt x="49" y="128"/>
                      </a:lnTo>
                      <a:lnTo>
                        <a:pt x="61" y="104"/>
                      </a:lnTo>
                      <a:lnTo>
                        <a:pt x="69" y="107"/>
                      </a:lnTo>
                      <a:lnTo>
                        <a:pt x="78" y="94"/>
                      </a:lnTo>
                      <a:lnTo>
                        <a:pt x="88" y="94"/>
                      </a:lnTo>
                      <a:lnTo>
                        <a:pt x="105" y="73"/>
                      </a:lnTo>
                      <a:lnTo>
                        <a:pt x="114" y="78"/>
                      </a:lnTo>
                      <a:lnTo>
                        <a:pt x="119" y="74"/>
                      </a:lnTo>
                      <a:lnTo>
                        <a:pt x="123" y="60"/>
                      </a:lnTo>
                      <a:lnTo>
                        <a:pt x="142" y="61"/>
                      </a:lnTo>
                      <a:lnTo>
                        <a:pt x="143" y="47"/>
                      </a:lnTo>
                      <a:lnTo>
                        <a:pt x="162" y="51"/>
                      </a:lnTo>
                      <a:lnTo>
                        <a:pt x="176" y="44"/>
                      </a:lnTo>
                      <a:lnTo>
                        <a:pt x="176" y="34"/>
                      </a:lnTo>
                      <a:lnTo>
                        <a:pt x="193" y="24"/>
                      </a:lnTo>
                      <a:lnTo>
                        <a:pt x="196" y="9"/>
                      </a:lnTo>
                      <a:lnTo>
                        <a:pt x="199" y="0"/>
                      </a:lnTo>
                      <a:lnTo>
                        <a:pt x="208" y="9"/>
                      </a:lnTo>
                      <a:lnTo>
                        <a:pt x="222" y="10"/>
                      </a:lnTo>
                      <a:lnTo>
                        <a:pt x="230" y="21"/>
                      </a:lnTo>
                      <a:lnTo>
                        <a:pt x="230" y="30"/>
                      </a:lnTo>
                      <a:lnTo>
                        <a:pt x="239" y="24"/>
                      </a:lnTo>
                      <a:lnTo>
                        <a:pt x="247" y="11"/>
                      </a:lnTo>
                      <a:lnTo>
                        <a:pt x="253" y="27"/>
                      </a:lnTo>
                      <a:lnTo>
                        <a:pt x="258" y="40"/>
                      </a:lnTo>
                      <a:lnTo>
                        <a:pt x="273" y="54"/>
                      </a:lnTo>
                      <a:lnTo>
                        <a:pt x="287" y="60"/>
                      </a:lnTo>
                      <a:lnTo>
                        <a:pt x="282" y="84"/>
                      </a:lnTo>
                      <a:lnTo>
                        <a:pt x="298" y="99"/>
                      </a:lnTo>
                      <a:lnTo>
                        <a:pt x="312" y="118"/>
                      </a:lnTo>
                      <a:lnTo>
                        <a:pt x="310" y="144"/>
                      </a:lnTo>
                      <a:lnTo>
                        <a:pt x="299" y="158"/>
                      </a:lnTo>
                      <a:lnTo>
                        <a:pt x="276" y="176"/>
                      </a:lnTo>
                      <a:lnTo>
                        <a:pt x="262" y="193"/>
                      </a:lnTo>
                      <a:lnTo>
                        <a:pt x="262" y="206"/>
                      </a:lnTo>
                      <a:lnTo>
                        <a:pt x="253" y="215"/>
                      </a:lnTo>
                      <a:lnTo>
                        <a:pt x="228" y="217"/>
                      </a:lnTo>
                      <a:lnTo>
                        <a:pt x="217" y="226"/>
                      </a:lnTo>
                      <a:lnTo>
                        <a:pt x="208" y="226"/>
                      </a:lnTo>
                      <a:lnTo>
                        <a:pt x="208" y="236"/>
                      </a:lnTo>
                      <a:lnTo>
                        <a:pt x="199" y="237"/>
                      </a:lnTo>
                      <a:lnTo>
                        <a:pt x="183" y="249"/>
                      </a:lnTo>
                      <a:lnTo>
                        <a:pt x="168" y="261"/>
                      </a:lnTo>
                      <a:lnTo>
                        <a:pt x="162" y="269"/>
                      </a:lnTo>
                      <a:lnTo>
                        <a:pt x="159" y="280"/>
                      </a:lnTo>
                      <a:lnTo>
                        <a:pt x="149" y="288"/>
                      </a:lnTo>
                      <a:lnTo>
                        <a:pt x="143" y="288"/>
                      </a:lnTo>
                      <a:lnTo>
                        <a:pt x="140" y="291"/>
                      </a:lnTo>
                      <a:lnTo>
                        <a:pt x="139" y="297"/>
                      </a:lnTo>
                      <a:lnTo>
                        <a:pt x="131" y="298"/>
                      </a:lnTo>
                      <a:lnTo>
                        <a:pt x="126" y="290"/>
                      </a:lnTo>
                      <a:lnTo>
                        <a:pt x="129" y="284"/>
                      </a:lnTo>
                      <a:lnTo>
                        <a:pt x="140" y="281"/>
                      </a:lnTo>
                      <a:lnTo>
                        <a:pt x="139" y="274"/>
                      </a:lnTo>
                      <a:lnTo>
                        <a:pt x="146" y="264"/>
                      </a:lnTo>
                      <a:lnTo>
                        <a:pt x="142" y="261"/>
                      </a:lnTo>
                      <a:lnTo>
                        <a:pt x="136" y="266"/>
                      </a:lnTo>
                      <a:lnTo>
                        <a:pt x="122" y="257"/>
                      </a:lnTo>
                      <a:lnTo>
                        <a:pt x="126" y="250"/>
                      </a:lnTo>
                      <a:lnTo>
                        <a:pt x="128" y="234"/>
                      </a:lnTo>
                      <a:lnTo>
                        <a:pt x="142" y="227"/>
                      </a:lnTo>
                      <a:lnTo>
                        <a:pt x="145" y="213"/>
                      </a:lnTo>
                      <a:lnTo>
                        <a:pt x="159" y="195"/>
                      </a:lnTo>
                      <a:lnTo>
                        <a:pt x="131" y="168"/>
                      </a:lnTo>
                      <a:lnTo>
                        <a:pt x="120" y="176"/>
                      </a:lnTo>
                      <a:lnTo>
                        <a:pt x="105" y="176"/>
                      </a:lnTo>
                      <a:lnTo>
                        <a:pt x="94" y="182"/>
                      </a:lnTo>
                      <a:lnTo>
                        <a:pt x="92" y="190"/>
                      </a:lnTo>
                      <a:lnTo>
                        <a:pt x="85" y="200"/>
                      </a:lnTo>
                      <a:lnTo>
                        <a:pt x="78" y="206"/>
                      </a:lnTo>
                      <a:lnTo>
                        <a:pt x="75" y="223"/>
                      </a:lnTo>
                      <a:lnTo>
                        <a:pt x="65" y="230"/>
                      </a:lnTo>
                      <a:lnTo>
                        <a:pt x="52" y="237"/>
                      </a:lnTo>
                      <a:lnTo>
                        <a:pt x="52" y="237"/>
                      </a:lnTo>
                      <a:lnTo>
                        <a:pt x="52" y="237"/>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80" name="Freeform 64">
                  <a:extLst>
                    <a:ext uri="{FF2B5EF4-FFF2-40B4-BE49-F238E27FC236}">
                      <a16:creationId xmlns:a16="http://schemas.microsoft.com/office/drawing/2014/main" id="{4CCF5AE4-BDE7-4763-993A-420196A0371B}"/>
                    </a:ext>
                  </a:extLst>
                </p:cNvPr>
                <p:cNvSpPr>
                  <a:spLocks/>
                </p:cNvSpPr>
                <p:nvPr/>
              </p:nvSpPr>
              <p:spPr bwMode="auto">
                <a:xfrm>
                  <a:off x="10625137" y="2944811"/>
                  <a:ext cx="495300" cy="473075"/>
                </a:xfrm>
                <a:custGeom>
                  <a:avLst/>
                  <a:gdLst>
                    <a:gd name="T0" fmla="*/ 37 w 312"/>
                    <a:gd name="T1" fmla="*/ 220 h 298"/>
                    <a:gd name="T2" fmla="*/ 23 w 312"/>
                    <a:gd name="T3" fmla="*/ 209 h 298"/>
                    <a:gd name="T4" fmla="*/ 0 w 312"/>
                    <a:gd name="T5" fmla="*/ 190 h 298"/>
                    <a:gd name="T6" fmla="*/ 12 w 312"/>
                    <a:gd name="T7" fmla="*/ 165 h 298"/>
                    <a:gd name="T8" fmla="*/ 17 w 312"/>
                    <a:gd name="T9" fmla="*/ 148 h 298"/>
                    <a:gd name="T10" fmla="*/ 12 w 312"/>
                    <a:gd name="T11" fmla="*/ 118 h 298"/>
                    <a:gd name="T12" fmla="*/ 15 w 312"/>
                    <a:gd name="T13" fmla="*/ 98 h 298"/>
                    <a:gd name="T14" fmla="*/ 32 w 312"/>
                    <a:gd name="T15" fmla="*/ 112 h 298"/>
                    <a:gd name="T16" fmla="*/ 61 w 312"/>
                    <a:gd name="T17" fmla="*/ 104 h 298"/>
                    <a:gd name="T18" fmla="*/ 78 w 312"/>
                    <a:gd name="T19" fmla="*/ 94 h 298"/>
                    <a:gd name="T20" fmla="*/ 105 w 312"/>
                    <a:gd name="T21" fmla="*/ 73 h 298"/>
                    <a:gd name="T22" fmla="*/ 119 w 312"/>
                    <a:gd name="T23" fmla="*/ 74 h 298"/>
                    <a:gd name="T24" fmla="*/ 142 w 312"/>
                    <a:gd name="T25" fmla="*/ 61 h 298"/>
                    <a:gd name="T26" fmla="*/ 162 w 312"/>
                    <a:gd name="T27" fmla="*/ 51 h 298"/>
                    <a:gd name="T28" fmla="*/ 176 w 312"/>
                    <a:gd name="T29" fmla="*/ 34 h 298"/>
                    <a:gd name="T30" fmla="*/ 196 w 312"/>
                    <a:gd name="T31" fmla="*/ 9 h 298"/>
                    <a:gd name="T32" fmla="*/ 208 w 312"/>
                    <a:gd name="T33" fmla="*/ 9 h 298"/>
                    <a:gd name="T34" fmla="*/ 230 w 312"/>
                    <a:gd name="T35" fmla="*/ 21 h 298"/>
                    <a:gd name="T36" fmla="*/ 239 w 312"/>
                    <a:gd name="T37" fmla="*/ 24 h 298"/>
                    <a:gd name="T38" fmla="*/ 253 w 312"/>
                    <a:gd name="T39" fmla="*/ 27 h 298"/>
                    <a:gd name="T40" fmla="*/ 273 w 312"/>
                    <a:gd name="T41" fmla="*/ 54 h 298"/>
                    <a:gd name="T42" fmla="*/ 282 w 312"/>
                    <a:gd name="T43" fmla="*/ 84 h 298"/>
                    <a:gd name="T44" fmla="*/ 312 w 312"/>
                    <a:gd name="T45" fmla="*/ 118 h 298"/>
                    <a:gd name="T46" fmla="*/ 299 w 312"/>
                    <a:gd name="T47" fmla="*/ 158 h 298"/>
                    <a:gd name="T48" fmla="*/ 262 w 312"/>
                    <a:gd name="T49" fmla="*/ 193 h 298"/>
                    <a:gd name="T50" fmla="*/ 253 w 312"/>
                    <a:gd name="T51" fmla="*/ 215 h 298"/>
                    <a:gd name="T52" fmla="*/ 217 w 312"/>
                    <a:gd name="T53" fmla="*/ 226 h 298"/>
                    <a:gd name="T54" fmla="*/ 208 w 312"/>
                    <a:gd name="T55" fmla="*/ 236 h 298"/>
                    <a:gd name="T56" fmla="*/ 183 w 312"/>
                    <a:gd name="T57" fmla="*/ 249 h 298"/>
                    <a:gd name="T58" fmla="*/ 162 w 312"/>
                    <a:gd name="T59" fmla="*/ 269 h 298"/>
                    <a:gd name="T60" fmla="*/ 149 w 312"/>
                    <a:gd name="T61" fmla="*/ 288 h 298"/>
                    <a:gd name="T62" fmla="*/ 140 w 312"/>
                    <a:gd name="T63" fmla="*/ 291 h 298"/>
                    <a:gd name="T64" fmla="*/ 131 w 312"/>
                    <a:gd name="T65" fmla="*/ 298 h 298"/>
                    <a:gd name="T66" fmla="*/ 129 w 312"/>
                    <a:gd name="T67" fmla="*/ 284 h 298"/>
                    <a:gd name="T68" fmla="*/ 139 w 312"/>
                    <a:gd name="T69" fmla="*/ 274 h 298"/>
                    <a:gd name="T70" fmla="*/ 142 w 312"/>
                    <a:gd name="T71" fmla="*/ 261 h 298"/>
                    <a:gd name="T72" fmla="*/ 122 w 312"/>
                    <a:gd name="T73" fmla="*/ 257 h 298"/>
                    <a:gd name="T74" fmla="*/ 128 w 312"/>
                    <a:gd name="T75" fmla="*/ 234 h 298"/>
                    <a:gd name="T76" fmla="*/ 145 w 312"/>
                    <a:gd name="T77" fmla="*/ 213 h 298"/>
                    <a:gd name="T78" fmla="*/ 131 w 312"/>
                    <a:gd name="T79" fmla="*/ 168 h 298"/>
                    <a:gd name="T80" fmla="*/ 105 w 312"/>
                    <a:gd name="T81" fmla="*/ 176 h 298"/>
                    <a:gd name="T82" fmla="*/ 92 w 312"/>
                    <a:gd name="T83" fmla="*/ 190 h 298"/>
                    <a:gd name="T84" fmla="*/ 78 w 312"/>
                    <a:gd name="T85" fmla="*/ 206 h 298"/>
                    <a:gd name="T86" fmla="*/ 65 w 312"/>
                    <a:gd name="T87" fmla="*/ 230 h 298"/>
                    <a:gd name="T88" fmla="*/ 52 w 312"/>
                    <a:gd name="T89" fmla="*/ 237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2" h="298">
                      <a:moveTo>
                        <a:pt x="52" y="237"/>
                      </a:moveTo>
                      <a:lnTo>
                        <a:pt x="37" y="220"/>
                      </a:lnTo>
                      <a:lnTo>
                        <a:pt x="35" y="207"/>
                      </a:lnTo>
                      <a:lnTo>
                        <a:pt x="23" y="209"/>
                      </a:lnTo>
                      <a:lnTo>
                        <a:pt x="7" y="200"/>
                      </a:lnTo>
                      <a:lnTo>
                        <a:pt x="0" y="190"/>
                      </a:lnTo>
                      <a:lnTo>
                        <a:pt x="3" y="175"/>
                      </a:lnTo>
                      <a:lnTo>
                        <a:pt x="12" y="165"/>
                      </a:lnTo>
                      <a:lnTo>
                        <a:pt x="20" y="158"/>
                      </a:lnTo>
                      <a:lnTo>
                        <a:pt x="17" y="148"/>
                      </a:lnTo>
                      <a:lnTo>
                        <a:pt x="10" y="138"/>
                      </a:lnTo>
                      <a:lnTo>
                        <a:pt x="12" y="118"/>
                      </a:lnTo>
                      <a:lnTo>
                        <a:pt x="7" y="105"/>
                      </a:lnTo>
                      <a:lnTo>
                        <a:pt x="15" y="98"/>
                      </a:lnTo>
                      <a:lnTo>
                        <a:pt x="32" y="104"/>
                      </a:lnTo>
                      <a:lnTo>
                        <a:pt x="32" y="112"/>
                      </a:lnTo>
                      <a:lnTo>
                        <a:pt x="49" y="128"/>
                      </a:lnTo>
                      <a:lnTo>
                        <a:pt x="61" y="104"/>
                      </a:lnTo>
                      <a:lnTo>
                        <a:pt x="69" y="107"/>
                      </a:lnTo>
                      <a:lnTo>
                        <a:pt x="78" y="94"/>
                      </a:lnTo>
                      <a:lnTo>
                        <a:pt x="88" y="94"/>
                      </a:lnTo>
                      <a:lnTo>
                        <a:pt x="105" y="73"/>
                      </a:lnTo>
                      <a:lnTo>
                        <a:pt x="114" y="78"/>
                      </a:lnTo>
                      <a:lnTo>
                        <a:pt x="119" y="74"/>
                      </a:lnTo>
                      <a:lnTo>
                        <a:pt x="123" y="60"/>
                      </a:lnTo>
                      <a:lnTo>
                        <a:pt x="142" y="61"/>
                      </a:lnTo>
                      <a:lnTo>
                        <a:pt x="143" y="47"/>
                      </a:lnTo>
                      <a:lnTo>
                        <a:pt x="162" y="51"/>
                      </a:lnTo>
                      <a:lnTo>
                        <a:pt x="176" y="44"/>
                      </a:lnTo>
                      <a:lnTo>
                        <a:pt x="176" y="34"/>
                      </a:lnTo>
                      <a:lnTo>
                        <a:pt x="193" y="24"/>
                      </a:lnTo>
                      <a:lnTo>
                        <a:pt x="196" y="9"/>
                      </a:lnTo>
                      <a:lnTo>
                        <a:pt x="199" y="0"/>
                      </a:lnTo>
                      <a:lnTo>
                        <a:pt x="208" y="9"/>
                      </a:lnTo>
                      <a:lnTo>
                        <a:pt x="222" y="10"/>
                      </a:lnTo>
                      <a:lnTo>
                        <a:pt x="230" y="21"/>
                      </a:lnTo>
                      <a:lnTo>
                        <a:pt x="230" y="30"/>
                      </a:lnTo>
                      <a:lnTo>
                        <a:pt x="239" y="24"/>
                      </a:lnTo>
                      <a:lnTo>
                        <a:pt x="247" y="11"/>
                      </a:lnTo>
                      <a:lnTo>
                        <a:pt x="253" y="27"/>
                      </a:lnTo>
                      <a:lnTo>
                        <a:pt x="258" y="40"/>
                      </a:lnTo>
                      <a:lnTo>
                        <a:pt x="273" y="54"/>
                      </a:lnTo>
                      <a:lnTo>
                        <a:pt x="287" y="60"/>
                      </a:lnTo>
                      <a:lnTo>
                        <a:pt x="282" y="84"/>
                      </a:lnTo>
                      <a:lnTo>
                        <a:pt x="298" y="99"/>
                      </a:lnTo>
                      <a:lnTo>
                        <a:pt x="312" y="118"/>
                      </a:lnTo>
                      <a:lnTo>
                        <a:pt x="310" y="144"/>
                      </a:lnTo>
                      <a:lnTo>
                        <a:pt x="299" y="158"/>
                      </a:lnTo>
                      <a:lnTo>
                        <a:pt x="276" y="176"/>
                      </a:lnTo>
                      <a:lnTo>
                        <a:pt x="262" y="193"/>
                      </a:lnTo>
                      <a:lnTo>
                        <a:pt x="262" y="206"/>
                      </a:lnTo>
                      <a:lnTo>
                        <a:pt x="253" y="215"/>
                      </a:lnTo>
                      <a:lnTo>
                        <a:pt x="228" y="217"/>
                      </a:lnTo>
                      <a:lnTo>
                        <a:pt x="217" y="226"/>
                      </a:lnTo>
                      <a:lnTo>
                        <a:pt x="208" y="226"/>
                      </a:lnTo>
                      <a:lnTo>
                        <a:pt x="208" y="236"/>
                      </a:lnTo>
                      <a:lnTo>
                        <a:pt x="199" y="237"/>
                      </a:lnTo>
                      <a:lnTo>
                        <a:pt x="183" y="249"/>
                      </a:lnTo>
                      <a:lnTo>
                        <a:pt x="168" y="261"/>
                      </a:lnTo>
                      <a:lnTo>
                        <a:pt x="162" y="269"/>
                      </a:lnTo>
                      <a:lnTo>
                        <a:pt x="159" y="280"/>
                      </a:lnTo>
                      <a:lnTo>
                        <a:pt x="149" y="288"/>
                      </a:lnTo>
                      <a:lnTo>
                        <a:pt x="143" y="288"/>
                      </a:lnTo>
                      <a:lnTo>
                        <a:pt x="140" y="291"/>
                      </a:lnTo>
                      <a:lnTo>
                        <a:pt x="139" y="297"/>
                      </a:lnTo>
                      <a:lnTo>
                        <a:pt x="131" y="298"/>
                      </a:lnTo>
                      <a:lnTo>
                        <a:pt x="126" y="290"/>
                      </a:lnTo>
                      <a:lnTo>
                        <a:pt x="129" y="284"/>
                      </a:lnTo>
                      <a:lnTo>
                        <a:pt x="140" y="281"/>
                      </a:lnTo>
                      <a:lnTo>
                        <a:pt x="139" y="274"/>
                      </a:lnTo>
                      <a:lnTo>
                        <a:pt x="146" y="264"/>
                      </a:lnTo>
                      <a:lnTo>
                        <a:pt x="142" y="261"/>
                      </a:lnTo>
                      <a:lnTo>
                        <a:pt x="136" y="266"/>
                      </a:lnTo>
                      <a:lnTo>
                        <a:pt x="122" y="257"/>
                      </a:lnTo>
                      <a:lnTo>
                        <a:pt x="126" y="250"/>
                      </a:lnTo>
                      <a:lnTo>
                        <a:pt x="128" y="234"/>
                      </a:lnTo>
                      <a:lnTo>
                        <a:pt x="142" y="227"/>
                      </a:lnTo>
                      <a:lnTo>
                        <a:pt x="145" y="213"/>
                      </a:lnTo>
                      <a:lnTo>
                        <a:pt x="159" y="195"/>
                      </a:lnTo>
                      <a:lnTo>
                        <a:pt x="131" y="168"/>
                      </a:lnTo>
                      <a:lnTo>
                        <a:pt x="120" y="176"/>
                      </a:lnTo>
                      <a:lnTo>
                        <a:pt x="105" y="176"/>
                      </a:lnTo>
                      <a:lnTo>
                        <a:pt x="94" y="182"/>
                      </a:lnTo>
                      <a:lnTo>
                        <a:pt x="92" y="190"/>
                      </a:lnTo>
                      <a:lnTo>
                        <a:pt x="85" y="200"/>
                      </a:lnTo>
                      <a:lnTo>
                        <a:pt x="78" y="206"/>
                      </a:lnTo>
                      <a:lnTo>
                        <a:pt x="75" y="223"/>
                      </a:lnTo>
                      <a:lnTo>
                        <a:pt x="65" y="230"/>
                      </a:lnTo>
                      <a:lnTo>
                        <a:pt x="52" y="237"/>
                      </a:lnTo>
                      <a:lnTo>
                        <a:pt x="52" y="237"/>
                      </a:lnTo>
                      <a:lnTo>
                        <a:pt x="52" y="237"/>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81" name="Freeform 65">
                  <a:extLst>
                    <a:ext uri="{FF2B5EF4-FFF2-40B4-BE49-F238E27FC236}">
                      <a16:creationId xmlns:a16="http://schemas.microsoft.com/office/drawing/2014/main" id="{FA10D7AD-52B0-436D-8B57-98741257D32C}"/>
                    </a:ext>
                  </a:extLst>
                </p:cNvPr>
                <p:cNvSpPr>
                  <a:spLocks/>
                </p:cNvSpPr>
                <p:nvPr/>
              </p:nvSpPr>
              <p:spPr bwMode="auto">
                <a:xfrm>
                  <a:off x="10752137" y="2676524"/>
                  <a:ext cx="711200" cy="496888"/>
                </a:xfrm>
                <a:custGeom>
                  <a:avLst/>
                  <a:gdLst>
                    <a:gd name="T0" fmla="*/ 71 w 448"/>
                    <a:gd name="T1" fmla="*/ 9 h 313"/>
                    <a:gd name="T2" fmla="*/ 99 w 448"/>
                    <a:gd name="T3" fmla="*/ 14 h 313"/>
                    <a:gd name="T4" fmla="*/ 110 w 448"/>
                    <a:gd name="T5" fmla="*/ 37 h 313"/>
                    <a:gd name="T6" fmla="*/ 128 w 448"/>
                    <a:gd name="T7" fmla="*/ 45 h 313"/>
                    <a:gd name="T8" fmla="*/ 144 w 448"/>
                    <a:gd name="T9" fmla="*/ 38 h 313"/>
                    <a:gd name="T10" fmla="*/ 164 w 448"/>
                    <a:gd name="T11" fmla="*/ 37 h 313"/>
                    <a:gd name="T12" fmla="*/ 181 w 448"/>
                    <a:gd name="T13" fmla="*/ 38 h 313"/>
                    <a:gd name="T14" fmla="*/ 202 w 448"/>
                    <a:gd name="T15" fmla="*/ 50 h 313"/>
                    <a:gd name="T16" fmla="*/ 229 w 448"/>
                    <a:gd name="T17" fmla="*/ 43 h 313"/>
                    <a:gd name="T18" fmla="*/ 239 w 448"/>
                    <a:gd name="T19" fmla="*/ 65 h 313"/>
                    <a:gd name="T20" fmla="*/ 256 w 448"/>
                    <a:gd name="T21" fmla="*/ 68 h 313"/>
                    <a:gd name="T22" fmla="*/ 269 w 448"/>
                    <a:gd name="T23" fmla="*/ 82 h 313"/>
                    <a:gd name="T24" fmla="*/ 283 w 448"/>
                    <a:gd name="T25" fmla="*/ 98 h 313"/>
                    <a:gd name="T26" fmla="*/ 295 w 448"/>
                    <a:gd name="T27" fmla="*/ 89 h 313"/>
                    <a:gd name="T28" fmla="*/ 290 w 448"/>
                    <a:gd name="T29" fmla="*/ 67 h 313"/>
                    <a:gd name="T30" fmla="*/ 310 w 448"/>
                    <a:gd name="T31" fmla="*/ 82 h 313"/>
                    <a:gd name="T32" fmla="*/ 331 w 448"/>
                    <a:gd name="T33" fmla="*/ 99 h 313"/>
                    <a:gd name="T34" fmla="*/ 341 w 448"/>
                    <a:gd name="T35" fmla="*/ 116 h 313"/>
                    <a:gd name="T36" fmla="*/ 355 w 448"/>
                    <a:gd name="T37" fmla="*/ 99 h 313"/>
                    <a:gd name="T38" fmla="*/ 374 w 448"/>
                    <a:gd name="T39" fmla="*/ 91 h 313"/>
                    <a:gd name="T40" fmla="*/ 381 w 448"/>
                    <a:gd name="T41" fmla="*/ 80 h 313"/>
                    <a:gd name="T42" fmla="*/ 395 w 448"/>
                    <a:gd name="T43" fmla="*/ 80 h 313"/>
                    <a:gd name="T44" fmla="*/ 403 w 448"/>
                    <a:gd name="T45" fmla="*/ 87 h 313"/>
                    <a:gd name="T46" fmla="*/ 417 w 448"/>
                    <a:gd name="T47" fmla="*/ 95 h 313"/>
                    <a:gd name="T48" fmla="*/ 448 w 448"/>
                    <a:gd name="T49" fmla="*/ 102 h 313"/>
                    <a:gd name="T50" fmla="*/ 440 w 448"/>
                    <a:gd name="T51" fmla="*/ 129 h 313"/>
                    <a:gd name="T52" fmla="*/ 420 w 448"/>
                    <a:gd name="T53" fmla="*/ 148 h 313"/>
                    <a:gd name="T54" fmla="*/ 411 w 448"/>
                    <a:gd name="T55" fmla="*/ 149 h 313"/>
                    <a:gd name="T56" fmla="*/ 391 w 448"/>
                    <a:gd name="T57" fmla="*/ 143 h 313"/>
                    <a:gd name="T58" fmla="*/ 391 w 448"/>
                    <a:gd name="T59" fmla="*/ 172 h 313"/>
                    <a:gd name="T60" fmla="*/ 372 w 448"/>
                    <a:gd name="T61" fmla="*/ 183 h 313"/>
                    <a:gd name="T62" fmla="*/ 360 w 448"/>
                    <a:gd name="T63" fmla="*/ 210 h 313"/>
                    <a:gd name="T64" fmla="*/ 332 w 448"/>
                    <a:gd name="T65" fmla="*/ 212 h 313"/>
                    <a:gd name="T66" fmla="*/ 327 w 448"/>
                    <a:gd name="T67" fmla="*/ 230 h 313"/>
                    <a:gd name="T68" fmla="*/ 340 w 448"/>
                    <a:gd name="T69" fmla="*/ 254 h 313"/>
                    <a:gd name="T70" fmla="*/ 317 w 448"/>
                    <a:gd name="T71" fmla="*/ 259 h 313"/>
                    <a:gd name="T72" fmla="*/ 281 w 448"/>
                    <a:gd name="T73" fmla="*/ 243 h 313"/>
                    <a:gd name="T74" fmla="*/ 267 w 448"/>
                    <a:gd name="T75" fmla="*/ 249 h 313"/>
                    <a:gd name="T76" fmla="*/ 263 w 448"/>
                    <a:gd name="T77" fmla="*/ 274 h 313"/>
                    <a:gd name="T78" fmla="*/ 246 w 448"/>
                    <a:gd name="T79" fmla="*/ 303 h 313"/>
                    <a:gd name="T80" fmla="*/ 230 w 448"/>
                    <a:gd name="T81" fmla="*/ 313 h 313"/>
                    <a:gd name="T82" fmla="*/ 216 w 448"/>
                    <a:gd name="T83" fmla="*/ 268 h 313"/>
                    <a:gd name="T84" fmla="*/ 205 w 448"/>
                    <a:gd name="T85" fmla="*/ 229 h 313"/>
                    <a:gd name="T86" fmla="*/ 178 w 448"/>
                    <a:gd name="T87" fmla="*/ 209 h 313"/>
                    <a:gd name="T88" fmla="*/ 167 w 448"/>
                    <a:gd name="T89" fmla="*/ 180 h 313"/>
                    <a:gd name="T90" fmla="*/ 148 w 448"/>
                    <a:gd name="T91" fmla="*/ 199 h 313"/>
                    <a:gd name="T92" fmla="*/ 142 w 448"/>
                    <a:gd name="T93" fmla="*/ 179 h 313"/>
                    <a:gd name="T94" fmla="*/ 117 w 448"/>
                    <a:gd name="T95" fmla="*/ 169 h 313"/>
                    <a:gd name="T96" fmla="*/ 96 w 448"/>
                    <a:gd name="T97" fmla="*/ 173 h 313"/>
                    <a:gd name="T98" fmla="*/ 91 w 448"/>
                    <a:gd name="T99" fmla="*/ 145 h 313"/>
                    <a:gd name="T100" fmla="*/ 82 w 448"/>
                    <a:gd name="T101" fmla="*/ 126 h 313"/>
                    <a:gd name="T102" fmla="*/ 62 w 448"/>
                    <a:gd name="T103" fmla="*/ 121 h 313"/>
                    <a:gd name="T104" fmla="*/ 37 w 448"/>
                    <a:gd name="T105" fmla="*/ 132 h 313"/>
                    <a:gd name="T106" fmla="*/ 32 w 448"/>
                    <a:gd name="T107" fmla="*/ 115 h 313"/>
                    <a:gd name="T108" fmla="*/ 20 w 448"/>
                    <a:gd name="T109" fmla="*/ 87 h 313"/>
                    <a:gd name="T110" fmla="*/ 28 w 448"/>
                    <a:gd name="T111" fmla="*/ 68 h 313"/>
                    <a:gd name="T112" fmla="*/ 5 w 448"/>
                    <a:gd name="T113" fmla="*/ 54 h 313"/>
                    <a:gd name="T114" fmla="*/ 1 w 448"/>
                    <a:gd name="T115" fmla="*/ 33 h 313"/>
                    <a:gd name="T116" fmla="*/ 25 w 448"/>
                    <a:gd name="T117" fmla="*/ 40 h 313"/>
                    <a:gd name="T118" fmla="*/ 42 w 448"/>
                    <a:gd name="T119" fmla="*/ 44 h 313"/>
                    <a:gd name="T120" fmla="*/ 52 w 448"/>
                    <a:gd name="T121" fmla="*/ 20 h 313"/>
                    <a:gd name="T122" fmla="*/ 57 w 448"/>
                    <a:gd name="T123" fmla="*/ 11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8" h="313">
                      <a:moveTo>
                        <a:pt x="57" y="11"/>
                      </a:moveTo>
                      <a:lnTo>
                        <a:pt x="71" y="9"/>
                      </a:lnTo>
                      <a:lnTo>
                        <a:pt x="88" y="0"/>
                      </a:lnTo>
                      <a:lnTo>
                        <a:pt x="99" y="14"/>
                      </a:lnTo>
                      <a:lnTo>
                        <a:pt x="99" y="28"/>
                      </a:lnTo>
                      <a:lnTo>
                        <a:pt x="110" y="37"/>
                      </a:lnTo>
                      <a:lnTo>
                        <a:pt x="117" y="47"/>
                      </a:lnTo>
                      <a:lnTo>
                        <a:pt x="128" y="45"/>
                      </a:lnTo>
                      <a:lnTo>
                        <a:pt x="137" y="41"/>
                      </a:lnTo>
                      <a:lnTo>
                        <a:pt x="144" y="38"/>
                      </a:lnTo>
                      <a:lnTo>
                        <a:pt x="154" y="44"/>
                      </a:lnTo>
                      <a:lnTo>
                        <a:pt x="164" y="37"/>
                      </a:lnTo>
                      <a:lnTo>
                        <a:pt x="175" y="31"/>
                      </a:lnTo>
                      <a:lnTo>
                        <a:pt x="181" y="38"/>
                      </a:lnTo>
                      <a:lnTo>
                        <a:pt x="181" y="45"/>
                      </a:lnTo>
                      <a:lnTo>
                        <a:pt x="202" y="50"/>
                      </a:lnTo>
                      <a:lnTo>
                        <a:pt x="216" y="40"/>
                      </a:lnTo>
                      <a:lnTo>
                        <a:pt x="229" y="43"/>
                      </a:lnTo>
                      <a:lnTo>
                        <a:pt x="242" y="51"/>
                      </a:lnTo>
                      <a:lnTo>
                        <a:pt x="239" y="65"/>
                      </a:lnTo>
                      <a:lnTo>
                        <a:pt x="246" y="71"/>
                      </a:lnTo>
                      <a:lnTo>
                        <a:pt x="256" y="68"/>
                      </a:lnTo>
                      <a:lnTo>
                        <a:pt x="267" y="68"/>
                      </a:lnTo>
                      <a:lnTo>
                        <a:pt x="269" y="82"/>
                      </a:lnTo>
                      <a:lnTo>
                        <a:pt x="276" y="92"/>
                      </a:lnTo>
                      <a:lnTo>
                        <a:pt x="283" y="98"/>
                      </a:lnTo>
                      <a:lnTo>
                        <a:pt x="293" y="94"/>
                      </a:lnTo>
                      <a:lnTo>
                        <a:pt x="295" y="89"/>
                      </a:lnTo>
                      <a:lnTo>
                        <a:pt x="290" y="80"/>
                      </a:lnTo>
                      <a:lnTo>
                        <a:pt x="290" y="67"/>
                      </a:lnTo>
                      <a:lnTo>
                        <a:pt x="306" y="65"/>
                      </a:lnTo>
                      <a:lnTo>
                        <a:pt x="310" y="82"/>
                      </a:lnTo>
                      <a:lnTo>
                        <a:pt x="314" y="97"/>
                      </a:lnTo>
                      <a:lnTo>
                        <a:pt x="331" y="99"/>
                      </a:lnTo>
                      <a:lnTo>
                        <a:pt x="332" y="108"/>
                      </a:lnTo>
                      <a:lnTo>
                        <a:pt x="341" y="116"/>
                      </a:lnTo>
                      <a:lnTo>
                        <a:pt x="355" y="114"/>
                      </a:lnTo>
                      <a:lnTo>
                        <a:pt x="355" y="99"/>
                      </a:lnTo>
                      <a:lnTo>
                        <a:pt x="361" y="94"/>
                      </a:lnTo>
                      <a:lnTo>
                        <a:pt x="374" y="91"/>
                      </a:lnTo>
                      <a:lnTo>
                        <a:pt x="377" y="81"/>
                      </a:lnTo>
                      <a:lnTo>
                        <a:pt x="381" y="80"/>
                      </a:lnTo>
                      <a:lnTo>
                        <a:pt x="389" y="88"/>
                      </a:lnTo>
                      <a:lnTo>
                        <a:pt x="395" y="80"/>
                      </a:lnTo>
                      <a:lnTo>
                        <a:pt x="398" y="77"/>
                      </a:lnTo>
                      <a:lnTo>
                        <a:pt x="403" y="87"/>
                      </a:lnTo>
                      <a:lnTo>
                        <a:pt x="405" y="94"/>
                      </a:lnTo>
                      <a:lnTo>
                        <a:pt x="417" y="95"/>
                      </a:lnTo>
                      <a:lnTo>
                        <a:pt x="431" y="104"/>
                      </a:lnTo>
                      <a:lnTo>
                        <a:pt x="448" y="102"/>
                      </a:lnTo>
                      <a:lnTo>
                        <a:pt x="448" y="116"/>
                      </a:lnTo>
                      <a:lnTo>
                        <a:pt x="440" y="129"/>
                      </a:lnTo>
                      <a:lnTo>
                        <a:pt x="431" y="136"/>
                      </a:lnTo>
                      <a:lnTo>
                        <a:pt x="420" y="148"/>
                      </a:lnTo>
                      <a:lnTo>
                        <a:pt x="415" y="158"/>
                      </a:lnTo>
                      <a:lnTo>
                        <a:pt x="411" y="149"/>
                      </a:lnTo>
                      <a:lnTo>
                        <a:pt x="405" y="142"/>
                      </a:lnTo>
                      <a:lnTo>
                        <a:pt x="391" y="143"/>
                      </a:lnTo>
                      <a:lnTo>
                        <a:pt x="389" y="159"/>
                      </a:lnTo>
                      <a:lnTo>
                        <a:pt x="391" y="172"/>
                      </a:lnTo>
                      <a:lnTo>
                        <a:pt x="383" y="183"/>
                      </a:lnTo>
                      <a:lnTo>
                        <a:pt x="372" y="183"/>
                      </a:lnTo>
                      <a:lnTo>
                        <a:pt x="371" y="196"/>
                      </a:lnTo>
                      <a:lnTo>
                        <a:pt x="360" y="210"/>
                      </a:lnTo>
                      <a:lnTo>
                        <a:pt x="344" y="215"/>
                      </a:lnTo>
                      <a:lnTo>
                        <a:pt x="332" y="212"/>
                      </a:lnTo>
                      <a:lnTo>
                        <a:pt x="324" y="220"/>
                      </a:lnTo>
                      <a:lnTo>
                        <a:pt x="327" y="230"/>
                      </a:lnTo>
                      <a:lnTo>
                        <a:pt x="340" y="239"/>
                      </a:lnTo>
                      <a:lnTo>
                        <a:pt x="340" y="254"/>
                      </a:lnTo>
                      <a:lnTo>
                        <a:pt x="321" y="253"/>
                      </a:lnTo>
                      <a:lnTo>
                        <a:pt x="317" y="259"/>
                      </a:lnTo>
                      <a:lnTo>
                        <a:pt x="292" y="256"/>
                      </a:lnTo>
                      <a:lnTo>
                        <a:pt x="281" y="243"/>
                      </a:lnTo>
                      <a:lnTo>
                        <a:pt x="273" y="242"/>
                      </a:lnTo>
                      <a:lnTo>
                        <a:pt x="267" y="249"/>
                      </a:lnTo>
                      <a:lnTo>
                        <a:pt x="264" y="257"/>
                      </a:lnTo>
                      <a:lnTo>
                        <a:pt x="263" y="274"/>
                      </a:lnTo>
                      <a:lnTo>
                        <a:pt x="252" y="286"/>
                      </a:lnTo>
                      <a:lnTo>
                        <a:pt x="246" y="303"/>
                      </a:lnTo>
                      <a:lnTo>
                        <a:pt x="239" y="307"/>
                      </a:lnTo>
                      <a:lnTo>
                        <a:pt x="230" y="313"/>
                      </a:lnTo>
                      <a:lnTo>
                        <a:pt x="230" y="287"/>
                      </a:lnTo>
                      <a:lnTo>
                        <a:pt x="216" y="268"/>
                      </a:lnTo>
                      <a:lnTo>
                        <a:pt x="201" y="253"/>
                      </a:lnTo>
                      <a:lnTo>
                        <a:pt x="205" y="229"/>
                      </a:lnTo>
                      <a:lnTo>
                        <a:pt x="191" y="223"/>
                      </a:lnTo>
                      <a:lnTo>
                        <a:pt x="178" y="209"/>
                      </a:lnTo>
                      <a:lnTo>
                        <a:pt x="171" y="196"/>
                      </a:lnTo>
                      <a:lnTo>
                        <a:pt x="167" y="180"/>
                      </a:lnTo>
                      <a:lnTo>
                        <a:pt x="159" y="193"/>
                      </a:lnTo>
                      <a:lnTo>
                        <a:pt x="148" y="199"/>
                      </a:lnTo>
                      <a:lnTo>
                        <a:pt x="148" y="189"/>
                      </a:lnTo>
                      <a:lnTo>
                        <a:pt x="142" y="179"/>
                      </a:lnTo>
                      <a:lnTo>
                        <a:pt x="127" y="178"/>
                      </a:lnTo>
                      <a:lnTo>
                        <a:pt x="117" y="169"/>
                      </a:lnTo>
                      <a:lnTo>
                        <a:pt x="114" y="178"/>
                      </a:lnTo>
                      <a:lnTo>
                        <a:pt x="96" y="173"/>
                      </a:lnTo>
                      <a:lnTo>
                        <a:pt x="100" y="159"/>
                      </a:lnTo>
                      <a:lnTo>
                        <a:pt x="91" y="145"/>
                      </a:lnTo>
                      <a:lnTo>
                        <a:pt x="90" y="134"/>
                      </a:lnTo>
                      <a:lnTo>
                        <a:pt x="82" y="126"/>
                      </a:lnTo>
                      <a:lnTo>
                        <a:pt x="76" y="112"/>
                      </a:lnTo>
                      <a:lnTo>
                        <a:pt x="62" y="121"/>
                      </a:lnTo>
                      <a:lnTo>
                        <a:pt x="43" y="138"/>
                      </a:lnTo>
                      <a:lnTo>
                        <a:pt x="37" y="132"/>
                      </a:lnTo>
                      <a:lnTo>
                        <a:pt x="35" y="119"/>
                      </a:lnTo>
                      <a:lnTo>
                        <a:pt x="32" y="115"/>
                      </a:lnTo>
                      <a:lnTo>
                        <a:pt x="26" y="114"/>
                      </a:lnTo>
                      <a:lnTo>
                        <a:pt x="20" y="87"/>
                      </a:lnTo>
                      <a:lnTo>
                        <a:pt x="26" y="77"/>
                      </a:lnTo>
                      <a:lnTo>
                        <a:pt x="28" y="68"/>
                      </a:lnTo>
                      <a:lnTo>
                        <a:pt x="14" y="54"/>
                      </a:lnTo>
                      <a:lnTo>
                        <a:pt x="5" y="54"/>
                      </a:lnTo>
                      <a:lnTo>
                        <a:pt x="0" y="48"/>
                      </a:lnTo>
                      <a:lnTo>
                        <a:pt x="1" y="33"/>
                      </a:lnTo>
                      <a:lnTo>
                        <a:pt x="12" y="31"/>
                      </a:lnTo>
                      <a:lnTo>
                        <a:pt x="25" y="40"/>
                      </a:lnTo>
                      <a:lnTo>
                        <a:pt x="31" y="34"/>
                      </a:lnTo>
                      <a:lnTo>
                        <a:pt x="42" y="44"/>
                      </a:lnTo>
                      <a:lnTo>
                        <a:pt x="45" y="21"/>
                      </a:lnTo>
                      <a:lnTo>
                        <a:pt x="52" y="20"/>
                      </a:lnTo>
                      <a:lnTo>
                        <a:pt x="57" y="11"/>
                      </a:lnTo>
                      <a:lnTo>
                        <a:pt x="57" y="11"/>
                      </a:lnTo>
                      <a:lnTo>
                        <a:pt x="57" y="11"/>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82" name="Freeform 66">
                  <a:extLst>
                    <a:ext uri="{FF2B5EF4-FFF2-40B4-BE49-F238E27FC236}">
                      <a16:creationId xmlns:a16="http://schemas.microsoft.com/office/drawing/2014/main" id="{140F5175-5FAD-4F6F-8FC7-1F4F2B90162C}"/>
                    </a:ext>
                  </a:extLst>
                </p:cNvPr>
                <p:cNvSpPr>
                  <a:spLocks/>
                </p:cNvSpPr>
                <p:nvPr/>
              </p:nvSpPr>
              <p:spPr bwMode="auto">
                <a:xfrm>
                  <a:off x="10752137" y="2676524"/>
                  <a:ext cx="711200" cy="496888"/>
                </a:xfrm>
                <a:custGeom>
                  <a:avLst/>
                  <a:gdLst>
                    <a:gd name="T0" fmla="*/ 71 w 448"/>
                    <a:gd name="T1" fmla="*/ 9 h 313"/>
                    <a:gd name="T2" fmla="*/ 99 w 448"/>
                    <a:gd name="T3" fmla="*/ 14 h 313"/>
                    <a:gd name="T4" fmla="*/ 110 w 448"/>
                    <a:gd name="T5" fmla="*/ 37 h 313"/>
                    <a:gd name="T6" fmla="*/ 128 w 448"/>
                    <a:gd name="T7" fmla="*/ 45 h 313"/>
                    <a:gd name="T8" fmla="*/ 144 w 448"/>
                    <a:gd name="T9" fmla="*/ 38 h 313"/>
                    <a:gd name="T10" fmla="*/ 164 w 448"/>
                    <a:gd name="T11" fmla="*/ 37 h 313"/>
                    <a:gd name="T12" fmla="*/ 181 w 448"/>
                    <a:gd name="T13" fmla="*/ 38 h 313"/>
                    <a:gd name="T14" fmla="*/ 202 w 448"/>
                    <a:gd name="T15" fmla="*/ 50 h 313"/>
                    <a:gd name="T16" fmla="*/ 229 w 448"/>
                    <a:gd name="T17" fmla="*/ 43 h 313"/>
                    <a:gd name="T18" fmla="*/ 239 w 448"/>
                    <a:gd name="T19" fmla="*/ 65 h 313"/>
                    <a:gd name="T20" fmla="*/ 256 w 448"/>
                    <a:gd name="T21" fmla="*/ 68 h 313"/>
                    <a:gd name="T22" fmla="*/ 269 w 448"/>
                    <a:gd name="T23" fmla="*/ 82 h 313"/>
                    <a:gd name="T24" fmla="*/ 283 w 448"/>
                    <a:gd name="T25" fmla="*/ 98 h 313"/>
                    <a:gd name="T26" fmla="*/ 295 w 448"/>
                    <a:gd name="T27" fmla="*/ 89 h 313"/>
                    <a:gd name="T28" fmla="*/ 290 w 448"/>
                    <a:gd name="T29" fmla="*/ 67 h 313"/>
                    <a:gd name="T30" fmla="*/ 310 w 448"/>
                    <a:gd name="T31" fmla="*/ 82 h 313"/>
                    <a:gd name="T32" fmla="*/ 331 w 448"/>
                    <a:gd name="T33" fmla="*/ 99 h 313"/>
                    <a:gd name="T34" fmla="*/ 341 w 448"/>
                    <a:gd name="T35" fmla="*/ 116 h 313"/>
                    <a:gd name="T36" fmla="*/ 355 w 448"/>
                    <a:gd name="T37" fmla="*/ 99 h 313"/>
                    <a:gd name="T38" fmla="*/ 374 w 448"/>
                    <a:gd name="T39" fmla="*/ 91 h 313"/>
                    <a:gd name="T40" fmla="*/ 381 w 448"/>
                    <a:gd name="T41" fmla="*/ 80 h 313"/>
                    <a:gd name="T42" fmla="*/ 395 w 448"/>
                    <a:gd name="T43" fmla="*/ 80 h 313"/>
                    <a:gd name="T44" fmla="*/ 403 w 448"/>
                    <a:gd name="T45" fmla="*/ 87 h 313"/>
                    <a:gd name="T46" fmla="*/ 417 w 448"/>
                    <a:gd name="T47" fmla="*/ 95 h 313"/>
                    <a:gd name="T48" fmla="*/ 448 w 448"/>
                    <a:gd name="T49" fmla="*/ 102 h 313"/>
                    <a:gd name="T50" fmla="*/ 440 w 448"/>
                    <a:gd name="T51" fmla="*/ 129 h 313"/>
                    <a:gd name="T52" fmla="*/ 420 w 448"/>
                    <a:gd name="T53" fmla="*/ 148 h 313"/>
                    <a:gd name="T54" fmla="*/ 411 w 448"/>
                    <a:gd name="T55" fmla="*/ 149 h 313"/>
                    <a:gd name="T56" fmla="*/ 391 w 448"/>
                    <a:gd name="T57" fmla="*/ 143 h 313"/>
                    <a:gd name="T58" fmla="*/ 391 w 448"/>
                    <a:gd name="T59" fmla="*/ 172 h 313"/>
                    <a:gd name="T60" fmla="*/ 372 w 448"/>
                    <a:gd name="T61" fmla="*/ 183 h 313"/>
                    <a:gd name="T62" fmla="*/ 360 w 448"/>
                    <a:gd name="T63" fmla="*/ 210 h 313"/>
                    <a:gd name="T64" fmla="*/ 332 w 448"/>
                    <a:gd name="T65" fmla="*/ 212 h 313"/>
                    <a:gd name="T66" fmla="*/ 327 w 448"/>
                    <a:gd name="T67" fmla="*/ 230 h 313"/>
                    <a:gd name="T68" fmla="*/ 340 w 448"/>
                    <a:gd name="T69" fmla="*/ 254 h 313"/>
                    <a:gd name="T70" fmla="*/ 317 w 448"/>
                    <a:gd name="T71" fmla="*/ 259 h 313"/>
                    <a:gd name="T72" fmla="*/ 281 w 448"/>
                    <a:gd name="T73" fmla="*/ 243 h 313"/>
                    <a:gd name="T74" fmla="*/ 267 w 448"/>
                    <a:gd name="T75" fmla="*/ 249 h 313"/>
                    <a:gd name="T76" fmla="*/ 263 w 448"/>
                    <a:gd name="T77" fmla="*/ 274 h 313"/>
                    <a:gd name="T78" fmla="*/ 246 w 448"/>
                    <a:gd name="T79" fmla="*/ 303 h 313"/>
                    <a:gd name="T80" fmla="*/ 230 w 448"/>
                    <a:gd name="T81" fmla="*/ 313 h 313"/>
                    <a:gd name="T82" fmla="*/ 216 w 448"/>
                    <a:gd name="T83" fmla="*/ 268 h 313"/>
                    <a:gd name="T84" fmla="*/ 205 w 448"/>
                    <a:gd name="T85" fmla="*/ 229 h 313"/>
                    <a:gd name="T86" fmla="*/ 178 w 448"/>
                    <a:gd name="T87" fmla="*/ 209 h 313"/>
                    <a:gd name="T88" fmla="*/ 167 w 448"/>
                    <a:gd name="T89" fmla="*/ 180 h 313"/>
                    <a:gd name="T90" fmla="*/ 148 w 448"/>
                    <a:gd name="T91" fmla="*/ 199 h 313"/>
                    <a:gd name="T92" fmla="*/ 142 w 448"/>
                    <a:gd name="T93" fmla="*/ 179 h 313"/>
                    <a:gd name="T94" fmla="*/ 117 w 448"/>
                    <a:gd name="T95" fmla="*/ 169 h 313"/>
                    <a:gd name="T96" fmla="*/ 96 w 448"/>
                    <a:gd name="T97" fmla="*/ 173 h 313"/>
                    <a:gd name="T98" fmla="*/ 91 w 448"/>
                    <a:gd name="T99" fmla="*/ 145 h 313"/>
                    <a:gd name="T100" fmla="*/ 82 w 448"/>
                    <a:gd name="T101" fmla="*/ 126 h 313"/>
                    <a:gd name="T102" fmla="*/ 62 w 448"/>
                    <a:gd name="T103" fmla="*/ 121 h 313"/>
                    <a:gd name="T104" fmla="*/ 37 w 448"/>
                    <a:gd name="T105" fmla="*/ 132 h 313"/>
                    <a:gd name="T106" fmla="*/ 32 w 448"/>
                    <a:gd name="T107" fmla="*/ 115 h 313"/>
                    <a:gd name="T108" fmla="*/ 20 w 448"/>
                    <a:gd name="T109" fmla="*/ 87 h 313"/>
                    <a:gd name="T110" fmla="*/ 28 w 448"/>
                    <a:gd name="T111" fmla="*/ 68 h 313"/>
                    <a:gd name="T112" fmla="*/ 5 w 448"/>
                    <a:gd name="T113" fmla="*/ 54 h 313"/>
                    <a:gd name="T114" fmla="*/ 1 w 448"/>
                    <a:gd name="T115" fmla="*/ 33 h 313"/>
                    <a:gd name="T116" fmla="*/ 25 w 448"/>
                    <a:gd name="T117" fmla="*/ 40 h 313"/>
                    <a:gd name="T118" fmla="*/ 42 w 448"/>
                    <a:gd name="T119" fmla="*/ 44 h 313"/>
                    <a:gd name="T120" fmla="*/ 52 w 448"/>
                    <a:gd name="T121" fmla="*/ 20 h 313"/>
                    <a:gd name="T122" fmla="*/ 57 w 448"/>
                    <a:gd name="T123" fmla="*/ 11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8" h="313">
                      <a:moveTo>
                        <a:pt x="57" y="11"/>
                      </a:moveTo>
                      <a:lnTo>
                        <a:pt x="71" y="9"/>
                      </a:lnTo>
                      <a:lnTo>
                        <a:pt x="88" y="0"/>
                      </a:lnTo>
                      <a:lnTo>
                        <a:pt x="99" y="14"/>
                      </a:lnTo>
                      <a:lnTo>
                        <a:pt x="99" y="28"/>
                      </a:lnTo>
                      <a:lnTo>
                        <a:pt x="110" y="37"/>
                      </a:lnTo>
                      <a:lnTo>
                        <a:pt x="117" y="47"/>
                      </a:lnTo>
                      <a:lnTo>
                        <a:pt x="128" y="45"/>
                      </a:lnTo>
                      <a:lnTo>
                        <a:pt x="137" y="41"/>
                      </a:lnTo>
                      <a:lnTo>
                        <a:pt x="144" y="38"/>
                      </a:lnTo>
                      <a:lnTo>
                        <a:pt x="154" y="44"/>
                      </a:lnTo>
                      <a:lnTo>
                        <a:pt x="164" y="37"/>
                      </a:lnTo>
                      <a:lnTo>
                        <a:pt x="175" y="31"/>
                      </a:lnTo>
                      <a:lnTo>
                        <a:pt x="181" y="38"/>
                      </a:lnTo>
                      <a:lnTo>
                        <a:pt x="181" y="45"/>
                      </a:lnTo>
                      <a:lnTo>
                        <a:pt x="202" y="50"/>
                      </a:lnTo>
                      <a:lnTo>
                        <a:pt x="216" y="40"/>
                      </a:lnTo>
                      <a:lnTo>
                        <a:pt x="229" y="43"/>
                      </a:lnTo>
                      <a:lnTo>
                        <a:pt x="242" y="51"/>
                      </a:lnTo>
                      <a:lnTo>
                        <a:pt x="239" y="65"/>
                      </a:lnTo>
                      <a:lnTo>
                        <a:pt x="246" y="71"/>
                      </a:lnTo>
                      <a:lnTo>
                        <a:pt x="256" y="68"/>
                      </a:lnTo>
                      <a:lnTo>
                        <a:pt x="267" y="68"/>
                      </a:lnTo>
                      <a:lnTo>
                        <a:pt x="269" y="82"/>
                      </a:lnTo>
                      <a:lnTo>
                        <a:pt x="276" y="92"/>
                      </a:lnTo>
                      <a:lnTo>
                        <a:pt x="283" y="98"/>
                      </a:lnTo>
                      <a:lnTo>
                        <a:pt x="293" y="94"/>
                      </a:lnTo>
                      <a:lnTo>
                        <a:pt x="295" y="89"/>
                      </a:lnTo>
                      <a:lnTo>
                        <a:pt x="290" y="80"/>
                      </a:lnTo>
                      <a:lnTo>
                        <a:pt x="290" y="67"/>
                      </a:lnTo>
                      <a:lnTo>
                        <a:pt x="306" y="65"/>
                      </a:lnTo>
                      <a:lnTo>
                        <a:pt x="310" y="82"/>
                      </a:lnTo>
                      <a:lnTo>
                        <a:pt x="314" y="97"/>
                      </a:lnTo>
                      <a:lnTo>
                        <a:pt x="331" y="99"/>
                      </a:lnTo>
                      <a:lnTo>
                        <a:pt x="332" y="108"/>
                      </a:lnTo>
                      <a:lnTo>
                        <a:pt x="341" y="116"/>
                      </a:lnTo>
                      <a:lnTo>
                        <a:pt x="355" y="114"/>
                      </a:lnTo>
                      <a:lnTo>
                        <a:pt x="355" y="99"/>
                      </a:lnTo>
                      <a:lnTo>
                        <a:pt x="361" y="94"/>
                      </a:lnTo>
                      <a:lnTo>
                        <a:pt x="374" y="91"/>
                      </a:lnTo>
                      <a:lnTo>
                        <a:pt x="377" y="81"/>
                      </a:lnTo>
                      <a:lnTo>
                        <a:pt x="381" y="80"/>
                      </a:lnTo>
                      <a:lnTo>
                        <a:pt x="389" y="88"/>
                      </a:lnTo>
                      <a:lnTo>
                        <a:pt x="395" y="80"/>
                      </a:lnTo>
                      <a:lnTo>
                        <a:pt x="398" y="77"/>
                      </a:lnTo>
                      <a:lnTo>
                        <a:pt x="403" y="87"/>
                      </a:lnTo>
                      <a:lnTo>
                        <a:pt x="405" y="94"/>
                      </a:lnTo>
                      <a:lnTo>
                        <a:pt x="417" y="95"/>
                      </a:lnTo>
                      <a:lnTo>
                        <a:pt x="431" y="104"/>
                      </a:lnTo>
                      <a:lnTo>
                        <a:pt x="448" y="102"/>
                      </a:lnTo>
                      <a:lnTo>
                        <a:pt x="448" y="116"/>
                      </a:lnTo>
                      <a:lnTo>
                        <a:pt x="440" y="129"/>
                      </a:lnTo>
                      <a:lnTo>
                        <a:pt x="431" y="136"/>
                      </a:lnTo>
                      <a:lnTo>
                        <a:pt x="420" y="148"/>
                      </a:lnTo>
                      <a:lnTo>
                        <a:pt x="415" y="158"/>
                      </a:lnTo>
                      <a:lnTo>
                        <a:pt x="411" y="149"/>
                      </a:lnTo>
                      <a:lnTo>
                        <a:pt x="405" y="142"/>
                      </a:lnTo>
                      <a:lnTo>
                        <a:pt x="391" y="143"/>
                      </a:lnTo>
                      <a:lnTo>
                        <a:pt x="389" y="159"/>
                      </a:lnTo>
                      <a:lnTo>
                        <a:pt x="391" y="172"/>
                      </a:lnTo>
                      <a:lnTo>
                        <a:pt x="383" y="183"/>
                      </a:lnTo>
                      <a:lnTo>
                        <a:pt x="372" y="183"/>
                      </a:lnTo>
                      <a:lnTo>
                        <a:pt x="371" y="196"/>
                      </a:lnTo>
                      <a:lnTo>
                        <a:pt x="360" y="210"/>
                      </a:lnTo>
                      <a:lnTo>
                        <a:pt x="344" y="215"/>
                      </a:lnTo>
                      <a:lnTo>
                        <a:pt x="332" y="212"/>
                      </a:lnTo>
                      <a:lnTo>
                        <a:pt x="324" y="220"/>
                      </a:lnTo>
                      <a:lnTo>
                        <a:pt x="327" y="230"/>
                      </a:lnTo>
                      <a:lnTo>
                        <a:pt x="340" y="239"/>
                      </a:lnTo>
                      <a:lnTo>
                        <a:pt x="340" y="254"/>
                      </a:lnTo>
                      <a:lnTo>
                        <a:pt x="321" y="253"/>
                      </a:lnTo>
                      <a:lnTo>
                        <a:pt x="317" y="259"/>
                      </a:lnTo>
                      <a:lnTo>
                        <a:pt x="292" y="256"/>
                      </a:lnTo>
                      <a:lnTo>
                        <a:pt x="281" y="243"/>
                      </a:lnTo>
                      <a:lnTo>
                        <a:pt x="273" y="242"/>
                      </a:lnTo>
                      <a:lnTo>
                        <a:pt x="267" y="249"/>
                      </a:lnTo>
                      <a:lnTo>
                        <a:pt x="264" y="257"/>
                      </a:lnTo>
                      <a:lnTo>
                        <a:pt x="263" y="274"/>
                      </a:lnTo>
                      <a:lnTo>
                        <a:pt x="252" y="286"/>
                      </a:lnTo>
                      <a:lnTo>
                        <a:pt x="246" y="303"/>
                      </a:lnTo>
                      <a:lnTo>
                        <a:pt x="239" y="307"/>
                      </a:lnTo>
                      <a:lnTo>
                        <a:pt x="230" y="313"/>
                      </a:lnTo>
                      <a:lnTo>
                        <a:pt x="230" y="287"/>
                      </a:lnTo>
                      <a:lnTo>
                        <a:pt x="216" y="268"/>
                      </a:lnTo>
                      <a:lnTo>
                        <a:pt x="201" y="253"/>
                      </a:lnTo>
                      <a:lnTo>
                        <a:pt x="205" y="229"/>
                      </a:lnTo>
                      <a:lnTo>
                        <a:pt x="191" y="223"/>
                      </a:lnTo>
                      <a:lnTo>
                        <a:pt x="178" y="209"/>
                      </a:lnTo>
                      <a:lnTo>
                        <a:pt x="171" y="196"/>
                      </a:lnTo>
                      <a:lnTo>
                        <a:pt x="167" y="180"/>
                      </a:lnTo>
                      <a:lnTo>
                        <a:pt x="159" y="193"/>
                      </a:lnTo>
                      <a:lnTo>
                        <a:pt x="148" y="199"/>
                      </a:lnTo>
                      <a:lnTo>
                        <a:pt x="148" y="189"/>
                      </a:lnTo>
                      <a:lnTo>
                        <a:pt x="142" y="179"/>
                      </a:lnTo>
                      <a:lnTo>
                        <a:pt x="127" y="178"/>
                      </a:lnTo>
                      <a:lnTo>
                        <a:pt x="117" y="169"/>
                      </a:lnTo>
                      <a:lnTo>
                        <a:pt x="114" y="178"/>
                      </a:lnTo>
                      <a:lnTo>
                        <a:pt x="96" y="173"/>
                      </a:lnTo>
                      <a:lnTo>
                        <a:pt x="100" y="159"/>
                      </a:lnTo>
                      <a:lnTo>
                        <a:pt x="91" y="145"/>
                      </a:lnTo>
                      <a:lnTo>
                        <a:pt x="90" y="134"/>
                      </a:lnTo>
                      <a:lnTo>
                        <a:pt x="82" y="126"/>
                      </a:lnTo>
                      <a:lnTo>
                        <a:pt x="76" y="112"/>
                      </a:lnTo>
                      <a:lnTo>
                        <a:pt x="62" y="121"/>
                      </a:lnTo>
                      <a:lnTo>
                        <a:pt x="43" y="138"/>
                      </a:lnTo>
                      <a:lnTo>
                        <a:pt x="37" y="132"/>
                      </a:lnTo>
                      <a:lnTo>
                        <a:pt x="35" y="119"/>
                      </a:lnTo>
                      <a:lnTo>
                        <a:pt x="32" y="115"/>
                      </a:lnTo>
                      <a:lnTo>
                        <a:pt x="26" y="114"/>
                      </a:lnTo>
                      <a:lnTo>
                        <a:pt x="20" y="87"/>
                      </a:lnTo>
                      <a:lnTo>
                        <a:pt x="26" y="77"/>
                      </a:lnTo>
                      <a:lnTo>
                        <a:pt x="28" y="68"/>
                      </a:lnTo>
                      <a:lnTo>
                        <a:pt x="14" y="54"/>
                      </a:lnTo>
                      <a:lnTo>
                        <a:pt x="5" y="54"/>
                      </a:lnTo>
                      <a:lnTo>
                        <a:pt x="0" y="48"/>
                      </a:lnTo>
                      <a:lnTo>
                        <a:pt x="1" y="33"/>
                      </a:lnTo>
                      <a:lnTo>
                        <a:pt x="12" y="31"/>
                      </a:lnTo>
                      <a:lnTo>
                        <a:pt x="25" y="40"/>
                      </a:lnTo>
                      <a:lnTo>
                        <a:pt x="31" y="34"/>
                      </a:lnTo>
                      <a:lnTo>
                        <a:pt x="42" y="44"/>
                      </a:lnTo>
                      <a:lnTo>
                        <a:pt x="45" y="21"/>
                      </a:lnTo>
                      <a:lnTo>
                        <a:pt x="52" y="20"/>
                      </a:lnTo>
                      <a:lnTo>
                        <a:pt x="57" y="11"/>
                      </a:lnTo>
                      <a:lnTo>
                        <a:pt x="57" y="11"/>
                      </a:lnTo>
                      <a:lnTo>
                        <a:pt x="57" y="11"/>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83" name="Freeform 67">
                  <a:extLst>
                    <a:ext uri="{FF2B5EF4-FFF2-40B4-BE49-F238E27FC236}">
                      <a16:creationId xmlns:a16="http://schemas.microsoft.com/office/drawing/2014/main" id="{AF5CA8C5-BAAD-4BF0-A4B8-2A4DAF3872EB}"/>
                    </a:ext>
                  </a:extLst>
                </p:cNvPr>
                <p:cNvSpPr>
                  <a:spLocks/>
                </p:cNvSpPr>
                <p:nvPr/>
              </p:nvSpPr>
              <p:spPr bwMode="auto">
                <a:xfrm>
                  <a:off x="10612437" y="1979611"/>
                  <a:ext cx="963613" cy="881063"/>
                </a:xfrm>
                <a:custGeom>
                  <a:avLst/>
                  <a:gdLst>
                    <a:gd name="T0" fmla="*/ 29 w 607"/>
                    <a:gd name="T1" fmla="*/ 11 h 555"/>
                    <a:gd name="T2" fmla="*/ 68 w 607"/>
                    <a:gd name="T3" fmla="*/ 0 h 555"/>
                    <a:gd name="T4" fmla="*/ 113 w 607"/>
                    <a:gd name="T5" fmla="*/ 13 h 555"/>
                    <a:gd name="T6" fmla="*/ 167 w 607"/>
                    <a:gd name="T7" fmla="*/ 20 h 555"/>
                    <a:gd name="T8" fmla="*/ 196 w 607"/>
                    <a:gd name="T9" fmla="*/ 47 h 555"/>
                    <a:gd name="T10" fmla="*/ 210 w 607"/>
                    <a:gd name="T11" fmla="*/ 67 h 555"/>
                    <a:gd name="T12" fmla="*/ 239 w 607"/>
                    <a:gd name="T13" fmla="*/ 112 h 555"/>
                    <a:gd name="T14" fmla="*/ 264 w 607"/>
                    <a:gd name="T15" fmla="*/ 163 h 555"/>
                    <a:gd name="T16" fmla="*/ 278 w 607"/>
                    <a:gd name="T17" fmla="*/ 192 h 555"/>
                    <a:gd name="T18" fmla="*/ 332 w 607"/>
                    <a:gd name="T19" fmla="*/ 199 h 555"/>
                    <a:gd name="T20" fmla="*/ 380 w 607"/>
                    <a:gd name="T21" fmla="*/ 213 h 555"/>
                    <a:gd name="T22" fmla="*/ 422 w 607"/>
                    <a:gd name="T23" fmla="*/ 240 h 555"/>
                    <a:gd name="T24" fmla="*/ 434 w 607"/>
                    <a:gd name="T25" fmla="*/ 271 h 555"/>
                    <a:gd name="T26" fmla="*/ 459 w 607"/>
                    <a:gd name="T27" fmla="*/ 291 h 555"/>
                    <a:gd name="T28" fmla="*/ 507 w 607"/>
                    <a:gd name="T29" fmla="*/ 273 h 555"/>
                    <a:gd name="T30" fmla="*/ 536 w 607"/>
                    <a:gd name="T31" fmla="*/ 242 h 555"/>
                    <a:gd name="T32" fmla="*/ 576 w 607"/>
                    <a:gd name="T33" fmla="*/ 215 h 555"/>
                    <a:gd name="T34" fmla="*/ 607 w 607"/>
                    <a:gd name="T35" fmla="*/ 246 h 555"/>
                    <a:gd name="T36" fmla="*/ 595 w 607"/>
                    <a:gd name="T37" fmla="*/ 287 h 555"/>
                    <a:gd name="T38" fmla="*/ 595 w 607"/>
                    <a:gd name="T39" fmla="*/ 331 h 555"/>
                    <a:gd name="T40" fmla="*/ 593 w 607"/>
                    <a:gd name="T41" fmla="*/ 368 h 555"/>
                    <a:gd name="T42" fmla="*/ 587 w 607"/>
                    <a:gd name="T43" fmla="*/ 415 h 555"/>
                    <a:gd name="T44" fmla="*/ 525 w 607"/>
                    <a:gd name="T45" fmla="*/ 421 h 555"/>
                    <a:gd name="T46" fmla="*/ 508 w 607"/>
                    <a:gd name="T47" fmla="*/ 455 h 555"/>
                    <a:gd name="T48" fmla="*/ 514 w 607"/>
                    <a:gd name="T49" fmla="*/ 480 h 555"/>
                    <a:gd name="T50" fmla="*/ 537 w 607"/>
                    <a:gd name="T51" fmla="*/ 541 h 555"/>
                    <a:gd name="T52" fmla="*/ 493 w 607"/>
                    <a:gd name="T53" fmla="*/ 533 h 555"/>
                    <a:gd name="T54" fmla="*/ 483 w 607"/>
                    <a:gd name="T55" fmla="*/ 519 h 555"/>
                    <a:gd name="T56" fmla="*/ 466 w 607"/>
                    <a:gd name="T57" fmla="*/ 520 h 555"/>
                    <a:gd name="T58" fmla="*/ 443 w 607"/>
                    <a:gd name="T59" fmla="*/ 538 h 555"/>
                    <a:gd name="T60" fmla="*/ 420 w 607"/>
                    <a:gd name="T61" fmla="*/ 547 h 555"/>
                    <a:gd name="T62" fmla="*/ 400 w 607"/>
                    <a:gd name="T63" fmla="*/ 521 h 555"/>
                    <a:gd name="T64" fmla="*/ 378 w 607"/>
                    <a:gd name="T65" fmla="*/ 517 h 555"/>
                    <a:gd name="T66" fmla="*/ 371 w 607"/>
                    <a:gd name="T67" fmla="*/ 537 h 555"/>
                    <a:gd name="T68" fmla="*/ 346 w 607"/>
                    <a:gd name="T69" fmla="*/ 507 h 555"/>
                    <a:gd name="T70" fmla="*/ 332 w 607"/>
                    <a:gd name="T71" fmla="*/ 490 h 555"/>
                    <a:gd name="T72" fmla="*/ 290 w 607"/>
                    <a:gd name="T73" fmla="*/ 489 h 555"/>
                    <a:gd name="T74" fmla="*/ 264 w 607"/>
                    <a:gd name="T75" fmla="*/ 470 h 555"/>
                    <a:gd name="T76" fmla="*/ 233 w 607"/>
                    <a:gd name="T77" fmla="*/ 477 h 555"/>
                    <a:gd name="T78" fmla="*/ 198 w 607"/>
                    <a:gd name="T79" fmla="*/ 475 h 555"/>
                    <a:gd name="T80" fmla="*/ 178 w 607"/>
                    <a:gd name="T81" fmla="*/ 439 h 555"/>
                    <a:gd name="T82" fmla="*/ 136 w 607"/>
                    <a:gd name="T83" fmla="*/ 445 h 555"/>
                    <a:gd name="T84" fmla="*/ 161 w 607"/>
                    <a:gd name="T85" fmla="*/ 413 h 555"/>
                    <a:gd name="T86" fmla="*/ 133 w 607"/>
                    <a:gd name="T87" fmla="*/ 413 h 555"/>
                    <a:gd name="T88" fmla="*/ 105 w 607"/>
                    <a:gd name="T89" fmla="*/ 388 h 555"/>
                    <a:gd name="T90" fmla="*/ 134 w 607"/>
                    <a:gd name="T91" fmla="*/ 344 h 555"/>
                    <a:gd name="T92" fmla="*/ 182 w 607"/>
                    <a:gd name="T93" fmla="*/ 325 h 555"/>
                    <a:gd name="T94" fmla="*/ 184 w 607"/>
                    <a:gd name="T95" fmla="*/ 259 h 555"/>
                    <a:gd name="T96" fmla="*/ 190 w 607"/>
                    <a:gd name="T97" fmla="*/ 227 h 555"/>
                    <a:gd name="T98" fmla="*/ 201 w 607"/>
                    <a:gd name="T99" fmla="*/ 151 h 555"/>
                    <a:gd name="T100" fmla="*/ 191 w 607"/>
                    <a:gd name="T101" fmla="*/ 126 h 555"/>
                    <a:gd name="T102" fmla="*/ 154 w 607"/>
                    <a:gd name="T103" fmla="*/ 125 h 555"/>
                    <a:gd name="T104" fmla="*/ 122 w 607"/>
                    <a:gd name="T105" fmla="*/ 131 h 555"/>
                    <a:gd name="T106" fmla="*/ 68 w 607"/>
                    <a:gd name="T107" fmla="*/ 118 h 555"/>
                    <a:gd name="T108" fmla="*/ 63 w 607"/>
                    <a:gd name="T109" fmla="*/ 82 h 555"/>
                    <a:gd name="T110" fmla="*/ 34 w 607"/>
                    <a:gd name="T111" fmla="*/ 87 h 555"/>
                    <a:gd name="T112" fmla="*/ 9 w 607"/>
                    <a:gd name="T113" fmla="*/ 80 h 555"/>
                    <a:gd name="T114" fmla="*/ 18 w 607"/>
                    <a:gd name="T115" fmla="*/ 40 h 555"/>
                    <a:gd name="T116" fmla="*/ 5 w 607"/>
                    <a:gd name="T117" fmla="*/ 24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7" h="555">
                      <a:moveTo>
                        <a:pt x="5" y="24"/>
                      </a:moveTo>
                      <a:lnTo>
                        <a:pt x="15" y="17"/>
                      </a:lnTo>
                      <a:lnTo>
                        <a:pt x="29" y="11"/>
                      </a:lnTo>
                      <a:lnTo>
                        <a:pt x="42" y="11"/>
                      </a:lnTo>
                      <a:lnTo>
                        <a:pt x="63" y="3"/>
                      </a:lnTo>
                      <a:lnTo>
                        <a:pt x="68" y="0"/>
                      </a:lnTo>
                      <a:lnTo>
                        <a:pt x="89" y="1"/>
                      </a:lnTo>
                      <a:lnTo>
                        <a:pt x="103" y="6"/>
                      </a:lnTo>
                      <a:lnTo>
                        <a:pt x="113" y="13"/>
                      </a:lnTo>
                      <a:lnTo>
                        <a:pt x="133" y="17"/>
                      </a:lnTo>
                      <a:lnTo>
                        <a:pt x="145" y="7"/>
                      </a:lnTo>
                      <a:lnTo>
                        <a:pt x="167" y="20"/>
                      </a:lnTo>
                      <a:lnTo>
                        <a:pt x="182" y="27"/>
                      </a:lnTo>
                      <a:lnTo>
                        <a:pt x="182" y="38"/>
                      </a:lnTo>
                      <a:lnTo>
                        <a:pt x="196" y="47"/>
                      </a:lnTo>
                      <a:lnTo>
                        <a:pt x="202" y="57"/>
                      </a:lnTo>
                      <a:lnTo>
                        <a:pt x="202" y="63"/>
                      </a:lnTo>
                      <a:lnTo>
                        <a:pt x="210" y="67"/>
                      </a:lnTo>
                      <a:lnTo>
                        <a:pt x="212" y="77"/>
                      </a:lnTo>
                      <a:lnTo>
                        <a:pt x="222" y="91"/>
                      </a:lnTo>
                      <a:lnTo>
                        <a:pt x="239" y="112"/>
                      </a:lnTo>
                      <a:lnTo>
                        <a:pt x="236" y="126"/>
                      </a:lnTo>
                      <a:lnTo>
                        <a:pt x="264" y="151"/>
                      </a:lnTo>
                      <a:lnTo>
                        <a:pt x="264" y="163"/>
                      </a:lnTo>
                      <a:lnTo>
                        <a:pt x="270" y="173"/>
                      </a:lnTo>
                      <a:lnTo>
                        <a:pt x="279" y="173"/>
                      </a:lnTo>
                      <a:lnTo>
                        <a:pt x="278" y="192"/>
                      </a:lnTo>
                      <a:lnTo>
                        <a:pt x="293" y="206"/>
                      </a:lnTo>
                      <a:lnTo>
                        <a:pt x="315" y="207"/>
                      </a:lnTo>
                      <a:lnTo>
                        <a:pt x="332" y="199"/>
                      </a:lnTo>
                      <a:lnTo>
                        <a:pt x="352" y="213"/>
                      </a:lnTo>
                      <a:lnTo>
                        <a:pt x="364" y="205"/>
                      </a:lnTo>
                      <a:lnTo>
                        <a:pt x="380" y="213"/>
                      </a:lnTo>
                      <a:lnTo>
                        <a:pt x="400" y="230"/>
                      </a:lnTo>
                      <a:lnTo>
                        <a:pt x="420" y="224"/>
                      </a:lnTo>
                      <a:lnTo>
                        <a:pt x="422" y="240"/>
                      </a:lnTo>
                      <a:lnTo>
                        <a:pt x="434" y="247"/>
                      </a:lnTo>
                      <a:lnTo>
                        <a:pt x="437" y="263"/>
                      </a:lnTo>
                      <a:lnTo>
                        <a:pt x="434" y="271"/>
                      </a:lnTo>
                      <a:lnTo>
                        <a:pt x="449" y="283"/>
                      </a:lnTo>
                      <a:lnTo>
                        <a:pt x="449" y="290"/>
                      </a:lnTo>
                      <a:lnTo>
                        <a:pt x="459" y="291"/>
                      </a:lnTo>
                      <a:lnTo>
                        <a:pt x="473" y="283"/>
                      </a:lnTo>
                      <a:lnTo>
                        <a:pt x="490" y="283"/>
                      </a:lnTo>
                      <a:lnTo>
                        <a:pt x="507" y="273"/>
                      </a:lnTo>
                      <a:lnTo>
                        <a:pt x="519" y="274"/>
                      </a:lnTo>
                      <a:lnTo>
                        <a:pt x="517" y="261"/>
                      </a:lnTo>
                      <a:lnTo>
                        <a:pt x="536" y="242"/>
                      </a:lnTo>
                      <a:lnTo>
                        <a:pt x="551" y="240"/>
                      </a:lnTo>
                      <a:lnTo>
                        <a:pt x="556" y="229"/>
                      </a:lnTo>
                      <a:lnTo>
                        <a:pt x="576" y="215"/>
                      </a:lnTo>
                      <a:lnTo>
                        <a:pt x="593" y="212"/>
                      </a:lnTo>
                      <a:lnTo>
                        <a:pt x="598" y="236"/>
                      </a:lnTo>
                      <a:lnTo>
                        <a:pt x="607" y="246"/>
                      </a:lnTo>
                      <a:lnTo>
                        <a:pt x="607" y="259"/>
                      </a:lnTo>
                      <a:lnTo>
                        <a:pt x="593" y="270"/>
                      </a:lnTo>
                      <a:lnTo>
                        <a:pt x="595" y="287"/>
                      </a:lnTo>
                      <a:lnTo>
                        <a:pt x="593" y="307"/>
                      </a:lnTo>
                      <a:lnTo>
                        <a:pt x="598" y="321"/>
                      </a:lnTo>
                      <a:lnTo>
                        <a:pt x="595" y="331"/>
                      </a:lnTo>
                      <a:lnTo>
                        <a:pt x="601" y="345"/>
                      </a:lnTo>
                      <a:lnTo>
                        <a:pt x="595" y="352"/>
                      </a:lnTo>
                      <a:lnTo>
                        <a:pt x="593" y="368"/>
                      </a:lnTo>
                      <a:lnTo>
                        <a:pt x="588" y="389"/>
                      </a:lnTo>
                      <a:lnTo>
                        <a:pt x="581" y="398"/>
                      </a:lnTo>
                      <a:lnTo>
                        <a:pt x="587" y="415"/>
                      </a:lnTo>
                      <a:lnTo>
                        <a:pt x="584" y="428"/>
                      </a:lnTo>
                      <a:lnTo>
                        <a:pt x="534" y="425"/>
                      </a:lnTo>
                      <a:lnTo>
                        <a:pt x="525" y="421"/>
                      </a:lnTo>
                      <a:lnTo>
                        <a:pt x="522" y="429"/>
                      </a:lnTo>
                      <a:lnTo>
                        <a:pt x="522" y="440"/>
                      </a:lnTo>
                      <a:lnTo>
                        <a:pt x="508" y="455"/>
                      </a:lnTo>
                      <a:lnTo>
                        <a:pt x="499" y="457"/>
                      </a:lnTo>
                      <a:lnTo>
                        <a:pt x="502" y="467"/>
                      </a:lnTo>
                      <a:lnTo>
                        <a:pt x="514" y="480"/>
                      </a:lnTo>
                      <a:lnTo>
                        <a:pt x="527" y="503"/>
                      </a:lnTo>
                      <a:lnTo>
                        <a:pt x="525" y="526"/>
                      </a:lnTo>
                      <a:lnTo>
                        <a:pt x="537" y="541"/>
                      </a:lnTo>
                      <a:lnTo>
                        <a:pt x="519" y="541"/>
                      </a:lnTo>
                      <a:lnTo>
                        <a:pt x="507" y="534"/>
                      </a:lnTo>
                      <a:lnTo>
                        <a:pt x="493" y="533"/>
                      </a:lnTo>
                      <a:lnTo>
                        <a:pt x="493" y="526"/>
                      </a:lnTo>
                      <a:lnTo>
                        <a:pt x="488" y="516"/>
                      </a:lnTo>
                      <a:lnTo>
                        <a:pt x="483" y="519"/>
                      </a:lnTo>
                      <a:lnTo>
                        <a:pt x="477" y="527"/>
                      </a:lnTo>
                      <a:lnTo>
                        <a:pt x="471" y="519"/>
                      </a:lnTo>
                      <a:lnTo>
                        <a:pt x="466" y="520"/>
                      </a:lnTo>
                      <a:lnTo>
                        <a:pt x="463" y="530"/>
                      </a:lnTo>
                      <a:lnTo>
                        <a:pt x="449" y="531"/>
                      </a:lnTo>
                      <a:lnTo>
                        <a:pt x="443" y="538"/>
                      </a:lnTo>
                      <a:lnTo>
                        <a:pt x="443" y="553"/>
                      </a:lnTo>
                      <a:lnTo>
                        <a:pt x="431" y="555"/>
                      </a:lnTo>
                      <a:lnTo>
                        <a:pt x="420" y="547"/>
                      </a:lnTo>
                      <a:lnTo>
                        <a:pt x="419" y="538"/>
                      </a:lnTo>
                      <a:lnTo>
                        <a:pt x="403" y="536"/>
                      </a:lnTo>
                      <a:lnTo>
                        <a:pt x="400" y="521"/>
                      </a:lnTo>
                      <a:lnTo>
                        <a:pt x="395" y="504"/>
                      </a:lnTo>
                      <a:lnTo>
                        <a:pt x="380" y="504"/>
                      </a:lnTo>
                      <a:lnTo>
                        <a:pt x="378" y="517"/>
                      </a:lnTo>
                      <a:lnTo>
                        <a:pt x="385" y="527"/>
                      </a:lnTo>
                      <a:lnTo>
                        <a:pt x="383" y="533"/>
                      </a:lnTo>
                      <a:lnTo>
                        <a:pt x="371" y="537"/>
                      </a:lnTo>
                      <a:lnTo>
                        <a:pt x="357" y="521"/>
                      </a:lnTo>
                      <a:lnTo>
                        <a:pt x="357" y="507"/>
                      </a:lnTo>
                      <a:lnTo>
                        <a:pt x="346" y="507"/>
                      </a:lnTo>
                      <a:lnTo>
                        <a:pt x="334" y="510"/>
                      </a:lnTo>
                      <a:lnTo>
                        <a:pt x="329" y="504"/>
                      </a:lnTo>
                      <a:lnTo>
                        <a:pt x="332" y="490"/>
                      </a:lnTo>
                      <a:lnTo>
                        <a:pt x="318" y="482"/>
                      </a:lnTo>
                      <a:lnTo>
                        <a:pt x="304" y="477"/>
                      </a:lnTo>
                      <a:lnTo>
                        <a:pt x="290" y="489"/>
                      </a:lnTo>
                      <a:lnTo>
                        <a:pt x="269" y="484"/>
                      </a:lnTo>
                      <a:lnTo>
                        <a:pt x="270" y="477"/>
                      </a:lnTo>
                      <a:lnTo>
                        <a:pt x="264" y="470"/>
                      </a:lnTo>
                      <a:lnTo>
                        <a:pt x="252" y="476"/>
                      </a:lnTo>
                      <a:lnTo>
                        <a:pt x="244" y="482"/>
                      </a:lnTo>
                      <a:lnTo>
                        <a:pt x="233" y="477"/>
                      </a:lnTo>
                      <a:lnTo>
                        <a:pt x="218" y="484"/>
                      </a:lnTo>
                      <a:lnTo>
                        <a:pt x="207" y="486"/>
                      </a:lnTo>
                      <a:lnTo>
                        <a:pt x="198" y="475"/>
                      </a:lnTo>
                      <a:lnTo>
                        <a:pt x="188" y="467"/>
                      </a:lnTo>
                      <a:lnTo>
                        <a:pt x="187" y="453"/>
                      </a:lnTo>
                      <a:lnTo>
                        <a:pt x="178" y="439"/>
                      </a:lnTo>
                      <a:lnTo>
                        <a:pt x="161" y="446"/>
                      </a:lnTo>
                      <a:lnTo>
                        <a:pt x="147" y="450"/>
                      </a:lnTo>
                      <a:lnTo>
                        <a:pt x="136" y="445"/>
                      </a:lnTo>
                      <a:lnTo>
                        <a:pt x="139" y="423"/>
                      </a:lnTo>
                      <a:lnTo>
                        <a:pt x="154" y="423"/>
                      </a:lnTo>
                      <a:lnTo>
                        <a:pt x="161" y="413"/>
                      </a:lnTo>
                      <a:lnTo>
                        <a:pt x="159" y="409"/>
                      </a:lnTo>
                      <a:lnTo>
                        <a:pt x="151" y="416"/>
                      </a:lnTo>
                      <a:lnTo>
                        <a:pt x="133" y="413"/>
                      </a:lnTo>
                      <a:lnTo>
                        <a:pt x="123" y="401"/>
                      </a:lnTo>
                      <a:lnTo>
                        <a:pt x="113" y="398"/>
                      </a:lnTo>
                      <a:lnTo>
                        <a:pt x="105" y="388"/>
                      </a:lnTo>
                      <a:lnTo>
                        <a:pt x="110" y="372"/>
                      </a:lnTo>
                      <a:lnTo>
                        <a:pt x="131" y="354"/>
                      </a:lnTo>
                      <a:lnTo>
                        <a:pt x="134" y="344"/>
                      </a:lnTo>
                      <a:lnTo>
                        <a:pt x="153" y="325"/>
                      </a:lnTo>
                      <a:lnTo>
                        <a:pt x="167" y="304"/>
                      </a:lnTo>
                      <a:lnTo>
                        <a:pt x="182" y="325"/>
                      </a:lnTo>
                      <a:lnTo>
                        <a:pt x="182" y="311"/>
                      </a:lnTo>
                      <a:lnTo>
                        <a:pt x="179" y="290"/>
                      </a:lnTo>
                      <a:lnTo>
                        <a:pt x="184" y="259"/>
                      </a:lnTo>
                      <a:lnTo>
                        <a:pt x="196" y="259"/>
                      </a:lnTo>
                      <a:lnTo>
                        <a:pt x="199" y="240"/>
                      </a:lnTo>
                      <a:lnTo>
                        <a:pt x="190" y="227"/>
                      </a:lnTo>
                      <a:lnTo>
                        <a:pt x="188" y="196"/>
                      </a:lnTo>
                      <a:lnTo>
                        <a:pt x="202" y="170"/>
                      </a:lnTo>
                      <a:lnTo>
                        <a:pt x="201" y="151"/>
                      </a:lnTo>
                      <a:lnTo>
                        <a:pt x="210" y="141"/>
                      </a:lnTo>
                      <a:lnTo>
                        <a:pt x="207" y="129"/>
                      </a:lnTo>
                      <a:lnTo>
                        <a:pt x="191" y="126"/>
                      </a:lnTo>
                      <a:lnTo>
                        <a:pt x="182" y="108"/>
                      </a:lnTo>
                      <a:lnTo>
                        <a:pt x="168" y="105"/>
                      </a:lnTo>
                      <a:lnTo>
                        <a:pt x="154" y="125"/>
                      </a:lnTo>
                      <a:lnTo>
                        <a:pt x="144" y="125"/>
                      </a:lnTo>
                      <a:lnTo>
                        <a:pt x="139" y="131"/>
                      </a:lnTo>
                      <a:lnTo>
                        <a:pt x="122" y="131"/>
                      </a:lnTo>
                      <a:lnTo>
                        <a:pt x="110" y="141"/>
                      </a:lnTo>
                      <a:lnTo>
                        <a:pt x="83" y="136"/>
                      </a:lnTo>
                      <a:lnTo>
                        <a:pt x="68" y="118"/>
                      </a:lnTo>
                      <a:lnTo>
                        <a:pt x="69" y="108"/>
                      </a:lnTo>
                      <a:lnTo>
                        <a:pt x="63" y="98"/>
                      </a:lnTo>
                      <a:lnTo>
                        <a:pt x="63" y="82"/>
                      </a:lnTo>
                      <a:lnTo>
                        <a:pt x="51" y="82"/>
                      </a:lnTo>
                      <a:lnTo>
                        <a:pt x="40" y="71"/>
                      </a:lnTo>
                      <a:lnTo>
                        <a:pt x="34" y="87"/>
                      </a:lnTo>
                      <a:lnTo>
                        <a:pt x="28" y="90"/>
                      </a:lnTo>
                      <a:lnTo>
                        <a:pt x="22" y="81"/>
                      </a:lnTo>
                      <a:lnTo>
                        <a:pt x="9" y="80"/>
                      </a:lnTo>
                      <a:lnTo>
                        <a:pt x="0" y="68"/>
                      </a:lnTo>
                      <a:lnTo>
                        <a:pt x="17" y="51"/>
                      </a:lnTo>
                      <a:lnTo>
                        <a:pt x="18" y="40"/>
                      </a:lnTo>
                      <a:lnTo>
                        <a:pt x="5" y="24"/>
                      </a:lnTo>
                      <a:lnTo>
                        <a:pt x="5" y="24"/>
                      </a:lnTo>
                      <a:lnTo>
                        <a:pt x="5" y="24"/>
                      </a:lnTo>
                      <a:close/>
                    </a:path>
                  </a:pathLst>
                </a:custGeom>
                <a:solidFill>
                  <a:schemeClr val="bg1">
                    <a:lumMod val="85000"/>
                  </a:schemeClr>
                </a:solidFill>
                <a:ln>
                  <a:solidFill>
                    <a:schemeClr val="bg1">
                      <a:lumMod val="65000"/>
                    </a:schemeClr>
                  </a:solidFill>
                </a:ln>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84" name="Freeform 68">
                  <a:extLst>
                    <a:ext uri="{FF2B5EF4-FFF2-40B4-BE49-F238E27FC236}">
                      <a16:creationId xmlns:a16="http://schemas.microsoft.com/office/drawing/2014/main" id="{F2FA53FF-3F9B-44D6-91CE-21A60F0EA06E}"/>
                    </a:ext>
                  </a:extLst>
                </p:cNvPr>
                <p:cNvSpPr>
                  <a:spLocks/>
                </p:cNvSpPr>
                <p:nvPr/>
              </p:nvSpPr>
              <p:spPr bwMode="auto">
                <a:xfrm>
                  <a:off x="10612437" y="1979611"/>
                  <a:ext cx="963613" cy="881063"/>
                </a:xfrm>
                <a:custGeom>
                  <a:avLst/>
                  <a:gdLst>
                    <a:gd name="T0" fmla="*/ 29 w 607"/>
                    <a:gd name="T1" fmla="*/ 11 h 555"/>
                    <a:gd name="T2" fmla="*/ 68 w 607"/>
                    <a:gd name="T3" fmla="*/ 0 h 555"/>
                    <a:gd name="T4" fmla="*/ 113 w 607"/>
                    <a:gd name="T5" fmla="*/ 13 h 555"/>
                    <a:gd name="T6" fmla="*/ 167 w 607"/>
                    <a:gd name="T7" fmla="*/ 20 h 555"/>
                    <a:gd name="T8" fmla="*/ 196 w 607"/>
                    <a:gd name="T9" fmla="*/ 47 h 555"/>
                    <a:gd name="T10" fmla="*/ 210 w 607"/>
                    <a:gd name="T11" fmla="*/ 67 h 555"/>
                    <a:gd name="T12" fmla="*/ 239 w 607"/>
                    <a:gd name="T13" fmla="*/ 112 h 555"/>
                    <a:gd name="T14" fmla="*/ 264 w 607"/>
                    <a:gd name="T15" fmla="*/ 163 h 555"/>
                    <a:gd name="T16" fmla="*/ 278 w 607"/>
                    <a:gd name="T17" fmla="*/ 192 h 555"/>
                    <a:gd name="T18" fmla="*/ 332 w 607"/>
                    <a:gd name="T19" fmla="*/ 199 h 555"/>
                    <a:gd name="T20" fmla="*/ 380 w 607"/>
                    <a:gd name="T21" fmla="*/ 213 h 555"/>
                    <a:gd name="T22" fmla="*/ 422 w 607"/>
                    <a:gd name="T23" fmla="*/ 240 h 555"/>
                    <a:gd name="T24" fmla="*/ 434 w 607"/>
                    <a:gd name="T25" fmla="*/ 271 h 555"/>
                    <a:gd name="T26" fmla="*/ 459 w 607"/>
                    <a:gd name="T27" fmla="*/ 291 h 555"/>
                    <a:gd name="T28" fmla="*/ 507 w 607"/>
                    <a:gd name="T29" fmla="*/ 273 h 555"/>
                    <a:gd name="T30" fmla="*/ 536 w 607"/>
                    <a:gd name="T31" fmla="*/ 242 h 555"/>
                    <a:gd name="T32" fmla="*/ 576 w 607"/>
                    <a:gd name="T33" fmla="*/ 215 h 555"/>
                    <a:gd name="T34" fmla="*/ 607 w 607"/>
                    <a:gd name="T35" fmla="*/ 246 h 555"/>
                    <a:gd name="T36" fmla="*/ 595 w 607"/>
                    <a:gd name="T37" fmla="*/ 287 h 555"/>
                    <a:gd name="T38" fmla="*/ 595 w 607"/>
                    <a:gd name="T39" fmla="*/ 331 h 555"/>
                    <a:gd name="T40" fmla="*/ 593 w 607"/>
                    <a:gd name="T41" fmla="*/ 368 h 555"/>
                    <a:gd name="T42" fmla="*/ 587 w 607"/>
                    <a:gd name="T43" fmla="*/ 415 h 555"/>
                    <a:gd name="T44" fmla="*/ 525 w 607"/>
                    <a:gd name="T45" fmla="*/ 421 h 555"/>
                    <a:gd name="T46" fmla="*/ 508 w 607"/>
                    <a:gd name="T47" fmla="*/ 455 h 555"/>
                    <a:gd name="T48" fmla="*/ 514 w 607"/>
                    <a:gd name="T49" fmla="*/ 480 h 555"/>
                    <a:gd name="T50" fmla="*/ 537 w 607"/>
                    <a:gd name="T51" fmla="*/ 541 h 555"/>
                    <a:gd name="T52" fmla="*/ 493 w 607"/>
                    <a:gd name="T53" fmla="*/ 533 h 555"/>
                    <a:gd name="T54" fmla="*/ 483 w 607"/>
                    <a:gd name="T55" fmla="*/ 519 h 555"/>
                    <a:gd name="T56" fmla="*/ 466 w 607"/>
                    <a:gd name="T57" fmla="*/ 520 h 555"/>
                    <a:gd name="T58" fmla="*/ 443 w 607"/>
                    <a:gd name="T59" fmla="*/ 538 h 555"/>
                    <a:gd name="T60" fmla="*/ 420 w 607"/>
                    <a:gd name="T61" fmla="*/ 547 h 555"/>
                    <a:gd name="T62" fmla="*/ 400 w 607"/>
                    <a:gd name="T63" fmla="*/ 521 h 555"/>
                    <a:gd name="T64" fmla="*/ 378 w 607"/>
                    <a:gd name="T65" fmla="*/ 517 h 555"/>
                    <a:gd name="T66" fmla="*/ 371 w 607"/>
                    <a:gd name="T67" fmla="*/ 537 h 555"/>
                    <a:gd name="T68" fmla="*/ 346 w 607"/>
                    <a:gd name="T69" fmla="*/ 507 h 555"/>
                    <a:gd name="T70" fmla="*/ 332 w 607"/>
                    <a:gd name="T71" fmla="*/ 490 h 555"/>
                    <a:gd name="T72" fmla="*/ 290 w 607"/>
                    <a:gd name="T73" fmla="*/ 489 h 555"/>
                    <a:gd name="T74" fmla="*/ 264 w 607"/>
                    <a:gd name="T75" fmla="*/ 470 h 555"/>
                    <a:gd name="T76" fmla="*/ 233 w 607"/>
                    <a:gd name="T77" fmla="*/ 477 h 555"/>
                    <a:gd name="T78" fmla="*/ 198 w 607"/>
                    <a:gd name="T79" fmla="*/ 475 h 555"/>
                    <a:gd name="T80" fmla="*/ 178 w 607"/>
                    <a:gd name="T81" fmla="*/ 439 h 555"/>
                    <a:gd name="T82" fmla="*/ 136 w 607"/>
                    <a:gd name="T83" fmla="*/ 445 h 555"/>
                    <a:gd name="T84" fmla="*/ 161 w 607"/>
                    <a:gd name="T85" fmla="*/ 413 h 555"/>
                    <a:gd name="T86" fmla="*/ 133 w 607"/>
                    <a:gd name="T87" fmla="*/ 413 h 555"/>
                    <a:gd name="T88" fmla="*/ 105 w 607"/>
                    <a:gd name="T89" fmla="*/ 388 h 555"/>
                    <a:gd name="T90" fmla="*/ 134 w 607"/>
                    <a:gd name="T91" fmla="*/ 344 h 555"/>
                    <a:gd name="T92" fmla="*/ 182 w 607"/>
                    <a:gd name="T93" fmla="*/ 325 h 555"/>
                    <a:gd name="T94" fmla="*/ 184 w 607"/>
                    <a:gd name="T95" fmla="*/ 259 h 555"/>
                    <a:gd name="T96" fmla="*/ 190 w 607"/>
                    <a:gd name="T97" fmla="*/ 227 h 555"/>
                    <a:gd name="T98" fmla="*/ 201 w 607"/>
                    <a:gd name="T99" fmla="*/ 151 h 555"/>
                    <a:gd name="T100" fmla="*/ 191 w 607"/>
                    <a:gd name="T101" fmla="*/ 126 h 555"/>
                    <a:gd name="T102" fmla="*/ 154 w 607"/>
                    <a:gd name="T103" fmla="*/ 125 h 555"/>
                    <a:gd name="T104" fmla="*/ 122 w 607"/>
                    <a:gd name="T105" fmla="*/ 131 h 555"/>
                    <a:gd name="T106" fmla="*/ 68 w 607"/>
                    <a:gd name="T107" fmla="*/ 118 h 555"/>
                    <a:gd name="T108" fmla="*/ 63 w 607"/>
                    <a:gd name="T109" fmla="*/ 82 h 555"/>
                    <a:gd name="T110" fmla="*/ 34 w 607"/>
                    <a:gd name="T111" fmla="*/ 87 h 555"/>
                    <a:gd name="T112" fmla="*/ 9 w 607"/>
                    <a:gd name="T113" fmla="*/ 80 h 555"/>
                    <a:gd name="T114" fmla="*/ 18 w 607"/>
                    <a:gd name="T115" fmla="*/ 40 h 555"/>
                    <a:gd name="T116" fmla="*/ 5 w 607"/>
                    <a:gd name="T117" fmla="*/ 24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7" h="555">
                      <a:moveTo>
                        <a:pt x="5" y="24"/>
                      </a:moveTo>
                      <a:lnTo>
                        <a:pt x="15" y="17"/>
                      </a:lnTo>
                      <a:lnTo>
                        <a:pt x="29" y="11"/>
                      </a:lnTo>
                      <a:lnTo>
                        <a:pt x="42" y="11"/>
                      </a:lnTo>
                      <a:lnTo>
                        <a:pt x="63" y="3"/>
                      </a:lnTo>
                      <a:lnTo>
                        <a:pt x="68" y="0"/>
                      </a:lnTo>
                      <a:lnTo>
                        <a:pt x="89" y="1"/>
                      </a:lnTo>
                      <a:lnTo>
                        <a:pt x="103" y="6"/>
                      </a:lnTo>
                      <a:lnTo>
                        <a:pt x="113" y="13"/>
                      </a:lnTo>
                      <a:lnTo>
                        <a:pt x="133" y="17"/>
                      </a:lnTo>
                      <a:lnTo>
                        <a:pt x="145" y="7"/>
                      </a:lnTo>
                      <a:lnTo>
                        <a:pt x="167" y="20"/>
                      </a:lnTo>
                      <a:lnTo>
                        <a:pt x="182" y="27"/>
                      </a:lnTo>
                      <a:lnTo>
                        <a:pt x="182" y="38"/>
                      </a:lnTo>
                      <a:lnTo>
                        <a:pt x="196" y="47"/>
                      </a:lnTo>
                      <a:lnTo>
                        <a:pt x="202" y="57"/>
                      </a:lnTo>
                      <a:lnTo>
                        <a:pt x="202" y="63"/>
                      </a:lnTo>
                      <a:lnTo>
                        <a:pt x="210" y="67"/>
                      </a:lnTo>
                      <a:lnTo>
                        <a:pt x="212" y="77"/>
                      </a:lnTo>
                      <a:lnTo>
                        <a:pt x="222" y="91"/>
                      </a:lnTo>
                      <a:lnTo>
                        <a:pt x="239" y="112"/>
                      </a:lnTo>
                      <a:lnTo>
                        <a:pt x="236" y="126"/>
                      </a:lnTo>
                      <a:lnTo>
                        <a:pt x="264" y="151"/>
                      </a:lnTo>
                      <a:lnTo>
                        <a:pt x="264" y="163"/>
                      </a:lnTo>
                      <a:lnTo>
                        <a:pt x="270" y="173"/>
                      </a:lnTo>
                      <a:lnTo>
                        <a:pt x="279" y="173"/>
                      </a:lnTo>
                      <a:lnTo>
                        <a:pt x="278" y="192"/>
                      </a:lnTo>
                      <a:lnTo>
                        <a:pt x="293" y="206"/>
                      </a:lnTo>
                      <a:lnTo>
                        <a:pt x="315" y="207"/>
                      </a:lnTo>
                      <a:lnTo>
                        <a:pt x="332" y="199"/>
                      </a:lnTo>
                      <a:lnTo>
                        <a:pt x="352" y="213"/>
                      </a:lnTo>
                      <a:lnTo>
                        <a:pt x="364" y="205"/>
                      </a:lnTo>
                      <a:lnTo>
                        <a:pt x="380" y="213"/>
                      </a:lnTo>
                      <a:lnTo>
                        <a:pt x="400" y="230"/>
                      </a:lnTo>
                      <a:lnTo>
                        <a:pt x="420" y="224"/>
                      </a:lnTo>
                      <a:lnTo>
                        <a:pt x="422" y="240"/>
                      </a:lnTo>
                      <a:lnTo>
                        <a:pt x="434" y="247"/>
                      </a:lnTo>
                      <a:lnTo>
                        <a:pt x="437" y="263"/>
                      </a:lnTo>
                      <a:lnTo>
                        <a:pt x="434" y="271"/>
                      </a:lnTo>
                      <a:lnTo>
                        <a:pt x="449" y="283"/>
                      </a:lnTo>
                      <a:lnTo>
                        <a:pt x="449" y="290"/>
                      </a:lnTo>
                      <a:lnTo>
                        <a:pt x="459" y="291"/>
                      </a:lnTo>
                      <a:lnTo>
                        <a:pt x="473" y="283"/>
                      </a:lnTo>
                      <a:lnTo>
                        <a:pt x="490" y="283"/>
                      </a:lnTo>
                      <a:lnTo>
                        <a:pt x="507" y="273"/>
                      </a:lnTo>
                      <a:lnTo>
                        <a:pt x="519" y="274"/>
                      </a:lnTo>
                      <a:lnTo>
                        <a:pt x="517" y="261"/>
                      </a:lnTo>
                      <a:lnTo>
                        <a:pt x="536" y="242"/>
                      </a:lnTo>
                      <a:lnTo>
                        <a:pt x="551" y="240"/>
                      </a:lnTo>
                      <a:lnTo>
                        <a:pt x="556" y="229"/>
                      </a:lnTo>
                      <a:lnTo>
                        <a:pt x="576" y="215"/>
                      </a:lnTo>
                      <a:lnTo>
                        <a:pt x="593" y="212"/>
                      </a:lnTo>
                      <a:lnTo>
                        <a:pt x="598" y="236"/>
                      </a:lnTo>
                      <a:lnTo>
                        <a:pt x="607" y="246"/>
                      </a:lnTo>
                      <a:lnTo>
                        <a:pt x="607" y="259"/>
                      </a:lnTo>
                      <a:lnTo>
                        <a:pt x="593" y="270"/>
                      </a:lnTo>
                      <a:lnTo>
                        <a:pt x="595" y="287"/>
                      </a:lnTo>
                      <a:lnTo>
                        <a:pt x="593" y="307"/>
                      </a:lnTo>
                      <a:lnTo>
                        <a:pt x="598" y="321"/>
                      </a:lnTo>
                      <a:lnTo>
                        <a:pt x="595" y="331"/>
                      </a:lnTo>
                      <a:lnTo>
                        <a:pt x="601" y="345"/>
                      </a:lnTo>
                      <a:lnTo>
                        <a:pt x="595" y="352"/>
                      </a:lnTo>
                      <a:lnTo>
                        <a:pt x="593" y="368"/>
                      </a:lnTo>
                      <a:lnTo>
                        <a:pt x="588" y="389"/>
                      </a:lnTo>
                      <a:lnTo>
                        <a:pt x="581" y="398"/>
                      </a:lnTo>
                      <a:lnTo>
                        <a:pt x="587" y="415"/>
                      </a:lnTo>
                      <a:lnTo>
                        <a:pt x="584" y="428"/>
                      </a:lnTo>
                      <a:lnTo>
                        <a:pt x="534" y="425"/>
                      </a:lnTo>
                      <a:lnTo>
                        <a:pt x="525" y="421"/>
                      </a:lnTo>
                      <a:lnTo>
                        <a:pt x="522" y="429"/>
                      </a:lnTo>
                      <a:lnTo>
                        <a:pt x="522" y="440"/>
                      </a:lnTo>
                      <a:lnTo>
                        <a:pt x="508" y="455"/>
                      </a:lnTo>
                      <a:lnTo>
                        <a:pt x="499" y="457"/>
                      </a:lnTo>
                      <a:lnTo>
                        <a:pt x="502" y="467"/>
                      </a:lnTo>
                      <a:lnTo>
                        <a:pt x="514" y="480"/>
                      </a:lnTo>
                      <a:lnTo>
                        <a:pt x="527" y="503"/>
                      </a:lnTo>
                      <a:lnTo>
                        <a:pt x="525" y="526"/>
                      </a:lnTo>
                      <a:lnTo>
                        <a:pt x="537" y="541"/>
                      </a:lnTo>
                      <a:lnTo>
                        <a:pt x="519" y="541"/>
                      </a:lnTo>
                      <a:lnTo>
                        <a:pt x="507" y="534"/>
                      </a:lnTo>
                      <a:lnTo>
                        <a:pt x="493" y="533"/>
                      </a:lnTo>
                      <a:lnTo>
                        <a:pt x="493" y="526"/>
                      </a:lnTo>
                      <a:lnTo>
                        <a:pt x="488" y="516"/>
                      </a:lnTo>
                      <a:lnTo>
                        <a:pt x="483" y="519"/>
                      </a:lnTo>
                      <a:lnTo>
                        <a:pt x="477" y="527"/>
                      </a:lnTo>
                      <a:lnTo>
                        <a:pt x="471" y="519"/>
                      </a:lnTo>
                      <a:lnTo>
                        <a:pt x="466" y="520"/>
                      </a:lnTo>
                      <a:lnTo>
                        <a:pt x="463" y="530"/>
                      </a:lnTo>
                      <a:lnTo>
                        <a:pt x="449" y="531"/>
                      </a:lnTo>
                      <a:lnTo>
                        <a:pt x="443" y="538"/>
                      </a:lnTo>
                      <a:lnTo>
                        <a:pt x="443" y="553"/>
                      </a:lnTo>
                      <a:lnTo>
                        <a:pt x="431" y="555"/>
                      </a:lnTo>
                      <a:lnTo>
                        <a:pt x="420" y="547"/>
                      </a:lnTo>
                      <a:lnTo>
                        <a:pt x="419" y="538"/>
                      </a:lnTo>
                      <a:lnTo>
                        <a:pt x="403" y="536"/>
                      </a:lnTo>
                      <a:lnTo>
                        <a:pt x="400" y="521"/>
                      </a:lnTo>
                      <a:lnTo>
                        <a:pt x="395" y="504"/>
                      </a:lnTo>
                      <a:lnTo>
                        <a:pt x="380" y="504"/>
                      </a:lnTo>
                      <a:lnTo>
                        <a:pt x="378" y="517"/>
                      </a:lnTo>
                      <a:lnTo>
                        <a:pt x="385" y="527"/>
                      </a:lnTo>
                      <a:lnTo>
                        <a:pt x="383" y="533"/>
                      </a:lnTo>
                      <a:lnTo>
                        <a:pt x="371" y="537"/>
                      </a:lnTo>
                      <a:lnTo>
                        <a:pt x="357" y="521"/>
                      </a:lnTo>
                      <a:lnTo>
                        <a:pt x="357" y="507"/>
                      </a:lnTo>
                      <a:lnTo>
                        <a:pt x="346" y="507"/>
                      </a:lnTo>
                      <a:lnTo>
                        <a:pt x="334" y="510"/>
                      </a:lnTo>
                      <a:lnTo>
                        <a:pt x="329" y="504"/>
                      </a:lnTo>
                      <a:lnTo>
                        <a:pt x="332" y="490"/>
                      </a:lnTo>
                      <a:lnTo>
                        <a:pt x="318" y="482"/>
                      </a:lnTo>
                      <a:lnTo>
                        <a:pt x="304" y="477"/>
                      </a:lnTo>
                      <a:lnTo>
                        <a:pt x="290" y="489"/>
                      </a:lnTo>
                      <a:lnTo>
                        <a:pt x="269" y="484"/>
                      </a:lnTo>
                      <a:lnTo>
                        <a:pt x="270" y="477"/>
                      </a:lnTo>
                      <a:lnTo>
                        <a:pt x="264" y="470"/>
                      </a:lnTo>
                      <a:lnTo>
                        <a:pt x="252" y="476"/>
                      </a:lnTo>
                      <a:lnTo>
                        <a:pt x="244" y="482"/>
                      </a:lnTo>
                      <a:lnTo>
                        <a:pt x="233" y="477"/>
                      </a:lnTo>
                      <a:lnTo>
                        <a:pt x="218" y="484"/>
                      </a:lnTo>
                      <a:lnTo>
                        <a:pt x="207" y="486"/>
                      </a:lnTo>
                      <a:lnTo>
                        <a:pt x="198" y="475"/>
                      </a:lnTo>
                      <a:lnTo>
                        <a:pt x="188" y="467"/>
                      </a:lnTo>
                      <a:lnTo>
                        <a:pt x="187" y="453"/>
                      </a:lnTo>
                      <a:lnTo>
                        <a:pt x="178" y="439"/>
                      </a:lnTo>
                      <a:lnTo>
                        <a:pt x="161" y="446"/>
                      </a:lnTo>
                      <a:lnTo>
                        <a:pt x="147" y="450"/>
                      </a:lnTo>
                      <a:lnTo>
                        <a:pt x="136" y="445"/>
                      </a:lnTo>
                      <a:lnTo>
                        <a:pt x="139" y="423"/>
                      </a:lnTo>
                      <a:lnTo>
                        <a:pt x="154" y="423"/>
                      </a:lnTo>
                      <a:lnTo>
                        <a:pt x="161" y="413"/>
                      </a:lnTo>
                      <a:lnTo>
                        <a:pt x="159" y="409"/>
                      </a:lnTo>
                      <a:lnTo>
                        <a:pt x="151" y="416"/>
                      </a:lnTo>
                      <a:lnTo>
                        <a:pt x="133" y="413"/>
                      </a:lnTo>
                      <a:lnTo>
                        <a:pt x="123" y="401"/>
                      </a:lnTo>
                      <a:lnTo>
                        <a:pt x="113" y="398"/>
                      </a:lnTo>
                      <a:lnTo>
                        <a:pt x="105" y="388"/>
                      </a:lnTo>
                      <a:lnTo>
                        <a:pt x="110" y="372"/>
                      </a:lnTo>
                      <a:lnTo>
                        <a:pt x="131" y="354"/>
                      </a:lnTo>
                      <a:lnTo>
                        <a:pt x="134" y="344"/>
                      </a:lnTo>
                      <a:lnTo>
                        <a:pt x="153" y="325"/>
                      </a:lnTo>
                      <a:lnTo>
                        <a:pt x="167" y="304"/>
                      </a:lnTo>
                      <a:lnTo>
                        <a:pt x="182" y="325"/>
                      </a:lnTo>
                      <a:lnTo>
                        <a:pt x="182" y="311"/>
                      </a:lnTo>
                      <a:lnTo>
                        <a:pt x="179" y="290"/>
                      </a:lnTo>
                      <a:lnTo>
                        <a:pt x="184" y="259"/>
                      </a:lnTo>
                      <a:lnTo>
                        <a:pt x="196" y="259"/>
                      </a:lnTo>
                      <a:lnTo>
                        <a:pt x="199" y="240"/>
                      </a:lnTo>
                      <a:lnTo>
                        <a:pt x="190" y="227"/>
                      </a:lnTo>
                      <a:lnTo>
                        <a:pt x="188" y="196"/>
                      </a:lnTo>
                      <a:lnTo>
                        <a:pt x="202" y="170"/>
                      </a:lnTo>
                      <a:lnTo>
                        <a:pt x="201" y="151"/>
                      </a:lnTo>
                      <a:lnTo>
                        <a:pt x="210" y="141"/>
                      </a:lnTo>
                      <a:lnTo>
                        <a:pt x="207" y="129"/>
                      </a:lnTo>
                      <a:lnTo>
                        <a:pt x="191" y="126"/>
                      </a:lnTo>
                      <a:lnTo>
                        <a:pt x="182" y="108"/>
                      </a:lnTo>
                      <a:lnTo>
                        <a:pt x="168" y="105"/>
                      </a:lnTo>
                      <a:lnTo>
                        <a:pt x="154" y="125"/>
                      </a:lnTo>
                      <a:lnTo>
                        <a:pt x="144" y="125"/>
                      </a:lnTo>
                      <a:lnTo>
                        <a:pt x="139" y="131"/>
                      </a:lnTo>
                      <a:lnTo>
                        <a:pt x="122" y="131"/>
                      </a:lnTo>
                      <a:lnTo>
                        <a:pt x="110" y="141"/>
                      </a:lnTo>
                      <a:lnTo>
                        <a:pt x="83" y="136"/>
                      </a:lnTo>
                      <a:lnTo>
                        <a:pt x="68" y="118"/>
                      </a:lnTo>
                      <a:lnTo>
                        <a:pt x="69" y="108"/>
                      </a:lnTo>
                      <a:lnTo>
                        <a:pt x="63" y="98"/>
                      </a:lnTo>
                      <a:lnTo>
                        <a:pt x="63" y="82"/>
                      </a:lnTo>
                      <a:lnTo>
                        <a:pt x="51" y="82"/>
                      </a:lnTo>
                      <a:lnTo>
                        <a:pt x="40" y="71"/>
                      </a:lnTo>
                      <a:lnTo>
                        <a:pt x="34" y="87"/>
                      </a:lnTo>
                      <a:lnTo>
                        <a:pt x="28" y="90"/>
                      </a:lnTo>
                      <a:lnTo>
                        <a:pt x="22" y="81"/>
                      </a:lnTo>
                      <a:lnTo>
                        <a:pt x="9" y="80"/>
                      </a:lnTo>
                      <a:lnTo>
                        <a:pt x="0" y="68"/>
                      </a:lnTo>
                      <a:lnTo>
                        <a:pt x="17" y="51"/>
                      </a:lnTo>
                      <a:lnTo>
                        <a:pt x="18" y="40"/>
                      </a:lnTo>
                      <a:lnTo>
                        <a:pt x="5" y="24"/>
                      </a:lnTo>
                      <a:lnTo>
                        <a:pt x="5" y="24"/>
                      </a:lnTo>
                      <a:lnTo>
                        <a:pt x="5" y="24"/>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85" name="Freeform 69">
                  <a:extLst>
                    <a:ext uri="{FF2B5EF4-FFF2-40B4-BE49-F238E27FC236}">
                      <a16:creationId xmlns:a16="http://schemas.microsoft.com/office/drawing/2014/main" id="{67FC1967-0DFF-421C-AD32-EAF8785C0E96}"/>
                    </a:ext>
                  </a:extLst>
                </p:cNvPr>
                <p:cNvSpPr>
                  <a:spLocks/>
                </p:cNvSpPr>
                <p:nvPr/>
              </p:nvSpPr>
              <p:spPr bwMode="auto">
                <a:xfrm>
                  <a:off x="10436225" y="5035549"/>
                  <a:ext cx="36513" cy="31750"/>
                </a:xfrm>
                <a:custGeom>
                  <a:avLst/>
                  <a:gdLst>
                    <a:gd name="T0" fmla="*/ 4 w 23"/>
                    <a:gd name="T1" fmla="*/ 11 h 20"/>
                    <a:gd name="T2" fmla="*/ 7 w 23"/>
                    <a:gd name="T3" fmla="*/ 3 h 20"/>
                    <a:gd name="T4" fmla="*/ 20 w 23"/>
                    <a:gd name="T5" fmla="*/ 0 h 20"/>
                    <a:gd name="T6" fmla="*/ 23 w 23"/>
                    <a:gd name="T7" fmla="*/ 10 h 20"/>
                    <a:gd name="T8" fmla="*/ 20 w 23"/>
                    <a:gd name="T9" fmla="*/ 18 h 20"/>
                    <a:gd name="T10" fmla="*/ 11 w 23"/>
                    <a:gd name="T11" fmla="*/ 20 h 20"/>
                    <a:gd name="T12" fmla="*/ 0 w 23"/>
                    <a:gd name="T13" fmla="*/ 16 h 20"/>
                    <a:gd name="T14" fmla="*/ 4 w 23"/>
                    <a:gd name="T15" fmla="*/ 11 h 20"/>
                    <a:gd name="T16" fmla="*/ 4 w 23"/>
                    <a:gd name="T17" fmla="*/ 11 h 20"/>
                    <a:gd name="T18" fmla="*/ 4 w 23"/>
                    <a:gd name="T19"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0">
                      <a:moveTo>
                        <a:pt x="4" y="11"/>
                      </a:moveTo>
                      <a:lnTo>
                        <a:pt x="7" y="3"/>
                      </a:lnTo>
                      <a:lnTo>
                        <a:pt x="20" y="0"/>
                      </a:lnTo>
                      <a:lnTo>
                        <a:pt x="23" y="10"/>
                      </a:lnTo>
                      <a:lnTo>
                        <a:pt x="20" y="18"/>
                      </a:lnTo>
                      <a:lnTo>
                        <a:pt x="11" y="20"/>
                      </a:lnTo>
                      <a:lnTo>
                        <a:pt x="0" y="16"/>
                      </a:lnTo>
                      <a:lnTo>
                        <a:pt x="4" y="11"/>
                      </a:lnTo>
                      <a:lnTo>
                        <a:pt x="4" y="11"/>
                      </a:lnTo>
                      <a:lnTo>
                        <a:pt x="4" y="11"/>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86" name="Freeform 70">
                  <a:extLst>
                    <a:ext uri="{FF2B5EF4-FFF2-40B4-BE49-F238E27FC236}">
                      <a16:creationId xmlns:a16="http://schemas.microsoft.com/office/drawing/2014/main" id="{EC96B674-9956-46F3-BA70-B341ABEF5FEF}"/>
                    </a:ext>
                  </a:extLst>
                </p:cNvPr>
                <p:cNvSpPr>
                  <a:spLocks/>
                </p:cNvSpPr>
                <p:nvPr/>
              </p:nvSpPr>
              <p:spPr bwMode="auto">
                <a:xfrm>
                  <a:off x="10436225" y="5035549"/>
                  <a:ext cx="36513" cy="31750"/>
                </a:xfrm>
                <a:custGeom>
                  <a:avLst/>
                  <a:gdLst>
                    <a:gd name="T0" fmla="*/ 4 w 23"/>
                    <a:gd name="T1" fmla="*/ 11 h 20"/>
                    <a:gd name="T2" fmla="*/ 7 w 23"/>
                    <a:gd name="T3" fmla="*/ 3 h 20"/>
                    <a:gd name="T4" fmla="*/ 20 w 23"/>
                    <a:gd name="T5" fmla="*/ 0 h 20"/>
                    <a:gd name="T6" fmla="*/ 23 w 23"/>
                    <a:gd name="T7" fmla="*/ 10 h 20"/>
                    <a:gd name="T8" fmla="*/ 20 w 23"/>
                    <a:gd name="T9" fmla="*/ 18 h 20"/>
                    <a:gd name="T10" fmla="*/ 11 w 23"/>
                    <a:gd name="T11" fmla="*/ 20 h 20"/>
                    <a:gd name="T12" fmla="*/ 0 w 23"/>
                    <a:gd name="T13" fmla="*/ 16 h 20"/>
                    <a:gd name="T14" fmla="*/ 4 w 23"/>
                    <a:gd name="T15" fmla="*/ 11 h 20"/>
                    <a:gd name="T16" fmla="*/ 4 w 23"/>
                    <a:gd name="T17" fmla="*/ 11 h 20"/>
                    <a:gd name="T18" fmla="*/ 4 w 23"/>
                    <a:gd name="T19"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0">
                      <a:moveTo>
                        <a:pt x="4" y="11"/>
                      </a:moveTo>
                      <a:lnTo>
                        <a:pt x="7" y="3"/>
                      </a:lnTo>
                      <a:lnTo>
                        <a:pt x="20" y="0"/>
                      </a:lnTo>
                      <a:lnTo>
                        <a:pt x="23" y="10"/>
                      </a:lnTo>
                      <a:lnTo>
                        <a:pt x="20" y="18"/>
                      </a:lnTo>
                      <a:lnTo>
                        <a:pt x="11" y="20"/>
                      </a:lnTo>
                      <a:lnTo>
                        <a:pt x="0" y="16"/>
                      </a:lnTo>
                      <a:lnTo>
                        <a:pt x="4" y="11"/>
                      </a:lnTo>
                      <a:lnTo>
                        <a:pt x="4" y="11"/>
                      </a:lnTo>
                      <a:lnTo>
                        <a:pt x="4" y="11"/>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87" name="Freeform 71">
                  <a:extLst>
                    <a:ext uri="{FF2B5EF4-FFF2-40B4-BE49-F238E27FC236}">
                      <a16:creationId xmlns:a16="http://schemas.microsoft.com/office/drawing/2014/main" id="{C3EC4AE9-F72C-4FBF-B445-AB3ED0652FE1}"/>
                    </a:ext>
                  </a:extLst>
                </p:cNvPr>
                <p:cNvSpPr>
                  <a:spLocks/>
                </p:cNvSpPr>
                <p:nvPr/>
              </p:nvSpPr>
              <p:spPr bwMode="auto">
                <a:xfrm>
                  <a:off x="10379075" y="5064124"/>
                  <a:ext cx="14288" cy="15875"/>
                </a:xfrm>
                <a:custGeom>
                  <a:avLst/>
                  <a:gdLst>
                    <a:gd name="T0" fmla="*/ 2 w 9"/>
                    <a:gd name="T1" fmla="*/ 2 h 10"/>
                    <a:gd name="T2" fmla="*/ 6 w 9"/>
                    <a:gd name="T3" fmla="*/ 0 h 10"/>
                    <a:gd name="T4" fmla="*/ 9 w 9"/>
                    <a:gd name="T5" fmla="*/ 5 h 10"/>
                    <a:gd name="T6" fmla="*/ 6 w 9"/>
                    <a:gd name="T7" fmla="*/ 10 h 10"/>
                    <a:gd name="T8" fmla="*/ 0 w 9"/>
                    <a:gd name="T9" fmla="*/ 9 h 10"/>
                    <a:gd name="T10" fmla="*/ 2 w 9"/>
                    <a:gd name="T11" fmla="*/ 2 h 10"/>
                    <a:gd name="T12" fmla="*/ 2 w 9"/>
                    <a:gd name="T13" fmla="*/ 2 h 10"/>
                    <a:gd name="T14" fmla="*/ 2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2" y="2"/>
                      </a:moveTo>
                      <a:lnTo>
                        <a:pt x="6" y="0"/>
                      </a:lnTo>
                      <a:lnTo>
                        <a:pt x="9" y="5"/>
                      </a:lnTo>
                      <a:lnTo>
                        <a:pt x="6" y="10"/>
                      </a:lnTo>
                      <a:lnTo>
                        <a:pt x="0" y="9"/>
                      </a:lnTo>
                      <a:lnTo>
                        <a:pt x="2" y="2"/>
                      </a:lnTo>
                      <a:lnTo>
                        <a:pt x="2" y="2"/>
                      </a:lnTo>
                      <a:lnTo>
                        <a:pt x="2" y="2"/>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88" name="Freeform 72">
                  <a:extLst>
                    <a:ext uri="{FF2B5EF4-FFF2-40B4-BE49-F238E27FC236}">
                      <a16:creationId xmlns:a16="http://schemas.microsoft.com/office/drawing/2014/main" id="{E1EA96B4-4C29-4ECF-87CA-C14243C08955}"/>
                    </a:ext>
                  </a:extLst>
                </p:cNvPr>
                <p:cNvSpPr>
                  <a:spLocks/>
                </p:cNvSpPr>
                <p:nvPr/>
              </p:nvSpPr>
              <p:spPr bwMode="auto">
                <a:xfrm>
                  <a:off x="10379075" y="5064124"/>
                  <a:ext cx="14288" cy="15875"/>
                </a:xfrm>
                <a:custGeom>
                  <a:avLst/>
                  <a:gdLst>
                    <a:gd name="T0" fmla="*/ 2 w 9"/>
                    <a:gd name="T1" fmla="*/ 2 h 10"/>
                    <a:gd name="T2" fmla="*/ 6 w 9"/>
                    <a:gd name="T3" fmla="*/ 0 h 10"/>
                    <a:gd name="T4" fmla="*/ 9 w 9"/>
                    <a:gd name="T5" fmla="*/ 5 h 10"/>
                    <a:gd name="T6" fmla="*/ 6 w 9"/>
                    <a:gd name="T7" fmla="*/ 10 h 10"/>
                    <a:gd name="T8" fmla="*/ 0 w 9"/>
                    <a:gd name="T9" fmla="*/ 9 h 10"/>
                    <a:gd name="T10" fmla="*/ 2 w 9"/>
                    <a:gd name="T11" fmla="*/ 2 h 10"/>
                    <a:gd name="T12" fmla="*/ 2 w 9"/>
                    <a:gd name="T13" fmla="*/ 2 h 10"/>
                    <a:gd name="T14" fmla="*/ 2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2" y="2"/>
                      </a:moveTo>
                      <a:lnTo>
                        <a:pt x="6" y="0"/>
                      </a:lnTo>
                      <a:lnTo>
                        <a:pt x="9" y="5"/>
                      </a:lnTo>
                      <a:lnTo>
                        <a:pt x="6" y="10"/>
                      </a:lnTo>
                      <a:lnTo>
                        <a:pt x="0" y="9"/>
                      </a:lnTo>
                      <a:lnTo>
                        <a:pt x="2" y="2"/>
                      </a:lnTo>
                      <a:lnTo>
                        <a:pt x="2" y="2"/>
                      </a:lnTo>
                      <a:lnTo>
                        <a:pt x="2" y="2"/>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89" name="Freeform 73">
                  <a:extLst>
                    <a:ext uri="{FF2B5EF4-FFF2-40B4-BE49-F238E27FC236}">
                      <a16:creationId xmlns:a16="http://schemas.microsoft.com/office/drawing/2014/main" id="{C542AB1E-69BA-400F-9306-B5EFBCACD728}"/>
                    </a:ext>
                  </a:extLst>
                </p:cNvPr>
                <p:cNvSpPr>
                  <a:spLocks/>
                </p:cNvSpPr>
                <p:nvPr/>
              </p:nvSpPr>
              <p:spPr bwMode="auto">
                <a:xfrm>
                  <a:off x="10918825" y="4070349"/>
                  <a:ext cx="84138" cy="107950"/>
                </a:xfrm>
                <a:custGeom>
                  <a:avLst/>
                  <a:gdLst>
                    <a:gd name="T0" fmla="*/ 0 w 53"/>
                    <a:gd name="T1" fmla="*/ 53 h 68"/>
                    <a:gd name="T2" fmla="*/ 9 w 53"/>
                    <a:gd name="T3" fmla="*/ 40 h 68"/>
                    <a:gd name="T4" fmla="*/ 9 w 53"/>
                    <a:gd name="T5" fmla="*/ 27 h 68"/>
                    <a:gd name="T6" fmla="*/ 19 w 53"/>
                    <a:gd name="T7" fmla="*/ 17 h 68"/>
                    <a:gd name="T8" fmla="*/ 5 w 53"/>
                    <a:gd name="T9" fmla="*/ 8 h 68"/>
                    <a:gd name="T10" fmla="*/ 14 w 53"/>
                    <a:gd name="T11" fmla="*/ 0 h 68"/>
                    <a:gd name="T12" fmla="*/ 31 w 53"/>
                    <a:gd name="T13" fmla="*/ 8 h 68"/>
                    <a:gd name="T14" fmla="*/ 51 w 53"/>
                    <a:gd name="T15" fmla="*/ 8 h 68"/>
                    <a:gd name="T16" fmla="*/ 53 w 53"/>
                    <a:gd name="T17" fmla="*/ 16 h 68"/>
                    <a:gd name="T18" fmla="*/ 48 w 53"/>
                    <a:gd name="T19" fmla="*/ 21 h 68"/>
                    <a:gd name="T20" fmla="*/ 42 w 53"/>
                    <a:gd name="T21" fmla="*/ 18 h 68"/>
                    <a:gd name="T22" fmla="*/ 32 w 53"/>
                    <a:gd name="T23" fmla="*/ 17 h 68"/>
                    <a:gd name="T24" fmla="*/ 26 w 53"/>
                    <a:gd name="T25" fmla="*/ 24 h 68"/>
                    <a:gd name="T26" fmla="*/ 39 w 53"/>
                    <a:gd name="T27" fmla="*/ 34 h 68"/>
                    <a:gd name="T28" fmla="*/ 53 w 53"/>
                    <a:gd name="T29" fmla="*/ 38 h 68"/>
                    <a:gd name="T30" fmla="*/ 46 w 53"/>
                    <a:gd name="T31" fmla="*/ 44 h 68"/>
                    <a:gd name="T32" fmla="*/ 40 w 53"/>
                    <a:gd name="T33" fmla="*/ 47 h 68"/>
                    <a:gd name="T34" fmla="*/ 45 w 53"/>
                    <a:gd name="T35" fmla="*/ 58 h 68"/>
                    <a:gd name="T36" fmla="*/ 43 w 53"/>
                    <a:gd name="T37" fmla="*/ 64 h 68"/>
                    <a:gd name="T38" fmla="*/ 32 w 53"/>
                    <a:gd name="T39" fmla="*/ 64 h 68"/>
                    <a:gd name="T40" fmla="*/ 28 w 53"/>
                    <a:gd name="T41" fmla="*/ 62 h 68"/>
                    <a:gd name="T42" fmla="*/ 22 w 53"/>
                    <a:gd name="T43" fmla="*/ 68 h 68"/>
                    <a:gd name="T44" fmla="*/ 9 w 53"/>
                    <a:gd name="T45" fmla="*/ 62 h 68"/>
                    <a:gd name="T46" fmla="*/ 0 w 53"/>
                    <a:gd name="T47" fmla="*/ 53 h 68"/>
                    <a:gd name="T48" fmla="*/ 0 w 53"/>
                    <a:gd name="T49" fmla="*/ 53 h 68"/>
                    <a:gd name="T50" fmla="*/ 0 w 53"/>
                    <a:gd name="T51" fmla="*/ 5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68">
                      <a:moveTo>
                        <a:pt x="0" y="53"/>
                      </a:moveTo>
                      <a:lnTo>
                        <a:pt x="9" y="40"/>
                      </a:lnTo>
                      <a:lnTo>
                        <a:pt x="9" y="27"/>
                      </a:lnTo>
                      <a:lnTo>
                        <a:pt x="19" y="17"/>
                      </a:lnTo>
                      <a:lnTo>
                        <a:pt x="5" y="8"/>
                      </a:lnTo>
                      <a:lnTo>
                        <a:pt x="14" y="0"/>
                      </a:lnTo>
                      <a:lnTo>
                        <a:pt x="31" y="8"/>
                      </a:lnTo>
                      <a:lnTo>
                        <a:pt x="51" y="8"/>
                      </a:lnTo>
                      <a:lnTo>
                        <a:pt x="53" y="16"/>
                      </a:lnTo>
                      <a:lnTo>
                        <a:pt x="48" y="21"/>
                      </a:lnTo>
                      <a:lnTo>
                        <a:pt x="42" y="18"/>
                      </a:lnTo>
                      <a:lnTo>
                        <a:pt x="32" y="17"/>
                      </a:lnTo>
                      <a:lnTo>
                        <a:pt x="26" y="24"/>
                      </a:lnTo>
                      <a:lnTo>
                        <a:pt x="39" y="34"/>
                      </a:lnTo>
                      <a:lnTo>
                        <a:pt x="53" y="38"/>
                      </a:lnTo>
                      <a:lnTo>
                        <a:pt x="46" y="44"/>
                      </a:lnTo>
                      <a:lnTo>
                        <a:pt x="40" y="47"/>
                      </a:lnTo>
                      <a:lnTo>
                        <a:pt x="45" y="58"/>
                      </a:lnTo>
                      <a:lnTo>
                        <a:pt x="43" y="64"/>
                      </a:lnTo>
                      <a:lnTo>
                        <a:pt x="32" y="64"/>
                      </a:lnTo>
                      <a:lnTo>
                        <a:pt x="28" y="62"/>
                      </a:lnTo>
                      <a:lnTo>
                        <a:pt x="22" y="68"/>
                      </a:lnTo>
                      <a:lnTo>
                        <a:pt x="9" y="62"/>
                      </a:lnTo>
                      <a:lnTo>
                        <a:pt x="0" y="53"/>
                      </a:lnTo>
                      <a:lnTo>
                        <a:pt x="0" y="53"/>
                      </a:lnTo>
                      <a:lnTo>
                        <a:pt x="0" y="53"/>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90" name="Freeform 74">
                  <a:extLst>
                    <a:ext uri="{FF2B5EF4-FFF2-40B4-BE49-F238E27FC236}">
                      <a16:creationId xmlns:a16="http://schemas.microsoft.com/office/drawing/2014/main" id="{77F4B322-41CB-42DF-B8B6-86926A4A5EC3}"/>
                    </a:ext>
                  </a:extLst>
                </p:cNvPr>
                <p:cNvSpPr>
                  <a:spLocks/>
                </p:cNvSpPr>
                <p:nvPr/>
              </p:nvSpPr>
              <p:spPr bwMode="auto">
                <a:xfrm>
                  <a:off x="10918825" y="4070349"/>
                  <a:ext cx="84138" cy="107950"/>
                </a:xfrm>
                <a:custGeom>
                  <a:avLst/>
                  <a:gdLst>
                    <a:gd name="T0" fmla="*/ 0 w 53"/>
                    <a:gd name="T1" fmla="*/ 53 h 68"/>
                    <a:gd name="T2" fmla="*/ 9 w 53"/>
                    <a:gd name="T3" fmla="*/ 40 h 68"/>
                    <a:gd name="T4" fmla="*/ 9 w 53"/>
                    <a:gd name="T5" fmla="*/ 27 h 68"/>
                    <a:gd name="T6" fmla="*/ 19 w 53"/>
                    <a:gd name="T7" fmla="*/ 17 h 68"/>
                    <a:gd name="T8" fmla="*/ 5 w 53"/>
                    <a:gd name="T9" fmla="*/ 8 h 68"/>
                    <a:gd name="T10" fmla="*/ 14 w 53"/>
                    <a:gd name="T11" fmla="*/ 0 h 68"/>
                    <a:gd name="T12" fmla="*/ 31 w 53"/>
                    <a:gd name="T13" fmla="*/ 8 h 68"/>
                    <a:gd name="T14" fmla="*/ 51 w 53"/>
                    <a:gd name="T15" fmla="*/ 8 h 68"/>
                    <a:gd name="T16" fmla="*/ 53 w 53"/>
                    <a:gd name="T17" fmla="*/ 16 h 68"/>
                    <a:gd name="T18" fmla="*/ 48 w 53"/>
                    <a:gd name="T19" fmla="*/ 21 h 68"/>
                    <a:gd name="T20" fmla="*/ 42 w 53"/>
                    <a:gd name="T21" fmla="*/ 18 h 68"/>
                    <a:gd name="T22" fmla="*/ 32 w 53"/>
                    <a:gd name="T23" fmla="*/ 17 h 68"/>
                    <a:gd name="T24" fmla="*/ 26 w 53"/>
                    <a:gd name="T25" fmla="*/ 24 h 68"/>
                    <a:gd name="T26" fmla="*/ 39 w 53"/>
                    <a:gd name="T27" fmla="*/ 34 h 68"/>
                    <a:gd name="T28" fmla="*/ 53 w 53"/>
                    <a:gd name="T29" fmla="*/ 38 h 68"/>
                    <a:gd name="T30" fmla="*/ 46 w 53"/>
                    <a:gd name="T31" fmla="*/ 44 h 68"/>
                    <a:gd name="T32" fmla="*/ 40 w 53"/>
                    <a:gd name="T33" fmla="*/ 47 h 68"/>
                    <a:gd name="T34" fmla="*/ 45 w 53"/>
                    <a:gd name="T35" fmla="*/ 58 h 68"/>
                    <a:gd name="T36" fmla="*/ 43 w 53"/>
                    <a:gd name="T37" fmla="*/ 64 h 68"/>
                    <a:gd name="T38" fmla="*/ 32 w 53"/>
                    <a:gd name="T39" fmla="*/ 64 h 68"/>
                    <a:gd name="T40" fmla="*/ 28 w 53"/>
                    <a:gd name="T41" fmla="*/ 62 h 68"/>
                    <a:gd name="T42" fmla="*/ 22 w 53"/>
                    <a:gd name="T43" fmla="*/ 68 h 68"/>
                    <a:gd name="T44" fmla="*/ 9 w 53"/>
                    <a:gd name="T45" fmla="*/ 62 h 68"/>
                    <a:gd name="T46" fmla="*/ 0 w 53"/>
                    <a:gd name="T47" fmla="*/ 53 h 68"/>
                    <a:gd name="T48" fmla="*/ 0 w 53"/>
                    <a:gd name="T49" fmla="*/ 53 h 68"/>
                    <a:gd name="T50" fmla="*/ 0 w 53"/>
                    <a:gd name="T51" fmla="*/ 5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68">
                      <a:moveTo>
                        <a:pt x="0" y="53"/>
                      </a:moveTo>
                      <a:lnTo>
                        <a:pt x="9" y="40"/>
                      </a:lnTo>
                      <a:lnTo>
                        <a:pt x="9" y="27"/>
                      </a:lnTo>
                      <a:lnTo>
                        <a:pt x="19" y="17"/>
                      </a:lnTo>
                      <a:lnTo>
                        <a:pt x="5" y="8"/>
                      </a:lnTo>
                      <a:lnTo>
                        <a:pt x="14" y="0"/>
                      </a:lnTo>
                      <a:lnTo>
                        <a:pt x="31" y="8"/>
                      </a:lnTo>
                      <a:lnTo>
                        <a:pt x="51" y="8"/>
                      </a:lnTo>
                      <a:lnTo>
                        <a:pt x="53" y="16"/>
                      </a:lnTo>
                      <a:lnTo>
                        <a:pt x="48" y="21"/>
                      </a:lnTo>
                      <a:lnTo>
                        <a:pt x="42" y="18"/>
                      </a:lnTo>
                      <a:lnTo>
                        <a:pt x="32" y="17"/>
                      </a:lnTo>
                      <a:lnTo>
                        <a:pt x="26" y="24"/>
                      </a:lnTo>
                      <a:lnTo>
                        <a:pt x="39" y="34"/>
                      </a:lnTo>
                      <a:lnTo>
                        <a:pt x="53" y="38"/>
                      </a:lnTo>
                      <a:lnTo>
                        <a:pt x="46" y="44"/>
                      </a:lnTo>
                      <a:lnTo>
                        <a:pt x="40" y="47"/>
                      </a:lnTo>
                      <a:lnTo>
                        <a:pt x="45" y="58"/>
                      </a:lnTo>
                      <a:lnTo>
                        <a:pt x="43" y="64"/>
                      </a:lnTo>
                      <a:lnTo>
                        <a:pt x="32" y="64"/>
                      </a:lnTo>
                      <a:lnTo>
                        <a:pt x="28" y="62"/>
                      </a:lnTo>
                      <a:lnTo>
                        <a:pt x="22" y="68"/>
                      </a:lnTo>
                      <a:lnTo>
                        <a:pt x="9" y="62"/>
                      </a:lnTo>
                      <a:lnTo>
                        <a:pt x="0" y="53"/>
                      </a:lnTo>
                      <a:lnTo>
                        <a:pt x="0" y="53"/>
                      </a:lnTo>
                      <a:lnTo>
                        <a:pt x="0" y="53"/>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91" name="Freeform 75">
                  <a:extLst>
                    <a:ext uri="{FF2B5EF4-FFF2-40B4-BE49-F238E27FC236}">
                      <a16:creationId xmlns:a16="http://schemas.microsoft.com/office/drawing/2014/main" id="{2DE7AF4E-C009-42EF-AF00-BADEF548D61B}"/>
                    </a:ext>
                  </a:extLst>
                </p:cNvPr>
                <p:cNvSpPr>
                  <a:spLocks/>
                </p:cNvSpPr>
                <p:nvPr/>
              </p:nvSpPr>
              <p:spPr bwMode="auto">
                <a:xfrm>
                  <a:off x="10477500" y="3341686"/>
                  <a:ext cx="34925" cy="36513"/>
                </a:xfrm>
                <a:custGeom>
                  <a:avLst/>
                  <a:gdLst>
                    <a:gd name="T0" fmla="*/ 0 w 22"/>
                    <a:gd name="T1" fmla="*/ 9 h 23"/>
                    <a:gd name="T2" fmla="*/ 8 w 22"/>
                    <a:gd name="T3" fmla="*/ 3 h 23"/>
                    <a:gd name="T4" fmla="*/ 14 w 22"/>
                    <a:gd name="T5" fmla="*/ 0 h 23"/>
                    <a:gd name="T6" fmla="*/ 20 w 22"/>
                    <a:gd name="T7" fmla="*/ 2 h 23"/>
                    <a:gd name="T8" fmla="*/ 22 w 22"/>
                    <a:gd name="T9" fmla="*/ 9 h 23"/>
                    <a:gd name="T10" fmla="*/ 18 w 22"/>
                    <a:gd name="T11" fmla="*/ 23 h 23"/>
                    <a:gd name="T12" fmla="*/ 11 w 22"/>
                    <a:gd name="T13" fmla="*/ 23 h 23"/>
                    <a:gd name="T14" fmla="*/ 6 w 22"/>
                    <a:gd name="T15" fmla="*/ 16 h 23"/>
                    <a:gd name="T16" fmla="*/ 0 w 22"/>
                    <a:gd name="T17" fmla="*/ 9 h 23"/>
                    <a:gd name="T18" fmla="*/ 0 w 22"/>
                    <a:gd name="T19" fmla="*/ 9 h 23"/>
                    <a:gd name="T20" fmla="*/ 0 w 22"/>
                    <a:gd name="T21"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3">
                      <a:moveTo>
                        <a:pt x="0" y="9"/>
                      </a:moveTo>
                      <a:lnTo>
                        <a:pt x="8" y="3"/>
                      </a:lnTo>
                      <a:lnTo>
                        <a:pt x="14" y="0"/>
                      </a:lnTo>
                      <a:lnTo>
                        <a:pt x="20" y="2"/>
                      </a:lnTo>
                      <a:lnTo>
                        <a:pt x="22" y="9"/>
                      </a:lnTo>
                      <a:lnTo>
                        <a:pt x="18" y="23"/>
                      </a:lnTo>
                      <a:lnTo>
                        <a:pt x="11" y="23"/>
                      </a:lnTo>
                      <a:lnTo>
                        <a:pt x="6" y="16"/>
                      </a:lnTo>
                      <a:lnTo>
                        <a:pt x="0" y="9"/>
                      </a:lnTo>
                      <a:lnTo>
                        <a:pt x="0" y="9"/>
                      </a:lnTo>
                      <a:lnTo>
                        <a:pt x="0" y="9"/>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92" name="Freeform 76">
                  <a:extLst>
                    <a:ext uri="{FF2B5EF4-FFF2-40B4-BE49-F238E27FC236}">
                      <a16:creationId xmlns:a16="http://schemas.microsoft.com/office/drawing/2014/main" id="{393DE0A4-DAAA-46DC-A857-1727A212529A}"/>
                    </a:ext>
                  </a:extLst>
                </p:cNvPr>
                <p:cNvSpPr>
                  <a:spLocks/>
                </p:cNvSpPr>
                <p:nvPr/>
              </p:nvSpPr>
              <p:spPr bwMode="auto">
                <a:xfrm>
                  <a:off x="10477500" y="3341686"/>
                  <a:ext cx="34925" cy="36513"/>
                </a:xfrm>
                <a:custGeom>
                  <a:avLst/>
                  <a:gdLst>
                    <a:gd name="T0" fmla="*/ 0 w 22"/>
                    <a:gd name="T1" fmla="*/ 9 h 23"/>
                    <a:gd name="T2" fmla="*/ 8 w 22"/>
                    <a:gd name="T3" fmla="*/ 3 h 23"/>
                    <a:gd name="T4" fmla="*/ 14 w 22"/>
                    <a:gd name="T5" fmla="*/ 0 h 23"/>
                    <a:gd name="T6" fmla="*/ 20 w 22"/>
                    <a:gd name="T7" fmla="*/ 2 h 23"/>
                    <a:gd name="T8" fmla="*/ 22 w 22"/>
                    <a:gd name="T9" fmla="*/ 9 h 23"/>
                    <a:gd name="T10" fmla="*/ 18 w 22"/>
                    <a:gd name="T11" fmla="*/ 23 h 23"/>
                    <a:gd name="T12" fmla="*/ 11 w 22"/>
                    <a:gd name="T13" fmla="*/ 23 h 23"/>
                    <a:gd name="T14" fmla="*/ 6 w 22"/>
                    <a:gd name="T15" fmla="*/ 16 h 23"/>
                    <a:gd name="T16" fmla="*/ 0 w 22"/>
                    <a:gd name="T17" fmla="*/ 9 h 23"/>
                    <a:gd name="T18" fmla="*/ 0 w 22"/>
                    <a:gd name="T19" fmla="*/ 9 h 23"/>
                    <a:gd name="T20" fmla="*/ 0 w 22"/>
                    <a:gd name="T21"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3">
                      <a:moveTo>
                        <a:pt x="0" y="9"/>
                      </a:moveTo>
                      <a:lnTo>
                        <a:pt x="8" y="3"/>
                      </a:lnTo>
                      <a:lnTo>
                        <a:pt x="14" y="0"/>
                      </a:lnTo>
                      <a:lnTo>
                        <a:pt x="20" y="2"/>
                      </a:lnTo>
                      <a:lnTo>
                        <a:pt x="22" y="9"/>
                      </a:lnTo>
                      <a:lnTo>
                        <a:pt x="18" y="23"/>
                      </a:lnTo>
                      <a:lnTo>
                        <a:pt x="11" y="23"/>
                      </a:lnTo>
                      <a:lnTo>
                        <a:pt x="6" y="16"/>
                      </a:lnTo>
                      <a:lnTo>
                        <a:pt x="0" y="9"/>
                      </a:lnTo>
                      <a:lnTo>
                        <a:pt x="0" y="9"/>
                      </a:lnTo>
                      <a:lnTo>
                        <a:pt x="0" y="9"/>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93" name="Freeform 77">
                  <a:extLst>
                    <a:ext uri="{FF2B5EF4-FFF2-40B4-BE49-F238E27FC236}">
                      <a16:creationId xmlns:a16="http://schemas.microsoft.com/office/drawing/2014/main" id="{87148707-50F9-4477-A948-8D7C77CEABD8}"/>
                    </a:ext>
                  </a:extLst>
                </p:cNvPr>
                <p:cNvSpPr>
                  <a:spLocks/>
                </p:cNvSpPr>
                <p:nvPr/>
              </p:nvSpPr>
              <p:spPr bwMode="auto">
                <a:xfrm>
                  <a:off x="10823575" y="3405186"/>
                  <a:ext cx="11113" cy="12700"/>
                </a:xfrm>
                <a:custGeom>
                  <a:avLst/>
                  <a:gdLst>
                    <a:gd name="T0" fmla="*/ 7 w 7"/>
                    <a:gd name="T1" fmla="*/ 3 h 8"/>
                    <a:gd name="T2" fmla="*/ 7 w 7"/>
                    <a:gd name="T3" fmla="*/ 7 h 8"/>
                    <a:gd name="T4" fmla="*/ 4 w 7"/>
                    <a:gd name="T5" fmla="*/ 8 h 8"/>
                    <a:gd name="T6" fmla="*/ 1 w 7"/>
                    <a:gd name="T7" fmla="*/ 6 h 8"/>
                    <a:gd name="T8" fmla="*/ 0 w 7"/>
                    <a:gd name="T9" fmla="*/ 3 h 8"/>
                    <a:gd name="T10" fmla="*/ 1 w 7"/>
                    <a:gd name="T11" fmla="*/ 0 h 8"/>
                    <a:gd name="T12" fmla="*/ 4 w 7"/>
                    <a:gd name="T13" fmla="*/ 0 h 8"/>
                    <a:gd name="T14" fmla="*/ 7 w 7"/>
                    <a:gd name="T15" fmla="*/ 0 h 8"/>
                    <a:gd name="T16" fmla="*/ 7 w 7"/>
                    <a:gd name="T17" fmla="*/ 1 h 8"/>
                    <a:gd name="T18" fmla="*/ 7 w 7"/>
                    <a:gd name="T19" fmla="*/ 3 h 8"/>
                    <a:gd name="T20" fmla="*/ 7 w 7"/>
                    <a:gd name="T21" fmla="*/ 3 h 8"/>
                    <a:gd name="T22" fmla="*/ 7 w 7"/>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8">
                      <a:moveTo>
                        <a:pt x="7" y="3"/>
                      </a:moveTo>
                      <a:lnTo>
                        <a:pt x="7" y="7"/>
                      </a:lnTo>
                      <a:lnTo>
                        <a:pt x="4" y="8"/>
                      </a:lnTo>
                      <a:lnTo>
                        <a:pt x="1" y="6"/>
                      </a:lnTo>
                      <a:lnTo>
                        <a:pt x="0" y="3"/>
                      </a:lnTo>
                      <a:lnTo>
                        <a:pt x="1" y="0"/>
                      </a:lnTo>
                      <a:lnTo>
                        <a:pt x="4" y="0"/>
                      </a:lnTo>
                      <a:lnTo>
                        <a:pt x="7" y="0"/>
                      </a:lnTo>
                      <a:lnTo>
                        <a:pt x="7" y="1"/>
                      </a:lnTo>
                      <a:lnTo>
                        <a:pt x="7" y="3"/>
                      </a:lnTo>
                      <a:lnTo>
                        <a:pt x="7" y="3"/>
                      </a:lnTo>
                      <a:lnTo>
                        <a:pt x="7" y="3"/>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94" name="Freeform 78">
                  <a:extLst>
                    <a:ext uri="{FF2B5EF4-FFF2-40B4-BE49-F238E27FC236}">
                      <a16:creationId xmlns:a16="http://schemas.microsoft.com/office/drawing/2014/main" id="{BFABC959-B8B6-43AB-99F9-2338F4C0A79E}"/>
                    </a:ext>
                  </a:extLst>
                </p:cNvPr>
                <p:cNvSpPr>
                  <a:spLocks/>
                </p:cNvSpPr>
                <p:nvPr/>
              </p:nvSpPr>
              <p:spPr bwMode="auto">
                <a:xfrm>
                  <a:off x="10823575" y="3405186"/>
                  <a:ext cx="11113" cy="12700"/>
                </a:xfrm>
                <a:custGeom>
                  <a:avLst/>
                  <a:gdLst>
                    <a:gd name="T0" fmla="*/ 7 w 7"/>
                    <a:gd name="T1" fmla="*/ 3 h 8"/>
                    <a:gd name="T2" fmla="*/ 7 w 7"/>
                    <a:gd name="T3" fmla="*/ 7 h 8"/>
                    <a:gd name="T4" fmla="*/ 4 w 7"/>
                    <a:gd name="T5" fmla="*/ 8 h 8"/>
                    <a:gd name="T6" fmla="*/ 1 w 7"/>
                    <a:gd name="T7" fmla="*/ 6 h 8"/>
                    <a:gd name="T8" fmla="*/ 0 w 7"/>
                    <a:gd name="T9" fmla="*/ 3 h 8"/>
                    <a:gd name="T10" fmla="*/ 1 w 7"/>
                    <a:gd name="T11" fmla="*/ 0 h 8"/>
                    <a:gd name="T12" fmla="*/ 4 w 7"/>
                    <a:gd name="T13" fmla="*/ 0 h 8"/>
                    <a:gd name="T14" fmla="*/ 7 w 7"/>
                    <a:gd name="T15" fmla="*/ 0 h 8"/>
                    <a:gd name="T16" fmla="*/ 7 w 7"/>
                    <a:gd name="T17" fmla="*/ 1 h 8"/>
                    <a:gd name="T18" fmla="*/ 7 w 7"/>
                    <a:gd name="T19" fmla="*/ 3 h 8"/>
                    <a:gd name="T20" fmla="*/ 7 w 7"/>
                    <a:gd name="T21" fmla="*/ 3 h 8"/>
                    <a:gd name="T22" fmla="*/ 7 w 7"/>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8">
                      <a:moveTo>
                        <a:pt x="7" y="3"/>
                      </a:moveTo>
                      <a:lnTo>
                        <a:pt x="7" y="7"/>
                      </a:lnTo>
                      <a:lnTo>
                        <a:pt x="4" y="8"/>
                      </a:lnTo>
                      <a:lnTo>
                        <a:pt x="1" y="6"/>
                      </a:lnTo>
                      <a:lnTo>
                        <a:pt x="0" y="3"/>
                      </a:lnTo>
                      <a:lnTo>
                        <a:pt x="1" y="0"/>
                      </a:lnTo>
                      <a:lnTo>
                        <a:pt x="4" y="0"/>
                      </a:lnTo>
                      <a:lnTo>
                        <a:pt x="7" y="0"/>
                      </a:lnTo>
                      <a:lnTo>
                        <a:pt x="7" y="1"/>
                      </a:lnTo>
                      <a:lnTo>
                        <a:pt x="7" y="3"/>
                      </a:lnTo>
                      <a:lnTo>
                        <a:pt x="7" y="3"/>
                      </a:lnTo>
                      <a:lnTo>
                        <a:pt x="7" y="3"/>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95" name="Freeform 79">
                  <a:extLst>
                    <a:ext uri="{FF2B5EF4-FFF2-40B4-BE49-F238E27FC236}">
                      <a16:creationId xmlns:a16="http://schemas.microsoft.com/office/drawing/2014/main" id="{90D0DE9E-FFE6-4D92-92E3-5F8D3A67EA55}"/>
                    </a:ext>
                  </a:extLst>
                </p:cNvPr>
                <p:cNvSpPr>
                  <a:spLocks/>
                </p:cNvSpPr>
                <p:nvPr/>
              </p:nvSpPr>
              <p:spPr bwMode="auto">
                <a:xfrm>
                  <a:off x="10850562" y="3543299"/>
                  <a:ext cx="14288" cy="11113"/>
                </a:xfrm>
                <a:custGeom>
                  <a:avLst/>
                  <a:gdLst>
                    <a:gd name="T0" fmla="*/ 9 w 9"/>
                    <a:gd name="T1" fmla="*/ 4 h 7"/>
                    <a:gd name="T2" fmla="*/ 7 w 9"/>
                    <a:gd name="T3" fmla="*/ 7 h 7"/>
                    <a:gd name="T4" fmla="*/ 4 w 9"/>
                    <a:gd name="T5" fmla="*/ 7 h 7"/>
                    <a:gd name="T6" fmla="*/ 1 w 9"/>
                    <a:gd name="T7" fmla="*/ 7 h 7"/>
                    <a:gd name="T8" fmla="*/ 0 w 9"/>
                    <a:gd name="T9" fmla="*/ 4 h 7"/>
                    <a:gd name="T10" fmla="*/ 1 w 9"/>
                    <a:gd name="T11" fmla="*/ 1 h 7"/>
                    <a:gd name="T12" fmla="*/ 4 w 9"/>
                    <a:gd name="T13" fmla="*/ 0 h 7"/>
                    <a:gd name="T14" fmla="*/ 7 w 9"/>
                    <a:gd name="T15" fmla="*/ 1 h 7"/>
                    <a:gd name="T16" fmla="*/ 7 w 9"/>
                    <a:gd name="T17" fmla="*/ 4 h 7"/>
                    <a:gd name="T18" fmla="*/ 9 w 9"/>
                    <a:gd name="T19" fmla="*/ 4 h 7"/>
                    <a:gd name="T20" fmla="*/ 9 w 9"/>
                    <a:gd name="T21" fmla="*/ 4 h 7"/>
                    <a:gd name="T22" fmla="*/ 9 w 9"/>
                    <a:gd name="T2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7">
                      <a:moveTo>
                        <a:pt x="9" y="4"/>
                      </a:moveTo>
                      <a:lnTo>
                        <a:pt x="7" y="7"/>
                      </a:lnTo>
                      <a:lnTo>
                        <a:pt x="4" y="7"/>
                      </a:lnTo>
                      <a:lnTo>
                        <a:pt x="1" y="7"/>
                      </a:lnTo>
                      <a:lnTo>
                        <a:pt x="0" y="4"/>
                      </a:lnTo>
                      <a:lnTo>
                        <a:pt x="1" y="1"/>
                      </a:lnTo>
                      <a:lnTo>
                        <a:pt x="4" y="0"/>
                      </a:lnTo>
                      <a:lnTo>
                        <a:pt x="7" y="1"/>
                      </a:lnTo>
                      <a:lnTo>
                        <a:pt x="7" y="4"/>
                      </a:lnTo>
                      <a:lnTo>
                        <a:pt x="9" y="4"/>
                      </a:lnTo>
                      <a:lnTo>
                        <a:pt x="9" y="4"/>
                      </a:lnTo>
                      <a:lnTo>
                        <a:pt x="9" y="4"/>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96" name="Freeform 80">
                  <a:extLst>
                    <a:ext uri="{FF2B5EF4-FFF2-40B4-BE49-F238E27FC236}">
                      <a16:creationId xmlns:a16="http://schemas.microsoft.com/office/drawing/2014/main" id="{B46AAD14-1A1F-47BE-AD09-1F88E9C83F32}"/>
                    </a:ext>
                  </a:extLst>
                </p:cNvPr>
                <p:cNvSpPr>
                  <a:spLocks/>
                </p:cNvSpPr>
                <p:nvPr/>
              </p:nvSpPr>
              <p:spPr bwMode="auto">
                <a:xfrm>
                  <a:off x="10850562" y="3543299"/>
                  <a:ext cx="14288" cy="11113"/>
                </a:xfrm>
                <a:custGeom>
                  <a:avLst/>
                  <a:gdLst>
                    <a:gd name="T0" fmla="*/ 9 w 9"/>
                    <a:gd name="T1" fmla="*/ 4 h 7"/>
                    <a:gd name="T2" fmla="*/ 7 w 9"/>
                    <a:gd name="T3" fmla="*/ 7 h 7"/>
                    <a:gd name="T4" fmla="*/ 4 w 9"/>
                    <a:gd name="T5" fmla="*/ 7 h 7"/>
                    <a:gd name="T6" fmla="*/ 1 w 9"/>
                    <a:gd name="T7" fmla="*/ 7 h 7"/>
                    <a:gd name="T8" fmla="*/ 0 w 9"/>
                    <a:gd name="T9" fmla="*/ 4 h 7"/>
                    <a:gd name="T10" fmla="*/ 1 w 9"/>
                    <a:gd name="T11" fmla="*/ 1 h 7"/>
                    <a:gd name="T12" fmla="*/ 4 w 9"/>
                    <a:gd name="T13" fmla="*/ 0 h 7"/>
                    <a:gd name="T14" fmla="*/ 7 w 9"/>
                    <a:gd name="T15" fmla="*/ 1 h 7"/>
                    <a:gd name="T16" fmla="*/ 7 w 9"/>
                    <a:gd name="T17" fmla="*/ 4 h 7"/>
                    <a:gd name="T18" fmla="*/ 9 w 9"/>
                    <a:gd name="T19" fmla="*/ 4 h 7"/>
                    <a:gd name="T20" fmla="*/ 9 w 9"/>
                    <a:gd name="T21" fmla="*/ 4 h 7"/>
                    <a:gd name="T22" fmla="*/ 9 w 9"/>
                    <a:gd name="T2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7">
                      <a:moveTo>
                        <a:pt x="9" y="4"/>
                      </a:moveTo>
                      <a:lnTo>
                        <a:pt x="7" y="7"/>
                      </a:lnTo>
                      <a:lnTo>
                        <a:pt x="4" y="7"/>
                      </a:lnTo>
                      <a:lnTo>
                        <a:pt x="1" y="7"/>
                      </a:lnTo>
                      <a:lnTo>
                        <a:pt x="0" y="4"/>
                      </a:lnTo>
                      <a:lnTo>
                        <a:pt x="1" y="1"/>
                      </a:lnTo>
                      <a:lnTo>
                        <a:pt x="4" y="0"/>
                      </a:lnTo>
                      <a:lnTo>
                        <a:pt x="7" y="1"/>
                      </a:lnTo>
                      <a:lnTo>
                        <a:pt x="7" y="4"/>
                      </a:lnTo>
                      <a:lnTo>
                        <a:pt x="9" y="4"/>
                      </a:lnTo>
                      <a:lnTo>
                        <a:pt x="9" y="4"/>
                      </a:lnTo>
                      <a:lnTo>
                        <a:pt x="9" y="4"/>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97" name="Freeform 81">
                  <a:extLst>
                    <a:ext uri="{FF2B5EF4-FFF2-40B4-BE49-F238E27FC236}">
                      <a16:creationId xmlns:a16="http://schemas.microsoft.com/office/drawing/2014/main" id="{CE317FE8-D5EF-417E-8715-75263048D578}"/>
                    </a:ext>
                  </a:extLst>
                </p:cNvPr>
                <p:cNvSpPr>
                  <a:spLocks/>
                </p:cNvSpPr>
                <p:nvPr/>
              </p:nvSpPr>
              <p:spPr bwMode="auto">
                <a:xfrm>
                  <a:off x="10085387" y="5180011"/>
                  <a:ext cx="9525" cy="11113"/>
                </a:xfrm>
                <a:custGeom>
                  <a:avLst/>
                  <a:gdLst>
                    <a:gd name="T0" fmla="*/ 6 w 6"/>
                    <a:gd name="T1" fmla="*/ 3 h 7"/>
                    <a:gd name="T2" fmla="*/ 6 w 6"/>
                    <a:gd name="T3" fmla="*/ 6 h 7"/>
                    <a:gd name="T4" fmla="*/ 3 w 6"/>
                    <a:gd name="T5" fmla="*/ 7 h 7"/>
                    <a:gd name="T6" fmla="*/ 0 w 6"/>
                    <a:gd name="T7" fmla="*/ 6 h 7"/>
                    <a:gd name="T8" fmla="*/ 0 w 6"/>
                    <a:gd name="T9" fmla="*/ 3 h 7"/>
                    <a:gd name="T10" fmla="*/ 1 w 6"/>
                    <a:gd name="T11" fmla="*/ 0 h 7"/>
                    <a:gd name="T12" fmla="*/ 3 w 6"/>
                    <a:gd name="T13" fmla="*/ 0 h 7"/>
                    <a:gd name="T14" fmla="*/ 6 w 6"/>
                    <a:gd name="T15" fmla="*/ 0 h 7"/>
                    <a:gd name="T16" fmla="*/ 6 w 6"/>
                    <a:gd name="T17" fmla="*/ 1 h 7"/>
                    <a:gd name="T18" fmla="*/ 6 w 6"/>
                    <a:gd name="T19" fmla="*/ 3 h 7"/>
                    <a:gd name="T20" fmla="*/ 6 w 6"/>
                    <a:gd name="T21" fmla="*/ 3 h 7"/>
                    <a:gd name="T22" fmla="*/ 6 w 6"/>
                    <a:gd name="T2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7">
                      <a:moveTo>
                        <a:pt x="6" y="3"/>
                      </a:moveTo>
                      <a:lnTo>
                        <a:pt x="6" y="6"/>
                      </a:lnTo>
                      <a:lnTo>
                        <a:pt x="3" y="7"/>
                      </a:lnTo>
                      <a:lnTo>
                        <a:pt x="0" y="6"/>
                      </a:lnTo>
                      <a:lnTo>
                        <a:pt x="0" y="3"/>
                      </a:lnTo>
                      <a:lnTo>
                        <a:pt x="1" y="0"/>
                      </a:lnTo>
                      <a:lnTo>
                        <a:pt x="3" y="0"/>
                      </a:lnTo>
                      <a:lnTo>
                        <a:pt x="6" y="0"/>
                      </a:lnTo>
                      <a:lnTo>
                        <a:pt x="6" y="1"/>
                      </a:lnTo>
                      <a:lnTo>
                        <a:pt x="6" y="3"/>
                      </a:lnTo>
                      <a:lnTo>
                        <a:pt x="6" y="3"/>
                      </a:lnTo>
                      <a:lnTo>
                        <a:pt x="6" y="3"/>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98" name="Freeform 82">
                  <a:extLst>
                    <a:ext uri="{FF2B5EF4-FFF2-40B4-BE49-F238E27FC236}">
                      <a16:creationId xmlns:a16="http://schemas.microsoft.com/office/drawing/2014/main" id="{6A7BA3BA-BCD5-4A48-83CA-4A7273F7A690}"/>
                    </a:ext>
                  </a:extLst>
                </p:cNvPr>
                <p:cNvSpPr>
                  <a:spLocks/>
                </p:cNvSpPr>
                <p:nvPr/>
              </p:nvSpPr>
              <p:spPr bwMode="auto">
                <a:xfrm>
                  <a:off x="10085387" y="5180011"/>
                  <a:ext cx="9525" cy="11113"/>
                </a:xfrm>
                <a:custGeom>
                  <a:avLst/>
                  <a:gdLst>
                    <a:gd name="T0" fmla="*/ 6 w 6"/>
                    <a:gd name="T1" fmla="*/ 3 h 7"/>
                    <a:gd name="T2" fmla="*/ 6 w 6"/>
                    <a:gd name="T3" fmla="*/ 6 h 7"/>
                    <a:gd name="T4" fmla="*/ 3 w 6"/>
                    <a:gd name="T5" fmla="*/ 7 h 7"/>
                    <a:gd name="T6" fmla="*/ 0 w 6"/>
                    <a:gd name="T7" fmla="*/ 6 h 7"/>
                    <a:gd name="T8" fmla="*/ 0 w 6"/>
                    <a:gd name="T9" fmla="*/ 3 h 7"/>
                    <a:gd name="T10" fmla="*/ 1 w 6"/>
                    <a:gd name="T11" fmla="*/ 0 h 7"/>
                    <a:gd name="T12" fmla="*/ 3 w 6"/>
                    <a:gd name="T13" fmla="*/ 0 h 7"/>
                    <a:gd name="T14" fmla="*/ 6 w 6"/>
                    <a:gd name="T15" fmla="*/ 0 h 7"/>
                    <a:gd name="T16" fmla="*/ 6 w 6"/>
                    <a:gd name="T17" fmla="*/ 1 h 7"/>
                    <a:gd name="T18" fmla="*/ 6 w 6"/>
                    <a:gd name="T19" fmla="*/ 3 h 7"/>
                    <a:gd name="T20" fmla="*/ 6 w 6"/>
                    <a:gd name="T21" fmla="*/ 3 h 7"/>
                    <a:gd name="T22" fmla="*/ 6 w 6"/>
                    <a:gd name="T2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7">
                      <a:moveTo>
                        <a:pt x="6" y="3"/>
                      </a:moveTo>
                      <a:lnTo>
                        <a:pt x="6" y="6"/>
                      </a:lnTo>
                      <a:lnTo>
                        <a:pt x="3" y="7"/>
                      </a:lnTo>
                      <a:lnTo>
                        <a:pt x="0" y="6"/>
                      </a:lnTo>
                      <a:lnTo>
                        <a:pt x="0" y="3"/>
                      </a:lnTo>
                      <a:lnTo>
                        <a:pt x="1" y="0"/>
                      </a:lnTo>
                      <a:lnTo>
                        <a:pt x="3" y="0"/>
                      </a:lnTo>
                      <a:lnTo>
                        <a:pt x="6" y="0"/>
                      </a:lnTo>
                      <a:lnTo>
                        <a:pt x="6" y="1"/>
                      </a:lnTo>
                      <a:lnTo>
                        <a:pt x="6" y="3"/>
                      </a:lnTo>
                      <a:lnTo>
                        <a:pt x="6" y="3"/>
                      </a:lnTo>
                      <a:lnTo>
                        <a:pt x="6" y="3"/>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99" name="Freeform 83">
                  <a:extLst>
                    <a:ext uri="{FF2B5EF4-FFF2-40B4-BE49-F238E27FC236}">
                      <a16:creationId xmlns:a16="http://schemas.microsoft.com/office/drawing/2014/main" id="{0FF97418-2420-491A-8501-69B21812C885}"/>
                    </a:ext>
                  </a:extLst>
                </p:cNvPr>
                <p:cNvSpPr>
                  <a:spLocks/>
                </p:cNvSpPr>
                <p:nvPr/>
              </p:nvSpPr>
              <p:spPr bwMode="auto">
                <a:xfrm>
                  <a:off x="10761662" y="4799011"/>
                  <a:ext cx="9525" cy="11113"/>
                </a:xfrm>
                <a:custGeom>
                  <a:avLst/>
                  <a:gdLst>
                    <a:gd name="T0" fmla="*/ 6 w 6"/>
                    <a:gd name="T1" fmla="*/ 4 h 7"/>
                    <a:gd name="T2" fmla="*/ 6 w 6"/>
                    <a:gd name="T3" fmla="*/ 7 h 7"/>
                    <a:gd name="T4" fmla="*/ 3 w 6"/>
                    <a:gd name="T5" fmla="*/ 7 h 7"/>
                    <a:gd name="T6" fmla="*/ 2 w 6"/>
                    <a:gd name="T7" fmla="*/ 7 h 7"/>
                    <a:gd name="T8" fmla="*/ 0 w 6"/>
                    <a:gd name="T9" fmla="*/ 4 h 7"/>
                    <a:gd name="T10" fmla="*/ 2 w 6"/>
                    <a:gd name="T11" fmla="*/ 1 h 7"/>
                    <a:gd name="T12" fmla="*/ 3 w 6"/>
                    <a:gd name="T13" fmla="*/ 0 h 7"/>
                    <a:gd name="T14" fmla="*/ 6 w 6"/>
                    <a:gd name="T15" fmla="*/ 1 h 7"/>
                    <a:gd name="T16" fmla="*/ 6 w 6"/>
                    <a:gd name="T17" fmla="*/ 3 h 7"/>
                    <a:gd name="T18" fmla="*/ 6 w 6"/>
                    <a:gd name="T19" fmla="*/ 4 h 7"/>
                    <a:gd name="T20" fmla="*/ 6 w 6"/>
                    <a:gd name="T21" fmla="*/ 4 h 7"/>
                    <a:gd name="T22" fmla="*/ 6 w 6"/>
                    <a:gd name="T2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7">
                      <a:moveTo>
                        <a:pt x="6" y="4"/>
                      </a:moveTo>
                      <a:lnTo>
                        <a:pt x="6" y="7"/>
                      </a:lnTo>
                      <a:lnTo>
                        <a:pt x="3" y="7"/>
                      </a:lnTo>
                      <a:lnTo>
                        <a:pt x="2" y="7"/>
                      </a:lnTo>
                      <a:lnTo>
                        <a:pt x="0" y="4"/>
                      </a:lnTo>
                      <a:lnTo>
                        <a:pt x="2" y="1"/>
                      </a:lnTo>
                      <a:lnTo>
                        <a:pt x="3" y="0"/>
                      </a:lnTo>
                      <a:lnTo>
                        <a:pt x="6" y="1"/>
                      </a:lnTo>
                      <a:lnTo>
                        <a:pt x="6" y="3"/>
                      </a:lnTo>
                      <a:lnTo>
                        <a:pt x="6" y="4"/>
                      </a:lnTo>
                      <a:lnTo>
                        <a:pt x="6" y="4"/>
                      </a:lnTo>
                      <a:lnTo>
                        <a:pt x="6" y="4"/>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100" name="Freeform 84">
                  <a:extLst>
                    <a:ext uri="{FF2B5EF4-FFF2-40B4-BE49-F238E27FC236}">
                      <a16:creationId xmlns:a16="http://schemas.microsoft.com/office/drawing/2014/main" id="{DC36E8FE-58FD-4E5B-896B-EBA609D6D7E2}"/>
                    </a:ext>
                  </a:extLst>
                </p:cNvPr>
                <p:cNvSpPr>
                  <a:spLocks/>
                </p:cNvSpPr>
                <p:nvPr/>
              </p:nvSpPr>
              <p:spPr bwMode="auto">
                <a:xfrm>
                  <a:off x="10761662" y="4799011"/>
                  <a:ext cx="9525" cy="11113"/>
                </a:xfrm>
                <a:custGeom>
                  <a:avLst/>
                  <a:gdLst>
                    <a:gd name="T0" fmla="*/ 6 w 6"/>
                    <a:gd name="T1" fmla="*/ 4 h 7"/>
                    <a:gd name="T2" fmla="*/ 6 w 6"/>
                    <a:gd name="T3" fmla="*/ 7 h 7"/>
                    <a:gd name="T4" fmla="*/ 3 w 6"/>
                    <a:gd name="T5" fmla="*/ 7 h 7"/>
                    <a:gd name="T6" fmla="*/ 2 w 6"/>
                    <a:gd name="T7" fmla="*/ 7 h 7"/>
                    <a:gd name="T8" fmla="*/ 0 w 6"/>
                    <a:gd name="T9" fmla="*/ 4 h 7"/>
                    <a:gd name="T10" fmla="*/ 2 w 6"/>
                    <a:gd name="T11" fmla="*/ 1 h 7"/>
                    <a:gd name="T12" fmla="*/ 3 w 6"/>
                    <a:gd name="T13" fmla="*/ 0 h 7"/>
                    <a:gd name="T14" fmla="*/ 6 w 6"/>
                    <a:gd name="T15" fmla="*/ 1 h 7"/>
                    <a:gd name="T16" fmla="*/ 6 w 6"/>
                    <a:gd name="T17" fmla="*/ 3 h 7"/>
                    <a:gd name="T18" fmla="*/ 6 w 6"/>
                    <a:gd name="T19" fmla="*/ 4 h 7"/>
                    <a:gd name="T20" fmla="*/ 6 w 6"/>
                    <a:gd name="T21" fmla="*/ 4 h 7"/>
                    <a:gd name="T22" fmla="*/ 6 w 6"/>
                    <a:gd name="T2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7">
                      <a:moveTo>
                        <a:pt x="6" y="4"/>
                      </a:moveTo>
                      <a:lnTo>
                        <a:pt x="6" y="7"/>
                      </a:lnTo>
                      <a:lnTo>
                        <a:pt x="3" y="7"/>
                      </a:lnTo>
                      <a:lnTo>
                        <a:pt x="2" y="7"/>
                      </a:lnTo>
                      <a:lnTo>
                        <a:pt x="0" y="4"/>
                      </a:lnTo>
                      <a:lnTo>
                        <a:pt x="2" y="1"/>
                      </a:lnTo>
                      <a:lnTo>
                        <a:pt x="3" y="0"/>
                      </a:lnTo>
                      <a:lnTo>
                        <a:pt x="6" y="1"/>
                      </a:lnTo>
                      <a:lnTo>
                        <a:pt x="6" y="3"/>
                      </a:lnTo>
                      <a:lnTo>
                        <a:pt x="6" y="4"/>
                      </a:lnTo>
                      <a:lnTo>
                        <a:pt x="6" y="4"/>
                      </a:lnTo>
                      <a:lnTo>
                        <a:pt x="6" y="4"/>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101" name="Freeform 85">
                  <a:extLst>
                    <a:ext uri="{FF2B5EF4-FFF2-40B4-BE49-F238E27FC236}">
                      <a16:creationId xmlns:a16="http://schemas.microsoft.com/office/drawing/2014/main" id="{4F7F62B5-4384-4CF8-B181-A221A9701BC8}"/>
                    </a:ext>
                  </a:extLst>
                </p:cNvPr>
                <p:cNvSpPr>
                  <a:spLocks/>
                </p:cNvSpPr>
                <p:nvPr/>
              </p:nvSpPr>
              <p:spPr bwMode="auto">
                <a:xfrm>
                  <a:off x="10960100" y="4122736"/>
                  <a:ext cx="12700" cy="15875"/>
                </a:xfrm>
                <a:custGeom>
                  <a:avLst/>
                  <a:gdLst>
                    <a:gd name="T0" fmla="*/ 8 w 8"/>
                    <a:gd name="T1" fmla="*/ 5 h 10"/>
                    <a:gd name="T2" fmla="*/ 8 w 8"/>
                    <a:gd name="T3" fmla="*/ 8 h 10"/>
                    <a:gd name="T4" fmla="*/ 5 w 8"/>
                    <a:gd name="T5" fmla="*/ 10 h 10"/>
                    <a:gd name="T6" fmla="*/ 2 w 8"/>
                    <a:gd name="T7" fmla="*/ 8 h 10"/>
                    <a:gd name="T8" fmla="*/ 0 w 8"/>
                    <a:gd name="T9" fmla="*/ 4 h 10"/>
                    <a:gd name="T10" fmla="*/ 2 w 8"/>
                    <a:gd name="T11" fmla="*/ 1 h 10"/>
                    <a:gd name="T12" fmla="*/ 5 w 8"/>
                    <a:gd name="T13" fmla="*/ 0 h 10"/>
                    <a:gd name="T14" fmla="*/ 8 w 8"/>
                    <a:gd name="T15" fmla="*/ 2 h 10"/>
                    <a:gd name="T16" fmla="*/ 8 w 8"/>
                    <a:gd name="T17" fmla="*/ 4 h 10"/>
                    <a:gd name="T18" fmla="*/ 8 w 8"/>
                    <a:gd name="T19" fmla="*/ 5 h 10"/>
                    <a:gd name="T20" fmla="*/ 8 w 8"/>
                    <a:gd name="T21" fmla="*/ 5 h 10"/>
                    <a:gd name="T22" fmla="*/ 8 w 8"/>
                    <a:gd name="T2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0">
                      <a:moveTo>
                        <a:pt x="8" y="5"/>
                      </a:moveTo>
                      <a:lnTo>
                        <a:pt x="8" y="8"/>
                      </a:lnTo>
                      <a:lnTo>
                        <a:pt x="5" y="10"/>
                      </a:lnTo>
                      <a:lnTo>
                        <a:pt x="2" y="8"/>
                      </a:lnTo>
                      <a:lnTo>
                        <a:pt x="0" y="4"/>
                      </a:lnTo>
                      <a:lnTo>
                        <a:pt x="2" y="1"/>
                      </a:lnTo>
                      <a:lnTo>
                        <a:pt x="5" y="0"/>
                      </a:lnTo>
                      <a:lnTo>
                        <a:pt x="8" y="2"/>
                      </a:lnTo>
                      <a:lnTo>
                        <a:pt x="8" y="4"/>
                      </a:lnTo>
                      <a:lnTo>
                        <a:pt x="8" y="5"/>
                      </a:lnTo>
                      <a:lnTo>
                        <a:pt x="8" y="5"/>
                      </a:lnTo>
                      <a:lnTo>
                        <a:pt x="8" y="5"/>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sp>
              <p:nvSpPr>
                <p:cNvPr id="102" name="Freeform 86">
                  <a:extLst>
                    <a:ext uri="{FF2B5EF4-FFF2-40B4-BE49-F238E27FC236}">
                      <a16:creationId xmlns:a16="http://schemas.microsoft.com/office/drawing/2014/main" id="{F27A7D07-D892-4901-9A6E-653A1B9F116C}"/>
                    </a:ext>
                  </a:extLst>
                </p:cNvPr>
                <p:cNvSpPr>
                  <a:spLocks/>
                </p:cNvSpPr>
                <p:nvPr/>
              </p:nvSpPr>
              <p:spPr bwMode="auto">
                <a:xfrm>
                  <a:off x="10960100" y="4122736"/>
                  <a:ext cx="12700" cy="15875"/>
                </a:xfrm>
                <a:custGeom>
                  <a:avLst/>
                  <a:gdLst>
                    <a:gd name="T0" fmla="*/ 8 w 8"/>
                    <a:gd name="T1" fmla="*/ 5 h 10"/>
                    <a:gd name="T2" fmla="*/ 8 w 8"/>
                    <a:gd name="T3" fmla="*/ 8 h 10"/>
                    <a:gd name="T4" fmla="*/ 5 w 8"/>
                    <a:gd name="T5" fmla="*/ 10 h 10"/>
                    <a:gd name="T6" fmla="*/ 2 w 8"/>
                    <a:gd name="T7" fmla="*/ 8 h 10"/>
                    <a:gd name="T8" fmla="*/ 0 w 8"/>
                    <a:gd name="T9" fmla="*/ 4 h 10"/>
                    <a:gd name="T10" fmla="*/ 2 w 8"/>
                    <a:gd name="T11" fmla="*/ 1 h 10"/>
                    <a:gd name="T12" fmla="*/ 5 w 8"/>
                    <a:gd name="T13" fmla="*/ 0 h 10"/>
                    <a:gd name="T14" fmla="*/ 8 w 8"/>
                    <a:gd name="T15" fmla="*/ 2 h 10"/>
                    <a:gd name="T16" fmla="*/ 8 w 8"/>
                    <a:gd name="T17" fmla="*/ 4 h 10"/>
                    <a:gd name="T18" fmla="*/ 8 w 8"/>
                    <a:gd name="T19" fmla="*/ 5 h 10"/>
                    <a:gd name="T20" fmla="*/ 8 w 8"/>
                    <a:gd name="T21" fmla="*/ 5 h 10"/>
                    <a:gd name="T22" fmla="*/ 8 w 8"/>
                    <a:gd name="T2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0">
                      <a:moveTo>
                        <a:pt x="8" y="5"/>
                      </a:moveTo>
                      <a:lnTo>
                        <a:pt x="8" y="8"/>
                      </a:lnTo>
                      <a:lnTo>
                        <a:pt x="5" y="10"/>
                      </a:lnTo>
                      <a:lnTo>
                        <a:pt x="2" y="8"/>
                      </a:lnTo>
                      <a:lnTo>
                        <a:pt x="0" y="4"/>
                      </a:lnTo>
                      <a:lnTo>
                        <a:pt x="2" y="1"/>
                      </a:lnTo>
                      <a:lnTo>
                        <a:pt x="5" y="0"/>
                      </a:lnTo>
                      <a:lnTo>
                        <a:pt x="8" y="2"/>
                      </a:lnTo>
                      <a:lnTo>
                        <a:pt x="8" y="4"/>
                      </a:lnTo>
                      <a:lnTo>
                        <a:pt x="8" y="5"/>
                      </a:lnTo>
                      <a:lnTo>
                        <a:pt x="8" y="5"/>
                      </a:lnTo>
                      <a:lnTo>
                        <a:pt x="8" y="5"/>
                      </a:lnTo>
                      <a:close/>
                    </a:path>
                  </a:pathLst>
                </a:custGeom>
                <a:solidFill>
                  <a:srgbClr val="EAEAEA"/>
                </a:solidFill>
                <a:ln w="6350" cap="flat" cmpd="sng">
                  <a:solidFill>
                    <a:srgbClr val="B2B2B2"/>
                  </a:solidFill>
                  <a:prstDash val="solid"/>
                  <a:miter lim="800000"/>
                  <a:headEnd type="none" w="med" len="med"/>
                  <a:tailEnd type="none" w="med" len="med"/>
                </a:ln>
              </p:spPr>
              <p:txBody>
                <a:bodyPr wrap="none" anchor="ctr"/>
                <a:lstStyle>
                  <a:defPPr>
                    <a:defRPr lang="en-US"/>
                  </a:defPPr>
                  <a:lvl1pPr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1pPr>
                  <a:lvl2pPr marL="4572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2pPr>
                  <a:lvl3pPr marL="9144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3pPr>
                  <a:lvl4pPr marL="13716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4pPr>
                  <a:lvl5pPr marL="1828800" algn="ctr" rtl="0" eaLnBrk="0" fontAlgn="base" hangingPunct="0">
                    <a:spcBef>
                      <a:spcPct val="0"/>
                    </a:spcBef>
                    <a:spcAft>
                      <a:spcPct val="0"/>
                    </a:spcAft>
                    <a:defRPr sz="800" kern="1200">
                      <a:solidFill>
                        <a:schemeClr val="bg1"/>
                      </a:solidFill>
                      <a:latin typeface="Arial" pitchFamily="34" charset="0"/>
                      <a:ea typeface="STKaiti" pitchFamily="2" charset="-122"/>
                      <a:cs typeface="+mn-cs"/>
                    </a:defRPr>
                  </a:lvl5pPr>
                  <a:lvl6pPr marL="2286000" algn="l" defTabSz="914400" rtl="0" eaLnBrk="1" latinLnBrk="0" hangingPunct="1">
                    <a:defRPr sz="800" kern="1200">
                      <a:solidFill>
                        <a:schemeClr val="bg1"/>
                      </a:solidFill>
                      <a:latin typeface="Arial" pitchFamily="34" charset="0"/>
                      <a:ea typeface="STKaiti" pitchFamily="2" charset="-122"/>
                      <a:cs typeface="+mn-cs"/>
                    </a:defRPr>
                  </a:lvl6pPr>
                  <a:lvl7pPr marL="2743200" algn="l" defTabSz="914400" rtl="0" eaLnBrk="1" latinLnBrk="0" hangingPunct="1">
                    <a:defRPr sz="800" kern="1200">
                      <a:solidFill>
                        <a:schemeClr val="bg1"/>
                      </a:solidFill>
                      <a:latin typeface="Arial" pitchFamily="34" charset="0"/>
                      <a:ea typeface="STKaiti" pitchFamily="2" charset="-122"/>
                      <a:cs typeface="+mn-cs"/>
                    </a:defRPr>
                  </a:lvl7pPr>
                  <a:lvl8pPr marL="3200400" algn="l" defTabSz="914400" rtl="0" eaLnBrk="1" latinLnBrk="0" hangingPunct="1">
                    <a:defRPr sz="800" kern="1200">
                      <a:solidFill>
                        <a:schemeClr val="bg1"/>
                      </a:solidFill>
                      <a:latin typeface="Arial" pitchFamily="34" charset="0"/>
                      <a:ea typeface="STKaiti" pitchFamily="2" charset="-122"/>
                      <a:cs typeface="+mn-cs"/>
                    </a:defRPr>
                  </a:lvl8pPr>
                  <a:lvl9pPr marL="3657600" algn="l" defTabSz="914400" rtl="0" eaLnBrk="1" latinLnBrk="0" hangingPunct="1">
                    <a:defRPr sz="800" kern="1200">
                      <a:solidFill>
                        <a:schemeClr val="bg1"/>
                      </a:solidFill>
                      <a:latin typeface="Arial" pitchFamily="34" charset="0"/>
                      <a:ea typeface="STKaiti" pitchFamily="2" charset="-122"/>
                      <a:cs typeface="+mn-cs"/>
                    </a:defRPr>
                  </a:lvl9pPr>
                </a:lstStyle>
                <a:p>
                  <a:endParaRPr lang="en-US" sz="1000">
                    <a:latin typeface="华文楷体" panose="02010600040101010101" pitchFamily="2" charset="-122"/>
                    <a:ea typeface="华文楷体" panose="02010600040101010101" pitchFamily="2" charset="-122"/>
                  </a:endParaRPr>
                </a:p>
              </p:txBody>
            </p:sp>
          </p:grpSp>
          <p:pic>
            <p:nvPicPr>
              <p:cNvPr id="212" name="图片 211">
                <a:extLst>
                  <a:ext uri="{FF2B5EF4-FFF2-40B4-BE49-F238E27FC236}">
                    <a16:creationId xmlns:a16="http://schemas.microsoft.com/office/drawing/2014/main" id="{E9486156-F9DA-434C-806E-92E21BD4F3D8}"/>
                  </a:ext>
                </a:extLst>
              </p:cNvPr>
              <p:cNvPicPr>
                <a:picLocks noChangeAspect="1"/>
              </p:cNvPicPr>
              <p:nvPr/>
            </p:nvPicPr>
            <p:blipFill>
              <a:blip r:embed="rId5"/>
              <a:stretch>
                <a:fillRect/>
              </a:stretch>
            </p:blipFill>
            <p:spPr>
              <a:xfrm>
                <a:off x="435072" y="4166464"/>
                <a:ext cx="238125" cy="142875"/>
              </a:xfrm>
              <a:prstGeom prst="rect">
                <a:avLst/>
              </a:prstGeom>
            </p:spPr>
          </p:pic>
          <p:sp>
            <p:nvSpPr>
              <p:cNvPr id="215" name="文本框 214">
                <a:extLst>
                  <a:ext uri="{FF2B5EF4-FFF2-40B4-BE49-F238E27FC236}">
                    <a16:creationId xmlns:a16="http://schemas.microsoft.com/office/drawing/2014/main" id="{3E0579DF-9E62-4DA7-A7DB-7FA66C90EAF4}"/>
                  </a:ext>
                </a:extLst>
              </p:cNvPr>
              <p:cNvSpPr txBox="1"/>
              <p:nvPr/>
            </p:nvSpPr>
            <p:spPr>
              <a:xfrm>
                <a:off x="681854" y="3668989"/>
                <a:ext cx="1335407" cy="769159"/>
              </a:xfrm>
              <a:prstGeom prst="rect">
                <a:avLst/>
              </a:prstGeom>
              <a:noFill/>
            </p:spPr>
            <p:txBody>
              <a:bodyPr wrap="square">
                <a:spAutoFit/>
              </a:bodyPr>
              <a:lstStyle/>
              <a:p>
                <a:r>
                  <a:rPr lang="zh-CN" altLang="en-US" sz="1050">
                    <a:latin typeface="STKaiti" panose="02010600040101010101" pitchFamily="2" charset="-122"/>
                    <a:ea typeface="STKaiti" panose="02010600040101010101" pitchFamily="2" charset="-122"/>
                    <a:cs typeface="Arial" charset="0"/>
                  </a:rPr>
                  <a:t>已覆盖地区</a:t>
                </a:r>
                <a:endParaRPr lang="en-US" altLang="zh-CN" sz="1050">
                  <a:latin typeface="STKaiti" panose="02010600040101010101" pitchFamily="2" charset="-122"/>
                  <a:ea typeface="STKaiti" panose="02010600040101010101" pitchFamily="2" charset="-122"/>
                  <a:cs typeface="Arial" charset="0"/>
                </a:endParaRPr>
              </a:p>
              <a:p>
                <a:endParaRPr lang="en-US" altLang="zh-CN" sz="1050">
                  <a:latin typeface="STKaiti" panose="02010600040101010101" pitchFamily="2" charset="-122"/>
                  <a:ea typeface="STKaiti" panose="02010600040101010101" pitchFamily="2" charset="-122"/>
                  <a:cs typeface="Arial" charset="0"/>
                </a:endParaRPr>
              </a:p>
              <a:p>
                <a:r>
                  <a:rPr lang="zh-CN" altLang="en-US" sz="1050">
                    <a:latin typeface="STKaiti" panose="02010600040101010101" pitchFamily="2" charset="-122"/>
                    <a:ea typeface="STKaiti" panose="02010600040101010101" pitchFamily="2" charset="-122"/>
                    <a:cs typeface="Arial" charset="0"/>
                  </a:rPr>
                  <a:t>尚未覆盖地区</a:t>
                </a:r>
                <a:endParaRPr lang="zh-CN" altLang="en-US" sz="1050"/>
              </a:p>
            </p:txBody>
          </p:sp>
        </p:grpSp>
        <p:sp>
          <p:nvSpPr>
            <p:cNvPr id="6" name="矩形 5">
              <a:extLst>
                <a:ext uri="{FF2B5EF4-FFF2-40B4-BE49-F238E27FC236}">
                  <a16:creationId xmlns:a16="http://schemas.microsoft.com/office/drawing/2014/main" id="{AC9C34BC-390F-448B-A1C0-52AF9E105D4A}"/>
                </a:ext>
              </a:extLst>
            </p:cNvPr>
            <p:cNvSpPr/>
            <p:nvPr/>
          </p:nvSpPr>
          <p:spPr>
            <a:xfrm>
              <a:off x="868318" y="3222015"/>
              <a:ext cx="211545" cy="111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3649474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QUnnt8nYA4g1xqsjzEVgC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QUnnt8nYA4g1xqsjzEVgC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QUnnt8nYA4g1xqsjzEVgC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QUnnt8nYA4g1xqsjzEVgC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QUnnt8nYA4g1xqsjzEVgC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QUnnt8nYA4g1xqsjzEVgC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R6dTJ07x83sJ2Fxdeqh7q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QUnnt8nYA4g1xqsjzEVgC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QUnnt8nYA4g1xqsjzEVgC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QUnnt8nYA4g1xqsjzEVgC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QUnnt8nYA4g1xqsjzEVgC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QUnnt8nYA4g1xqsjzEVgC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QUnnt8nYA4g1xqsjzEVgC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QUnnt8nYA4g1xqsjzEVgC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R6dTJ07x83sJ2Fxdeqh7q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QUnnt8nYA4g1xqsjzEVgC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QUnnt8nYA4g1xqsjzEVgC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QUnnt8nYA4g1xqsjzEVgC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QUnnt8nYA4g1xqsjzEVgC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QUnnt8nYA4g1xqsjzEVgC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QUnnt8nYA4g1xqsjzEVgC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QUnnt8nYA4g1xqsjzEVgCg"/>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xml><?xml version="1.0" encoding="utf-8"?>
<p:tagLst xmlns:a="http://schemas.openxmlformats.org/drawingml/2006/main" xmlns:r="http://schemas.openxmlformats.org/officeDocument/2006/relationships" xmlns:p="http://schemas.openxmlformats.org/presentationml/2006/main">
  <p:tag name="ISLIDE.PICTURE" val="#VCG41172805598;#VCG41185234998;#VCG41157181289;"/>
</p:tagLst>
</file>

<file path=ppt/tags/tag6.xml><?xml version="1.0" encoding="utf-8"?>
<p:tagLst xmlns:a="http://schemas.openxmlformats.org/drawingml/2006/main" xmlns:r="http://schemas.openxmlformats.org/officeDocument/2006/relationships" xmlns:p="http://schemas.openxmlformats.org/presentationml/2006/main">
  <p:tag name="ISLIDE.PICTURE" val="#VCG2122c3fd931;#VCG41155393194;#VCG41N827515492;"/>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R6dTJ07x83sJ2Fxdeqh7qQ"/>
</p:tagLst>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00567D"/>
      </a:accent1>
      <a:accent2>
        <a:srgbClr val="E94708"/>
      </a:accent2>
      <a:accent3>
        <a:srgbClr val="F2B1B4"/>
      </a:accent3>
      <a:accent4>
        <a:srgbClr val="EE7700"/>
      </a:accent4>
      <a:accent5>
        <a:srgbClr val="00736D"/>
      </a:accent5>
      <a:accent6>
        <a:srgbClr val="2FA8E1"/>
      </a:accent6>
      <a:hlink>
        <a:srgbClr val="93885B"/>
      </a:hlink>
      <a:folHlink>
        <a:srgbClr val="9FA0A0"/>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marL="285750" indent="-285750" algn="just">
          <a:spcBef>
            <a:spcPts val="600"/>
          </a:spcBef>
          <a:spcAft>
            <a:spcPts val="0"/>
          </a:spcAft>
          <a:buSzPts val="1000"/>
          <a:buFont typeface="Arial" panose="020B0604020202020204" pitchFamily="34" charset="0"/>
          <a:buChar char="•"/>
          <a:tabLst>
            <a:tab pos="457200" algn="l"/>
          </a:tabLst>
          <a:defRPr sz="1400" kern="0" dirty="0" smtClean="0">
            <a:latin typeface="STKaiti" panose="02010600040101010101" pitchFamily="2" charset="-122"/>
            <a:ea typeface="STKaiti" panose="02010600040101010101" pitchFamily="2" charset="-122"/>
            <a:cs typeface="Times New Roman" panose="02020603050405020304" pitchFamily="18"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4">
    <wetp:webextensionref xmlns:r="http://schemas.openxmlformats.org/officeDocument/2006/relationships" r:id="rId1"/>
  </wetp:taskpane>
  <wetp:taskpane dockstate="right" visibility="0" width="700" row="5">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2C175F46-7992-473C-8072-F2950704439C}">
  <we:reference id="wa104380510" version="1.0.0.3" store="en-US" storeType="OMEX"/>
  <we:alternateReferences>
    <we:reference id="wa104380510" version="1.0.0.3" store="WA104380510"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41FC962-480D-4911-A218-DCE85C07BC58}">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883</TotalTime>
  <Words>6955</Words>
  <Application>Microsoft Macintosh PowerPoint</Application>
  <PresentationFormat>宽屏</PresentationFormat>
  <Paragraphs>1227</Paragraphs>
  <Slides>35</Slides>
  <Notes>25</Notes>
  <HiddenSlides>0</HiddenSlides>
  <MMClips>0</MMClips>
  <ScaleCrop>false</ScaleCrop>
  <HeadingPairs>
    <vt:vector size="8" baseType="variant">
      <vt:variant>
        <vt:lpstr>已用的字体</vt:lpstr>
      </vt:variant>
      <vt:variant>
        <vt:i4>13</vt:i4>
      </vt:variant>
      <vt:variant>
        <vt:lpstr>主题</vt:lpstr>
      </vt:variant>
      <vt:variant>
        <vt:i4>2</vt:i4>
      </vt:variant>
      <vt:variant>
        <vt:lpstr>嵌入 OLE 服务器</vt:lpstr>
      </vt:variant>
      <vt:variant>
        <vt:i4>1</vt:i4>
      </vt:variant>
      <vt:variant>
        <vt:lpstr>幻灯片标题</vt:lpstr>
      </vt:variant>
      <vt:variant>
        <vt:i4>35</vt:i4>
      </vt:variant>
    </vt:vector>
  </HeadingPairs>
  <TitlesOfParts>
    <vt:vector size="51" baseType="lpstr">
      <vt:lpstr>阿里巴巴普惠体</vt:lpstr>
      <vt:lpstr>STKaiti</vt:lpstr>
      <vt:lpstr>STKaiti</vt:lpstr>
      <vt:lpstr>楷体</vt:lpstr>
      <vt:lpstr>宋体</vt:lpstr>
      <vt:lpstr>微软雅黑</vt:lpstr>
      <vt:lpstr>Lantinghei SC Heavy</vt:lpstr>
      <vt:lpstr>Arial</vt:lpstr>
      <vt:lpstr>Calibri</vt:lpstr>
      <vt:lpstr>Calibri Light</vt:lpstr>
      <vt:lpstr>Times</vt:lpstr>
      <vt:lpstr>Times New Roman</vt:lpstr>
      <vt:lpstr>Wingdings</vt:lpstr>
      <vt:lpstr>1_Office Theme</vt:lpstr>
      <vt:lpstr>2_Office Theme</vt:lpstr>
      <vt:lpstr>think-cell Slide</vt:lpstr>
      <vt:lpstr>PowerPoint 演示文稿</vt:lpstr>
      <vt:lpstr>PowerPoint 演示文稿</vt:lpstr>
      <vt:lpstr>PowerPoint 演示文稿</vt:lpstr>
      <vt:lpstr>公司简介</vt:lpstr>
      <vt:lpstr>学校荣誉</vt:lpstr>
      <vt:lpstr>海亮教育版图</vt:lpstr>
      <vt:lpstr>经验丰富并充满活力的管理团队</vt:lpstr>
      <vt:lpstr>教育是海亮集团“优先发展、大有作为”的事业版图</vt:lpstr>
      <vt:lpstr>扎根华东，逐步推进全国校网建设</vt:lpstr>
      <vt:lpstr>PowerPoint 演示文稿</vt:lpstr>
      <vt:lpstr>海亮教育始终坚持积极稳健，走品牌发展、内涵发展、创新发展之路</vt:lpstr>
      <vt:lpstr>背靠世界500强：华东民办教育龙头，稳步推进全国布局</vt:lpstr>
      <vt:lpstr>办学理念驱动的差异化教育</vt:lpstr>
      <vt:lpstr>办学成绩支撑品牌持续扩张</vt:lpstr>
      <vt:lpstr>“人才兴教”赋能专业性、高效率扩张</vt:lpstr>
      <vt:lpstr>“科技兴教”赋能标准化、高质量扩张</vt:lpstr>
      <vt:lpstr>学校开拓扩张的三大行动</vt:lpstr>
      <vt:lpstr>打造一个高水平的教育延伸服务产业链与教育行业生态圈</vt:lpstr>
      <vt:lpstr>PowerPoint 演示文稿</vt:lpstr>
      <vt:lpstr>财务更新概览</vt:lpstr>
      <vt:lpstr>营业收入稳步增长，收入来源趋向多元化</vt:lpstr>
      <vt:lpstr>学生人数增长及平均学费提升双轮驱动</vt:lpstr>
      <vt:lpstr>全面预算及成本控制打造成本优势</vt:lpstr>
      <vt:lpstr>毛利率持续稳定扩张</vt:lpstr>
      <vt:lpstr>优于行业的费用管控能力</vt:lpstr>
      <vt:lpstr>盈利质量不断提升</vt:lpstr>
      <vt:lpstr>健康的资产负债表支撑发展</vt:lpstr>
      <vt:lpstr>PowerPoint 演示文稿</vt:lpstr>
      <vt:lpstr>附录1.1 – 民办教育行业渗透情况</vt:lpstr>
      <vt:lpstr>附录1.2 – 国内的国际和双语教育行业分析</vt:lpstr>
      <vt:lpstr>附录2.1 – 资产负债表</vt:lpstr>
      <vt:lpstr>附录2.2 – 利润表</vt:lpstr>
      <vt:lpstr>附录2.3 – 现金流量表</vt:lpstr>
      <vt:lpstr>免责声明</vt:lpstr>
      <vt:lpstr>联系方式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Marcus Su</dc:creator>
  <cp:lastModifiedBy>3950</cp:lastModifiedBy>
  <cp:revision>139</cp:revision>
  <cp:lastPrinted>2019-11-04T07:20:12Z</cp:lastPrinted>
  <dcterms:created xsi:type="dcterms:W3CDTF">2018-03-26T14:27:56Z</dcterms:created>
  <dcterms:modified xsi:type="dcterms:W3CDTF">2021-05-27T14:22:25Z</dcterms:modified>
</cp:coreProperties>
</file>